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 Id="rId5" Type="http://schemas.openxmlformats.org/officeDocument/2006/relationships/image" Target="../media/image208.wmf"/><Relationship Id="rId4" Type="http://schemas.openxmlformats.org/officeDocument/2006/relationships/image" Target="../media/image20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 Id="rId4" Type="http://schemas.openxmlformats.org/officeDocument/2006/relationships/image" Target="../media/image21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48.wmf"/><Relationship Id="rId1" Type="http://schemas.openxmlformats.org/officeDocument/2006/relationships/image" Target="../media/image24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50.wmf"/><Relationship Id="rId1" Type="http://schemas.openxmlformats.org/officeDocument/2006/relationships/image" Target="../media/image24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 Id="rId5" Type="http://schemas.openxmlformats.org/officeDocument/2006/relationships/image" Target="../media/image193.wmf"/><Relationship Id="rId4" Type="http://schemas.openxmlformats.org/officeDocument/2006/relationships/image" Target="../media/image19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6.wmf"/><Relationship Id="rId1" Type="http://schemas.openxmlformats.org/officeDocument/2006/relationships/image" Target="../media/image19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9.wmf"/><Relationship Id="rId1" Type="http://schemas.openxmlformats.org/officeDocument/2006/relationships/image" Target="../media/image19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E8834A0-59A1-408F-82DF-670495EC0D6C}" type="datetimeFigureOut">
              <a:rPr lang="zh-CN" altLang="en-US" smtClean="0"/>
              <a:t>2024/5/22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04393E-D6FE-4067-A5C7-76F2745F6B66}" type="slidenum">
              <a:rPr lang="zh-CN" altLang="en-US" smtClean="0"/>
              <a:t>‹#›</a:t>
            </a:fld>
            <a:endParaRPr lang="zh-CN" altLang="en-US"/>
          </a:p>
        </p:txBody>
      </p:sp>
    </p:spTree>
    <p:extLst>
      <p:ext uri="{BB962C8B-B14F-4D97-AF65-F5344CB8AC3E}">
        <p14:creationId xmlns:p14="http://schemas.microsoft.com/office/powerpoint/2010/main" val="374764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8834A0-59A1-408F-82DF-670495EC0D6C}" type="datetimeFigureOut">
              <a:rPr lang="zh-CN" altLang="en-US" smtClean="0"/>
              <a:t>2024/5/22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04393E-D6FE-4067-A5C7-76F2745F6B66}" type="slidenum">
              <a:rPr lang="zh-CN" altLang="en-US" smtClean="0"/>
              <a:t>‹#›</a:t>
            </a:fld>
            <a:endParaRPr lang="zh-CN" altLang="en-US"/>
          </a:p>
        </p:txBody>
      </p:sp>
    </p:spTree>
    <p:extLst>
      <p:ext uri="{BB962C8B-B14F-4D97-AF65-F5344CB8AC3E}">
        <p14:creationId xmlns:p14="http://schemas.microsoft.com/office/powerpoint/2010/main" val="18054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8834A0-59A1-408F-82DF-670495EC0D6C}" type="datetimeFigureOut">
              <a:rPr lang="zh-CN" altLang="en-US" smtClean="0"/>
              <a:t>2024/5/22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04393E-D6FE-4067-A5C7-76F2745F6B66}" type="slidenum">
              <a:rPr lang="zh-CN" altLang="en-US" smtClean="0"/>
              <a:t>‹#›</a:t>
            </a:fld>
            <a:endParaRPr lang="zh-CN" altLang="en-US"/>
          </a:p>
        </p:txBody>
      </p:sp>
    </p:spTree>
    <p:extLst>
      <p:ext uri="{BB962C8B-B14F-4D97-AF65-F5344CB8AC3E}">
        <p14:creationId xmlns:p14="http://schemas.microsoft.com/office/powerpoint/2010/main" val="157689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8834A0-59A1-408F-82DF-670495EC0D6C}" type="datetimeFigureOut">
              <a:rPr lang="zh-CN" altLang="en-US" smtClean="0"/>
              <a:t>2024/5/22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04393E-D6FE-4067-A5C7-76F2745F6B66}" type="slidenum">
              <a:rPr lang="zh-CN" altLang="en-US" smtClean="0"/>
              <a:t>‹#›</a:t>
            </a:fld>
            <a:endParaRPr lang="zh-CN" altLang="en-US"/>
          </a:p>
        </p:txBody>
      </p:sp>
    </p:spTree>
    <p:extLst>
      <p:ext uri="{BB962C8B-B14F-4D97-AF65-F5344CB8AC3E}">
        <p14:creationId xmlns:p14="http://schemas.microsoft.com/office/powerpoint/2010/main" val="410443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E8834A0-59A1-408F-82DF-670495EC0D6C}" type="datetimeFigureOut">
              <a:rPr lang="zh-CN" altLang="en-US" smtClean="0"/>
              <a:t>2024/5/22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04393E-D6FE-4067-A5C7-76F2745F6B66}" type="slidenum">
              <a:rPr lang="zh-CN" altLang="en-US" smtClean="0"/>
              <a:t>‹#›</a:t>
            </a:fld>
            <a:endParaRPr lang="zh-CN" altLang="en-US"/>
          </a:p>
        </p:txBody>
      </p:sp>
    </p:spTree>
    <p:extLst>
      <p:ext uri="{BB962C8B-B14F-4D97-AF65-F5344CB8AC3E}">
        <p14:creationId xmlns:p14="http://schemas.microsoft.com/office/powerpoint/2010/main" val="2034961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8834A0-59A1-408F-82DF-670495EC0D6C}" type="datetimeFigureOut">
              <a:rPr lang="zh-CN" altLang="en-US" smtClean="0"/>
              <a:t>2024/5/22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04393E-D6FE-4067-A5C7-76F2745F6B66}" type="slidenum">
              <a:rPr lang="zh-CN" altLang="en-US" smtClean="0"/>
              <a:t>‹#›</a:t>
            </a:fld>
            <a:endParaRPr lang="zh-CN" altLang="en-US"/>
          </a:p>
        </p:txBody>
      </p:sp>
    </p:spTree>
    <p:extLst>
      <p:ext uri="{BB962C8B-B14F-4D97-AF65-F5344CB8AC3E}">
        <p14:creationId xmlns:p14="http://schemas.microsoft.com/office/powerpoint/2010/main" val="134573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8834A0-59A1-408F-82DF-670495EC0D6C}" type="datetimeFigureOut">
              <a:rPr lang="zh-CN" altLang="en-US" smtClean="0"/>
              <a:t>2024/5/22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04393E-D6FE-4067-A5C7-76F2745F6B66}" type="slidenum">
              <a:rPr lang="zh-CN" altLang="en-US" smtClean="0"/>
              <a:t>‹#›</a:t>
            </a:fld>
            <a:endParaRPr lang="zh-CN" altLang="en-US"/>
          </a:p>
        </p:txBody>
      </p:sp>
    </p:spTree>
    <p:extLst>
      <p:ext uri="{BB962C8B-B14F-4D97-AF65-F5344CB8AC3E}">
        <p14:creationId xmlns:p14="http://schemas.microsoft.com/office/powerpoint/2010/main" val="383935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8834A0-59A1-408F-82DF-670495EC0D6C}" type="datetimeFigureOut">
              <a:rPr lang="zh-CN" altLang="en-US" smtClean="0"/>
              <a:t>2024/5/22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04393E-D6FE-4067-A5C7-76F2745F6B66}" type="slidenum">
              <a:rPr lang="zh-CN" altLang="en-US" smtClean="0"/>
              <a:t>‹#›</a:t>
            </a:fld>
            <a:endParaRPr lang="zh-CN" altLang="en-US"/>
          </a:p>
        </p:txBody>
      </p:sp>
    </p:spTree>
    <p:extLst>
      <p:ext uri="{BB962C8B-B14F-4D97-AF65-F5344CB8AC3E}">
        <p14:creationId xmlns:p14="http://schemas.microsoft.com/office/powerpoint/2010/main" val="6247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8834A0-59A1-408F-82DF-670495EC0D6C}" type="datetimeFigureOut">
              <a:rPr lang="zh-CN" altLang="en-US" smtClean="0"/>
              <a:t>2024/5/22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04393E-D6FE-4067-A5C7-76F2745F6B66}" type="slidenum">
              <a:rPr lang="zh-CN" altLang="en-US" smtClean="0"/>
              <a:t>‹#›</a:t>
            </a:fld>
            <a:endParaRPr lang="zh-CN" altLang="en-US"/>
          </a:p>
        </p:txBody>
      </p:sp>
    </p:spTree>
    <p:extLst>
      <p:ext uri="{BB962C8B-B14F-4D97-AF65-F5344CB8AC3E}">
        <p14:creationId xmlns:p14="http://schemas.microsoft.com/office/powerpoint/2010/main" val="2787462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8834A0-59A1-408F-82DF-670495EC0D6C}" type="datetimeFigureOut">
              <a:rPr lang="zh-CN" altLang="en-US" smtClean="0"/>
              <a:t>2024/5/22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04393E-D6FE-4067-A5C7-76F2745F6B66}" type="slidenum">
              <a:rPr lang="zh-CN" altLang="en-US" smtClean="0"/>
              <a:t>‹#›</a:t>
            </a:fld>
            <a:endParaRPr lang="zh-CN" altLang="en-US"/>
          </a:p>
        </p:txBody>
      </p:sp>
    </p:spTree>
    <p:extLst>
      <p:ext uri="{BB962C8B-B14F-4D97-AF65-F5344CB8AC3E}">
        <p14:creationId xmlns:p14="http://schemas.microsoft.com/office/powerpoint/2010/main" val="692635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8834A0-59A1-408F-82DF-670495EC0D6C}" type="datetimeFigureOut">
              <a:rPr lang="zh-CN" altLang="en-US" smtClean="0"/>
              <a:t>2024/5/22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04393E-D6FE-4067-A5C7-76F2745F6B66}" type="slidenum">
              <a:rPr lang="zh-CN" altLang="en-US" smtClean="0"/>
              <a:t>‹#›</a:t>
            </a:fld>
            <a:endParaRPr lang="zh-CN" altLang="en-US"/>
          </a:p>
        </p:txBody>
      </p:sp>
    </p:spTree>
    <p:extLst>
      <p:ext uri="{BB962C8B-B14F-4D97-AF65-F5344CB8AC3E}">
        <p14:creationId xmlns:p14="http://schemas.microsoft.com/office/powerpoint/2010/main" val="426124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34A0-59A1-408F-82DF-670495EC0D6C}" type="datetimeFigureOut">
              <a:rPr lang="zh-CN" altLang="en-US" smtClean="0"/>
              <a:t>2024/5/22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393E-D6FE-4067-A5C7-76F2745F6B66}" type="slidenum">
              <a:rPr lang="zh-CN" altLang="en-US" smtClean="0"/>
              <a:t>‹#›</a:t>
            </a:fld>
            <a:endParaRPr lang="zh-CN" altLang="en-US"/>
          </a:p>
        </p:txBody>
      </p:sp>
    </p:spTree>
    <p:extLst>
      <p:ext uri="{BB962C8B-B14F-4D97-AF65-F5344CB8AC3E}">
        <p14:creationId xmlns:p14="http://schemas.microsoft.com/office/powerpoint/2010/main" val="4024284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0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9.png"/><Relationship Id="rId1" Type="http://schemas.openxmlformats.org/officeDocument/2006/relationships/slideLayout" Target="../slideLayouts/slideLayout7.xml"/><Relationship Id="rId5" Type="http://schemas.openxmlformats.org/officeDocument/2006/relationships/image" Target="../media/image231.png"/><Relationship Id="rId4" Type="http://schemas.openxmlformats.org/officeDocument/2006/relationships/image" Target="../media/image227.png"/></Relationships>
</file>

<file path=ppt/slides/_rels/slide101.xml.rels><?xml version="1.0" encoding="UTF-8" standalone="yes"?>
<Relationships xmlns="http://schemas.openxmlformats.org/package/2006/relationships"><Relationship Id="rId3" Type="http://schemas.openxmlformats.org/officeDocument/2006/relationships/image" Target="../media/image233.jpeg"/><Relationship Id="rId2" Type="http://schemas.openxmlformats.org/officeDocument/2006/relationships/image" Target="../media/image232.png"/><Relationship Id="rId1" Type="http://schemas.openxmlformats.org/officeDocument/2006/relationships/slideLayout" Target="../slideLayouts/slideLayout7.xml"/><Relationship Id="rId5" Type="http://schemas.openxmlformats.org/officeDocument/2006/relationships/image" Target="../media/image235.jpeg"/><Relationship Id="rId4" Type="http://schemas.openxmlformats.org/officeDocument/2006/relationships/image" Target="../media/image234.jpe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37.png"/><Relationship Id="rId2" Type="http://schemas.openxmlformats.org/officeDocument/2006/relationships/image" Target="../media/image236.png"/><Relationship Id="rId1" Type="http://schemas.openxmlformats.org/officeDocument/2006/relationships/slideLayout" Target="../slideLayouts/slideLayout7.xml"/><Relationship Id="rId4" Type="http://schemas.openxmlformats.org/officeDocument/2006/relationships/image" Target="../media/image238.png"/></Relationships>
</file>

<file path=ppt/slides/_rels/slide10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9.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42.png"/><Relationship Id="rId7" Type="http://schemas.openxmlformats.org/officeDocument/2006/relationships/image" Target="../media/image246.png"/><Relationship Id="rId2" Type="http://schemas.openxmlformats.org/officeDocument/2006/relationships/image" Target="../media/image241.png"/><Relationship Id="rId1" Type="http://schemas.openxmlformats.org/officeDocument/2006/relationships/slideLayout" Target="../slideLayouts/slideLayout7.xml"/><Relationship Id="rId6" Type="http://schemas.openxmlformats.org/officeDocument/2006/relationships/image" Target="../media/image245.png"/><Relationship Id="rId5" Type="http://schemas.openxmlformats.org/officeDocument/2006/relationships/image" Target="../media/image244.png"/><Relationship Id="rId4" Type="http://schemas.openxmlformats.org/officeDocument/2006/relationships/image" Target="../media/image243.png"/></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48.wmf"/><Relationship Id="rId5" Type="http://schemas.openxmlformats.org/officeDocument/2006/relationships/oleObject" Target="../embeddings/oleObject47.bin"/><Relationship Id="rId4" Type="http://schemas.openxmlformats.org/officeDocument/2006/relationships/image" Target="../media/image247.w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250.wmf"/><Relationship Id="rId5" Type="http://schemas.openxmlformats.org/officeDocument/2006/relationships/oleObject" Target="../embeddings/oleObject49.bin"/><Relationship Id="rId4" Type="http://schemas.openxmlformats.org/officeDocument/2006/relationships/image" Target="../media/image249.wmf"/></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1.wmf"/><Relationship Id="rId5" Type="http://schemas.openxmlformats.org/officeDocument/2006/relationships/oleObject" Target="../embeddings/oleObject2.bin"/><Relationship Id="rId4" Type="http://schemas.openxmlformats.org/officeDocument/2006/relationships/image" Target="../media/image30.wmf"/></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9.bin"/><Relationship Id="rId18" Type="http://schemas.openxmlformats.org/officeDocument/2006/relationships/image" Target="../media/image43.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40.wmf"/><Relationship Id="rId17" Type="http://schemas.openxmlformats.org/officeDocument/2006/relationships/oleObject" Target="../embeddings/oleObject11.bin"/><Relationship Id="rId2" Type="http://schemas.openxmlformats.org/officeDocument/2006/relationships/slideLayout" Target="../slideLayouts/slideLayout7.xml"/><Relationship Id="rId16" Type="http://schemas.openxmlformats.org/officeDocument/2006/relationships/image" Target="../media/image42.wmf"/><Relationship Id="rId1" Type="http://schemas.openxmlformats.org/officeDocument/2006/relationships/vmlDrawing" Target="../drawings/vmlDrawing2.vml"/><Relationship Id="rId6" Type="http://schemas.openxmlformats.org/officeDocument/2006/relationships/image" Target="../media/image37.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7.bin"/><Relationship Id="rId14" Type="http://schemas.openxmlformats.org/officeDocument/2006/relationships/image" Target="../media/image41.wmf"/></Relationships>
</file>

<file path=ppt/slides/_rels/slide28.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5.wmf"/><Relationship Id="rId5" Type="http://schemas.openxmlformats.org/officeDocument/2006/relationships/oleObject" Target="../embeddings/oleObject13.bin"/><Relationship Id="rId4" Type="http://schemas.openxmlformats.org/officeDocument/2006/relationships/image" Target="../media/image44.wmf"/><Relationship Id="rId9" Type="http://schemas.openxmlformats.org/officeDocument/2006/relationships/image" Target="../media/image47.png"/></Relationships>
</file>

<file path=ppt/slides/_rels/slide29.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49.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1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7.xml"/><Relationship Id="rId4" Type="http://schemas.openxmlformats.org/officeDocument/2006/relationships/image" Target="../media/image6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4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64.jpeg"/><Relationship Id="rId3" Type="http://schemas.openxmlformats.org/officeDocument/2006/relationships/image" Target="../media/image86.jpeg"/><Relationship Id="rId7"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7.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92.png"/></Relationships>
</file>

<file path=ppt/slides/_rels/slide5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05.jpeg"/><Relationship Id="rId7" Type="http://schemas.openxmlformats.org/officeDocument/2006/relationships/image" Target="../media/image109.png"/><Relationship Id="rId2" Type="http://schemas.openxmlformats.org/officeDocument/2006/relationships/image" Target="../media/image104.jpeg"/><Relationship Id="rId1" Type="http://schemas.openxmlformats.org/officeDocument/2006/relationships/slideLayout" Target="../slideLayouts/slideLayout7.xml"/><Relationship Id="rId6" Type="http://schemas.openxmlformats.org/officeDocument/2006/relationships/image" Target="../media/image108.jpeg"/><Relationship Id="rId5" Type="http://schemas.openxmlformats.org/officeDocument/2006/relationships/image" Target="../media/image107.png"/><Relationship Id="rId4" Type="http://schemas.openxmlformats.org/officeDocument/2006/relationships/image" Target="../media/image106.png"/></Relationships>
</file>

<file path=ppt/slides/_rels/slide5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 Id="rId5" Type="http://schemas.openxmlformats.org/officeDocument/2006/relationships/image" Target="../media/image114.png"/><Relationship Id="rId4" Type="http://schemas.openxmlformats.org/officeDocument/2006/relationships/image" Target="../media/image1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5" Type="http://schemas.openxmlformats.org/officeDocument/2006/relationships/image" Target="../media/image121.png"/><Relationship Id="rId4" Type="http://schemas.openxmlformats.org/officeDocument/2006/relationships/image" Target="../media/image120.png"/></Relationships>
</file>

<file path=ppt/slides/_rels/slide62.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image" Target="../media/image124.png"/><Relationship Id="rId1" Type="http://schemas.openxmlformats.org/officeDocument/2006/relationships/slideLayout" Target="../slideLayouts/slideLayout7.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 Id="rId9" Type="http://schemas.openxmlformats.org/officeDocument/2006/relationships/image" Target="../media/image1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7.xml"/><Relationship Id="rId4" Type="http://schemas.openxmlformats.org/officeDocument/2006/relationships/image" Target="../media/image13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144.png"/><Relationship Id="rId13" Type="http://schemas.openxmlformats.org/officeDocument/2006/relationships/image" Target="../media/image149.png"/><Relationship Id="rId3" Type="http://schemas.openxmlformats.org/officeDocument/2006/relationships/image" Target="../media/image139.png"/><Relationship Id="rId7" Type="http://schemas.openxmlformats.org/officeDocument/2006/relationships/image" Target="../media/image143.png"/><Relationship Id="rId12" Type="http://schemas.openxmlformats.org/officeDocument/2006/relationships/image" Target="../media/image148.png"/><Relationship Id="rId2" Type="http://schemas.openxmlformats.org/officeDocument/2006/relationships/image" Target="../media/image138.png"/><Relationship Id="rId1" Type="http://schemas.openxmlformats.org/officeDocument/2006/relationships/slideLayout" Target="../slideLayouts/slideLayout7.xml"/><Relationship Id="rId6" Type="http://schemas.openxmlformats.org/officeDocument/2006/relationships/image" Target="../media/image142.png"/><Relationship Id="rId11" Type="http://schemas.openxmlformats.org/officeDocument/2006/relationships/image" Target="../media/image147.png"/><Relationship Id="rId5" Type="http://schemas.openxmlformats.org/officeDocument/2006/relationships/image" Target="../media/image141.png"/><Relationship Id="rId10" Type="http://schemas.openxmlformats.org/officeDocument/2006/relationships/image" Target="../media/image146.png"/><Relationship Id="rId4" Type="http://schemas.openxmlformats.org/officeDocument/2006/relationships/image" Target="../media/image140.png"/><Relationship Id="rId9" Type="http://schemas.openxmlformats.org/officeDocument/2006/relationships/image" Target="../media/image145.png"/></Relationships>
</file>

<file path=ppt/slides/_rels/slide71.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8" Type="http://schemas.openxmlformats.org/officeDocument/2006/relationships/image" Target="../media/image158.png"/><Relationship Id="rId3" Type="http://schemas.openxmlformats.org/officeDocument/2006/relationships/image" Target="../media/image153.png"/><Relationship Id="rId7" Type="http://schemas.openxmlformats.org/officeDocument/2006/relationships/image" Target="../media/image157.png"/><Relationship Id="rId2" Type="http://schemas.openxmlformats.org/officeDocument/2006/relationships/image" Target="../media/image152.png"/><Relationship Id="rId1" Type="http://schemas.openxmlformats.org/officeDocument/2006/relationships/slideLayout" Target="../slideLayouts/slideLayout7.xml"/><Relationship Id="rId6" Type="http://schemas.openxmlformats.org/officeDocument/2006/relationships/image" Target="../media/image156.png"/><Relationship Id="rId5" Type="http://schemas.openxmlformats.org/officeDocument/2006/relationships/image" Target="../media/image155.png"/><Relationship Id="rId10" Type="http://schemas.openxmlformats.org/officeDocument/2006/relationships/image" Target="../media/image160.png"/><Relationship Id="rId4" Type="http://schemas.openxmlformats.org/officeDocument/2006/relationships/image" Target="../media/image154.png"/><Relationship Id="rId9" Type="http://schemas.openxmlformats.org/officeDocument/2006/relationships/image" Target="../media/image159.png"/></Relationships>
</file>

<file path=ppt/slides/_rels/slide73.xml.rels><?xml version="1.0" encoding="UTF-8" standalone="yes"?>
<Relationships xmlns="http://schemas.openxmlformats.org/package/2006/relationships"><Relationship Id="rId8" Type="http://schemas.openxmlformats.org/officeDocument/2006/relationships/image" Target="../media/image167.png"/><Relationship Id="rId3" Type="http://schemas.openxmlformats.org/officeDocument/2006/relationships/image" Target="../media/image162.png"/><Relationship Id="rId7" Type="http://schemas.openxmlformats.org/officeDocument/2006/relationships/image" Target="../media/image166.png"/><Relationship Id="rId2" Type="http://schemas.openxmlformats.org/officeDocument/2006/relationships/image" Target="../media/image161.png"/><Relationship Id="rId1" Type="http://schemas.openxmlformats.org/officeDocument/2006/relationships/slideLayout" Target="../slideLayouts/slideLayout7.xml"/><Relationship Id="rId6" Type="http://schemas.openxmlformats.org/officeDocument/2006/relationships/image" Target="../media/image165.png"/><Relationship Id="rId11" Type="http://schemas.openxmlformats.org/officeDocument/2006/relationships/image" Target="../media/image170.png"/><Relationship Id="rId5" Type="http://schemas.openxmlformats.org/officeDocument/2006/relationships/image" Target="../media/image164.png"/><Relationship Id="rId10" Type="http://schemas.openxmlformats.org/officeDocument/2006/relationships/image" Target="../media/image169.png"/><Relationship Id="rId4" Type="http://schemas.openxmlformats.org/officeDocument/2006/relationships/image" Target="../media/image163.png"/><Relationship Id="rId9" Type="http://schemas.openxmlformats.org/officeDocument/2006/relationships/image" Target="../media/image168.png"/></Relationships>
</file>

<file path=ppt/slides/_rels/slide74.xml.rels><?xml version="1.0" encoding="UTF-8" standalone="yes"?>
<Relationships xmlns="http://schemas.openxmlformats.org/package/2006/relationships"><Relationship Id="rId8" Type="http://schemas.openxmlformats.org/officeDocument/2006/relationships/image" Target="../media/image177.png"/><Relationship Id="rId3" Type="http://schemas.openxmlformats.org/officeDocument/2006/relationships/image" Target="../media/image172.png"/><Relationship Id="rId7" Type="http://schemas.openxmlformats.org/officeDocument/2006/relationships/image" Target="../media/image176.png"/><Relationship Id="rId2" Type="http://schemas.openxmlformats.org/officeDocument/2006/relationships/image" Target="../media/image171.png"/><Relationship Id="rId1" Type="http://schemas.openxmlformats.org/officeDocument/2006/relationships/slideLayout" Target="../slideLayouts/slideLayout7.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 Id="rId9" Type="http://schemas.openxmlformats.org/officeDocument/2006/relationships/image" Target="../media/image17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80.jpeg"/><Relationship Id="rId2" Type="http://schemas.openxmlformats.org/officeDocument/2006/relationships/image" Target="../media/image179.png"/><Relationship Id="rId1" Type="http://schemas.openxmlformats.org/officeDocument/2006/relationships/slideLayout" Target="../slideLayouts/slideLayout7.xml"/><Relationship Id="rId4" Type="http://schemas.openxmlformats.org/officeDocument/2006/relationships/image" Target="../media/image181.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82.wmf"/></Relationships>
</file>

<file path=ppt/slides/_rels/slide79.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image" Target="../media/image18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oleObject" Target="../embeddings/oleObject21.bin"/><Relationship Id="rId7" Type="http://schemas.openxmlformats.org/officeDocument/2006/relationships/image" Target="../media/image186.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2.bin"/><Relationship Id="rId5" Type="http://schemas.openxmlformats.org/officeDocument/2006/relationships/image" Target="../media/image188.png"/><Relationship Id="rId4" Type="http://schemas.openxmlformats.org/officeDocument/2006/relationships/image" Target="../media/image185.wmf"/><Relationship Id="rId9" Type="http://schemas.openxmlformats.org/officeDocument/2006/relationships/image" Target="../media/image187.wmf"/></Relationships>
</file>

<file path=ppt/slides/_rels/slide81.xml.rels><?xml version="1.0" encoding="UTF-8" standalone="yes"?>
<Relationships xmlns="http://schemas.openxmlformats.org/package/2006/relationships"><Relationship Id="rId8" Type="http://schemas.openxmlformats.org/officeDocument/2006/relationships/image" Target="../media/image191.wmf"/><Relationship Id="rId13" Type="http://schemas.openxmlformats.org/officeDocument/2006/relationships/image" Target="../media/image193.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90.wmf"/><Relationship Id="rId11" Type="http://schemas.openxmlformats.org/officeDocument/2006/relationships/image" Target="../media/image192.wmf"/><Relationship Id="rId5" Type="http://schemas.openxmlformats.org/officeDocument/2006/relationships/oleObject" Target="../embeddings/oleObject25.bin"/><Relationship Id="rId10" Type="http://schemas.openxmlformats.org/officeDocument/2006/relationships/oleObject" Target="../embeddings/oleObject27.bin"/><Relationship Id="rId4" Type="http://schemas.openxmlformats.org/officeDocument/2006/relationships/image" Target="../media/image189.wmf"/><Relationship Id="rId9" Type="http://schemas.openxmlformats.org/officeDocument/2006/relationships/image" Target="../media/image194.png"/></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196.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0.bin"/><Relationship Id="rId5" Type="http://schemas.openxmlformats.org/officeDocument/2006/relationships/image" Target="../media/image197.png"/><Relationship Id="rId4" Type="http://schemas.openxmlformats.org/officeDocument/2006/relationships/image" Target="../media/image195.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99.wmf"/><Relationship Id="rId5" Type="http://schemas.openxmlformats.org/officeDocument/2006/relationships/oleObject" Target="../embeddings/oleObject32.bin"/><Relationship Id="rId4" Type="http://schemas.openxmlformats.org/officeDocument/2006/relationships/image" Target="../media/image198.wmf"/></Relationships>
</file>

<file path=ppt/slides/_rels/slide85.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image" Target="../media/image183.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3.bin"/><Relationship Id="rId7" Type="http://schemas.openxmlformats.org/officeDocument/2006/relationships/image" Target="../media/image201.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34.bin"/><Relationship Id="rId5" Type="http://schemas.openxmlformats.org/officeDocument/2006/relationships/image" Target="../media/image203.png"/><Relationship Id="rId4" Type="http://schemas.openxmlformats.org/officeDocument/2006/relationships/image" Target="../media/image200.wmf"/><Relationship Id="rId9" Type="http://schemas.openxmlformats.org/officeDocument/2006/relationships/image" Target="../media/image202.wmf"/></Relationships>
</file>

<file path=ppt/slides/_rels/slide87.xml.rels><?xml version="1.0" encoding="UTF-8" standalone="yes"?>
<Relationships xmlns="http://schemas.openxmlformats.org/package/2006/relationships"><Relationship Id="rId8" Type="http://schemas.openxmlformats.org/officeDocument/2006/relationships/image" Target="../media/image206.wmf"/><Relationship Id="rId13" Type="http://schemas.openxmlformats.org/officeDocument/2006/relationships/image" Target="../media/image208.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05.wmf"/><Relationship Id="rId11" Type="http://schemas.openxmlformats.org/officeDocument/2006/relationships/image" Target="../media/image207.wmf"/><Relationship Id="rId5" Type="http://schemas.openxmlformats.org/officeDocument/2006/relationships/oleObject" Target="../embeddings/oleObject37.bin"/><Relationship Id="rId10" Type="http://schemas.openxmlformats.org/officeDocument/2006/relationships/oleObject" Target="../embeddings/oleObject39.bin"/><Relationship Id="rId4" Type="http://schemas.openxmlformats.org/officeDocument/2006/relationships/image" Target="../media/image204.wmf"/><Relationship Id="rId9" Type="http://schemas.openxmlformats.org/officeDocument/2006/relationships/image" Target="../media/image209.png"/></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10.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image" Target="../media/image211.png"/><Relationship Id="rId1" Type="http://schemas.openxmlformats.org/officeDocument/2006/relationships/slideLayout" Target="../slideLayouts/slideLayout7.xml"/><Relationship Id="rId4" Type="http://schemas.openxmlformats.org/officeDocument/2006/relationships/image" Target="../media/image213.png"/></Relationships>
</file>

<file path=ppt/slides/_rels/slide92.xml.rels><?xml version="1.0" encoding="UTF-8" standalone="yes"?>
<Relationships xmlns="http://schemas.openxmlformats.org/package/2006/relationships"><Relationship Id="rId8" Type="http://schemas.openxmlformats.org/officeDocument/2006/relationships/image" Target="../media/image216.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15.wmf"/><Relationship Id="rId5" Type="http://schemas.openxmlformats.org/officeDocument/2006/relationships/oleObject" Target="../embeddings/oleObject43.bin"/><Relationship Id="rId10" Type="http://schemas.openxmlformats.org/officeDocument/2006/relationships/image" Target="../media/image217.wmf"/><Relationship Id="rId4" Type="http://schemas.openxmlformats.org/officeDocument/2006/relationships/image" Target="../media/image214.wmf"/><Relationship Id="rId9" Type="http://schemas.openxmlformats.org/officeDocument/2006/relationships/oleObject" Target="../embeddings/oleObject45.bin"/></Relationships>
</file>

<file path=ppt/slides/_rels/slide93.xml.rels><?xml version="1.0" encoding="UTF-8" standalone="yes"?>
<Relationships xmlns="http://schemas.openxmlformats.org/package/2006/relationships"><Relationship Id="rId3" Type="http://schemas.openxmlformats.org/officeDocument/2006/relationships/image" Target="../media/image219.png"/><Relationship Id="rId7" Type="http://schemas.openxmlformats.org/officeDocument/2006/relationships/image" Target="../media/image223.png"/><Relationship Id="rId2" Type="http://schemas.openxmlformats.org/officeDocument/2006/relationships/image" Target="../media/image218.png"/><Relationship Id="rId1" Type="http://schemas.openxmlformats.org/officeDocument/2006/relationships/slideLayout" Target="../slideLayouts/slideLayout7.xml"/><Relationship Id="rId6" Type="http://schemas.openxmlformats.org/officeDocument/2006/relationships/image" Target="../media/image222.png"/><Relationship Id="rId5" Type="http://schemas.openxmlformats.org/officeDocument/2006/relationships/image" Target="../media/image221.png"/><Relationship Id="rId4" Type="http://schemas.openxmlformats.org/officeDocument/2006/relationships/image" Target="../media/image220.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5.png"/><Relationship Id="rId2" Type="http://schemas.openxmlformats.org/officeDocument/2006/relationships/image" Target="../media/image224.png"/><Relationship Id="rId1" Type="http://schemas.openxmlformats.org/officeDocument/2006/relationships/slideLayout" Target="../slideLayouts/slideLayout7.xml"/><Relationship Id="rId5" Type="http://schemas.openxmlformats.org/officeDocument/2006/relationships/image" Target="../media/image227.png"/><Relationship Id="rId4" Type="http://schemas.openxmlformats.org/officeDocument/2006/relationships/image" Target="../media/image22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28.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2167888" y="1571246"/>
            <a:ext cx="7570730" cy="36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7" tIns="45718" rIns="91437" bIns="45718">
            <a:spAutoFit/>
          </a:bodyPr>
          <a:lstStyle>
            <a:lvl1pPr>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9.1 </a:t>
            </a:r>
            <a:r>
              <a:rPr lang="zh-CN" altLang="en-US" sz="3061" dirty="0">
                <a:ea typeface="黑体" panose="02010609060101010101" pitchFamily="49" charset="-122"/>
                <a:cs typeface="Times New Roman" panose="02020603050405020304" pitchFamily="18" charset="0"/>
              </a:rPr>
              <a:t>形态学基础</a:t>
            </a:r>
            <a:endParaRPr lang="en-US" altLang="zh-CN" sz="3061" dirty="0">
              <a:ea typeface="黑体" panose="02010609060101010101" pitchFamily="49" charset="-122"/>
              <a:cs typeface="Times New Roman" panose="02020603050405020304" pitchFamily="18" charset="0"/>
            </a:endParaRPr>
          </a:p>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9.2 </a:t>
            </a:r>
            <a:r>
              <a:rPr lang="zh-CN" altLang="en-US" sz="3061" dirty="0">
                <a:ea typeface="黑体" panose="02010609060101010101" pitchFamily="49" charset="-122"/>
                <a:cs typeface="Times New Roman" panose="02020603050405020304" pitchFamily="18" charset="0"/>
              </a:rPr>
              <a:t>二值形态学的基础运算</a:t>
            </a:r>
            <a:endParaRPr lang="en-US" altLang="zh-CN" sz="3061" dirty="0">
              <a:ea typeface="黑体" panose="02010609060101010101" pitchFamily="49" charset="-122"/>
              <a:cs typeface="Times New Roman" panose="02020603050405020304" pitchFamily="18" charset="0"/>
            </a:endParaRPr>
          </a:p>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9.3 </a:t>
            </a:r>
            <a:r>
              <a:rPr lang="zh-CN" altLang="en-US" sz="3061" dirty="0">
                <a:ea typeface="黑体" panose="02010609060101010101" pitchFamily="49" charset="-122"/>
                <a:cs typeface="Times New Roman" panose="02020603050405020304" pitchFamily="18" charset="0"/>
              </a:rPr>
              <a:t>二值图像的形态学处理</a:t>
            </a:r>
            <a:endParaRPr lang="en-US" altLang="zh-CN" sz="3061" dirty="0">
              <a:ea typeface="黑体" panose="02010609060101010101" pitchFamily="49" charset="-122"/>
              <a:cs typeface="Times New Roman" panose="02020603050405020304" pitchFamily="18" charset="0"/>
            </a:endParaRPr>
          </a:p>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9.4 </a:t>
            </a:r>
            <a:r>
              <a:rPr lang="zh-CN" altLang="en-US" sz="3061" dirty="0">
                <a:ea typeface="黑体" panose="02010609060101010101" pitchFamily="49" charset="-122"/>
                <a:cs typeface="Times New Roman" panose="02020603050405020304" pitchFamily="18" charset="0"/>
              </a:rPr>
              <a:t>灰度形态学的基础运算</a:t>
            </a:r>
            <a:endParaRPr lang="en-US" altLang="zh-CN" sz="3061" dirty="0">
              <a:ea typeface="黑体" panose="02010609060101010101" pitchFamily="49" charset="-122"/>
              <a:cs typeface="Times New Roman" panose="02020603050405020304" pitchFamily="18" charset="0"/>
            </a:endParaRPr>
          </a:p>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9.5 </a:t>
            </a:r>
            <a:r>
              <a:rPr lang="zh-CN" altLang="en-US" sz="3061" dirty="0">
                <a:ea typeface="黑体" panose="02010609060101010101" pitchFamily="49" charset="-122"/>
                <a:cs typeface="Times New Roman" panose="02020603050405020304" pitchFamily="18" charset="0"/>
              </a:rPr>
              <a:t>灰度图像的形态学处理</a:t>
            </a:r>
            <a:endParaRPr lang="en-US" altLang="zh-CN" sz="3061" dirty="0">
              <a:ea typeface="黑体" panose="02010609060101010101" pitchFamily="49" charset="-122"/>
              <a:cs typeface="Times New Roman" panose="02020603050405020304" pitchFamily="18" charset="0"/>
            </a:endParaRPr>
          </a:p>
        </p:txBody>
      </p:sp>
      <p:sp>
        <p:nvSpPr>
          <p:cNvPr id="8196" name="灯片编号占位符 4"/>
          <p:cNvSpPr>
            <a:spLocks noGrp="1"/>
          </p:cNvSpPr>
          <p:nvPr>
            <p:ph type="sldNum" sz="quarter" idx="10"/>
          </p:nvPr>
        </p:nvSpPr>
        <p:spPr>
          <a:xfrm>
            <a:off x="8031709" y="6495562"/>
            <a:ext cx="2132116" cy="29562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423" b="1">
                <a:solidFill>
                  <a:schemeClr val="tx1"/>
                </a:solidFill>
                <a:latin typeface="黑体" panose="02010609060101010101" pitchFamily="49" charset="-122"/>
                <a:ea typeface="宋体" panose="02010600030101010101" pitchFamily="2" charset="-122"/>
              </a:defRPr>
            </a:lvl1pPr>
            <a:lvl2pPr marL="947633" indent="-364474">
              <a:spcBef>
                <a:spcPct val="20000"/>
              </a:spcBef>
              <a:buClr>
                <a:schemeClr val="tx2"/>
              </a:buClr>
              <a:buSzPct val="75000"/>
              <a:buFont typeface="Wingdings" panose="05000000000000000000" pitchFamily="2" charset="2"/>
              <a:buChar char="n"/>
              <a:defRPr sz="2423" b="1">
                <a:solidFill>
                  <a:schemeClr val="tx1"/>
                </a:solidFill>
                <a:latin typeface="宋体" panose="02010600030101010101" pitchFamily="2" charset="-122"/>
                <a:ea typeface="宋体" panose="02010600030101010101" pitchFamily="2" charset="-122"/>
              </a:defRPr>
            </a:lvl2pPr>
            <a:lvl3pPr marL="1457897" indent="-291579">
              <a:spcBef>
                <a:spcPct val="20000"/>
              </a:spcBef>
              <a:buClr>
                <a:schemeClr val="accent1"/>
              </a:buClr>
              <a:buSzPct val="65000"/>
              <a:buFont typeface="Wingdings" panose="05000000000000000000" pitchFamily="2" charset="2"/>
              <a:buChar char="p"/>
              <a:defRPr sz="2423" b="1">
                <a:solidFill>
                  <a:schemeClr val="tx1"/>
                </a:solidFill>
                <a:latin typeface="宋体" panose="02010600030101010101" pitchFamily="2" charset="-122"/>
                <a:ea typeface="宋体" panose="02010600030101010101" pitchFamily="2" charset="-122"/>
              </a:defRPr>
            </a:lvl3pPr>
            <a:lvl4pPr marL="2041055" indent="-291579">
              <a:spcBef>
                <a:spcPct val="20000"/>
              </a:spcBef>
              <a:buClr>
                <a:schemeClr val="bg2"/>
              </a:buClr>
              <a:buFont typeface="Wingdings" panose="05000000000000000000" pitchFamily="2" charset="2"/>
              <a:buChar char="§"/>
              <a:defRPr sz="2041" b="1">
                <a:solidFill>
                  <a:schemeClr val="tx1"/>
                </a:solidFill>
                <a:latin typeface="宋体" panose="02010600030101010101" pitchFamily="2" charset="-122"/>
                <a:ea typeface="宋体" panose="02010600030101010101" pitchFamily="2" charset="-122"/>
              </a:defRPr>
            </a:lvl4pPr>
            <a:lvl5pPr marL="2624214" indent="-291579">
              <a:spcBef>
                <a:spcPct val="20000"/>
              </a:spcBef>
              <a:buClr>
                <a:schemeClr val="tx2"/>
              </a:buClr>
              <a:buSzPct val="80000"/>
              <a:buFont typeface="Wingdings" panose="05000000000000000000" pitchFamily="2" charset="2"/>
              <a:buChar char="§"/>
              <a:defRPr sz="1786" b="1">
                <a:solidFill>
                  <a:schemeClr val="tx1"/>
                </a:solidFill>
                <a:latin typeface="宋体" panose="02010600030101010101" pitchFamily="2" charset="-122"/>
                <a:ea typeface="宋体" panose="02010600030101010101" pitchFamily="2" charset="-122"/>
              </a:defRPr>
            </a:lvl5pPr>
            <a:lvl6pPr marL="3207372" indent="-291579" eaLnBrk="0" fontAlgn="base" hangingPunct="0">
              <a:spcBef>
                <a:spcPct val="20000"/>
              </a:spcBef>
              <a:spcAft>
                <a:spcPct val="0"/>
              </a:spcAft>
              <a:buClr>
                <a:schemeClr val="tx2"/>
              </a:buClr>
              <a:buSzPct val="80000"/>
              <a:buFont typeface="Wingdings" panose="05000000000000000000" pitchFamily="2" charset="2"/>
              <a:buChar char="§"/>
              <a:defRPr sz="1786" b="1">
                <a:solidFill>
                  <a:schemeClr val="tx1"/>
                </a:solidFill>
                <a:latin typeface="宋体" panose="02010600030101010101" pitchFamily="2" charset="-122"/>
                <a:ea typeface="宋体" panose="02010600030101010101" pitchFamily="2" charset="-122"/>
              </a:defRPr>
            </a:lvl6pPr>
            <a:lvl7pPr marL="3790531" indent="-291579" eaLnBrk="0" fontAlgn="base" hangingPunct="0">
              <a:spcBef>
                <a:spcPct val="20000"/>
              </a:spcBef>
              <a:spcAft>
                <a:spcPct val="0"/>
              </a:spcAft>
              <a:buClr>
                <a:schemeClr val="tx2"/>
              </a:buClr>
              <a:buSzPct val="80000"/>
              <a:buFont typeface="Wingdings" panose="05000000000000000000" pitchFamily="2" charset="2"/>
              <a:buChar char="§"/>
              <a:defRPr sz="1786" b="1">
                <a:solidFill>
                  <a:schemeClr val="tx1"/>
                </a:solidFill>
                <a:latin typeface="宋体" panose="02010600030101010101" pitchFamily="2" charset="-122"/>
                <a:ea typeface="宋体" panose="02010600030101010101" pitchFamily="2" charset="-122"/>
              </a:defRPr>
            </a:lvl7pPr>
            <a:lvl8pPr marL="4373690" indent="-291579" eaLnBrk="0" fontAlgn="base" hangingPunct="0">
              <a:spcBef>
                <a:spcPct val="20000"/>
              </a:spcBef>
              <a:spcAft>
                <a:spcPct val="0"/>
              </a:spcAft>
              <a:buClr>
                <a:schemeClr val="tx2"/>
              </a:buClr>
              <a:buSzPct val="80000"/>
              <a:buFont typeface="Wingdings" panose="05000000000000000000" pitchFamily="2" charset="2"/>
              <a:buChar char="§"/>
              <a:defRPr sz="1786" b="1">
                <a:solidFill>
                  <a:schemeClr val="tx1"/>
                </a:solidFill>
                <a:latin typeface="宋体" panose="02010600030101010101" pitchFamily="2" charset="-122"/>
                <a:ea typeface="宋体" panose="02010600030101010101" pitchFamily="2" charset="-122"/>
              </a:defRPr>
            </a:lvl8pPr>
            <a:lvl9pPr marL="4956848" indent="-291579" eaLnBrk="0" fontAlgn="base" hangingPunct="0">
              <a:spcBef>
                <a:spcPct val="20000"/>
              </a:spcBef>
              <a:spcAft>
                <a:spcPct val="0"/>
              </a:spcAft>
              <a:buClr>
                <a:schemeClr val="tx2"/>
              </a:buClr>
              <a:buSzPct val="80000"/>
              <a:buFont typeface="Wingdings" panose="05000000000000000000" pitchFamily="2" charset="2"/>
              <a:buChar char="§"/>
              <a:defRPr sz="1786" b="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fld id="{CEAB895E-3F27-455C-BE9C-2E90DA2863B3}" type="slidenum">
              <a:rPr lang="en-US" altLang="zh-CN" sz="1403" b="0">
                <a:latin typeface="Times New Roman" panose="02020603050405020304" pitchFamily="18" charset="0"/>
              </a:rPr>
              <a:pPr>
                <a:spcBef>
                  <a:spcPct val="0"/>
                </a:spcBef>
                <a:buClrTx/>
                <a:buSzTx/>
                <a:buFontTx/>
                <a:buNone/>
              </a:pPr>
              <a:t>1</a:t>
            </a:fld>
            <a:endParaRPr lang="en-US" altLang="zh-CN" sz="1403" b="0">
              <a:latin typeface="Times New Roman" panose="02020603050405020304" pitchFamily="18" charset="0"/>
            </a:endParaRPr>
          </a:p>
        </p:txBody>
      </p:sp>
      <p:sp>
        <p:nvSpPr>
          <p:cNvPr id="2" name="矩形 1"/>
          <p:cNvSpPr/>
          <p:nvPr/>
        </p:nvSpPr>
        <p:spPr>
          <a:xfrm>
            <a:off x="1883113" y="380484"/>
            <a:ext cx="5314275" cy="707886"/>
          </a:xfrm>
          <a:prstGeom prst="rect">
            <a:avLst/>
          </a:prstGeom>
        </p:spPr>
        <p:txBody>
          <a:bodyPr wrap="none">
            <a:spAutoFit/>
          </a:bodyPr>
          <a:lstStyle/>
          <a:p>
            <a:pPr algn="ctr">
              <a:spcBef>
                <a:spcPct val="0"/>
              </a:spcBef>
              <a:buClrTx/>
              <a:buSzTx/>
              <a:buFontTx/>
              <a:buNone/>
            </a:pPr>
            <a:r>
              <a:rPr lang="zh-CN" altLang="en-US" sz="4000" dirty="0">
                <a:solidFill>
                  <a:srgbClr val="FF0000"/>
                </a:solidFill>
                <a:latin typeface="微软雅黑" panose="020B0503020204020204" pitchFamily="34" charset="-122"/>
                <a:ea typeface="微软雅黑" panose="020B0503020204020204" pitchFamily="34" charset="-122"/>
              </a:rPr>
              <a:t>图像的数学形态学处理</a:t>
            </a:r>
            <a:endParaRPr lang="zh-CN" altLang="en-US" sz="4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9187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10</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矩形 5"/>
              <p:cNvSpPr/>
              <p:nvPr/>
            </p:nvSpPr>
            <p:spPr>
              <a:xfrm>
                <a:off x="2337489" y="1775897"/>
                <a:ext cx="7432260" cy="1152239"/>
              </a:xfrm>
              <a:prstGeom prst="rect">
                <a:avLst/>
              </a:prstGeom>
            </p:spPr>
            <p:txBody>
              <a:bodyPr wrap="square">
                <a:spAutoFit/>
              </a:bodyPr>
              <a:lstStyle/>
              <a:p>
                <a:r>
                  <a:rPr lang="zh-CN" altLang="en-US" sz="2296" dirty="0">
                    <a:ea typeface="楷体" panose="02010609060101010101" pitchFamily="49" charset="-122"/>
                    <a:cs typeface="Times New Roman" panose="02020603050405020304" pitchFamily="18" charset="0"/>
                  </a:rPr>
                  <a:t>图（</a:t>
                </a:r>
                <a:r>
                  <a:rPr lang="en-US" altLang="zh-CN" sz="2296" dirty="0">
                    <a:ea typeface="楷体" panose="02010609060101010101" pitchFamily="49" charset="-122"/>
                    <a:cs typeface="Times New Roman" panose="02020603050405020304" pitchFamily="18" charset="0"/>
                  </a:rPr>
                  <a:t>a</a:t>
                </a:r>
                <a:r>
                  <a:rPr lang="zh-CN" altLang="en-US"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中</a:t>
                </a:r>
                <a:r>
                  <a:rPr lang="zh-CN" altLang="en-US" sz="2296" dirty="0">
                    <a:ea typeface="楷体" panose="02010609060101010101" pitchFamily="49" charset="-122"/>
                    <a:cs typeface="Times New Roman" panose="02020603050405020304" pitchFamily="18" charset="0"/>
                  </a:rPr>
                  <a:t>深色</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1”</a:t>
                </a:r>
                <a:r>
                  <a:rPr lang="zh-CN" altLang="en-US" sz="2296" dirty="0">
                    <a:ea typeface="楷体" panose="02010609060101010101" pitchFamily="49" charset="-122"/>
                    <a:cs typeface="Times New Roman" panose="02020603050405020304" pitchFamily="18" charset="0"/>
                  </a:rPr>
                  <a:t>部分为目标集合</a:t>
                </a:r>
                <a:r>
                  <a:rPr lang="en-US" altLang="zh-CN" sz="2296" i="1"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
                </a:r>
                <a:br>
                  <a:rPr lang="en-US" altLang="zh-CN" sz="2296" dirty="0">
                    <a:ea typeface="楷体" panose="02010609060101010101" pitchFamily="49" charset="-122"/>
                    <a:cs typeface="Times New Roman" panose="02020603050405020304" pitchFamily="18" charset="0"/>
                  </a:rPr>
                </a:br>
                <a:r>
                  <a:rPr lang="zh-CN" altLang="en-US" sz="2296" dirty="0">
                    <a:ea typeface="楷体" panose="02010609060101010101" pitchFamily="49" charset="-122"/>
                    <a:cs typeface="Times New Roman" panose="02020603050405020304" pitchFamily="18" charset="0"/>
                  </a:rPr>
                  <a:t>图</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）中深色“</a:t>
                </a:r>
                <a:r>
                  <a:rPr lang="en-US" altLang="zh-CN" sz="2296" dirty="0">
                    <a:ea typeface="楷体" panose="02010609060101010101" pitchFamily="49" charset="-122"/>
                    <a:cs typeface="Times New Roman" panose="02020603050405020304" pitchFamily="18" charset="0"/>
                  </a:rPr>
                  <a:t>1”</a:t>
                </a:r>
                <a:r>
                  <a:rPr lang="zh-CN" altLang="en-US" sz="2296" dirty="0">
                    <a:ea typeface="楷体" panose="02010609060101010101" pitchFamily="49" charset="-122"/>
                    <a:cs typeface="Times New Roman" panose="02020603050405020304" pitchFamily="18" charset="0"/>
                  </a:rPr>
                  <a:t>部分为结构元素 </a:t>
                </a:r>
                <a:r>
                  <a:rPr lang="en-US" altLang="zh-CN" sz="2296" i="1" dirty="0">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
                </a:r>
                <a:br>
                  <a:rPr lang="en-US" altLang="zh-CN" sz="2296" dirty="0">
                    <a:ea typeface="楷体" panose="02010609060101010101" pitchFamily="49" charset="-122"/>
                    <a:cs typeface="Times New Roman" panose="02020603050405020304" pitchFamily="18" charset="0"/>
                  </a:rPr>
                </a:br>
                <a:r>
                  <a:rPr lang="zh-CN" altLang="en-US" sz="2296" dirty="0">
                    <a:ea typeface="楷体" panose="02010609060101010101" pitchFamily="49" charset="-122"/>
                    <a:cs typeface="Times New Roman" panose="02020603050405020304" pitchFamily="18" charset="0"/>
                  </a:rPr>
                  <a:t>求 </a:t>
                </a:r>
                <a14:m>
                  <m:oMath xmlns:m="http://schemas.openxmlformats.org/officeDocument/2006/math">
                    <m:r>
                      <a:rPr lang="en-US" altLang="zh-CN" sz="2296" i="1">
                        <a:latin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r>
                      <a:rPr lang="en-US" altLang="zh-CN" sz="2296" i="1">
                        <a:latin typeface="Cambria Math" panose="02040503050406030204" pitchFamily="18" charset="0"/>
                        <a:ea typeface="Cambria Math" panose="02040503050406030204" pitchFamily="18" charset="0"/>
                      </a:rPr>
                      <m:t> </m:t>
                    </m:r>
                  </m:oMath>
                </a14:m>
                <a:r>
                  <a:rPr lang="zh-CN" altLang="en-US" sz="2296" dirty="0">
                    <a:ea typeface="楷体" panose="02010609060101010101" pitchFamily="49" charset="-122"/>
                    <a:cs typeface="Times New Roman" panose="02020603050405020304" pitchFamily="18" charset="0"/>
                  </a:rPr>
                  <a:t>。</a:t>
                </a:r>
              </a:p>
            </p:txBody>
          </p:sp>
        </mc:Choice>
        <mc:Fallback>
          <p:sp>
            <p:nvSpPr>
              <p:cNvPr id="6" name="矩形 5"/>
              <p:cNvSpPr>
                <a:spLocks noRot="1" noChangeAspect="1" noMove="1" noResize="1" noEditPoints="1" noAdjustHandles="1" noChangeArrowheads="1" noChangeShapeType="1" noTextEdit="1"/>
              </p:cNvSpPr>
              <p:nvPr/>
            </p:nvSpPr>
            <p:spPr>
              <a:xfrm>
                <a:off x="2337489" y="1775897"/>
                <a:ext cx="7432260" cy="1152239"/>
              </a:xfrm>
              <a:prstGeom prst="rect">
                <a:avLst/>
              </a:prstGeom>
              <a:blipFill>
                <a:blip r:embed="rId2"/>
                <a:stretch>
                  <a:fillRect l="-1148" t="-5820" b="-8466"/>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2560018" y="3306874"/>
            <a:ext cx="3302373" cy="2683178"/>
          </a:xfrm>
          <a:prstGeom prst="rect">
            <a:avLst/>
          </a:prstGeom>
        </p:spPr>
      </p:pic>
      <p:sp>
        <p:nvSpPr>
          <p:cNvPr id="9" name="矩形 8"/>
          <p:cNvSpPr/>
          <p:nvPr/>
        </p:nvSpPr>
        <p:spPr>
          <a:xfrm>
            <a:off x="3377674" y="5978936"/>
            <a:ext cx="922047"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a</a:t>
            </a:r>
            <a:r>
              <a:rPr lang="zh-CN" altLang="en-US" sz="2296" dirty="0">
                <a:ea typeface="楷体" panose="02010609060101010101" pitchFamily="49" charset="-122"/>
                <a:cs typeface="Times New Roman" panose="02020603050405020304" pitchFamily="18" charset="0"/>
              </a:rPr>
              <a:t>）</a:t>
            </a:r>
            <a:endParaRPr lang="zh-CN" altLang="en-US" sz="2296" dirty="0"/>
          </a:p>
        </p:txBody>
      </p:sp>
      <p:sp>
        <p:nvSpPr>
          <p:cNvPr id="10" name="矩形 9"/>
          <p:cNvSpPr/>
          <p:nvPr/>
        </p:nvSpPr>
        <p:spPr>
          <a:xfrm>
            <a:off x="7190129" y="5978937"/>
            <a:ext cx="942887"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a:t>
            </a:r>
            <a:endParaRPr lang="zh-CN" altLang="en-US" sz="2296" dirty="0"/>
          </a:p>
        </p:txBody>
      </p:sp>
      <p:pic>
        <p:nvPicPr>
          <p:cNvPr id="11" name="图片 10"/>
          <p:cNvPicPr>
            <a:picLocks noChangeAspect="1"/>
          </p:cNvPicPr>
          <p:nvPr/>
        </p:nvPicPr>
        <p:blipFill>
          <a:blip r:embed="rId4"/>
          <a:stretch>
            <a:fillRect/>
          </a:stretch>
        </p:blipFill>
        <p:spPr>
          <a:xfrm>
            <a:off x="6179173" y="3313162"/>
            <a:ext cx="3352817" cy="2730485"/>
          </a:xfrm>
          <a:prstGeom prst="rect">
            <a:avLst/>
          </a:prstGeom>
        </p:spPr>
      </p:pic>
      <p:sp>
        <p:nvSpPr>
          <p:cNvPr id="12" name="TextBox 1"/>
          <p:cNvSpPr txBox="1"/>
          <p:nvPr/>
        </p:nvSpPr>
        <p:spPr>
          <a:xfrm>
            <a:off x="2051571" y="1172080"/>
            <a:ext cx="6323009" cy="445635"/>
          </a:xfrm>
          <a:prstGeom prst="rect">
            <a:avLst/>
          </a:prstGeom>
          <a:noFill/>
        </p:spPr>
        <p:txBody>
          <a:bodyPr wrap="square" rtlCol="0">
            <a:spAutoFit/>
          </a:bodyPr>
          <a:lstStyle/>
          <a:p>
            <a:pPr>
              <a:buClr>
                <a:srgbClr val="7030A0"/>
              </a:buClr>
              <a:buSzPct val="75000"/>
            </a:pPr>
            <a:r>
              <a:rPr lang="zh-CN" altLang="en-US" sz="2296" dirty="0">
                <a:solidFill>
                  <a:srgbClr val="0000CC"/>
                </a:solidFill>
                <a:latin typeface="+mj-ea"/>
                <a:ea typeface="+mj-ea"/>
                <a:cs typeface="Times New Roman" panose="02020603050405020304" pitchFamily="18" charset="0"/>
              </a:rPr>
              <a:t>（</a:t>
            </a:r>
            <a:r>
              <a:rPr lang="en-US" altLang="zh-CN" sz="2296" dirty="0">
                <a:solidFill>
                  <a:srgbClr val="0000CC"/>
                </a:solidFill>
                <a:latin typeface="+mj-ea"/>
                <a:ea typeface="+mj-ea"/>
                <a:cs typeface="Times New Roman" panose="02020603050405020304" pitchFamily="18" charset="0"/>
              </a:rPr>
              <a:t>3</a:t>
            </a:r>
            <a:r>
              <a:rPr lang="zh-CN" altLang="en-US" sz="2296" dirty="0">
                <a:solidFill>
                  <a:srgbClr val="0000CC"/>
                </a:solidFill>
                <a:latin typeface="+mj-ea"/>
                <a:ea typeface="+mj-ea"/>
                <a:cs typeface="Times New Roman" panose="02020603050405020304" pitchFamily="18" charset="0"/>
              </a:rPr>
              <a:t>）膨胀运算示例二</a:t>
            </a:r>
            <a:endParaRPr lang="zh-CN" altLang="en-US" sz="2296" dirty="0">
              <a:solidFill>
                <a:srgbClr val="0000CC"/>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24451917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100</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形态学平滑</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5" name="图片 4"/>
          <p:cNvPicPr>
            <a:picLocks noChangeAspect="1"/>
          </p:cNvPicPr>
          <p:nvPr/>
        </p:nvPicPr>
        <p:blipFill>
          <a:blip r:embed="rId2" cstate="print"/>
          <a:srcRect/>
          <a:stretch>
            <a:fillRect/>
          </a:stretch>
        </p:blipFill>
        <p:spPr bwMode="auto">
          <a:xfrm>
            <a:off x="3212826" y="1284525"/>
            <a:ext cx="2066253" cy="2066253"/>
          </a:xfrm>
          <a:prstGeom prst="rect">
            <a:avLst/>
          </a:prstGeom>
          <a:noFill/>
          <a:ln w="9525">
            <a:noFill/>
            <a:miter lim="800000"/>
            <a:headEnd/>
            <a:tailEnd/>
          </a:ln>
        </p:spPr>
      </p:pic>
      <p:pic>
        <p:nvPicPr>
          <p:cNvPr id="6" name="图片 5"/>
          <p:cNvPicPr>
            <a:picLocks noChangeAspect="1"/>
          </p:cNvPicPr>
          <p:nvPr/>
        </p:nvPicPr>
        <p:blipFill>
          <a:blip r:embed="rId3" cstate="print"/>
          <a:srcRect/>
          <a:stretch>
            <a:fillRect/>
          </a:stretch>
        </p:blipFill>
        <p:spPr bwMode="auto">
          <a:xfrm>
            <a:off x="2228198" y="3902000"/>
            <a:ext cx="2066253" cy="2066253"/>
          </a:xfrm>
          <a:prstGeom prst="rect">
            <a:avLst/>
          </a:prstGeom>
          <a:noFill/>
          <a:ln w="9525">
            <a:noFill/>
            <a:miter lim="800000"/>
            <a:headEnd/>
            <a:tailEnd/>
          </a:ln>
        </p:spPr>
      </p:pic>
      <p:pic>
        <p:nvPicPr>
          <p:cNvPr id="7" name="图片 6"/>
          <p:cNvPicPr>
            <a:picLocks noChangeAspect="1"/>
          </p:cNvPicPr>
          <p:nvPr/>
        </p:nvPicPr>
        <p:blipFill>
          <a:blip r:embed="rId4" cstate="print"/>
          <a:srcRect/>
          <a:stretch>
            <a:fillRect/>
          </a:stretch>
        </p:blipFill>
        <p:spPr bwMode="auto">
          <a:xfrm>
            <a:off x="4662105" y="3889322"/>
            <a:ext cx="2066253" cy="2066253"/>
          </a:xfrm>
          <a:prstGeom prst="rect">
            <a:avLst/>
          </a:prstGeom>
          <a:noFill/>
          <a:ln w="9525">
            <a:noFill/>
            <a:miter lim="800000"/>
            <a:headEnd/>
            <a:tailEnd/>
          </a:ln>
        </p:spPr>
      </p:pic>
      <p:sp>
        <p:nvSpPr>
          <p:cNvPr id="8" name="矩形 7"/>
          <p:cNvSpPr/>
          <p:nvPr/>
        </p:nvSpPr>
        <p:spPr>
          <a:xfrm>
            <a:off x="2909048" y="3352419"/>
            <a:ext cx="2616422" cy="524118"/>
          </a:xfrm>
          <a:prstGeom prst="rect">
            <a:avLst/>
          </a:prstGeom>
        </p:spPr>
        <p:txBody>
          <a:bodyPr wrap="none">
            <a:spAutoFit/>
          </a:bodyPr>
          <a:lstStyle/>
          <a:p>
            <a:r>
              <a:rPr lang="zh-CN" altLang="zh-CN" sz="2806" kern="100" dirty="0">
                <a:ea typeface="楷体" panose="02010609060101010101" pitchFamily="49" charset="-122"/>
                <a:cs typeface="Times New Roman" panose="02020603050405020304" pitchFamily="18" charset="0"/>
              </a:rPr>
              <a:t>（</a:t>
            </a:r>
            <a:r>
              <a:rPr lang="en-US" altLang="zh-CN" sz="2806" kern="100" dirty="0">
                <a:ea typeface="楷体" panose="02010609060101010101" pitchFamily="49" charset="-122"/>
                <a:cs typeface="Times New Roman" panose="02020603050405020304" pitchFamily="18" charset="0"/>
              </a:rPr>
              <a:t>a</a:t>
            </a:r>
            <a:r>
              <a:rPr lang="zh-CN" altLang="zh-CN" sz="2806" kern="100" dirty="0">
                <a:ea typeface="楷体" panose="02010609060101010101" pitchFamily="49" charset="-122"/>
                <a:cs typeface="Times New Roman" panose="02020603050405020304" pitchFamily="18" charset="0"/>
              </a:rPr>
              <a:t>）椒盐噪声 </a:t>
            </a:r>
            <a:endParaRPr lang="zh-CN" altLang="en-US" sz="2806" dirty="0">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矩形 8"/>
              <p:cNvSpPr/>
              <p:nvPr/>
            </p:nvSpPr>
            <p:spPr>
              <a:xfrm>
                <a:off x="1963381" y="5968253"/>
                <a:ext cx="6631395" cy="524118"/>
              </a:xfrm>
              <a:prstGeom prst="rect">
                <a:avLst/>
              </a:prstGeom>
            </p:spPr>
            <p:txBody>
              <a:bodyPr wrap="square">
                <a:spAutoFit/>
              </a:bodyPr>
              <a:lstStyle/>
              <a:p>
                <a:pPr algn="just"/>
                <a:r>
                  <a:rPr lang="zh-CN" altLang="zh-CN" sz="2806" kern="100" dirty="0">
                    <a:ea typeface="楷体" panose="02010609060101010101" pitchFamily="49" charset="-122"/>
                    <a:cs typeface="Times New Roman" panose="02020603050405020304" pitchFamily="18" charset="0"/>
                  </a:rPr>
                  <a:t>（</a:t>
                </a:r>
                <a:r>
                  <a:rPr lang="en-US" altLang="zh-CN" sz="2806" kern="100" dirty="0">
                    <a:ea typeface="楷体" panose="02010609060101010101" pitchFamily="49" charset="-122"/>
                    <a:cs typeface="Times New Roman" panose="02020603050405020304" pitchFamily="18" charset="0"/>
                  </a:rPr>
                  <a:t>b</a:t>
                </a:r>
                <a:r>
                  <a:rPr lang="zh-CN" altLang="zh-CN" sz="2806" kern="100" dirty="0">
                    <a:ea typeface="楷体" panose="02010609060101010101" pitchFamily="49" charset="-122"/>
                    <a:cs typeface="Times New Roman" panose="02020603050405020304" pitchFamily="18" charset="0"/>
                  </a:rPr>
                  <a:t>）</a:t>
                </a:r>
                <a:r>
                  <a:rPr lang="en-US" altLang="zh-CN" sz="2806" i="1" kern="100" dirty="0">
                    <a:ea typeface="楷体" panose="02010609060101010101" pitchFamily="49" charset="-122"/>
                    <a:cs typeface="Times New Roman" panose="02020603050405020304" pitchFamily="18" charset="0"/>
                  </a:rPr>
                  <a:t>f</a:t>
                </a:r>
                <a:r>
                  <a:rPr lang="en-US" altLang="zh-CN" sz="2806" kern="100" dirty="0">
                    <a:ea typeface="楷体" panose="02010609060101010101" pitchFamily="49" charset="-122"/>
                    <a:cs typeface="Times New Roman" panose="02020603050405020304" pitchFamily="18" charset="0"/>
                  </a:rPr>
                  <a:t> </a:t>
                </a:r>
                <a14:m>
                  <m:oMath xmlns:m="http://schemas.openxmlformats.org/officeDocument/2006/math">
                    <m:r>
                      <a:rPr lang="en-US" altLang="zh-CN" sz="2806" i="1" kern="100" dirty="0">
                        <a:latin typeface="Cambria Math" panose="02040503050406030204" pitchFamily="18" charset="0"/>
                        <a:ea typeface="楷体" panose="02010609060101010101" pitchFamily="49" charset="-122"/>
                        <a:cs typeface="Times New Roman" panose="02020603050405020304" pitchFamily="18" charset="0"/>
                        <a:sym typeface="Symbol" panose="05050102010706020507" pitchFamily="18" charset="2"/>
                      </a:rPr>
                      <m:t></m:t>
                    </m:r>
                    <m:r>
                      <a:rPr lang="en-US" altLang="zh-CN" sz="2806" i="1" kern="100" dirty="0">
                        <a:latin typeface="Cambria Math" panose="02040503050406030204" pitchFamily="18" charset="0"/>
                        <a:ea typeface="楷体" panose="02010609060101010101" pitchFamily="49" charset="-122"/>
                        <a:cs typeface="Times New Roman" panose="02020603050405020304" pitchFamily="18" charset="0"/>
                      </a:rPr>
                      <m:t> </m:t>
                    </m:r>
                  </m:oMath>
                </a14:m>
                <a:r>
                  <a:rPr lang="en-US" altLang="zh-CN" sz="2806" i="1" kern="100" dirty="0">
                    <a:ea typeface="楷体" panose="02010609060101010101" pitchFamily="49" charset="-122"/>
                    <a:cs typeface="Times New Roman" panose="02020603050405020304" pitchFamily="18" charset="0"/>
                  </a:rPr>
                  <a:t>b </a:t>
                </a:r>
                <a14:m>
                  <m:oMath xmlns:m="http://schemas.openxmlformats.org/officeDocument/2006/math">
                    <m:r>
                      <a:rPr lang="en-US" altLang="zh-CN" sz="2806" i="1" kern="100"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6" kern="100" dirty="0">
                    <a:ea typeface="楷体" panose="02010609060101010101" pitchFamily="49" charset="-122"/>
                    <a:cs typeface="Times New Roman" panose="02020603050405020304" pitchFamily="18" charset="0"/>
                  </a:rPr>
                  <a:t> </a:t>
                </a:r>
                <a:r>
                  <a:rPr lang="en-US" altLang="zh-CN" sz="2806" i="1" kern="100" dirty="0">
                    <a:ea typeface="楷体" panose="02010609060101010101" pitchFamily="49" charset="-122"/>
                    <a:cs typeface="Times New Roman" panose="02020603050405020304" pitchFamily="18" charset="0"/>
                  </a:rPr>
                  <a:t>b</a:t>
                </a:r>
                <a:r>
                  <a:rPr lang="en-US" altLang="zh-CN" sz="2806" kern="100" dirty="0">
                    <a:ea typeface="楷体" panose="02010609060101010101" pitchFamily="49" charset="-122"/>
                    <a:cs typeface="Times New Roman" panose="02020603050405020304" pitchFamily="18" charset="0"/>
                  </a:rPr>
                  <a:t>    </a:t>
                </a:r>
                <a:r>
                  <a:rPr lang="en-US" altLang="zh-CN" sz="2806" kern="100" dirty="0">
                    <a:ea typeface="楷体" panose="02010609060101010101" pitchFamily="49" charset="-122"/>
                    <a:cs typeface="Times New Roman" panose="02020603050405020304" pitchFamily="18" charset="0"/>
                  </a:rPr>
                  <a:t> </a:t>
                </a:r>
                <a:r>
                  <a:rPr lang="zh-CN" altLang="zh-CN" sz="2806" kern="100" dirty="0">
                    <a:ea typeface="楷体" panose="02010609060101010101" pitchFamily="49" charset="-122"/>
                    <a:cs typeface="Times New Roman" panose="02020603050405020304" pitchFamily="18" charset="0"/>
                  </a:rPr>
                  <a:t>（</a:t>
                </a:r>
                <a:r>
                  <a:rPr lang="en-US" altLang="zh-CN" sz="2806" kern="100" dirty="0">
                    <a:ea typeface="楷体" panose="02010609060101010101" pitchFamily="49" charset="-122"/>
                    <a:cs typeface="Times New Roman" panose="02020603050405020304" pitchFamily="18" charset="0"/>
                  </a:rPr>
                  <a:t>c</a:t>
                </a:r>
                <a:r>
                  <a:rPr lang="zh-CN" altLang="zh-CN" sz="2806" kern="100" dirty="0">
                    <a:ea typeface="楷体" panose="02010609060101010101" pitchFamily="49" charset="-122"/>
                    <a:cs typeface="Times New Roman" panose="02020603050405020304" pitchFamily="18" charset="0"/>
                  </a:rPr>
                  <a:t>）</a:t>
                </a:r>
                <a:r>
                  <a:rPr lang="en-US" altLang="zh-CN" sz="2806" i="1" kern="100" dirty="0">
                    <a:ea typeface="楷体" panose="02010609060101010101" pitchFamily="49" charset="-122"/>
                    <a:cs typeface="Times New Roman" panose="02020603050405020304" pitchFamily="18" charset="0"/>
                  </a:rPr>
                  <a:t>f </a:t>
                </a:r>
                <a14:m>
                  <m:oMath xmlns:m="http://schemas.openxmlformats.org/officeDocument/2006/math">
                    <m:r>
                      <a:rPr lang="en-US" altLang="zh-CN" sz="2806" i="1" kern="100"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6" kern="100" dirty="0">
                    <a:ea typeface="楷体" panose="02010609060101010101" pitchFamily="49" charset="-122"/>
                    <a:cs typeface="Times New Roman" panose="02020603050405020304" pitchFamily="18" charset="0"/>
                  </a:rPr>
                  <a:t> </a:t>
                </a:r>
                <a:r>
                  <a:rPr lang="en-US" altLang="zh-CN" sz="2806" i="1" kern="100" dirty="0">
                    <a:ea typeface="楷体" panose="02010609060101010101" pitchFamily="49" charset="-122"/>
                    <a:cs typeface="Times New Roman" panose="02020603050405020304" pitchFamily="18" charset="0"/>
                  </a:rPr>
                  <a:t>b </a:t>
                </a:r>
                <a:r>
                  <a:rPr lang="en-US" altLang="zh-CN" sz="2806" kern="100" dirty="0">
                    <a:ea typeface="楷体" panose="02010609060101010101" pitchFamily="49" charset="-122"/>
                    <a:cs typeface="Times New Roman" panose="02020603050405020304" pitchFamily="18" charset="0"/>
                    <a:sym typeface="Symbol" panose="05050102010706020507" pitchFamily="18" charset="2"/>
                  </a:rPr>
                  <a:t></a:t>
                </a:r>
                <a:r>
                  <a:rPr lang="en-US" altLang="zh-CN" sz="2806" kern="100" dirty="0">
                    <a:ea typeface="楷体" panose="02010609060101010101" pitchFamily="49" charset="-122"/>
                    <a:cs typeface="Times New Roman" panose="02020603050405020304" pitchFamily="18" charset="0"/>
                  </a:rPr>
                  <a:t> </a:t>
                </a:r>
                <a:r>
                  <a:rPr lang="en-US" altLang="zh-CN" sz="2806" i="1" kern="100" dirty="0">
                    <a:ea typeface="楷体" panose="02010609060101010101" pitchFamily="49" charset="-122"/>
                    <a:cs typeface="Times New Roman" panose="02020603050405020304" pitchFamily="18" charset="0"/>
                  </a:rPr>
                  <a:t>b</a:t>
                </a:r>
                <a:endParaRPr lang="zh-CN" altLang="zh-CN" sz="2806" kern="100" dirty="0">
                  <a:ea typeface="楷体" panose="02010609060101010101" pitchFamily="49" charset="-122"/>
                  <a:cs typeface="Times New Roman" panose="02020603050405020304" pitchFamily="18" charset="0"/>
                </a:endParaRPr>
              </a:p>
            </p:txBody>
          </p:sp>
        </mc:Choice>
        <mc:Fallback>
          <p:sp>
            <p:nvSpPr>
              <p:cNvPr id="9" name="矩形 8"/>
              <p:cNvSpPr>
                <a:spLocks noRot="1" noChangeAspect="1" noMove="1" noResize="1" noEditPoints="1" noAdjustHandles="1" noChangeArrowheads="1" noChangeShapeType="1" noTextEdit="1"/>
              </p:cNvSpPr>
              <p:nvPr/>
            </p:nvSpPr>
            <p:spPr>
              <a:xfrm>
                <a:off x="1963381" y="5968253"/>
                <a:ext cx="6631395" cy="524118"/>
              </a:xfrm>
              <a:prstGeom prst="rect">
                <a:avLst/>
              </a:prstGeom>
              <a:blipFill>
                <a:blip r:embed="rId5"/>
                <a:stretch>
                  <a:fillRect l="-1838" t="-16279" b="-32558"/>
                </a:stretch>
              </a:blipFill>
            </p:spPr>
            <p:txBody>
              <a:bodyPr/>
              <a:lstStyle/>
              <a:p>
                <a:r>
                  <a:rPr lang="zh-CN" altLang="en-US">
                    <a:noFill/>
                  </a:rPr>
                  <a:t> </a:t>
                </a:r>
              </a:p>
            </p:txBody>
          </p:sp>
        </mc:Fallback>
      </mc:AlternateContent>
      <p:sp>
        <p:nvSpPr>
          <p:cNvPr id="10" name="文本框 9"/>
          <p:cNvSpPr txBox="1"/>
          <p:nvPr/>
        </p:nvSpPr>
        <p:spPr>
          <a:xfrm>
            <a:off x="6279687" y="1570525"/>
            <a:ext cx="3811513" cy="1152239"/>
          </a:xfrm>
          <a:prstGeom prst="rect">
            <a:avLst/>
          </a:prstGeom>
          <a:noFill/>
        </p:spPr>
        <p:txBody>
          <a:bodyPr wrap="square" rtlCol="0">
            <a:spAutoFit/>
          </a:bodyPr>
          <a:lstStyle/>
          <a:p>
            <a:r>
              <a:rPr lang="zh-CN" altLang="en-US" sz="2296" dirty="0">
                <a:ea typeface="楷体" panose="02010609060101010101" pitchFamily="49" charset="-122"/>
                <a:cs typeface="Times New Roman" panose="02020603050405020304" pitchFamily="18" charset="0"/>
              </a:rPr>
              <a:t>先开后闭和先闭后开均可去除椒盐噪声，</a:t>
            </a:r>
            <a:r>
              <a:rPr lang="zh-CN" altLang="en-US" sz="2296" dirty="0">
                <a:solidFill>
                  <a:srgbClr val="0000FF"/>
                </a:solidFill>
                <a:ea typeface="楷体" panose="02010609060101010101" pitchFamily="49" charset="-122"/>
                <a:cs typeface="Times New Roman" panose="02020603050405020304" pitchFamily="18" charset="0"/>
              </a:rPr>
              <a:t>原因在于噪声点小于结构元素。</a:t>
            </a:r>
          </a:p>
        </p:txBody>
      </p:sp>
      <p:sp>
        <p:nvSpPr>
          <p:cNvPr id="11" name="矩形 10"/>
          <p:cNvSpPr/>
          <p:nvPr/>
        </p:nvSpPr>
        <p:spPr>
          <a:xfrm>
            <a:off x="1733425" y="1149265"/>
            <a:ext cx="8476970" cy="445635"/>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n"/>
            </a:pPr>
            <a:r>
              <a:rPr lang="zh-CN" altLang="en-US" sz="2296" kern="100" dirty="0">
                <a:latin typeface="楷体" panose="02010609060101010101" pitchFamily="49" charset="-122"/>
                <a:ea typeface="楷体" panose="02010609060101010101" pitchFamily="49" charset="-122"/>
                <a:cs typeface="Times New Roman" panose="02020603050405020304" pitchFamily="18" charset="0"/>
              </a:rPr>
              <a:t>效果</a:t>
            </a:r>
            <a:endParaRPr lang="zh-CN" altLang="zh-CN" sz="2296" kern="1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6109155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101</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形态学梯度</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文本框 5"/>
              <p:cNvSpPr txBox="1"/>
              <p:nvPr/>
            </p:nvSpPr>
            <p:spPr>
              <a:xfrm>
                <a:off x="2255603" y="1837462"/>
                <a:ext cx="3115853"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rPr>
                        <m:t>𝒈</m:t>
                      </m:r>
                      <m:r>
                        <a:rPr lang="en-US" altLang="zh-CN" sz="2296" b="1" i="1">
                          <a:latin typeface="Cambria Math" panose="02040503050406030204" pitchFamily="18" charset="0"/>
                        </a:rPr>
                        <m:t>=</m:t>
                      </m:r>
                      <m:d>
                        <m:dPr>
                          <m:ctrlPr>
                            <a:rPr lang="en-US" altLang="zh-CN" sz="2296" b="1" i="1">
                              <a:latin typeface="Cambria Math" panose="02040503050406030204" pitchFamily="18" charset="0"/>
                            </a:rPr>
                          </m:ctrlPr>
                        </m:dPr>
                        <m:e>
                          <m:r>
                            <a:rPr lang="en-US" altLang="zh-CN" sz="2296" i="1">
                              <a:latin typeface="Cambria Math" panose="02040503050406030204" pitchFamily="18" charset="0"/>
                            </a:rPr>
                            <m:t>𝒇</m:t>
                          </m:r>
                          <m:r>
                            <m:rPr>
                              <m:nor/>
                            </m:rPr>
                            <a:rPr lang="zh-CN" altLang="en-US" sz="2296" dirty="0"/>
                            <m:t> </m:t>
                          </m:r>
                          <m:r>
                            <a:rPr lang="zh-CN" altLang="en-US" sz="2296" i="1" dirty="0">
                              <a:latin typeface="Cambria Math" panose="02040503050406030204" pitchFamily="18" charset="0"/>
                            </a:rPr>
                            <m:t>⊕</m:t>
                          </m:r>
                          <m:r>
                            <a:rPr lang="en-US" altLang="zh-CN" sz="2296" b="1" i="1" dirty="0">
                              <a:latin typeface="Cambria Math" panose="02040503050406030204" pitchFamily="18" charset="0"/>
                            </a:rPr>
                            <m:t>𝒃</m:t>
                          </m:r>
                        </m:e>
                      </m:d>
                      <m:r>
                        <a:rPr lang="en-US" altLang="zh-CN" sz="2296" b="1" i="1">
                          <a:latin typeface="Cambria Math" panose="02040503050406030204" pitchFamily="18" charset="0"/>
                        </a:rPr>
                        <m:t>−</m:t>
                      </m:r>
                      <m:d>
                        <m:dPr>
                          <m:ctrlPr>
                            <a:rPr lang="en-US" altLang="zh-CN" sz="2296" b="1" i="1">
                              <a:latin typeface="Cambria Math" panose="02040503050406030204" pitchFamily="18" charset="0"/>
                            </a:rPr>
                          </m:ctrlPr>
                        </m:dPr>
                        <m:e>
                          <m:r>
                            <a:rPr lang="en-US" altLang="zh-CN" sz="2296" b="1" i="1">
                              <a:latin typeface="Cambria Math" panose="02040503050406030204" pitchFamily="18" charset="0"/>
                            </a:rPr>
                            <m:t>𝒇</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𝒃</m:t>
                          </m:r>
                        </m:e>
                      </m:d>
                    </m:oMath>
                  </m:oMathPara>
                </a14:m>
                <a:endParaRPr lang="zh-CN" altLang="en-US" sz="2296" dirty="0"/>
              </a:p>
            </p:txBody>
          </p:sp>
        </mc:Choice>
        <mc:Fallback>
          <p:sp>
            <p:nvSpPr>
              <p:cNvPr id="6" name="文本框 5"/>
              <p:cNvSpPr txBox="1">
                <a:spLocks noRot="1" noChangeAspect="1" noMove="1" noResize="1" noEditPoints="1" noAdjustHandles="1" noChangeArrowheads="1" noChangeShapeType="1" noTextEdit="1"/>
              </p:cNvSpPr>
              <p:nvPr/>
            </p:nvSpPr>
            <p:spPr>
              <a:xfrm>
                <a:off x="2255603" y="1837462"/>
                <a:ext cx="3115853" cy="353302"/>
              </a:xfrm>
              <a:prstGeom prst="rect">
                <a:avLst/>
              </a:prstGeom>
              <a:blipFill>
                <a:blip r:embed="rId2"/>
                <a:stretch>
                  <a:fillRect l="-1566" b="-34483"/>
                </a:stretch>
              </a:blipFill>
            </p:spPr>
            <p:txBody>
              <a:bodyPr/>
              <a:lstStyle/>
              <a:p>
                <a:r>
                  <a:rPr lang="zh-CN" altLang="en-US">
                    <a:noFill/>
                  </a:rPr>
                  <a:t> </a:t>
                </a:r>
              </a:p>
            </p:txBody>
          </p:sp>
        </mc:Fallback>
      </mc:AlternateContent>
      <p:sp>
        <p:nvSpPr>
          <p:cNvPr id="7" name="文本框 6"/>
          <p:cNvSpPr txBox="1"/>
          <p:nvPr/>
        </p:nvSpPr>
        <p:spPr>
          <a:xfrm>
            <a:off x="1785975" y="2308533"/>
            <a:ext cx="5195413" cy="2251257"/>
          </a:xfrm>
          <a:prstGeom prst="rect">
            <a:avLst/>
          </a:prstGeom>
          <a:noFill/>
        </p:spPr>
        <p:txBody>
          <a:bodyPr wrap="square" rtlCol="0">
            <a:spAutoFit/>
          </a:bodyPr>
          <a:lstStyle/>
          <a:p>
            <a:r>
              <a:rPr lang="zh-CN" altLang="en-US" sz="2806" dirty="0">
                <a:ea typeface="楷体" panose="02010609060101010101" pitchFamily="49" charset="-122"/>
                <a:cs typeface="Times New Roman" panose="02020603050405020304" pitchFamily="18" charset="0"/>
              </a:rPr>
              <a:t>经形态学图像梯度处理，灰度变化更加尖锐，且采用对称结构元素获得的形态学梯度比用</a:t>
            </a:r>
            <a:r>
              <a:rPr lang="en-US" altLang="zh-CN" sz="2806" dirty="0">
                <a:ea typeface="楷体" panose="02010609060101010101" pitchFamily="49" charset="-122"/>
                <a:cs typeface="Times New Roman" panose="02020603050405020304" pitchFamily="18" charset="0"/>
              </a:rPr>
              <a:t>Sobel</a:t>
            </a:r>
            <a:r>
              <a:rPr lang="zh-CN" altLang="en-US" sz="2806" dirty="0">
                <a:ea typeface="楷体" panose="02010609060101010101" pitchFamily="49" charset="-122"/>
                <a:cs typeface="Times New Roman" panose="02020603050405020304" pitchFamily="18" charset="0"/>
              </a:rPr>
              <a:t>算子较少受边缘方向</a:t>
            </a:r>
            <a:r>
              <a:rPr lang="zh-CN" altLang="en-US" sz="2806" dirty="0">
                <a:ea typeface="楷体" panose="02010609060101010101" pitchFamily="49" charset="-122"/>
                <a:cs typeface="Times New Roman" panose="02020603050405020304" pitchFamily="18" charset="0"/>
              </a:rPr>
              <a:t>影响</a:t>
            </a:r>
            <a:r>
              <a:rPr lang="en-US" altLang="zh-CN" sz="2806" dirty="0">
                <a:ea typeface="楷体" panose="02010609060101010101" pitchFamily="49" charset="-122"/>
                <a:cs typeface="Times New Roman" panose="02020603050405020304" pitchFamily="18" charset="0"/>
              </a:rPr>
              <a:t>.</a:t>
            </a:r>
            <a:endParaRPr lang="zh-CN" altLang="en-US" sz="2806" dirty="0">
              <a:ea typeface="楷体" panose="02010609060101010101" pitchFamily="49" charset="-122"/>
              <a:cs typeface="Times New Roman" panose="02020603050405020304" pitchFamily="18" charset="0"/>
            </a:endParaRPr>
          </a:p>
          <a:p>
            <a:endParaRPr lang="zh-CN" altLang="en-US" sz="2806" dirty="0">
              <a:ea typeface="楷体" panose="02010609060101010101" pitchFamily="49" charset="-122"/>
              <a:cs typeface="Times New Roman" panose="02020603050405020304" pitchFamily="18" charset="0"/>
            </a:endParaRPr>
          </a:p>
        </p:txBody>
      </p:sp>
      <p:pic>
        <p:nvPicPr>
          <p:cNvPr id="8" name="Picture 10" descr="leaf-0058nocolor"/>
          <p:cNvPicPr>
            <a:picLocks noChangeAspect="1" noChangeArrowheads="1"/>
          </p:cNvPicPr>
          <p:nvPr/>
        </p:nvPicPr>
        <p:blipFill>
          <a:blip r:embed="rId3" cstate="print"/>
          <a:srcRect/>
          <a:stretch>
            <a:fillRect/>
          </a:stretch>
        </p:blipFill>
        <p:spPr bwMode="auto">
          <a:xfrm>
            <a:off x="6961261" y="1666862"/>
            <a:ext cx="2734348" cy="2190586"/>
          </a:xfrm>
          <a:prstGeom prst="rect">
            <a:avLst/>
          </a:prstGeom>
          <a:noFill/>
          <a:ln w="9525">
            <a:noFill/>
            <a:miter lim="800000"/>
            <a:headEnd/>
            <a:tailEnd/>
          </a:ln>
        </p:spPr>
      </p:pic>
      <p:pic>
        <p:nvPicPr>
          <p:cNvPr id="9" name="Picture 11" descr="leaf-0058nocolore"/>
          <p:cNvPicPr>
            <a:picLocks noChangeAspect="1" noChangeArrowheads="1"/>
          </p:cNvPicPr>
          <p:nvPr/>
        </p:nvPicPr>
        <p:blipFill>
          <a:blip r:embed="rId4" cstate="print"/>
          <a:srcRect/>
          <a:stretch>
            <a:fillRect/>
          </a:stretch>
        </p:blipFill>
        <p:spPr bwMode="auto">
          <a:xfrm>
            <a:off x="2870542" y="4186414"/>
            <a:ext cx="2733903" cy="2190229"/>
          </a:xfrm>
          <a:prstGeom prst="rect">
            <a:avLst/>
          </a:prstGeom>
          <a:noFill/>
          <a:ln w="9525">
            <a:noFill/>
            <a:miter lim="800000"/>
            <a:headEnd/>
            <a:tailEnd/>
          </a:ln>
        </p:spPr>
      </p:pic>
      <p:pic>
        <p:nvPicPr>
          <p:cNvPr id="10" name="Picture 12" descr="leaf-0058nocolorx"/>
          <p:cNvPicPr>
            <a:picLocks noChangeAspect="1" noChangeArrowheads="1"/>
          </p:cNvPicPr>
          <p:nvPr/>
        </p:nvPicPr>
        <p:blipFill>
          <a:blip r:embed="rId5" cstate="print"/>
          <a:srcRect/>
          <a:stretch>
            <a:fillRect/>
          </a:stretch>
        </p:blipFill>
        <p:spPr bwMode="auto">
          <a:xfrm>
            <a:off x="6912281" y="4129175"/>
            <a:ext cx="2733903" cy="2190229"/>
          </a:xfrm>
          <a:prstGeom prst="rect">
            <a:avLst/>
          </a:prstGeom>
          <a:noFill/>
          <a:ln w="9525">
            <a:noFill/>
            <a:miter lim="800000"/>
            <a:headEnd/>
            <a:tailEnd/>
          </a:ln>
        </p:spPr>
      </p:pic>
      <p:sp>
        <p:nvSpPr>
          <p:cNvPr id="11" name="Text Box 13"/>
          <p:cNvSpPr txBox="1">
            <a:spLocks noChangeArrowheads="1"/>
          </p:cNvSpPr>
          <p:nvPr/>
        </p:nvSpPr>
        <p:spPr bwMode="auto">
          <a:xfrm>
            <a:off x="2258243" y="4479677"/>
            <a:ext cx="373502" cy="1302413"/>
          </a:xfrm>
          <a:prstGeom prst="rect">
            <a:avLst/>
          </a:prstGeom>
          <a:noFill/>
          <a:ln w="28575" algn="ctr">
            <a:noFill/>
            <a:miter lim="800000"/>
            <a:headEnd/>
            <a:tailEnd/>
          </a:ln>
        </p:spPr>
        <p:txBody>
          <a:bodyPr/>
          <a:lstStyle/>
          <a:p>
            <a:pPr algn="ctr">
              <a:spcBef>
                <a:spcPct val="10000"/>
              </a:spcBef>
            </a:pPr>
            <a:r>
              <a:rPr lang="zh-CN" altLang="en-US" sz="2551" dirty="0">
                <a:solidFill>
                  <a:srgbClr val="C00000"/>
                </a:solidFill>
                <a:latin typeface="楷体" panose="02010609060101010101" pitchFamily="49" charset="-122"/>
                <a:ea typeface="楷体" panose="02010609060101010101" pitchFamily="49" charset="-122"/>
                <a:cs typeface="Times New Roman" pitchFamily="18" charset="0"/>
              </a:rPr>
              <a:t>边</a:t>
            </a:r>
          </a:p>
          <a:p>
            <a:pPr algn="ctr">
              <a:spcBef>
                <a:spcPct val="10000"/>
              </a:spcBef>
            </a:pPr>
            <a:r>
              <a:rPr lang="zh-CN" altLang="en-US" sz="2551" dirty="0">
                <a:solidFill>
                  <a:srgbClr val="C00000"/>
                </a:solidFill>
                <a:latin typeface="楷体" panose="02010609060101010101" pitchFamily="49" charset="-122"/>
                <a:ea typeface="楷体" panose="02010609060101010101" pitchFamily="49" charset="-122"/>
                <a:cs typeface="Times New Roman" pitchFamily="18" charset="0"/>
              </a:rPr>
              <a:t>缘</a:t>
            </a:r>
          </a:p>
          <a:p>
            <a:pPr algn="ctr">
              <a:spcBef>
                <a:spcPct val="10000"/>
              </a:spcBef>
            </a:pPr>
            <a:r>
              <a:rPr lang="zh-CN" altLang="en-US" sz="2551" dirty="0">
                <a:solidFill>
                  <a:srgbClr val="C00000"/>
                </a:solidFill>
                <a:latin typeface="楷体" panose="02010609060101010101" pitchFamily="49" charset="-122"/>
                <a:ea typeface="楷体" panose="02010609060101010101" pitchFamily="49" charset="-122"/>
                <a:cs typeface="Times New Roman" pitchFamily="18" charset="0"/>
              </a:rPr>
              <a:t>提</a:t>
            </a:r>
          </a:p>
          <a:p>
            <a:pPr algn="ctr">
              <a:spcBef>
                <a:spcPct val="10000"/>
              </a:spcBef>
            </a:pPr>
            <a:r>
              <a:rPr lang="zh-CN" altLang="en-US" sz="2551" dirty="0">
                <a:solidFill>
                  <a:srgbClr val="C00000"/>
                </a:solidFill>
                <a:latin typeface="楷体" panose="02010609060101010101" pitchFamily="49" charset="-122"/>
                <a:ea typeface="楷体" panose="02010609060101010101" pitchFamily="49" charset="-122"/>
                <a:cs typeface="Times New Roman" pitchFamily="18" charset="0"/>
              </a:rPr>
              <a:t>取</a:t>
            </a:r>
          </a:p>
        </p:txBody>
      </p:sp>
      <p:sp>
        <p:nvSpPr>
          <p:cNvPr id="12" name="Text Box 14"/>
          <p:cNvSpPr txBox="1">
            <a:spLocks noChangeArrowheads="1"/>
          </p:cNvSpPr>
          <p:nvPr/>
        </p:nvSpPr>
        <p:spPr bwMode="auto">
          <a:xfrm>
            <a:off x="6238989" y="4302777"/>
            <a:ext cx="392941" cy="2002117"/>
          </a:xfrm>
          <a:prstGeom prst="rect">
            <a:avLst/>
          </a:prstGeom>
          <a:noFill/>
          <a:ln w="28575" algn="ctr">
            <a:noFill/>
            <a:miter lim="800000"/>
            <a:headEnd/>
            <a:tailEnd/>
          </a:ln>
        </p:spPr>
        <p:txBody>
          <a:bodyPr lIns="0" rIns="0"/>
          <a:lstStyle/>
          <a:p>
            <a:pPr algn="ctr"/>
            <a:r>
              <a:rPr lang="zh-CN" altLang="en-US" sz="2551" dirty="0">
                <a:solidFill>
                  <a:srgbClr val="C00000"/>
                </a:solidFill>
                <a:latin typeface="楷体" panose="02010609060101010101" pitchFamily="49" charset="-122"/>
                <a:ea typeface="楷体" panose="02010609060101010101" pitchFamily="49" charset="-122"/>
                <a:cs typeface="Times New Roman" pitchFamily="18" charset="0"/>
              </a:rPr>
              <a:t>形态学梯</a:t>
            </a:r>
            <a:endParaRPr lang="zh-CN" altLang="en-US" sz="2551" dirty="0">
              <a:solidFill>
                <a:srgbClr val="C00000"/>
              </a:solidFill>
              <a:latin typeface="楷体" panose="02010609060101010101" pitchFamily="49" charset="-122"/>
              <a:ea typeface="楷体" panose="02010609060101010101" pitchFamily="49" charset="-122"/>
              <a:cs typeface="Times New Roman" pitchFamily="18" charset="0"/>
            </a:endParaRPr>
          </a:p>
          <a:p>
            <a:pPr algn="ctr"/>
            <a:r>
              <a:rPr lang="zh-CN" altLang="en-US" sz="2551" dirty="0">
                <a:solidFill>
                  <a:srgbClr val="C00000"/>
                </a:solidFill>
                <a:latin typeface="楷体" panose="02010609060101010101" pitchFamily="49" charset="-122"/>
                <a:ea typeface="楷体" panose="02010609060101010101" pitchFamily="49" charset="-122"/>
                <a:cs typeface="Times New Roman" pitchFamily="18" charset="0"/>
              </a:rPr>
              <a:t>度</a:t>
            </a:r>
          </a:p>
        </p:txBody>
      </p:sp>
      <p:sp>
        <p:nvSpPr>
          <p:cNvPr id="14" name="矩形 13"/>
          <p:cNvSpPr/>
          <p:nvPr/>
        </p:nvSpPr>
        <p:spPr>
          <a:xfrm>
            <a:off x="1831337" y="1166078"/>
            <a:ext cx="8476970" cy="445635"/>
          </a:xfrm>
          <a:prstGeom prst="rect">
            <a:avLst/>
          </a:prstGeom>
        </p:spPr>
        <p:txBody>
          <a:bodyPr wrap="square">
            <a:spAutoFit/>
          </a:bodyPr>
          <a:lstStyle/>
          <a:p>
            <a:pPr algn="just">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1</a:t>
            </a:r>
            <a:r>
              <a:rPr lang="zh-CN" altLang="en-US" sz="2296" kern="100" dirty="0">
                <a:solidFill>
                  <a:srgbClr val="0000CC"/>
                </a:solidFill>
                <a:latin typeface="+mj-ea"/>
                <a:ea typeface="+mj-ea"/>
                <a:cs typeface="Times New Roman" panose="02020603050405020304" pitchFamily="18" charset="0"/>
              </a:rPr>
              <a:t>）定义</a:t>
            </a:r>
            <a:endParaRPr lang="zh-CN" altLang="zh-CN" sz="2296" kern="100" dirty="0">
              <a:solidFill>
                <a:srgbClr val="0000CC"/>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345184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8)">
                                      <p:cBhvr>
                                        <p:cTn id="7" dur="1000"/>
                                        <p:tgtEl>
                                          <p:spTgt spid="8"/>
                                        </p:tgtEl>
                                      </p:cBhvr>
                                    </p:animEffect>
                                  </p:childTnLst>
                                </p:cTn>
                              </p:par>
                              <p:par>
                                <p:cTn id="8" presetID="21"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8)">
                                      <p:cBhvr>
                                        <p:cTn id="10" dur="1000"/>
                                        <p:tgtEl>
                                          <p:spTgt spid="11"/>
                                        </p:tgtEl>
                                      </p:cBhvr>
                                    </p:animEffect>
                                  </p:childTnLst>
                                </p:cTn>
                              </p:par>
                              <p:par>
                                <p:cTn id="11" presetID="21" presetClass="entr" presetSubtype="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8)">
                                      <p:cBhvr>
                                        <p:cTn id="13" dur="1000"/>
                                        <p:tgtEl>
                                          <p:spTgt spid="9"/>
                                        </p:tgtEl>
                                      </p:cBhvr>
                                    </p:animEffect>
                                  </p:childTnLst>
                                </p:cTn>
                              </p:par>
                              <p:par>
                                <p:cTn id="14" presetID="21"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8)">
                                      <p:cBhvr>
                                        <p:cTn id="16" dur="1000"/>
                                        <p:tgtEl>
                                          <p:spTgt spid="12"/>
                                        </p:tgtEl>
                                      </p:cBhvr>
                                    </p:animEffect>
                                  </p:childTnLst>
                                </p:cTn>
                              </p:par>
                              <p:par>
                                <p:cTn id="17" presetID="21"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8)">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102</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形态学梯度</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1981153" y="1295873"/>
            <a:ext cx="7852635" cy="445635"/>
          </a:xfrm>
          <a:prstGeom prst="rect">
            <a:avLst/>
          </a:prstGeom>
        </p:spPr>
        <p:txBody>
          <a:bodyPr wrap="square">
            <a:spAutoFit/>
          </a:bodyPr>
          <a:lstStyle/>
          <a:p>
            <a:pPr>
              <a:buClr>
                <a:srgbClr val="7030A0"/>
              </a:buClr>
              <a:buSzPct val="75000"/>
            </a:pPr>
            <a:r>
              <a:rPr lang="zh-CN" altLang="en-US" sz="2296" dirty="0">
                <a:solidFill>
                  <a:srgbClr val="0000CC"/>
                </a:solidFill>
                <a:latin typeface="+mj-ea"/>
                <a:ea typeface="+mj-ea"/>
              </a:rPr>
              <a:t>（</a:t>
            </a:r>
            <a:r>
              <a:rPr lang="en-US" altLang="zh-CN" sz="2296" dirty="0">
                <a:solidFill>
                  <a:srgbClr val="0000CC"/>
                </a:solidFill>
                <a:latin typeface="+mj-ea"/>
                <a:ea typeface="+mj-ea"/>
              </a:rPr>
              <a:t>2</a:t>
            </a:r>
            <a:r>
              <a:rPr lang="zh-CN" altLang="en-US" sz="2296" dirty="0">
                <a:solidFill>
                  <a:srgbClr val="0000CC"/>
                </a:solidFill>
                <a:latin typeface="+mj-ea"/>
                <a:ea typeface="+mj-ea"/>
              </a:rPr>
              <a:t>）例程</a:t>
            </a:r>
            <a:r>
              <a:rPr lang="en-US" altLang="zh-CN" sz="2296" dirty="0">
                <a:solidFill>
                  <a:srgbClr val="0000CC"/>
                </a:solidFill>
                <a:latin typeface="+mj-ea"/>
                <a:ea typeface="+mj-ea"/>
              </a:rPr>
              <a:t>---</a:t>
            </a:r>
            <a:r>
              <a:rPr lang="zh-CN" altLang="en-US" sz="2296" dirty="0">
                <a:solidFill>
                  <a:srgbClr val="0000CC"/>
                </a:solidFill>
                <a:latin typeface="+mj-ea"/>
                <a:ea typeface="+mj-ea"/>
              </a:rPr>
              <a:t>边缘检测</a:t>
            </a:r>
            <a:endParaRPr lang="zh-CN" altLang="en-US" sz="2296" dirty="0">
              <a:solidFill>
                <a:srgbClr val="0000CC"/>
              </a:solidFill>
              <a:latin typeface="+mj-ea"/>
              <a:ea typeface="+mj-ea"/>
            </a:endParaRPr>
          </a:p>
        </p:txBody>
      </p:sp>
      <p:sp>
        <p:nvSpPr>
          <p:cNvPr id="6" name="文本框 5"/>
          <p:cNvSpPr txBox="1"/>
          <p:nvPr/>
        </p:nvSpPr>
        <p:spPr>
          <a:xfrm>
            <a:off x="2247851" y="2315310"/>
            <a:ext cx="8063673" cy="4055341"/>
          </a:xfrm>
          <a:prstGeom prst="rect">
            <a:avLst/>
          </a:prstGeom>
          <a:noFill/>
        </p:spPr>
        <p:txBody>
          <a:bodyPr wrap="square" rtlCol="0">
            <a:spAutoFit/>
          </a:bodyPr>
          <a:lstStyle/>
          <a:p>
            <a:pPr>
              <a:spcBef>
                <a:spcPts val="128"/>
              </a:spcBef>
            </a:pPr>
            <a:r>
              <a:rPr lang="en-US" altLang="zh-CN" sz="2806" dirty="0"/>
              <a:t>Image=</a:t>
            </a:r>
            <a:r>
              <a:rPr lang="en-US" altLang="zh-CN" sz="2806" dirty="0" err="1"/>
              <a:t>imread</a:t>
            </a:r>
            <a:r>
              <a:rPr lang="en-US" altLang="zh-CN" sz="2806" dirty="0"/>
              <a:t>('circard.jpg');</a:t>
            </a:r>
            <a:endParaRPr lang="zh-CN" altLang="zh-CN" sz="2806" dirty="0"/>
          </a:p>
          <a:p>
            <a:pPr>
              <a:spcBef>
                <a:spcPts val="128"/>
              </a:spcBef>
            </a:pPr>
            <a:r>
              <a:rPr lang="en-US" altLang="zh-CN" sz="2806" dirty="0"/>
              <a:t>SE=</a:t>
            </a:r>
            <a:r>
              <a:rPr lang="en-US" altLang="zh-CN" sz="2806" dirty="0" err="1"/>
              <a:t>strel</a:t>
            </a:r>
            <a:r>
              <a:rPr lang="en-US" altLang="zh-CN" sz="2806" dirty="0"/>
              <a:t>('disk',1); </a:t>
            </a:r>
            <a:endParaRPr lang="zh-CN" altLang="zh-CN" sz="2806" dirty="0"/>
          </a:p>
          <a:p>
            <a:pPr>
              <a:spcBef>
                <a:spcPts val="128"/>
              </a:spcBef>
            </a:pPr>
            <a:r>
              <a:rPr lang="en-US" altLang="zh-CN" sz="2806" dirty="0"/>
              <a:t>H1=[-1 -2 -1;0 0 0;1 2 1]; </a:t>
            </a:r>
            <a:r>
              <a:rPr lang="en-US" altLang="zh-CN" sz="2806" dirty="0"/>
              <a:t> H2</a:t>
            </a:r>
            <a:r>
              <a:rPr lang="en-US" altLang="zh-CN" sz="2806" dirty="0"/>
              <a:t>=[-1 0 1;-2 0 2;-1 0 1]; </a:t>
            </a:r>
            <a:r>
              <a:rPr lang="en-US" altLang="zh-CN" sz="2806" dirty="0"/>
              <a:t>R1=</a:t>
            </a:r>
            <a:r>
              <a:rPr lang="en-US" altLang="zh-CN" sz="2806" dirty="0" err="1"/>
              <a:t>imfilter</a:t>
            </a:r>
            <a:r>
              <a:rPr lang="en-US" altLang="zh-CN" sz="2806" dirty="0"/>
              <a:t>(Image,H1</a:t>
            </a:r>
            <a:r>
              <a:rPr lang="en-US" altLang="zh-CN" sz="2806" dirty="0"/>
              <a:t>);</a:t>
            </a:r>
            <a:endParaRPr lang="zh-CN" altLang="zh-CN" sz="2806" dirty="0"/>
          </a:p>
          <a:p>
            <a:pPr>
              <a:spcBef>
                <a:spcPts val="128"/>
              </a:spcBef>
            </a:pPr>
            <a:r>
              <a:rPr lang="en-US" altLang="zh-CN" sz="2806" dirty="0"/>
              <a:t>R2=</a:t>
            </a:r>
            <a:r>
              <a:rPr lang="en-US" altLang="zh-CN" sz="2806" dirty="0" err="1"/>
              <a:t>imfilter</a:t>
            </a:r>
            <a:r>
              <a:rPr lang="en-US" altLang="zh-CN" sz="2806" dirty="0"/>
              <a:t>(Image,H2);</a:t>
            </a:r>
            <a:endParaRPr lang="zh-CN" altLang="zh-CN" sz="2806" dirty="0"/>
          </a:p>
          <a:p>
            <a:pPr>
              <a:spcBef>
                <a:spcPts val="128"/>
              </a:spcBef>
            </a:pPr>
            <a:r>
              <a:rPr lang="en-US" altLang="zh-CN" sz="2806" dirty="0"/>
              <a:t>result1=abs(R1)+abs(R2); </a:t>
            </a:r>
            <a:endParaRPr lang="zh-CN" altLang="zh-CN" sz="2806" dirty="0"/>
          </a:p>
          <a:p>
            <a:pPr>
              <a:spcBef>
                <a:spcPts val="128"/>
              </a:spcBef>
            </a:pPr>
            <a:r>
              <a:rPr lang="en-US" altLang="zh-CN" sz="2806" dirty="0" err="1"/>
              <a:t>figure,imshow</a:t>
            </a:r>
            <a:r>
              <a:rPr lang="en-US" altLang="zh-CN" sz="2806" dirty="0"/>
              <a:t>(result1),title('Sobel</a:t>
            </a:r>
            <a:r>
              <a:rPr lang="zh-CN" altLang="zh-CN" sz="2806" dirty="0"/>
              <a:t>图像</a:t>
            </a:r>
            <a:r>
              <a:rPr lang="en-US" altLang="zh-CN" sz="2806" dirty="0"/>
              <a:t>');</a:t>
            </a:r>
            <a:endParaRPr lang="zh-CN" altLang="zh-CN" sz="2806" dirty="0"/>
          </a:p>
          <a:p>
            <a:pPr>
              <a:spcBef>
                <a:spcPts val="128"/>
              </a:spcBef>
            </a:pPr>
            <a:r>
              <a:rPr lang="en-US" altLang="zh-CN" sz="2806" dirty="0"/>
              <a:t>result2=</a:t>
            </a:r>
            <a:r>
              <a:rPr lang="en-US" altLang="zh-CN" sz="2806" dirty="0" err="1"/>
              <a:t>imdilate</a:t>
            </a:r>
            <a:r>
              <a:rPr lang="en-US" altLang="zh-CN" sz="2806" dirty="0"/>
              <a:t>(</a:t>
            </a:r>
            <a:r>
              <a:rPr lang="en-US" altLang="zh-CN" sz="2806" dirty="0" err="1"/>
              <a:t>Image,SE</a:t>
            </a:r>
            <a:r>
              <a:rPr lang="en-US" altLang="zh-CN" sz="2806" dirty="0"/>
              <a:t>)-</a:t>
            </a:r>
            <a:r>
              <a:rPr lang="en-US" altLang="zh-CN" sz="2806" dirty="0" err="1"/>
              <a:t>imerode</a:t>
            </a:r>
            <a:r>
              <a:rPr lang="en-US" altLang="zh-CN" sz="2806" dirty="0"/>
              <a:t>(</a:t>
            </a:r>
            <a:r>
              <a:rPr lang="en-US" altLang="zh-CN" sz="2806" dirty="0" err="1"/>
              <a:t>Image,SE</a:t>
            </a:r>
            <a:r>
              <a:rPr lang="en-US" altLang="zh-CN" sz="2806" dirty="0"/>
              <a:t>); </a:t>
            </a:r>
            <a:r>
              <a:rPr lang="en-US" altLang="zh-CN" sz="2806" dirty="0" err="1"/>
              <a:t>figure,imshow</a:t>
            </a:r>
            <a:r>
              <a:rPr lang="en-US" altLang="zh-CN" sz="2806" dirty="0"/>
              <a:t>(result2);</a:t>
            </a:r>
            <a:endParaRPr lang="zh-CN" altLang="en-US" sz="2806" dirty="0"/>
          </a:p>
        </p:txBody>
      </p:sp>
      <p:sp>
        <p:nvSpPr>
          <p:cNvPr id="7" name="矩形 6"/>
          <p:cNvSpPr/>
          <p:nvPr/>
        </p:nvSpPr>
        <p:spPr>
          <a:xfrm>
            <a:off x="2245388" y="1805592"/>
            <a:ext cx="7852635" cy="445635"/>
          </a:xfrm>
          <a:prstGeom prst="rect">
            <a:avLst/>
          </a:prstGeom>
        </p:spPr>
        <p:txBody>
          <a:bodyPr wrap="square">
            <a:spAutoFit/>
          </a:bodyPr>
          <a:lstStyle/>
          <a:p>
            <a:pPr marL="437369" indent="-437369">
              <a:buClr>
                <a:srgbClr val="7030A0"/>
              </a:buClr>
              <a:buSzPct val="75000"/>
              <a:buFont typeface="Wingdings" panose="05000000000000000000" pitchFamily="2" charset="2"/>
              <a:buChar char="n"/>
            </a:pPr>
            <a:r>
              <a:rPr lang="zh-CN" altLang="en-US" sz="2296" dirty="0">
                <a:latin typeface="楷体" panose="02010609060101010101" pitchFamily="49" charset="-122"/>
                <a:ea typeface="楷体" panose="02010609060101010101" pitchFamily="49" charset="-122"/>
              </a:rPr>
              <a:t>程序</a:t>
            </a:r>
            <a:endParaRPr lang="zh-CN" altLang="en-US" sz="2296"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1289211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103</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9.5.2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形态学梯度</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5" name="图片 4"/>
          <p:cNvPicPr>
            <a:picLocks noChangeAspect="1"/>
          </p:cNvPicPr>
          <p:nvPr/>
        </p:nvPicPr>
        <p:blipFill>
          <a:blip r:embed="rId2" cstate="print"/>
          <a:srcRect/>
          <a:stretch>
            <a:fillRect/>
          </a:stretch>
        </p:blipFill>
        <p:spPr bwMode="auto">
          <a:xfrm>
            <a:off x="2284488" y="2686074"/>
            <a:ext cx="2141390" cy="2066253"/>
          </a:xfrm>
          <a:prstGeom prst="rect">
            <a:avLst/>
          </a:prstGeom>
          <a:noFill/>
          <a:ln w="9525">
            <a:noFill/>
            <a:miter lim="800000"/>
            <a:headEnd/>
            <a:tailEnd/>
          </a:ln>
        </p:spPr>
      </p:pic>
      <p:pic>
        <p:nvPicPr>
          <p:cNvPr id="6" name="图片 5"/>
          <p:cNvPicPr>
            <a:picLocks noChangeAspect="1"/>
          </p:cNvPicPr>
          <p:nvPr/>
        </p:nvPicPr>
        <p:blipFill>
          <a:blip r:embed="rId3" cstate="print"/>
          <a:srcRect/>
          <a:stretch>
            <a:fillRect/>
          </a:stretch>
        </p:blipFill>
        <p:spPr bwMode="auto">
          <a:xfrm>
            <a:off x="6460390" y="1356602"/>
            <a:ext cx="2140080" cy="2066253"/>
          </a:xfrm>
          <a:prstGeom prst="rect">
            <a:avLst/>
          </a:prstGeom>
          <a:noFill/>
          <a:ln w="9525">
            <a:noFill/>
            <a:miter lim="800000"/>
            <a:headEnd/>
            <a:tailEnd/>
          </a:ln>
        </p:spPr>
      </p:pic>
      <p:pic>
        <p:nvPicPr>
          <p:cNvPr id="7" name="图片 6"/>
          <p:cNvPicPr>
            <a:picLocks noChangeAspect="1"/>
          </p:cNvPicPr>
          <p:nvPr/>
        </p:nvPicPr>
        <p:blipFill>
          <a:blip r:embed="rId4" cstate="print"/>
          <a:srcRect/>
          <a:stretch>
            <a:fillRect/>
          </a:stretch>
        </p:blipFill>
        <p:spPr bwMode="auto">
          <a:xfrm>
            <a:off x="6495458" y="3899510"/>
            <a:ext cx="2140080" cy="2066253"/>
          </a:xfrm>
          <a:prstGeom prst="rect">
            <a:avLst/>
          </a:prstGeom>
          <a:noFill/>
          <a:ln w="9525">
            <a:noFill/>
            <a:miter lim="800000"/>
            <a:headEnd/>
            <a:tailEnd/>
          </a:ln>
        </p:spPr>
      </p:pic>
      <p:sp>
        <p:nvSpPr>
          <p:cNvPr id="8" name="矩形 7"/>
          <p:cNvSpPr/>
          <p:nvPr/>
        </p:nvSpPr>
        <p:spPr>
          <a:xfrm>
            <a:off x="2284488" y="4729986"/>
            <a:ext cx="1996059" cy="524118"/>
          </a:xfrm>
          <a:prstGeom prst="rect">
            <a:avLst/>
          </a:prstGeom>
        </p:spPr>
        <p:txBody>
          <a:bodyPr wrap="none">
            <a:spAutoFit/>
          </a:bodyPr>
          <a:lstStyle/>
          <a:p>
            <a:r>
              <a:rPr lang="zh-CN" altLang="zh-CN" sz="2806" kern="100" dirty="0">
                <a:ea typeface="楷体" panose="02010609060101010101" pitchFamily="49" charset="-122"/>
                <a:cs typeface="Times New Roman" panose="02020603050405020304" pitchFamily="18" charset="0"/>
              </a:rPr>
              <a:t>（</a:t>
            </a:r>
            <a:r>
              <a:rPr lang="en-US" altLang="zh-CN" sz="2806" kern="100" dirty="0">
                <a:ea typeface="楷体" panose="02010609060101010101" pitchFamily="49" charset="-122"/>
                <a:cs typeface="Times New Roman" panose="02020603050405020304" pitchFamily="18" charset="0"/>
              </a:rPr>
              <a:t>a</a:t>
            </a:r>
            <a:r>
              <a:rPr lang="zh-CN" altLang="zh-CN" sz="2806" kern="100" dirty="0">
                <a:ea typeface="楷体" panose="02010609060101010101" pitchFamily="49" charset="-122"/>
                <a:cs typeface="Times New Roman" panose="02020603050405020304" pitchFamily="18" charset="0"/>
              </a:rPr>
              <a:t>） 原图 </a:t>
            </a:r>
            <a:endParaRPr lang="zh-CN" altLang="en-US" sz="2806" dirty="0">
              <a:ea typeface="楷体" panose="02010609060101010101" pitchFamily="49" charset="-122"/>
              <a:cs typeface="Times New Roman" panose="02020603050405020304" pitchFamily="18" charset="0"/>
            </a:endParaRPr>
          </a:p>
        </p:txBody>
      </p:sp>
      <p:sp>
        <p:nvSpPr>
          <p:cNvPr id="9" name="矩形 8"/>
          <p:cNvSpPr/>
          <p:nvPr/>
        </p:nvSpPr>
        <p:spPr>
          <a:xfrm>
            <a:off x="5362914" y="5985089"/>
            <a:ext cx="4335029" cy="524118"/>
          </a:xfrm>
          <a:prstGeom prst="rect">
            <a:avLst/>
          </a:prstGeom>
        </p:spPr>
        <p:txBody>
          <a:bodyPr wrap="square">
            <a:spAutoFit/>
          </a:bodyPr>
          <a:lstStyle/>
          <a:p>
            <a:r>
              <a:rPr lang="zh-CN" altLang="zh-CN" sz="2806" kern="100" dirty="0">
                <a:ea typeface="楷体" panose="02010609060101010101" pitchFamily="49" charset="-122"/>
                <a:cs typeface="Times New Roman" panose="02020603050405020304" pitchFamily="18" charset="0"/>
              </a:rPr>
              <a:t>（</a:t>
            </a:r>
            <a:r>
              <a:rPr lang="en-US" altLang="zh-CN" sz="2806" kern="100" dirty="0">
                <a:ea typeface="楷体" panose="02010609060101010101" pitchFamily="49" charset="-122"/>
                <a:cs typeface="Times New Roman" panose="02020603050405020304" pitchFamily="18" charset="0"/>
              </a:rPr>
              <a:t>c</a:t>
            </a:r>
            <a:r>
              <a:rPr lang="zh-CN" altLang="zh-CN" sz="2806" kern="100" dirty="0">
                <a:ea typeface="楷体" panose="02010609060101010101" pitchFamily="49" charset="-122"/>
                <a:cs typeface="Times New Roman" panose="02020603050405020304" pitchFamily="18" charset="0"/>
              </a:rPr>
              <a:t>）形态学梯度算子检测</a:t>
            </a:r>
          </a:p>
        </p:txBody>
      </p:sp>
      <p:sp>
        <p:nvSpPr>
          <p:cNvPr id="10" name="矩形 9"/>
          <p:cNvSpPr/>
          <p:nvPr/>
        </p:nvSpPr>
        <p:spPr>
          <a:xfrm>
            <a:off x="5612415" y="3366764"/>
            <a:ext cx="2906565" cy="445635"/>
          </a:xfrm>
          <a:prstGeom prst="rect">
            <a:avLst/>
          </a:prstGeom>
        </p:spPr>
        <p:txBody>
          <a:bodyPr wrap="none">
            <a:spAutoFit/>
          </a:bodyPr>
          <a:lstStyle/>
          <a:p>
            <a:r>
              <a:rPr lang="zh-CN" altLang="zh-CN" sz="2296" kern="100" dirty="0">
                <a:ea typeface="楷体" panose="02010609060101010101" pitchFamily="49" charset="-122"/>
                <a:cs typeface="Times New Roman" panose="02020603050405020304" pitchFamily="18" charset="0"/>
              </a:rPr>
              <a:t>（</a:t>
            </a:r>
            <a:r>
              <a:rPr lang="en-US" altLang="zh-CN" sz="2296" kern="100" dirty="0">
                <a:ea typeface="楷体" panose="02010609060101010101" pitchFamily="49" charset="-122"/>
                <a:cs typeface="Times New Roman" panose="02020603050405020304" pitchFamily="18" charset="0"/>
              </a:rPr>
              <a:t>b</a:t>
            </a:r>
            <a:r>
              <a:rPr lang="zh-CN" altLang="zh-CN" sz="2296" kern="100" dirty="0">
                <a:ea typeface="楷体" panose="02010609060101010101" pitchFamily="49" charset="-122"/>
                <a:cs typeface="Times New Roman" panose="02020603050405020304" pitchFamily="18" charset="0"/>
              </a:rPr>
              <a:t>）</a:t>
            </a:r>
            <a:r>
              <a:rPr lang="en-US" altLang="zh-CN" sz="2296" kern="100" dirty="0">
                <a:ea typeface="楷体" panose="02010609060101010101" pitchFamily="49" charset="-122"/>
                <a:cs typeface="Times New Roman" panose="02020603050405020304" pitchFamily="18" charset="0"/>
              </a:rPr>
              <a:t>Sobel</a:t>
            </a:r>
            <a:r>
              <a:rPr lang="zh-CN" altLang="zh-CN" sz="2296" kern="100" dirty="0">
                <a:ea typeface="楷体" panose="02010609060101010101" pitchFamily="49" charset="-122"/>
                <a:cs typeface="Times New Roman" panose="02020603050405020304" pitchFamily="18" charset="0"/>
              </a:rPr>
              <a:t>算子检测</a:t>
            </a:r>
            <a:r>
              <a:rPr lang="en-US" altLang="zh-CN" sz="2296" kern="100" dirty="0">
                <a:ea typeface="楷体" panose="02010609060101010101" pitchFamily="49" charset="-122"/>
                <a:cs typeface="Times New Roman" panose="02020603050405020304" pitchFamily="18" charset="0"/>
              </a:rPr>
              <a:t> </a:t>
            </a:r>
            <a:endParaRPr lang="zh-CN" altLang="en-US" sz="2296" dirty="0"/>
          </a:p>
        </p:txBody>
      </p:sp>
      <p:sp>
        <p:nvSpPr>
          <p:cNvPr id="11" name="矩形 10"/>
          <p:cNvSpPr/>
          <p:nvPr/>
        </p:nvSpPr>
        <p:spPr>
          <a:xfrm>
            <a:off x="2284487" y="1149265"/>
            <a:ext cx="7925908" cy="445635"/>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n"/>
            </a:pPr>
            <a:r>
              <a:rPr lang="zh-CN" altLang="en-US" sz="2296" kern="100" dirty="0">
                <a:latin typeface="楷体" panose="02010609060101010101" pitchFamily="49" charset="-122"/>
                <a:ea typeface="楷体" panose="02010609060101010101" pitchFamily="49" charset="-122"/>
                <a:cs typeface="Times New Roman" panose="02020603050405020304" pitchFamily="18" charset="0"/>
              </a:rPr>
              <a:t>效果</a:t>
            </a:r>
            <a:endParaRPr lang="zh-CN" altLang="zh-CN" sz="2296" kern="1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79649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104</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9.5.3 Top-hat</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Bottom-hat</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2157091" y="2071917"/>
            <a:ext cx="3307230" cy="445635"/>
          </a:xfrm>
          <a:prstGeom prst="rect">
            <a:avLst/>
          </a:prstGeom>
        </p:spPr>
        <p:txBody>
          <a:bodyPr wrap="square">
            <a:spAutoFit/>
          </a:bodyPr>
          <a:lstStyle/>
          <a:p>
            <a:pPr marL="437369" indent="-437369">
              <a:buClr>
                <a:srgbClr val="7030A0"/>
              </a:buClr>
              <a:buSzPct val="75000"/>
              <a:buFont typeface="Wingdings" panose="05000000000000000000" pitchFamily="2" charset="2"/>
              <a:buChar char="n"/>
            </a:pPr>
            <a:r>
              <a:rPr lang="en-US" altLang="zh-CN" sz="2296" kern="100" dirty="0"/>
              <a:t>Top-hat</a:t>
            </a:r>
            <a:r>
              <a:rPr lang="zh-CN" altLang="zh-CN" sz="2296" kern="100" dirty="0">
                <a:cs typeface="Times New Roman" panose="02020603050405020304" pitchFamily="18" charset="0"/>
              </a:rPr>
              <a:t>变换</a:t>
            </a:r>
            <a:r>
              <a:rPr lang="zh-CN" altLang="en-US" sz="2296" kern="100" dirty="0">
                <a:cs typeface="Times New Roman" panose="02020603050405020304" pitchFamily="18" charset="0"/>
              </a:rPr>
              <a:t>：</a:t>
            </a:r>
            <a:endParaRPr lang="zh-CN" altLang="en-US" sz="2296" dirty="0"/>
          </a:p>
        </p:txBody>
      </p:sp>
      <mc:AlternateContent xmlns:mc="http://schemas.openxmlformats.org/markup-compatibility/2006">
        <mc:Choice xmlns:a14="http://schemas.microsoft.com/office/drawing/2010/main" Requires="a14">
          <p:sp>
            <p:nvSpPr>
              <p:cNvPr id="6" name="文本框 5"/>
              <p:cNvSpPr txBox="1"/>
              <p:nvPr/>
            </p:nvSpPr>
            <p:spPr>
              <a:xfrm>
                <a:off x="5342297" y="2103617"/>
                <a:ext cx="2855204"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rPr>
                        <m:t>𝑻𝑷𝑯</m:t>
                      </m:r>
                      <m:d>
                        <m:dPr>
                          <m:ctrlPr>
                            <a:rPr lang="en-US" altLang="zh-CN" sz="2296" b="1" i="1">
                              <a:latin typeface="Cambria Math" panose="02040503050406030204" pitchFamily="18" charset="0"/>
                            </a:rPr>
                          </m:ctrlPr>
                        </m:dPr>
                        <m:e>
                          <m:r>
                            <a:rPr lang="en-US" altLang="zh-CN" sz="2296" b="1" i="1">
                              <a:latin typeface="Cambria Math" panose="02040503050406030204" pitchFamily="18" charset="0"/>
                            </a:rPr>
                            <m:t>𝒇</m:t>
                          </m:r>
                        </m:e>
                      </m:d>
                      <m:r>
                        <a:rPr lang="en-US" altLang="zh-CN" sz="2296" b="1" i="1">
                          <a:latin typeface="Cambria Math" panose="02040503050406030204" pitchFamily="18" charset="0"/>
                        </a:rPr>
                        <m:t>=</m:t>
                      </m:r>
                      <m:r>
                        <a:rPr lang="en-US" altLang="zh-CN" sz="2296" b="1" i="1">
                          <a:latin typeface="Cambria Math" panose="02040503050406030204" pitchFamily="18" charset="0"/>
                        </a:rPr>
                        <m:t>𝒇</m:t>
                      </m:r>
                      <m:r>
                        <a:rPr lang="en-US" altLang="zh-CN" sz="2296" b="1" i="1">
                          <a:latin typeface="Cambria Math" panose="02040503050406030204" pitchFamily="18" charset="0"/>
                        </a:rPr>
                        <m:t>−</m:t>
                      </m:r>
                      <m:d>
                        <m:dPr>
                          <m:ctrlPr>
                            <a:rPr lang="en-US" altLang="zh-CN" sz="2296" b="1" i="1">
                              <a:latin typeface="Cambria Math" panose="02040503050406030204" pitchFamily="18" charset="0"/>
                            </a:rPr>
                          </m:ctrlPr>
                        </m:dPr>
                        <m:e>
                          <m:r>
                            <a:rPr lang="en-US" altLang="zh-CN" sz="2296" b="1" i="1">
                              <a:latin typeface="Cambria Math" panose="02040503050406030204" pitchFamily="18" charset="0"/>
                            </a:rPr>
                            <m:t>𝒇</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𝒃</m:t>
                          </m:r>
                        </m:e>
                      </m:d>
                    </m:oMath>
                  </m:oMathPara>
                </a14:m>
                <a:endParaRPr lang="zh-CN" altLang="en-US" sz="2296" dirty="0"/>
              </a:p>
            </p:txBody>
          </p:sp>
        </mc:Choice>
        <mc:Fallback>
          <p:sp>
            <p:nvSpPr>
              <p:cNvPr id="6" name="文本框 5"/>
              <p:cNvSpPr txBox="1">
                <a:spLocks noRot="1" noChangeAspect="1" noMove="1" noResize="1" noEditPoints="1" noAdjustHandles="1" noChangeArrowheads="1" noChangeShapeType="1" noTextEdit="1"/>
              </p:cNvSpPr>
              <p:nvPr/>
            </p:nvSpPr>
            <p:spPr>
              <a:xfrm>
                <a:off x="5342297" y="2103617"/>
                <a:ext cx="2855204" cy="353302"/>
              </a:xfrm>
              <a:prstGeom prst="rect">
                <a:avLst/>
              </a:prstGeom>
              <a:blipFill>
                <a:blip r:embed="rId2"/>
                <a:stretch>
                  <a:fillRect l="-1493" b="-34483"/>
                </a:stretch>
              </a:blipFill>
            </p:spPr>
            <p:txBody>
              <a:bodyPr/>
              <a:lstStyle/>
              <a:p>
                <a:r>
                  <a:rPr lang="zh-CN" altLang="en-US">
                    <a:noFill/>
                  </a:rPr>
                  <a:t> </a:t>
                </a:r>
              </a:p>
            </p:txBody>
          </p:sp>
        </mc:Fallback>
      </mc:AlternateContent>
      <p:sp>
        <p:nvSpPr>
          <p:cNvPr id="7" name="矩形 6"/>
          <p:cNvSpPr/>
          <p:nvPr/>
        </p:nvSpPr>
        <p:spPr>
          <a:xfrm>
            <a:off x="2146722" y="2854772"/>
            <a:ext cx="3922360" cy="445635"/>
          </a:xfrm>
          <a:prstGeom prst="rect">
            <a:avLst/>
          </a:prstGeom>
        </p:spPr>
        <p:txBody>
          <a:bodyPr wrap="square">
            <a:spAutoFit/>
          </a:bodyPr>
          <a:lstStyle/>
          <a:p>
            <a:pPr marL="437369" indent="-437369">
              <a:buClr>
                <a:srgbClr val="7030A0"/>
              </a:buClr>
              <a:buSzPct val="75000"/>
              <a:buFont typeface="Wingdings" panose="05000000000000000000" pitchFamily="2" charset="2"/>
              <a:buChar char="n"/>
            </a:pPr>
            <a:r>
              <a:rPr lang="en-US" altLang="zh-CN" sz="2296" kern="100" dirty="0"/>
              <a:t>Bottom-hat</a:t>
            </a:r>
            <a:r>
              <a:rPr lang="zh-CN" altLang="zh-CN" sz="2296" kern="100" dirty="0">
                <a:cs typeface="Times New Roman" panose="02020603050405020304" pitchFamily="18" charset="0"/>
              </a:rPr>
              <a:t>变换</a:t>
            </a:r>
            <a:r>
              <a:rPr lang="zh-CN" altLang="en-US" sz="2296" kern="100" dirty="0">
                <a:cs typeface="Times New Roman" panose="02020603050405020304" pitchFamily="18" charset="0"/>
              </a:rPr>
              <a:t>：</a:t>
            </a:r>
            <a:endParaRPr lang="zh-CN" altLang="en-US" sz="2296" dirty="0"/>
          </a:p>
        </p:txBody>
      </p:sp>
      <mc:AlternateContent xmlns:mc="http://schemas.openxmlformats.org/markup-compatibility/2006">
        <mc:Choice xmlns:a14="http://schemas.microsoft.com/office/drawing/2010/main" Requires="a14">
          <p:sp>
            <p:nvSpPr>
              <p:cNvPr id="8" name="文本框 7"/>
              <p:cNvSpPr txBox="1"/>
              <p:nvPr/>
            </p:nvSpPr>
            <p:spPr>
              <a:xfrm>
                <a:off x="5677251" y="2940839"/>
                <a:ext cx="2837572"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rPr>
                        <m:t>𝑩𝑷𝑯</m:t>
                      </m:r>
                      <m:d>
                        <m:dPr>
                          <m:ctrlPr>
                            <a:rPr lang="en-US" altLang="zh-CN" sz="2296" b="1" i="1">
                              <a:latin typeface="Cambria Math" panose="02040503050406030204" pitchFamily="18" charset="0"/>
                            </a:rPr>
                          </m:ctrlPr>
                        </m:dPr>
                        <m:e>
                          <m:r>
                            <a:rPr lang="en-US" altLang="zh-CN" sz="2296" b="1" i="1">
                              <a:latin typeface="Cambria Math" panose="02040503050406030204" pitchFamily="18" charset="0"/>
                            </a:rPr>
                            <m:t>𝒇</m:t>
                          </m:r>
                        </m:e>
                      </m:d>
                      <m:r>
                        <a:rPr lang="en-US" altLang="zh-CN" sz="2296" b="1" i="1">
                          <a:latin typeface="Cambria Math" panose="02040503050406030204" pitchFamily="18" charset="0"/>
                        </a:rPr>
                        <m:t>=</m:t>
                      </m:r>
                      <m:d>
                        <m:dPr>
                          <m:ctrlPr>
                            <a:rPr lang="en-US" altLang="zh-CN" sz="2296" i="1">
                              <a:latin typeface="Cambria Math" panose="02040503050406030204" pitchFamily="18" charset="0"/>
                            </a:rPr>
                          </m:ctrlPr>
                        </m:dPr>
                        <m:e>
                          <m:r>
                            <a:rPr lang="en-US" altLang="zh-CN" sz="2296" i="1">
                              <a:latin typeface="Cambria Math" panose="02040503050406030204" pitchFamily="18" charset="0"/>
                            </a:rPr>
                            <m:t>𝒇</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𝒃</m:t>
                          </m:r>
                        </m:e>
                      </m:d>
                      <m:r>
                        <a:rPr lang="en-US" altLang="zh-CN" sz="2296" i="1">
                          <a:latin typeface="Cambria Math" panose="02040503050406030204" pitchFamily="18" charset="0"/>
                        </a:rPr>
                        <m:t>−</m:t>
                      </m:r>
                      <m:r>
                        <a:rPr lang="en-US" altLang="zh-CN" sz="2296" i="1">
                          <a:latin typeface="Cambria Math" panose="02040503050406030204" pitchFamily="18" charset="0"/>
                        </a:rPr>
                        <m:t>𝒇</m:t>
                      </m:r>
                    </m:oMath>
                  </m:oMathPara>
                </a14:m>
                <a:endParaRPr lang="zh-CN" altLang="en-US" sz="2296" dirty="0"/>
              </a:p>
            </p:txBody>
          </p:sp>
        </mc:Choice>
        <mc:Fallback>
          <p:sp>
            <p:nvSpPr>
              <p:cNvPr id="8" name="文本框 7"/>
              <p:cNvSpPr txBox="1">
                <a:spLocks noRot="1" noChangeAspect="1" noMove="1" noResize="1" noEditPoints="1" noAdjustHandles="1" noChangeArrowheads="1" noChangeShapeType="1" noTextEdit="1"/>
              </p:cNvSpPr>
              <p:nvPr/>
            </p:nvSpPr>
            <p:spPr>
              <a:xfrm>
                <a:off x="5677251" y="2940839"/>
                <a:ext cx="2837572" cy="353302"/>
              </a:xfrm>
              <a:prstGeom prst="rect">
                <a:avLst/>
              </a:prstGeom>
              <a:blipFill>
                <a:blip r:embed="rId3"/>
                <a:stretch>
                  <a:fillRect l="-1502" r="-3004" b="-34483"/>
                </a:stretch>
              </a:blipFill>
            </p:spPr>
            <p:txBody>
              <a:bodyPr/>
              <a:lstStyle/>
              <a:p>
                <a:r>
                  <a:rPr lang="zh-CN" altLang="en-US">
                    <a:noFill/>
                  </a:rPr>
                  <a:t> </a:t>
                </a:r>
              </a:p>
            </p:txBody>
          </p:sp>
        </mc:Fallback>
      </mc:AlternateContent>
      <p:sp>
        <p:nvSpPr>
          <p:cNvPr id="9" name="文本框 8"/>
          <p:cNvSpPr txBox="1"/>
          <p:nvPr/>
        </p:nvSpPr>
        <p:spPr>
          <a:xfrm>
            <a:off x="2376331" y="3592509"/>
            <a:ext cx="8064020" cy="2064027"/>
          </a:xfrm>
          <a:prstGeom prst="rect">
            <a:avLst/>
          </a:prstGeom>
          <a:noFill/>
        </p:spPr>
        <p:txBody>
          <a:bodyPr wrap="square" rtlCol="0">
            <a:spAutoFit/>
          </a:bodyPr>
          <a:lstStyle/>
          <a:p>
            <a:pPr marL="437369" indent="-437369" algn="just">
              <a:spcBef>
                <a:spcPts val="383"/>
              </a:spcBef>
              <a:spcAft>
                <a:spcPts val="383"/>
              </a:spcAft>
              <a:buClr>
                <a:srgbClr val="7030A0"/>
              </a:buClr>
              <a:buSzPct val="75000"/>
              <a:buFont typeface="Wingdings" panose="05000000000000000000" pitchFamily="2" charset="2"/>
              <a:buChar char="p"/>
            </a:pPr>
            <a:r>
              <a:rPr lang="zh-CN" altLang="en-US" sz="2296" dirty="0">
                <a:ea typeface="楷体" panose="02010609060101010101" pitchFamily="49" charset="-122"/>
                <a:cs typeface="Times New Roman" panose="02020603050405020304" pitchFamily="18" charset="0"/>
              </a:rPr>
              <a:t>它们</a:t>
            </a:r>
            <a:r>
              <a:rPr lang="zh-CN" altLang="zh-CN" sz="2296" dirty="0">
                <a:ea typeface="楷体" panose="02010609060101010101" pitchFamily="49" charset="-122"/>
                <a:cs typeface="Times New Roman" panose="02020603050405020304" pitchFamily="18" charset="0"/>
              </a:rPr>
              <a:t>都</a:t>
            </a:r>
            <a:r>
              <a:rPr lang="zh-CN" altLang="zh-CN" sz="2296" dirty="0">
                <a:ea typeface="楷体" panose="02010609060101010101" pitchFamily="49" charset="-122"/>
                <a:cs typeface="Times New Roman" panose="02020603050405020304" pitchFamily="18" charset="0"/>
              </a:rPr>
              <a:t>可以检测到图像中变化</a:t>
            </a:r>
            <a:r>
              <a:rPr lang="zh-CN" altLang="zh-CN" sz="2296" dirty="0">
                <a:ea typeface="楷体" panose="02010609060101010101" pitchFamily="49" charset="-122"/>
                <a:cs typeface="Times New Roman" panose="02020603050405020304" pitchFamily="18" charset="0"/>
              </a:rPr>
              <a:t>较大地方。</a:t>
            </a:r>
            <a:endParaRPr lang="en-US" altLang="zh-CN" sz="2296" dirty="0">
              <a:ea typeface="楷体" panose="02010609060101010101" pitchFamily="49" charset="-122"/>
              <a:cs typeface="Times New Roman" panose="02020603050405020304" pitchFamily="18" charset="0"/>
            </a:endParaRPr>
          </a:p>
          <a:p>
            <a:pPr marL="437369" indent="-437369" algn="just">
              <a:spcBef>
                <a:spcPts val="383"/>
              </a:spcBef>
              <a:spcAft>
                <a:spcPts val="383"/>
              </a:spcAft>
              <a:buClr>
                <a:srgbClr val="7030A0"/>
              </a:buClr>
              <a:buSzPct val="75000"/>
              <a:buFont typeface="Wingdings" panose="05000000000000000000" pitchFamily="2" charset="2"/>
              <a:buChar char="p"/>
            </a:pPr>
            <a:r>
              <a:rPr lang="en-US" altLang="zh-CN" sz="2296" dirty="0">
                <a:solidFill>
                  <a:srgbClr val="0000CC"/>
                </a:solidFill>
                <a:ea typeface="楷体" panose="02010609060101010101" pitchFamily="49" charset="-122"/>
                <a:cs typeface="Times New Roman" panose="02020603050405020304" pitchFamily="18" charset="0"/>
              </a:rPr>
              <a:t>Top-hat(</a:t>
            </a:r>
            <a:r>
              <a:rPr lang="zh-CN" altLang="en-US" sz="2296" dirty="0">
                <a:solidFill>
                  <a:srgbClr val="0000CC"/>
                </a:solidFill>
                <a:ea typeface="楷体" panose="02010609060101010101" pitchFamily="49" charset="-122"/>
                <a:cs typeface="Times New Roman" panose="02020603050405020304" pitchFamily="18" charset="0"/>
              </a:rPr>
              <a:t>高帽</a:t>
            </a:r>
            <a:r>
              <a:rPr lang="en-US" altLang="zh-CN" sz="2296" dirty="0">
                <a:solidFill>
                  <a:srgbClr val="0000CC"/>
                </a:solidFill>
                <a:ea typeface="楷体" panose="02010609060101010101" pitchFamily="49" charset="-122"/>
                <a:cs typeface="Times New Roman" panose="02020603050405020304" pitchFamily="18" charset="0"/>
              </a:rPr>
              <a:t>)</a:t>
            </a:r>
            <a:r>
              <a:rPr lang="zh-CN" altLang="zh-CN" sz="2296" dirty="0">
                <a:solidFill>
                  <a:srgbClr val="0000CC"/>
                </a:solidFill>
                <a:ea typeface="楷体" panose="02010609060101010101" pitchFamily="49" charset="-122"/>
                <a:cs typeface="Times New Roman" panose="02020603050405020304" pitchFamily="18" charset="0"/>
              </a:rPr>
              <a:t>变换</a:t>
            </a:r>
            <a:r>
              <a:rPr lang="zh-CN" altLang="zh-CN" sz="2296" dirty="0">
                <a:ea typeface="楷体" panose="02010609060101010101" pitchFamily="49" charset="-122"/>
                <a:cs typeface="Times New Roman" panose="02020603050405020304" pitchFamily="18" charset="0"/>
              </a:rPr>
              <a:t>对在较</a:t>
            </a:r>
            <a:r>
              <a:rPr lang="zh-CN" altLang="zh-CN" sz="2296" dirty="0">
                <a:ea typeface="楷体" panose="02010609060101010101" pitchFamily="49" charset="-122"/>
                <a:cs typeface="Times New Roman" panose="02020603050405020304" pitchFamily="18" charset="0"/>
              </a:rPr>
              <a:t>暗背景</a:t>
            </a:r>
            <a:r>
              <a:rPr lang="zh-CN" altLang="zh-CN" sz="2296" dirty="0">
                <a:ea typeface="楷体" panose="02010609060101010101" pitchFamily="49" charset="-122"/>
                <a:cs typeface="Times New Roman" panose="02020603050405020304" pitchFamily="18" charset="0"/>
              </a:rPr>
              <a:t>中求亮的像素</a:t>
            </a:r>
            <a:r>
              <a:rPr lang="zh-CN" altLang="zh-CN" sz="2296" dirty="0">
                <a:ea typeface="楷体" panose="02010609060101010101" pitchFamily="49" charset="-122"/>
                <a:cs typeface="Times New Roman" panose="02020603050405020304" pitchFamily="18" charset="0"/>
              </a:rPr>
              <a:t>聚集体非常</a:t>
            </a:r>
            <a:r>
              <a:rPr lang="zh-CN" altLang="zh-CN" sz="2296" dirty="0">
                <a:ea typeface="楷体" panose="02010609060101010101" pitchFamily="49" charset="-122"/>
                <a:cs typeface="Times New Roman" panose="02020603050405020304" pitchFamily="18" charset="0"/>
              </a:rPr>
              <a:t>有效</a:t>
            </a:r>
            <a:r>
              <a:rPr lang="zh-CN" altLang="zh-CN" sz="2296" dirty="0">
                <a:ea typeface="楷体" panose="02010609060101010101" pitchFamily="49" charset="-122"/>
                <a:cs typeface="Times New Roman" panose="02020603050405020304" pitchFamily="18" charset="0"/>
              </a:rPr>
              <a:t>，称</a:t>
            </a:r>
            <a:r>
              <a:rPr lang="zh-CN" altLang="zh-CN" sz="2296" dirty="0">
                <a:solidFill>
                  <a:srgbClr val="0000CC"/>
                </a:solidFill>
                <a:ea typeface="楷体" panose="02010609060101010101" pitchFamily="49" charset="-122"/>
                <a:cs typeface="Times New Roman" panose="02020603050405020304" pitchFamily="18" charset="0"/>
              </a:rPr>
              <a:t>波峰</a:t>
            </a:r>
            <a:r>
              <a:rPr lang="zh-CN" altLang="zh-CN" sz="2296" dirty="0">
                <a:solidFill>
                  <a:srgbClr val="0000CC"/>
                </a:solidFill>
                <a:ea typeface="楷体" panose="02010609060101010101" pitchFamily="49" charset="-122"/>
                <a:cs typeface="Times New Roman" panose="02020603050405020304" pitchFamily="18" charset="0"/>
              </a:rPr>
              <a:t>检测器</a:t>
            </a:r>
            <a:r>
              <a:rPr lang="zh-CN" altLang="zh-CN" sz="2296" dirty="0">
                <a:ea typeface="楷体" panose="02010609060101010101" pitchFamily="49" charset="-122"/>
                <a:cs typeface="Times New Roman" panose="02020603050405020304" pitchFamily="18" charset="0"/>
              </a:rPr>
              <a:t>。</a:t>
            </a:r>
            <a:endParaRPr lang="en-US" altLang="zh-CN" sz="2296" dirty="0">
              <a:ea typeface="楷体" panose="02010609060101010101" pitchFamily="49" charset="-122"/>
              <a:cs typeface="Times New Roman" panose="02020603050405020304" pitchFamily="18" charset="0"/>
            </a:endParaRPr>
          </a:p>
          <a:p>
            <a:pPr marL="437369" indent="-437369" algn="just">
              <a:spcBef>
                <a:spcPts val="383"/>
              </a:spcBef>
              <a:spcAft>
                <a:spcPts val="383"/>
              </a:spcAft>
              <a:buClr>
                <a:srgbClr val="7030A0"/>
              </a:buClr>
              <a:buSzPct val="75000"/>
              <a:buFont typeface="Wingdings" panose="05000000000000000000" pitchFamily="2" charset="2"/>
              <a:buChar char="p"/>
            </a:pPr>
            <a:r>
              <a:rPr lang="en-US" altLang="zh-CN" sz="2296" dirty="0">
                <a:solidFill>
                  <a:srgbClr val="0000CC"/>
                </a:solidFill>
                <a:ea typeface="楷体" panose="02010609060101010101" pitchFamily="49" charset="-122"/>
                <a:cs typeface="Times New Roman" panose="02020603050405020304" pitchFamily="18" charset="0"/>
              </a:rPr>
              <a:t>Bottom-hat</a:t>
            </a:r>
            <a:r>
              <a:rPr lang="zh-CN" altLang="en-US" sz="2296" dirty="0">
                <a:solidFill>
                  <a:srgbClr val="0000CC"/>
                </a:solidFill>
                <a:ea typeface="楷体" panose="02010609060101010101" pitchFamily="49" charset="-122"/>
                <a:cs typeface="Times New Roman" panose="02020603050405020304" pitchFamily="18" charset="0"/>
              </a:rPr>
              <a:t> </a:t>
            </a:r>
            <a:r>
              <a:rPr lang="en-US" altLang="zh-CN" sz="2296" dirty="0">
                <a:solidFill>
                  <a:srgbClr val="0000CC"/>
                </a:solidFill>
                <a:ea typeface="楷体" panose="02010609060101010101" pitchFamily="49" charset="-122"/>
                <a:cs typeface="Times New Roman" panose="02020603050405020304" pitchFamily="18" charset="0"/>
              </a:rPr>
              <a:t>(</a:t>
            </a:r>
            <a:r>
              <a:rPr lang="zh-CN" altLang="en-US" sz="2296" dirty="0">
                <a:solidFill>
                  <a:srgbClr val="0000CC"/>
                </a:solidFill>
                <a:ea typeface="楷体" panose="02010609060101010101" pitchFamily="49" charset="-122"/>
                <a:cs typeface="Times New Roman" panose="02020603050405020304" pitchFamily="18" charset="0"/>
              </a:rPr>
              <a:t>低帽</a:t>
            </a:r>
            <a:r>
              <a:rPr lang="en-US" altLang="zh-CN" sz="2296" dirty="0">
                <a:solidFill>
                  <a:srgbClr val="0000CC"/>
                </a:solidFill>
                <a:ea typeface="楷体" panose="02010609060101010101" pitchFamily="49" charset="-122"/>
                <a:cs typeface="Times New Roman" panose="02020603050405020304" pitchFamily="18" charset="0"/>
              </a:rPr>
              <a:t>)</a:t>
            </a:r>
            <a:r>
              <a:rPr lang="zh-CN" altLang="zh-CN" sz="2296" dirty="0">
                <a:solidFill>
                  <a:srgbClr val="0000CC"/>
                </a:solidFill>
                <a:ea typeface="楷体" panose="02010609060101010101" pitchFamily="49" charset="-122"/>
                <a:cs typeface="Times New Roman" panose="02020603050405020304" pitchFamily="18" charset="0"/>
              </a:rPr>
              <a:t>变换</a:t>
            </a:r>
            <a:r>
              <a:rPr lang="zh-CN" altLang="zh-CN" sz="2296" dirty="0">
                <a:ea typeface="楷体" panose="02010609060101010101" pitchFamily="49" charset="-122"/>
                <a:cs typeface="Times New Roman" panose="02020603050405020304" pitchFamily="18" charset="0"/>
              </a:rPr>
              <a:t>对在较</a:t>
            </a:r>
            <a:r>
              <a:rPr lang="zh-CN" altLang="zh-CN" sz="2296" dirty="0">
                <a:ea typeface="楷体" panose="02010609060101010101" pitchFamily="49" charset="-122"/>
                <a:cs typeface="Times New Roman" panose="02020603050405020304" pitchFamily="18" charset="0"/>
              </a:rPr>
              <a:t>亮背景</a:t>
            </a:r>
            <a:r>
              <a:rPr lang="zh-CN" altLang="zh-CN" sz="2296" dirty="0">
                <a:ea typeface="楷体" panose="02010609060101010101" pitchFamily="49" charset="-122"/>
                <a:cs typeface="Times New Roman" panose="02020603050405020304" pitchFamily="18" charset="0"/>
              </a:rPr>
              <a:t>中求暗的像素</a:t>
            </a:r>
            <a:r>
              <a:rPr lang="zh-CN" altLang="zh-CN" sz="2296" dirty="0">
                <a:ea typeface="楷体" panose="02010609060101010101" pitchFamily="49" charset="-122"/>
                <a:cs typeface="Times New Roman" panose="02020603050405020304" pitchFamily="18" charset="0"/>
              </a:rPr>
              <a:t>聚集体非常</a:t>
            </a:r>
            <a:r>
              <a:rPr lang="zh-CN" altLang="zh-CN" sz="2296" dirty="0">
                <a:ea typeface="楷体" panose="02010609060101010101" pitchFamily="49" charset="-122"/>
                <a:cs typeface="Times New Roman" panose="02020603050405020304" pitchFamily="18" charset="0"/>
              </a:rPr>
              <a:t>有效</a:t>
            </a:r>
            <a:r>
              <a:rPr lang="zh-CN" altLang="zh-CN" sz="2296" dirty="0">
                <a:ea typeface="楷体" panose="02010609060101010101" pitchFamily="49" charset="-122"/>
                <a:cs typeface="Times New Roman" panose="02020603050405020304" pitchFamily="18" charset="0"/>
              </a:rPr>
              <a:t>，称</a:t>
            </a:r>
            <a:r>
              <a:rPr lang="zh-CN" altLang="zh-CN" sz="2296" dirty="0">
                <a:solidFill>
                  <a:srgbClr val="0000CC"/>
                </a:solidFill>
                <a:ea typeface="楷体" panose="02010609060101010101" pitchFamily="49" charset="-122"/>
                <a:cs typeface="Times New Roman" panose="02020603050405020304" pitchFamily="18" charset="0"/>
              </a:rPr>
              <a:t>波谷</a:t>
            </a:r>
            <a:r>
              <a:rPr lang="zh-CN" altLang="zh-CN" sz="2296" dirty="0">
                <a:solidFill>
                  <a:srgbClr val="0000CC"/>
                </a:solidFill>
                <a:ea typeface="楷体" panose="02010609060101010101" pitchFamily="49" charset="-122"/>
                <a:cs typeface="Times New Roman" panose="02020603050405020304" pitchFamily="18" charset="0"/>
              </a:rPr>
              <a:t>检测器</a:t>
            </a:r>
            <a:r>
              <a:rPr lang="zh-CN" altLang="zh-CN" sz="2296" dirty="0">
                <a:ea typeface="楷体" panose="02010609060101010101" pitchFamily="49" charset="-122"/>
                <a:cs typeface="Times New Roman" panose="02020603050405020304" pitchFamily="18" charset="0"/>
              </a:rPr>
              <a:t>。</a:t>
            </a:r>
            <a:endParaRPr lang="zh-CN" altLang="en-US" sz="2296" dirty="0">
              <a:ea typeface="楷体" panose="02010609060101010101" pitchFamily="49" charset="-122"/>
              <a:cs typeface="Times New Roman" panose="02020603050405020304" pitchFamily="18" charset="0"/>
            </a:endParaRPr>
          </a:p>
        </p:txBody>
      </p:sp>
      <p:sp>
        <p:nvSpPr>
          <p:cNvPr id="10" name="矩形 9"/>
          <p:cNvSpPr/>
          <p:nvPr/>
        </p:nvSpPr>
        <p:spPr>
          <a:xfrm>
            <a:off x="1963381" y="1334181"/>
            <a:ext cx="8476970" cy="445635"/>
          </a:xfrm>
          <a:prstGeom prst="rect">
            <a:avLst/>
          </a:prstGeom>
        </p:spPr>
        <p:txBody>
          <a:bodyPr wrap="square">
            <a:spAutoFit/>
          </a:bodyPr>
          <a:lstStyle/>
          <a:p>
            <a:pPr algn="just">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1</a:t>
            </a:r>
            <a:r>
              <a:rPr lang="zh-CN" altLang="en-US" sz="2296" kern="100" dirty="0">
                <a:solidFill>
                  <a:srgbClr val="0000CC"/>
                </a:solidFill>
                <a:latin typeface="+mj-ea"/>
                <a:ea typeface="+mj-ea"/>
                <a:cs typeface="Times New Roman" panose="02020603050405020304" pitchFamily="18" charset="0"/>
              </a:rPr>
              <a:t>）定义</a:t>
            </a:r>
            <a:endParaRPr lang="zh-CN" altLang="zh-CN" sz="2296" kern="100" dirty="0">
              <a:solidFill>
                <a:srgbClr val="0000CC"/>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272379769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105</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9.5.3 Top-hat</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Bottom-hat</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1963381" y="1295873"/>
            <a:ext cx="8174088" cy="445635"/>
          </a:xfrm>
          <a:prstGeom prst="rect">
            <a:avLst/>
          </a:prstGeom>
        </p:spPr>
        <p:txBody>
          <a:bodyPr wrap="square">
            <a:spAutoFit/>
          </a:bodyPr>
          <a:lstStyle/>
          <a:p>
            <a:pPr>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2</a:t>
            </a:r>
            <a:r>
              <a:rPr lang="zh-CN" altLang="en-US"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例程</a:t>
            </a:r>
            <a:endParaRPr lang="zh-CN" altLang="en-US" sz="2296" dirty="0">
              <a:solidFill>
                <a:srgbClr val="0000CC"/>
              </a:solidFill>
              <a:latin typeface="+mj-ea"/>
              <a:ea typeface="+mj-ea"/>
            </a:endParaRPr>
          </a:p>
        </p:txBody>
      </p:sp>
      <p:sp>
        <p:nvSpPr>
          <p:cNvPr id="6" name="文本框 5"/>
          <p:cNvSpPr txBox="1"/>
          <p:nvPr/>
        </p:nvSpPr>
        <p:spPr>
          <a:xfrm>
            <a:off x="2376678" y="1884711"/>
            <a:ext cx="7347495" cy="445635"/>
          </a:xfrm>
          <a:prstGeom prst="rect">
            <a:avLst/>
          </a:prstGeom>
          <a:noFill/>
        </p:spPr>
        <p:txBody>
          <a:bodyPr wrap="square" rtlCol="0">
            <a:spAutoFit/>
          </a:bodyPr>
          <a:lstStyle/>
          <a:p>
            <a:pPr marL="437369" indent="-437369" algn="just">
              <a:spcBef>
                <a:spcPts val="383"/>
              </a:spcBef>
              <a:spcAft>
                <a:spcPts val="383"/>
              </a:spcAft>
              <a:buClr>
                <a:srgbClr val="7030A0"/>
              </a:buClr>
              <a:buSzPct val="75000"/>
              <a:buFont typeface="Wingdings" panose="05000000000000000000" pitchFamily="2" charset="2"/>
              <a:buChar char="n"/>
            </a:pPr>
            <a:r>
              <a:rPr lang="zh-CN" altLang="zh-CN" sz="2296" dirty="0">
                <a:latin typeface="楷体" panose="02010609060101010101" pitchFamily="49" charset="-122"/>
                <a:ea typeface="楷体" panose="02010609060101010101" pitchFamily="49" charset="-122"/>
                <a:cs typeface="Times New Roman" panose="02020603050405020304" pitchFamily="18" charset="0"/>
              </a:rPr>
              <a:t>函数</a:t>
            </a:r>
            <a:endParaRPr lang="en-US" altLang="zh-CN" sz="2296"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 name="矩形 6"/>
          <p:cNvSpPr/>
          <p:nvPr/>
        </p:nvSpPr>
        <p:spPr>
          <a:xfrm>
            <a:off x="2697784" y="2473548"/>
            <a:ext cx="6888276" cy="524118"/>
          </a:xfrm>
          <a:prstGeom prst="rect">
            <a:avLst/>
          </a:prstGeom>
        </p:spPr>
        <p:txBody>
          <a:bodyPr wrap="square">
            <a:spAutoFit/>
          </a:bodyPr>
          <a:lstStyle/>
          <a:p>
            <a:pPr marL="437369" indent="-437369" algn="just">
              <a:spcBef>
                <a:spcPts val="383"/>
              </a:spcBef>
              <a:spcAft>
                <a:spcPts val="383"/>
              </a:spcAft>
              <a:buClr>
                <a:srgbClr val="7030A0"/>
              </a:buClr>
              <a:buSzPct val="75000"/>
              <a:buFont typeface="Wingdings" panose="05000000000000000000" pitchFamily="2" charset="2"/>
              <a:buChar char="p"/>
            </a:pPr>
            <a:r>
              <a:rPr lang="zh-CN" altLang="zh-CN" sz="2806" dirty="0">
                <a:ea typeface="楷体" panose="02010609060101010101" pitchFamily="49" charset="-122"/>
                <a:cs typeface="Times New Roman" panose="02020603050405020304" pitchFamily="18" charset="0"/>
              </a:rPr>
              <a:t>形态学</a:t>
            </a:r>
            <a:r>
              <a:rPr lang="en-US" altLang="zh-CN" sz="2806" dirty="0">
                <a:ea typeface="楷体" panose="02010609060101010101" pitchFamily="49" charset="-122"/>
                <a:cs typeface="Times New Roman" panose="02020603050405020304" pitchFamily="18" charset="0"/>
              </a:rPr>
              <a:t>Top-hat</a:t>
            </a:r>
            <a:r>
              <a:rPr lang="zh-CN" altLang="zh-CN" sz="2806" dirty="0">
                <a:ea typeface="楷体" panose="02010609060101010101" pitchFamily="49" charset="-122"/>
                <a:cs typeface="Times New Roman" panose="02020603050405020304" pitchFamily="18" charset="0"/>
              </a:rPr>
              <a:t>变换</a:t>
            </a:r>
            <a:endParaRPr lang="zh-CN" altLang="zh-CN" sz="2806" dirty="0">
              <a:ea typeface="楷体" panose="02010609060101010101" pitchFamily="49" charset="-122"/>
              <a:cs typeface="Times New Roman" panose="02020603050405020304" pitchFamily="18" charset="0"/>
            </a:endParaRPr>
          </a:p>
        </p:txBody>
      </p:sp>
      <p:sp>
        <p:nvSpPr>
          <p:cNvPr id="8" name="矩形 7"/>
          <p:cNvSpPr/>
          <p:nvPr/>
        </p:nvSpPr>
        <p:spPr>
          <a:xfrm>
            <a:off x="2713515" y="4209672"/>
            <a:ext cx="7331764" cy="445635"/>
          </a:xfrm>
          <a:prstGeom prst="rect">
            <a:avLst/>
          </a:prstGeom>
        </p:spPr>
        <p:txBody>
          <a:bodyPr wrap="square">
            <a:spAutoFit/>
          </a:bodyPr>
          <a:lstStyle/>
          <a:p>
            <a:pPr marL="437369" indent="-437369" algn="just">
              <a:spcBef>
                <a:spcPts val="383"/>
              </a:spcBef>
              <a:spcAft>
                <a:spcPts val="383"/>
              </a:spcAft>
              <a:buClr>
                <a:srgbClr val="7030A0"/>
              </a:buClr>
              <a:buSzPct val="75000"/>
              <a:buFont typeface="Wingdings" panose="05000000000000000000" pitchFamily="2" charset="2"/>
              <a:buChar char="p"/>
            </a:pPr>
            <a:r>
              <a:rPr lang="zh-CN" altLang="zh-CN" sz="2296" dirty="0">
                <a:ea typeface="楷体" panose="02010609060101010101" pitchFamily="49" charset="-122"/>
                <a:cs typeface="Times New Roman" panose="02020603050405020304" pitchFamily="18" charset="0"/>
              </a:rPr>
              <a:t>形态学</a:t>
            </a:r>
            <a:r>
              <a:rPr lang="en-US" altLang="zh-CN" sz="2296" dirty="0">
                <a:ea typeface="楷体" panose="02010609060101010101" pitchFamily="49" charset="-122"/>
                <a:cs typeface="Times New Roman" panose="02020603050405020304" pitchFamily="18" charset="0"/>
              </a:rPr>
              <a:t>Bottom-hat</a:t>
            </a:r>
            <a:r>
              <a:rPr lang="zh-CN" altLang="zh-CN" sz="2296" dirty="0">
                <a:ea typeface="楷体" panose="02010609060101010101" pitchFamily="49" charset="-122"/>
                <a:cs typeface="Times New Roman" panose="02020603050405020304" pitchFamily="18" charset="0"/>
              </a:rPr>
              <a:t>变换</a:t>
            </a:r>
            <a:endParaRPr lang="en-US" altLang="zh-CN" sz="2296" dirty="0">
              <a:ea typeface="楷体" panose="02010609060101010101" pitchFamily="49" charset="-122"/>
              <a:cs typeface="Times New Roman" panose="02020603050405020304" pitchFamily="18" charset="0"/>
            </a:endParaRPr>
          </a:p>
        </p:txBody>
      </p:sp>
      <p:sp>
        <p:nvSpPr>
          <p:cNvPr id="9" name="矩形 8"/>
          <p:cNvSpPr/>
          <p:nvPr/>
        </p:nvSpPr>
        <p:spPr>
          <a:xfrm>
            <a:off x="2697784" y="4776550"/>
            <a:ext cx="7026389" cy="1058495"/>
          </a:xfrm>
          <a:prstGeom prst="rect">
            <a:avLst/>
          </a:prstGeom>
        </p:spPr>
        <p:txBody>
          <a:bodyPr wrap="square">
            <a:spAutoFit/>
          </a:bodyPr>
          <a:lstStyle/>
          <a:p>
            <a:pPr marL="895401" indent="-437369" algn="just">
              <a:spcBef>
                <a:spcPts val="383"/>
              </a:spcBef>
              <a:spcAft>
                <a:spcPts val="383"/>
              </a:spcAft>
              <a:buClr>
                <a:srgbClr val="7030A0"/>
              </a:buClr>
              <a:buSzPct val="75000"/>
              <a:buFont typeface="Wingdings" panose="05000000000000000000" pitchFamily="2" charset="2"/>
              <a:buChar char="Ø"/>
            </a:pPr>
            <a:r>
              <a:rPr lang="en-US" altLang="zh-CN" sz="2806" dirty="0">
                <a:ea typeface="楷体" panose="02010609060101010101" pitchFamily="49" charset="-122"/>
                <a:cs typeface="Times New Roman" panose="02020603050405020304" pitchFamily="18" charset="0"/>
              </a:rPr>
              <a:t>IM2 = </a:t>
            </a:r>
            <a:r>
              <a:rPr lang="en-US" altLang="zh-CN" sz="2806" dirty="0" err="1">
                <a:ea typeface="楷体" panose="02010609060101010101" pitchFamily="49" charset="-122"/>
                <a:cs typeface="Times New Roman" panose="02020603050405020304" pitchFamily="18" charset="0"/>
              </a:rPr>
              <a:t>imbothat</a:t>
            </a:r>
            <a:r>
              <a:rPr lang="en-US" altLang="zh-CN" sz="2806" dirty="0">
                <a:ea typeface="楷体" panose="02010609060101010101" pitchFamily="49" charset="-122"/>
                <a:cs typeface="Times New Roman" panose="02020603050405020304" pitchFamily="18" charset="0"/>
              </a:rPr>
              <a:t>(IM,SE)</a:t>
            </a:r>
            <a:r>
              <a:rPr lang="zh-CN" altLang="en-US" sz="2806" dirty="0">
                <a:ea typeface="楷体" panose="02010609060101010101" pitchFamily="49" charset="-122"/>
                <a:cs typeface="Times New Roman" panose="02020603050405020304" pitchFamily="18" charset="0"/>
              </a:rPr>
              <a:t>；</a:t>
            </a:r>
            <a:endParaRPr lang="en-US" altLang="zh-CN" sz="2806" dirty="0">
              <a:ea typeface="楷体" panose="02010609060101010101" pitchFamily="49" charset="-122"/>
              <a:cs typeface="Times New Roman" panose="02020603050405020304" pitchFamily="18" charset="0"/>
            </a:endParaRPr>
          </a:p>
          <a:p>
            <a:pPr marL="895401" indent="-437369" algn="just">
              <a:spcBef>
                <a:spcPts val="383"/>
              </a:spcBef>
              <a:spcAft>
                <a:spcPts val="383"/>
              </a:spcAft>
              <a:buClr>
                <a:srgbClr val="7030A0"/>
              </a:buClr>
              <a:buSzPct val="75000"/>
              <a:buFont typeface="Wingdings" panose="05000000000000000000" pitchFamily="2" charset="2"/>
              <a:buChar char="Ø"/>
            </a:pPr>
            <a:r>
              <a:rPr lang="en-US" altLang="zh-CN" sz="2806" dirty="0">
                <a:ea typeface="楷体" panose="02010609060101010101" pitchFamily="49" charset="-122"/>
                <a:cs typeface="Times New Roman" panose="02020603050405020304" pitchFamily="18" charset="0"/>
              </a:rPr>
              <a:t>IM2 = </a:t>
            </a:r>
            <a:r>
              <a:rPr lang="en-US" altLang="zh-CN" sz="2806" dirty="0" err="1">
                <a:ea typeface="楷体" panose="02010609060101010101" pitchFamily="49" charset="-122"/>
                <a:cs typeface="Times New Roman" panose="02020603050405020304" pitchFamily="18" charset="0"/>
              </a:rPr>
              <a:t>imbothat</a:t>
            </a:r>
            <a:r>
              <a:rPr lang="en-US" altLang="zh-CN" sz="2806" dirty="0">
                <a:ea typeface="楷体" panose="02010609060101010101" pitchFamily="49" charset="-122"/>
                <a:cs typeface="Times New Roman" panose="02020603050405020304" pitchFamily="18" charset="0"/>
              </a:rPr>
              <a:t>(IM,NHOOD)</a:t>
            </a:r>
            <a:r>
              <a:rPr lang="zh-CN" altLang="en-US" sz="2806" dirty="0">
                <a:ea typeface="楷体" panose="02010609060101010101" pitchFamily="49" charset="-122"/>
                <a:cs typeface="Times New Roman" panose="02020603050405020304" pitchFamily="18" charset="0"/>
              </a:rPr>
              <a:t>；</a:t>
            </a:r>
          </a:p>
        </p:txBody>
      </p:sp>
      <p:sp>
        <p:nvSpPr>
          <p:cNvPr id="10" name="矩形 9"/>
          <p:cNvSpPr/>
          <p:nvPr/>
        </p:nvSpPr>
        <p:spPr>
          <a:xfrm>
            <a:off x="2604809" y="2995263"/>
            <a:ext cx="6891233" cy="1058495"/>
          </a:xfrm>
          <a:prstGeom prst="rect">
            <a:avLst/>
          </a:prstGeom>
        </p:spPr>
        <p:txBody>
          <a:bodyPr wrap="square">
            <a:spAutoFit/>
          </a:bodyPr>
          <a:lstStyle/>
          <a:p>
            <a:pPr marL="895401" indent="-437369" algn="just">
              <a:spcBef>
                <a:spcPts val="383"/>
              </a:spcBef>
              <a:spcAft>
                <a:spcPts val="383"/>
              </a:spcAft>
              <a:buClr>
                <a:srgbClr val="7030A0"/>
              </a:buClr>
              <a:buSzPct val="75000"/>
              <a:buFont typeface="Wingdings" panose="05000000000000000000" pitchFamily="2" charset="2"/>
              <a:buChar char="Ø"/>
            </a:pPr>
            <a:r>
              <a:rPr lang="en-US" altLang="zh-CN" sz="2806" dirty="0">
                <a:ea typeface="楷体" panose="02010609060101010101" pitchFamily="49" charset="-122"/>
                <a:cs typeface="Times New Roman" panose="02020603050405020304" pitchFamily="18" charset="0"/>
              </a:rPr>
              <a:t>IM2 = </a:t>
            </a:r>
            <a:r>
              <a:rPr lang="en-US" altLang="zh-CN" sz="2806" dirty="0" err="1">
                <a:ea typeface="楷体" panose="02010609060101010101" pitchFamily="49" charset="-122"/>
                <a:cs typeface="Times New Roman" panose="02020603050405020304" pitchFamily="18" charset="0"/>
              </a:rPr>
              <a:t>imtophat</a:t>
            </a:r>
            <a:r>
              <a:rPr lang="en-US" altLang="zh-CN" sz="2806" dirty="0">
                <a:ea typeface="楷体" panose="02010609060101010101" pitchFamily="49" charset="-122"/>
                <a:cs typeface="Times New Roman" panose="02020603050405020304" pitchFamily="18" charset="0"/>
              </a:rPr>
              <a:t>(IM,SE)</a:t>
            </a:r>
            <a:r>
              <a:rPr lang="zh-CN" altLang="en-US" sz="2806" dirty="0">
                <a:ea typeface="楷体" panose="02010609060101010101" pitchFamily="49" charset="-122"/>
                <a:cs typeface="Times New Roman" panose="02020603050405020304" pitchFamily="18" charset="0"/>
              </a:rPr>
              <a:t>；</a:t>
            </a:r>
            <a:endParaRPr lang="zh-CN" altLang="zh-CN" sz="2806" dirty="0">
              <a:ea typeface="楷体" panose="02010609060101010101" pitchFamily="49" charset="-122"/>
              <a:cs typeface="Times New Roman" panose="02020603050405020304" pitchFamily="18" charset="0"/>
            </a:endParaRPr>
          </a:p>
          <a:p>
            <a:pPr marL="895401" indent="-437369" algn="just">
              <a:spcBef>
                <a:spcPts val="383"/>
              </a:spcBef>
              <a:spcAft>
                <a:spcPts val="383"/>
              </a:spcAft>
              <a:buClr>
                <a:srgbClr val="7030A0"/>
              </a:buClr>
              <a:buSzPct val="75000"/>
              <a:buFont typeface="Wingdings" panose="05000000000000000000" pitchFamily="2" charset="2"/>
              <a:buChar char="Ø"/>
            </a:pPr>
            <a:r>
              <a:rPr lang="en-US" altLang="zh-CN" sz="2806" dirty="0">
                <a:ea typeface="楷体" panose="02010609060101010101" pitchFamily="49" charset="-122"/>
                <a:cs typeface="Times New Roman" panose="02020603050405020304" pitchFamily="18" charset="0"/>
              </a:rPr>
              <a:t>IM2 = </a:t>
            </a:r>
            <a:r>
              <a:rPr lang="en-US" altLang="zh-CN" sz="2806" dirty="0" err="1">
                <a:ea typeface="楷体" panose="02010609060101010101" pitchFamily="49" charset="-122"/>
                <a:cs typeface="Times New Roman" panose="02020603050405020304" pitchFamily="18" charset="0"/>
              </a:rPr>
              <a:t>imtophat</a:t>
            </a:r>
            <a:r>
              <a:rPr lang="en-US" altLang="zh-CN" sz="2806" dirty="0">
                <a:ea typeface="楷体" panose="02010609060101010101" pitchFamily="49" charset="-122"/>
                <a:cs typeface="Times New Roman" panose="02020603050405020304" pitchFamily="18" charset="0"/>
              </a:rPr>
              <a:t>(IM,NHOOD)</a:t>
            </a:r>
            <a:r>
              <a:rPr lang="zh-CN" altLang="en-US" sz="2806" dirty="0">
                <a:ea typeface="楷体" panose="02010609060101010101" pitchFamily="49" charset="-122"/>
                <a:cs typeface="Times New Roman" panose="02020603050405020304" pitchFamily="18" charset="0"/>
              </a:rPr>
              <a:t>；</a:t>
            </a:r>
            <a:endParaRPr lang="en-US" altLang="zh-CN" sz="2806"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198088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106</a:t>
            </a:fld>
            <a:endParaRPr lang="en-US" altLang="zh-CN"/>
          </a:p>
        </p:txBody>
      </p:sp>
      <p:sp>
        <p:nvSpPr>
          <p:cNvPr id="3" name="文本框 2"/>
          <p:cNvSpPr txBox="1"/>
          <p:nvPr/>
        </p:nvSpPr>
        <p:spPr>
          <a:xfrm>
            <a:off x="2177257" y="352237"/>
            <a:ext cx="8017752" cy="5961632"/>
          </a:xfrm>
          <a:prstGeom prst="rect">
            <a:avLst/>
          </a:prstGeom>
          <a:noFill/>
        </p:spPr>
        <p:txBody>
          <a:bodyPr wrap="square" rtlCol="0">
            <a:spAutoFit/>
          </a:bodyPr>
          <a:lstStyle/>
          <a:p>
            <a:pPr marL="437369" indent="-437369" algn="just">
              <a:spcBef>
                <a:spcPts val="383"/>
              </a:spcBef>
              <a:spcAft>
                <a:spcPts val="383"/>
              </a:spcAft>
              <a:buClr>
                <a:srgbClr val="7030A0"/>
              </a:buClr>
              <a:buSzPct val="75000"/>
              <a:buFont typeface="Wingdings" panose="05000000000000000000" pitchFamily="2" charset="2"/>
              <a:buChar char="n"/>
            </a:pPr>
            <a:r>
              <a:rPr lang="zh-CN" altLang="zh-CN" sz="2296" dirty="0">
                <a:ea typeface="楷体" panose="02010609060101010101" pitchFamily="49" charset="-122"/>
                <a:cs typeface="Times New Roman" panose="02020603050405020304" pitchFamily="18" charset="0"/>
              </a:rPr>
              <a:t>程序</a:t>
            </a:r>
            <a:endParaRPr lang="zh-CN" altLang="zh-CN" sz="2296" dirty="0">
              <a:ea typeface="楷体" panose="02010609060101010101" pitchFamily="49" charset="-122"/>
              <a:cs typeface="Times New Roman" panose="02020603050405020304" pitchFamily="18" charset="0"/>
            </a:endParaRPr>
          </a:p>
          <a:p>
            <a:pPr algn="just">
              <a:spcBef>
                <a:spcPts val="383"/>
              </a:spcBef>
              <a:spcAft>
                <a:spcPts val="383"/>
              </a:spcAft>
            </a:pPr>
            <a:r>
              <a:rPr lang="en-US" altLang="zh-CN" sz="2806" dirty="0">
                <a:ea typeface="楷体" panose="02010609060101010101" pitchFamily="49" charset="-122"/>
                <a:cs typeface="Times New Roman" panose="02020603050405020304" pitchFamily="18" charset="0"/>
              </a:rPr>
              <a:t>Image1=</a:t>
            </a:r>
            <a:r>
              <a:rPr lang="en-US" altLang="zh-CN" sz="2806" dirty="0" err="1">
                <a:ea typeface="楷体" panose="02010609060101010101" pitchFamily="49" charset="-122"/>
                <a:cs typeface="Times New Roman" panose="02020603050405020304" pitchFamily="18" charset="0"/>
              </a:rPr>
              <a:t>imread</a:t>
            </a:r>
            <a:r>
              <a:rPr lang="en-US" altLang="zh-CN" sz="2806" dirty="0">
                <a:ea typeface="楷体" panose="02010609060101010101" pitchFamily="49" charset="-122"/>
                <a:cs typeface="Times New Roman" panose="02020603050405020304" pitchFamily="18" charset="0"/>
              </a:rPr>
              <a:t>('cell.jpg');</a:t>
            </a:r>
            <a:endParaRPr lang="zh-CN" altLang="zh-CN" sz="2806" dirty="0">
              <a:ea typeface="楷体" panose="02010609060101010101" pitchFamily="49" charset="-122"/>
              <a:cs typeface="Times New Roman" panose="02020603050405020304" pitchFamily="18" charset="0"/>
            </a:endParaRPr>
          </a:p>
          <a:p>
            <a:pPr algn="just">
              <a:spcBef>
                <a:spcPts val="383"/>
              </a:spcBef>
              <a:spcAft>
                <a:spcPts val="383"/>
              </a:spcAft>
            </a:pPr>
            <a:r>
              <a:rPr lang="en-US" altLang="zh-CN" sz="2806" dirty="0">
                <a:ea typeface="楷体" panose="02010609060101010101" pitchFamily="49" charset="-122"/>
                <a:cs typeface="Times New Roman" panose="02020603050405020304" pitchFamily="18" charset="0"/>
              </a:rPr>
              <a:t>Image2=</a:t>
            </a:r>
            <a:r>
              <a:rPr lang="en-US" altLang="zh-CN" sz="2806" dirty="0" err="1">
                <a:ea typeface="楷体" panose="02010609060101010101" pitchFamily="49" charset="-122"/>
                <a:cs typeface="Times New Roman" panose="02020603050405020304" pitchFamily="18" charset="0"/>
              </a:rPr>
              <a:t>imread</a:t>
            </a:r>
            <a:r>
              <a:rPr lang="en-US" altLang="zh-CN" sz="2806" dirty="0">
                <a:ea typeface="楷体" panose="02010609060101010101" pitchFamily="49" charset="-122"/>
                <a:cs typeface="Times New Roman" panose="02020603050405020304" pitchFamily="18" charset="0"/>
              </a:rPr>
              <a:t>('clock.bmp');</a:t>
            </a:r>
            <a:endParaRPr lang="zh-CN" altLang="zh-CN" sz="2806" dirty="0">
              <a:ea typeface="楷体" panose="02010609060101010101" pitchFamily="49" charset="-122"/>
              <a:cs typeface="Times New Roman" panose="02020603050405020304" pitchFamily="18" charset="0"/>
            </a:endParaRPr>
          </a:p>
          <a:p>
            <a:pPr algn="just">
              <a:spcBef>
                <a:spcPts val="383"/>
              </a:spcBef>
              <a:spcAft>
                <a:spcPts val="383"/>
              </a:spcAft>
            </a:pPr>
            <a:r>
              <a:rPr lang="en-US" altLang="zh-CN" sz="2806" dirty="0">
                <a:ea typeface="楷体" panose="02010609060101010101" pitchFamily="49" charset="-122"/>
                <a:cs typeface="Times New Roman" panose="02020603050405020304" pitchFamily="18" charset="0"/>
              </a:rPr>
              <a:t>se=</a:t>
            </a:r>
            <a:r>
              <a:rPr lang="en-US" altLang="zh-CN" sz="2806" dirty="0" err="1">
                <a:ea typeface="楷体" panose="02010609060101010101" pitchFamily="49" charset="-122"/>
                <a:cs typeface="Times New Roman" panose="02020603050405020304" pitchFamily="18" charset="0"/>
              </a:rPr>
              <a:t>strel</a:t>
            </a:r>
            <a:r>
              <a:rPr lang="en-US" altLang="zh-CN" sz="2806" dirty="0">
                <a:ea typeface="楷体" panose="02010609060101010101" pitchFamily="49" charset="-122"/>
                <a:cs typeface="Times New Roman" panose="02020603050405020304" pitchFamily="18" charset="0"/>
              </a:rPr>
              <a:t>('disk',23); </a:t>
            </a:r>
            <a:r>
              <a:rPr lang="en-US" altLang="zh-CN" sz="2806" dirty="0">
                <a:ea typeface="楷体" panose="02010609060101010101" pitchFamily="49" charset="-122"/>
                <a:cs typeface="Times New Roman" panose="02020603050405020304" pitchFamily="18" charset="0"/>
              </a:rPr>
              <a:t>%</a:t>
            </a:r>
            <a:r>
              <a:rPr lang="zh-CN" altLang="zh-CN" sz="2806" dirty="0">
                <a:ea typeface="楷体" panose="02010609060101010101" pitchFamily="49" charset="-122"/>
                <a:cs typeface="Times New Roman" panose="02020603050405020304" pitchFamily="18" charset="0"/>
              </a:rPr>
              <a:t>选取半径为</a:t>
            </a:r>
            <a:r>
              <a:rPr lang="en-US" altLang="zh-CN" sz="2806" dirty="0">
                <a:ea typeface="楷体" panose="02010609060101010101" pitchFamily="49" charset="-122"/>
                <a:cs typeface="Times New Roman" panose="02020603050405020304" pitchFamily="18" charset="0"/>
              </a:rPr>
              <a:t>2</a:t>
            </a:r>
            <a:r>
              <a:rPr lang="zh-CN" altLang="zh-CN" sz="2806" dirty="0">
                <a:ea typeface="楷体" panose="02010609060101010101" pitchFamily="49" charset="-122"/>
                <a:cs typeface="Times New Roman" panose="02020603050405020304" pitchFamily="18" charset="0"/>
              </a:rPr>
              <a:t>圆盘</a:t>
            </a:r>
            <a:r>
              <a:rPr lang="zh-CN" altLang="zh-CN" sz="2806" dirty="0">
                <a:ea typeface="楷体" panose="02010609060101010101" pitchFamily="49" charset="-122"/>
                <a:cs typeface="Times New Roman" panose="02020603050405020304" pitchFamily="18" charset="0"/>
              </a:rPr>
              <a:t>结构元素</a:t>
            </a:r>
          </a:p>
          <a:p>
            <a:pPr algn="just">
              <a:spcBef>
                <a:spcPts val="383"/>
              </a:spcBef>
              <a:spcAft>
                <a:spcPts val="383"/>
              </a:spcAft>
            </a:pPr>
            <a:r>
              <a:rPr lang="en-US" altLang="zh-CN" sz="2551" dirty="0">
                <a:ea typeface="楷体" panose="02010609060101010101" pitchFamily="49" charset="-122"/>
                <a:cs typeface="Times New Roman" panose="02020603050405020304" pitchFamily="18" charset="0"/>
              </a:rPr>
              <a:t>result1=</a:t>
            </a:r>
            <a:r>
              <a:rPr lang="en-US" altLang="zh-CN" sz="2551" dirty="0" err="1">
                <a:solidFill>
                  <a:srgbClr val="0000CC"/>
                </a:solidFill>
                <a:ea typeface="楷体" panose="02010609060101010101" pitchFamily="49" charset="-122"/>
                <a:cs typeface="Times New Roman" panose="02020603050405020304" pitchFamily="18" charset="0"/>
              </a:rPr>
              <a:t>imtophat</a:t>
            </a:r>
            <a:r>
              <a:rPr lang="en-US" altLang="zh-CN" sz="2551" dirty="0">
                <a:ea typeface="楷体" panose="02010609060101010101" pitchFamily="49" charset="-122"/>
                <a:cs typeface="Times New Roman" panose="02020603050405020304" pitchFamily="18" charset="0"/>
              </a:rPr>
              <a:t>(Image1,se); </a:t>
            </a:r>
            <a:r>
              <a:rPr lang="en-US" altLang="zh-CN" sz="2551" dirty="0">
                <a:ea typeface="楷体" panose="02010609060101010101" pitchFamily="49" charset="-122"/>
                <a:cs typeface="Times New Roman" panose="02020603050405020304" pitchFamily="18" charset="0"/>
              </a:rPr>
              <a:t>result2=</a:t>
            </a:r>
            <a:r>
              <a:rPr lang="en-US" altLang="zh-CN" sz="2551" dirty="0" err="1">
                <a:solidFill>
                  <a:srgbClr val="0000CC"/>
                </a:solidFill>
                <a:ea typeface="楷体" panose="02010609060101010101" pitchFamily="49" charset="-122"/>
                <a:cs typeface="Times New Roman" panose="02020603050405020304" pitchFamily="18" charset="0"/>
              </a:rPr>
              <a:t>imbothat</a:t>
            </a:r>
            <a:r>
              <a:rPr lang="en-US" altLang="zh-CN" sz="2551" dirty="0">
                <a:ea typeface="楷体" panose="02010609060101010101" pitchFamily="49" charset="-122"/>
                <a:cs typeface="Times New Roman" panose="02020603050405020304" pitchFamily="18" charset="0"/>
              </a:rPr>
              <a:t>(Image2,se</a:t>
            </a:r>
            <a:r>
              <a:rPr lang="en-US" altLang="zh-CN" sz="2551" dirty="0">
                <a:ea typeface="楷体" panose="02010609060101010101" pitchFamily="49" charset="-122"/>
                <a:cs typeface="Times New Roman" panose="02020603050405020304" pitchFamily="18" charset="0"/>
              </a:rPr>
              <a:t>); </a:t>
            </a:r>
            <a:r>
              <a:rPr lang="en-US" altLang="zh-CN" sz="2806" dirty="0" err="1">
                <a:ea typeface="楷体" panose="02010609060101010101" pitchFamily="49" charset="-122"/>
                <a:cs typeface="Times New Roman" panose="02020603050405020304" pitchFamily="18" charset="0"/>
              </a:rPr>
              <a:t>figure,imshow</a:t>
            </a:r>
            <a:r>
              <a:rPr lang="en-US" altLang="zh-CN" sz="2806" dirty="0">
                <a:ea typeface="楷体" panose="02010609060101010101" pitchFamily="49" charset="-122"/>
                <a:cs typeface="Times New Roman" panose="02020603050405020304" pitchFamily="18" charset="0"/>
              </a:rPr>
              <a:t>(result1</a:t>
            </a:r>
            <a:r>
              <a:rPr lang="en-US" altLang="zh-CN" sz="2806" dirty="0">
                <a:ea typeface="楷体" panose="02010609060101010101" pitchFamily="49" charset="-122"/>
                <a:cs typeface="Times New Roman" panose="02020603050405020304" pitchFamily="18" charset="0"/>
              </a:rPr>
              <a:t>);title('Top-hat</a:t>
            </a:r>
            <a:r>
              <a:rPr lang="zh-CN" altLang="zh-CN" sz="2806" dirty="0">
                <a:ea typeface="楷体" panose="02010609060101010101" pitchFamily="49" charset="-122"/>
                <a:cs typeface="Times New Roman" panose="02020603050405020304" pitchFamily="18" charset="0"/>
              </a:rPr>
              <a:t>变换</a:t>
            </a:r>
            <a:r>
              <a:rPr lang="en-US" altLang="zh-CN" sz="2806" dirty="0">
                <a:ea typeface="楷体" panose="02010609060101010101" pitchFamily="49" charset="-122"/>
                <a:cs typeface="Times New Roman" panose="02020603050405020304" pitchFamily="18" charset="0"/>
              </a:rPr>
              <a:t>');</a:t>
            </a:r>
            <a:endParaRPr lang="zh-CN" altLang="zh-CN" sz="2806" dirty="0">
              <a:ea typeface="楷体" panose="02010609060101010101" pitchFamily="49" charset="-122"/>
              <a:cs typeface="Times New Roman" panose="02020603050405020304" pitchFamily="18" charset="0"/>
            </a:endParaRPr>
          </a:p>
          <a:p>
            <a:pPr algn="just">
              <a:spcBef>
                <a:spcPts val="383"/>
              </a:spcBef>
              <a:spcAft>
                <a:spcPts val="383"/>
              </a:spcAft>
            </a:pPr>
            <a:r>
              <a:rPr lang="en-US" altLang="zh-CN" sz="2806" dirty="0" err="1">
                <a:ea typeface="楷体" panose="02010609060101010101" pitchFamily="49" charset="-122"/>
                <a:cs typeface="Times New Roman" panose="02020603050405020304" pitchFamily="18" charset="0"/>
              </a:rPr>
              <a:t>figure,imshow</a:t>
            </a:r>
            <a:r>
              <a:rPr lang="en-US" altLang="zh-CN" sz="2806" dirty="0">
                <a:ea typeface="楷体" panose="02010609060101010101" pitchFamily="49" charset="-122"/>
                <a:cs typeface="Times New Roman" panose="02020603050405020304" pitchFamily="18" charset="0"/>
              </a:rPr>
              <a:t>(result2);title('Bottom-hat</a:t>
            </a:r>
            <a:r>
              <a:rPr lang="zh-CN" altLang="zh-CN" sz="2806" dirty="0">
                <a:ea typeface="楷体" panose="02010609060101010101" pitchFamily="49" charset="-122"/>
                <a:cs typeface="Times New Roman" panose="02020603050405020304" pitchFamily="18" charset="0"/>
              </a:rPr>
              <a:t>变换</a:t>
            </a:r>
            <a:r>
              <a:rPr lang="en-US" altLang="zh-CN" sz="2806" dirty="0">
                <a:ea typeface="楷体" panose="02010609060101010101" pitchFamily="49" charset="-122"/>
                <a:cs typeface="Times New Roman" panose="02020603050405020304" pitchFamily="18" charset="0"/>
              </a:rPr>
              <a:t>');</a:t>
            </a:r>
            <a:endParaRPr lang="zh-CN" altLang="zh-CN" sz="2806" dirty="0">
              <a:ea typeface="楷体" panose="02010609060101010101" pitchFamily="49" charset="-122"/>
              <a:cs typeface="Times New Roman" panose="02020603050405020304" pitchFamily="18" charset="0"/>
            </a:endParaRPr>
          </a:p>
          <a:p>
            <a:pPr algn="just">
              <a:spcBef>
                <a:spcPts val="383"/>
              </a:spcBef>
              <a:spcAft>
                <a:spcPts val="383"/>
              </a:spcAft>
            </a:pPr>
            <a:r>
              <a:rPr lang="en-US" altLang="zh-CN" sz="2806" dirty="0">
                <a:ea typeface="楷体" panose="02010609060101010101" pitchFamily="49" charset="-122"/>
                <a:cs typeface="Times New Roman" panose="02020603050405020304" pitchFamily="18" charset="0"/>
              </a:rPr>
              <a:t>rr1=</a:t>
            </a:r>
            <a:r>
              <a:rPr lang="en-US" altLang="zh-CN" sz="2806" dirty="0" err="1">
                <a:solidFill>
                  <a:srgbClr val="0000CC"/>
                </a:solidFill>
                <a:ea typeface="楷体" panose="02010609060101010101" pitchFamily="49" charset="-122"/>
                <a:cs typeface="Times New Roman" panose="02020603050405020304" pitchFamily="18" charset="0"/>
              </a:rPr>
              <a:t>imadjust</a:t>
            </a:r>
            <a:r>
              <a:rPr lang="en-US" altLang="zh-CN" sz="2806" dirty="0">
                <a:ea typeface="楷体" panose="02010609060101010101" pitchFamily="49" charset="-122"/>
                <a:cs typeface="Times New Roman" panose="02020603050405020304" pitchFamily="18" charset="0"/>
              </a:rPr>
              <a:t>(result1); </a:t>
            </a:r>
            <a:r>
              <a:rPr lang="en-US" altLang="zh-CN" sz="2806" dirty="0">
                <a:ea typeface="楷体" panose="02010609060101010101" pitchFamily="49" charset="-122"/>
                <a:cs typeface="Times New Roman" panose="02020603050405020304" pitchFamily="18" charset="0"/>
              </a:rPr>
              <a:t>%</a:t>
            </a:r>
            <a:r>
              <a:rPr lang="zh-CN" altLang="zh-CN" sz="2806" dirty="0">
                <a:ea typeface="楷体" panose="02010609060101010101" pitchFamily="49" charset="-122"/>
                <a:cs typeface="Times New Roman" panose="02020603050405020304" pitchFamily="18" charset="0"/>
              </a:rPr>
              <a:t>进行灰度线性拉伸</a:t>
            </a:r>
          </a:p>
          <a:p>
            <a:pPr algn="just">
              <a:spcBef>
                <a:spcPts val="383"/>
              </a:spcBef>
              <a:spcAft>
                <a:spcPts val="383"/>
              </a:spcAft>
            </a:pPr>
            <a:r>
              <a:rPr lang="en-US" altLang="zh-CN" sz="2806" dirty="0">
                <a:ea typeface="楷体" panose="02010609060101010101" pitchFamily="49" charset="-122"/>
                <a:cs typeface="Times New Roman" panose="02020603050405020304" pitchFamily="18" charset="0"/>
              </a:rPr>
              <a:t>rr2=</a:t>
            </a:r>
            <a:r>
              <a:rPr lang="en-US" altLang="zh-CN" sz="2806" dirty="0" err="1">
                <a:solidFill>
                  <a:srgbClr val="0000CC"/>
                </a:solidFill>
                <a:ea typeface="楷体" panose="02010609060101010101" pitchFamily="49" charset="-122"/>
                <a:cs typeface="Times New Roman" panose="02020603050405020304" pitchFamily="18" charset="0"/>
              </a:rPr>
              <a:t>imadjust</a:t>
            </a:r>
            <a:r>
              <a:rPr lang="en-US" altLang="zh-CN" sz="2806" dirty="0">
                <a:ea typeface="楷体" panose="02010609060101010101" pitchFamily="49" charset="-122"/>
                <a:cs typeface="Times New Roman" panose="02020603050405020304" pitchFamily="18" charset="0"/>
              </a:rPr>
              <a:t>(result2); </a:t>
            </a:r>
            <a:r>
              <a:rPr lang="en-US" altLang="zh-CN" sz="2806" dirty="0">
                <a:ea typeface="楷体" panose="02010609060101010101" pitchFamily="49" charset="-122"/>
                <a:cs typeface="Times New Roman" panose="02020603050405020304" pitchFamily="18" charset="0"/>
              </a:rPr>
              <a:t>%</a:t>
            </a:r>
            <a:r>
              <a:rPr lang="zh-CN" altLang="zh-CN" sz="2806" dirty="0">
                <a:ea typeface="楷体" panose="02010609060101010101" pitchFamily="49" charset="-122"/>
                <a:cs typeface="Times New Roman" panose="02020603050405020304" pitchFamily="18" charset="0"/>
              </a:rPr>
              <a:t>进行灰度线性拉伸</a:t>
            </a:r>
          </a:p>
          <a:p>
            <a:pPr algn="just">
              <a:spcBef>
                <a:spcPts val="383"/>
              </a:spcBef>
              <a:spcAft>
                <a:spcPts val="383"/>
              </a:spcAft>
            </a:pPr>
            <a:r>
              <a:rPr lang="en-US" altLang="zh-CN" sz="2551" dirty="0" err="1">
                <a:ea typeface="楷体" panose="02010609060101010101" pitchFamily="49" charset="-122"/>
                <a:cs typeface="Times New Roman" panose="02020603050405020304" pitchFamily="18" charset="0"/>
              </a:rPr>
              <a:t>figure,imshow</a:t>
            </a:r>
            <a:r>
              <a:rPr lang="en-US" altLang="zh-CN" sz="2551" dirty="0">
                <a:ea typeface="楷体" panose="02010609060101010101" pitchFamily="49" charset="-122"/>
                <a:cs typeface="Times New Roman" panose="02020603050405020304" pitchFamily="18" charset="0"/>
              </a:rPr>
              <a:t>(rr1);title('</a:t>
            </a:r>
            <a:r>
              <a:rPr lang="zh-CN" altLang="zh-CN" sz="2551" dirty="0">
                <a:ea typeface="楷体" panose="02010609060101010101" pitchFamily="49" charset="-122"/>
                <a:cs typeface="Times New Roman" panose="02020603050405020304" pitchFamily="18" charset="0"/>
              </a:rPr>
              <a:t>基于</a:t>
            </a:r>
            <a:r>
              <a:rPr lang="en-US" altLang="zh-CN" sz="2551" dirty="0">
                <a:ea typeface="楷体" panose="02010609060101010101" pitchFamily="49" charset="-122"/>
                <a:cs typeface="Times New Roman" panose="02020603050405020304" pitchFamily="18" charset="0"/>
              </a:rPr>
              <a:t>Top-hat</a:t>
            </a:r>
            <a:r>
              <a:rPr lang="zh-CN" altLang="zh-CN" sz="2551" dirty="0">
                <a:ea typeface="楷体" panose="02010609060101010101" pitchFamily="49" charset="-122"/>
                <a:cs typeface="Times New Roman" panose="02020603050405020304" pitchFamily="18" charset="0"/>
              </a:rPr>
              <a:t>对比度</a:t>
            </a:r>
            <a:r>
              <a:rPr lang="zh-CN" altLang="zh-CN" sz="2551" dirty="0">
                <a:ea typeface="楷体" panose="02010609060101010101" pitchFamily="49" charset="-122"/>
                <a:cs typeface="Times New Roman" panose="02020603050405020304" pitchFamily="18" charset="0"/>
              </a:rPr>
              <a:t>增强</a:t>
            </a:r>
            <a:r>
              <a:rPr lang="en-US" altLang="zh-CN" sz="2551" dirty="0">
                <a:ea typeface="楷体" panose="02010609060101010101" pitchFamily="49" charset="-122"/>
                <a:cs typeface="Times New Roman" panose="02020603050405020304" pitchFamily="18" charset="0"/>
              </a:rPr>
              <a:t>');</a:t>
            </a:r>
            <a:endParaRPr lang="zh-CN" altLang="zh-CN" sz="2551" dirty="0">
              <a:ea typeface="楷体" panose="02010609060101010101" pitchFamily="49" charset="-122"/>
              <a:cs typeface="Times New Roman" panose="02020603050405020304" pitchFamily="18" charset="0"/>
            </a:endParaRPr>
          </a:p>
          <a:p>
            <a:pPr algn="just">
              <a:spcBef>
                <a:spcPts val="383"/>
              </a:spcBef>
              <a:spcAft>
                <a:spcPts val="383"/>
              </a:spcAft>
            </a:pPr>
            <a:r>
              <a:rPr lang="en-US" altLang="zh-CN" sz="2551" dirty="0" err="1">
                <a:ea typeface="楷体" panose="02010609060101010101" pitchFamily="49" charset="-122"/>
                <a:cs typeface="Times New Roman" panose="02020603050405020304" pitchFamily="18" charset="0"/>
              </a:rPr>
              <a:t>figure,imshow</a:t>
            </a:r>
            <a:r>
              <a:rPr lang="en-US" altLang="zh-CN" sz="2551" dirty="0">
                <a:ea typeface="楷体" panose="02010609060101010101" pitchFamily="49" charset="-122"/>
                <a:cs typeface="Times New Roman" panose="02020603050405020304" pitchFamily="18" charset="0"/>
              </a:rPr>
              <a:t>(rr2);title('</a:t>
            </a:r>
            <a:r>
              <a:rPr lang="zh-CN" altLang="zh-CN" sz="2551" dirty="0">
                <a:ea typeface="楷体" panose="02010609060101010101" pitchFamily="49" charset="-122"/>
                <a:cs typeface="Times New Roman" panose="02020603050405020304" pitchFamily="18" charset="0"/>
              </a:rPr>
              <a:t>基于</a:t>
            </a:r>
            <a:r>
              <a:rPr lang="en-US" altLang="zh-CN" sz="2551" dirty="0">
                <a:ea typeface="楷体" panose="02010609060101010101" pitchFamily="49" charset="-122"/>
                <a:cs typeface="Times New Roman" panose="02020603050405020304" pitchFamily="18" charset="0"/>
              </a:rPr>
              <a:t>Bottom-hat</a:t>
            </a:r>
            <a:r>
              <a:rPr lang="zh-CN" altLang="zh-CN" sz="2551" dirty="0">
                <a:ea typeface="楷体" panose="02010609060101010101" pitchFamily="49" charset="-122"/>
                <a:cs typeface="Times New Roman" panose="02020603050405020304" pitchFamily="18" charset="0"/>
              </a:rPr>
              <a:t>对比度</a:t>
            </a:r>
            <a:r>
              <a:rPr lang="zh-CN" altLang="zh-CN" sz="2551" dirty="0">
                <a:ea typeface="楷体" panose="02010609060101010101" pitchFamily="49" charset="-122"/>
                <a:cs typeface="Times New Roman" panose="02020603050405020304" pitchFamily="18" charset="0"/>
              </a:rPr>
              <a:t>增强</a:t>
            </a:r>
            <a:r>
              <a:rPr lang="en-US" altLang="zh-CN" sz="2551" dirty="0">
                <a:ea typeface="楷体" panose="02010609060101010101" pitchFamily="49" charset="-122"/>
                <a:cs typeface="Times New Roman" panose="02020603050405020304" pitchFamily="18" charset="0"/>
              </a:rPr>
              <a:t>');</a:t>
            </a:r>
            <a:endParaRPr lang="zh-CN" altLang="en-US" sz="2806"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219879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107</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9.5.3 Top-hat</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Bottom-hat</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5" name="图片 4"/>
          <p:cNvPicPr>
            <a:picLocks noChangeAspect="1"/>
          </p:cNvPicPr>
          <p:nvPr/>
        </p:nvPicPr>
        <p:blipFill>
          <a:blip r:embed="rId2" cstate="print"/>
          <a:srcRect/>
          <a:stretch>
            <a:fillRect/>
          </a:stretch>
        </p:blipFill>
        <p:spPr bwMode="auto">
          <a:xfrm>
            <a:off x="2507721" y="1401040"/>
            <a:ext cx="2163778" cy="2066253"/>
          </a:xfrm>
          <a:prstGeom prst="rect">
            <a:avLst/>
          </a:prstGeom>
          <a:noFill/>
          <a:ln w="9525">
            <a:noFill/>
            <a:miter lim="800000"/>
            <a:headEnd/>
            <a:tailEnd/>
          </a:ln>
        </p:spPr>
      </p:pic>
      <p:pic>
        <p:nvPicPr>
          <p:cNvPr id="6" name="图片 5"/>
          <p:cNvPicPr>
            <a:picLocks noChangeAspect="1"/>
          </p:cNvPicPr>
          <p:nvPr/>
        </p:nvPicPr>
        <p:blipFill>
          <a:blip r:embed="rId3" cstate="print"/>
          <a:srcRect/>
          <a:stretch>
            <a:fillRect/>
          </a:stretch>
        </p:blipFill>
        <p:spPr bwMode="auto">
          <a:xfrm>
            <a:off x="5308954" y="1387664"/>
            <a:ext cx="2163778" cy="2066253"/>
          </a:xfrm>
          <a:prstGeom prst="rect">
            <a:avLst/>
          </a:prstGeom>
          <a:noFill/>
          <a:ln w="9525">
            <a:noFill/>
            <a:miter lim="800000"/>
            <a:headEnd/>
            <a:tailEnd/>
          </a:ln>
        </p:spPr>
      </p:pic>
      <p:pic>
        <p:nvPicPr>
          <p:cNvPr id="7" name="图片 6"/>
          <p:cNvPicPr>
            <a:picLocks noChangeAspect="1"/>
          </p:cNvPicPr>
          <p:nvPr/>
        </p:nvPicPr>
        <p:blipFill>
          <a:blip r:embed="rId4" cstate="print"/>
          <a:srcRect/>
          <a:stretch>
            <a:fillRect/>
          </a:stretch>
        </p:blipFill>
        <p:spPr bwMode="auto">
          <a:xfrm>
            <a:off x="8099846" y="1387664"/>
            <a:ext cx="2163778" cy="2066253"/>
          </a:xfrm>
          <a:prstGeom prst="rect">
            <a:avLst/>
          </a:prstGeom>
          <a:noFill/>
          <a:ln w="9525">
            <a:noFill/>
            <a:miter lim="800000"/>
            <a:headEnd/>
            <a:tailEnd/>
          </a:ln>
        </p:spPr>
      </p:pic>
      <p:sp>
        <p:nvSpPr>
          <p:cNvPr id="8" name="矩形 7"/>
          <p:cNvSpPr/>
          <p:nvPr/>
        </p:nvSpPr>
        <p:spPr>
          <a:xfrm>
            <a:off x="2295621" y="3516027"/>
            <a:ext cx="8725169" cy="484876"/>
          </a:xfrm>
          <a:prstGeom prst="rect">
            <a:avLst/>
          </a:prstGeom>
        </p:spPr>
        <p:txBody>
          <a:bodyPr wrap="square">
            <a:spAutoFit/>
          </a:bodyPr>
          <a:lstStyle/>
          <a:p>
            <a:pPr algn="just"/>
            <a:r>
              <a:rPr lang="en-US" altLang="zh-CN" sz="2551" kern="100" dirty="0">
                <a:ea typeface="楷体" panose="02010609060101010101" pitchFamily="49" charset="-122"/>
                <a:cs typeface="Times New Roman" panose="02020603050405020304" pitchFamily="18" charset="0"/>
              </a:rPr>
              <a:t>  </a:t>
            </a:r>
            <a:r>
              <a:rPr lang="zh-CN" altLang="zh-CN" sz="2551" kern="100" dirty="0">
                <a:ea typeface="楷体" panose="02010609060101010101" pitchFamily="49" charset="-122"/>
                <a:cs typeface="Times New Roman" panose="02020603050405020304" pitchFamily="18" charset="0"/>
              </a:rPr>
              <a:t>（</a:t>
            </a:r>
            <a:r>
              <a:rPr lang="en-US" altLang="zh-CN" sz="2551" kern="100" dirty="0">
                <a:ea typeface="楷体" panose="02010609060101010101" pitchFamily="49" charset="-122"/>
                <a:cs typeface="Times New Roman" panose="02020603050405020304" pitchFamily="18" charset="0"/>
              </a:rPr>
              <a:t>a</a:t>
            </a:r>
            <a:r>
              <a:rPr lang="zh-CN" altLang="zh-CN" sz="2551" kern="100" dirty="0">
                <a:ea typeface="楷体" panose="02010609060101010101" pitchFamily="49" charset="-122"/>
                <a:cs typeface="Times New Roman" panose="02020603050405020304" pitchFamily="18" charset="0"/>
              </a:rPr>
              <a:t>）</a:t>
            </a:r>
            <a:r>
              <a:rPr lang="en-US" altLang="zh-CN" sz="2551" kern="100" dirty="0">
                <a:ea typeface="楷体" panose="02010609060101010101" pitchFamily="49" charset="-122"/>
                <a:cs typeface="Times New Roman" panose="02020603050405020304" pitchFamily="18" charset="0"/>
              </a:rPr>
              <a:t>cell</a:t>
            </a:r>
            <a:r>
              <a:rPr lang="zh-CN" altLang="zh-CN" sz="2551" kern="100" dirty="0">
                <a:ea typeface="楷体" panose="02010609060101010101" pitchFamily="49" charset="-122"/>
                <a:cs typeface="Times New Roman" panose="02020603050405020304" pitchFamily="18" charset="0"/>
              </a:rPr>
              <a:t>图像</a:t>
            </a:r>
            <a:r>
              <a:rPr lang="en-US" altLang="zh-CN" sz="2551" kern="100" dirty="0">
                <a:ea typeface="楷体" panose="02010609060101010101" pitchFamily="49" charset="-122"/>
                <a:cs typeface="Times New Roman" panose="02020603050405020304" pitchFamily="18" charset="0"/>
              </a:rPr>
              <a:t>       </a:t>
            </a:r>
            <a:r>
              <a:rPr lang="zh-CN" altLang="zh-CN" sz="2551" kern="100" dirty="0">
                <a:ea typeface="楷体" panose="02010609060101010101" pitchFamily="49" charset="-122"/>
                <a:cs typeface="Times New Roman" panose="02020603050405020304" pitchFamily="18" charset="0"/>
              </a:rPr>
              <a:t>（</a:t>
            </a:r>
            <a:r>
              <a:rPr lang="en-US" altLang="zh-CN" sz="2551" kern="100" dirty="0">
                <a:ea typeface="楷体" panose="02010609060101010101" pitchFamily="49" charset="-122"/>
                <a:cs typeface="Times New Roman" panose="02020603050405020304" pitchFamily="18" charset="0"/>
              </a:rPr>
              <a:t>b</a:t>
            </a:r>
            <a:r>
              <a:rPr lang="zh-CN" altLang="zh-CN" sz="2551" kern="100" dirty="0">
                <a:ea typeface="楷体" panose="02010609060101010101" pitchFamily="49" charset="-122"/>
                <a:cs typeface="Times New Roman" panose="02020603050405020304" pitchFamily="18" charset="0"/>
              </a:rPr>
              <a:t>）</a:t>
            </a:r>
            <a:r>
              <a:rPr lang="en-US" altLang="zh-CN" sz="2551" kern="100" dirty="0">
                <a:ea typeface="楷体" panose="02010609060101010101" pitchFamily="49" charset="-122"/>
                <a:cs typeface="Times New Roman" panose="02020603050405020304" pitchFamily="18" charset="0"/>
              </a:rPr>
              <a:t>Top-hat</a:t>
            </a:r>
            <a:r>
              <a:rPr lang="zh-CN" altLang="zh-CN" sz="2551" kern="100" dirty="0">
                <a:ea typeface="楷体" panose="02010609060101010101" pitchFamily="49" charset="-122"/>
                <a:cs typeface="Times New Roman" panose="02020603050405020304" pitchFamily="18" charset="0"/>
              </a:rPr>
              <a:t>变换</a:t>
            </a:r>
            <a:r>
              <a:rPr lang="en-US" altLang="zh-CN" sz="2551" kern="100" dirty="0">
                <a:ea typeface="楷体" panose="02010609060101010101" pitchFamily="49" charset="-122"/>
                <a:cs typeface="Times New Roman" panose="02020603050405020304" pitchFamily="18" charset="0"/>
              </a:rPr>
              <a:t> </a:t>
            </a:r>
            <a:r>
              <a:rPr lang="en-US" altLang="zh-CN" sz="2551" kern="100" dirty="0">
                <a:ea typeface="楷体" panose="02010609060101010101" pitchFamily="49" charset="-122"/>
                <a:cs typeface="Times New Roman" panose="02020603050405020304" pitchFamily="18" charset="0"/>
              </a:rPr>
              <a:t>    </a:t>
            </a:r>
            <a:r>
              <a:rPr lang="zh-CN" altLang="zh-CN" sz="2551" kern="100" dirty="0">
                <a:ea typeface="楷体" panose="02010609060101010101" pitchFamily="49" charset="-122"/>
                <a:cs typeface="Times New Roman" panose="02020603050405020304" pitchFamily="18" charset="0"/>
              </a:rPr>
              <a:t>（</a:t>
            </a:r>
            <a:r>
              <a:rPr lang="en-US" altLang="zh-CN" sz="2551" kern="100" dirty="0">
                <a:ea typeface="楷体" panose="02010609060101010101" pitchFamily="49" charset="-122"/>
                <a:cs typeface="Times New Roman" panose="02020603050405020304" pitchFamily="18" charset="0"/>
              </a:rPr>
              <a:t>c</a:t>
            </a:r>
            <a:r>
              <a:rPr lang="zh-CN" altLang="zh-CN" sz="2551" kern="100" dirty="0">
                <a:ea typeface="楷体" panose="02010609060101010101" pitchFamily="49" charset="-122"/>
                <a:cs typeface="Times New Roman" panose="02020603050405020304" pitchFamily="18" charset="0"/>
              </a:rPr>
              <a:t>）线性</a:t>
            </a:r>
            <a:r>
              <a:rPr lang="zh-CN" altLang="zh-CN" sz="2551" kern="100" dirty="0">
                <a:ea typeface="楷体" panose="02010609060101010101" pitchFamily="49" charset="-122"/>
                <a:cs typeface="Times New Roman" panose="02020603050405020304" pitchFamily="18" charset="0"/>
              </a:rPr>
              <a:t>拉伸</a:t>
            </a:r>
          </a:p>
        </p:txBody>
      </p:sp>
      <p:pic>
        <p:nvPicPr>
          <p:cNvPr id="9" name="图片 27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5181" y="3997988"/>
            <a:ext cx="2165593" cy="2066253"/>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2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6167" y="3997988"/>
            <a:ext cx="2162039" cy="2066253"/>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27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66964" y="3961849"/>
            <a:ext cx="2162039" cy="2066253"/>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2255375" y="6064241"/>
            <a:ext cx="8423186" cy="484876"/>
          </a:xfrm>
          <a:prstGeom prst="rect">
            <a:avLst/>
          </a:prstGeom>
        </p:spPr>
        <p:txBody>
          <a:bodyPr wrap="square">
            <a:spAutoFit/>
          </a:bodyPr>
          <a:lstStyle/>
          <a:p>
            <a:pPr algn="just"/>
            <a:r>
              <a:rPr lang="en-US" altLang="zh-CN" sz="2551" kern="100" dirty="0">
                <a:ea typeface="楷体" panose="02010609060101010101" pitchFamily="49" charset="-122"/>
                <a:cs typeface="Times New Roman" panose="02020603050405020304" pitchFamily="18" charset="0"/>
              </a:rPr>
              <a:t>  </a:t>
            </a:r>
            <a:r>
              <a:rPr lang="zh-CN" altLang="zh-CN" sz="2551" kern="100" dirty="0">
                <a:ea typeface="楷体" panose="02010609060101010101" pitchFamily="49" charset="-122"/>
                <a:cs typeface="Times New Roman" panose="02020603050405020304" pitchFamily="18" charset="0"/>
              </a:rPr>
              <a:t>（</a:t>
            </a:r>
            <a:r>
              <a:rPr lang="en-US" altLang="zh-CN" sz="2551" kern="100" dirty="0">
                <a:ea typeface="楷体" panose="02010609060101010101" pitchFamily="49" charset="-122"/>
                <a:cs typeface="Times New Roman" panose="02020603050405020304" pitchFamily="18" charset="0"/>
              </a:rPr>
              <a:t>d</a:t>
            </a:r>
            <a:r>
              <a:rPr lang="zh-CN" altLang="zh-CN" sz="2551" kern="100" dirty="0">
                <a:ea typeface="楷体" panose="02010609060101010101" pitchFamily="49" charset="-122"/>
                <a:cs typeface="Times New Roman" panose="02020603050405020304" pitchFamily="18" charset="0"/>
              </a:rPr>
              <a:t>）</a:t>
            </a:r>
            <a:r>
              <a:rPr lang="en-US" altLang="zh-CN" sz="2551" kern="100" dirty="0">
                <a:ea typeface="楷体" panose="02010609060101010101" pitchFamily="49" charset="-122"/>
                <a:cs typeface="Times New Roman" panose="02020603050405020304" pitchFamily="18" charset="0"/>
              </a:rPr>
              <a:t>clock</a:t>
            </a:r>
            <a:r>
              <a:rPr lang="zh-CN" altLang="zh-CN" sz="2551" kern="100" dirty="0">
                <a:ea typeface="楷体" panose="02010609060101010101" pitchFamily="49" charset="-122"/>
                <a:cs typeface="Times New Roman" panose="02020603050405020304" pitchFamily="18" charset="0"/>
              </a:rPr>
              <a:t>图像 </a:t>
            </a:r>
            <a:r>
              <a:rPr lang="en-US" altLang="zh-CN" sz="2551" kern="100" dirty="0">
                <a:ea typeface="楷体" panose="02010609060101010101" pitchFamily="49" charset="-122"/>
                <a:cs typeface="Times New Roman" panose="02020603050405020304" pitchFamily="18" charset="0"/>
              </a:rPr>
              <a:t> </a:t>
            </a:r>
            <a:r>
              <a:rPr lang="zh-CN" altLang="zh-CN" sz="2551" kern="100" dirty="0">
                <a:ea typeface="楷体" panose="02010609060101010101" pitchFamily="49" charset="-122"/>
                <a:cs typeface="Times New Roman" panose="02020603050405020304" pitchFamily="18" charset="0"/>
              </a:rPr>
              <a:t>（</a:t>
            </a:r>
            <a:r>
              <a:rPr lang="en-US" altLang="zh-CN" sz="2551" kern="100" dirty="0">
                <a:ea typeface="楷体" panose="02010609060101010101" pitchFamily="49" charset="-122"/>
                <a:cs typeface="Times New Roman" panose="02020603050405020304" pitchFamily="18" charset="0"/>
              </a:rPr>
              <a:t>e</a:t>
            </a:r>
            <a:r>
              <a:rPr lang="zh-CN" altLang="zh-CN" sz="2551" kern="100" dirty="0">
                <a:ea typeface="楷体" panose="02010609060101010101" pitchFamily="49" charset="-122"/>
                <a:cs typeface="Times New Roman" panose="02020603050405020304" pitchFamily="18" charset="0"/>
              </a:rPr>
              <a:t>）</a:t>
            </a:r>
            <a:r>
              <a:rPr lang="en-US" altLang="zh-CN" sz="2551" kern="100" dirty="0">
                <a:ea typeface="楷体" panose="02010609060101010101" pitchFamily="49" charset="-122"/>
                <a:cs typeface="Times New Roman" panose="02020603050405020304" pitchFamily="18" charset="0"/>
              </a:rPr>
              <a:t>Bottom-hat</a:t>
            </a:r>
            <a:r>
              <a:rPr lang="zh-CN" altLang="zh-CN" sz="2551" kern="100" dirty="0">
                <a:ea typeface="楷体" panose="02010609060101010101" pitchFamily="49" charset="-122"/>
                <a:cs typeface="Times New Roman" panose="02020603050405020304" pitchFamily="18" charset="0"/>
              </a:rPr>
              <a:t>变换</a:t>
            </a:r>
            <a:r>
              <a:rPr lang="en-US" altLang="zh-CN" sz="2551" kern="100" dirty="0">
                <a:ea typeface="楷体" panose="02010609060101010101" pitchFamily="49" charset="-122"/>
                <a:cs typeface="Times New Roman" panose="02020603050405020304" pitchFamily="18" charset="0"/>
              </a:rPr>
              <a:t>   </a:t>
            </a:r>
            <a:r>
              <a:rPr lang="zh-CN" altLang="zh-CN" sz="2551" kern="100" dirty="0">
                <a:ea typeface="楷体" panose="02010609060101010101" pitchFamily="49" charset="-122"/>
                <a:cs typeface="Times New Roman" panose="02020603050405020304" pitchFamily="18" charset="0"/>
              </a:rPr>
              <a:t>（</a:t>
            </a:r>
            <a:r>
              <a:rPr lang="en-US" altLang="zh-CN" sz="2551" kern="100" dirty="0">
                <a:ea typeface="楷体" panose="02010609060101010101" pitchFamily="49" charset="-122"/>
                <a:cs typeface="Times New Roman" panose="02020603050405020304" pitchFamily="18" charset="0"/>
              </a:rPr>
              <a:t>f</a:t>
            </a:r>
            <a:r>
              <a:rPr lang="zh-CN" altLang="zh-CN" sz="2551" kern="100" dirty="0">
                <a:ea typeface="楷体" panose="02010609060101010101" pitchFamily="49" charset="-122"/>
                <a:cs typeface="Times New Roman" panose="02020603050405020304" pitchFamily="18" charset="0"/>
              </a:rPr>
              <a:t>）线性</a:t>
            </a:r>
            <a:r>
              <a:rPr lang="zh-CN" altLang="zh-CN" sz="2551" kern="100" dirty="0">
                <a:ea typeface="楷体" panose="02010609060101010101" pitchFamily="49" charset="-122"/>
                <a:cs typeface="Times New Roman" panose="02020603050405020304" pitchFamily="18" charset="0"/>
              </a:rPr>
              <a:t>拉伸</a:t>
            </a:r>
          </a:p>
        </p:txBody>
      </p:sp>
      <p:sp>
        <p:nvSpPr>
          <p:cNvPr id="13" name="矩形 12"/>
          <p:cNvSpPr/>
          <p:nvPr/>
        </p:nvSpPr>
        <p:spPr>
          <a:xfrm>
            <a:off x="1727470" y="1146177"/>
            <a:ext cx="1515421" cy="445635"/>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n"/>
            </a:pPr>
            <a:r>
              <a:rPr lang="en-US" altLang="zh-CN" sz="2296" kern="100" dirty="0">
                <a:latin typeface="楷体" panose="02010609060101010101" pitchFamily="49" charset="-122"/>
                <a:ea typeface="楷体" panose="02010609060101010101" pitchFamily="49" charset="-122"/>
                <a:cs typeface="Times New Roman" panose="02020603050405020304" pitchFamily="18" charset="0"/>
              </a:rPr>
              <a:t> </a:t>
            </a:r>
            <a:endParaRPr lang="zh-CN" altLang="zh-CN" sz="2296" kern="1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4" name="矩形 13"/>
          <p:cNvSpPr/>
          <p:nvPr/>
        </p:nvSpPr>
        <p:spPr>
          <a:xfrm>
            <a:off x="1758544" y="1805938"/>
            <a:ext cx="479618" cy="798937"/>
          </a:xfrm>
          <a:prstGeom prst="rect">
            <a:avLst/>
          </a:prstGeom>
        </p:spPr>
        <p:txBody>
          <a:bodyPr wrap="none">
            <a:spAutoFit/>
          </a:bodyPr>
          <a:lstStyle/>
          <a:p>
            <a:pPr algn="just">
              <a:buClr>
                <a:srgbClr val="7030A0"/>
              </a:buClr>
              <a:buSzPct val="75000"/>
            </a:pPr>
            <a:r>
              <a:rPr lang="zh-CN" altLang="en-US" sz="2296" kern="100" dirty="0">
                <a:latin typeface="楷体" panose="02010609060101010101" pitchFamily="49" charset="-122"/>
                <a:ea typeface="楷体" panose="02010609060101010101" pitchFamily="49" charset="-122"/>
                <a:cs typeface="Times New Roman" panose="02020603050405020304" pitchFamily="18" charset="0"/>
              </a:rPr>
              <a:t>效</a:t>
            </a:r>
            <a:endParaRPr lang="en-US" altLang="zh-CN" sz="2296" kern="100" dirty="0">
              <a:latin typeface="楷体" panose="02010609060101010101" pitchFamily="49" charset="-122"/>
              <a:ea typeface="楷体" panose="02010609060101010101" pitchFamily="49" charset="-122"/>
              <a:cs typeface="Times New Roman" panose="02020603050405020304" pitchFamily="18" charset="0"/>
            </a:endParaRPr>
          </a:p>
          <a:p>
            <a:pPr algn="just">
              <a:buClr>
                <a:srgbClr val="7030A0"/>
              </a:buClr>
              <a:buSzPct val="75000"/>
            </a:pPr>
            <a:r>
              <a:rPr lang="zh-CN" altLang="en-US" sz="2296" kern="100" dirty="0">
                <a:latin typeface="楷体" panose="02010609060101010101" pitchFamily="49" charset="-122"/>
                <a:ea typeface="楷体" panose="02010609060101010101" pitchFamily="49" charset="-122"/>
                <a:cs typeface="Times New Roman" panose="02020603050405020304" pitchFamily="18" charset="0"/>
              </a:rPr>
              <a:t>果</a:t>
            </a:r>
            <a:endParaRPr lang="zh-CN" altLang="zh-CN" sz="2296" kern="1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1444832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4294967295"/>
          </p:nvPr>
        </p:nvSpPr>
        <p:spPr>
          <a:xfrm>
            <a:off x="2008325" y="1588637"/>
            <a:ext cx="7928724" cy="869597"/>
          </a:xfrm>
        </p:spPr>
        <p:txBody>
          <a:bodyPr wrap="square">
            <a:spAutoFit/>
          </a:bodyPr>
          <a:lstStyle/>
          <a:p>
            <a:pPr>
              <a:spcBef>
                <a:spcPts val="0"/>
              </a:spcBef>
              <a:buClr>
                <a:srgbClr val="7000C8"/>
              </a:buClr>
              <a:buFont typeface="Wingdings" panose="05000000000000000000" pitchFamily="2" charset="2"/>
              <a:buChar char="n"/>
              <a:defRPr/>
            </a:pPr>
            <a:r>
              <a:rPr kumimoji="1" lang="en-US" altLang="zh-CN" sz="2806" dirty="0">
                <a:latin typeface="楷体" panose="02010609060101010101" pitchFamily="49" charset="-122"/>
                <a:ea typeface="楷体" panose="02010609060101010101" pitchFamily="49" charset="-122"/>
                <a:cs typeface="Times New Roman" panose="02020603050405020304" pitchFamily="18" charset="0"/>
              </a:rPr>
              <a:t>9.1</a:t>
            </a:r>
            <a:r>
              <a:rPr kumimoji="1" lang="zh-CN" altLang="en-US" sz="2806" dirty="0">
                <a:latin typeface="楷体" panose="02010609060101010101" pitchFamily="49" charset="-122"/>
                <a:ea typeface="楷体" panose="02010609060101010101" pitchFamily="49" charset="-122"/>
                <a:cs typeface="Times New Roman" panose="02020603050405020304" pitchFamily="18" charset="0"/>
              </a:rPr>
              <a:t>试分析说明图像形态学运算中开运算和闭运算各自在图像处理中的作用</a:t>
            </a:r>
            <a:r>
              <a:rPr kumimoji="1" lang="zh-CN" altLang="en-US" sz="2806" dirty="0">
                <a:latin typeface="楷体" panose="02010609060101010101" pitchFamily="49" charset="-122"/>
                <a:ea typeface="楷体" panose="02010609060101010101" pitchFamily="49" charset="-122"/>
                <a:cs typeface="Times New Roman" panose="02020603050405020304" pitchFamily="18" charset="0"/>
              </a:rPr>
              <a:t>。</a:t>
            </a:r>
            <a:endParaRPr kumimoji="1" lang="zh-CN" altLang="en-US" sz="2806"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18436" name="组合 3"/>
          <p:cNvGrpSpPr>
            <a:grpSpLocks/>
          </p:cNvGrpSpPr>
          <p:nvPr/>
        </p:nvGrpSpPr>
        <p:grpSpPr bwMode="auto">
          <a:xfrm>
            <a:off x="8837580" y="907112"/>
            <a:ext cx="1314096" cy="287522"/>
            <a:chOff x="5734050" y="711200"/>
            <a:chExt cx="1030288" cy="225425"/>
          </a:xfrm>
        </p:grpSpPr>
        <p:sp>
          <p:nvSpPr>
            <p:cNvPr id="18438" name="Rectangle 6"/>
            <p:cNvSpPr>
              <a:spLocks noChangeArrowheads="1"/>
            </p:cNvSpPr>
            <p:nvPr/>
          </p:nvSpPr>
          <p:spPr bwMode="auto">
            <a:xfrm>
              <a:off x="6369050" y="711200"/>
              <a:ext cx="168275" cy="225425"/>
            </a:xfrm>
            <a:prstGeom prst="rect">
              <a:avLst/>
            </a:prstGeom>
            <a:solidFill>
              <a:schemeClr val="bg1"/>
            </a:solidFill>
            <a:ln w="15875" algn="ctr">
              <a:solidFill>
                <a:srgbClr val="404F72"/>
              </a:solidFill>
              <a:miter lim="800000"/>
              <a:headEnd/>
              <a:tailEnd/>
            </a:ln>
          </p:spPr>
          <p:txBody>
            <a:bodyPr wrap="none" lIns="91429" tIns="45714" rIns="91429" bIns="45714"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zh-CN" sz="2423">
                <a:solidFill>
                  <a:srgbClr val="000000"/>
                </a:solidFill>
                <a:latin typeface="Verdana" panose="020B0604030504040204" pitchFamily="34" charset="0"/>
              </a:endParaRPr>
            </a:p>
          </p:txBody>
        </p:sp>
        <p:sp>
          <p:nvSpPr>
            <p:cNvPr id="18439" name="Rectangle 7"/>
            <p:cNvSpPr>
              <a:spLocks noChangeArrowheads="1"/>
            </p:cNvSpPr>
            <p:nvPr/>
          </p:nvSpPr>
          <p:spPr bwMode="auto">
            <a:xfrm>
              <a:off x="6169025" y="711200"/>
              <a:ext cx="144463" cy="225425"/>
            </a:xfrm>
            <a:prstGeom prst="rect">
              <a:avLst/>
            </a:prstGeom>
            <a:solidFill>
              <a:schemeClr val="bg1"/>
            </a:solidFill>
            <a:ln w="15875" algn="ctr">
              <a:solidFill>
                <a:srgbClr val="404F72"/>
              </a:solidFill>
              <a:miter lim="800000"/>
              <a:headEnd/>
              <a:tailEnd/>
            </a:ln>
          </p:spPr>
          <p:txBody>
            <a:bodyPr wrap="none" lIns="91429" tIns="45714" rIns="91429" bIns="45714"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zh-CN" sz="2423">
                <a:solidFill>
                  <a:srgbClr val="000000"/>
                </a:solidFill>
                <a:latin typeface="Verdana" panose="020B0604030504040204" pitchFamily="34" charset="0"/>
              </a:endParaRPr>
            </a:p>
          </p:txBody>
        </p:sp>
        <p:sp>
          <p:nvSpPr>
            <p:cNvPr id="18440" name="Rectangle 8"/>
            <p:cNvSpPr>
              <a:spLocks noChangeArrowheads="1"/>
            </p:cNvSpPr>
            <p:nvPr/>
          </p:nvSpPr>
          <p:spPr bwMode="auto">
            <a:xfrm>
              <a:off x="6000750" y="711200"/>
              <a:ext cx="109538" cy="225425"/>
            </a:xfrm>
            <a:prstGeom prst="rect">
              <a:avLst/>
            </a:prstGeom>
            <a:solidFill>
              <a:schemeClr val="bg1"/>
            </a:solidFill>
            <a:ln w="15875" algn="ctr">
              <a:solidFill>
                <a:srgbClr val="404F7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23">
                <a:latin typeface="Times New Roman" panose="02020603050405020304" pitchFamily="18" charset="0"/>
              </a:endParaRPr>
            </a:p>
          </p:txBody>
        </p:sp>
        <p:sp>
          <p:nvSpPr>
            <p:cNvPr id="18441" name="Rectangle 9"/>
            <p:cNvSpPr>
              <a:spLocks noChangeArrowheads="1"/>
            </p:cNvSpPr>
            <p:nvPr/>
          </p:nvSpPr>
          <p:spPr bwMode="auto">
            <a:xfrm>
              <a:off x="5734050" y="711200"/>
              <a:ext cx="76200" cy="225425"/>
            </a:xfrm>
            <a:prstGeom prst="rect">
              <a:avLst/>
            </a:prstGeom>
            <a:solidFill>
              <a:schemeClr val="bg1"/>
            </a:solidFill>
            <a:ln w="15875" algn="ctr">
              <a:solidFill>
                <a:srgbClr val="404F7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23">
                <a:latin typeface="Times New Roman" panose="02020603050405020304" pitchFamily="18" charset="0"/>
              </a:endParaRPr>
            </a:p>
          </p:txBody>
        </p:sp>
        <p:sp>
          <p:nvSpPr>
            <p:cNvPr id="18442" name="Rectangle 11"/>
            <p:cNvSpPr>
              <a:spLocks noChangeArrowheads="1"/>
            </p:cNvSpPr>
            <p:nvPr/>
          </p:nvSpPr>
          <p:spPr bwMode="auto">
            <a:xfrm>
              <a:off x="6596063" y="711200"/>
              <a:ext cx="168275" cy="225425"/>
            </a:xfrm>
            <a:prstGeom prst="rect">
              <a:avLst/>
            </a:prstGeom>
            <a:solidFill>
              <a:schemeClr val="bg1"/>
            </a:solidFill>
            <a:ln w="15875" algn="ctr">
              <a:solidFill>
                <a:srgbClr val="404F72"/>
              </a:solidFill>
              <a:miter lim="800000"/>
              <a:headEnd/>
              <a:tailEnd/>
            </a:ln>
          </p:spPr>
          <p:txBody>
            <a:bodyPr wrap="none" lIns="91429" tIns="45714" rIns="91429" bIns="45714"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zh-CN" sz="2423">
                <a:solidFill>
                  <a:srgbClr val="000000"/>
                </a:solidFill>
                <a:latin typeface="Verdana" panose="020B0604030504040204" pitchFamily="34" charset="0"/>
              </a:endParaRPr>
            </a:p>
          </p:txBody>
        </p:sp>
        <p:sp>
          <p:nvSpPr>
            <p:cNvPr id="18443" name="Rectangle 14"/>
            <p:cNvSpPr>
              <a:spLocks noChangeArrowheads="1"/>
            </p:cNvSpPr>
            <p:nvPr/>
          </p:nvSpPr>
          <p:spPr bwMode="auto">
            <a:xfrm>
              <a:off x="5851525" y="711200"/>
              <a:ext cx="92075" cy="225425"/>
            </a:xfrm>
            <a:prstGeom prst="rect">
              <a:avLst/>
            </a:prstGeom>
            <a:solidFill>
              <a:schemeClr val="bg1"/>
            </a:solidFill>
            <a:ln w="15875" algn="ctr">
              <a:solidFill>
                <a:srgbClr val="404F7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23">
                <a:latin typeface="Times New Roman" panose="02020603050405020304" pitchFamily="18" charset="0"/>
              </a:endParaRPr>
            </a:p>
          </p:txBody>
        </p:sp>
      </p:grpSp>
      <p:sp>
        <p:nvSpPr>
          <p:cNvPr id="1843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423" b="1">
                <a:solidFill>
                  <a:schemeClr val="tx1"/>
                </a:solidFill>
                <a:latin typeface="黑体" panose="02010609060101010101" pitchFamily="49" charset="-122"/>
                <a:ea typeface="宋体" panose="02010600030101010101" pitchFamily="2" charset="-122"/>
              </a:defRPr>
            </a:lvl1pPr>
            <a:lvl2pPr marL="947633" indent="-364474">
              <a:spcBef>
                <a:spcPct val="20000"/>
              </a:spcBef>
              <a:buClr>
                <a:schemeClr val="tx2"/>
              </a:buClr>
              <a:buSzPct val="75000"/>
              <a:buFont typeface="Wingdings" panose="05000000000000000000" pitchFamily="2" charset="2"/>
              <a:buChar char="n"/>
              <a:defRPr sz="2423" b="1">
                <a:solidFill>
                  <a:schemeClr val="tx1"/>
                </a:solidFill>
                <a:latin typeface="宋体" panose="02010600030101010101" pitchFamily="2" charset="-122"/>
                <a:ea typeface="宋体" panose="02010600030101010101" pitchFamily="2" charset="-122"/>
              </a:defRPr>
            </a:lvl2pPr>
            <a:lvl3pPr marL="1457897" indent="-291579">
              <a:spcBef>
                <a:spcPct val="20000"/>
              </a:spcBef>
              <a:buClr>
                <a:schemeClr val="accent1"/>
              </a:buClr>
              <a:buSzPct val="65000"/>
              <a:buFont typeface="Wingdings" panose="05000000000000000000" pitchFamily="2" charset="2"/>
              <a:buChar char="p"/>
              <a:defRPr sz="2423" b="1">
                <a:solidFill>
                  <a:schemeClr val="tx1"/>
                </a:solidFill>
                <a:latin typeface="宋体" panose="02010600030101010101" pitchFamily="2" charset="-122"/>
                <a:ea typeface="宋体" panose="02010600030101010101" pitchFamily="2" charset="-122"/>
              </a:defRPr>
            </a:lvl3pPr>
            <a:lvl4pPr marL="2041055" indent="-291579">
              <a:spcBef>
                <a:spcPct val="20000"/>
              </a:spcBef>
              <a:buClr>
                <a:schemeClr val="bg2"/>
              </a:buClr>
              <a:buFont typeface="Wingdings" panose="05000000000000000000" pitchFamily="2" charset="2"/>
              <a:buChar char="§"/>
              <a:defRPr sz="2041" b="1">
                <a:solidFill>
                  <a:schemeClr val="tx1"/>
                </a:solidFill>
                <a:latin typeface="宋体" panose="02010600030101010101" pitchFamily="2" charset="-122"/>
                <a:ea typeface="宋体" panose="02010600030101010101" pitchFamily="2" charset="-122"/>
              </a:defRPr>
            </a:lvl4pPr>
            <a:lvl5pPr marL="2624214" indent="-291579">
              <a:spcBef>
                <a:spcPct val="20000"/>
              </a:spcBef>
              <a:buClr>
                <a:schemeClr val="tx2"/>
              </a:buClr>
              <a:buSzPct val="80000"/>
              <a:buFont typeface="Wingdings" panose="05000000000000000000" pitchFamily="2" charset="2"/>
              <a:buChar char="§"/>
              <a:defRPr sz="1786" b="1">
                <a:solidFill>
                  <a:schemeClr val="tx1"/>
                </a:solidFill>
                <a:latin typeface="宋体" panose="02010600030101010101" pitchFamily="2" charset="-122"/>
                <a:ea typeface="宋体" panose="02010600030101010101" pitchFamily="2" charset="-122"/>
              </a:defRPr>
            </a:lvl5pPr>
            <a:lvl6pPr marL="3207372" indent="-291579" eaLnBrk="0" fontAlgn="base" hangingPunct="0">
              <a:spcBef>
                <a:spcPct val="20000"/>
              </a:spcBef>
              <a:spcAft>
                <a:spcPct val="0"/>
              </a:spcAft>
              <a:buClr>
                <a:schemeClr val="tx2"/>
              </a:buClr>
              <a:buSzPct val="80000"/>
              <a:buFont typeface="Wingdings" panose="05000000000000000000" pitchFamily="2" charset="2"/>
              <a:buChar char="§"/>
              <a:defRPr sz="1786" b="1">
                <a:solidFill>
                  <a:schemeClr val="tx1"/>
                </a:solidFill>
                <a:latin typeface="宋体" panose="02010600030101010101" pitchFamily="2" charset="-122"/>
                <a:ea typeface="宋体" panose="02010600030101010101" pitchFamily="2" charset="-122"/>
              </a:defRPr>
            </a:lvl6pPr>
            <a:lvl7pPr marL="3790531" indent="-291579" eaLnBrk="0" fontAlgn="base" hangingPunct="0">
              <a:spcBef>
                <a:spcPct val="20000"/>
              </a:spcBef>
              <a:spcAft>
                <a:spcPct val="0"/>
              </a:spcAft>
              <a:buClr>
                <a:schemeClr val="tx2"/>
              </a:buClr>
              <a:buSzPct val="80000"/>
              <a:buFont typeface="Wingdings" panose="05000000000000000000" pitchFamily="2" charset="2"/>
              <a:buChar char="§"/>
              <a:defRPr sz="1786" b="1">
                <a:solidFill>
                  <a:schemeClr val="tx1"/>
                </a:solidFill>
                <a:latin typeface="宋体" panose="02010600030101010101" pitchFamily="2" charset="-122"/>
                <a:ea typeface="宋体" panose="02010600030101010101" pitchFamily="2" charset="-122"/>
              </a:defRPr>
            </a:lvl7pPr>
            <a:lvl8pPr marL="4373690" indent="-291579" eaLnBrk="0" fontAlgn="base" hangingPunct="0">
              <a:spcBef>
                <a:spcPct val="20000"/>
              </a:spcBef>
              <a:spcAft>
                <a:spcPct val="0"/>
              </a:spcAft>
              <a:buClr>
                <a:schemeClr val="tx2"/>
              </a:buClr>
              <a:buSzPct val="80000"/>
              <a:buFont typeface="Wingdings" panose="05000000000000000000" pitchFamily="2" charset="2"/>
              <a:buChar char="§"/>
              <a:defRPr sz="1786" b="1">
                <a:solidFill>
                  <a:schemeClr val="tx1"/>
                </a:solidFill>
                <a:latin typeface="宋体" panose="02010600030101010101" pitchFamily="2" charset="-122"/>
                <a:ea typeface="宋体" panose="02010600030101010101" pitchFamily="2" charset="-122"/>
              </a:defRPr>
            </a:lvl8pPr>
            <a:lvl9pPr marL="4956848" indent="-291579" eaLnBrk="0" fontAlgn="base" hangingPunct="0">
              <a:spcBef>
                <a:spcPct val="20000"/>
              </a:spcBef>
              <a:spcAft>
                <a:spcPct val="0"/>
              </a:spcAft>
              <a:buClr>
                <a:schemeClr val="tx2"/>
              </a:buClr>
              <a:buSzPct val="80000"/>
              <a:buFont typeface="Wingdings" panose="05000000000000000000" pitchFamily="2" charset="2"/>
              <a:buChar char="§"/>
              <a:defRPr sz="1786" b="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fld id="{EC061DAE-C814-43FB-BED2-B197AA089281}" type="slidenum">
              <a:rPr lang="en-US" altLang="zh-CN" sz="1403" b="0">
                <a:latin typeface="Times New Roman" panose="02020603050405020304" pitchFamily="18" charset="0"/>
              </a:rPr>
              <a:pPr>
                <a:spcBef>
                  <a:spcPct val="0"/>
                </a:spcBef>
                <a:buClrTx/>
                <a:buSzTx/>
                <a:buFontTx/>
                <a:buNone/>
              </a:pPr>
              <a:t>108</a:t>
            </a:fld>
            <a:endParaRPr lang="en-US" altLang="zh-CN" sz="1403" b="0">
              <a:latin typeface="Times New Roman" panose="02020603050405020304" pitchFamily="18" charset="0"/>
            </a:endParaRPr>
          </a:p>
        </p:txBody>
      </p:sp>
      <p:sp>
        <p:nvSpPr>
          <p:cNvPr id="9" name="Rectangle 9"/>
          <p:cNvSpPr>
            <a:spLocks noChangeArrowheads="1"/>
          </p:cNvSpPr>
          <p:nvPr/>
        </p:nvSpPr>
        <p:spPr bwMode="auto">
          <a:xfrm>
            <a:off x="3524377" y="1645304"/>
            <a:ext cx="235601" cy="47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6629" tIns="58314" rIns="116629" bIns="58314" numCol="1" anchor="ctr" anchorCtr="0" compatLnSpc="1">
            <a:prstTxWarp prst="textNoShape">
              <a:avLst/>
            </a:prstTxWarp>
            <a:spAutoFit/>
          </a:bodyPr>
          <a:lstStyle/>
          <a:p>
            <a:endParaRPr lang="zh-CN" altLang="en-US" sz="2296"/>
          </a:p>
        </p:txBody>
      </p:sp>
      <p:graphicFrame>
        <p:nvGraphicFramePr>
          <p:cNvPr id="10" name="对象 9"/>
          <p:cNvGraphicFramePr>
            <a:graphicFrameLocks noChangeAspect="1"/>
          </p:cNvGraphicFramePr>
          <p:nvPr>
            <p:extLst/>
          </p:nvPr>
        </p:nvGraphicFramePr>
        <p:xfrm>
          <a:off x="4902032" y="2560472"/>
          <a:ext cx="2671984" cy="1764742"/>
        </p:xfrm>
        <a:graphic>
          <a:graphicData uri="http://schemas.openxmlformats.org/presentationml/2006/ole">
            <mc:AlternateContent xmlns:mc="http://schemas.openxmlformats.org/markup-compatibility/2006">
              <mc:Choice xmlns:v="urn:schemas-microsoft-com:vml" Requires="v">
                <p:oleObj spid="_x0000_s14342" name="Equation" r:id="rId3" imgW="1409400" imgH="927000" progId="Equation.DSMT4">
                  <p:embed/>
                </p:oleObj>
              </mc:Choice>
              <mc:Fallback>
                <p:oleObj name="Equation" r:id="rId3" imgW="1409400" imgH="927000" progId="Equation.DSMT4">
                  <p:embed/>
                  <p:pic>
                    <p:nvPicPr>
                      <p:cNvPr id="10" name="对象 9"/>
                      <p:cNvPicPr>
                        <a:picLocks noChangeAspect="1" noChangeArrowheads="1"/>
                      </p:cNvPicPr>
                      <p:nvPr/>
                    </p:nvPicPr>
                    <p:blipFill>
                      <a:blip r:embed="rId4"/>
                      <a:srcRect/>
                      <a:stretch>
                        <a:fillRect/>
                      </a:stretch>
                    </p:blipFill>
                    <p:spPr bwMode="auto">
                      <a:xfrm>
                        <a:off x="4902032" y="2560472"/>
                        <a:ext cx="2671984" cy="1764742"/>
                      </a:xfrm>
                      <a:prstGeom prst="rect">
                        <a:avLst/>
                      </a:prstGeom>
                      <a:noFill/>
                    </p:spPr>
                  </p:pic>
                </p:oleObj>
              </mc:Fallback>
            </mc:AlternateContent>
          </a:graphicData>
        </a:graphic>
      </p:graphicFrame>
      <p:sp>
        <p:nvSpPr>
          <p:cNvPr id="11" name="矩形 10"/>
          <p:cNvSpPr/>
          <p:nvPr/>
        </p:nvSpPr>
        <p:spPr>
          <a:xfrm>
            <a:off x="2008324" y="3145437"/>
            <a:ext cx="8202070" cy="2683042"/>
          </a:xfrm>
          <a:prstGeom prst="rect">
            <a:avLst/>
          </a:prstGeom>
        </p:spPr>
        <p:txBody>
          <a:bodyPr wrap="square">
            <a:spAutoFit/>
          </a:bodyPr>
          <a:lstStyle/>
          <a:p>
            <a:pPr marL="437369" indent="-437369">
              <a:buClr>
                <a:srgbClr val="7030A0"/>
              </a:buClr>
              <a:buSzPct val="75000"/>
              <a:buFont typeface="Wingdings" panose="05000000000000000000" pitchFamily="2" charset="2"/>
              <a:buChar char="n"/>
            </a:pPr>
            <a:r>
              <a:rPr lang="en-US" altLang="zh-CN" sz="2806" dirty="0">
                <a:latin typeface="楷体" panose="02010609060101010101" pitchFamily="49" charset="-122"/>
                <a:ea typeface="楷体" panose="02010609060101010101" pitchFamily="49" charset="-122"/>
                <a:cs typeface="Times New Roman" panose="02020603050405020304" pitchFamily="18" charset="0"/>
              </a:rPr>
              <a:t>9.2</a:t>
            </a:r>
            <a:r>
              <a:rPr lang="zh-CN" altLang="en-US" sz="2806" dirty="0">
                <a:latin typeface="楷体" panose="02010609060101010101" pitchFamily="49" charset="-122"/>
                <a:ea typeface="楷体" panose="02010609060101010101" pitchFamily="49" charset="-122"/>
                <a:cs typeface="Times New Roman" panose="02020603050405020304" pitchFamily="18" charset="0"/>
              </a:rPr>
              <a:t>一幅图像为 </a:t>
            </a:r>
            <a:r>
              <a:rPr lang="zh-CN" altLang="en-US" sz="2806" dirty="0">
                <a:latin typeface="楷体" panose="02010609060101010101" pitchFamily="49" charset="-122"/>
                <a:ea typeface="楷体" panose="02010609060101010101" pitchFamily="49" charset="-122"/>
                <a:cs typeface="Times New Roman" panose="02020603050405020304" pitchFamily="18" charset="0"/>
              </a:rPr>
              <a:t>              </a:t>
            </a:r>
            <a:r>
              <a:rPr lang="en-US" altLang="zh-CN" sz="2806" dirty="0">
                <a:latin typeface="楷体" panose="02010609060101010101" pitchFamily="49" charset="-122"/>
                <a:ea typeface="楷体" panose="02010609060101010101" pitchFamily="49" charset="-122"/>
                <a:cs typeface="Times New Roman" panose="02020603050405020304" pitchFamily="18" charset="0"/>
              </a:rPr>
              <a:t>,</a:t>
            </a:r>
            <a:r>
              <a:rPr lang="zh-CN" altLang="en-US" sz="2806" dirty="0">
                <a:latin typeface="楷体" panose="02010609060101010101" pitchFamily="49" charset="-122"/>
                <a:ea typeface="楷体" panose="02010609060101010101" pitchFamily="49" charset="-122"/>
                <a:cs typeface="Times New Roman" panose="02020603050405020304" pitchFamily="18" charset="0"/>
              </a:rPr>
              <a:t>设</a:t>
            </a:r>
            <a:r>
              <a:rPr lang="zh-CN" altLang="en-US" sz="2806" dirty="0">
                <a:latin typeface="楷体" panose="02010609060101010101" pitchFamily="49" charset="-122"/>
                <a:ea typeface="楷体" panose="02010609060101010101" pitchFamily="49" charset="-122"/>
                <a:cs typeface="Times New Roman" panose="02020603050405020304" pitchFamily="18" charset="0"/>
              </a:rPr>
              <a:t>结构</a:t>
            </a:r>
            <a:r>
              <a:rPr lang="zh-CN" altLang="en-US" sz="2806" dirty="0">
                <a:latin typeface="楷体" panose="02010609060101010101" pitchFamily="49" charset="-122"/>
                <a:ea typeface="楷体" panose="02010609060101010101" pitchFamily="49" charset="-122"/>
                <a:cs typeface="Times New Roman" panose="02020603050405020304" pitchFamily="18" charset="0"/>
              </a:rPr>
              <a:t>元素                 </a:t>
            </a:r>
            <a:endParaRPr lang="en-US" altLang="zh-CN" sz="2806" dirty="0">
              <a:latin typeface="楷体" panose="02010609060101010101" pitchFamily="49" charset="-122"/>
              <a:ea typeface="楷体" panose="02010609060101010101" pitchFamily="49" charset="-122"/>
              <a:cs typeface="Times New Roman" panose="02020603050405020304" pitchFamily="18" charset="0"/>
            </a:endParaRPr>
          </a:p>
          <a:p>
            <a:pPr>
              <a:buClr>
                <a:srgbClr val="7030A0"/>
              </a:buClr>
              <a:buSzPct val="75000"/>
            </a:pPr>
            <a:endParaRPr lang="en-US" altLang="zh-CN" sz="2806" dirty="0">
              <a:latin typeface="楷体" panose="02010609060101010101" pitchFamily="49" charset="-122"/>
              <a:ea typeface="楷体" panose="02010609060101010101" pitchFamily="49" charset="-122"/>
              <a:cs typeface="Times New Roman" panose="02020603050405020304" pitchFamily="18" charset="0"/>
            </a:endParaRPr>
          </a:p>
          <a:p>
            <a:pPr>
              <a:buClr>
                <a:srgbClr val="7030A0"/>
              </a:buClr>
              <a:buSzPct val="75000"/>
            </a:pPr>
            <a:endParaRPr lang="en-US" altLang="zh-CN" sz="2806" dirty="0">
              <a:latin typeface="楷体" panose="02010609060101010101" pitchFamily="49" charset="-122"/>
              <a:ea typeface="楷体" panose="02010609060101010101" pitchFamily="49" charset="-122"/>
              <a:cs typeface="Times New Roman" panose="02020603050405020304" pitchFamily="18" charset="0"/>
            </a:endParaRPr>
          </a:p>
          <a:p>
            <a:pPr>
              <a:buClr>
                <a:srgbClr val="7030A0"/>
              </a:buClr>
              <a:buSzPct val="75000"/>
            </a:pPr>
            <a:r>
              <a:rPr lang="en-US" altLang="zh-CN" sz="2806" dirty="0">
                <a:latin typeface="楷体" panose="02010609060101010101" pitchFamily="49" charset="-122"/>
                <a:ea typeface="楷体" panose="02010609060101010101" pitchFamily="49" charset="-122"/>
                <a:cs typeface="Times New Roman" panose="02020603050405020304" pitchFamily="18" charset="0"/>
              </a:rPr>
              <a:t> </a:t>
            </a:r>
            <a:r>
              <a:rPr lang="en-US" altLang="zh-CN" sz="2806" dirty="0">
                <a:latin typeface="楷体" panose="02010609060101010101" pitchFamily="49" charset="-122"/>
                <a:ea typeface="楷体" panose="02010609060101010101" pitchFamily="49" charset="-122"/>
                <a:cs typeface="Times New Roman" panose="02020603050405020304" pitchFamily="18" charset="0"/>
              </a:rPr>
              <a:t>          </a:t>
            </a:r>
            <a:r>
              <a:rPr lang="zh-CN" altLang="en-US" sz="2806" dirty="0">
                <a:latin typeface="楷体" panose="02010609060101010101" pitchFamily="49" charset="-122"/>
                <a:ea typeface="楷体" panose="02010609060101010101" pitchFamily="49" charset="-122"/>
                <a:cs typeface="Times New Roman" panose="02020603050405020304" pitchFamily="18" charset="0"/>
              </a:rPr>
              <a:t>，加</a:t>
            </a:r>
            <a:r>
              <a:rPr lang="en-US" altLang="zh-CN" sz="2806" dirty="0">
                <a:latin typeface="楷体" panose="02010609060101010101" pitchFamily="49" charset="-122"/>
                <a:ea typeface="楷体" panose="02010609060101010101" pitchFamily="49" charset="-122"/>
                <a:cs typeface="Times New Roman" panose="02020603050405020304" pitchFamily="18" charset="0"/>
              </a:rPr>
              <a:t>&lt; &gt;</a:t>
            </a:r>
            <a:r>
              <a:rPr lang="zh-CN" altLang="en-US" sz="2806" dirty="0">
                <a:latin typeface="楷体" panose="02010609060101010101" pitchFamily="49" charset="-122"/>
                <a:ea typeface="楷体" panose="02010609060101010101" pitchFamily="49" charset="-122"/>
                <a:cs typeface="Times New Roman" panose="02020603050405020304" pitchFamily="18" charset="0"/>
              </a:rPr>
              <a:t>的为结构</a:t>
            </a:r>
            <a:r>
              <a:rPr lang="zh-CN" altLang="en-US" sz="2806" dirty="0">
                <a:ea typeface="楷体" panose="02010609060101010101" pitchFamily="49" charset="-122"/>
                <a:cs typeface="Times New Roman" panose="02020603050405020304" pitchFamily="18" charset="0"/>
              </a:rPr>
              <a:t>元素参考点，试用</a:t>
            </a:r>
            <a:r>
              <a:rPr lang="en-US" altLang="zh-CN" sz="2806" i="1" dirty="0">
                <a:ea typeface="楷体" panose="02010609060101010101" pitchFamily="49" charset="-122"/>
                <a:cs typeface="Times New Roman" panose="02020603050405020304" pitchFamily="18" charset="0"/>
              </a:rPr>
              <a:t>B</a:t>
            </a:r>
          </a:p>
          <a:p>
            <a:pPr>
              <a:buClr>
                <a:srgbClr val="7030A0"/>
              </a:buClr>
              <a:buSzPct val="75000"/>
            </a:pPr>
            <a:endParaRPr lang="en-US" altLang="zh-CN" sz="2806" i="1" dirty="0">
              <a:ea typeface="楷体" panose="02010609060101010101" pitchFamily="49" charset="-122"/>
              <a:cs typeface="Times New Roman" panose="02020603050405020304" pitchFamily="18" charset="0"/>
            </a:endParaRPr>
          </a:p>
          <a:p>
            <a:pPr>
              <a:buClr>
                <a:srgbClr val="7030A0"/>
              </a:buClr>
              <a:buSzPct val="75000"/>
            </a:pPr>
            <a:r>
              <a:rPr lang="zh-CN" altLang="en-US" sz="2806" dirty="0">
                <a:ea typeface="楷体" panose="02010609060101010101" pitchFamily="49" charset="-122"/>
                <a:cs typeface="Times New Roman" panose="02020603050405020304" pitchFamily="18" charset="0"/>
              </a:rPr>
              <a:t>    对</a:t>
            </a:r>
            <a:r>
              <a:rPr lang="en-US" altLang="zh-CN" sz="2806" i="1" dirty="0">
                <a:ea typeface="楷体" panose="02010609060101010101" pitchFamily="49" charset="-122"/>
                <a:cs typeface="Times New Roman" panose="02020603050405020304" pitchFamily="18" charset="0"/>
              </a:rPr>
              <a:t>X</a:t>
            </a:r>
            <a:r>
              <a:rPr lang="zh-CN" altLang="en-US" sz="2806" dirty="0">
                <a:ea typeface="楷体" panose="02010609060101010101" pitchFamily="49" charset="-122"/>
                <a:cs typeface="Times New Roman" panose="02020603050405020304" pitchFamily="18" charset="0"/>
              </a:rPr>
              <a:t>进行膨胀和腐蚀运算处理。</a:t>
            </a:r>
            <a:endParaRPr lang="zh-CN" altLang="en-US" sz="2806" dirty="0">
              <a:ea typeface="楷体" panose="02010609060101010101" pitchFamily="49" charset="-122"/>
              <a:cs typeface="Times New Roman" panose="02020603050405020304" pitchFamily="18" charset="0"/>
            </a:endParaRPr>
          </a:p>
        </p:txBody>
      </p:sp>
      <p:graphicFrame>
        <p:nvGraphicFramePr>
          <p:cNvPr id="13" name="对象 12"/>
          <p:cNvGraphicFramePr>
            <a:graphicFrameLocks noChangeAspect="1"/>
          </p:cNvGraphicFramePr>
          <p:nvPr>
            <p:extLst/>
          </p:nvPr>
        </p:nvGraphicFramePr>
        <p:xfrm>
          <a:off x="2378314" y="4325213"/>
          <a:ext cx="1754416" cy="1006046"/>
        </p:xfrm>
        <a:graphic>
          <a:graphicData uri="http://schemas.openxmlformats.org/presentationml/2006/ole">
            <mc:AlternateContent xmlns:mc="http://schemas.openxmlformats.org/markup-compatibility/2006">
              <mc:Choice xmlns:v="urn:schemas-microsoft-com:vml" Requires="v">
                <p:oleObj spid="_x0000_s14343" name="Equation" r:id="rId5" imgW="850680" imgH="482400" progId="Equation.DSMT4">
                  <p:embed/>
                </p:oleObj>
              </mc:Choice>
              <mc:Fallback>
                <p:oleObj name="Equation" r:id="rId5" imgW="850680" imgH="482400" progId="Equation.DSMT4">
                  <p:embed/>
                  <p:pic>
                    <p:nvPicPr>
                      <p:cNvPr id="13" name="对象 12"/>
                      <p:cNvPicPr>
                        <a:picLocks noChangeAspect="1" noChangeArrowheads="1"/>
                      </p:cNvPicPr>
                      <p:nvPr/>
                    </p:nvPicPr>
                    <p:blipFill>
                      <a:blip r:embed="rId6"/>
                      <a:srcRect/>
                      <a:stretch>
                        <a:fillRect/>
                      </a:stretch>
                    </p:blipFill>
                    <p:spPr bwMode="auto">
                      <a:xfrm>
                        <a:off x="2378314" y="4325213"/>
                        <a:ext cx="1754416" cy="1006046"/>
                      </a:xfrm>
                      <a:prstGeom prst="rect">
                        <a:avLst/>
                      </a:prstGeom>
                      <a:noFill/>
                    </p:spPr>
                  </p:pic>
                </p:oleObj>
              </mc:Fallback>
            </mc:AlternateContent>
          </a:graphicData>
        </a:graphic>
      </p:graphicFrame>
      <p:sp>
        <p:nvSpPr>
          <p:cNvPr id="16" name="Rectangle 2"/>
          <p:cNvSpPr txBox="1">
            <a:spLocks noChangeArrowheads="1"/>
          </p:cNvSpPr>
          <p:nvPr/>
        </p:nvSpPr>
        <p:spPr bwMode="auto">
          <a:xfrm>
            <a:off x="2362267" y="457606"/>
            <a:ext cx="2818523" cy="83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0" rIns="91420" bIns="45710"/>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3954" dirty="0">
                <a:solidFill>
                  <a:srgbClr val="FF0000"/>
                </a:solidFill>
                <a:latin typeface="隶书" pitchFamily="49" charset="-122"/>
                <a:ea typeface="隶书" pitchFamily="49" charset="-122"/>
              </a:rPr>
              <a:t>计算、思考</a:t>
            </a:r>
            <a:endParaRPr lang="zh-CN" altLang="en-US" sz="3954" dirty="0">
              <a:solidFill>
                <a:srgbClr val="FF0000"/>
              </a:solidFill>
              <a:latin typeface="隶书" pitchFamily="49" charset="-122"/>
              <a:ea typeface="隶书" pitchFamily="49" charset="-122"/>
            </a:endParaRPr>
          </a:p>
        </p:txBody>
      </p:sp>
    </p:spTree>
    <p:extLst>
      <p:ext uri="{BB962C8B-B14F-4D97-AF65-F5344CB8AC3E}">
        <p14:creationId xmlns:p14="http://schemas.microsoft.com/office/powerpoint/2010/main" val="2121170015"/>
      </p:ext>
    </p:extLst>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109</a:t>
            </a:fld>
            <a:endParaRPr lang="en-US" altLang="zh-CN"/>
          </a:p>
        </p:txBody>
      </p:sp>
      <p:sp>
        <p:nvSpPr>
          <p:cNvPr id="3" name="Rectangle 2"/>
          <p:cNvSpPr txBox="1">
            <a:spLocks noChangeArrowheads="1"/>
          </p:cNvSpPr>
          <p:nvPr/>
        </p:nvSpPr>
        <p:spPr bwMode="auto">
          <a:xfrm>
            <a:off x="2362267" y="457606"/>
            <a:ext cx="2818523" cy="83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zh-CN" altLang="en-US" sz="3954" kern="0" dirty="0">
                <a:solidFill>
                  <a:srgbClr val="FF0000"/>
                </a:solidFill>
                <a:latin typeface="隶书" panose="02010509060101010101" pitchFamily="49" charset="-122"/>
                <a:ea typeface="隶书" panose="02010509060101010101" pitchFamily="49" charset="-122"/>
              </a:rPr>
              <a:t>思考与练习</a:t>
            </a:r>
          </a:p>
        </p:txBody>
      </p:sp>
      <p:grpSp>
        <p:nvGrpSpPr>
          <p:cNvPr id="4" name="组合 3"/>
          <p:cNvGrpSpPr>
            <a:grpSpLocks/>
          </p:cNvGrpSpPr>
          <p:nvPr/>
        </p:nvGrpSpPr>
        <p:grpSpPr bwMode="auto">
          <a:xfrm>
            <a:off x="8837580" y="907112"/>
            <a:ext cx="1314096" cy="287522"/>
            <a:chOff x="5734050" y="711200"/>
            <a:chExt cx="1030288" cy="225425"/>
          </a:xfrm>
        </p:grpSpPr>
        <p:sp>
          <p:nvSpPr>
            <p:cNvPr id="5" name="Rectangle 6"/>
            <p:cNvSpPr>
              <a:spLocks noChangeArrowheads="1"/>
            </p:cNvSpPr>
            <p:nvPr/>
          </p:nvSpPr>
          <p:spPr bwMode="auto">
            <a:xfrm>
              <a:off x="6369050" y="711200"/>
              <a:ext cx="168275" cy="225425"/>
            </a:xfrm>
            <a:prstGeom prst="rect">
              <a:avLst/>
            </a:prstGeom>
            <a:solidFill>
              <a:schemeClr val="bg1"/>
            </a:solidFill>
            <a:ln w="15875" algn="ctr">
              <a:solidFill>
                <a:srgbClr val="404F72"/>
              </a:solidFill>
              <a:miter lim="800000"/>
              <a:headEnd/>
              <a:tailEnd/>
            </a:ln>
          </p:spPr>
          <p:txBody>
            <a:bodyPr wrap="none" lIns="91429" tIns="45714" rIns="91429" bIns="45714"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zh-CN" sz="2423">
                <a:solidFill>
                  <a:srgbClr val="000000"/>
                </a:solidFill>
                <a:latin typeface="Verdana" panose="020B0604030504040204" pitchFamily="34" charset="0"/>
              </a:endParaRPr>
            </a:p>
          </p:txBody>
        </p:sp>
        <p:sp>
          <p:nvSpPr>
            <p:cNvPr id="6" name="Rectangle 7"/>
            <p:cNvSpPr>
              <a:spLocks noChangeArrowheads="1"/>
            </p:cNvSpPr>
            <p:nvPr/>
          </p:nvSpPr>
          <p:spPr bwMode="auto">
            <a:xfrm>
              <a:off x="6169025" y="711200"/>
              <a:ext cx="144463" cy="225425"/>
            </a:xfrm>
            <a:prstGeom prst="rect">
              <a:avLst/>
            </a:prstGeom>
            <a:solidFill>
              <a:schemeClr val="bg1"/>
            </a:solidFill>
            <a:ln w="15875" algn="ctr">
              <a:solidFill>
                <a:srgbClr val="404F72"/>
              </a:solidFill>
              <a:miter lim="800000"/>
              <a:headEnd/>
              <a:tailEnd/>
            </a:ln>
          </p:spPr>
          <p:txBody>
            <a:bodyPr wrap="none" lIns="91429" tIns="45714" rIns="91429" bIns="45714"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zh-CN" sz="2423">
                <a:solidFill>
                  <a:srgbClr val="000000"/>
                </a:solidFill>
                <a:latin typeface="Verdana" panose="020B0604030504040204" pitchFamily="34" charset="0"/>
              </a:endParaRPr>
            </a:p>
          </p:txBody>
        </p:sp>
        <p:sp>
          <p:nvSpPr>
            <p:cNvPr id="7" name="Rectangle 8"/>
            <p:cNvSpPr>
              <a:spLocks noChangeArrowheads="1"/>
            </p:cNvSpPr>
            <p:nvPr/>
          </p:nvSpPr>
          <p:spPr bwMode="auto">
            <a:xfrm>
              <a:off x="6000750" y="711200"/>
              <a:ext cx="109538" cy="225425"/>
            </a:xfrm>
            <a:prstGeom prst="rect">
              <a:avLst/>
            </a:prstGeom>
            <a:solidFill>
              <a:schemeClr val="bg1"/>
            </a:solidFill>
            <a:ln w="15875" algn="ctr">
              <a:solidFill>
                <a:srgbClr val="404F7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23">
                <a:latin typeface="Times New Roman" panose="02020603050405020304" pitchFamily="18" charset="0"/>
              </a:endParaRPr>
            </a:p>
          </p:txBody>
        </p:sp>
        <p:sp>
          <p:nvSpPr>
            <p:cNvPr id="8" name="Rectangle 9"/>
            <p:cNvSpPr>
              <a:spLocks noChangeArrowheads="1"/>
            </p:cNvSpPr>
            <p:nvPr/>
          </p:nvSpPr>
          <p:spPr bwMode="auto">
            <a:xfrm>
              <a:off x="5734050" y="711200"/>
              <a:ext cx="76200" cy="225425"/>
            </a:xfrm>
            <a:prstGeom prst="rect">
              <a:avLst/>
            </a:prstGeom>
            <a:solidFill>
              <a:schemeClr val="bg1"/>
            </a:solidFill>
            <a:ln w="15875" algn="ctr">
              <a:solidFill>
                <a:srgbClr val="404F7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23">
                <a:latin typeface="Times New Roman" panose="02020603050405020304" pitchFamily="18" charset="0"/>
              </a:endParaRPr>
            </a:p>
          </p:txBody>
        </p:sp>
        <p:sp>
          <p:nvSpPr>
            <p:cNvPr id="9" name="Rectangle 11"/>
            <p:cNvSpPr>
              <a:spLocks noChangeArrowheads="1"/>
            </p:cNvSpPr>
            <p:nvPr/>
          </p:nvSpPr>
          <p:spPr bwMode="auto">
            <a:xfrm>
              <a:off x="6596063" y="711200"/>
              <a:ext cx="168275" cy="225425"/>
            </a:xfrm>
            <a:prstGeom prst="rect">
              <a:avLst/>
            </a:prstGeom>
            <a:solidFill>
              <a:schemeClr val="bg1"/>
            </a:solidFill>
            <a:ln w="15875" algn="ctr">
              <a:solidFill>
                <a:srgbClr val="404F72"/>
              </a:solidFill>
              <a:miter lim="800000"/>
              <a:headEnd/>
              <a:tailEnd/>
            </a:ln>
          </p:spPr>
          <p:txBody>
            <a:bodyPr wrap="none" lIns="91429" tIns="45714" rIns="91429" bIns="45714"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buClrTx/>
                <a:buSzTx/>
                <a:buFontTx/>
                <a:buNone/>
              </a:pPr>
              <a:endParaRPr lang="zh-CN" altLang="zh-CN" sz="2423">
                <a:solidFill>
                  <a:srgbClr val="000000"/>
                </a:solidFill>
                <a:latin typeface="Verdana" panose="020B0604030504040204" pitchFamily="34" charset="0"/>
              </a:endParaRPr>
            </a:p>
          </p:txBody>
        </p:sp>
        <p:sp>
          <p:nvSpPr>
            <p:cNvPr id="10" name="Rectangle 14"/>
            <p:cNvSpPr>
              <a:spLocks noChangeArrowheads="1"/>
            </p:cNvSpPr>
            <p:nvPr/>
          </p:nvSpPr>
          <p:spPr bwMode="auto">
            <a:xfrm>
              <a:off x="5851525" y="711200"/>
              <a:ext cx="92075" cy="225425"/>
            </a:xfrm>
            <a:prstGeom prst="rect">
              <a:avLst/>
            </a:prstGeom>
            <a:solidFill>
              <a:schemeClr val="bg1"/>
            </a:solidFill>
            <a:ln w="15875" algn="ctr">
              <a:solidFill>
                <a:srgbClr val="404F72"/>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endParaRPr lang="zh-CN" altLang="en-US" sz="2423">
                <a:latin typeface="Times New Roman" panose="02020603050405020304" pitchFamily="18" charset="0"/>
              </a:endParaRPr>
            </a:p>
          </p:txBody>
        </p:sp>
      </p:grpSp>
      <p:sp>
        <p:nvSpPr>
          <p:cNvPr id="16" name="矩形 15"/>
          <p:cNvSpPr/>
          <p:nvPr/>
        </p:nvSpPr>
        <p:spPr>
          <a:xfrm>
            <a:off x="2008956" y="2326876"/>
            <a:ext cx="8403697" cy="3546612"/>
          </a:xfrm>
          <a:prstGeom prst="rect">
            <a:avLst/>
          </a:prstGeom>
        </p:spPr>
        <p:txBody>
          <a:bodyPr wrap="square">
            <a:spAutoFit/>
          </a:bodyPr>
          <a:lstStyle/>
          <a:p>
            <a:pPr marL="437369" indent="-437369">
              <a:buClr>
                <a:srgbClr val="7030A0"/>
              </a:buClr>
              <a:buSzPct val="75000"/>
              <a:buFont typeface="Wingdings" panose="05000000000000000000" pitchFamily="2" charset="2"/>
              <a:buChar char="n"/>
            </a:pPr>
            <a:r>
              <a:rPr lang="en-US" altLang="zh-CN" sz="2806" dirty="0">
                <a:latin typeface="楷体" panose="02010609060101010101" pitchFamily="49" charset="-122"/>
                <a:ea typeface="楷体" panose="02010609060101010101" pitchFamily="49" charset="-122"/>
                <a:cs typeface="Times New Roman" panose="02020603050405020304" pitchFamily="18" charset="0"/>
              </a:rPr>
              <a:t>9.3</a:t>
            </a:r>
            <a:r>
              <a:rPr lang="zh-CN" altLang="en-US" sz="2806" dirty="0">
                <a:latin typeface="楷体" panose="02010609060101010101" pitchFamily="49" charset="-122"/>
                <a:ea typeface="楷体" panose="02010609060101010101" pitchFamily="49" charset="-122"/>
                <a:cs typeface="Times New Roman" panose="02020603050405020304" pitchFamily="18" charset="0"/>
              </a:rPr>
              <a:t>已知二值图像 </a:t>
            </a:r>
            <a:r>
              <a:rPr lang="zh-CN" altLang="en-US" sz="2806" dirty="0">
                <a:latin typeface="楷体" panose="02010609060101010101" pitchFamily="49" charset="-122"/>
                <a:ea typeface="楷体" panose="02010609060101010101" pitchFamily="49" charset="-122"/>
                <a:cs typeface="Times New Roman" panose="02020603050405020304" pitchFamily="18" charset="0"/>
              </a:rPr>
              <a:t>                ，</a:t>
            </a:r>
            <a:r>
              <a:rPr lang="zh-CN" altLang="en-US" sz="2806" dirty="0">
                <a:latin typeface="楷体" panose="02010609060101010101" pitchFamily="49" charset="-122"/>
                <a:ea typeface="楷体" panose="02010609060101010101" pitchFamily="49" charset="-122"/>
                <a:cs typeface="Times New Roman" panose="02020603050405020304" pitchFamily="18" charset="0"/>
              </a:rPr>
              <a:t>结构</a:t>
            </a:r>
            <a:r>
              <a:rPr lang="zh-CN" altLang="en-US" sz="2806" dirty="0">
                <a:latin typeface="楷体" panose="02010609060101010101" pitchFamily="49" charset="-122"/>
                <a:ea typeface="楷体" panose="02010609060101010101" pitchFamily="49" charset="-122"/>
                <a:cs typeface="Times New Roman" panose="02020603050405020304" pitchFamily="18" charset="0"/>
              </a:rPr>
              <a:t>元素</a:t>
            </a:r>
            <a:endParaRPr lang="en-US" altLang="zh-CN" sz="2806" dirty="0">
              <a:latin typeface="楷体" panose="02010609060101010101" pitchFamily="49" charset="-122"/>
              <a:ea typeface="楷体" panose="02010609060101010101" pitchFamily="49" charset="-122"/>
              <a:cs typeface="Times New Roman" panose="02020603050405020304" pitchFamily="18" charset="0"/>
            </a:endParaRPr>
          </a:p>
          <a:p>
            <a:pPr>
              <a:buClr>
                <a:srgbClr val="7030A0"/>
              </a:buClr>
              <a:buSzPct val="75000"/>
            </a:pPr>
            <a:endParaRPr lang="en-US" altLang="zh-CN" sz="2806" dirty="0">
              <a:latin typeface="楷体" panose="02010609060101010101" pitchFamily="49" charset="-122"/>
              <a:ea typeface="楷体" panose="02010609060101010101" pitchFamily="49" charset="-122"/>
              <a:cs typeface="Times New Roman" panose="02020603050405020304" pitchFamily="18" charset="0"/>
            </a:endParaRPr>
          </a:p>
          <a:p>
            <a:pPr>
              <a:buClr>
                <a:srgbClr val="7030A0"/>
              </a:buClr>
              <a:buSzPct val="75000"/>
            </a:pPr>
            <a:endParaRPr lang="en-US" altLang="zh-CN" sz="2806" dirty="0">
              <a:latin typeface="楷体" panose="02010609060101010101" pitchFamily="49" charset="-122"/>
              <a:ea typeface="楷体" panose="02010609060101010101" pitchFamily="49" charset="-122"/>
              <a:cs typeface="Times New Roman" panose="02020603050405020304" pitchFamily="18" charset="0"/>
            </a:endParaRPr>
          </a:p>
          <a:p>
            <a:pPr>
              <a:buClr>
                <a:srgbClr val="7030A0"/>
              </a:buClr>
              <a:buSzPct val="75000"/>
            </a:pPr>
            <a:endParaRPr lang="en-US" altLang="zh-CN" sz="2806" dirty="0">
              <a:latin typeface="楷体" panose="02010609060101010101" pitchFamily="49" charset="-122"/>
              <a:ea typeface="楷体" panose="02010609060101010101" pitchFamily="49" charset="-122"/>
              <a:cs typeface="Times New Roman" panose="02020603050405020304" pitchFamily="18" charset="0"/>
            </a:endParaRPr>
          </a:p>
          <a:p>
            <a:pPr>
              <a:buClr>
                <a:srgbClr val="7030A0"/>
              </a:buClr>
              <a:buSzPct val="75000"/>
            </a:pPr>
            <a:endParaRPr lang="en-US" altLang="zh-CN" sz="2806" dirty="0">
              <a:latin typeface="楷体" panose="02010609060101010101" pitchFamily="49" charset="-122"/>
              <a:ea typeface="楷体" panose="02010609060101010101" pitchFamily="49" charset="-122"/>
              <a:cs typeface="Times New Roman" panose="02020603050405020304" pitchFamily="18" charset="0"/>
            </a:endParaRPr>
          </a:p>
          <a:p>
            <a:pPr>
              <a:buClr>
                <a:srgbClr val="7030A0"/>
              </a:buClr>
              <a:buSzPct val="75000"/>
            </a:pPr>
            <a:r>
              <a:rPr lang="en-US" altLang="zh-CN" sz="2806" dirty="0">
                <a:latin typeface="楷体" panose="02010609060101010101" pitchFamily="49" charset="-122"/>
                <a:ea typeface="楷体" panose="02010609060101010101" pitchFamily="49" charset="-122"/>
                <a:cs typeface="Times New Roman" panose="02020603050405020304" pitchFamily="18" charset="0"/>
              </a:rPr>
              <a:t> </a:t>
            </a:r>
            <a:r>
              <a:rPr lang="en-US" altLang="zh-CN" sz="2806" dirty="0">
                <a:latin typeface="楷体" panose="02010609060101010101" pitchFamily="49" charset="-122"/>
                <a:ea typeface="楷体" panose="02010609060101010101" pitchFamily="49" charset="-122"/>
                <a:cs typeface="Times New Roman" panose="02020603050405020304" pitchFamily="18" charset="0"/>
              </a:rPr>
              <a:t> </a:t>
            </a:r>
            <a:r>
              <a:rPr lang="zh-CN" altLang="en-US" sz="2806" dirty="0">
                <a:latin typeface="楷体" panose="02010609060101010101" pitchFamily="49" charset="-122"/>
                <a:ea typeface="楷体" panose="02010609060101010101" pitchFamily="49" charset="-122"/>
                <a:cs typeface="Times New Roman" panose="02020603050405020304" pitchFamily="18" charset="0"/>
              </a:rPr>
              <a:t>为        ，试进行</a:t>
            </a:r>
            <a:r>
              <a:rPr lang="zh-CN" altLang="en-US" sz="2806" dirty="0">
                <a:latin typeface="楷体" panose="02010609060101010101" pitchFamily="49" charset="-122"/>
                <a:ea typeface="楷体" panose="02010609060101010101" pitchFamily="49" charset="-122"/>
                <a:cs typeface="Times New Roman" panose="02020603050405020304" pitchFamily="18" charset="0"/>
              </a:rPr>
              <a:t>形态学开、闭运算处理（</a:t>
            </a:r>
            <a:r>
              <a:rPr lang="zh-CN" altLang="en-US" sz="2806" dirty="0">
                <a:latin typeface="楷体" panose="02010609060101010101" pitchFamily="49" charset="-122"/>
                <a:ea typeface="楷体" panose="02010609060101010101" pitchFamily="49" charset="-122"/>
                <a:cs typeface="Times New Roman" panose="02020603050405020304" pitchFamily="18" charset="0"/>
              </a:rPr>
              <a:t>不</a:t>
            </a:r>
            <a:endParaRPr lang="en-US" altLang="zh-CN" sz="2806" dirty="0">
              <a:latin typeface="楷体" panose="02010609060101010101" pitchFamily="49" charset="-122"/>
              <a:ea typeface="楷体" panose="02010609060101010101" pitchFamily="49" charset="-122"/>
              <a:cs typeface="Times New Roman" panose="02020603050405020304" pitchFamily="18" charset="0"/>
            </a:endParaRPr>
          </a:p>
          <a:p>
            <a:pPr>
              <a:buClr>
                <a:srgbClr val="7030A0"/>
              </a:buClr>
              <a:buSzPct val="75000"/>
            </a:pPr>
            <a:endParaRPr lang="en-US" altLang="zh-CN" sz="2806" dirty="0">
              <a:latin typeface="楷体" panose="02010609060101010101" pitchFamily="49" charset="-122"/>
              <a:ea typeface="楷体" panose="02010609060101010101" pitchFamily="49" charset="-122"/>
              <a:cs typeface="Times New Roman" panose="02020603050405020304" pitchFamily="18" charset="0"/>
            </a:endParaRPr>
          </a:p>
          <a:p>
            <a:pPr>
              <a:buClr>
                <a:srgbClr val="7030A0"/>
              </a:buClr>
              <a:buSzPct val="75000"/>
            </a:pPr>
            <a:r>
              <a:rPr lang="en-US" altLang="zh-CN" sz="2806" dirty="0">
                <a:latin typeface="楷体" panose="02010609060101010101" pitchFamily="49" charset="-122"/>
                <a:ea typeface="楷体" panose="02010609060101010101" pitchFamily="49" charset="-122"/>
                <a:cs typeface="Times New Roman" panose="02020603050405020304" pitchFamily="18" charset="0"/>
              </a:rPr>
              <a:t>  </a:t>
            </a:r>
            <a:r>
              <a:rPr lang="zh-CN" altLang="en-US" sz="2806" dirty="0">
                <a:latin typeface="楷体" panose="02010609060101010101" pitchFamily="49" charset="-122"/>
                <a:ea typeface="楷体" panose="02010609060101010101" pitchFamily="49" charset="-122"/>
                <a:cs typeface="Times New Roman" panose="02020603050405020304" pitchFamily="18" charset="0"/>
              </a:rPr>
              <a:t>处理</a:t>
            </a:r>
            <a:r>
              <a:rPr lang="zh-CN" altLang="en-US" sz="2806" dirty="0">
                <a:latin typeface="楷体" panose="02010609060101010101" pitchFamily="49" charset="-122"/>
                <a:ea typeface="楷体" panose="02010609060101010101" pitchFamily="49" charset="-122"/>
                <a:cs typeface="Times New Roman" panose="02020603050405020304" pitchFamily="18" charset="0"/>
              </a:rPr>
              <a:t>边缘像素），给出结果图像。</a:t>
            </a:r>
          </a:p>
        </p:txBody>
      </p:sp>
      <p:graphicFrame>
        <p:nvGraphicFramePr>
          <p:cNvPr id="18" name="对象 17"/>
          <p:cNvGraphicFramePr>
            <a:graphicFrameLocks noChangeAspect="1"/>
          </p:cNvGraphicFramePr>
          <p:nvPr>
            <p:extLst/>
          </p:nvPr>
        </p:nvGraphicFramePr>
        <p:xfrm>
          <a:off x="5361250" y="1376864"/>
          <a:ext cx="2715005" cy="2740964"/>
        </p:xfrm>
        <a:graphic>
          <a:graphicData uri="http://schemas.openxmlformats.org/presentationml/2006/ole">
            <mc:AlternateContent xmlns:mc="http://schemas.openxmlformats.org/markup-compatibility/2006">
              <mc:Choice xmlns:v="urn:schemas-microsoft-com:vml" Requires="v">
                <p:oleObj spid="_x0000_s15366" name="Equation" r:id="rId3" imgW="1777680" imgH="1841400" progId="Equation.DSMT4">
                  <p:embed/>
                </p:oleObj>
              </mc:Choice>
              <mc:Fallback>
                <p:oleObj name="Equation" r:id="rId3" imgW="1777680" imgH="1841400" progId="Equation.DSMT4">
                  <p:embed/>
                  <p:pic>
                    <p:nvPicPr>
                      <p:cNvPr id="18" name="对象 17"/>
                      <p:cNvPicPr>
                        <a:picLocks noChangeAspect="1" noChangeArrowheads="1"/>
                      </p:cNvPicPr>
                      <p:nvPr/>
                    </p:nvPicPr>
                    <p:blipFill>
                      <a:blip r:embed="rId4"/>
                      <a:srcRect/>
                      <a:stretch>
                        <a:fillRect/>
                      </a:stretch>
                    </p:blipFill>
                    <p:spPr bwMode="auto">
                      <a:xfrm>
                        <a:off x="5361250" y="1376864"/>
                        <a:ext cx="2715005" cy="2740964"/>
                      </a:xfrm>
                      <a:prstGeom prst="rect">
                        <a:avLst/>
                      </a:prstGeom>
                      <a:noFill/>
                      <a:extLst/>
                    </p:spPr>
                  </p:pic>
                </p:oleObj>
              </mc:Fallback>
            </mc:AlternateContent>
          </a:graphicData>
        </a:graphic>
      </p:graphicFrame>
      <p:graphicFrame>
        <p:nvGraphicFramePr>
          <p:cNvPr id="20" name="对象 19"/>
          <p:cNvGraphicFramePr>
            <a:graphicFrameLocks noChangeAspect="1"/>
          </p:cNvGraphicFramePr>
          <p:nvPr>
            <p:extLst/>
          </p:nvPr>
        </p:nvGraphicFramePr>
        <p:xfrm>
          <a:off x="3002309" y="4097595"/>
          <a:ext cx="1180408" cy="1213350"/>
        </p:xfrm>
        <a:graphic>
          <a:graphicData uri="http://schemas.openxmlformats.org/presentationml/2006/ole">
            <mc:AlternateContent xmlns:mc="http://schemas.openxmlformats.org/markup-compatibility/2006">
              <mc:Choice xmlns:v="urn:schemas-microsoft-com:vml" Requires="v">
                <p:oleObj spid="_x0000_s15367" name="Equation" r:id="rId5" imgW="685800" imgH="698400" progId="Equation.DSMT4">
                  <p:embed/>
                </p:oleObj>
              </mc:Choice>
              <mc:Fallback>
                <p:oleObj name="Equation" r:id="rId5" imgW="685800" imgH="698400" progId="Equation.DSMT4">
                  <p:embed/>
                  <p:pic>
                    <p:nvPicPr>
                      <p:cNvPr id="20" name="对象 19"/>
                      <p:cNvPicPr>
                        <a:picLocks noChangeAspect="1" noChangeArrowheads="1"/>
                      </p:cNvPicPr>
                      <p:nvPr/>
                    </p:nvPicPr>
                    <p:blipFill>
                      <a:blip r:embed="rId6"/>
                      <a:srcRect/>
                      <a:stretch>
                        <a:fillRect/>
                      </a:stretch>
                    </p:blipFill>
                    <p:spPr bwMode="auto">
                      <a:xfrm>
                        <a:off x="3002309" y="4097595"/>
                        <a:ext cx="1180408" cy="1213350"/>
                      </a:xfrm>
                      <a:prstGeom prst="rect">
                        <a:avLst/>
                      </a:prstGeom>
                      <a:noFill/>
                      <a:extLst/>
                    </p:spPr>
                  </p:pic>
                </p:oleObj>
              </mc:Fallback>
            </mc:AlternateContent>
          </a:graphicData>
        </a:graphic>
      </p:graphicFrame>
    </p:spTree>
    <p:extLst>
      <p:ext uri="{BB962C8B-B14F-4D97-AF65-F5344CB8AC3E}">
        <p14:creationId xmlns:p14="http://schemas.microsoft.com/office/powerpoint/2010/main" val="3825038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11</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2284487" y="1408439"/>
            <a:ext cx="3116872" cy="2551486"/>
          </a:xfrm>
          <a:prstGeom prst="rect">
            <a:avLst/>
          </a:prstGeom>
        </p:spPr>
      </p:pic>
      <p:pic>
        <p:nvPicPr>
          <p:cNvPr id="6" name="图片 5"/>
          <p:cNvPicPr>
            <a:picLocks noChangeAspect="1"/>
          </p:cNvPicPr>
          <p:nvPr/>
        </p:nvPicPr>
        <p:blipFill>
          <a:blip r:embed="rId3"/>
          <a:stretch>
            <a:fillRect/>
          </a:stretch>
        </p:blipFill>
        <p:spPr>
          <a:xfrm>
            <a:off x="6012985" y="1410423"/>
            <a:ext cx="3120069" cy="2549502"/>
          </a:xfrm>
          <a:prstGeom prst="rect">
            <a:avLst/>
          </a:prstGeom>
        </p:spPr>
      </p:pic>
      <p:sp>
        <p:nvSpPr>
          <p:cNvPr id="7" name="矩形 6"/>
          <p:cNvSpPr/>
          <p:nvPr/>
        </p:nvSpPr>
        <p:spPr>
          <a:xfrm>
            <a:off x="3202924" y="3889164"/>
            <a:ext cx="907621"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c</a:t>
            </a:r>
            <a:r>
              <a:rPr lang="zh-CN" altLang="en-US" sz="2296" dirty="0">
                <a:ea typeface="楷体" panose="02010609060101010101" pitchFamily="49" charset="-122"/>
                <a:cs typeface="Times New Roman" panose="02020603050405020304" pitchFamily="18" charset="0"/>
              </a:rPr>
              <a:t>）</a:t>
            </a:r>
            <a:endParaRPr lang="zh-CN" altLang="en-US" sz="2296" dirty="0"/>
          </a:p>
        </p:txBody>
      </p:sp>
      <p:sp>
        <p:nvSpPr>
          <p:cNvPr id="8" name="矩形 7"/>
          <p:cNvSpPr/>
          <p:nvPr/>
        </p:nvSpPr>
        <p:spPr>
          <a:xfrm>
            <a:off x="7043143" y="3906853"/>
            <a:ext cx="942887"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d</a:t>
            </a:r>
            <a:r>
              <a:rPr lang="zh-CN" altLang="en-US" sz="2296" dirty="0">
                <a:ea typeface="楷体" panose="02010609060101010101" pitchFamily="49" charset="-122"/>
                <a:cs typeface="Times New Roman" panose="02020603050405020304" pitchFamily="18" charset="0"/>
              </a:rPr>
              <a:t>）</a:t>
            </a:r>
            <a:endParaRPr lang="zh-CN" altLang="en-US" sz="2296" dirty="0"/>
          </a:p>
        </p:txBody>
      </p:sp>
      <mc:AlternateContent xmlns:mc="http://schemas.openxmlformats.org/markup-compatibility/2006">
        <mc:Choice xmlns:a14="http://schemas.microsoft.com/office/drawing/2010/main" Requires="a14">
          <p:sp>
            <p:nvSpPr>
              <p:cNvPr id="9" name="Text Box 28"/>
              <p:cNvSpPr txBox="1">
                <a:spLocks noChangeArrowheads="1"/>
              </p:cNvSpPr>
              <p:nvPr/>
            </p:nvSpPr>
            <p:spPr bwMode="auto">
              <a:xfrm>
                <a:off x="1963382" y="4488049"/>
                <a:ext cx="8247013" cy="1833964"/>
              </a:xfrm>
              <a:prstGeom prst="rect">
                <a:avLst/>
              </a:prstGeom>
              <a:noFill/>
              <a:ln w="9525">
                <a:noFill/>
                <a:miter lim="800000"/>
                <a:headEnd/>
                <a:tailEnd/>
              </a:ln>
            </p:spPr>
            <p:txBody>
              <a:bodyPr wrap="square">
                <a:spAutoFit/>
              </a:bodyPr>
              <a:lstStyle/>
              <a:p>
                <a:r>
                  <a:rPr lang="zh-CN" altLang="en-US" sz="2806" dirty="0">
                    <a:ea typeface="楷体" panose="02010609060101010101" pitchFamily="49" charset="-122"/>
                    <a:cs typeface="Times New Roman" panose="02020603050405020304" pitchFamily="18" charset="0"/>
                  </a:rPr>
                  <a:t>解：（</a:t>
                </a:r>
                <a:r>
                  <a:rPr lang="en-US" altLang="zh-CN" sz="2806" dirty="0">
                    <a:ea typeface="楷体" panose="02010609060101010101" pitchFamily="49" charset="-122"/>
                    <a:cs typeface="Times New Roman" panose="02020603050405020304" pitchFamily="18" charset="0"/>
                  </a:rPr>
                  <a:t>c</a:t>
                </a:r>
                <a:r>
                  <a:rPr lang="zh-CN" altLang="en-US" sz="2806" dirty="0">
                    <a:ea typeface="楷体" panose="02010609060101010101" pitchFamily="49" charset="-122"/>
                    <a:cs typeface="Times New Roman" panose="02020603050405020304" pitchFamily="18" charset="0"/>
                  </a:rPr>
                  <a:t>）将</a:t>
                </a:r>
                <a:r>
                  <a:rPr lang="en-US" altLang="zh-CN" sz="2806" i="1" dirty="0">
                    <a:ea typeface="楷体" panose="02010609060101010101" pitchFamily="49" charset="-122"/>
                    <a:cs typeface="Times New Roman" panose="02020603050405020304" pitchFamily="18" charset="0"/>
                  </a:rPr>
                  <a:t>S</a:t>
                </a:r>
                <a:r>
                  <a:rPr lang="zh-CN" altLang="en-US" sz="2806" dirty="0">
                    <a:ea typeface="楷体" panose="02010609060101010101" pitchFamily="49" charset="-122"/>
                    <a:cs typeface="Times New Roman" panose="02020603050405020304" pitchFamily="18" charset="0"/>
                  </a:rPr>
                  <a:t>映射</a:t>
                </a:r>
                <a:r>
                  <a:rPr lang="zh-CN" altLang="en-US" sz="2806" dirty="0">
                    <a:ea typeface="楷体" panose="02010609060101010101" pitchFamily="49" charset="-122"/>
                    <a:cs typeface="Times New Roman" panose="02020603050405020304" pitchFamily="18" charset="0"/>
                  </a:rPr>
                  <a:t>为</a:t>
                </a:r>
                <a14:m>
                  <m:oMath xmlns:m="http://schemas.openxmlformats.org/officeDocument/2006/math">
                    <m:acc>
                      <m:accPr>
                        <m:chr m:val="̂"/>
                        <m:ctrlPr>
                          <a:rPr lang="zh-CN" altLang="en-US" sz="2806" i="1">
                            <a:latin typeface="Cambria Math" panose="02040503050406030204" pitchFamily="18" charset="0"/>
                            <a:ea typeface="楷体" panose="02010609060101010101" pitchFamily="49" charset="-122"/>
                            <a:cs typeface="Times New Roman" panose="02020603050405020304" pitchFamily="18" charset="0"/>
                          </a:rPr>
                        </m:ctrlPr>
                      </m:accPr>
                      <m:e>
                        <m:r>
                          <a:rPr lang="en-US" altLang="zh-CN" sz="2806" i="1">
                            <a:latin typeface="Cambria Math" panose="02040503050406030204" pitchFamily="18" charset="0"/>
                            <a:ea typeface="楷体" panose="02010609060101010101" pitchFamily="49" charset="-122"/>
                            <a:cs typeface="Times New Roman" panose="02020603050405020304" pitchFamily="18" charset="0"/>
                          </a:rPr>
                          <m:t>𝑺</m:t>
                        </m:r>
                      </m:e>
                    </m:acc>
                  </m:oMath>
                </a14:m>
                <a:r>
                  <a:rPr lang="zh-CN" altLang="en-US" sz="2806" dirty="0">
                    <a:ea typeface="楷体" panose="02010609060101010101" pitchFamily="49" charset="-122"/>
                    <a:cs typeface="Times New Roman" panose="02020603050405020304" pitchFamily="18" charset="0"/>
                  </a:rPr>
                  <a:t> ，将</a:t>
                </a:r>
                <a14:m>
                  <m:oMath xmlns:m="http://schemas.openxmlformats.org/officeDocument/2006/math">
                    <m:acc>
                      <m:accPr>
                        <m:chr m:val="̂"/>
                        <m:ctrlPr>
                          <a:rPr lang="zh-CN" altLang="en-US" sz="2806" i="1">
                            <a:latin typeface="Cambria Math" panose="02040503050406030204" pitchFamily="18" charset="0"/>
                            <a:ea typeface="楷体" panose="02010609060101010101" pitchFamily="49" charset="-122"/>
                            <a:cs typeface="Times New Roman" panose="02020603050405020304" pitchFamily="18" charset="0"/>
                          </a:rPr>
                        </m:ctrlPr>
                      </m:accPr>
                      <m:e>
                        <m:r>
                          <a:rPr lang="en-US" altLang="zh-CN" sz="2806" i="1">
                            <a:latin typeface="Cambria Math" panose="02040503050406030204" pitchFamily="18" charset="0"/>
                            <a:ea typeface="楷体" panose="02010609060101010101" pitchFamily="49" charset="-122"/>
                            <a:cs typeface="Times New Roman" panose="02020603050405020304" pitchFamily="18" charset="0"/>
                          </a:rPr>
                          <m:t>𝑺</m:t>
                        </m:r>
                      </m:e>
                    </m:acc>
                  </m:oMath>
                </a14:m>
                <a:r>
                  <a:rPr lang="zh-CN" altLang="en-US" sz="2806" dirty="0">
                    <a:ea typeface="楷体" panose="02010609060101010101" pitchFamily="49" charset="-122"/>
                    <a:cs typeface="Times New Roman" panose="02020603050405020304" pitchFamily="18" charset="0"/>
                  </a:rPr>
                  <a:t>在</a:t>
                </a:r>
                <a:r>
                  <a:rPr lang="en-US" altLang="zh-CN" sz="2806" i="1" dirty="0">
                    <a:ea typeface="楷体" panose="02010609060101010101" pitchFamily="49" charset="-122"/>
                    <a:cs typeface="Times New Roman" panose="02020603050405020304" pitchFamily="18" charset="0"/>
                  </a:rPr>
                  <a:t>X</a:t>
                </a:r>
                <a:r>
                  <a:rPr lang="zh-CN" altLang="en-US" sz="2806" dirty="0">
                    <a:ea typeface="楷体" panose="02010609060101010101" pitchFamily="49" charset="-122"/>
                    <a:cs typeface="Times New Roman" panose="02020603050405020304" pitchFamily="18" charset="0"/>
                  </a:rPr>
                  <a:t>上</a:t>
                </a:r>
                <a:r>
                  <a:rPr lang="zh-CN" altLang="en-US" sz="2806" dirty="0">
                    <a:ea typeface="楷体" panose="02010609060101010101" pitchFamily="49" charset="-122"/>
                    <a:cs typeface="Times New Roman" panose="02020603050405020304" pitchFamily="18" charset="0"/>
                  </a:rPr>
                  <a:t>移动，记录交集不为空时结构元素</a:t>
                </a:r>
                <a:r>
                  <a:rPr lang="zh-CN" altLang="en-US" sz="2806" dirty="0">
                    <a:ea typeface="楷体" panose="02010609060101010101" pitchFamily="49" charset="-122"/>
                    <a:cs typeface="Times New Roman" panose="02020603050405020304" pitchFamily="18" charset="0"/>
                  </a:rPr>
                  <a:t>参考点位置</a:t>
                </a:r>
                <a:r>
                  <a:rPr lang="zh-CN" altLang="en-US" sz="2806" dirty="0">
                    <a:ea typeface="楷体" panose="02010609060101010101" pitchFamily="49" charset="-122"/>
                    <a:cs typeface="Times New Roman" panose="02020603050405020304" pitchFamily="18" charset="0"/>
                  </a:rPr>
                  <a:t>，</a:t>
                </a:r>
                <a:r>
                  <a:rPr lang="zh-CN" altLang="en-US" sz="2806" dirty="0">
                    <a:ea typeface="楷体" panose="02010609060101010101" pitchFamily="49" charset="-122"/>
                    <a:cs typeface="Times New Roman" panose="02020603050405020304" pitchFamily="18" charset="0"/>
                  </a:rPr>
                  <a:t>得（</a:t>
                </a:r>
                <a:r>
                  <a:rPr lang="en-US" altLang="zh-CN" sz="2806" dirty="0">
                    <a:ea typeface="楷体" panose="02010609060101010101" pitchFamily="49" charset="-122"/>
                    <a:cs typeface="Times New Roman" panose="02020603050405020304" pitchFamily="18" charset="0"/>
                  </a:rPr>
                  <a:t>d</a:t>
                </a:r>
                <a:r>
                  <a:rPr lang="zh-CN" altLang="en-US" sz="2806" dirty="0">
                    <a:ea typeface="楷体" panose="02010609060101010101" pitchFamily="49" charset="-122"/>
                    <a:cs typeface="Times New Roman" panose="02020603050405020304" pitchFamily="18" charset="0"/>
                  </a:rPr>
                  <a:t>）所示深色阴影部分为膨胀后</a:t>
                </a:r>
                <a:r>
                  <a:rPr lang="zh-CN" altLang="en-US" sz="2806" dirty="0">
                    <a:ea typeface="楷体" panose="02010609060101010101" pitchFamily="49" charset="-122"/>
                    <a:cs typeface="Times New Roman" panose="02020603050405020304" pitchFamily="18" charset="0"/>
                  </a:rPr>
                  <a:t>结果。</a:t>
                </a:r>
                <a:r>
                  <a:rPr lang="zh-CN" altLang="en-US" sz="2806" u="sng" dirty="0">
                    <a:solidFill>
                      <a:srgbClr val="0033CC"/>
                    </a:solidFill>
                    <a:ea typeface="楷体" panose="02010609060101010101" pitchFamily="49" charset="-122"/>
                    <a:cs typeface="Times New Roman" panose="02020603050405020304" pitchFamily="18" charset="0"/>
                  </a:rPr>
                  <a:t>可看出，目标</a:t>
                </a:r>
                <a:r>
                  <a:rPr lang="zh-CN" altLang="en-US" sz="2806" u="sng" dirty="0">
                    <a:solidFill>
                      <a:srgbClr val="0033CC"/>
                    </a:solidFill>
                    <a:ea typeface="楷体" panose="02010609060101010101" pitchFamily="49" charset="-122"/>
                    <a:cs typeface="Times New Roman" panose="02020603050405020304" pitchFamily="18" charset="0"/>
                  </a:rPr>
                  <a:t>集合经膨胀</a:t>
                </a:r>
                <a:r>
                  <a:rPr lang="zh-CN" altLang="en-US" sz="2806" u="sng" dirty="0">
                    <a:solidFill>
                      <a:srgbClr val="0033CC"/>
                    </a:solidFill>
                    <a:ea typeface="楷体" panose="02010609060101010101" pitchFamily="49" charset="-122"/>
                    <a:cs typeface="Times New Roman" panose="02020603050405020304" pitchFamily="18" charset="0"/>
                  </a:rPr>
                  <a:t>后不仅面积扩大，而且</a:t>
                </a:r>
                <a:r>
                  <a:rPr lang="zh-CN" altLang="en-US" sz="2806" u="sng" dirty="0">
                    <a:solidFill>
                      <a:srgbClr val="0033CC"/>
                    </a:solidFill>
                    <a:ea typeface="楷体" panose="02010609060101010101" pitchFamily="49" charset="-122"/>
                    <a:cs typeface="Times New Roman" panose="02020603050405020304" pitchFamily="18" charset="0"/>
                  </a:rPr>
                  <a:t>相邻两</a:t>
                </a:r>
                <a:r>
                  <a:rPr lang="zh-CN" altLang="en-US" sz="2806" u="sng" dirty="0">
                    <a:solidFill>
                      <a:srgbClr val="0033CC"/>
                    </a:solidFill>
                    <a:ea typeface="楷体" panose="02010609060101010101" pitchFamily="49" charset="-122"/>
                    <a:cs typeface="Times New Roman" panose="02020603050405020304" pitchFamily="18" charset="0"/>
                  </a:rPr>
                  <a:t>个孤立</a:t>
                </a:r>
                <a:r>
                  <a:rPr lang="zh-CN" altLang="en-US" sz="2806" u="sng" dirty="0">
                    <a:solidFill>
                      <a:srgbClr val="0033CC"/>
                    </a:solidFill>
                    <a:ea typeface="楷体" panose="02010609060101010101" pitchFamily="49" charset="-122"/>
                    <a:cs typeface="Times New Roman" panose="02020603050405020304" pitchFamily="18" charset="0"/>
                  </a:rPr>
                  <a:t>成分连接</a:t>
                </a:r>
                <a:r>
                  <a:rPr lang="zh-CN" altLang="en-US" sz="2806" u="sng" dirty="0">
                    <a:solidFill>
                      <a:srgbClr val="0033CC"/>
                    </a:solidFill>
                    <a:ea typeface="楷体" panose="02010609060101010101" pitchFamily="49" charset="-122"/>
                    <a:cs typeface="Times New Roman" panose="02020603050405020304" pitchFamily="18" charset="0"/>
                  </a:rPr>
                  <a:t>。</a:t>
                </a:r>
                <a:endParaRPr lang="zh-CN" altLang="en-US" sz="2806" b="1" u="sng" dirty="0">
                  <a:solidFill>
                    <a:srgbClr val="0033CC"/>
                  </a:solidFill>
                  <a:ea typeface="楷体" panose="02010609060101010101" pitchFamily="49" charset="-122"/>
                  <a:cs typeface="Times New Roman" panose="02020603050405020304" pitchFamily="18" charset="0"/>
                </a:endParaRPr>
              </a:p>
            </p:txBody>
          </p:sp>
        </mc:Choice>
        <mc:Fallback>
          <p:sp>
            <p:nvSpPr>
              <p:cNvPr id="9" name="Text Box 28"/>
              <p:cNvSpPr txBox="1">
                <a:spLocks noRot="1" noChangeAspect="1" noMove="1" noResize="1" noEditPoints="1" noAdjustHandles="1" noChangeArrowheads="1" noChangeShapeType="1" noTextEdit="1"/>
              </p:cNvSpPr>
              <p:nvPr/>
            </p:nvSpPr>
            <p:spPr bwMode="auto">
              <a:xfrm>
                <a:off x="1963382" y="4488049"/>
                <a:ext cx="8247013" cy="1833964"/>
              </a:xfrm>
              <a:prstGeom prst="rect">
                <a:avLst/>
              </a:prstGeom>
              <a:blipFill>
                <a:blip r:embed="rId4"/>
                <a:stretch>
                  <a:fillRect l="-1478" t="-3987" r="-739" b="-697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6075206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110</a:t>
            </a:fld>
            <a:endParaRPr lang="en-US" altLang="zh-CN"/>
          </a:p>
        </p:txBody>
      </p:sp>
      <p:sp>
        <p:nvSpPr>
          <p:cNvPr id="11" name="文本框 10"/>
          <p:cNvSpPr txBox="1"/>
          <p:nvPr/>
        </p:nvSpPr>
        <p:spPr>
          <a:xfrm>
            <a:off x="2054878" y="1638049"/>
            <a:ext cx="8096799" cy="3627788"/>
          </a:xfrm>
          <a:prstGeom prst="rect">
            <a:avLst/>
          </a:prstGeom>
          <a:noFill/>
        </p:spPr>
        <p:txBody>
          <a:bodyPr wrap="square" rtlCol="0">
            <a:spAutoFit/>
          </a:bodyPr>
          <a:lstStyle/>
          <a:p>
            <a:pPr marL="437369" indent="-437369">
              <a:spcBef>
                <a:spcPts val="1020"/>
              </a:spcBef>
              <a:spcAft>
                <a:spcPts val="1020"/>
              </a:spcAft>
              <a:buClr>
                <a:srgbClr val="7030A0"/>
              </a:buClr>
              <a:buSzPct val="75000"/>
              <a:buFont typeface="Wingdings" panose="05000000000000000000" pitchFamily="2" charset="2"/>
              <a:buChar char="n"/>
            </a:pPr>
            <a:r>
              <a:rPr lang="en-US" altLang="zh-CN" sz="2806" dirty="0">
                <a:latin typeface="楷体" panose="02010609060101010101" pitchFamily="49" charset="-122"/>
                <a:ea typeface="楷体" panose="02010609060101010101" pitchFamily="49" charset="-122"/>
                <a:cs typeface="Times New Roman" panose="02020603050405020304" pitchFamily="18" charset="0"/>
              </a:rPr>
              <a:t>9.4</a:t>
            </a:r>
            <a:r>
              <a:rPr lang="zh-CN" altLang="zh-CN" sz="2806" dirty="0">
                <a:latin typeface="楷体" panose="02010609060101010101" pitchFamily="49" charset="-122"/>
                <a:ea typeface="楷体" panose="02010609060101010101" pitchFamily="49" charset="-122"/>
                <a:cs typeface="Times New Roman" panose="02020603050405020304" pitchFamily="18" charset="0"/>
              </a:rPr>
              <a:t>利用</a:t>
            </a:r>
            <a:r>
              <a:rPr lang="en-US" altLang="zh-CN" sz="2806" dirty="0">
                <a:latin typeface="楷体" panose="02010609060101010101" pitchFamily="49" charset="-122"/>
                <a:ea typeface="楷体" panose="02010609060101010101" pitchFamily="49" charset="-122"/>
                <a:cs typeface="Times New Roman" panose="02020603050405020304" pitchFamily="18" charset="0"/>
              </a:rPr>
              <a:t>MATLAB</a:t>
            </a:r>
            <a:r>
              <a:rPr lang="zh-CN" altLang="zh-CN" sz="2806" dirty="0">
                <a:latin typeface="楷体" panose="02010609060101010101" pitchFamily="49" charset="-122"/>
                <a:ea typeface="楷体" panose="02010609060101010101" pitchFamily="49" charset="-122"/>
                <a:cs typeface="Times New Roman" panose="02020603050405020304" pitchFamily="18" charset="0"/>
              </a:rPr>
              <a:t>编程，打开一幅灰度图像，设计方形结构元素，对其进行膨胀、腐蚀、开、闭运算。</a:t>
            </a:r>
          </a:p>
          <a:p>
            <a:pPr marL="437369" indent="-437369">
              <a:spcBef>
                <a:spcPts val="1020"/>
              </a:spcBef>
              <a:spcAft>
                <a:spcPts val="1020"/>
              </a:spcAft>
              <a:buClr>
                <a:srgbClr val="7030A0"/>
              </a:buClr>
              <a:buSzPct val="75000"/>
              <a:buFont typeface="Wingdings" panose="05000000000000000000" pitchFamily="2" charset="2"/>
              <a:buChar char="n"/>
            </a:pPr>
            <a:r>
              <a:rPr lang="en-US" altLang="zh-CN" sz="2806" dirty="0">
                <a:latin typeface="楷体" panose="02010609060101010101" pitchFamily="49" charset="-122"/>
                <a:ea typeface="楷体" panose="02010609060101010101" pitchFamily="49" charset="-122"/>
                <a:cs typeface="Times New Roman" panose="02020603050405020304" pitchFamily="18" charset="0"/>
              </a:rPr>
              <a:t>9.5</a:t>
            </a:r>
            <a:r>
              <a:rPr lang="zh-CN" altLang="zh-CN" sz="2806" dirty="0">
                <a:latin typeface="楷体" panose="02010609060101010101" pitchFamily="49" charset="-122"/>
                <a:ea typeface="楷体" panose="02010609060101010101" pitchFamily="49" charset="-122"/>
                <a:cs typeface="Times New Roman" panose="02020603050405020304" pitchFamily="18" charset="0"/>
              </a:rPr>
              <a:t>利用</a:t>
            </a:r>
            <a:r>
              <a:rPr lang="en-US" altLang="zh-CN" sz="2806" dirty="0">
                <a:latin typeface="楷体" panose="02010609060101010101" pitchFamily="49" charset="-122"/>
                <a:ea typeface="楷体" panose="02010609060101010101" pitchFamily="49" charset="-122"/>
                <a:cs typeface="Times New Roman" panose="02020603050405020304" pitchFamily="18" charset="0"/>
              </a:rPr>
              <a:t>MATLAB</a:t>
            </a:r>
            <a:r>
              <a:rPr lang="zh-CN" altLang="zh-CN" sz="2806" dirty="0">
                <a:latin typeface="楷体" panose="02010609060101010101" pitchFamily="49" charset="-122"/>
                <a:ea typeface="楷体" panose="02010609060101010101" pitchFamily="49" charset="-122"/>
                <a:cs typeface="Times New Roman" panose="02020603050405020304" pitchFamily="18" charset="0"/>
              </a:rPr>
              <a:t>编程，打开一幅灰度图像，对其进行边缘检测，并利用数学形态学方法进行处理，以便获取完整边界。</a:t>
            </a:r>
          </a:p>
          <a:p>
            <a:pPr marL="437369" indent="-437369">
              <a:spcBef>
                <a:spcPts val="1020"/>
              </a:spcBef>
              <a:spcAft>
                <a:spcPts val="1020"/>
              </a:spcAft>
              <a:buClr>
                <a:srgbClr val="7030A0"/>
              </a:buClr>
              <a:buSzPct val="75000"/>
              <a:buFont typeface="Wingdings" panose="05000000000000000000" pitchFamily="2" charset="2"/>
              <a:buChar char="n"/>
            </a:pPr>
            <a:endParaRPr lang="zh-CN" altLang="en-US" sz="2806"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3" name="Rectangle 2"/>
          <p:cNvSpPr txBox="1">
            <a:spLocks noChangeArrowheads="1"/>
          </p:cNvSpPr>
          <p:nvPr/>
        </p:nvSpPr>
        <p:spPr bwMode="auto">
          <a:xfrm>
            <a:off x="2362267" y="457606"/>
            <a:ext cx="2818523" cy="83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defTabSz="717550" eaLnBrk="0" hangingPunct="0">
              <a:defRPr kumimoji="1" sz="2400" b="1">
                <a:solidFill>
                  <a:schemeClr val="tx1"/>
                </a:solidFill>
                <a:latin typeface="Times New Roman" pitchFamily="18" charset="0"/>
                <a:ea typeface="宋体" pitchFamily="2" charset="-122"/>
              </a:defRPr>
            </a:lvl1pPr>
            <a:lvl2pPr marL="742950" indent="-285750" defTabSz="717550" eaLnBrk="0" hangingPunct="0">
              <a:defRPr kumimoji="1" sz="2400" b="1">
                <a:solidFill>
                  <a:schemeClr val="tx1"/>
                </a:solidFill>
                <a:latin typeface="Times New Roman" pitchFamily="18" charset="0"/>
                <a:ea typeface="宋体" pitchFamily="2" charset="-122"/>
              </a:defRPr>
            </a:lvl2pPr>
            <a:lvl3pPr marL="1143000" indent="-228600" defTabSz="717550" eaLnBrk="0" hangingPunct="0">
              <a:defRPr kumimoji="1" sz="2400" b="1">
                <a:solidFill>
                  <a:schemeClr val="tx1"/>
                </a:solidFill>
                <a:latin typeface="Times New Roman" pitchFamily="18" charset="0"/>
                <a:ea typeface="宋体" pitchFamily="2" charset="-122"/>
              </a:defRPr>
            </a:lvl3pPr>
            <a:lvl4pPr marL="1600200" indent="-228600" defTabSz="717550" eaLnBrk="0" hangingPunct="0">
              <a:defRPr kumimoji="1" sz="2400" b="1">
                <a:solidFill>
                  <a:schemeClr val="tx1"/>
                </a:solidFill>
                <a:latin typeface="Times New Roman" pitchFamily="18" charset="0"/>
                <a:ea typeface="宋体" pitchFamily="2" charset="-122"/>
              </a:defRPr>
            </a:lvl4pPr>
            <a:lvl5pPr marL="2057400" indent="-228600" defTabSz="717550" eaLnBrk="0" hangingPunct="0">
              <a:defRPr kumimoji="1" sz="2400" b="1">
                <a:solidFill>
                  <a:schemeClr val="tx1"/>
                </a:solidFill>
                <a:latin typeface="Times New Roman" pitchFamily="18" charset="0"/>
                <a:ea typeface="宋体" pitchFamily="2" charset="-122"/>
              </a:defRPr>
            </a:lvl5pPr>
            <a:lvl6pPr marL="25146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1755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3954" dirty="0">
                <a:solidFill>
                  <a:srgbClr val="FF0000"/>
                </a:solidFill>
                <a:latin typeface="隶书" pitchFamily="49" charset="-122"/>
                <a:ea typeface="隶书" pitchFamily="49" charset="-122"/>
              </a:rPr>
              <a:t>编程实践</a:t>
            </a:r>
          </a:p>
        </p:txBody>
      </p:sp>
    </p:spTree>
    <p:extLst>
      <p:ext uri="{BB962C8B-B14F-4D97-AF65-F5344CB8AC3E}">
        <p14:creationId xmlns:p14="http://schemas.microsoft.com/office/powerpoint/2010/main" val="1095368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12</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6" name="矩形 5"/>
          <p:cNvSpPr/>
          <p:nvPr/>
        </p:nvSpPr>
        <p:spPr>
          <a:xfrm>
            <a:off x="2491365" y="1829030"/>
            <a:ext cx="7576645" cy="4412875"/>
          </a:xfrm>
          <a:prstGeom prst="rect">
            <a:avLst/>
          </a:prstGeom>
        </p:spPr>
        <p:txBody>
          <a:bodyPr wrap="square">
            <a:spAutoFit/>
          </a:bodyPr>
          <a:lstStyle/>
          <a:p>
            <a:pPr marL="437369" indent="-437369" algn="just">
              <a:spcBef>
                <a:spcPts val="383"/>
              </a:spcBef>
              <a:spcAft>
                <a:spcPts val="128"/>
              </a:spcAft>
              <a:buClr>
                <a:srgbClr val="7030A0"/>
              </a:buClr>
              <a:buSzPct val="75000"/>
              <a:buFont typeface="Wingdings" panose="05000000000000000000" pitchFamily="2" charset="2"/>
              <a:buChar char="n"/>
            </a:pPr>
            <a:r>
              <a:rPr lang="zh-CN" altLang="en-US" sz="2296" kern="0" dirty="0">
                <a:ea typeface="楷体" panose="02010609060101010101" pitchFamily="49" charset="-122"/>
                <a:cs typeface="Times New Roman" panose="02020603050405020304" pitchFamily="18" charset="0"/>
              </a:rPr>
              <a:t>程序</a:t>
            </a:r>
            <a:endParaRPr lang="en-US" altLang="zh-CN" sz="2296" kern="0" dirty="0">
              <a:ea typeface="楷体" panose="02010609060101010101" pitchFamily="49" charset="-122"/>
              <a:cs typeface="Times New Roman" panose="02020603050405020304" pitchFamily="18" charset="0"/>
            </a:endParaRPr>
          </a:p>
          <a:p>
            <a:pPr indent="291579" algn="just">
              <a:spcBef>
                <a:spcPts val="383"/>
              </a:spcBef>
              <a:spcAft>
                <a:spcPts val="128"/>
              </a:spcAft>
            </a:pPr>
            <a:r>
              <a:rPr lang="en-US" altLang="zh-CN" sz="2806" kern="0" dirty="0">
                <a:ea typeface="楷体" panose="02010609060101010101" pitchFamily="49" charset="-122"/>
                <a:cs typeface="Times New Roman" panose="02020603050405020304" pitchFamily="18" charset="0"/>
              </a:rPr>
              <a:t>Image=</a:t>
            </a:r>
            <a:r>
              <a:rPr lang="en-US" altLang="zh-CN" sz="2806" kern="0" dirty="0" err="1">
                <a:ea typeface="楷体" panose="02010609060101010101" pitchFamily="49" charset="-122"/>
                <a:cs typeface="Times New Roman" panose="02020603050405020304" pitchFamily="18" charset="0"/>
              </a:rPr>
              <a:t>imread</a:t>
            </a:r>
            <a:r>
              <a:rPr lang="en-US" altLang="zh-CN" sz="2806" kern="0" dirty="0">
                <a:ea typeface="楷体" panose="02010609060101010101" pitchFamily="49" charset="-122"/>
                <a:cs typeface="Times New Roman" panose="02020603050405020304" pitchFamily="18" charset="0"/>
              </a:rPr>
              <a:t>('menu.bmp'); </a:t>
            </a:r>
          </a:p>
          <a:p>
            <a:pPr indent="291579" algn="just">
              <a:spcBef>
                <a:spcPts val="383"/>
              </a:spcBef>
              <a:spcAft>
                <a:spcPts val="128"/>
              </a:spcAft>
            </a:pPr>
            <a:r>
              <a:rPr lang="en-US" altLang="zh-CN" sz="2806" kern="0" dirty="0">
                <a:ea typeface="楷体" panose="02010609060101010101" pitchFamily="49" charset="-122"/>
                <a:cs typeface="Times New Roman" panose="02020603050405020304" pitchFamily="18" charset="0"/>
              </a:rPr>
              <a:t>BW=im2bw(Image</a:t>
            </a:r>
            <a:r>
              <a:rPr lang="en-US" altLang="zh-CN" sz="2806" kern="0" dirty="0">
                <a:ea typeface="楷体" panose="02010609060101010101" pitchFamily="49" charset="-122"/>
                <a:cs typeface="Times New Roman" panose="02020603050405020304" pitchFamily="18" charset="0"/>
              </a:rPr>
              <a:t>); </a:t>
            </a:r>
            <a:endParaRPr lang="en-US" altLang="zh-CN" sz="2806" kern="0" dirty="0">
              <a:ea typeface="楷体" panose="02010609060101010101" pitchFamily="49" charset="-122"/>
              <a:cs typeface="Times New Roman" panose="02020603050405020304" pitchFamily="18" charset="0"/>
            </a:endParaRPr>
          </a:p>
          <a:p>
            <a:pPr indent="291579" algn="just">
              <a:spcBef>
                <a:spcPts val="383"/>
              </a:spcBef>
              <a:spcAft>
                <a:spcPts val="128"/>
              </a:spcAft>
            </a:pPr>
            <a:r>
              <a:rPr lang="en-US" altLang="zh-CN" sz="2806" kern="0" dirty="0">
                <a:ea typeface="楷体" panose="02010609060101010101" pitchFamily="49" charset="-122"/>
                <a:cs typeface="Times New Roman" panose="02020603050405020304" pitchFamily="18" charset="0"/>
              </a:rPr>
              <a:t>[</a:t>
            </a:r>
            <a:r>
              <a:rPr lang="en-US" altLang="zh-CN" sz="2806" kern="0" dirty="0">
                <a:ea typeface="楷体" panose="02010609060101010101" pitchFamily="49" charset="-122"/>
                <a:cs typeface="Times New Roman" panose="02020603050405020304" pitchFamily="18" charset="0"/>
              </a:rPr>
              <a:t>h w]=size(BW);             </a:t>
            </a:r>
            <a:endParaRPr lang="zh-CN" altLang="zh-CN" sz="2806" kern="100" dirty="0">
              <a:ea typeface="楷体" panose="02010609060101010101" pitchFamily="49" charset="-122"/>
              <a:cs typeface="Times New Roman" panose="02020603050405020304" pitchFamily="18" charset="0"/>
            </a:endParaRPr>
          </a:p>
          <a:p>
            <a:pPr indent="291579" algn="just">
              <a:spcBef>
                <a:spcPts val="383"/>
              </a:spcBef>
              <a:spcAft>
                <a:spcPts val="128"/>
              </a:spcAft>
            </a:pPr>
            <a:r>
              <a:rPr lang="en-US" altLang="zh-CN" sz="2806" kern="0" dirty="0">
                <a:ea typeface="楷体" panose="02010609060101010101" pitchFamily="49" charset="-122"/>
                <a:cs typeface="Times New Roman" panose="02020603050405020304" pitchFamily="18" charset="0"/>
              </a:rPr>
              <a:t>result=zeros(</a:t>
            </a:r>
            <a:r>
              <a:rPr lang="en-US" altLang="zh-CN" sz="2806" kern="0" dirty="0" err="1">
                <a:ea typeface="楷体" panose="02010609060101010101" pitchFamily="49" charset="-122"/>
                <a:cs typeface="Times New Roman" panose="02020603050405020304" pitchFamily="18" charset="0"/>
              </a:rPr>
              <a:t>h,w</a:t>
            </a:r>
            <a:r>
              <a:rPr lang="en-US" altLang="zh-CN" sz="2806" kern="0" dirty="0">
                <a:ea typeface="楷体" panose="02010609060101010101" pitchFamily="49" charset="-122"/>
                <a:cs typeface="Times New Roman" panose="02020603050405020304" pitchFamily="18" charset="0"/>
              </a:rPr>
              <a:t>); </a:t>
            </a:r>
            <a:endParaRPr lang="zh-CN" altLang="zh-CN" sz="2806" kern="100" dirty="0">
              <a:ea typeface="楷体" panose="02010609060101010101" pitchFamily="49" charset="-122"/>
              <a:cs typeface="Times New Roman" panose="02020603050405020304" pitchFamily="18" charset="0"/>
            </a:endParaRPr>
          </a:p>
          <a:p>
            <a:pPr indent="291579" algn="just">
              <a:spcBef>
                <a:spcPts val="383"/>
              </a:spcBef>
              <a:spcAft>
                <a:spcPts val="128"/>
              </a:spcAft>
            </a:pPr>
            <a:r>
              <a:rPr lang="en-US" altLang="zh-CN" sz="2806" kern="0" dirty="0">
                <a:ea typeface="楷体" panose="02010609060101010101" pitchFamily="49" charset="-122"/>
                <a:cs typeface="Times New Roman" panose="02020603050405020304" pitchFamily="18" charset="0"/>
              </a:rPr>
              <a:t>for x=2:w-1</a:t>
            </a:r>
            <a:endParaRPr lang="zh-CN" altLang="zh-CN" sz="2806" kern="100" dirty="0">
              <a:ea typeface="楷体" panose="02010609060101010101" pitchFamily="49" charset="-122"/>
              <a:cs typeface="Times New Roman" panose="02020603050405020304" pitchFamily="18" charset="0"/>
            </a:endParaRPr>
          </a:p>
          <a:p>
            <a:pPr indent="291579" algn="just">
              <a:spcBef>
                <a:spcPts val="383"/>
              </a:spcBef>
              <a:spcAft>
                <a:spcPts val="128"/>
              </a:spcAft>
            </a:pPr>
            <a:r>
              <a:rPr lang="en-US" altLang="zh-CN" sz="2806" kern="0" dirty="0">
                <a:ea typeface="楷体" panose="02010609060101010101" pitchFamily="49" charset="-122"/>
                <a:cs typeface="Times New Roman" panose="02020603050405020304" pitchFamily="18" charset="0"/>
              </a:rPr>
              <a:t>    for y=2:h-1 </a:t>
            </a:r>
            <a:endParaRPr lang="en-US" altLang="zh-CN" sz="2806" kern="0" dirty="0">
              <a:ea typeface="楷体" panose="02010609060101010101" pitchFamily="49" charset="-122"/>
              <a:cs typeface="Times New Roman" panose="02020603050405020304" pitchFamily="18" charset="0"/>
            </a:endParaRPr>
          </a:p>
          <a:p>
            <a:pPr indent="291579" algn="just">
              <a:spcBef>
                <a:spcPts val="383"/>
              </a:spcBef>
              <a:spcAft>
                <a:spcPts val="128"/>
              </a:spcAft>
            </a:pPr>
            <a:r>
              <a:rPr lang="en-US" altLang="zh-CN" sz="2806" kern="0" dirty="0">
                <a:ea typeface="楷体" panose="02010609060101010101" pitchFamily="49" charset="-122"/>
                <a:cs typeface="Times New Roman" panose="02020603050405020304" pitchFamily="18" charset="0"/>
              </a:rPr>
              <a:t> </a:t>
            </a:r>
            <a:r>
              <a:rPr lang="en-US" altLang="zh-CN" sz="2806" kern="0" dirty="0">
                <a:ea typeface="楷体" panose="02010609060101010101" pitchFamily="49" charset="-122"/>
                <a:cs typeface="Times New Roman" panose="02020603050405020304" pitchFamily="18" charset="0"/>
              </a:rPr>
              <a:t>      for </a:t>
            </a:r>
            <a:r>
              <a:rPr lang="en-US" altLang="zh-CN" sz="2806" kern="0" dirty="0">
                <a:ea typeface="楷体" panose="02010609060101010101" pitchFamily="49" charset="-122"/>
                <a:cs typeface="Times New Roman" panose="02020603050405020304" pitchFamily="18" charset="0"/>
              </a:rPr>
              <a:t>m=-1:1</a:t>
            </a:r>
            <a:endParaRPr lang="zh-CN" altLang="zh-CN" sz="2806" kern="100" dirty="0">
              <a:ea typeface="楷体" panose="02010609060101010101" pitchFamily="49" charset="-122"/>
              <a:cs typeface="Times New Roman" panose="02020603050405020304" pitchFamily="18" charset="0"/>
            </a:endParaRPr>
          </a:p>
          <a:p>
            <a:pPr indent="291579" algn="just">
              <a:spcBef>
                <a:spcPts val="383"/>
              </a:spcBef>
              <a:spcAft>
                <a:spcPts val="128"/>
              </a:spcAft>
              <a:tabLst>
                <a:tab pos="2985448" algn="l"/>
                <a:tab pos="3100460" algn="l"/>
              </a:tabLst>
            </a:pPr>
            <a:r>
              <a:rPr lang="en-US" altLang="zh-CN" sz="2806" kern="0" dirty="0">
                <a:ea typeface="楷体" panose="02010609060101010101" pitchFamily="49" charset="-122"/>
                <a:cs typeface="Times New Roman" panose="02020603050405020304" pitchFamily="18" charset="0"/>
              </a:rPr>
              <a:t>            for n=-1:1              </a:t>
            </a:r>
          </a:p>
        </p:txBody>
      </p:sp>
      <p:sp>
        <p:nvSpPr>
          <p:cNvPr id="7" name="TextBox 1"/>
          <p:cNvSpPr txBox="1"/>
          <p:nvPr/>
        </p:nvSpPr>
        <p:spPr>
          <a:xfrm>
            <a:off x="2051571" y="1172080"/>
            <a:ext cx="6323009" cy="445635"/>
          </a:xfrm>
          <a:prstGeom prst="rect">
            <a:avLst/>
          </a:prstGeom>
          <a:noFill/>
        </p:spPr>
        <p:txBody>
          <a:bodyPr wrap="square" rtlCol="0">
            <a:spAutoFit/>
          </a:bodyPr>
          <a:lstStyle/>
          <a:p>
            <a:pPr>
              <a:buClr>
                <a:srgbClr val="7030A0"/>
              </a:buClr>
              <a:buSzPct val="75000"/>
            </a:pPr>
            <a:r>
              <a:rPr lang="zh-CN" altLang="en-US" sz="2296" dirty="0">
                <a:solidFill>
                  <a:srgbClr val="0000CC"/>
                </a:solidFill>
                <a:latin typeface="+mj-ea"/>
                <a:ea typeface="+mj-ea"/>
                <a:cs typeface="Times New Roman" panose="02020603050405020304" pitchFamily="18" charset="0"/>
              </a:rPr>
              <a:t>（</a:t>
            </a:r>
            <a:r>
              <a:rPr lang="en-US" altLang="zh-CN" sz="2296" dirty="0">
                <a:solidFill>
                  <a:srgbClr val="0000CC"/>
                </a:solidFill>
                <a:latin typeface="+mj-ea"/>
                <a:ea typeface="+mj-ea"/>
                <a:cs typeface="Times New Roman" panose="02020603050405020304" pitchFamily="18" charset="0"/>
              </a:rPr>
              <a:t>4</a:t>
            </a:r>
            <a:r>
              <a:rPr lang="zh-CN" altLang="en-US" sz="2296" dirty="0">
                <a:solidFill>
                  <a:srgbClr val="0000CC"/>
                </a:solidFill>
                <a:latin typeface="+mj-ea"/>
                <a:ea typeface="+mj-ea"/>
                <a:cs typeface="Times New Roman" panose="02020603050405020304" pitchFamily="18" charset="0"/>
              </a:rPr>
              <a:t>）膨胀运算例程</a:t>
            </a:r>
            <a:r>
              <a:rPr lang="en-US" altLang="zh-CN" sz="2296" dirty="0">
                <a:solidFill>
                  <a:srgbClr val="0000CC"/>
                </a:solidFill>
                <a:latin typeface="+mj-ea"/>
                <a:ea typeface="+mj-ea"/>
                <a:cs typeface="Times New Roman" panose="02020603050405020304" pitchFamily="18" charset="0"/>
              </a:rPr>
              <a:t>(1)</a:t>
            </a:r>
            <a:endParaRPr lang="zh-CN" altLang="en-US" sz="2296" dirty="0">
              <a:solidFill>
                <a:srgbClr val="0000CC"/>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3777201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13</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2284488" y="1610402"/>
            <a:ext cx="8247013" cy="4491358"/>
          </a:xfrm>
          <a:prstGeom prst="rect">
            <a:avLst/>
          </a:prstGeom>
        </p:spPr>
        <p:txBody>
          <a:bodyPr wrap="square">
            <a:spAutoFit/>
          </a:bodyPr>
          <a:lstStyle/>
          <a:p>
            <a:pPr indent="291579" algn="just">
              <a:spcBef>
                <a:spcPts val="383"/>
              </a:spcBef>
              <a:spcAft>
                <a:spcPts val="128"/>
              </a:spcAft>
            </a:pPr>
            <a:r>
              <a:rPr lang="en-US" altLang="zh-CN" sz="2806" kern="0" dirty="0">
                <a:solidFill>
                  <a:srgbClr val="0033CC"/>
                </a:solidFill>
                <a:ea typeface="楷体" panose="02010609060101010101" pitchFamily="49" charset="-122"/>
                <a:cs typeface="Times New Roman" panose="02020603050405020304" pitchFamily="18" charset="0"/>
              </a:rPr>
              <a:t>                </a:t>
            </a:r>
            <a:r>
              <a:rPr lang="en-US" altLang="zh-CN" sz="2806" kern="0" dirty="0">
                <a:ea typeface="楷体" panose="02010609060101010101" pitchFamily="49" charset="-122"/>
                <a:cs typeface="Times New Roman" panose="02020603050405020304" pitchFamily="18" charset="0"/>
              </a:rPr>
              <a:t>if </a:t>
            </a:r>
            <a:r>
              <a:rPr lang="en-US" altLang="zh-CN" sz="2806" kern="0" dirty="0">
                <a:ea typeface="楷体" panose="02010609060101010101" pitchFamily="49" charset="-122"/>
                <a:cs typeface="Times New Roman" panose="02020603050405020304" pitchFamily="18" charset="0"/>
              </a:rPr>
              <a:t>BW(</a:t>
            </a:r>
            <a:r>
              <a:rPr lang="en-US" altLang="zh-CN" sz="2806" kern="0" dirty="0" err="1">
                <a:ea typeface="楷体" panose="02010609060101010101" pitchFamily="49" charset="-122"/>
                <a:cs typeface="Times New Roman" panose="02020603050405020304" pitchFamily="18" charset="0"/>
              </a:rPr>
              <a:t>y+n,x+m</a:t>
            </a:r>
            <a:r>
              <a:rPr lang="en-US" altLang="zh-CN" sz="2806" kern="0" dirty="0">
                <a:ea typeface="楷体" panose="02010609060101010101" pitchFamily="49" charset="-122"/>
                <a:cs typeface="Times New Roman" panose="02020603050405020304" pitchFamily="18" charset="0"/>
              </a:rPr>
              <a:t>) </a:t>
            </a:r>
            <a:endParaRPr lang="en-US" altLang="zh-CN" sz="2806" kern="0" dirty="0">
              <a:ea typeface="楷体" panose="02010609060101010101" pitchFamily="49" charset="-122"/>
              <a:cs typeface="Times New Roman" panose="02020603050405020304" pitchFamily="18" charset="0"/>
            </a:endParaRPr>
          </a:p>
          <a:p>
            <a:pPr indent="291579" algn="just">
              <a:spcBef>
                <a:spcPts val="383"/>
              </a:spcBef>
              <a:spcAft>
                <a:spcPts val="128"/>
              </a:spcAft>
            </a:pPr>
            <a:r>
              <a:rPr lang="en-US" altLang="zh-CN" sz="2806" kern="0" dirty="0">
                <a:ea typeface="楷体" panose="02010609060101010101" pitchFamily="49" charset="-122"/>
                <a:cs typeface="Times New Roman" panose="02020603050405020304" pitchFamily="18" charset="0"/>
              </a:rPr>
              <a:t>                       result(</a:t>
            </a:r>
            <a:r>
              <a:rPr lang="en-US" altLang="zh-CN" sz="2806" kern="0" dirty="0" err="1">
                <a:ea typeface="楷体" panose="02010609060101010101" pitchFamily="49" charset="-122"/>
                <a:cs typeface="Times New Roman" panose="02020603050405020304" pitchFamily="18" charset="0"/>
              </a:rPr>
              <a:t>y,x</a:t>
            </a:r>
            <a:r>
              <a:rPr lang="en-US" altLang="zh-CN" sz="2806" kern="0" dirty="0">
                <a:ea typeface="楷体" panose="02010609060101010101" pitchFamily="49" charset="-122"/>
                <a:cs typeface="Times New Roman" panose="02020603050405020304" pitchFamily="18" charset="0"/>
              </a:rPr>
              <a:t>)=1; </a:t>
            </a:r>
            <a:endParaRPr lang="zh-CN" altLang="zh-CN" sz="2806" kern="100" dirty="0">
              <a:ea typeface="楷体" panose="02010609060101010101" pitchFamily="49" charset="-122"/>
              <a:cs typeface="Times New Roman" panose="02020603050405020304" pitchFamily="18" charset="0"/>
            </a:endParaRPr>
          </a:p>
          <a:p>
            <a:pPr algn="just">
              <a:spcBef>
                <a:spcPts val="383"/>
              </a:spcBef>
              <a:spcAft>
                <a:spcPts val="128"/>
              </a:spcAft>
            </a:pPr>
            <a:r>
              <a:rPr lang="en-US" altLang="zh-CN" sz="2806" kern="0" dirty="0">
                <a:ea typeface="楷体" panose="02010609060101010101" pitchFamily="49" charset="-122"/>
                <a:cs typeface="Times New Roman" panose="02020603050405020304" pitchFamily="18" charset="0"/>
              </a:rPr>
              <a:t>                   break</a:t>
            </a:r>
            <a:r>
              <a:rPr lang="en-US" altLang="zh-CN" sz="2806" kern="0" dirty="0">
                <a:ea typeface="楷体" panose="02010609060101010101" pitchFamily="49" charset="-122"/>
                <a:cs typeface="Times New Roman" panose="02020603050405020304" pitchFamily="18" charset="0"/>
              </a:rPr>
              <a:t>;</a:t>
            </a:r>
            <a:r>
              <a:rPr lang="en-US" altLang="zh-CN" sz="2806" dirty="0">
                <a:ea typeface="楷体" panose="02010609060101010101" pitchFamily="49" charset="-122"/>
                <a:cs typeface="Times New Roman" panose="02020603050405020304" pitchFamily="18" charset="0"/>
              </a:rPr>
              <a:t> </a:t>
            </a:r>
            <a:endParaRPr lang="en-US" altLang="zh-CN" sz="2806" dirty="0">
              <a:ea typeface="楷体" panose="02010609060101010101" pitchFamily="49" charset="-122"/>
              <a:cs typeface="Times New Roman" panose="02020603050405020304" pitchFamily="18" charset="0"/>
            </a:endParaRPr>
          </a:p>
          <a:p>
            <a:pPr algn="just">
              <a:spcBef>
                <a:spcPts val="383"/>
              </a:spcBef>
              <a:spcAft>
                <a:spcPts val="128"/>
              </a:spcAft>
            </a:pPr>
            <a:r>
              <a:rPr lang="en-US" altLang="zh-CN" sz="2806" dirty="0">
                <a:ea typeface="楷体" panose="02010609060101010101" pitchFamily="49" charset="-122"/>
                <a:cs typeface="Times New Roman" panose="02020603050405020304" pitchFamily="18" charset="0"/>
              </a:rPr>
              <a:t> </a:t>
            </a:r>
            <a:r>
              <a:rPr lang="en-US" altLang="zh-CN" sz="2806" dirty="0">
                <a:ea typeface="楷体" panose="02010609060101010101" pitchFamily="49" charset="-122"/>
                <a:cs typeface="Times New Roman" panose="02020603050405020304" pitchFamily="18" charset="0"/>
              </a:rPr>
              <a:t>             end</a:t>
            </a:r>
            <a:endParaRPr lang="zh-CN" altLang="zh-CN" sz="2806" dirty="0">
              <a:ea typeface="楷体" panose="02010609060101010101" pitchFamily="49" charset="-122"/>
              <a:cs typeface="Times New Roman" panose="02020603050405020304" pitchFamily="18" charset="0"/>
            </a:endParaRPr>
          </a:p>
          <a:p>
            <a:pPr algn="just">
              <a:spcBef>
                <a:spcPts val="383"/>
              </a:spcBef>
              <a:spcAft>
                <a:spcPts val="128"/>
              </a:spcAft>
            </a:pPr>
            <a:r>
              <a:rPr lang="en-US" altLang="zh-CN" sz="2806" dirty="0">
                <a:ea typeface="楷体" panose="02010609060101010101" pitchFamily="49" charset="-122"/>
                <a:cs typeface="Times New Roman" panose="02020603050405020304" pitchFamily="18" charset="0"/>
              </a:rPr>
              <a:t>            end</a:t>
            </a:r>
            <a:endParaRPr lang="zh-CN" altLang="zh-CN" sz="2806" dirty="0">
              <a:ea typeface="楷体" panose="02010609060101010101" pitchFamily="49" charset="-122"/>
              <a:cs typeface="Times New Roman" panose="02020603050405020304" pitchFamily="18" charset="0"/>
            </a:endParaRPr>
          </a:p>
          <a:p>
            <a:pPr algn="just">
              <a:spcBef>
                <a:spcPts val="383"/>
              </a:spcBef>
              <a:spcAft>
                <a:spcPts val="128"/>
              </a:spcAft>
            </a:pPr>
            <a:r>
              <a:rPr lang="en-US" altLang="zh-CN" sz="2806" dirty="0">
                <a:ea typeface="楷体" panose="02010609060101010101" pitchFamily="49" charset="-122"/>
                <a:cs typeface="Times New Roman" panose="02020603050405020304" pitchFamily="18" charset="0"/>
              </a:rPr>
              <a:t>        end</a:t>
            </a:r>
            <a:endParaRPr lang="zh-CN" altLang="zh-CN" sz="2806" dirty="0">
              <a:ea typeface="楷体" panose="02010609060101010101" pitchFamily="49" charset="-122"/>
              <a:cs typeface="Times New Roman" panose="02020603050405020304" pitchFamily="18" charset="0"/>
            </a:endParaRPr>
          </a:p>
          <a:p>
            <a:pPr algn="just">
              <a:spcBef>
                <a:spcPts val="383"/>
              </a:spcBef>
              <a:spcAft>
                <a:spcPts val="128"/>
              </a:spcAft>
            </a:pPr>
            <a:r>
              <a:rPr lang="en-US" altLang="zh-CN" sz="2806" dirty="0">
                <a:ea typeface="楷体" panose="02010609060101010101" pitchFamily="49" charset="-122"/>
                <a:cs typeface="Times New Roman" panose="02020603050405020304" pitchFamily="18" charset="0"/>
              </a:rPr>
              <a:t>    end</a:t>
            </a:r>
            <a:endParaRPr lang="zh-CN" altLang="zh-CN" sz="2806" dirty="0">
              <a:ea typeface="楷体" panose="02010609060101010101" pitchFamily="49" charset="-122"/>
              <a:cs typeface="Times New Roman" panose="02020603050405020304" pitchFamily="18" charset="0"/>
            </a:endParaRPr>
          </a:p>
          <a:p>
            <a:pPr algn="just">
              <a:spcBef>
                <a:spcPts val="383"/>
              </a:spcBef>
              <a:spcAft>
                <a:spcPts val="128"/>
              </a:spcAft>
            </a:pPr>
            <a:r>
              <a:rPr lang="en-US" altLang="zh-CN" sz="2806" dirty="0">
                <a:ea typeface="楷体" panose="02010609060101010101" pitchFamily="49" charset="-122"/>
                <a:cs typeface="Times New Roman" panose="02020603050405020304" pitchFamily="18" charset="0"/>
              </a:rPr>
              <a:t>end</a:t>
            </a:r>
            <a:endParaRPr lang="zh-CN" altLang="zh-CN" sz="2806" dirty="0">
              <a:ea typeface="楷体" panose="02010609060101010101" pitchFamily="49" charset="-122"/>
              <a:cs typeface="Times New Roman" panose="02020603050405020304" pitchFamily="18" charset="0"/>
            </a:endParaRPr>
          </a:p>
          <a:p>
            <a:pPr algn="just">
              <a:spcBef>
                <a:spcPts val="383"/>
              </a:spcBef>
              <a:spcAft>
                <a:spcPts val="128"/>
              </a:spcAft>
            </a:pPr>
            <a:r>
              <a:rPr lang="en-US" altLang="zh-CN" sz="2806" dirty="0" err="1">
                <a:ea typeface="楷体" panose="02010609060101010101" pitchFamily="49" charset="-122"/>
                <a:cs typeface="Times New Roman" panose="02020603050405020304" pitchFamily="18" charset="0"/>
              </a:rPr>
              <a:t>figure,imshow</a:t>
            </a:r>
            <a:r>
              <a:rPr lang="en-US" altLang="zh-CN" sz="2806" dirty="0">
                <a:ea typeface="楷体" panose="02010609060101010101" pitchFamily="49" charset="-122"/>
                <a:cs typeface="Times New Roman" panose="02020603050405020304" pitchFamily="18" charset="0"/>
              </a:rPr>
              <a:t>(result);title('</a:t>
            </a:r>
            <a:r>
              <a:rPr lang="zh-CN" altLang="zh-CN" sz="2806" dirty="0">
                <a:ea typeface="楷体" panose="02010609060101010101" pitchFamily="49" charset="-122"/>
                <a:cs typeface="Times New Roman" panose="02020603050405020304" pitchFamily="18" charset="0"/>
              </a:rPr>
              <a:t>二值图像膨胀</a:t>
            </a:r>
            <a:r>
              <a:rPr lang="en-US" altLang="zh-CN" sz="2806" dirty="0">
                <a:ea typeface="楷体" panose="02010609060101010101" pitchFamily="49" charset="-122"/>
                <a:cs typeface="Times New Roman" panose="02020603050405020304" pitchFamily="18" charset="0"/>
              </a:rPr>
              <a:t>');</a:t>
            </a:r>
            <a:endParaRPr lang="zh-CN" altLang="zh-CN" sz="2806" kern="100"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91648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14</a:t>
            </a:fld>
            <a:endParaRPr lang="en-US" altLang="zh-CN" dirty="0"/>
          </a:p>
        </p:txBody>
      </p:sp>
      <p:sp>
        <p:nvSpPr>
          <p:cNvPr id="8"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9"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4" name="矩形 3"/>
          <p:cNvSpPr/>
          <p:nvPr/>
        </p:nvSpPr>
        <p:spPr>
          <a:xfrm>
            <a:off x="2346303" y="1835555"/>
            <a:ext cx="7333361" cy="980012"/>
          </a:xfrm>
          <a:prstGeom prst="rect">
            <a:avLst/>
          </a:prstGeom>
        </p:spPr>
        <p:txBody>
          <a:bodyPr wrap="square">
            <a:spAutoFit/>
          </a:bodyPr>
          <a:lstStyle/>
          <a:p>
            <a:pPr marL="437369" indent="-437369" algn="just">
              <a:spcBef>
                <a:spcPts val="383"/>
              </a:spcBef>
              <a:spcAft>
                <a:spcPts val="383"/>
              </a:spcAft>
              <a:buClr>
                <a:srgbClr val="7030A0"/>
              </a:buClr>
              <a:buSzPct val="75000"/>
              <a:buFont typeface="Wingdings" panose="05000000000000000000" pitchFamily="2" charset="2"/>
              <a:buChar char="n"/>
            </a:pPr>
            <a:r>
              <a:rPr lang="zh-CN" altLang="zh-CN" sz="2296" kern="100" dirty="0">
                <a:latin typeface="楷体" panose="02010609060101010101" pitchFamily="49" charset="-122"/>
                <a:ea typeface="楷体" panose="02010609060101010101" pitchFamily="49" charset="-122"/>
                <a:cs typeface="Times New Roman" panose="02020603050405020304" pitchFamily="18" charset="0"/>
              </a:rPr>
              <a:t>函数</a:t>
            </a:r>
            <a:endParaRPr lang="zh-CN" altLang="zh-CN" sz="2296" kern="100" dirty="0">
              <a:latin typeface="楷体" panose="02010609060101010101" pitchFamily="49" charset="-122"/>
              <a:ea typeface="楷体" panose="02010609060101010101" pitchFamily="49" charset="-122"/>
              <a:cs typeface="Times New Roman" panose="02020603050405020304" pitchFamily="18" charset="0"/>
            </a:endParaRPr>
          </a:p>
          <a:p>
            <a:pPr algn="just">
              <a:spcBef>
                <a:spcPts val="383"/>
              </a:spcBef>
              <a:spcAft>
                <a:spcPts val="383"/>
              </a:spcAft>
            </a:pPr>
            <a:r>
              <a:rPr lang="en-US" altLang="zh-CN" sz="2806" kern="100" dirty="0">
                <a:cs typeface="Times New Roman" panose="02020603050405020304" pitchFamily="18" charset="0"/>
              </a:rPr>
              <a:t>     </a:t>
            </a:r>
            <a:r>
              <a:rPr lang="en-US" altLang="zh-CN" sz="2806" kern="100" dirty="0">
                <a:cs typeface="Times New Roman" panose="02020603050405020304" pitchFamily="18" charset="0"/>
              </a:rPr>
              <a:t>IM2 </a:t>
            </a:r>
            <a:r>
              <a:rPr lang="en-US" altLang="zh-CN" sz="2806" kern="100" dirty="0">
                <a:cs typeface="Times New Roman" panose="02020603050405020304" pitchFamily="18" charset="0"/>
              </a:rPr>
              <a:t>= </a:t>
            </a:r>
            <a:r>
              <a:rPr lang="en-US" altLang="zh-CN" sz="2806" kern="100" dirty="0" err="1">
                <a:cs typeface="Times New Roman" panose="02020603050405020304" pitchFamily="18" charset="0"/>
              </a:rPr>
              <a:t>imdilate</a:t>
            </a:r>
            <a:r>
              <a:rPr lang="en-US" altLang="zh-CN" sz="2806" kern="100" dirty="0">
                <a:cs typeface="Times New Roman" panose="02020603050405020304" pitchFamily="18" charset="0"/>
              </a:rPr>
              <a:t>(IM,SE,SHAPE)</a:t>
            </a:r>
            <a:r>
              <a:rPr lang="zh-CN" altLang="zh-CN" sz="2806" kern="100" dirty="0">
                <a:cs typeface="Times New Roman" panose="02020603050405020304" pitchFamily="18" charset="0"/>
              </a:rPr>
              <a:t>：</a:t>
            </a:r>
            <a:endParaRPr lang="zh-CN" altLang="en-US" sz="2806" dirty="0">
              <a:cs typeface="Times New Roman" panose="02020603050405020304" pitchFamily="18" charset="0"/>
            </a:endParaRPr>
          </a:p>
        </p:txBody>
      </p:sp>
      <p:sp>
        <p:nvSpPr>
          <p:cNvPr id="7" name="TextBox 1"/>
          <p:cNvSpPr txBox="1"/>
          <p:nvPr/>
        </p:nvSpPr>
        <p:spPr>
          <a:xfrm>
            <a:off x="2051571" y="1172080"/>
            <a:ext cx="6323009" cy="445635"/>
          </a:xfrm>
          <a:prstGeom prst="rect">
            <a:avLst/>
          </a:prstGeom>
          <a:noFill/>
        </p:spPr>
        <p:txBody>
          <a:bodyPr wrap="square" rtlCol="0">
            <a:spAutoFit/>
          </a:bodyPr>
          <a:lstStyle/>
          <a:p>
            <a:pPr>
              <a:buClr>
                <a:srgbClr val="7030A0"/>
              </a:buClr>
              <a:buSzPct val="75000"/>
            </a:pPr>
            <a:r>
              <a:rPr lang="zh-CN" altLang="en-US" sz="2296" dirty="0">
                <a:solidFill>
                  <a:srgbClr val="0000CC"/>
                </a:solidFill>
                <a:latin typeface="+mj-ea"/>
                <a:ea typeface="+mj-ea"/>
                <a:cs typeface="Times New Roman" panose="02020603050405020304" pitchFamily="18" charset="0"/>
              </a:rPr>
              <a:t>（</a:t>
            </a:r>
            <a:r>
              <a:rPr lang="en-US" altLang="zh-CN" sz="2296" dirty="0">
                <a:solidFill>
                  <a:srgbClr val="0000CC"/>
                </a:solidFill>
                <a:latin typeface="+mj-ea"/>
                <a:ea typeface="+mj-ea"/>
                <a:cs typeface="Times New Roman" panose="02020603050405020304" pitchFamily="18" charset="0"/>
              </a:rPr>
              <a:t>4</a:t>
            </a:r>
            <a:r>
              <a:rPr lang="zh-CN" altLang="en-US" sz="2296" dirty="0">
                <a:solidFill>
                  <a:srgbClr val="0000CC"/>
                </a:solidFill>
                <a:latin typeface="+mj-ea"/>
                <a:ea typeface="+mj-ea"/>
                <a:cs typeface="Times New Roman" panose="02020603050405020304" pitchFamily="18" charset="0"/>
              </a:rPr>
              <a:t>）膨胀运算例程</a:t>
            </a:r>
            <a:r>
              <a:rPr lang="en-US" altLang="zh-CN" sz="2296" dirty="0">
                <a:solidFill>
                  <a:srgbClr val="0000CC"/>
                </a:solidFill>
                <a:latin typeface="+mj-ea"/>
                <a:ea typeface="+mj-ea"/>
                <a:cs typeface="Times New Roman" panose="02020603050405020304" pitchFamily="18" charset="0"/>
              </a:rPr>
              <a:t>(2)</a:t>
            </a:r>
            <a:endParaRPr lang="zh-CN" altLang="en-US" sz="2296" dirty="0">
              <a:solidFill>
                <a:srgbClr val="0000CC"/>
              </a:solidFill>
              <a:latin typeface="+mj-ea"/>
              <a:ea typeface="+mj-ea"/>
              <a:cs typeface="Times New Roman" panose="02020603050405020304" pitchFamily="18" charset="0"/>
            </a:endParaRPr>
          </a:p>
        </p:txBody>
      </p:sp>
      <p:sp>
        <p:nvSpPr>
          <p:cNvPr id="11" name="Rectangle 1"/>
          <p:cNvSpPr>
            <a:spLocks noChangeArrowheads="1"/>
          </p:cNvSpPr>
          <p:nvPr/>
        </p:nvSpPr>
        <p:spPr bwMode="auto">
          <a:xfrm>
            <a:off x="2346303" y="2938424"/>
            <a:ext cx="7603490" cy="3142954"/>
          </a:xfrm>
          <a:prstGeom prst="rect">
            <a:avLst/>
          </a:prstGeom>
          <a:noFill/>
          <a:ln w="9525">
            <a:noFill/>
            <a:miter lim="800000"/>
            <a:headEnd/>
            <a:tailEnd/>
          </a:ln>
          <a:effectLst/>
        </p:spPr>
        <p:txBody>
          <a:bodyPr vert="horz" wrap="square" lIns="116629" tIns="58314" rIns="116629" bIns="58314" numCol="1" anchor="ctr" anchorCtr="0" compatLnSpc="1">
            <a:prstTxWarp prst="textNoShape">
              <a:avLst/>
            </a:prstTxWarp>
            <a:spAutoFit/>
          </a:bodyPr>
          <a:lstStyle/>
          <a:p>
            <a:pPr marL="437369" indent="-437369" algn="just" defTabSz="1166317" fontAlgn="base">
              <a:spcBef>
                <a:spcPts val="383"/>
              </a:spcBef>
              <a:spcAft>
                <a:spcPts val="383"/>
              </a:spcAft>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程序</a:t>
            </a:r>
            <a:endParaRPr lang="en-US" altLang="zh-CN" sz="2296" dirty="0">
              <a:ea typeface="楷体" panose="02010609060101010101" pitchFamily="49" charset="-122"/>
              <a:cs typeface="Times New Roman" panose="02020603050405020304" pitchFamily="18" charset="0"/>
            </a:endParaRPr>
          </a:p>
          <a:p>
            <a:pPr indent="291579" algn="just" defTabSz="1166317" fontAlgn="base">
              <a:spcBef>
                <a:spcPts val="383"/>
              </a:spcBef>
              <a:spcAft>
                <a:spcPts val="383"/>
              </a:spcAft>
            </a:pPr>
            <a:r>
              <a:rPr lang="en-US" altLang="zh-CN" sz="2806" b="1" dirty="0">
                <a:ea typeface="楷体" panose="02010609060101010101" pitchFamily="49" charset="-122"/>
                <a:cs typeface="Times New Roman" panose="02020603050405020304" pitchFamily="18" charset="0"/>
              </a:rPr>
              <a:t>Image=</a:t>
            </a:r>
            <a:r>
              <a:rPr lang="en-US" altLang="zh-CN" sz="2806" b="1" dirty="0" err="1">
                <a:ea typeface="楷体" panose="02010609060101010101" pitchFamily="49" charset="-122"/>
                <a:cs typeface="Times New Roman" panose="02020603050405020304" pitchFamily="18" charset="0"/>
              </a:rPr>
              <a:t>imread</a:t>
            </a:r>
            <a:r>
              <a:rPr lang="en-US" altLang="zh-CN" sz="2806" b="1" dirty="0">
                <a:ea typeface="楷体" panose="02010609060101010101" pitchFamily="49" charset="-122"/>
                <a:cs typeface="Times New Roman" panose="02020603050405020304" pitchFamily="18" charset="0"/>
              </a:rPr>
              <a:t>('menu.bmp');</a:t>
            </a:r>
          </a:p>
          <a:p>
            <a:pPr indent="291579" algn="just" defTabSz="1166317" eaLnBrk="0" fontAlgn="base" hangingPunct="0">
              <a:spcBef>
                <a:spcPts val="383"/>
              </a:spcBef>
              <a:spcAft>
                <a:spcPts val="383"/>
              </a:spcAft>
            </a:pPr>
            <a:r>
              <a:rPr lang="en-US" altLang="zh-CN" sz="2806" b="1" dirty="0">
                <a:ea typeface="楷体" panose="02010609060101010101" pitchFamily="49" charset="-122"/>
                <a:cs typeface="Times New Roman" panose="02020603050405020304" pitchFamily="18" charset="0"/>
              </a:rPr>
              <a:t>BW=im2bw(Image);</a:t>
            </a:r>
          </a:p>
          <a:p>
            <a:pPr indent="291579" algn="just" defTabSz="1166317" eaLnBrk="0" fontAlgn="base" hangingPunct="0">
              <a:spcBef>
                <a:spcPts val="383"/>
              </a:spcBef>
              <a:spcAft>
                <a:spcPts val="383"/>
              </a:spcAft>
            </a:pPr>
            <a:r>
              <a:rPr lang="en-US" altLang="zh-CN" sz="2806" b="1" dirty="0">
                <a:ea typeface="楷体" panose="02010609060101010101" pitchFamily="49" charset="-122"/>
                <a:cs typeface="Times New Roman" panose="02020603050405020304" pitchFamily="18" charset="0"/>
              </a:rPr>
              <a:t>SE=</a:t>
            </a:r>
            <a:r>
              <a:rPr lang="en-US" altLang="zh-CN" sz="2806" b="1" dirty="0" err="1">
                <a:ea typeface="楷体" panose="02010609060101010101" pitchFamily="49" charset="-122"/>
                <a:cs typeface="Times New Roman" panose="02020603050405020304" pitchFamily="18" charset="0"/>
              </a:rPr>
              <a:t>strel</a:t>
            </a:r>
            <a:r>
              <a:rPr lang="en-US" altLang="zh-CN" sz="2806" b="1" dirty="0">
                <a:ea typeface="楷体" panose="02010609060101010101" pitchFamily="49" charset="-122"/>
                <a:cs typeface="Times New Roman" panose="02020603050405020304" pitchFamily="18" charset="0"/>
              </a:rPr>
              <a:t>('square',3); %</a:t>
            </a:r>
            <a:r>
              <a:rPr lang="zh-CN" altLang="en-US" sz="2806" b="1" dirty="0">
                <a:ea typeface="楷体" panose="02010609060101010101" pitchFamily="49" charset="-122"/>
                <a:cs typeface="Times New Roman" panose="02020603050405020304" pitchFamily="18" charset="0"/>
              </a:rPr>
              <a:t>创建结构元素</a:t>
            </a:r>
            <a:endParaRPr lang="en-US" altLang="zh-CN" sz="2806" b="1" dirty="0">
              <a:ea typeface="楷体" panose="02010609060101010101" pitchFamily="49" charset="-122"/>
              <a:cs typeface="Times New Roman" panose="02020603050405020304" pitchFamily="18" charset="0"/>
            </a:endParaRPr>
          </a:p>
          <a:p>
            <a:pPr indent="291579" algn="just" defTabSz="1166317" eaLnBrk="0" fontAlgn="base" hangingPunct="0">
              <a:spcBef>
                <a:spcPts val="383"/>
              </a:spcBef>
              <a:spcAft>
                <a:spcPts val="383"/>
              </a:spcAft>
            </a:pPr>
            <a:r>
              <a:rPr lang="en-US" altLang="zh-CN" sz="2806" b="1" dirty="0">
                <a:ea typeface="楷体" panose="02010609060101010101" pitchFamily="49" charset="-122"/>
                <a:cs typeface="Times New Roman" panose="02020603050405020304" pitchFamily="18" charset="0"/>
              </a:rPr>
              <a:t>result=</a:t>
            </a:r>
            <a:r>
              <a:rPr lang="en-US" altLang="zh-CN" sz="2806" b="1" dirty="0" err="1">
                <a:ea typeface="楷体" panose="02010609060101010101" pitchFamily="49" charset="-122"/>
                <a:cs typeface="Times New Roman" panose="02020603050405020304" pitchFamily="18" charset="0"/>
              </a:rPr>
              <a:t>imdilate</a:t>
            </a:r>
            <a:r>
              <a:rPr lang="en-US" altLang="zh-CN" sz="2806" b="1" dirty="0">
                <a:ea typeface="楷体" panose="02010609060101010101" pitchFamily="49" charset="-122"/>
                <a:cs typeface="Times New Roman" panose="02020603050405020304" pitchFamily="18" charset="0"/>
              </a:rPr>
              <a:t>(BW,SE); %</a:t>
            </a:r>
            <a:r>
              <a:rPr lang="zh-CN" altLang="en-US" sz="2806" b="1" dirty="0">
                <a:ea typeface="楷体" panose="02010609060101010101" pitchFamily="49" charset="-122"/>
                <a:cs typeface="Times New Roman" panose="02020603050405020304" pitchFamily="18" charset="0"/>
              </a:rPr>
              <a:t>膨胀运算</a:t>
            </a:r>
            <a:endParaRPr lang="en-US" altLang="zh-CN" sz="2806" b="1" dirty="0">
              <a:ea typeface="楷体" panose="02010609060101010101" pitchFamily="49" charset="-122"/>
              <a:cs typeface="Times New Roman" panose="02020603050405020304" pitchFamily="18" charset="0"/>
            </a:endParaRPr>
          </a:p>
          <a:p>
            <a:pPr indent="291579" algn="just" defTabSz="1166317" eaLnBrk="0" fontAlgn="base" hangingPunct="0">
              <a:spcBef>
                <a:spcPts val="383"/>
              </a:spcBef>
              <a:spcAft>
                <a:spcPts val="383"/>
              </a:spcAft>
            </a:pPr>
            <a:r>
              <a:rPr lang="en-US" altLang="zh-CN" sz="2806" b="1" dirty="0" err="1">
                <a:ea typeface="楷体" panose="02010609060101010101" pitchFamily="49" charset="-122"/>
                <a:cs typeface="Times New Roman" panose="02020603050405020304" pitchFamily="18" charset="0"/>
              </a:rPr>
              <a:t>figure,imshow</a:t>
            </a:r>
            <a:r>
              <a:rPr lang="en-US" altLang="zh-CN" sz="2806" b="1" dirty="0">
                <a:ea typeface="楷体" panose="02010609060101010101" pitchFamily="49" charset="-122"/>
                <a:cs typeface="Times New Roman" panose="02020603050405020304" pitchFamily="18" charset="0"/>
              </a:rPr>
              <a:t>(result);</a:t>
            </a:r>
          </a:p>
        </p:txBody>
      </p:sp>
    </p:spTree>
    <p:extLst>
      <p:ext uri="{BB962C8B-B14F-4D97-AF65-F5344CB8AC3E}">
        <p14:creationId xmlns:p14="http://schemas.microsoft.com/office/powerpoint/2010/main" val="414393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15</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5" name="图片 4" descr="menu"/>
          <p:cNvPicPr>
            <a:picLocks noChangeAspect="1"/>
          </p:cNvPicPr>
          <p:nvPr/>
        </p:nvPicPr>
        <p:blipFill>
          <a:blip r:embed="rId2" cstate="print"/>
          <a:srcRect/>
          <a:stretch>
            <a:fillRect/>
          </a:stretch>
        </p:blipFill>
        <p:spPr bwMode="auto">
          <a:xfrm>
            <a:off x="1950982" y="2510563"/>
            <a:ext cx="3765173" cy="1790753"/>
          </a:xfrm>
          <a:prstGeom prst="rect">
            <a:avLst/>
          </a:prstGeom>
          <a:noFill/>
        </p:spPr>
      </p:pic>
      <p:pic>
        <p:nvPicPr>
          <p:cNvPr id="6" name="图片 5" descr="menudilation"/>
          <p:cNvPicPr>
            <a:picLocks noChangeAspect="1"/>
          </p:cNvPicPr>
          <p:nvPr/>
        </p:nvPicPr>
        <p:blipFill>
          <a:blip r:embed="rId3" cstate="print"/>
          <a:srcRect/>
          <a:stretch>
            <a:fillRect/>
          </a:stretch>
        </p:blipFill>
        <p:spPr bwMode="auto">
          <a:xfrm>
            <a:off x="6357691" y="2503788"/>
            <a:ext cx="3765173" cy="1790753"/>
          </a:xfrm>
          <a:prstGeom prst="rect">
            <a:avLst/>
          </a:prstGeom>
          <a:noFill/>
        </p:spPr>
      </p:pic>
      <p:sp>
        <p:nvSpPr>
          <p:cNvPr id="7" name="文本框 6"/>
          <p:cNvSpPr txBox="1"/>
          <p:nvPr/>
        </p:nvSpPr>
        <p:spPr>
          <a:xfrm>
            <a:off x="2720093" y="4340956"/>
            <a:ext cx="2159566" cy="524118"/>
          </a:xfrm>
          <a:prstGeom prst="rect">
            <a:avLst/>
          </a:prstGeom>
          <a:noFill/>
        </p:spPr>
        <p:txBody>
          <a:bodyPr wrap="none" rtlCol="0">
            <a:spAutoFit/>
          </a:bodyPr>
          <a:lstStyle/>
          <a:p>
            <a:r>
              <a:rPr lang="zh-CN" altLang="en-US" sz="2806" dirty="0">
                <a:latin typeface="楷体" panose="02010609060101010101" pitchFamily="49" charset="-122"/>
                <a:ea typeface="楷体" panose="02010609060101010101" pitchFamily="49" charset="-122"/>
              </a:rPr>
              <a:t>（</a:t>
            </a:r>
            <a:r>
              <a:rPr lang="en-US" altLang="zh-CN" sz="2806" dirty="0">
                <a:latin typeface="楷体" panose="02010609060101010101" pitchFamily="49" charset="-122"/>
                <a:ea typeface="楷体" panose="02010609060101010101" pitchFamily="49" charset="-122"/>
              </a:rPr>
              <a:t>a</a:t>
            </a:r>
            <a:r>
              <a:rPr lang="zh-CN" altLang="en-US" sz="2806" dirty="0">
                <a:latin typeface="楷体" panose="02010609060101010101" pitchFamily="49" charset="-122"/>
                <a:ea typeface="楷体" panose="02010609060101010101" pitchFamily="49" charset="-122"/>
              </a:rPr>
              <a:t>）原图像</a:t>
            </a:r>
            <a:endParaRPr lang="zh-CN" altLang="en-US" sz="2806" dirty="0">
              <a:latin typeface="楷体" panose="02010609060101010101" pitchFamily="49" charset="-122"/>
              <a:ea typeface="楷体" panose="02010609060101010101" pitchFamily="49" charset="-122"/>
            </a:endParaRPr>
          </a:p>
        </p:txBody>
      </p:sp>
      <p:sp>
        <p:nvSpPr>
          <p:cNvPr id="8" name="文本框 7"/>
          <p:cNvSpPr txBox="1"/>
          <p:nvPr/>
        </p:nvSpPr>
        <p:spPr>
          <a:xfrm>
            <a:off x="6781834" y="4340956"/>
            <a:ext cx="2518638" cy="524118"/>
          </a:xfrm>
          <a:prstGeom prst="rect">
            <a:avLst/>
          </a:prstGeom>
          <a:noFill/>
        </p:spPr>
        <p:txBody>
          <a:bodyPr wrap="none" rtlCol="0">
            <a:spAutoFit/>
          </a:bodyPr>
          <a:lstStyle/>
          <a:p>
            <a:r>
              <a:rPr lang="zh-CN" altLang="en-US" sz="2806" dirty="0">
                <a:latin typeface="楷体" panose="02010609060101010101" pitchFamily="49" charset="-122"/>
                <a:ea typeface="楷体" panose="02010609060101010101" pitchFamily="49" charset="-122"/>
              </a:rPr>
              <a:t>（</a:t>
            </a:r>
            <a:r>
              <a:rPr lang="en-US" altLang="zh-CN" sz="2806" dirty="0">
                <a:latin typeface="楷体" panose="02010609060101010101" pitchFamily="49" charset="-122"/>
                <a:ea typeface="楷体" panose="02010609060101010101" pitchFamily="49" charset="-122"/>
              </a:rPr>
              <a:t>b</a:t>
            </a:r>
            <a:r>
              <a:rPr lang="zh-CN" altLang="en-US" sz="2806" dirty="0">
                <a:latin typeface="楷体" panose="02010609060101010101" pitchFamily="49" charset="-122"/>
                <a:ea typeface="楷体" panose="02010609060101010101" pitchFamily="49" charset="-122"/>
              </a:rPr>
              <a:t>）膨胀图像</a:t>
            </a:r>
            <a:endParaRPr lang="zh-CN" altLang="en-US" sz="2806" dirty="0">
              <a:latin typeface="楷体" panose="02010609060101010101" pitchFamily="49" charset="-122"/>
              <a:ea typeface="楷体" panose="02010609060101010101" pitchFamily="49" charset="-122"/>
            </a:endParaRPr>
          </a:p>
        </p:txBody>
      </p:sp>
      <p:sp>
        <p:nvSpPr>
          <p:cNvPr id="9" name="Rectangle 1"/>
          <p:cNvSpPr>
            <a:spLocks noChangeArrowheads="1"/>
          </p:cNvSpPr>
          <p:nvPr/>
        </p:nvSpPr>
        <p:spPr bwMode="auto">
          <a:xfrm>
            <a:off x="1914410" y="1400764"/>
            <a:ext cx="7603490" cy="471069"/>
          </a:xfrm>
          <a:prstGeom prst="rect">
            <a:avLst/>
          </a:prstGeom>
          <a:noFill/>
          <a:ln w="9525">
            <a:noFill/>
            <a:miter lim="800000"/>
            <a:headEnd/>
            <a:tailEnd/>
          </a:ln>
          <a:effectLst/>
        </p:spPr>
        <p:txBody>
          <a:bodyPr vert="horz" wrap="square" lIns="116629" tIns="58314" rIns="116629" bIns="58314" numCol="1" anchor="ctr" anchorCtr="0" compatLnSpc="1">
            <a:prstTxWarp prst="textNoShape">
              <a:avLst/>
            </a:prstTxWarp>
            <a:spAutoFit/>
          </a:bodyPr>
          <a:lstStyle/>
          <a:p>
            <a:pPr marL="437369" indent="-437369" algn="just" defTabSz="1166317" fontAlgn="base">
              <a:spcBef>
                <a:spcPts val="383"/>
              </a:spcBef>
              <a:spcAft>
                <a:spcPts val="383"/>
              </a:spcAft>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效果</a:t>
            </a:r>
            <a:endParaRPr lang="en-US" altLang="zh-CN" sz="2296"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670577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16</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 Box 10"/>
              <p:cNvSpPr txBox="1">
                <a:spLocks noChangeArrowheads="1"/>
              </p:cNvSpPr>
              <p:nvPr/>
            </p:nvSpPr>
            <p:spPr bwMode="auto">
              <a:xfrm>
                <a:off x="2416386" y="2507576"/>
                <a:ext cx="7945870" cy="445635"/>
              </a:xfrm>
              <a:prstGeom prst="rect">
                <a:avLst/>
              </a:prstGeom>
              <a:noFill/>
              <a:ln w="9525">
                <a:noFill/>
                <a:miter lim="800000"/>
                <a:headEnd/>
                <a:tailEnd/>
              </a:ln>
            </p:spPr>
            <p:txBody>
              <a:bodyPr wrap="square">
                <a:spAutoFit/>
              </a:bodyPr>
              <a:lstStyle/>
              <a:p>
                <a:r>
                  <a:rPr lang="zh-CN" altLang="en-US" sz="2296" dirty="0">
                    <a:solidFill>
                      <a:prstClr val="black"/>
                    </a:solidFill>
                    <a:ea typeface="楷体" panose="02010609060101010101" pitchFamily="49" charset="-122"/>
                    <a:cs typeface="Times New Roman" panose="02020603050405020304" pitchFamily="18" charset="0"/>
                  </a:rPr>
                  <a:t>集合</a:t>
                </a:r>
                <a:r>
                  <a:rPr lang="en-US" altLang="zh-CN" sz="2296" i="1" dirty="0">
                    <a:solidFill>
                      <a:prstClr val="black"/>
                    </a:solidFill>
                    <a:ea typeface="楷体" panose="02010609060101010101" pitchFamily="49" charset="-122"/>
                    <a:cs typeface="Times New Roman" panose="02020603050405020304" pitchFamily="18" charset="0"/>
                  </a:rPr>
                  <a:t>X</a:t>
                </a:r>
                <a:r>
                  <a:rPr lang="en-US" altLang="zh-CN" sz="2296" dirty="0">
                    <a:solidFill>
                      <a:prstClr val="black"/>
                    </a:solidFill>
                    <a:ea typeface="楷体" panose="02010609060101010101" pitchFamily="49" charset="-122"/>
                    <a:cs typeface="Times New Roman" panose="02020603050405020304" pitchFamily="18" charset="0"/>
                  </a:rPr>
                  <a:t> </a:t>
                </a:r>
                <a:r>
                  <a:rPr lang="zh-CN" altLang="en-US" sz="2296" dirty="0">
                    <a:solidFill>
                      <a:prstClr val="black"/>
                    </a:solidFill>
                    <a:ea typeface="楷体" panose="02010609060101010101" pitchFamily="49" charset="-122"/>
                    <a:cs typeface="Times New Roman" panose="02020603050405020304" pitchFamily="18" charset="0"/>
                  </a:rPr>
                  <a:t>用</a:t>
                </a:r>
                <a:r>
                  <a:rPr lang="zh-CN" altLang="en-US" sz="2296" dirty="0">
                    <a:solidFill>
                      <a:prstClr val="black"/>
                    </a:solidFill>
                    <a:ea typeface="楷体" panose="02010609060101010101" pitchFamily="49" charset="-122"/>
                    <a:cs typeface="Times New Roman" panose="02020603050405020304" pitchFamily="18" charset="0"/>
                  </a:rPr>
                  <a:t>结构元素</a:t>
                </a:r>
                <a:r>
                  <a:rPr lang="en-US" altLang="zh-CN" sz="2296" i="1" dirty="0">
                    <a:solidFill>
                      <a:prstClr val="black"/>
                    </a:solidFill>
                    <a:ea typeface="楷体" panose="02010609060101010101" pitchFamily="49" charset="-122"/>
                    <a:cs typeface="Times New Roman" panose="02020603050405020304" pitchFamily="18" charset="0"/>
                  </a:rPr>
                  <a:t>S</a:t>
                </a:r>
                <a:r>
                  <a:rPr lang="en-US" altLang="zh-CN" sz="2296" dirty="0">
                    <a:solidFill>
                      <a:prstClr val="black"/>
                    </a:solidFill>
                    <a:ea typeface="楷体" panose="02010609060101010101" pitchFamily="49" charset="-122"/>
                    <a:cs typeface="Times New Roman" panose="02020603050405020304" pitchFamily="18" charset="0"/>
                  </a:rPr>
                  <a:t> </a:t>
                </a:r>
                <a:r>
                  <a:rPr lang="zh-CN" altLang="en-US" sz="2296" dirty="0">
                    <a:solidFill>
                      <a:prstClr val="black"/>
                    </a:solidFill>
                    <a:ea typeface="楷体" panose="02010609060101010101" pitchFamily="49" charset="-122"/>
                    <a:cs typeface="Times New Roman" panose="02020603050405020304" pitchFamily="18" charset="0"/>
                  </a:rPr>
                  <a:t>来</a:t>
                </a:r>
                <a:r>
                  <a:rPr lang="zh-CN" altLang="en-US" sz="2296" dirty="0">
                    <a:solidFill>
                      <a:prstClr val="black"/>
                    </a:solidFill>
                    <a:ea typeface="楷体" panose="02010609060101010101" pitchFamily="49" charset="-122"/>
                    <a:cs typeface="Times New Roman" panose="02020603050405020304" pitchFamily="18" charset="0"/>
                  </a:rPr>
                  <a:t>腐蚀</a:t>
                </a:r>
                <a:r>
                  <a:rPr lang="zh-CN" altLang="en-US" sz="2296" dirty="0">
                    <a:solidFill>
                      <a:prstClr val="black"/>
                    </a:solidFill>
                    <a:ea typeface="楷体" panose="02010609060101010101" pitchFamily="49" charset="-122"/>
                    <a:cs typeface="Times New Roman" panose="02020603050405020304" pitchFamily="18" charset="0"/>
                  </a:rPr>
                  <a:t>记</a:t>
                </a:r>
                <a:r>
                  <a:rPr lang="zh-CN" altLang="en-US" sz="2296" dirty="0">
                    <a:solidFill>
                      <a:prstClr val="black"/>
                    </a:solidFill>
                    <a:ea typeface="楷体" panose="02010609060101010101" pitchFamily="49" charset="-122"/>
                    <a:cs typeface="Times New Roman" panose="02020603050405020304" pitchFamily="18" charset="0"/>
                  </a:rPr>
                  <a:t>为</a:t>
                </a:r>
                <a:r>
                  <a:rPr lang="en-US" altLang="zh-CN" sz="2296" i="1" dirty="0">
                    <a:solidFill>
                      <a:prstClr val="black"/>
                    </a:solidFill>
                    <a:ea typeface="楷体" panose="02010609060101010101" pitchFamily="49" charset="-122"/>
                    <a:cs typeface="Times New Roman" panose="02020603050405020304" pitchFamily="18" charset="0"/>
                  </a:rPr>
                  <a:t>X</a:t>
                </a:r>
                <a:r>
                  <a:rPr lang="en-US" altLang="zh-CN" sz="2296" dirty="0">
                    <a:solidFill>
                      <a:prstClr val="black"/>
                    </a:solidFill>
                    <a:ea typeface="楷体" panose="02010609060101010101" pitchFamily="49" charset="-122"/>
                    <a:cs typeface="Times New Roman" panose="02020603050405020304" pitchFamily="18" charset="0"/>
                  </a:rPr>
                  <a:t> </a:t>
                </a:r>
                <a14:m>
                  <m:oMath xmlns:m="http://schemas.openxmlformats.org/officeDocument/2006/math">
                    <m:r>
                      <a:rPr lang="en-US" altLang="zh-CN" sz="2296"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itchFamily="18" charset="2"/>
                      </a:rPr>
                      <m:t>⊖</m:t>
                    </m:r>
                  </m:oMath>
                </a14:m>
                <a:r>
                  <a:rPr lang="en-US" altLang="zh-CN" sz="2296" dirty="0">
                    <a:solidFill>
                      <a:prstClr val="black"/>
                    </a:solidFill>
                    <a:ea typeface="楷体" panose="02010609060101010101" pitchFamily="49" charset="-122"/>
                    <a:cs typeface="Times New Roman" panose="02020603050405020304" pitchFamily="18" charset="0"/>
                    <a:sym typeface="Symbol" pitchFamily="18" charset="2"/>
                  </a:rPr>
                  <a:t> </a:t>
                </a:r>
                <a:r>
                  <a:rPr lang="en-US" altLang="zh-CN" sz="2296" i="1" dirty="0">
                    <a:solidFill>
                      <a:prstClr val="black"/>
                    </a:solidFill>
                    <a:ea typeface="楷体" panose="02010609060101010101" pitchFamily="49" charset="-122"/>
                    <a:cs typeface="Times New Roman" panose="02020603050405020304" pitchFamily="18" charset="0"/>
                  </a:rPr>
                  <a:t>S</a:t>
                </a:r>
                <a:r>
                  <a:rPr lang="zh-CN" altLang="en-US" sz="2296" dirty="0">
                    <a:solidFill>
                      <a:prstClr val="black"/>
                    </a:solidFill>
                    <a:ea typeface="楷体" panose="02010609060101010101" pitchFamily="49" charset="-122"/>
                    <a:cs typeface="Times New Roman" panose="02020603050405020304" pitchFamily="18" charset="0"/>
                  </a:rPr>
                  <a:t>，为</a:t>
                </a:r>
                <a:r>
                  <a:rPr lang="zh-CN" altLang="en-US" sz="2296" dirty="0">
                    <a:solidFill>
                      <a:prstClr val="black"/>
                    </a:solidFill>
                    <a:ea typeface="楷体" panose="02010609060101010101" pitchFamily="49" charset="-122"/>
                    <a:cs typeface="Times New Roman" panose="02020603050405020304" pitchFamily="18" charset="0"/>
                  </a:rPr>
                  <a:t>：</a:t>
                </a:r>
              </a:p>
            </p:txBody>
          </p:sp>
        </mc:Choice>
        <mc:Fallback>
          <p:sp>
            <p:nvSpPr>
              <p:cNvPr id="6" name="Text Box 10"/>
              <p:cNvSpPr txBox="1">
                <a:spLocks noRot="1" noChangeAspect="1" noMove="1" noResize="1" noEditPoints="1" noAdjustHandles="1" noChangeArrowheads="1" noChangeShapeType="1" noTextEdit="1"/>
              </p:cNvSpPr>
              <p:nvPr/>
            </p:nvSpPr>
            <p:spPr bwMode="auto">
              <a:xfrm>
                <a:off x="2416386" y="2507576"/>
                <a:ext cx="7945870" cy="445635"/>
              </a:xfrm>
              <a:prstGeom prst="rect">
                <a:avLst/>
              </a:prstGeom>
              <a:blipFill>
                <a:blip r:embed="rId2"/>
                <a:stretch>
                  <a:fillRect l="-1074" t="-15068" b="-31507"/>
                </a:stretch>
              </a:blipFill>
              <a:ln w="9525">
                <a:noFill/>
                <a:miter lim="800000"/>
                <a:headEnd/>
                <a:tailEnd/>
              </a:ln>
            </p:spPr>
            <p:txBody>
              <a:bodyPr/>
              <a:lstStyle/>
              <a:p>
                <a:r>
                  <a:rPr lang="zh-CN" altLang="en-US">
                    <a:noFill/>
                  </a:rPr>
                  <a:t> </a:t>
                </a:r>
              </a:p>
            </p:txBody>
          </p:sp>
        </mc:Fallback>
      </mc:AlternateContent>
      <p:sp>
        <p:nvSpPr>
          <p:cNvPr id="7" name="矩形 6"/>
          <p:cNvSpPr/>
          <p:nvPr/>
        </p:nvSpPr>
        <p:spPr>
          <a:xfrm>
            <a:off x="2360623" y="4163750"/>
            <a:ext cx="7849773" cy="798937"/>
          </a:xfrm>
          <a:prstGeom prst="rect">
            <a:avLst/>
          </a:prstGeom>
        </p:spPr>
        <p:txBody>
          <a:bodyPr wrap="square">
            <a:spAutoFit/>
          </a:bodyPr>
          <a:lstStyle/>
          <a:p>
            <a:r>
              <a:rPr lang="zh-CN" altLang="en-US" sz="2296" dirty="0">
                <a:ea typeface="楷体" panose="02010609060101010101" pitchFamily="49" charset="-122"/>
                <a:cs typeface="Times New Roman" panose="02020603050405020304" pitchFamily="18" charset="0"/>
              </a:rPr>
              <a:t>其含义为：若结构</a:t>
            </a:r>
            <a:r>
              <a:rPr lang="zh-CN" altLang="en-US" sz="2296" dirty="0">
                <a:ea typeface="楷体" panose="02010609060101010101" pitchFamily="49" charset="-122"/>
                <a:cs typeface="Times New Roman" panose="02020603050405020304" pitchFamily="18" charset="0"/>
              </a:rPr>
              <a:t>元素</a:t>
            </a:r>
            <a:r>
              <a:rPr lang="en-US" altLang="zh-CN" sz="2296" i="1" dirty="0">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平移</a:t>
            </a:r>
            <a:r>
              <a:rPr lang="en-US" altLang="zh-CN" sz="2296" i="1"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后完全包括在</a:t>
            </a:r>
            <a:r>
              <a:rPr lang="zh-CN" altLang="en-US" sz="2296" dirty="0">
                <a:ea typeface="楷体" panose="02010609060101010101" pitchFamily="49" charset="-122"/>
                <a:cs typeface="Times New Roman" panose="02020603050405020304" pitchFamily="18" charset="0"/>
              </a:rPr>
              <a:t>集合</a:t>
            </a:r>
            <a:r>
              <a:rPr lang="en-US" altLang="zh-CN" sz="2296" i="1"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中</a:t>
            </a:r>
            <a:r>
              <a:rPr lang="zh-CN" altLang="en-US"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记录</a:t>
            </a:r>
            <a:r>
              <a:rPr lang="en-US" altLang="zh-CN" sz="2296" i="1" dirty="0">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的</a:t>
            </a:r>
            <a:r>
              <a:rPr lang="zh-CN" altLang="en-US" sz="2296" dirty="0">
                <a:ea typeface="楷体" panose="02010609060101010101" pitchFamily="49" charset="-122"/>
                <a:cs typeface="Times New Roman" panose="02020603050405020304" pitchFamily="18" charset="0"/>
              </a:rPr>
              <a:t>参考点位置，所得集合</a:t>
            </a:r>
            <a:r>
              <a:rPr lang="zh-CN" altLang="en-US" sz="2296" dirty="0">
                <a:ea typeface="楷体" panose="02010609060101010101" pitchFamily="49" charset="-122"/>
                <a:cs typeface="Times New Roman" panose="02020603050405020304" pitchFamily="18" charset="0"/>
              </a:rPr>
              <a:t>为</a:t>
            </a:r>
            <a:r>
              <a:rPr lang="en-US" altLang="zh-CN" sz="2296" i="1" dirty="0">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腐蚀 </a:t>
            </a:r>
            <a:r>
              <a:rPr lang="en-US" altLang="zh-CN" sz="2296" i="1"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的</a:t>
            </a:r>
            <a:r>
              <a:rPr lang="zh-CN" altLang="en-US" sz="2296" dirty="0">
                <a:ea typeface="楷体" panose="02010609060101010101" pitchFamily="49" charset="-122"/>
                <a:cs typeface="Times New Roman" panose="02020603050405020304" pitchFamily="18" charset="0"/>
              </a:rPr>
              <a:t>结果</a:t>
            </a:r>
            <a:r>
              <a:rPr lang="zh-CN" altLang="en-US" sz="2296" dirty="0">
                <a:ea typeface="楷体" panose="02010609060101010101" pitchFamily="49" charset="-122"/>
                <a:cs typeface="Times New Roman" panose="02020603050405020304" pitchFamily="18" charset="0"/>
              </a:rPr>
              <a:t>。</a:t>
            </a:r>
            <a:endParaRPr lang="en-US" altLang="zh-CN" sz="2296" dirty="0">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3799908" y="3292116"/>
                <a:ext cx="2882136"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rPr>
                        <m:t>𝑿</m:t>
                      </m:r>
                      <m:r>
                        <a:rPr lang="en-US" altLang="zh-CN" sz="2296"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itchFamily="18" charset="2"/>
                        </a:rPr>
                        <m:t>⊖</m:t>
                      </m:r>
                      <m:r>
                        <a:rPr lang="en-US" altLang="zh-CN" sz="2296" b="1" i="1">
                          <a:latin typeface="Cambria Math" panose="02040503050406030204" pitchFamily="18" charset="0"/>
                          <a:ea typeface="Cambria Math" panose="02040503050406030204" pitchFamily="18" charset="0"/>
                        </a:rPr>
                        <m:t>𝑺</m:t>
                      </m:r>
                      <m:r>
                        <a:rPr lang="en-US" altLang="zh-CN" sz="2296" i="1">
                          <a:latin typeface="Cambria Math" panose="02040503050406030204" pitchFamily="18" charset="0"/>
                          <a:ea typeface="Cambria Math" panose="02040503050406030204" pitchFamily="18" charset="0"/>
                        </a:rPr>
                        <m:t>=</m:t>
                      </m:r>
                      <m:d>
                        <m:dPr>
                          <m:begChr m:val="{"/>
                          <m:endChr m:val="}"/>
                          <m:ctrlPr>
                            <a:rPr lang="en-US" altLang="zh-CN" sz="2296" i="1">
                              <a:latin typeface="Cambria Math" panose="02040503050406030204" pitchFamily="18" charset="0"/>
                              <a:ea typeface="Cambria Math" panose="02040503050406030204" pitchFamily="18" charset="0"/>
                            </a:rPr>
                          </m:ctrlPr>
                        </m:dPr>
                        <m:e>
                          <m:r>
                            <a:rPr lang="en-US" altLang="zh-CN" sz="2296" b="1" i="1">
                              <a:latin typeface="Cambria Math" panose="02040503050406030204" pitchFamily="18" charset="0"/>
                              <a:ea typeface="Cambria Math" panose="02040503050406030204" pitchFamily="18" charset="0"/>
                            </a:rPr>
                            <m:t>𝒙</m:t>
                          </m:r>
                          <m:r>
                            <a:rPr lang="en-US" altLang="zh-CN" sz="2296" b="1" i="1">
                              <a:latin typeface="Cambria Math" panose="02040503050406030204" pitchFamily="18" charset="0"/>
                              <a:ea typeface="Cambria Math" panose="02040503050406030204" pitchFamily="18" charset="0"/>
                            </a:rPr>
                            <m:t>|</m:t>
                          </m:r>
                          <m:sSub>
                            <m:sSubPr>
                              <m:ctrlPr>
                                <a:rPr lang="en-US" altLang="zh-CN" sz="2296" i="1">
                                  <a:latin typeface="Cambria Math" panose="02040503050406030204" pitchFamily="18" charset="0"/>
                                  <a:ea typeface="Cambria Math" panose="02040503050406030204" pitchFamily="18" charset="0"/>
                                </a:rPr>
                              </m:ctrlPr>
                            </m:sSubPr>
                            <m:e>
                              <m:d>
                                <m:dPr>
                                  <m:ctrlPr>
                                    <a:rPr lang="en-US" altLang="zh-CN" sz="2296" i="1">
                                      <a:latin typeface="Cambria Math" panose="02040503050406030204" pitchFamily="18" charset="0"/>
                                      <a:ea typeface="Cambria Math" panose="02040503050406030204" pitchFamily="18" charset="0"/>
                                    </a:rPr>
                                  </m:ctrlPr>
                                </m:dPr>
                                <m:e>
                                  <m:r>
                                    <a:rPr lang="en-US" altLang="zh-CN" sz="2296" i="1">
                                      <a:latin typeface="Cambria Math" panose="02040503050406030204" pitchFamily="18" charset="0"/>
                                      <a:ea typeface="Cambria Math" panose="02040503050406030204" pitchFamily="18" charset="0"/>
                                    </a:rPr>
                                    <m:t>𝑺</m:t>
                                  </m:r>
                                </m:e>
                              </m:d>
                            </m:e>
                            <m:sub>
                              <m:r>
                                <a:rPr lang="en-US" altLang="zh-CN" sz="2296" i="1">
                                  <a:latin typeface="Cambria Math" panose="02040503050406030204" pitchFamily="18" charset="0"/>
                                  <a:ea typeface="Cambria Math" panose="02040503050406030204" pitchFamily="18" charset="0"/>
                                </a:rPr>
                                <m:t>𝒙</m:t>
                              </m:r>
                            </m:sub>
                          </m:sSub>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𝑿</m:t>
                          </m:r>
                        </m:e>
                      </m:d>
                    </m:oMath>
                  </m:oMathPara>
                </a14:m>
                <a:endParaRPr lang="zh-CN" altLang="en-US" sz="2296" dirty="0"/>
              </a:p>
            </p:txBody>
          </p:sp>
        </mc:Choice>
        <mc:Fallback>
          <p:sp>
            <p:nvSpPr>
              <p:cNvPr id="8" name="文本框 7"/>
              <p:cNvSpPr txBox="1">
                <a:spLocks noRot="1" noChangeAspect="1" noMove="1" noResize="1" noEditPoints="1" noAdjustHandles="1" noChangeArrowheads="1" noChangeShapeType="1" noTextEdit="1"/>
              </p:cNvSpPr>
              <p:nvPr/>
            </p:nvSpPr>
            <p:spPr>
              <a:xfrm>
                <a:off x="3799908" y="3292116"/>
                <a:ext cx="2882136" cy="353302"/>
              </a:xfrm>
              <a:prstGeom prst="rect">
                <a:avLst/>
              </a:prstGeom>
              <a:blipFill>
                <a:blip r:embed="rId3"/>
                <a:stretch>
                  <a:fillRect l="-1480" b="-34483"/>
                </a:stretch>
              </a:blipFill>
            </p:spPr>
            <p:txBody>
              <a:bodyPr/>
              <a:lstStyle/>
              <a:p>
                <a:r>
                  <a:rPr lang="zh-CN" altLang="en-US">
                    <a:noFill/>
                  </a:rPr>
                  <a:t> </a:t>
                </a:r>
              </a:p>
            </p:txBody>
          </p:sp>
        </mc:Fallback>
      </mc:AlternateContent>
      <p:sp>
        <p:nvSpPr>
          <p:cNvPr id="9" name="Rectangle 27"/>
          <p:cNvSpPr>
            <a:spLocks noChangeArrowheads="1"/>
          </p:cNvSpPr>
          <p:nvPr/>
        </p:nvSpPr>
        <p:spPr bwMode="auto">
          <a:xfrm>
            <a:off x="1953853" y="1581814"/>
            <a:ext cx="4546959" cy="53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lvl1pPr marL="514350" indent="-5143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marL="0" indent="0">
              <a:lnSpc>
                <a:spcPct val="110000"/>
              </a:lnSpc>
              <a:buClr>
                <a:srgbClr val="C00000"/>
              </a:buClr>
              <a:buSzPct val="100000"/>
              <a:buNone/>
            </a:pPr>
            <a:r>
              <a:rPr lang="zh-CN" altLang="en-US" sz="3061" dirty="0">
                <a:solidFill>
                  <a:srgbClr val="0000CC"/>
                </a:solidFill>
                <a:latin typeface="+mj-ea"/>
                <a:ea typeface="+mj-ea"/>
              </a:rPr>
              <a:t>（</a:t>
            </a:r>
            <a:r>
              <a:rPr lang="en-US" altLang="zh-CN" sz="3061" dirty="0">
                <a:solidFill>
                  <a:srgbClr val="0000CC"/>
                </a:solidFill>
                <a:latin typeface="+mj-ea"/>
                <a:ea typeface="+mj-ea"/>
              </a:rPr>
              <a:t>5</a:t>
            </a:r>
            <a:r>
              <a:rPr lang="zh-CN" altLang="en-US" sz="3061" dirty="0">
                <a:solidFill>
                  <a:srgbClr val="0000CC"/>
                </a:solidFill>
                <a:latin typeface="+mj-ea"/>
                <a:ea typeface="+mj-ea"/>
              </a:rPr>
              <a:t>）腐蚀运算定义</a:t>
            </a:r>
            <a:endParaRPr lang="zh-CN" altLang="en-US" sz="3061" dirty="0">
              <a:solidFill>
                <a:srgbClr val="0000CC"/>
              </a:solidFill>
              <a:latin typeface="+mj-ea"/>
              <a:ea typeface="+mj-ea"/>
            </a:endParaRPr>
          </a:p>
        </p:txBody>
      </p:sp>
    </p:spTree>
    <p:extLst>
      <p:ext uri="{BB962C8B-B14F-4D97-AF65-F5344CB8AC3E}">
        <p14:creationId xmlns:p14="http://schemas.microsoft.com/office/powerpoint/2010/main" val="2981869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17</a:t>
            </a:fld>
            <a:endParaRPr lang="en-US" altLang="zh-CN"/>
          </a:p>
        </p:txBody>
      </p:sp>
      <p:sp>
        <p:nvSpPr>
          <p:cNvPr id="4"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5"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矩形 7"/>
              <p:cNvSpPr/>
              <p:nvPr/>
            </p:nvSpPr>
            <p:spPr>
              <a:xfrm>
                <a:off x="2468175" y="1760918"/>
                <a:ext cx="7425708" cy="1152239"/>
              </a:xfrm>
              <a:prstGeom prst="rect">
                <a:avLst/>
              </a:prstGeom>
            </p:spPr>
            <p:txBody>
              <a:bodyPr wrap="square">
                <a:spAutoFit/>
              </a:bodyPr>
              <a:lstStyle/>
              <a:p>
                <a:r>
                  <a:rPr lang="zh-CN" altLang="en-US" sz="2296" dirty="0">
                    <a:ea typeface="楷体" panose="02010609060101010101" pitchFamily="49" charset="-122"/>
                    <a:cs typeface="Times New Roman" panose="02020603050405020304" pitchFamily="18" charset="0"/>
                  </a:rPr>
                  <a:t>图（</a:t>
                </a:r>
                <a:r>
                  <a:rPr lang="en-US" altLang="zh-CN" sz="2296" dirty="0">
                    <a:ea typeface="楷体" panose="02010609060101010101" pitchFamily="49" charset="-122"/>
                    <a:cs typeface="Times New Roman" panose="02020603050405020304" pitchFamily="18" charset="0"/>
                  </a:rPr>
                  <a:t>a</a:t>
                </a:r>
                <a:r>
                  <a:rPr lang="zh-CN" altLang="en-US"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中</a:t>
                </a:r>
                <a:r>
                  <a:rPr lang="zh-CN" altLang="en-US" sz="2296" dirty="0">
                    <a:ea typeface="楷体" panose="02010609060101010101" pitchFamily="49" charset="-122"/>
                    <a:cs typeface="Times New Roman" panose="02020603050405020304" pitchFamily="18" charset="0"/>
                  </a:rPr>
                  <a:t>深色</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1”</a:t>
                </a:r>
                <a:r>
                  <a:rPr lang="zh-CN" altLang="en-US" sz="2296" dirty="0">
                    <a:ea typeface="楷体" panose="02010609060101010101" pitchFamily="49" charset="-122"/>
                    <a:cs typeface="Times New Roman" panose="02020603050405020304" pitchFamily="18" charset="0"/>
                  </a:rPr>
                  <a:t>部分为目标集合</a:t>
                </a:r>
                <a:r>
                  <a:rPr lang="en-US" altLang="zh-CN" sz="2296" i="1"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
                </a:r>
                <a:br>
                  <a:rPr lang="en-US" altLang="zh-CN" sz="2296" dirty="0">
                    <a:ea typeface="楷体" panose="02010609060101010101" pitchFamily="49" charset="-122"/>
                    <a:cs typeface="Times New Roman" panose="02020603050405020304" pitchFamily="18" charset="0"/>
                  </a:rPr>
                </a:br>
                <a:r>
                  <a:rPr lang="zh-CN" altLang="en-US" sz="2296" dirty="0">
                    <a:ea typeface="楷体" panose="02010609060101010101" pitchFamily="49" charset="-122"/>
                    <a:cs typeface="Times New Roman" panose="02020603050405020304" pitchFamily="18" charset="0"/>
                  </a:rPr>
                  <a:t>图</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）中深色“</a:t>
                </a:r>
                <a:r>
                  <a:rPr lang="en-US" altLang="zh-CN" sz="2296" dirty="0">
                    <a:ea typeface="楷体" panose="02010609060101010101" pitchFamily="49" charset="-122"/>
                    <a:cs typeface="Times New Roman" panose="02020603050405020304" pitchFamily="18" charset="0"/>
                  </a:rPr>
                  <a:t>1”</a:t>
                </a:r>
                <a:r>
                  <a:rPr lang="zh-CN" altLang="en-US" sz="2296" dirty="0">
                    <a:ea typeface="楷体" panose="02010609060101010101" pitchFamily="49" charset="-122"/>
                    <a:cs typeface="Times New Roman" panose="02020603050405020304" pitchFamily="18" charset="0"/>
                  </a:rPr>
                  <a:t>部分为结构元素 </a:t>
                </a:r>
                <a:r>
                  <a:rPr lang="en-US" altLang="zh-CN" sz="2296" i="1" dirty="0">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
                </a:r>
                <a:br>
                  <a:rPr lang="en-US" altLang="zh-CN" sz="2296" dirty="0">
                    <a:ea typeface="楷体" panose="02010609060101010101" pitchFamily="49" charset="-122"/>
                    <a:cs typeface="Times New Roman" panose="02020603050405020304" pitchFamily="18" charset="0"/>
                  </a:rPr>
                </a:br>
                <a:r>
                  <a:rPr lang="zh-CN" altLang="en-US" sz="2296" dirty="0">
                    <a:ea typeface="楷体" panose="02010609060101010101" pitchFamily="49" charset="-122"/>
                    <a:cs typeface="Times New Roman" panose="02020603050405020304" pitchFamily="18" charset="0"/>
                  </a:rPr>
                  <a:t>求 </a:t>
                </a:r>
                <a14:m>
                  <m:oMath xmlns:m="http://schemas.openxmlformats.org/officeDocument/2006/math">
                    <m:r>
                      <a:rPr lang="en-US" altLang="zh-CN" sz="2296" i="1">
                        <a:latin typeface="Cambria Math" panose="02040503050406030204" pitchFamily="18" charset="0"/>
                      </a:rPr>
                      <m:t>𝑿</m:t>
                    </m:r>
                    <m:r>
                      <a:rPr lang="en-US" altLang="zh-CN" sz="2296"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itchFamily="18" charset="2"/>
                      </a:rPr>
                      <m:t>⊖</m:t>
                    </m:r>
                    <m:r>
                      <a:rPr lang="en-US" altLang="zh-CN" sz="2296" i="1">
                        <a:latin typeface="Cambria Math" panose="02040503050406030204" pitchFamily="18" charset="0"/>
                        <a:ea typeface="Cambria Math" panose="02040503050406030204" pitchFamily="18" charset="0"/>
                      </a:rPr>
                      <m:t>𝑺</m:t>
                    </m:r>
                    <m:r>
                      <a:rPr lang="en-US" altLang="zh-CN" sz="2296" i="1">
                        <a:latin typeface="Cambria Math" panose="02040503050406030204" pitchFamily="18" charset="0"/>
                        <a:ea typeface="Cambria Math" panose="02040503050406030204" pitchFamily="18" charset="0"/>
                      </a:rPr>
                      <m:t> </m:t>
                    </m:r>
                  </m:oMath>
                </a14:m>
                <a:r>
                  <a:rPr lang="zh-CN" altLang="en-US" sz="2296" dirty="0">
                    <a:ea typeface="楷体" panose="02010609060101010101" pitchFamily="49" charset="-122"/>
                    <a:cs typeface="Times New Roman" panose="02020603050405020304" pitchFamily="18" charset="0"/>
                  </a:rPr>
                  <a:t>。</a:t>
                </a:r>
              </a:p>
            </p:txBody>
          </p:sp>
        </mc:Choice>
        <mc:Fallback>
          <p:sp>
            <p:nvSpPr>
              <p:cNvPr id="8" name="矩形 7"/>
              <p:cNvSpPr>
                <a:spLocks noRot="1" noChangeAspect="1" noMove="1" noResize="1" noEditPoints="1" noAdjustHandles="1" noChangeArrowheads="1" noChangeShapeType="1" noTextEdit="1"/>
              </p:cNvSpPr>
              <p:nvPr/>
            </p:nvSpPr>
            <p:spPr>
              <a:xfrm>
                <a:off x="2468175" y="1760918"/>
                <a:ext cx="7425708" cy="1152239"/>
              </a:xfrm>
              <a:prstGeom prst="rect">
                <a:avLst/>
              </a:prstGeom>
              <a:blipFill>
                <a:blip r:embed="rId2"/>
                <a:stretch>
                  <a:fillRect l="-1232" t="-6349" b="-8466"/>
                </a:stretch>
              </a:blipFill>
            </p:spPr>
            <p:txBody>
              <a:bodyPr/>
              <a:lstStyle/>
              <a:p>
                <a:r>
                  <a:rPr lang="zh-CN" altLang="en-US">
                    <a:noFill/>
                  </a:rPr>
                  <a:t> </a:t>
                </a:r>
              </a:p>
            </p:txBody>
          </p:sp>
        </mc:Fallback>
      </mc:AlternateContent>
      <p:pic>
        <p:nvPicPr>
          <p:cNvPr id="9" name="图片 8"/>
          <p:cNvPicPr>
            <a:picLocks noChangeAspect="1"/>
          </p:cNvPicPr>
          <p:nvPr/>
        </p:nvPicPr>
        <p:blipFill>
          <a:blip r:embed="rId3"/>
          <a:stretch>
            <a:fillRect/>
          </a:stretch>
        </p:blipFill>
        <p:spPr>
          <a:xfrm>
            <a:off x="2560018" y="3306874"/>
            <a:ext cx="3302373" cy="2683178"/>
          </a:xfrm>
          <a:prstGeom prst="rect">
            <a:avLst/>
          </a:prstGeom>
        </p:spPr>
      </p:pic>
      <p:sp>
        <p:nvSpPr>
          <p:cNvPr id="10" name="矩形 9"/>
          <p:cNvSpPr/>
          <p:nvPr/>
        </p:nvSpPr>
        <p:spPr>
          <a:xfrm>
            <a:off x="3377674" y="5978936"/>
            <a:ext cx="922047"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a</a:t>
            </a:r>
            <a:r>
              <a:rPr lang="zh-CN" altLang="en-US" sz="2296" dirty="0">
                <a:ea typeface="楷体" panose="02010609060101010101" pitchFamily="49" charset="-122"/>
                <a:cs typeface="Times New Roman" panose="02020603050405020304" pitchFamily="18" charset="0"/>
              </a:rPr>
              <a:t>）</a:t>
            </a:r>
            <a:endParaRPr lang="zh-CN" altLang="en-US" sz="2296" dirty="0"/>
          </a:p>
        </p:txBody>
      </p:sp>
      <p:sp>
        <p:nvSpPr>
          <p:cNvPr id="11" name="矩形 10"/>
          <p:cNvSpPr/>
          <p:nvPr/>
        </p:nvSpPr>
        <p:spPr>
          <a:xfrm>
            <a:off x="7190129" y="5978937"/>
            <a:ext cx="942887"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a:t>
            </a:r>
            <a:endParaRPr lang="zh-CN" altLang="en-US" sz="2296" dirty="0"/>
          </a:p>
        </p:txBody>
      </p:sp>
      <p:pic>
        <p:nvPicPr>
          <p:cNvPr id="13" name="图片 12"/>
          <p:cNvPicPr>
            <a:picLocks noChangeAspect="1"/>
          </p:cNvPicPr>
          <p:nvPr/>
        </p:nvPicPr>
        <p:blipFill>
          <a:blip r:embed="rId4"/>
          <a:stretch>
            <a:fillRect/>
          </a:stretch>
        </p:blipFill>
        <p:spPr>
          <a:xfrm>
            <a:off x="6012982" y="3270844"/>
            <a:ext cx="3301414" cy="2697682"/>
          </a:xfrm>
          <a:prstGeom prst="rect">
            <a:avLst/>
          </a:prstGeom>
        </p:spPr>
      </p:pic>
      <p:sp>
        <p:nvSpPr>
          <p:cNvPr id="12" name="TextBox 1"/>
          <p:cNvSpPr txBox="1"/>
          <p:nvPr/>
        </p:nvSpPr>
        <p:spPr>
          <a:xfrm>
            <a:off x="2051571" y="1172080"/>
            <a:ext cx="6323009" cy="445635"/>
          </a:xfrm>
          <a:prstGeom prst="rect">
            <a:avLst/>
          </a:prstGeom>
          <a:noFill/>
        </p:spPr>
        <p:txBody>
          <a:bodyPr wrap="square" rtlCol="0">
            <a:spAutoFit/>
          </a:bodyPr>
          <a:lstStyle/>
          <a:p>
            <a:pPr>
              <a:buClr>
                <a:srgbClr val="7030A0"/>
              </a:buClr>
              <a:buSzPct val="75000"/>
            </a:pPr>
            <a:r>
              <a:rPr lang="zh-CN" altLang="en-US" sz="2296" dirty="0">
                <a:solidFill>
                  <a:srgbClr val="0000CC"/>
                </a:solidFill>
                <a:latin typeface="+mj-ea"/>
                <a:ea typeface="+mj-ea"/>
                <a:cs typeface="Times New Roman" panose="02020603050405020304" pitchFamily="18" charset="0"/>
              </a:rPr>
              <a:t>（</a:t>
            </a:r>
            <a:r>
              <a:rPr lang="en-US" altLang="zh-CN" sz="2296" dirty="0">
                <a:solidFill>
                  <a:srgbClr val="0000CC"/>
                </a:solidFill>
                <a:latin typeface="+mj-ea"/>
                <a:ea typeface="+mj-ea"/>
                <a:cs typeface="Times New Roman" panose="02020603050405020304" pitchFamily="18" charset="0"/>
              </a:rPr>
              <a:t>6</a:t>
            </a:r>
            <a:r>
              <a:rPr lang="zh-CN" altLang="en-US" sz="2296" dirty="0">
                <a:solidFill>
                  <a:srgbClr val="0000CC"/>
                </a:solidFill>
                <a:latin typeface="+mj-ea"/>
                <a:ea typeface="+mj-ea"/>
                <a:cs typeface="Times New Roman" panose="02020603050405020304" pitchFamily="18" charset="0"/>
              </a:rPr>
              <a:t>）腐蚀运算示例</a:t>
            </a:r>
            <a:endParaRPr lang="zh-CN" altLang="en-US" sz="2296" dirty="0">
              <a:solidFill>
                <a:srgbClr val="0000CC"/>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2826496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18</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2514096" y="1295873"/>
            <a:ext cx="3301414" cy="2702552"/>
          </a:xfrm>
          <a:prstGeom prst="rect">
            <a:avLst/>
          </a:prstGeom>
        </p:spPr>
      </p:pic>
      <p:pic>
        <p:nvPicPr>
          <p:cNvPr id="6" name="图片 5"/>
          <p:cNvPicPr>
            <a:picLocks noChangeAspect="1"/>
          </p:cNvPicPr>
          <p:nvPr/>
        </p:nvPicPr>
        <p:blipFill>
          <a:blip r:embed="rId3"/>
          <a:stretch>
            <a:fillRect/>
          </a:stretch>
        </p:blipFill>
        <p:spPr>
          <a:xfrm>
            <a:off x="6267242" y="1295873"/>
            <a:ext cx="3301414" cy="2696282"/>
          </a:xfrm>
          <a:prstGeom prst="rect">
            <a:avLst/>
          </a:prstGeom>
        </p:spPr>
      </p:pic>
      <p:sp>
        <p:nvSpPr>
          <p:cNvPr id="7" name="矩形 6"/>
          <p:cNvSpPr/>
          <p:nvPr/>
        </p:nvSpPr>
        <p:spPr>
          <a:xfrm>
            <a:off x="3513394" y="3982898"/>
            <a:ext cx="907621"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c</a:t>
            </a:r>
            <a:r>
              <a:rPr lang="zh-CN" altLang="en-US" sz="2296" dirty="0">
                <a:ea typeface="楷体" panose="02010609060101010101" pitchFamily="49" charset="-122"/>
                <a:cs typeface="Times New Roman" panose="02020603050405020304" pitchFamily="18" charset="0"/>
              </a:rPr>
              <a:t>）</a:t>
            </a:r>
            <a:endParaRPr lang="zh-CN" altLang="en-US" sz="2296" dirty="0"/>
          </a:p>
        </p:txBody>
      </p:sp>
      <p:sp>
        <p:nvSpPr>
          <p:cNvPr id="8" name="矩形 7"/>
          <p:cNvSpPr/>
          <p:nvPr/>
        </p:nvSpPr>
        <p:spPr>
          <a:xfrm>
            <a:off x="7325850" y="3982899"/>
            <a:ext cx="942887"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d</a:t>
            </a:r>
            <a:r>
              <a:rPr lang="zh-CN" altLang="en-US" sz="2296" dirty="0">
                <a:ea typeface="楷体" panose="02010609060101010101" pitchFamily="49" charset="-122"/>
                <a:cs typeface="Times New Roman" panose="02020603050405020304" pitchFamily="18" charset="0"/>
              </a:rPr>
              <a:t>）</a:t>
            </a:r>
            <a:endParaRPr lang="zh-CN" altLang="en-US" sz="2296" dirty="0"/>
          </a:p>
        </p:txBody>
      </p:sp>
      <mc:AlternateContent xmlns:mc="http://schemas.openxmlformats.org/markup-compatibility/2006">
        <mc:Choice xmlns:a14="http://schemas.microsoft.com/office/drawing/2010/main" Requires="a14">
          <p:sp>
            <p:nvSpPr>
              <p:cNvPr id="9" name="文本框 8"/>
              <p:cNvSpPr txBox="1"/>
              <p:nvPr/>
            </p:nvSpPr>
            <p:spPr>
              <a:xfrm>
                <a:off x="1963383" y="4624115"/>
                <a:ext cx="8398873" cy="798937"/>
              </a:xfrm>
              <a:prstGeom prst="rect">
                <a:avLst/>
              </a:prstGeom>
              <a:noFill/>
            </p:spPr>
            <p:txBody>
              <a:bodyPr wrap="square" rtlCol="0">
                <a:spAutoFit/>
              </a:bodyPr>
              <a:lstStyle/>
              <a:p>
                <a:r>
                  <a:rPr lang="zh-CN" altLang="en-US" sz="2296" dirty="0">
                    <a:ea typeface="楷体" panose="02010609060101010101" pitchFamily="49" charset="-122"/>
                    <a:cs typeface="Times New Roman" panose="02020603050405020304" pitchFamily="18" charset="0"/>
                  </a:rPr>
                  <a:t>解</a:t>
                </a:r>
                <a:r>
                  <a:rPr lang="zh-CN" altLang="en-US" sz="2296" dirty="0">
                    <a:ea typeface="楷体" panose="02010609060101010101" pitchFamily="49" charset="-122"/>
                    <a:cs typeface="Times New Roman" panose="02020603050405020304" pitchFamily="18" charset="0"/>
                  </a:rPr>
                  <a:t>：当 </a:t>
                </a:r>
                <a:r>
                  <a:rPr lang="en-US" altLang="zh-CN" sz="2296" i="1" dirty="0">
                    <a:ea typeface="楷体" panose="02010609060101010101" pitchFamily="49" charset="-122"/>
                    <a:cs typeface="Times New Roman" panose="02020603050405020304" pitchFamily="18" charset="0"/>
                  </a:rPr>
                  <a:t>S</a:t>
                </a:r>
                <a:r>
                  <a:rPr lang="en-US" altLang="zh-CN"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参考点</a:t>
                </a:r>
                <a:r>
                  <a:rPr lang="zh-CN" altLang="en-US" sz="2296" dirty="0">
                    <a:ea typeface="楷体" panose="02010609060101010101" pitchFamily="49" charset="-122"/>
                    <a:cs typeface="Times New Roman" panose="02020603050405020304" pitchFamily="18" charset="0"/>
                  </a:rPr>
                  <a:t>位于</a:t>
                </a:r>
                <a:r>
                  <a:rPr lang="zh-CN" altLang="en-US" sz="2296" dirty="0">
                    <a:ea typeface="楷体" panose="02010609060101010101" pitchFamily="49" charset="-122"/>
                    <a:cs typeface="Times New Roman" panose="02020603050405020304" pitchFamily="18" charset="0"/>
                  </a:rPr>
                  <a:t>图</a:t>
                </a:r>
                <a:r>
                  <a:rPr lang="en-US" altLang="zh-CN" sz="2296" dirty="0">
                    <a:ea typeface="楷体" panose="02010609060101010101" pitchFamily="49" charset="-122"/>
                    <a:cs typeface="Times New Roman" panose="02020603050405020304" pitchFamily="18" charset="0"/>
                  </a:rPr>
                  <a:t>(c)</a:t>
                </a:r>
                <a:r>
                  <a:rPr lang="zh-CN" altLang="en-US" sz="2296" dirty="0">
                    <a:ea typeface="楷体" panose="02010609060101010101" pitchFamily="49" charset="-122"/>
                    <a:cs typeface="Times New Roman" panose="02020603050405020304" pitchFamily="18" charset="0"/>
                  </a:rPr>
                  <a:t>中红框“</a:t>
                </a:r>
                <a:r>
                  <a:rPr lang="en-US" altLang="zh-CN" sz="2296" dirty="0">
                    <a:ea typeface="楷体" panose="02010609060101010101" pitchFamily="49" charset="-122"/>
                    <a:cs typeface="Times New Roman" panose="02020603050405020304" pitchFamily="18" charset="0"/>
                  </a:rPr>
                  <a:t>1”</a:t>
                </a:r>
                <a:r>
                  <a:rPr lang="zh-CN" altLang="en-US" sz="2296" dirty="0">
                    <a:ea typeface="楷体" panose="02010609060101010101" pitchFamily="49" charset="-122"/>
                    <a:cs typeface="Times New Roman" panose="02020603050405020304" pitchFamily="18" charset="0"/>
                  </a:rPr>
                  <a:t>部分时，</a:t>
                </a:r>
                <a14:m>
                  <m:oMath xmlns:m="http://schemas.openxmlformats.org/officeDocument/2006/math">
                    <m:sSub>
                      <m:sSubPr>
                        <m:ctrlPr>
                          <a:rPr lang="en-US" altLang="zh-CN" sz="2296" i="1">
                            <a:latin typeface="Cambria Math" panose="02040503050406030204" pitchFamily="18" charset="0"/>
                            <a:ea typeface="Cambria Math" panose="02040503050406030204" pitchFamily="18" charset="0"/>
                          </a:rPr>
                        </m:ctrlPr>
                      </m:sSubPr>
                      <m:e>
                        <m:d>
                          <m:dPr>
                            <m:ctrlPr>
                              <a:rPr lang="en-US" altLang="zh-CN" sz="2296" i="1">
                                <a:latin typeface="Cambria Math" panose="02040503050406030204" pitchFamily="18" charset="0"/>
                                <a:ea typeface="Cambria Math" panose="02040503050406030204" pitchFamily="18" charset="0"/>
                              </a:rPr>
                            </m:ctrlPr>
                          </m:dPr>
                          <m:e>
                            <m:r>
                              <a:rPr lang="en-US" altLang="zh-CN" sz="2296" i="1">
                                <a:latin typeface="Cambria Math" panose="02040503050406030204" pitchFamily="18" charset="0"/>
                                <a:ea typeface="Cambria Math" panose="02040503050406030204" pitchFamily="18" charset="0"/>
                              </a:rPr>
                              <m:t>𝑺</m:t>
                            </m:r>
                          </m:e>
                        </m:d>
                      </m:e>
                      <m:sub>
                        <m:r>
                          <a:rPr lang="en-US" altLang="zh-CN" sz="2296" i="1">
                            <a:latin typeface="Cambria Math" panose="02040503050406030204" pitchFamily="18" charset="0"/>
                            <a:ea typeface="Cambria Math" panose="02040503050406030204" pitchFamily="18" charset="0"/>
                          </a:rPr>
                          <m:t>𝒙</m:t>
                        </m:r>
                      </m:sub>
                    </m:sSub>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𝑿</m:t>
                    </m:r>
                  </m:oMath>
                </a14:m>
                <a:r>
                  <a:rPr lang="zh-CN" altLang="en-US" sz="2296" dirty="0">
                    <a:ea typeface="楷体" panose="02010609060101010101" pitchFamily="49" charset="-122"/>
                    <a:cs typeface="Times New Roman" panose="02020603050405020304" pitchFamily="18" charset="0"/>
                  </a:rPr>
                  <a:t>，则</a:t>
                </a:r>
                <a:r>
                  <a:rPr lang="zh-CN" altLang="en-US" sz="2296" dirty="0">
                    <a:solidFill>
                      <a:srgbClr val="0033CC"/>
                    </a:solidFill>
                    <a:ea typeface="楷体" panose="02010609060101010101" pitchFamily="49" charset="-122"/>
                    <a:cs typeface="Times New Roman" panose="02020603050405020304" pitchFamily="18" charset="0"/>
                  </a:rPr>
                  <a:t> </a:t>
                </a:r>
                <a:r>
                  <a:rPr lang="en-US" altLang="zh-CN" sz="2296" i="1" dirty="0">
                    <a:solidFill>
                      <a:srgbClr val="0033CC"/>
                    </a:solidFill>
                    <a:ea typeface="楷体" panose="02010609060101010101" pitchFamily="49" charset="-122"/>
                    <a:cs typeface="Times New Roman" panose="02020603050405020304" pitchFamily="18" charset="0"/>
                  </a:rPr>
                  <a:t>X</a:t>
                </a:r>
                <a14:m>
                  <m:oMath xmlns:m="http://schemas.openxmlformats.org/officeDocument/2006/math">
                    <m:r>
                      <a:rPr lang="en-US" altLang="zh-CN" sz="2296" i="1" dirty="0">
                        <a:solidFill>
                          <a:srgbClr val="0033CC"/>
                        </a:solidFill>
                        <a:latin typeface="Cambria Math" panose="02040503050406030204" pitchFamily="18" charset="0"/>
                        <a:ea typeface="Cambria Math" panose="02040503050406030204" pitchFamily="18" charset="0"/>
                        <a:cs typeface="Times New Roman" panose="02020603050405020304" pitchFamily="18" charset="0"/>
                        <a:sym typeface="Symbol" pitchFamily="18" charset="2"/>
                      </a:rPr>
                      <m:t>⊖</m:t>
                    </m:r>
                  </m:oMath>
                </a14:m>
                <a:r>
                  <a:rPr lang="en-US" altLang="zh-CN" sz="2296" i="1" dirty="0">
                    <a:solidFill>
                      <a:srgbClr val="0033CC"/>
                    </a:solidFill>
                    <a:ea typeface="楷体" panose="02010609060101010101" pitchFamily="49" charset="-122"/>
                    <a:cs typeface="Times New Roman" panose="02020603050405020304" pitchFamily="18" charset="0"/>
                  </a:rPr>
                  <a:t>S</a:t>
                </a:r>
                <a:r>
                  <a:rPr lang="en-US" altLang="zh-CN" sz="2296" dirty="0">
                    <a:solidFill>
                      <a:srgbClr val="0033CC"/>
                    </a:solidFill>
                    <a:ea typeface="楷体" panose="02010609060101010101" pitchFamily="49" charset="-122"/>
                    <a:cs typeface="Times New Roman" panose="02020603050405020304" pitchFamily="18" charset="0"/>
                  </a:rPr>
                  <a:t> </a:t>
                </a:r>
                <a:r>
                  <a:rPr lang="zh-CN" altLang="en-US" sz="2296" dirty="0">
                    <a:solidFill>
                      <a:srgbClr val="0033CC"/>
                    </a:solidFill>
                    <a:ea typeface="楷体" panose="02010609060101010101" pitchFamily="49" charset="-122"/>
                    <a:cs typeface="Times New Roman" panose="02020603050405020304" pitchFamily="18" charset="0"/>
                  </a:rPr>
                  <a:t>为</a:t>
                </a:r>
                <a:r>
                  <a:rPr lang="zh-CN" altLang="en-US" sz="2296" dirty="0">
                    <a:solidFill>
                      <a:srgbClr val="0033CC"/>
                    </a:solidFill>
                    <a:ea typeface="楷体" panose="02010609060101010101" pitchFamily="49" charset="-122"/>
                    <a:cs typeface="Times New Roman" panose="02020603050405020304" pitchFamily="18" charset="0"/>
                  </a:rPr>
                  <a:t>图</a:t>
                </a:r>
                <a:r>
                  <a:rPr lang="en-US" altLang="zh-CN" sz="2296" dirty="0">
                    <a:solidFill>
                      <a:srgbClr val="0033CC"/>
                    </a:solidFill>
                    <a:ea typeface="楷体" panose="02010609060101010101" pitchFamily="49" charset="-122"/>
                    <a:cs typeface="Times New Roman" panose="02020603050405020304" pitchFamily="18" charset="0"/>
                  </a:rPr>
                  <a:t>(d)</a:t>
                </a:r>
                <a:r>
                  <a:rPr lang="zh-CN" altLang="en-US" sz="2296" dirty="0">
                    <a:solidFill>
                      <a:srgbClr val="0033CC"/>
                    </a:solidFill>
                    <a:ea typeface="楷体" panose="02010609060101010101" pitchFamily="49" charset="-122"/>
                    <a:cs typeface="Times New Roman" panose="02020603050405020304" pitchFamily="18" charset="0"/>
                  </a:rPr>
                  <a:t>中</a:t>
                </a:r>
                <a:r>
                  <a:rPr lang="zh-CN" altLang="en-US" sz="2296" dirty="0">
                    <a:solidFill>
                      <a:srgbClr val="0033CC"/>
                    </a:solidFill>
                    <a:ea typeface="楷体" panose="02010609060101010101" pitchFamily="49" charset="-122"/>
                    <a:cs typeface="Times New Roman" panose="02020603050405020304" pitchFamily="18" charset="0"/>
                  </a:rPr>
                  <a:t>深灰色“</a:t>
                </a:r>
                <a:r>
                  <a:rPr lang="en-US" altLang="zh-CN" sz="2296" dirty="0">
                    <a:solidFill>
                      <a:srgbClr val="0033CC"/>
                    </a:solidFill>
                    <a:ea typeface="楷体" panose="02010609060101010101" pitchFamily="49" charset="-122"/>
                    <a:cs typeface="Times New Roman" panose="02020603050405020304" pitchFamily="18" charset="0"/>
                  </a:rPr>
                  <a:t>1”</a:t>
                </a:r>
                <a:r>
                  <a:rPr lang="zh-CN" altLang="en-US" sz="2296" dirty="0">
                    <a:solidFill>
                      <a:srgbClr val="0033CC"/>
                    </a:solidFill>
                    <a:ea typeface="楷体" panose="02010609060101010101" pitchFamily="49" charset="-122"/>
                    <a:cs typeface="Times New Roman" panose="02020603050405020304" pitchFamily="18" charset="0"/>
                  </a:rPr>
                  <a:t>部分。</a:t>
                </a:r>
                <a:r>
                  <a:rPr lang="zh-CN" altLang="en-US" sz="2296" dirty="0">
                    <a:ea typeface="楷体" panose="02010609060101010101" pitchFamily="49" charset="-122"/>
                    <a:cs typeface="Times New Roman" panose="02020603050405020304" pitchFamily="18" charset="0"/>
                  </a:rPr>
                  <a:t>白色“</a:t>
                </a:r>
                <a:r>
                  <a:rPr lang="en-US" altLang="zh-CN" sz="2296" dirty="0">
                    <a:ea typeface="楷体" panose="02010609060101010101" pitchFamily="49" charset="-122"/>
                    <a:cs typeface="Times New Roman" panose="02020603050405020304" pitchFamily="18" charset="0"/>
                  </a:rPr>
                  <a:t>0”</a:t>
                </a:r>
                <a:r>
                  <a:rPr lang="zh-CN" altLang="en-US" sz="2296" dirty="0">
                    <a:ea typeface="楷体" panose="02010609060101010101" pitchFamily="49" charset="-122"/>
                    <a:cs typeface="Times New Roman" panose="02020603050405020304" pitchFamily="18" charset="0"/>
                  </a:rPr>
                  <a:t>部分为腐蚀消失部分。</a:t>
                </a:r>
                <a:endParaRPr lang="zh-CN" altLang="en-US" sz="2296" dirty="0">
                  <a:ea typeface="楷体" panose="02010609060101010101" pitchFamily="49" charset="-122"/>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1963383" y="4624115"/>
                <a:ext cx="8398873" cy="798937"/>
              </a:xfrm>
              <a:prstGeom prst="rect">
                <a:avLst/>
              </a:prstGeom>
              <a:blipFill>
                <a:blip r:embed="rId4"/>
                <a:stretch>
                  <a:fillRect l="-1016" t="-9160" r="-4499" b="-167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1158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19</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6" name="矩形 5"/>
          <p:cNvSpPr/>
          <p:nvPr/>
        </p:nvSpPr>
        <p:spPr>
          <a:xfrm>
            <a:off x="2468175" y="1835555"/>
            <a:ext cx="8063673" cy="3899914"/>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n"/>
            </a:pPr>
            <a:r>
              <a:rPr lang="zh-CN" altLang="en-US" sz="2296" kern="0" dirty="0">
                <a:ea typeface="楷体" panose="02010609060101010101" pitchFamily="49" charset="-122"/>
                <a:cs typeface="Times New Roman" panose="02020603050405020304" pitchFamily="18" charset="0"/>
              </a:rPr>
              <a:t>程序</a:t>
            </a:r>
            <a:endParaRPr lang="en-US" altLang="zh-CN" sz="2296" kern="0" dirty="0">
              <a:ea typeface="楷体" panose="02010609060101010101" pitchFamily="49" charset="-122"/>
              <a:cs typeface="Times New Roman" panose="02020603050405020304" pitchFamily="18" charset="0"/>
            </a:endParaRPr>
          </a:p>
          <a:p>
            <a:pPr indent="291579" algn="just"/>
            <a:r>
              <a:rPr lang="en-US" altLang="zh-CN" sz="2806" kern="0" dirty="0">
                <a:ea typeface="楷体" panose="02010609060101010101" pitchFamily="49" charset="-122"/>
                <a:cs typeface="Times New Roman" panose="02020603050405020304" pitchFamily="18" charset="0"/>
              </a:rPr>
              <a:t>Image=</a:t>
            </a:r>
            <a:r>
              <a:rPr lang="en-US" altLang="zh-CN" sz="2806" kern="0" dirty="0" err="1">
                <a:solidFill>
                  <a:srgbClr val="0033CC"/>
                </a:solidFill>
                <a:ea typeface="楷体" panose="02010609060101010101" pitchFamily="49" charset="-122"/>
                <a:cs typeface="Times New Roman" panose="02020603050405020304" pitchFamily="18" charset="0"/>
              </a:rPr>
              <a:t>imread</a:t>
            </a:r>
            <a:r>
              <a:rPr lang="en-US" altLang="zh-CN" sz="2806" kern="0" dirty="0">
                <a:ea typeface="楷体" panose="02010609060101010101" pitchFamily="49" charset="-122"/>
                <a:cs typeface="Times New Roman" panose="02020603050405020304" pitchFamily="18" charset="0"/>
              </a:rPr>
              <a:t>('menu.bmp'); </a:t>
            </a:r>
          </a:p>
          <a:p>
            <a:pPr indent="291579" algn="just"/>
            <a:r>
              <a:rPr lang="en-US" altLang="zh-CN" sz="2806" kern="0" dirty="0">
                <a:ea typeface="楷体" panose="02010609060101010101" pitchFamily="49" charset="-122"/>
                <a:cs typeface="Times New Roman" panose="02020603050405020304" pitchFamily="18" charset="0"/>
              </a:rPr>
              <a:t>BW=</a:t>
            </a:r>
            <a:r>
              <a:rPr lang="en-US" altLang="zh-CN" sz="2806" kern="0" dirty="0">
                <a:solidFill>
                  <a:srgbClr val="0033CC"/>
                </a:solidFill>
                <a:ea typeface="楷体" panose="02010609060101010101" pitchFamily="49" charset="-122"/>
                <a:cs typeface="Times New Roman" panose="02020603050405020304" pitchFamily="18" charset="0"/>
              </a:rPr>
              <a:t>im2bw</a:t>
            </a:r>
            <a:r>
              <a:rPr lang="en-US" altLang="zh-CN" sz="2806" kern="0" dirty="0">
                <a:ea typeface="楷体" panose="02010609060101010101" pitchFamily="49" charset="-122"/>
                <a:cs typeface="Times New Roman" panose="02020603050405020304" pitchFamily="18" charset="0"/>
              </a:rPr>
              <a:t>(Image); </a:t>
            </a:r>
            <a:endParaRPr lang="zh-CN" altLang="zh-CN" sz="2806" kern="100" dirty="0">
              <a:ea typeface="楷体" panose="02010609060101010101" pitchFamily="49" charset="-122"/>
              <a:cs typeface="Times New Roman" panose="02020603050405020304" pitchFamily="18" charset="0"/>
            </a:endParaRPr>
          </a:p>
          <a:p>
            <a:pPr indent="291579" algn="just"/>
            <a:r>
              <a:rPr lang="en-US" altLang="zh-CN" sz="2806" kern="0" dirty="0">
                <a:ea typeface="楷体" panose="02010609060101010101" pitchFamily="49" charset="-122"/>
                <a:cs typeface="Times New Roman" panose="02020603050405020304" pitchFamily="18" charset="0"/>
              </a:rPr>
              <a:t>[h w]=size(BW); </a:t>
            </a:r>
            <a:endParaRPr lang="zh-CN" altLang="zh-CN" sz="2806" kern="100" dirty="0">
              <a:ea typeface="楷体" panose="02010609060101010101" pitchFamily="49" charset="-122"/>
              <a:cs typeface="Times New Roman" panose="02020603050405020304" pitchFamily="18" charset="0"/>
            </a:endParaRPr>
          </a:p>
          <a:p>
            <a:pPr indent="291579" algn="just"/>
            <a:r>
              <a:rPr lang="en-US" altLang="zh-CN" sz="2806" kern="0" dirty="0">
                <a:ea typeface="楷体" panose="02010609060101010101" pitchFamily="49" charset="-122"/>
                <a:cs typeface="Times New Roman" panose="02020603050405020304" pitchFamily="18" charset="0"/>
              </a:rPr>
              <a:t>result=ones(</a:t>
            </a:r>
            <a:r>
              <a:rPr lang="en-US" altLang="zh-CN" sz="2806" kern="0" dirty="0" err="1">
                <a:ea typeface="楷体" panose="02010609060101010101" pitchFamily="49" charset="-122"/>
                <a:cs typeface="Times New Roman" panose="02020603050405020304" pitchFamily="18" charset="0"/>
              </a:rPr>
              <a:t>h,w</a:t>
            </a:r>
            <a:r>
              <a:rPr lang="en-US" altLang="zh-CN" sz="2806" kern="0" dirty="0">
                <a:ea typeface="楷体" panose="02010609060101010101" pitchFamily="49" charset="-122"/>
                <a:cs typeface="Times New Roman" panose="02020603050405020304" pitchFamily="18" charset="0"/>
              </a:rPr>
              <a:t>); </a:t>
            </a:r>
            <a:endParaRPr lang="zh-CN" altLang="zh-CN" sz="2806" kern="100" dirty="0">
              <a:ea typeface="楷体" panose="02010609060101010101" pitchFamily="49" charset="-122"/>
              <a:cs typeface="Times New Roman" panose="02020603050405020304" pitchFamily="18" charset="0"/>
            </a:endParaRPr>
          </a:p>
          <a:p>
            <a:pPr indent="291579" algn="just"/>
            <a:r>
              <a:rPr lang="en-US" altLang="zh-CN" sz="2806" kern="0" dirty="0">
                <a:ea typeface="楷体" panose="02010609060101010101" pitchFamily="49" charset="-122"/>
                <a:cs typeface="Times New Roman" panose="02020603050405020304" pitchFamily="18" charset="0"/>
              </a:rPr>
              <a:t>for x=2:w-1</a:t>
            </a:r>
            <a:endParaRPr lang="zh-CN" altLang="zh-CN" sz="2806" kern="100" dirty="0">
              <a:ea typeface="楷体" panose="02010609060101010101" pitchFamily="49" charset="-122"/>
              <a:cs typeface="Times New Roman" panose="02020603050405020304" pitchFamily="18" charset="0"/>
            </a:endParaRPr>
          </a:p>
          <a:p>
            <a:pPr indent="291579" algn="just"/>
            <a:r>
              <a:rPr lang="en-US" altLang="zh-CN" sz="2806" kern="0" dirty="0">
                <a:ea typeface="楷体" panose="02010609060101010101" pitchFamily="49" charset="-122"/>
                <a:cs typeface="Times New Roman" panose="02020603050405020304" pitchFamily="18" charset="0"/>
              </a:rPr>
              <a:t>    for y=2:h-1         </a:t>
            </a:r>
            <a:endParaRPr lang="zh-CN" altLang="zh-CN" sz="2806" kern="100" dirty="0">
              <a:ea typeface="楷体" panose="02010609060101010101" pitchFamily="49" charset="-122"/>
              <a:cs typeface="Times New Roman" panose="02020603050405020304" pitchFamily="18" charset="0"/>
            </a:endParaRPr>
          </a:p>
          <a:p>
            <a:pPr indent="291579" algn="just"/>
            <a:r>
              <a:rPr lang="en-US" altLang="zh-CN" sz="2806" kern="0" dirty="0">
                <a:ea typeface="楷体" panose="02010609060101010101" pitchFamily="49" charset="-122"/>
                <a:cs typeface="Times New Roman" panose="02020603050405020304" pitchFamily="18" charset="0"/>
              </a:rPr>
              <a:t>        for m=-1:1</a:t>
            </a:r>
            <a:endParaRPr lang="zh-CN" altLang="zh-CN" sz="2806" kern="100" dirty="0">
              <a:ea typeface="楷体" panose="02010609060101010101" pitchFamily="49" charset="-122"/>
              <a:cs typeface="Times New Roman" panose="02020603050405020304" pitchFamily="18" charset="0"/>
            </a:endParaRPr>
          </a:p>
          <a:p>
            <a:pPr indent="291579" algn="just">
              <a:tabLst>
                <a:tab pos="2985448" algn="l"/>
                <a:tab pos="3100460" algn="l"/>
              </a:tabLst>
            </a:pPr>
            <a:r>
              <a:rPr lang="en-US" altLang="zh-CN" sz="2806" kern="0" dirty="0">
                <a:ea typeface="楷体" panose="02010609060101010101" pitchFamily="49" charset="-122"/>
                <a:cs typeface="Times New Roman" panose="02020603050405020304" pitchFamily="18" charset="0"/>
              </a:rPr>
              <a:t>            for n=-1:1              </a:t>
            </a:r>
          </a:p>
        </p:txBody>
      </p:sp>
      <p:sp>
        <p:nvSpPr>
          <p:cNvPr id="7" name="TextBox 1"/>
          <p:cNvSpPr txBox="1"/>
          <p:nvPr/>
        </p:nvSpPr>
        <p:spPr>
          <a:xfrm>
            <a:off x="2051571" y="1172080"/>
            <a:ext cx="6323009" cy="445635"/>
          </a:xfrm>
          <a:prstGeom prst="rect">
            <a:avLst/>
          </a:prstGeom>
          <a:noFill/>
        </p:spPr>
        <p:txBody>
          <a:bodyPr wrap="square" rtlCol="0">
            <a:spAutoFit/>
          </a:bodyPr>
          <a:lstStyle/>
          <a:p>
            <a:pPr>
              <a:buClr>
                <a:srgbClr val="7030A0"/>
              </a:buClr>
              <a:buSzPct val="75000"/>
            </a:pPr>
            <a:r>
              <a:rPr lang="zh-CN" altLang="en-US" sz="2296" dirty="0">
                <a:solidFill>
                  <a:srgbClr val="0000CC"/>
                </a:solidFill>
                <a:latin typeface="+mj-ea"/>
                <a:ea typeface="+mj-ea"/>
                <a:cs typeface="Times New Roman" panose="02020603050405020304" pitchFamily="18" charset="0"/>
              </a:rPr>
              <a:t>（</a:t>
            </a:r>
            <a:r>
              <a:rPr lang="en-US" altLang="zh-CN" sz="2296" dirty="0">
                <a:solidFill>
                  <a:srgbClr val="0000CC"/>
                </a:solidFill>
                <a:latin typeface="+mj-ea"/>
                <a:ea typeface="+mj-ea"/>
                <a:cs typeface="Times New Roman" panose="02020603050405020304" pitchFamily="18" charset="0"/>
              </a:rPr>
              <a:t>7</a:t>
            </a:r>
            <a:r>
              <a:rPr lang="zh-CN" altLang="en-US" sz="2296" dirty="0">
                <a:solidFill>
                  <a:srgbClr val="0000CC"/>
                </a:solidFill>
                <a:latin typeface="+mj-ea"/>
                <a:ea typeface="+mj-ea"/>
                <a:cs typeface="Times New Roman" panose="02020603050405020304" pitchFamily="18" charset="0"/>
              </a:rPr>
              <a:t>）腐蚀运算例程</a:t>
            </a:r>
            <a:r>
              <a:rPr lang="en-US" altLang="zh-CN" sz="2296" dirty="0">
                <a:solidFill>
                  <a:srgbClr val="0000CC"/>
                </a:solidFill>
                <a:latin typeface="+mj-ea"/>
                <a:ea typeface="+mj-ea"/>
                <a:cs typeface="Times New Roman" panose="02020603050405020304" pitchFamily="18" charset="0"/>
              </a:rPr>
              <a:t>(1)</a:t>
            </a:r>
            <a:endParaRPr lang="zh-CN" altLang="en-US" sz="2296" dirty="0">
              <a:solidFill>
                <a:srgbClr val="0000CC"/>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4138220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061" b="1">
                <a:solidFill>
                  <a:schemeClr val="tx1"/>
                </a:solidFill>
                <a:latin typeface="Times New Roman" panose="02020603050405020304" pitchFamily="18" charset="0"/>
                <a:ea typeface="宋体" panose="02010600030101010101" pitchFamily="2" charset="-122"/>
              </a:defRPr>
            </a:lvl1pPr>
            <a:lvl2pPr marL="947633" indent="-364474">
              <a:defRPr kumimoji="1" sz="3061" b="1">
                <a:solidFill>
                  <a:schemeClr val="tx1"/>
                </a:solidFill>
                <a:latin typeface="Times New Roman" panose="02020603050405020304" pitchFamily="18" charset="0"/>
                <a:ea typeface="宋体" panose="02010600030101010101" pitchFamily="2" charset="-122"/>
              </a:defRPr>
            </a:lvl2pPr>
            <a:lvl3pPr marL="1457897" indent="-291579">
              <a:defRPr kumimoji="1" sz="3061" b="1">
                <a:solidFill>
                  <a:schemeClr val="tx1"/>
                </a:solidFill>
                <a:latin typeface="Times New Roman" panose="02020603050405020304" pitchFamily="18" charset="0"/>
                <a:ea typeface="宋体" panose="02010600030101010101" pitchFamily="2" charset="-122"/>
              </a:defRPr>
            </a:lvl3pPr>
            <a:lvl4pPr marL="2041055" indent="-291579">
              <a:defRPr kumimoji="1" sz="3061" b="1">
                <a:solidFill>
                  <a:schemeClr val="tx1"/>
                </a:solidFill>
                <a:latin typeface="Times New Roman" panose="02020603050405020304" pitchFamily="18" charset="0"/>
                <a:ea typeface="宋体" panose="02010600030101010101" pitchFamily="2" charset="-122"/>
              </a:defRPr>
            </a:lvl4pPr>
            <a:lvl5pPr marL="2624214" indent="-291579">
              <a:defRPr kumimoji="1" sz="3061" b="1">
                <a:solidFill>
                  <a:schemeClr val="tx1"/>
                </a:solidFill>
                <a:latin typeface="Times New Roman" panose="02020603050405020304" pitchFamily="18" charset="0"/>
                <a:ea typeface="宋体" panose="02010600030101010101" pitchFamily="2" charset="-122"/>
              </a:defRPr>
            </a:lvl5pPr>
            <a:lvl6pPr marL="3207372" indent="-291579" eaLnBrk="0" fontAlgn="base" hangingPunct="0">
              <a:spcBef>
                <a:spcPct val="0"/>
              </a:spcBef>
              <a:spcAft>
                <a:spcPct val="0"/>
              </a:spcAft>
              <a:defRPr kumimoji="1" sz="3061" b="1">
                <a:solidFill>
                  <a:schemeClr val="tx1"/>
                </a:solidFill>
                <a:latin typeface="Times New Roman" panose="02020603050405020304" pitchFamily="18" charset="0"/>
                <a:ea typeface="宋体" panose="02010600030101010101" pitchFamily="2" charset="-122"/>
              </a:defRPr>
            </a:lvl6pPr>
            <a:lvl7pPr marL="3790531" indent="-291579" eaLnBrk="0" fontAlgn="base" hangingPunct="0">
              <a:spcBef>
                <a:spcPct val="0"/>
              </a:spcBef>
              <a:spcAft>
                <a:spcPct val="0"/>
              </a:spcAft>
              <a:defRPr kumimoji="1" sz="3061" b="1">
                <a:solidFill>
                  <a:schemeClr val="tx1"/>
                </a:solidFill>
                <a:latin typeface="Times New Roman" panose="02020603050405020304" pitchFamily="18" charset="0"/>
                <a:ea typeface="宋体" panose="02010600030101010101" pitchFamily="2" charset="-122"/>
              </a:defRPr>
            </a:lvl7pPr>
            <a:lvl8pPr marL="4373690" indent="-291579" eaLnBrk="0" fontAlgn="base" hangingPunct="0">
              <a:spcBef>
                <a:spcPct val="0"/>
              </a:spcBef>
              <a:spcAft>
                <a:spcPct val="0"/>
              </a:spcAft>
              <a:defRPr kumimoji="1" sz="3061" b="1">
                <a:solidFill>
                  <a:schemeClr val="tx1"/>
                </a:solidFill>
                <a:latin typeface="Times New Roman" panose="02020603050405020304" pitchFamily="18" charset="0"/>
                <a:ea typeface="宋体" panose="02010600030101010101" pitchFamily="2" charset="-122"/>
              </a:defRPr>
            </a:lvl8pPr>
            <a:lvl9pPr marL="4956848" indent="-291579" eaLnBrk="0" fontAlgn="base" hangingPunct="0">
              <a:spcBef>
                <a:spcPct val="0"/>
              </a:spcBef>
              <a:spcAft>
                <a:spcPct val="0"/>
              </a:spcAft>
              <a:defRPr kumimoji="1" sz="3061" b="1">
                <a:solidFill>
                  <a:schemeClr val="tx1"/>
                </a:solidFill>
                <a:latin typeface="Times New Roman" panose="02020603050405020304" pitchFamily="18" charset="0"/>
                <a:ea typeface="宋体" panose="02010600030101010101" pitchFamily="2" charset="-122"/>
              </a:defRPr>
            </a:lvl9pPr>
          </a:lstStyle>
          <a:p>
            <a:fld id="{A6DAE0EF-B611-4261-B693-D8B6EAFEC586}" type="slidenum">
              <a:rPr kumimoji="0" lang="en-US" altLang="zh-CN" sz="1403" b="0"/>
              <a:pPr/>
              <a:t>2</a:t>
            </a:fld>
            <a:endParaRPr kumimoji="0" lang="en-US" altLang="zh-CN" sz="1403" b="0"/>
          </a:p>
        </p:txBody>
      </p:sp>
      <p:sp>
        <p:nvSpPr>
          <p:cNvPr id="9221" name="Rectangle 2"/>
          <p:cNvSpPr txBox="1">
            <a:spLocks noChangeArrowheads="1"/>
          </p:cNvSpPr>
          <p:nvPr/>
        </p:nvSpPr>
        <p:spPr bwMode="auto">
          <a:xfrm>
            <a:off x="1963382" y="305746"/>
            <a:ext cx="629105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3061"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3061" dirty="0">
                <a:latin typeface="Times New Roman" panose="02020603050405020304" pitchFamily="18" charset="0"/>
                <a:ea typeface="微软雅黑" panose="020B0503020204020204" pitchFamily="34" charset="-122"/>
                <a:cs typeface="Times New Roman" panose="02020603050405020304" pitchFamily="18" charset="0"/>
              </a:rPr>
              <a:t>形态学基础</a:t>
            </a:r>
            <a:endParaRPr lang="zh-CN" altLang="en-US" sz="306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ext Box 4"/>
          <p:cNvSpPr txBox="1">
            <a:spLocks noChangeArrowheads="1"/>
          </p:cNvSpPr>
          <p:nvPr/>
        </p:nvSpPr>
        <p:spPr bwMode="auto">
          <a:xfrm>
            <a:off x="1963382" y="1206728"/>
            <a:ext cx="8188294" cy="3193118"/>
          </a:xfrm>
          <a:prstGeom prst="rect">
            <a:avLst/>
          </a:prstGeom>
          <a:noFill/>
          <a:ln w="9525">
            <a:noFill/>
            <a:miter lim="800000"/>
            <a:headEnd/>
            <a:tailEnd/>
          </a:ln>
        </p:spPr>
        <p:txBody>
          <a:bodyPr wrap="square">
            <a:spAutoFit/>
          </a:bodyPr>
          <a:lstStyle/>
          <a:p>
            <a:pPr marL="437369" indent="-437369">
              <a:lnSpc>
                <a:spcPct val="115000"/>
              </a:lnSpc>
              <a:spcBef>
                <a:spcPts val="1020"/>
              </a:spcBef>
              <a:buClr>
                <a:srgbClr val="7030A0"/>
              </a:buClr>
              <a:buSzPct val="75000"/>
              <a:buFont typeface="Wingdings" panose="05000000000000000000" pitchFamily="2" charset="2"/>
              <a:buChar char="n"/>
            </a:pPr>
            <a:r>
              <a:rPr lang="zh-CN" altLang="zh-CN" sz="2296" dirty="0">
                <a:solidFill>
                  <a:srgbClr val="0033CC"/>
                </a:solidFill>
                <a:ea typeface="楷体" panose="02010609060101010101" pitchFamily="49" charset="-122"/>
                <a:cs typeface="Times New Roman" panose="02020603050405020304" pitchFamily="18" charset="0"/>
              </a:rPr>
              <a:t>形态学</a:t>
            </a:r>
            <a:r>
              <a:rPr lang="zh-CN" altLang="zh-CN" sz="2296" dirty="0">
                <a:ea typeface="楷体" panose="02010609060101010101" pitchFamily="49" charset="-122"/>
                <a:cs typeface="Times New Roman" panose="02020603050405020304" pitchFamily="18" charset="0"/>
              </a:rPr>
              <a:t>是建立在严格的数学理论基础上的，其数学基础是</a:t>
            </a:r>
            <a:r>
              <a:rPr lang="zh-CN" altLang="zh-CN" sz="2296" dirty="0">
                <a:solidFill>
                  <a:srgbClr val="0033CC"/>
                </a:solidFill>
                <a:ea typeface="楷体" panose="02010609060101010101" pitchFamily="49" charset="-122"/>
                <a:cs typeface="Times New Roman" panose="02020603050405020304" pitchFamily="18" charset="0"/>
              </a:rPr>
              <a:t>集合论</a:t>
            </a:r>
            <a:r>
              <a:rPr lang="zh-CN" altLang="zh-CN" sz="2296" dirty="0">
                <a:ea typeface="楷体" panose="02010609060101010101" pitchFamily="49" charset="-122"/>
                <a:cs typeface="Times New Roman" panose="02020603050405020304" pitchFamily="18" charset="0"/>
              </a:rPr>
              <a:t>。</a:t>
            </a:r>
            <a:endParaRPr lang="en-US" altLang="zh-CN" sz="2296" dirty="0">
              <a:ea typeface="楷体" panose="02010609060101010101" pitchFamily="49" charset="-122"/>
              <a:cs typeface="Times New Roman" panose="02020603050405020304" pitchFamily="18" charset="0"/>
            </a:endParaRPr>
          </a:p>
          <a:p>
            <a:pPr marL="437369" indent="-437369">
              <a:lnSpc>
                <a:spcPct val="115000"/>
              </a:lnSpc>
              <a:spcBef>
                <a:spcPts val="1020"/>
              </a:spcBef>
              <a:buClr>
                <a:srgbClr val="7030A0"/>
              </a:buClr>
              <a:buSzPct val="75000"/>
              <a:buFont typeface="Wingdings" panose="05000000000000000000" pitchFamily="2" charset="2"/>
              <a:buChar char="n"/>
            </a:pPr>
            <a:r>
              <a:rPr lang="zh-CN" altLang="zh-CN" sz="2296" dirty="0">
                <a:ea typeface="楷体" panose="02010609060101010101" pitchFamily="49" charset="-122"/>
                <a:cs typeface="Times New Roman" panose="02020603050405020304" pitchFamily="18" charset="0"/>
              </a:rPr>
              <a:t>在</a:t>
            </a:r>
            <a:r>
              <a:rPr lang="zh-CN" altLang="zh-CN" sz="2296" dirty="0">
                <a:ea typeface="楷体" panose="02010609060101010101" pitchFamily="49" charset="-122"/>
                <a:cs typeface="Times New Roman" panose="02020603050405020304" pitchFamily="18" charset="0"/>
              </a:rPr>
              <a:t>数学形态学中，用集合来描述</a:t>
            </a:r>
            <a:r>
              <a:rPr lang="zh-CN" altLang="zh-CN" sz="2296" dirty="0">
                <a:solidFill>
                  <a:srgbClr val="0033CC"/>
                </a:solidFill>
                <a:ea typeface="楷体" panose="02010609060101010101" pitchFamily="49" charset="-122"/>
                <a:cs typeface="Times New Roman" panose="02020603050405020304" pitchFamily="18" charset="0"/>
              </a:rPr>
              <a:t>目标图像</a:t>
            </a:r>
            <a:r>
              <a:rPr lang="zh-CN" altLang="zh-CN" sz="2296" dirty="0">
                <a:solidFill>
                  <a:srgbClr val="0033CC"/>
                </a:solidFill>
                <a:ea typeface="楷体" panose="02010609060101010101" pitchFamily="49" charset="-122"/>
                <a:cs typeface="Times New Roman" panose="02020603050405020304" pitchFamily="18" charset="0"/>
              </a:rPr>
              <a:t>或感兴趣区域</a:t>
            </a:r>
            <a:r>
              <a:rPr lang="zh-CN" altLang="en-US" sz="2296" dirty="0">
                <a:solidFill>
                  <a:srgbClr val="0033CC"/>
                </a:solidFill>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，描述</a:t>
            </a:r>
            <a:r>
              <a:rPr lang="zh-CN" altLang="en-US" sz="2296" b="1" dirty="0">
                <a:solidFill>
                  <a:srgbClr val="0033CC"/>
                </a:solidFill>
                <a:ea typeface="楷体" panose="02010609060101010101" pitchFamily="49" charset="-122"/>
                <a:cs typeface="Times New Roman" panose="02020603050405020304" pitchFamily="18" charset="0"/>
              </a:rPr>
              <a:t>图像各部分之间关系</a:t>
            </a:r>
            <a:r>
              <a:rPr lang="zh-CN" altLang="en-US" sz="2296" dirty="0">
                <a:ea typeface="楷体" panose="02010609060101010101" pitchFamily="49" charset="-122"/>
                <a:cs typeface="Times New Roman" panose="02020603050405020304" pitchFamily="18" charset="0"/>
              </a:rPr>
              <a:t>，描述</a:t>
            </a:r>
            <a:r>
              <a:rPr lang="zh-CN" altLang="en-US" sz="2296" b="1" dirty="0">
                <a:solidFill>
                  <a:srgbClr val="0033CC"/>
                </a:solidFill>
                <a:ea typeface="楷体" panose="02010609060101010101" pitchFamily="49" charset="-122"/>
                <a:cs typeface="Times New Roman" panose="02020603050405020304" pitchFamily="18" charset="0"/>
              </a:rPr>
              <a:t>目标的结构特点</a:t>
            </a:r>
            <a:r>
              <a:rPr lang="zh-CN" altLang="en-US" sz="2296" dirty="0">
                <a:ea typeface="楷体" panose="02010609060101010101" pitchFamily="49" charset="-122"/>
                <a:cs typeface="Times New Roman" panose="02020603050405020304" pitchFamily="18" charset="0"/>
              </a:rPr>
              <a:t>。</a:t>
            </a:r>
          </a:p>
          <a:p>
            <a:pPr marL="437369" indent="-437369">
              <a:lnSpc>
                <a:spcPct val="115000"/>
              </a:lnSpc>
              <a:spcBef>
                <a:spcPts val="1020"/>
              </a:spcBef>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 </a:t>
            </a:r>
            <a:r>
              <a:rPr lang="zh-CN" altLang="en-US" sz="2296" dirty="0">
                <a:solidFill>
                  <a:srgbClr val="0033CC"/>
                </a:solidFill>
                <a:ea typeface="楷体" panose="02010609060101010101" pitchFamily="49" charset="-122"/>
                <a:cs typeface="Times New Roman" panose="02020603050405020304" pitchFamily="18" charset="0"/>
              </a:rPr>
              <a:t>数学形态学运算</a:t>
            </a:r>
            <a:r>
              <a:rPr lang="zh-CN" altLang="en-US" sz="2296" dirty="0">
                <a:ea typeface="楷体" panose="02010609060101010101" pitchFamily="49" charset="-122"/>
                <a:cs typeface="Times New Roman" panose="02020603050405020304" pitchFamily="18" charset="0"/>
              </a:rPr>
              <a:t>就是</a:t>
            </a:r>
            <a:r>
              <a:rPr lang="zh-CN" altLang="zh-CN" sz="2296" dirty="0">
                <a:ea typeface="楷体" panose="02010609060101010101" pitchFamily="49" charset="-122"/>
                <a:cs typeface="Times New Roman" panose="02020603050405020304" pitchFamily="18" charset="0"/>
              </a:rPr>
              <a:t>用</a:t>
            </a:r>
            <a:r>
              <a:rPr lang="zh-CN" altLang="zh-CN" sz="2296" dirty="0">
                <a:solidFill>
                  <a:srgbClr val="0033CC"/>
                </a:solidFill>
                <a:ea typeface="楷体" panose="02010609060101010101" pitchFamily="49" charset="-122"/>
                <a:cs typeface="Times New Roman" panose="02020603050405020304" pitchFamily="18" charset="0"/>
              </a:rPr>
              <a:t>结构元素</a:t>
            </a:r>
            <a:r>
              <a:rPr lang="zh-CN" altLang="zh-CN" sz="2296" dirty="0">
                <a:ea typeface="楷体" panose="02010609060101010101" pitchFamily="49" charset="-122"/>
                <a:cs typeface="Times New Roman" panose="02020603050405020304" pitchFamily="18" charset="0"/>
              </a:rPr>
              <a:t>对图像集合进行操作，观察图像中各部分关系，从而提取有用特征进行分析和描述，以达到对图像进行分析和识别的目的</a:t>
            </a:r>
            <a:r>
              <a:rPr lang="zh-CN" altLang="en-US" sz="2296" dirty="0">
                <a:ea typeface="楷体" panose="02010609060101010101" pitchFamily="49" charset="-122"/>
                <a:cs typeface="Times New Roman" panose="02020603050405020304" pitchFamily="18" charset="0"/>
              </a:rPr>
              <a:t>。</a:t>
            </a:r>
            <a:endParaRPr lang="zh-CN" altLang="en-US" sz="2296"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360822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20</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6" name="文本框 5"/>
          <p:cNvSpPr txBox="1"/>
          <p:nvPr/>
        </p:nvSpPr>
        <p:spPr>
          <a:xfrm>
            <a:off x="2160665" y="1706376"/>
            <a:ext cx="8201439" cy="3978397"/>
          </a:xfrm>
          <a:prstGeom prst="rect">
            <a:avLst/>
          </a:prstGeom>
          <a:noFill/>
        </p:spPr>
        <p:txBody>
          <a:bodyPr wrap="square" rtlCol="0">
            <a:spAutoFit/>
          </a:bodyPr>
          <a:lstStyle/>
          <a:p>
            <a:pPr indent="291579" algn="just"/>
            <a:r>
              <a:rPr lang="en-US" altLang="zh-CN" sz="2806" dirty="0">
                <a:ea typeface="楷体" panose="02010609060101010101" pitchFamily="49" charset="-122"/>
                <a:cs typeface="Times New Roman" panose="02020603050405020304" pitchFamily="18" charset="0"/>
              </a:rPr>
              <a:t> </a:t>
            </a:r>
            <a:r>
              <a:rPr lang="en-US" altLang="zh-CN" sz="2806" dirty="0">
                <a:ea typeface="楷体" panose="02010609060101010101" pitchFamily="49" charset="-122"/>
                <a:cs typeface="Times New Roman" panose="02020603050405020304" pitchFamily="18" charset="0"/>
              </a:rPr>
              <a:t>              </a:t>
            </a:r>
            <a:r>
              <a:rPr lang="en-US" altLang="zh-CN" sz="2806" kern="0" dirty="0">
                <a:ea typeface="楷体" panose="02010609060101010101" pitchFamily="49" charset="-122"/>
                <a:cs typeface="Times New Roman" panose="02020603050405020304" pitchFamily="18" charset="0"/>
              </a:rPr>
              <a:t>if BW(</a:t>
            </a:r>
            <a:r>
              <a:rPr lang="en-US" altLang="zh-CN" sz="2806" kern="0" dirty="0" err="1">
                <a:ea typeface="楷体" panose="02010609060101010101" pitchFamily="49" charset="-122"/>
                <a:cs typeface="Times New Roman" panose="02020603050405020304" pitchFamily="18" charset="0"/>
              </a:rPr>
              <a:t>y+n,x+m</a:t>
            </a:r>
            <a:r>
              <a:rPr lang="en-US" altLang="zh-CN" sz="2806" kern="0" dirty="0">
                <a:ea typeface="楷体" panose="02010609060101010101" pitchFamily="49" charset="-122"/>
                <a:cs typeface="Times New Roman" panose="02020603050405020304" pitchFamily="18" charset="0"/>
              </a:rPr>
              <a:t>)==0       </a:t>
            </a:r>
            <a:endParaRPr lang="zh-CN" altLang="zh-CN" sz="2806" kern="100" dirty="0">
              <a:ea typeface="楷体" panose="02010609060101010101" pitchFamily="49" charset="-122"/>
              <a:cs typeface="Times New Roman" panose="02020603050405020304" pitchFamily="18" charset="0"/>
            </a:endParaRPr>
          </a:p>
          <a:p>
            <a:pPr indent="291579" algn="just">
              <a:tabLst>
                <a:tab pos="2870436" algn="l"/>
                <a:tab pos="2985448" algn="l"/>
              </a:tabLst>
            </a:pPr>
            <a:r>
              <a:rPr lang="en-US" altLang="zh-CN" sz="2806" kern="0" dirty="0">
                <a:ea typeface="楷体" panose="02010609060101010101" pitchFamily="49" charset="-122"/>
                <a:cs typeface="Times New Roman" panose="02020603050405020304" pitchFamily="18" charset="0"/>
              </a:rPr>
              <a:t>                   result(</a:t>
            </a:r>
            <a:r>
              <a:rPr lang="en-US" altLang="zh-CN" sz="2806" kern="0" dirty="0" err="1">
                <a:ea typeface="楷体" panose="02010609060101010101" pitchFamily="49" charset="-122"/>
                <a:cs typeface="Times New Roman" panose="02020603050405020304" pitchFamily="18" charset="0"/>
              </a:rPr>
              <a:t>y,x</a:t>
            </a:r>
            <a:r>
              <a:rPr lang="en-US" altLang="zh-CN" sz="2806" kern="0" dirty="0">
                <a:ea typeface="楷体" panose="02010609060101010101" pitchFamily="49" charset="-122"/>
                <a:cs typeface="Times New Roman" panose="02020603050405020304" pitchFamily="18" charset="0"/>
              </a:rPr>
              <a:t>)=0; </a:t>
            </a:r>
            <a:endParaRPr lang="zh-CN" altLang="zh-CN" sz="2806" kern="100" dirty="0">
              <a:ea typeface="楷体" panose="02010609060101010101" pitchFamily="49" charset="-122"/>
              <a:cs typeface="Times New Roman" panose="02020603050405020304" pitchFamily="18" charset="0"/>
            </a:endParaRPr>
          </a:p>
          <a:p>
            <a:pPr indent="291579" algn="just"/>
            <a:r>
              <a:rPr lang="en-US" altLang="zh-CN" sz="2806" kern="0" dirty="0">
                <a:ea typeface="楷体" panose="02010609060101010101" pitchFamily="49" charset="-122"/>
                <a:cs typeface="Times New Roman" panose="02020603050405020304" pitchFamily="18" charset="0"/>
              </a:rPr>
              <a:t>                   break;</a:t>
            </a:r>
            <a:endParaRPr lang="zh-CN" altLang="zh-CN" sz="2806" kern="100" dirty="0">
              <a:ea typeface="楷体" panose="02010609060101010101" pitchFamily="49" charset="-122"/>
              <a:cs typeface="Times New Roman" panose="02020603050405020304" pitchFamily="18" charset="0"/>
            </a:endParaRPr>
          </a:p>
          <a:p>
            <a:pPr algn="just"/>
            <a:r>
              <a:rPr lang="en-US" altLang="zh-CN" sz="2806" dirty="0">
                <a:ea typeface="楷体" panose="02010609060101010101" pitchFamily="49" charset="-122"/>
                <a:cs typeface="Times New Roman" panose="02020603050405020304" pitchFamily="18" charset="0"/>
              </a:rPr>
              <a:t>              end</a:t>
            </a:r>
            <a:endParaRPr lang="zh-CN" altLang="zh-CN" sz="2806" dirty="0">
              <a:ea typeface="楷体" panose="02010609060101010101" pitchFamily="49" charset="-122"/>
              <a:cs typeface="Times New Roman" panose="02020603050405020304" pitchFamily="18" charset="0"/>
            </a:endParaRPr>
          </a:p>
          <a:p>
            <a:pPr algn="just"/>
            <a:r>
              <a:rPr lang="en-US" altLang="zh-CN" sz="2806" dirty="0">
                <a:ea typeface="楷体" panose="02010609060101010101" pitchFamily="49" charset="-122"/>
                <a:cs typeface="Times New Roman" panose="02020603050405020304" pitchFamily="18" charset="0"/>
              </a:rPr>
              <a:t>            end</a:t>
            </a:r>
            <a:endParaRPr lang="zh-CN" altLang="zh-CN" sz="2806" dirty="0">
              <a:ea typeface="楷体" panose="02010609060101010101" pitchFamily="49" charset="-122"/>
              <a:cs typeface="Times New Roman" panose="02020603050405020304" pitchFamily="18" charset="0"/>
            </a:endParaRPr>
          </a:p>
          <a:p>
            <a:pPr algn="just"/>
            <a:r>
              <a:rPr lang="en-US" altLang="zh-CN" sz="2806" dirty="0">
                <a:ea typeface="楷体" panose="02010609060101010101" pitchFamily="49" charset="-122"/>
                <a:cs typeface="Times New Roman" panose="02020603050405020304" pitchFamily="18" charset="0"/>
              </a:rPr>
              <a:t>        end</a:t>
            </a:r>
            <a:endParaRPr lang="zh-CN" altLang="zh-CN" sz="2806" dirty="0">
              <a:ea typeface="楷体" panose="02010609060101010101" pitchFamily="49" charset="-122"/>
              <a:cs typeface="Times New Roman" panose="02020603050405020304" pitchFamily="18" charset="0"/>
            </a:endParaRPr>
          </a:p>
          <a:p>
            <a:pPr algn="just"/>
            <a:r>
              <a:rPr lang="en-US" altLang="zh-CN" sz="2806" dirty="0">
                <a:ea typeface="楷体" panose="02010609060101010101" pitchFamily="49" charset="-122"/>
                <a:cs typeface="Times New Roman" panose="02020603050405020304" pitchFamily="18" charset="0"/>
              </a:rPr>
              <a:t>    end</a:t>
            </a:r>
            <a:endParaRPr lang="zh-CN" altLang="zh-CN" sz="2806" dirty="0">
              <a:ea typeface="楷体" panose="02010609060101010101" pitchFamily="49" charset="-122"/>
              <a:cs typeface="Times New Roman" panose="02020603050405020304" pitchFamily="18" charset="0"/>
            </a:endParaRPr>
          </a:p>
          <a:p>
            <a:pPr algn="just"/>
            <a:r>
              <a:rPr lang="en-US" altLang="zh-CN" sz="2806" dirty="0">
                <a:ea typeface="楷体" panose="02010609060101010101" pitchFamily="49" charset="-122"/>
                <a:cs typeface="Times New Roman" panose="02020603050405020304" pitchFamily="18" charset="0"/>
              </a:rPr>
              <a:t>end</a:t>
            </a:r>
            <a:endParaRPr lang="zh-CN" altLang="zh-CN" sz="2806" dirty="0">
              <a:ea typeface="楷体" panose="02010609060101010101" pitchFamily="49" charset="-122"/>
              <a:cs typeface="Times New Roman" panose="02020603050405020304" pitchFamily="18" charset="0"/>
            </a:endParaRPr>
          </a:p>
          <a:p>
            <a:pPr algn="just"/>
            <a:r>
              <a:rPr lang="en-US" altLang="zh-CN" sz="2806" dirty="0" err="1">
                <a:ea typeface="楷体" panose="02010609060101010101" pitchFamily="49" charset="-122"/>
                <a:cs typeface="Times New Roman" panose="02020603050405020304" pitchFamily="18" charset="0"/>
              </a:rPr>
              <a:t>figure,imshow</a:t>
            </a:r>
            <a:r>
              <a:rPr lang="en-US" altLang="zh-CN" sz="2806" dirty="0">
                <a:ea typeface="楷体" panose="02010609060101010101" pitchFamily="49" charset="-122"/>
                <a:cs typeface="Times New Roman" panose="02020603050405020304" pitchFamily="18" charset="0"/>
              </a:rPr>
              <a:t>(result);title</a:t>
            </a:r>
            <a:r>
              <a:rPr lang="en-US" altLang="zh-CN" sz="2806" dirty="0">
                <a:ea typeface="楷体" panose="02010609060101010101" pitchFamily="49" charset="-122"/>
                <a:cs typeface="Times New Roman" panose="02020603050405020304" pitchFamily="18" charset="0"/>
              </a:rPr>
              <a:t>(‘</a:t>
            </a:r>
            <a:r>
              <a:rPr lang="zh-CN" altLang="zh-CN" sz="2806" dirty="0">
                <a:ea typeface="楷体" panose="02010609060101010101" pitchFamily="49" charset="-122"/>
                <a:cs typeface="Times New Roman" panose="02020603050405020304" pitchFamily="18" charset="0"/>
              </a:rPr>
              <a:t>二</a:t>
            </a:r>
            <a:r>
              <a:rPr lang="zh-CN" altLang="zh-CN" sz="2806" dirty="0">
                <a:ea typeface="楷体" panose="02010609060101010101" pitchFamily="49" charset="-122"/>
                <a:cs typeface="Times New Roman" panose="02020603050405020304" pitchFamily="18" charset="0"/>
              </a:rPr>
              <a:t>值</a:t>
            </a:r>
            <a:r>
              <a:rPr lang="zh-CN" altLang="zh-CN" sz="2806" dirty="0">
                <a:ea typeface="楷体" panose="02010609060101010101" pitchFamily="49" charset="-122"/>
                <a:cs typeface="Times New Roman" panose="02020603050405020304" pitchFamily="18" charset="0"/>
              </a:rPr>
              <a:t>图像</a:t>
            </a:r>
            <a:r>
              <a:rPr lang="zh-CN" altLang="en-US" sz="2806" dirty="0">
                <a:ea typeface="楷体" panose="02010609060101010101" pitchFamily="49" charset="-122"/>
                <a:cs typeface="Times New Roman" panose="02020603050405020304" pitchFamily="18" charset="0"/>
              </a:rPr>
              <a:t>腐蚀</a:t>
            </a:r>
            <a:r>
              <a:rPr lang="en-US" altLang="zh-CN" sz="2806" dirty="0">
                <a:ea typeface="楷体" panose="02010609060101010101" pitchFamily="49" charset="-122"/>
                <a:cs typeface="Times New Roman" panose="02020603050405020304" pitchFamily="18" charset="0"/>
              </a:rPr>
              <a:t>');</a:t>
            </a:r>
            <a:endParaRPr lang="zh-CN" altLang="en-US" sz="2806"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084051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21</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6" name="矩形 5"/>
          <p:cNvSpPr/>
          <p:nvPr/>
        </p:nvSpPr>
        <p:spPr>
          <a:xfrm>
            <a:off x="2463699" y="1760918"/>
            <a:ext cx="7898557" cy="980012"/>
          </a:xfrm>
          <a:prstGeom prst="rect">
            <a:avLst/>
          </a:prstGeom>
        </p:spPr>
        <p:txBody>
          <a:bodyPr wrap="square">
            <a:spAutoFit/>
          </a:bodyPr>
          <a:lstStyle/>
          <a:p>
            <a:pPr marL="437369" indent="-437369" algn="just">
              <a:spcBef>
                <a:spcPts val="383"/>
              </a:spcBef>
              <a:spcAft>
                <a:spcPts val="383"/>
              </a:spcAft>
              <a:buClr>
                <a:srgbClr val="7030A0"/>
              </a:buClr>
              <a:buSzPct val="75000"/>
              <a:buFont typeface="Wingdings" panose="05000000000000000000" pitchFamily="2" charset="2"/>
              <a:buChar char="n"/>
            </a:pPr>
            <a:r>
              <a:rPr lang="zh-CN" altLang="zh-CN" sz="2296" kern="100" dirty="0">
                <a:latin typeface="楷体" panose="02010609060101010101" pitchFamily="49" charset="-122"/>
                <a:ea typeface="楷体" panose="02010609060101010101" pitchFamily="49" charset="-122"/>
                <a:cs typeface="Times New Roman" panose="02020603050405020304" pitchFamily="18" charset="0"/>
              </a:rPr>
              <a:t>函数</a:t>
            </a:r>
            <a:endParaRPr lang="zh-CN" altLang="zh-CN" sz="2296" kern="100" dirty="0">
              <a:latin typeface="楷体" panose="02010609060101010101" pitchFamily="49" charset="-122"/>
              <a:ea typeface="楷体" panose="02010609060101010101" pitchFamily="49" charset="-122"/>
              <a:cs typeface="Times New Roman" panose="02020603050405020304" pitchFamily="18" charset="0"/>
            </a:endParaRPr>
          </a:p>
          <a:p>
            <a:pPr algn="just">
              <a:spcBef>
                <a:spcPts val="383"/>
              </a:spcBef>
              <a:spcAft>
                <a:spcPts val="383"/>
              </a:spcAft>
            </a:pPr>
            <a:r>
              <a:rPr lang="en-US" altLang="zh-CN" sz="2806" kern="100" dirty="0">
                <a:cs typeface="Times New Roman" panose="02020603050405020304" pitchFamily="18" charset="0"/>
              </a:rPr>
              <a:t>     IM2 </a:t>
            </a:r>
            <a:r>
              <a:rPr lang="en-US" altLang="zh-CN" sz="2806" kern="100" dirty="0">
                <a:cs typeface="Times New Roman" panose="02020603050405020304" pitchFamily="18" charset="0"/>
              </a:rPr>
              <a:t>= </a:t>
            </a:r>
            <a:r>
              <a:rPr lang="en-US" altLang="zh-CN" sz="2806" kern="100" dirty="0" err="1">
                <a:cs typeface="Times New Roman" panose="02020603050405020304" pitchFamily="18" charset="0"/>
              </a:rPr>
              <a:t>imerode</a:t>
            </a:r>
            <a:r>
              <a:rPr lang="en-US" altLang="zh-CN" sz="2806" kern="100" dirty="0">
                <a:cs typeface="Times New Roman" panose="02020603050405020304" pitchFamily="18" charset="0"/>
              </a:rPr>
              <a:t>(IM,SE,SHAPE</a:t>
            </a:r>
            <a:r>
              <a:rPr lang="en-US" altLang="zh-CN" sz="2806" kern="100" dirty="0">
                <a:cs typeface="Times New Roman" panose="02020603050405020304" pitchFamily="18" charset="0"/>
              </a:rPr>
              <a:t>)</a:t>
            </a:r>
            <a:r>
              <a:rPr lang="zh-CN" altLang="zh-CN" sz="2806" kern="100" dirty="0">
                <a:cs typeface="Times New Roman" panose="02020603050405020304" pitchFamily="18" charset="0"/>
              </a:rPr>
              <a:t>：</a:t>
            </a:r>
            <a:endParaRPr lang="zh-CN" altLang="en-US" sz="2806" dirty="0">
              <a:cs typeface="Times New Roman" panose="02020603050405020304" pitchFamily="18" charset="0"/>
            </a:endParaRPr>
          </a:p>
        </p:txBody>
      </p:sp>
      <p:sp>
        <p:nvSpPr>
          <p:cNvPr id="7" name="TextBox 1"/>
          <p:cNvSpPr txBox="1"/>
          <p:nvPr/>
        </p:nvSpPr>
        <p:spPr>
          <a:xfrm>
            <a:off x="2051571" y="1172080"/>
            <a:ext cx="6323009" cy="445635"/>
          </a:xfrm>
          <a:prstGeom prst="rect">
            <a:avLst/>
          </a:prstGeom>
          <a:noFill/>
        </p:spPr>
        <p:txBody>
          <a:bodyPr wrap="square" rtlCol="0">
            <a:spAutoFit/>
          </a:bodyPr>
          <a:lstStyle/>
          <a:p>
            <a:pPr>
              <a:buClr>
                <a:srgbClr val="7030A0"/>
              </a:buClr>
              <a:buSzPct val="75000"/>
            </a:pPr>
            <a:r>
              <a:rPr lang="zh-CN" altLang="en-US" sz="2296" dirty="0">
                <a:solidFill>
                  <a:srgbClr val="0000CC"/>
                </a:solidFill>
                <a:latin typeface="+mj-ea"/>
                <a:ea typeface="+mj-ea"/>
                <a:cs typeface="Times New Roman" panose="02020603050405020304" pitchFamily="18" charset="0"/>
              </a:rPr>
              <a:t>（</a:t>
            </a:r>
            <a:r>
              <a:rPr lang="en-US" altLang="zh-CN" sz="2296" dirty="0">
                <a:solidFill>
                  <a:srgbClr val="0000CC"/>
                </a:solidFill>
                <a:latin typeface="+mj-ea"/>
                <a:ea typeface="+mj-ea"/>
                <a:cs typeface="Times New Roman" panose="02020603050405020304" pitchFamily="18" charset="0"/>
              </a:rPr>
              <a:t>7</a:t>
            </a:r>
            <a:r>
              <a:rPr lang="zh-CN" altLang="en-US" sz="2296" dirty="0">
                <a:solidFill>
                  <a:srgbClr val="0000CC"/>
                </a:solidFill>
                <a:latin typeface="+mj-ea"/>
                <a:ea typeface="+mj-ea"/>
                <a:cs typeface="Times New Roman" panose="02020603050405020304" pitchFamily="18" charset="0"/>
              </a:rPr>
              <a:t>）腐蚀运算例程</a:t>
            </a:r>
            <a:r>
              <a:rPr lang="en-US" altLang="zh-CN" sz="2296" dirty="0">
                <a:solidFill>
                  <a:srgbClr val="0000CC"/>
                </a:solidFill>
                <a:latin typeface="+mj-ea"/>
                <a:ea typeface="+mj-ea"/>
                <a:cs typeface="Times New Roman" panose="02020603050405020304" pitchFamily="18" charset="0"/>
              </a:rPr>
              <a:t>(2)</a:t>
            </a:r>
            <a:endParaRPr lang="zh-CN" altLang="en-US" sz="2296" dirty="0">
              <a:solidFill>
                <a:srgbClr val="0000CC"/>
              </a:solidFill>
              <a:latin typeface="+mj-ea"/>
              <a:ea typeface="+mj-ea"/>
              <a:cs typeface="Times New Roman" panose="02020603050405020304" pitchFamily="18" charset="0"/>
            </a:endParaRPr>
          </a:p>
        </p:txBody>
      </p:sp>
      <p:sp>
        <p:nvSpPr>
          <p:cNvPr id="8" name="Rectangle 1"/>
          <p:cNvSpPr>
            <a:spLocks noChangeArrowheads="1"/>
          </p:cNvSpPr>
          <p:nvPr/>
        </p:nvSpPr>
        <p:spPr bwMode="auto">
          <a:xfrm>
            <a:off x="2463699" y="2787998"/>
            <a:ext cx="7603490" cy="3142954"/>
          </a:xfrm>
          <a:prstGeom prst="rect">
            <a:avLst/>
          </a:prstGeom>
          <a:noFill/>
          <a:ln w="9525">
            <a:noFill/>
            <a:miter lim="800000"/>
            <a:headEnd/>
            <a:tailEnd/>
          </a:ln>
          <a:effectLst/>
        </p:spPr>
        <p:txBody>
          <a:bodyPr vert="horz" wrap="square" lIns="116629" tIns="58314" rIns="116629" bIns="58314" numCol="1" anchor="ctr" anchorCtr="0" compatLnSpc="1">
            <a:prstTxWarp prst="textNoShape">
              <a:avLst/>
            </a:prstTxWarp>
            <a:spAutoFit/>
          </a:bodyPr>
          <a:lstStyle/>
          <a:p>
            <a:pPr marL="437369" indent="-437369" algn="just" defTabSz="1166317" fontAlgn="base">
              <a:spcBef>
                <a:spcPts val="383"/>
              </a:spcBef>
              <a:spcAft>
                <a:spcPts val="383"/>
              </a:spcAft>
              <a:buClr>
                <a:srgbClr val="7030A0"/>
              </a:buClr>
              <a:buSzPct val="75000"/>
              <a:buFont typeface="Wingdings" panose="05000000000000000000" pitchFamily="2" charset="2"/>
              <a:buChar char="n"/>
            </a:pPr>
            <a:r>
              <a:rPr lang="zh-CN" altLang="en-US" sz="2296" dirty="0">
                <a:latin typeface="楷体" panose="02010609060101010101" pitchFamily="49" charset="-122"/>
                <a:ea typeface="楷体" panose="02010609060101010101" pitchFamily="49" charset="-122"/>
                <a:cs typeface="Times New Roman" panose="02020603050405020304" pitchFamily="18" charset="0"/>
              </a:rPr>
              <a:t>代码</a:t>
            </a:r>
            <a:endParaRPr lang="en-US" altLang="zh-CN" sz="2296" dirty="0">
              <a:latin typeface="楷体" panose="02010609060101010101" pitchFamily="49" charset="-122"/>
              <a:ea typeface="楷体" panose="02010609060101010101" pitchFamily="49" charset="-122"/>
              <a:cs typeface="Times New Roman" panose="02020603050405020304" pitchFamily="18" charset="0"/>
            </a:endParaRPr>
          </a:p>
          <a:p>
            <a:pPr marL="293875" indent="291579" algn="just" defTabSz="1166317" fontAlgn="base">
              <a:spcBef>
                <a:spcPts val="383"/>
              </a:spcBef>
              <a:spcAft>
                <a:spcPts val="383"/>
              </a:spcAft>
            </a:pPr>
            <a:r>
              <a:rPr lang="en-US" altLang="zh-CN" sz="2806" b="1" dirty="0">
                <a:ea typeface="楷体" panose="02010609060101010101" pitchFamily="49" charset="-122"/>
                <a:cs typeface="Times New Roman" panose="02020603050405020304" pitchFamily="18" charset="0"/>
              </a:rPr>
              <a:t>Image=</a:t>
            </a:r>
            <a:r>
              <a:rPr lang="en-US" altLang="zh-CN" sz="2806" b="1" dirty="0" err="1">
                <a:ea typeface="楷体" panose="02010609060101010101" pitchFamily="49" charset="-122"/>
                <a:cs typeface="Times New Roman" panose="02020603050405020304" pitchFamily="18" charset="0"/>
              </a:rPr>
              <a:t>imread</a:t>
            </a:r>
            <a:r>
              <a:rPr lang="en-US" altLang="zh-CN" sz="2806" b="1" dirty="0">
                <a:ea typeface="楷体" panose="02010609060101010101" pitchFamily="49" charset="-122"/>
                <a:cs typeface="Times New Roman" panose="02020603050405020304" pitchFamily="18" charset="0"/>
              </a:rPr>
              <a:t>('menu.bmp');</a:t>
            </a:r>
          </a:p>
          <a:p>
            <a:pPr marL="293875" indent="291579" algn="just" defTabSz="1166317" eaLnBrk="0" fontAlgn="base" hangingPunct="0">
              <a:spcBef>
                <a:spcPts val="383"/>
              </a:spcBef>
              <a:spcAft>
                <a:spcPts val="383"/>
              </a:spcAft>
            </a:pPr>
            <a:r>
              <a:rPr lang="en-US" altLang="zh-CN" sz="2806" b="1" dirty="0">
                <a:ea typeface="楷体" panose="02010609060101010101" pitchFamily="49" charset="-122"/>
                <a:cs typeface="Times New Roman" panose="02020603050405020304" pitchFamily="18" charset="0"/>
              </a:rPr>
              <a:t>BW=im2bw(Image);</a:t>
            </a:r>
          </a:p>
          <a:p>
            <a:pPr marL="293875" indent="291579" algn="just" defTabSz="1166317" eaLnBrk="0" fontAlgn="base" hangingPunct="0">
              <a:spcBef>
                <a:spcPts val="383"/>
              </a:spcBef>
              <a:spcAft>
                <a:spcPts val="383"/>
              </a:spcAft>
            </a:pPr>
            <a:r>
              <a:rPr lang="en-US" altLang="zh-CN" sz="2806" b="1" dirty="0">
                <a:ea typeface="楷体" panose="02010609060101010101" pitchFamily="49" charset="-122"/>
                <a:cs typeface="Times New Roman" panose="02020603050405020304" pitchFamily="18" charset="0"/>
              </a:rPr>
              <a:t>SE=</a:t>
            </a:r>
            <a:r>
              <a:rPr lang="en-US" altLang="zh-CN" sz="2806" b="1" dirty="0" err="1">
                <a:ea typeface="楷体" panose="02010609060101010101" pitchFamily="49" charset="-122"/>
                <a:cs typeface="Times New Roman" panose="02020603050405020304" pitchFamily="18" charset="0"/>
              </a:rPr>
              <a:t>strel</a:t>
            </a:r>
            <a:r>
              <a:rPr lang="en-US" altLang="zh-CN" sz="2806" b="1" dirty="0">
                <a:ea typeface="楷体" panose="02010609060101010101" pitchFamily="49" charset="-122"/>
                <a:cs typeface="Times New Roman" panose="02020603050405020304" pitchFamily="18" charset="0"/>
              </a:rPr>
              <a:t>('square',3); %</a:t>
            </a:r>
            <a:r>
              <a:rPr lang="zh-CN" altLang="en-US" sz="2806" b="1" dirty="0">
                <a:ea typeface="楷体" panose="02010609060101010101" pitchFamily="49" charset="-122"/>
                <a:cs typeface="Times New Roman" panose="02020603050405020304" pitchFamily="18" charset="0"/>
              </a:rPr>
              <a:t>创建结构元素</a:t>
            </a:r>
            <a:endParaRPr lang="en-US" altLang="zh-CN" sz="2806" b="1" dirty="0">
              <a:ea typeface="楷体" panose="02010609060101010101" pitchFamily="49" charset="-122"/>
              <a:cs typeface="Times New Roman" panose="02020603050405020304" pitchFamily="18" charset="0"/>
            </a:endParaRPr>
          </a:p>
          <a:p>
            <a:pPr marL="293875" indent="291579" algn="just" defTabSz="1166317" eaLnBrk="0" fontAlgn="base" hangingPunct="0">
              <a:spcBef>
                <a:spcPts val="383"/>
              </a:spcBef>
              <a:spcAft>
                <a:spcPts val="383"/>
              </a:spcAft>
            </a:pPr>
            <a:r>
              <a:rPr lang="en-US" altLang="zh-CN" sz="2806" b="1" dirty="0">
                <a:ea typeface="楷体" panose="02010609060101010101" pitchFamily="49" charset="-122"/>
                <a:cs typeface="Times New Roman" panose="02020603050405020304" pitchFamily="18" charset="0"/>
              </a:rPr>
              <a:t>result=</a:t>
            </a:r>
            <a:r>
              <a:rPr lang="en-US" altLang="zh-CN" sz="2806" b="1" dirty="0" err="1">
                <a:ea typeface="楷体" panose="02010609060101010101" pitchFamily="49" charset="-122"/>
                <a:cs typeface="Times New Roman" panose="02020603050405020304" pitchFamily="18" charset="0"/>
              </a:rPr>
              <a:t>imerode</a:t>
            </a:r>
            <a:r>
              <a:rPr lang="en-US" altLang="zh-CN" sz="2806" b="1" dirty="0">
                <a:ea typeface="楷体" panose="02010609060101010101" pitchFamily="49" charset="-122"/>
                <a:cs typeface="Times New Roman" panose="02020603050405020304" pitchFamily="18" charset="0"/>
              </a:rPr>
              <a:t>(BW,SE); %</a:t>
            </a:r>
            <a:r>
              <a:rPr lang="zh-CN" altLang="en-US" sz="2806" b="1" dirty="0">
                <a:ea typeface="楷体" panose="02010609060101010101" pitchFamily="49" charset="-122"/>
                <a:cs typeface="Times New Roman" panose="02020603050405020304" pitchFamily="18" charset="0"/>
              </a:rPr>
              <a:t>腐蚀运算</a:t>
            </a:r>
            <a:endParaRPr lang="en-US" altLang="zh-CN" sz="2806" b="1" dirty="0">
              <a:ea typeface="楷体" panose="02010609060101010101" pitchFamily="49" charset="-122"/>
              <a:cs typeface="Times New Roman" panose="02020603050405020304" pitchFamily="18" charset="0"/>
            </a:endParaRPr>
          </a:p>
          <a:p>
            <a:pPr marL="293875" indent="291579" algn="just" defTabSz="1166317" eaLnBrk="0" fontAlgn="base" hangingPunct="0">
              <a:spcBef>
                <a:spcPts val="383"/>
              </a:spcBef>
              <a:spcAft>
                <a:spcPts val="383"/>
              </a:spcAft>
            </a:pPr>
            <a:r>
              <a:rPr lang="en-US" altLang="zh-CN" sz="2806" b="1" dirty="0" err="1">
                <a:ea typeface="楷体" panose="02010609060101010101" pitchFamily="49" charset="-122"/>
                <a:cs typeface="Times New Roman" panose="02020603050405020304" pitchFamily="18" charset="0"/>
              </a:rPr>
              <a:t>figure,imshow</a:t>
            </a:r>
            <a:r>
              <a:rPr lang="en-US" altLang="zh-CN" sz="2806" b="1" dirty="0">
                <a:ea typeface="楷体" panose="02010609060101010101" pitchFamily="49" charset="-122"/>
                <a:cs typeface="Times New Roman" panose="02020603050405020304" pitchFamily="18" charset="0"/>
              </a:rPr>
              <a:t>(result);</a:t>
            </a:r>
          </a:p>
        </p:txBody>
      </p:sp>
    </p:spTree>
    <p:extLst>
      <p:ext uri="{BB962C8B-B14F-4D97-AF65-F5344CB8AC3E}">
        <p14:creationId xmlns:p14="http://schemas.microsoft.com/office/powerpoint/2010/main" val="3484571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22</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6" name="图片 5" descr="menu"/>
          <p:cNvPicPr>
            <a:picLocks noChangeAspect="1"/>
          </p:cNvPicPr>
          <p:nvPr/>
        </p:nvPicPr>
        <p:blipFill>
          <a:blip r:embed="rId2" cstate="print"/>
          <a:srcRect/>
          <a:stretch>
            <a:fillRect/>
          </a:stretch>
        </p:blipFill>
        <p:spPr bwMode="auto">
          <a:xfrm>
            <a:off x="2426474" y="2393488"/>
            <a:ext cx="3581445" cy="1790722"/>
          </a:xfrm>
          <a:prstGeom prst="rect">
            <a:avLst/>
          </a:prstGeom>
          <a:noFill/>
        </p:spPr>
      </p:pic>
      <p:sp>
        <p:nvSpPr>
          <p:cNvPr id="7" name="文本框 6"/>
          <p:cNvSpPr txBox="1"/>
          <p:nvPr/>
        </p:nvSpPr>
        <p:spPr>
          <a:xfrm>
            <a:off x="3014782" y="4416000"/>
            <a:ext cx="1806905" cy="445635"/>
          </a:xfrm>
          <a:prstGeom prst="rect">
            <a:avLst/>
          </a:prstGeom>
          <a:noFill/>
        </p:spPr>
        <p:txBody>
          <a:bodyPr wrap="none" rtlCol="0">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a</a:t>
            </a:r>
            <a:r>
              <a:rPr lang="zh-CN" altLang="en-US" sz="2296" dirty="0">
                <a:ea typeface="楷体" panose="02010609060101010101" pitchFamily="49" charset="-122"/>
                <a:cs typeface="Times New Roman" panose="02020603050405020304" pitchFamily="18" charset="0"/>
              </a:rPr>
              <a:t>）原图像</a:t>
            </a:r>
            <a:endParaRPr lang="zh-CN" altLang="en-US" sz="2296" dirty="0">
              <a:ea typeface="楷体" panose="02010609060101010101" pitchFamily="49" charset="-122"/>
              <a:cs typeface="Times New Roman" panose="02020603050405020304" pitchFamily="18" charset="0"/>
            </a:endParaRPr>
          </a:p>
        </p:txBody>
      </p:sp>
      <p:sp>
        <p:nvSpPr>
          <p:cNvPr id="8" name="文本框 7"/>
          <p:cNvSpPr txBox="1"/>
          <p:nvPr/>
        </p:nvSpPr>
        <p:spPr>
          <a:xfrm>
            <a:off x="6685517" y="4433899"/>
            <a:ext cx="2122697" cy="445635"/>
          </a:xfrm>
          <a:prstGeom prst="rect">
            <a:avLst/>
          </a:prstGeom>
          <a:noFill/>
        </p:spPr>
        <p:txBody>
          <a:bodyPr wrap="none" rtlCol="0">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）腐蚀图像</a:t>
            </a:r>
            <a:endParaRPr lang="zh-CN" altLang="en-US" sz="2296" dirty="0">
              <a:ea typeface="楷体" panose="02010609060101010101" pitchFamily="49" charset="-122"/>
              <a:cs typeface="Times New Roman" panose="02020603050405020304" pitchFamily="18" charset="0"/>
            </a:endParaRPr>
          </a:p>
        </p:txBody>
      </p:sp>
      <p:pic>
        <p:nvPicPr>
          <p:cNvPr id="9" name="图片 8" descr="menuerosion"/>
          <p:cNvPicPr>
            <a:picLocks noChangeAspect="1"/>
          </p:cNvPicPr>
          <p:nvPr/>
        </p:nvPicPr>
        <p:blipFill>
          <a:blip r:embed="rId3" cstate="print"/>
          <a:srcRect/>
          <a:stretch>
            <a:fillRect/>
          </a:stretch>
        </p:blipFill>
        <p:spPr bwMode="auto">
          <a:xfrm>
            <a:off x="6437676" y="2410535"/>
            <a:ext cx="3581504" cy="1790753"/>
          </a:xfrm>
          <a:prstGeom prst="rect">
            <a:avLst/>
          </a:prstGeom>
          <a:noFill/>
        </p:spPr>
      </p:pic>
      <p:sp>
        <p:nvSpPr>
          <p:cNvPr id="10" name="Rectangle 1"/>
          <p:cNvSpPr>
            <a:spLocks noChangeArrowheads="1"/>
          </p:cNvSpPr>
          <p:nvPr/>
        </p:nvSpPr>
        <p:spPr bwMode="auto">
          <a:xfrm>
            <a:off x="1914410" y="1400764"/>
            <a:ext cx="7603490" cy="471069"/>
          </a:xfrm>
          <a:prstGeom prst="rect">
            <a:avLst/>
          </a:prstGeom>
          <a:noFill/>
          <a:ln w="9525">
            <a:noFill/>
            <a:miter lim="800000"/>
            <a:headEnd/>
            <a:tailEnd/>
          </a:ln>
          <a:effectLst/>
        </p:spPr>
        <p:txBody>
          <a:bodyPr vert="horz" wrap="square" lIns="116629" tIns="58314" rIns="116629" bIns="58314" numCol="1" anchor="ctr" anchorCtr="0" compatLnSpc="1">
            <a:prstTxWarp prst="textNoShape">
              <a:avLst/>
            </a:prstTxWarp>
            <a:spAutoFit/>
          </a:bodyPr>
          <a:lstStyle/>
          <a:p>
            <a:pPr marL="437369" indent="-437369" algn="just" defTabSz="1166317" fontAlgn="base">
              <a:spcBef>
                <a:spcPts val="383"/>
              </a:spcBef>
              <a:spcAft>
                <a:spcPts val="383"/>
              </a:spcAft>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效果</a:t>
            </a:r>
            <a:endParaRPr lang="en-US" altLang="zh-CN" sz="2296"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775106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23</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Rectangle 27"/>
          <p:cNvSpPr>
            <a:spLocks noChangeArrowheads="1"/>
          </p:cNvSpPr>
          <p:nvPr/>
        </p:nvSpPr>
        <p:spPr bwMode="auto">
          <a:xfrm>
            <a:off x="1961641" y="1286044"/>
            <a:ext cx="5512014" cy="81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lvl1pPr marL="514350" indent="-5143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marL="0" indent="0">
              <a:lnSpc>
                <a:spcPct val="110000"/>
              </a:lnSpc>
              <a:buClr>
                <a:srgbClr val="C00000"/>
              </a:buClr>
              <a:buSzPct val="100000"/>
              <a:buNone/>
            </a:pPr>
            <a:r>
              <a:rPr lang="zh-CN" altLang="en-US" sz="3061" dirty="0">
                <a:solidFill>
                  <a:srgbClr val="0000CC"/>
                </a:solidFill>
                <a:latin typeface="+mj-ea"/>
                <a:ea typeface="+mj-ea"/>
              </a:rPr>
              <a:t>（</a:t>
            </a:r>
            <a:r>
              <a:rPr lang="en-US" altLang="zh-CN" sz="3061" dirty="0">
                <a:solidFill>
                  <a:srgbClr val="0000CC"/>
                </a:solidFill>
                <a:latin typeface="+mj-ea"/>
                <a:ea typeface="+mj-ea"/>
              </a:rPr>
              <a:t>8</a:t>
            </a:r>
            <a:r>
              <a:rPr lang="zh-CN" altLang="en-US" sz="3061" dirty="0">
                <a:solidFill>
                  <a:srgbClr val="0000CC"/>
                </a:solidFill>
                <a:latin typeface="+mj-ea"/>
                <a:ea typeface="+mj-ea"/>
              </a:rPr>
              <a:t>）膨胀和腐蚀的</a:t>
            </a:r>
            <a:r>
              <a:rPr lang="zh-CN" altLang="en-US" sz="3061" dirty="0">
                <a:solidFill>
                  <a:srgbClr val="0000CC"/>
                </a:solidFill>
                <a:latin typeface="+mj-ea"/>
                <a:ea typeface="+mj-ea"/>
              </a:rPr>
              <a:t>向量</a:t>
            </a:r>
            <a:r>
              <a:rPr lang="zh-CN" altLang="en-US" sz="3061" dirty="0">
                <a:solidFill>
                  <a:srgbClr val="0000CC"/>
                </a:solidFill>
                <a:latin typeface="+mj-ea"/>
                <a:ea typeface="+mj-ea"/>
              </a:rPr>
              <a:t>定义</a:t>
            </a:r>
            <a:endParaRPr lang="zh-CN" altLang="en-US" sz="3061" dirty="0">
              <a:solidFill>
                <a:srgbClr val="0000CC"/>
              </a:solidFill>
              <a:latin typeface="+mj-ea"/>
              <a:ea typeface="+mj-ea"/>
            </a:endParaRPr>
          </a:p>
        </p:txBody>
      </p:sp>
      <mc:AlternateContent xmlns:mc="http://schemas.openxmlformats.org/markup-compatibility/2006">
        <mc:Choice xmlns:a14="http://schemas.microsoft.com/office/drawing/2010/main" Requires="a14">
          <p:sp>
            <p:nvSpPr>
              <p:cNvPr id="8" name="文本框 7"/>
              <p:cNvSpPr txBox="1"/>
              <p:nvPr/>
            </p:nvSpPr>
            <p:spPr>
              <a:xfrm>
                <a:off x="3157002" y="2587951"/>
                <a:ext cx="4810804" cy="809196"/>
              </a:xfrm>
              <a:prstGeom prst="rect">
                <a:avLst/>
              </a:prstGeom>
              <a:noFill/>
            </p:spPr>
            <p:txBody>
              <a:bodyPr wrap="none" lIns="0" tIns="0" rIns="0" bIns="0" rtlCol="0">
                <a:spAutoFit/>
              </a:bodyPr>
              <a:lstStyle/>
              <a:p>
                <a:pPr>
                  <a:spcBef>
                    <a:spcPts val="383"/>
                  </a:spcBef>
                  <a:spcAft>
                    <a:spcPts val="383"/>
                  </a:spcAft>
                </a:pPr>
                <a14:m>
                  <m:oMath xmlns:m="http://schemas.openxmlformats.org/officeDocument/2006/math">
                    <m:r>
                      <a:rPr lang="en-US" altLang="zh-CN" sz="2296" i="1">
                        <a:latin typeface="Cambria Math" panose="02040503050406030204" pitchFamily="18" charset="0"/>
                      </a:rPr>
                      <m:t>𝑿</m:t>
                    </m:r>
                    <m:r>
                      <a:rPr lang="en-US" altLang="zh-CN" sz="2296"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itchFamily="18" charset="2"/>
                      </a:rPr>
                      <m:t>⊕</m:t>
                    </m:r>
                    <m:r>
                      <a:rPr lang="en-US" altLang="zh-CN" sz="2296" i="1">
                        <a:latin typeface="Cambria Math" panose="02040503050406030204" pitchFamily="18" charset="0"/>
                        <a:ea typeface="Cambria Math" panose="02040503050406030204" pitchFamily="18" charset="0"/>
                      </a:rPr>
                      <m:t>𝑺</m:t>
                    </m:r>
                    <m:r>
                      <a:rPr lang="en-US" altLang="zh-CN" sz="2296" i="1">
                        <a:latin typeface="Cambria Math" panose="02040503050406030204" pitchFamily="18" charset="0"/>
                        <a:ea typeface="Cambria Math" panose="02040503050406030204" pitchFamily="18" charset="0"/>
                      </a:rPr>
                      <m:t>=</m:t>
                    </m:r>
                    <m:d>
                      <m:dPr>
                        <m:begChr m:val="{"/>
                        <m:endChr m:val="}"/>
                        <m:ctrlPr>
                          <a:rPr lang="en-US" altLang="zh-CN" sz="2296" i="1">
                            <a:latin typeface="Cambria Math" panose="02040503050406030204" pitchFamily="18" charset="0"/>
                            <a:ea typeface="Cambria Math" panose="02040503050406030204" pitchFamily="18" charset="0"/>
                          </a:rPr>
                        </m:ctrlPr>
                      </m:dPr>
                      <m:e>
                        <m:r>
                          <a:rPr lang="en-US" altLang="zh-CN" sz="2296" b="1" i="1">
                            <a:latin typeface="Cambria Math" panose="02040503050406030204" pitchFamily="18" charset="0"/>
                            <a:ea typeface="Cambria Math" panose="02040503050406030204" pitchFamily="18" charset="0"/>
                          </a:rPr>
                          <m:t>𝒚</m:t>
                        </m:r>
                        <m:r>
                          <a:rPr lang="en-US" altLang="zh-CN" sz="2296"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𝒚</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𝒙</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𝒔</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𝒙</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𝒔</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𝑺</m:t>
                        </m:r>
                      </m:e>
                    </m:d>
                  </m:oMath>
                </a14:m>
                <a:r>
                  <a:rPr lang="en-US" altLang="zh-CN" sz="2296" b="1" i="1" dirty="0">
                    <a:latin typeface="Cambria Math" panose="02040503050406030204" pitchFamily="18" charset="0"/>
                  </a:rPr>
                  <a:t> </a:t>
                </a:r>
              </a:p>
              <a:p>
                <a:pPr>
                  <a:spcBef>
                    <a:spcPts val="383"/>
                  </a:spcBef>
                  <a:spcAft>
                    <a:spcPts val="383"/>
                  </a:spcAft>
                </a:pPr>
                <a14:m>
                  <m:oMath xmlns:m="http://schemas.openxmlformats.org/officeDocument/2006/math">
                    <m:r>
                      <a:rPr lang="en-US" altLang="zh-CN" sz="2296" b="1" i="1">
                        <a:latin typeface="Cambria Math" panose="02040503050406030204" pitchFamily="18" charset="0"/>
                      </a:rPr>
                      <m:t>𝑿</m:t>
                    </m:r>
                    <m:r>
                      <a:rPr lang="en-US" altLang="zh-CN" sz="2296"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itchFamily="18" charset="2"/>
                      </a:rPr>
                      <m:t>⊖</m:t>
                    </m:r>
                    <m:r>
                      <a:rPr lang="en-US" altLang="zh-CN" sz="2296" b="1" i="1">
                        <a:latin typeface="Cambria Math" panose="02040503050406030204" pitchFamily="18" charset="0"/>
                        <a:ea typeface="Cambria Math" panose="02040503050406030204" pitchFamily="18" charset="0"/>
                      </a:rPr>
                      <m:t>𝑺</m:t>
                    </m:r>
                    <m:r>
                      <a:rPr lang="en-US" altLang="zh-CN" sz="2296" i="1">
                        <a:latin typeface="Cambria Math" panose="02040503050406030204" pitchFamily="18" charset="0"/>
                        <a:ea typeface="Cambria Math" panose="02040503050406030204" pitchFamily="18" charset="0"/>
                      </a:rPr>
                      <m:t>=</m:t>
                    </m:r>
                    <m:d>
                      <m:dPr>
                        <m:begChr m:val="{"/>
                        <m:endChr m:val="}"/>
                        <m:ctrlPr>
                          <a:rPr lang="en-US" altLang="zh-CN" sz="2296" i="1">
                            <a:latin typeface="Cambria Math" panose="02040503050406030204" pitchFamily="18" charset="0"/>
                            <a:ea typeface="Cambria Math" panose="02040503050406030204" pitchFamily="18" charset="0"/>
                          </a:rPr>
                        </m:ctrlPr>
                      </m:dPr>
                      <m:e>
                        <m:r>
                          <a:rPr lang="en-US" altLang="zh-CN" sz="2296" b="1" i="1">
                            <a:latin typeface="Cambria Math" panose="02040503050406030204" pitchFamily="18" charset="0"/>
                            <a:ea typeface="Cambria Math" panose="02040503050406030204" pitchFamily="18" charset="0"/>
                          </a:rPr>
                          <m:t>𝒙</m:t>
                        </m:r>
                        <m:r>
                          <a:rPr lang="en-US" altLang="zh-CN" sz="2296" b="1" i="1">
                            <a:latin typeface="Cambria Math" panose="02040503050406030204" pitchFamily="18" charset="0"/>
                            <a:ea typeface="Cambria Math" panose="02040503050406030204" pitchFamily="18" charset="0"/>
                          </a:rPr>
                          <m:t>|</m:t>
                        </m:r>
                        <m:d>
                          <m:dPr>
                            <m:ctrlPr>
                              <a:rPr lang="en-US" altLang="zh-CN" sz="2296" i="1">
                                <a:latin typeface="Cambria Math" panose="02040503050406030204" pitchFamily="18" charset="0"/>
                                <a:ea typeface="Cambria Math" panose="02040503050406030204" pitchFamily="18" charset="0"/>
                              </a:rPr>
                            </m:ctrlPr>
                          </m:dPr>
                          <m:e>
                            <m:r>
                              <a:rPr lang="en-US" altLang="zh-CN" sz="2296" i="1">
                                <a:latin typeface="Cambria Math" panose="02040503050406030204" pitchFamily="18" charset="0"/>
                                <a:ea typeface="Cambria Math" panose="02040503050406030204" pitchFamily="18" charset="0"/>
                              </a:rPr>
                              <m:t>𝒙</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𝒔</m:t>
                            </m:r>
                          </m:e>
                        </m:d>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𝒙</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𝒔</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e>
                    </m:d>
                  </m:oMath>
                </a14:m>
                <a:r>
                  <a:rPr lang="zh-CN" altLang="en-US" sz="2296" dirty="0"/>
                  <a:t> </a:t>
                </a:r>
                <a:endParaRPr lang="zh-CN" altLang="en-US" sz="2296" dirty="0"/>
              </a:p>
            </p:txBody>
          </p:sp>
        </mc:Choice>
        <mc:Fallback>
          <p:sp>
            <p:nvSpPr>
              <p:cNvPr id="8" name="文本框 7"/>
              <p:cNvSpPr txBox="1">
                <a:spLocks noRot="1" noChangeAspect="1" noMove="1" noResize="1" noEditPoints="1" noAdjustHandles="1" noChangeArrowheads="1" noChangeShapeType="1" noTextEdit="1"/>
              </p:cNvSpPr>
              <p:nvPr/>
            </p:nvSpPr>
            <p:spPr>
              <a:xfrm>
                <a:off x="3157002" y="2587951"/>
                <a:ext cx="4810804" cy="809196"/>
              </a:xfrm>
              <a:prstGeom prst="rect">
                <a:avLst/>
              </a:prstGeom>
              <a:blipFill>
                <a:blip r:embed="rId2"/>
                <a:stretch>
                  <a:fillRect l="-2155" b="-14394"/>
                </a:stretch>
              </a:blipFill>
            </p:spPr>
            <p:txBody>
              <a:bodyPr/>
              <a:lstStyle/>
              <a:p>
                <a:r>
                  <a:rPr lang="zh-CN" altLang="en-US">
                    <a:noFill/>
                  </a:rPr>
                  <a:t> </a:t>
                </a:r>
              </a:p>
            </p:txBody>
          </p:sp>
        </mc:Fallback>
      </mc:AlternateContent>
      <p:sp>
        <p:nvSpPr>
          <p:cNvPr id="9" name="文本框 8"/>
          <p:cNvSpPr txBox="1"/>
          <p:nvPr/>
        </p:nvSpPr>
        <p:spPr>
          <a:xfrm>
            <a:off x="2330409" y="3987047"/>
            <a:ext cx="7577104" cy="1608133"/>
          </a:xfrm>
          <a:prstGeom prst="rect">
            <a:avLst/>
          </a:prstGeom>
          <a:noFill/>
        </p:spPr>
        <p:txBody>
          <a:bodyPr wrap="square" rtlCol="0">
            <a:spAutoFit/>
          </a:bodyPr>
          <a:lstStyle/>
          <a:p>
            <a:pPr marL="437369" indent="-437369" algn="just">
              <a:spcBef>
                <a:spcPts val="383"/>
              </a:spcBef>
              <a:spcAft>
                <a:spcPts val="383"/>
              </a:spcAft>
              <a:buClr>
                <a:srgbClr val="7030A0"/>
              </a:buClr>
              <a:buSzPct val="75000"/>
              <a:buFont typeface="Wingdings" panose="05000000000000000000" pitchFamily="2" charset="2"/>
              <a:buChar char="p"/>
            </a:pPr>
            <a:r>
              <a:rPr lang="zh-CN" altLang="en-US" sz="2296" dirty="0">
                <a:solidFill>
                  <a:srgbClr val="0033CC"/>
                </a:solidFill>
                <a:ea typeface="楷体" panose="02010609060101010101" pitchFamily="49" charset="-122"/>
                <a:cs typeface="Times New Roman" panose="02020603050405020304" pitchFamily="18" charset="0"/>
              </a:rPr>
              <a:t>膨胀</a:t>
            </a:r>
            <a:r>
              <a:rPr lang="zh-CN" altLang="en-US" sz="2296" dirty="0">
                <a:ea typeface="楷体" panose="02010609060101010101" pitchFamily="49" charset="-122"/>
                <a:cs typeface="Times New Roman" panose="02020603050405020304" pitchFamily="18" charset="0"/>
              </a:rPr>
              <a:t>为</a:t>
            </a:r>
            <a:r>
              <a:rPr lang="zh-CN" altLang="en-US" sz="2296" dirty="0">
                <a:ea typeface="楷体" panose="02010609060101010101" pitchFamily="49" charset="-122"/>
                <a:cs typeface="Times New Roman" panose="02020603050405020304" pitchFamily="18" charset="0"/>
              </a:rPr>
              <a:t>图像</a:t>
            </a:r>
            <a:r>
              <a:rPr lang="en-US" altLang="zh-CN" sz="2296" i="1" dirty="0">
                <a:ea typeface="楷体" panose="02010609060101010101" pitchFamily="49" charset="-122"/>
                <a:cs typeface="Times New Roman" panose="02020603050405020304" pitchFamily="18" charset="0"/>
              </a:rPr>
              <a:t>X </a:t>
            </a:r>
            <a:r>
              <a:rPr lang="zh-CN" altLang="en-US" sz="2296" dirty="0">
                <a:ea typeface="楷体" panose="02010609060101010101" pitchFamily="49" charset="-122"/>
                <a:cs typeface="Times New Roman" panose="02020603050405020304" pitchFamily="18" charset="0"/>
              </a:rPr>
              <a:t>中</a:t>
            </a:r>
            <a:r>
              <a:rPr lang="zh-CN" altLang="en-US" sz="2296" dirty="0">
                <a:ea typeface="楷体" panose="02010609060101010101" pitchFamily="49" charset="-122"/>
                <a:cs typeface="Times New Roman" panose="02020603050405020304" pitchFamily="18" charset="0"/>
              </a:rPr>
              <a:t>每一点</a:t>
            </a:r>
            <a:r>
              <a:rPr lang="en-US" altLang="zh-CN" sz="2296" i="1"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按照结构</a:t>
            </a:r>
            <a:r>
              <a:rPr lang="zh-CN" altLang="en-US" sz="2296" dirty="0">
                <a:ea typeface="楷体" panose="02010609060101010101" pitchFamily="49" charset="-122"/>
                <a:cs typeface="Times New Roman" panose="02020603050405020304" pitchFamily="18" charset="0"/>
              </a:rPr>
              <a:t>元素</a:t>
            </a:r>
            <a:r>
              <a:rPr lang="en-US" altLang="zh-CN" sz="2296" i="1" dirty="0">
                <a:ea typeface="楷体" panose="02010609060101010101" pitchFamily="49" charset="-122"/>
                <a:cs typeface="Times New Roman" panose="02020603050405020304" pitchFamily="18" charset="0"/>
              </a:rPr>
              <a:t>S</a:t>
            </a:r>
            <a:r>
              <a:rPr lang="zh-CN" altLang="en-US" sz="2296" i="1"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中每一点</a:t>
            </a:r>
            <a:r>
              <a:rPr lang="en-US" altLang="zh-CN" sz="2296" i="1" dirty="0">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进行平移的并集</a:t>
            </a:r>
            <a:r>
              <a:rPr lang="zh-CN" altLang="en-US" sz="2296" dirty="0">
                <a:ea typeface="楷体" panose="02010609060101010101" pitchFamily="49" charset="-122"/>
                <a:cs typeface="Times New Roman" panose="02020603050405020304" pitchFamily="18" charset="0"/>
              </a:rPr>
              <a:t>。</a:t>
            </a:r>
            <a:endParaRPr lang="en-US" altLang="zh-CN" sz="2296" dirty="0">
              <a:ea typeface="楷体" panose="02010609060101010101" pitchFamily="49" charset="-122"/>
              <a:cs typeface="Times New Roman" panose="02020603050405020304" pitchFamily="18" charset="0"/>
            </a:endParaRPr>
          </a:p>
          <a:p>
            <a:pPr marL="437369" indent="-437369" algn="just">
              <a:spcBef>
                <a:spcPts val="383"/>
              </a:spcBef>
              <a:spcAft>
                <a:spcPts val="383"/>
              </a:spcAft>
              <a:buClr>
                <a:srgbClr val="7030A0"/>
              </a:buClr>
              <a:buSzPct val="75000"/>
              <a:buFont typeface="Wingdings" panose="05000000000000000000" pitchFamily="2" charset="2"/>
              <a:buChar char="p"/>
            </a:pPr>
            <a:r>
              <a:rPr lang="zh-CN" altLang="en-US" sz="2296" dirty="0">
                <a:solidFill>
                  <a:srgbClr val="0033CC"/>
                </a:solidFill>
                <a:ea typeface="楷体" panose="02010609060101010101" pitchFamily="49" charset="-122"/>
                <a:cs typeface="Times New Roman" panose="02020603050405020304" pitchFamily="18" charset="0"/>
              </a:rPr>
              <a:t>腐蚀</a:t>
            </a:r>
            <a:r>
              <a:rPr lang="zh-CN" altLang="en-US" sz="2296" dirty="0">
                <a:ea typeface="楷体" panose="02010609060101010101" pitchFamily="49" charset="-122"/>
                <a:cs typeface="Times New Roman" panose="02020603050405020304" pitchFamily="18" charset="0"/>
              </a:rPr>
              <a:t>为</a:t>
            </a:r>
            <a:r>
              <a:rPr lang="zh-CN" altLang="en-US" sz="2296" dirty="0">
                <a:ea typeface="楷体" panose="02010609060101010101" pitchFamily="49" charset="-122"/>
                <a:cs typeface="Times New Roman" panose="02020603050405020304" pitchFamily="18" charset="0"/>
              </a:rPr>
              <a:t>图像</a:t>
            </a:r>
            <a:r>
              <a:rPr lang="en-US" altLang="zh-CN" sz="2296" i="1"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中</a:t>
            </a:r>
            <a:r>
              <a:rPr lang="zh-CN" altLang="en-US" sz="2296" dirty="0">
                <a:ea typeface="楷体" panose="02010609060101010101" pitchFamily="49" charset="-122"/>
                <a:cs typeface="Times New Roman" panose="02020603050405020304" pitchFamily="18" charset="0"/>
              </a:rPr>
              <a:t>每一点</a:t>
            </a:r>
            <a:r>
              <a:rPr lang="en-US" altLang="zh-CN" sz="2296" i="1"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平移</a:t>
            </a:r>
            <a:r>
              <a:rPr lang="en-US" altLang="zh-CN" sz="2296" i="1" dirty="0">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后仍在</a:t>
            </a:r>
            <a:r>
              <a:rPr lang="zh-CN" altLang="en-US" sz="2296" dirty="0">
                <a:ea typeface="楷体" panose="02010609060101010101" pitchFamily="49" charset="-122"/>
                <a:cs typeface="Times New Roman" panose="02020603050405020304" pitchFamily="18" charset="0"/>
              </a:rPr>
              <a:t>图像</a:t>
            </a:r>
            <a:r>
              <a:rPr lang="en-US" altLang="zh-CN" sz="2296" i="1"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内部</a:t>
            </a:r>
            <a:r>
              <a:rPr lang="zh-CN" altLang="en-US" sz="2296" dirty="0">
                <a:ea typeface="楷体" panose="02010609060101010101" pitchFamily="49" charset="-122"/>
                <a:cs typeface="Times New Roman" panose="02020603050405020304" pitchFamily="18" charset="0"/>
              </a:rPr>
              <a:t>的参考点集合</a:t>
            </a:r>
            <a:r>
              <a:rPr lang="zh-CN" altLang="en-US" sz="2296" dirty="0">
                <a:ea typeface="楷体" panose="02010609060101010101" pitchFamily="49" charset="-122"/>
                <a:cs typeface="Times New Roman" panose="02020603050405020304" pitchFamily="18" charset="0"/>
              </a:rPr>
              <a:t>。</a:t>
            </a:r>
            <a:endParaRPr lang="zh-CN" altLang="en-US" sz="2296" dirty="0">
              <a:ea typeface="楷体" panose="02010609060101010101" pitchFamily="49" charset="-122"/>
              <a:cs typeface="Times New Roman" panose="02020603050405020304" pitchFamily="18" charset="0"/>
            </a:endParaRPr>
          </a:p>
        </p:txBody>
      </p:sp>
      <p:sp>
        <p:nvSpPr>
          <p:cNvPr id="10" name="TextBox 1"/>
          <p:cNvSpPr txBox="1"/>
          <p:nvPr/>
        </p:nvSpPr>
        <p:spPr>
          <a:xfrm>
            <a:off x="2192644" y="1819705"/>
            <a:ext cx="6323009" cy="445635"/>
          </a:xfrm>
          <a:prstGeom prst="rect">
            <a:avLst/>
          </a:prstGeom>
          <a:noFill/>
        </p:spPr>
        <p:txBody>
          <a:bodyPr wrap="square" rtlCol="0">
            <a:spAutoFit/>
          </a:bodyPr>
          <a:lstStyle/>
          <a:p>
            <a:pPr marL="437369" indent="-437369">
              <a:buClr>
                <a:srgbClr val="7030A0"/>
              </a:buClr>
              <a:buSzPct val="75000"/>
              <a:buFont typeface="Wingdings" panose="05000000000000000000" pitchFamily="2" charset="2"/>
              <a:buChar char="n"/>
            </a:pPr>
            <a:r>
              <a:rPr lang="zh-CN" altLang="en-US" sz="2296" dirty="0">
                <a:solidFill>
                  <a:prstClr val="black"/>
                </a:solidFill>
                <a:latin typeface="楷体" panose="02010609060101010101" pitchFamily="49" charset="-122"/>
                <a:ea typeface="楷体" panose="02010609060101010101" pitchFamily="49" charset="-122"/>
                <a:cs typeface="Times New Roman" panose="02020603050405020304" pitchFamily="18" charset="0"/>
              </a:rPr>
              <a:t>向量定义</a:t>
            </a:r>
            <a:endParaRPr lang="zh-CN" altLang="en-US" sz="2296"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79885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24</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1963382" y="1296794"/>
            <a:ext cx="8405844" cy="445635"/>
          </a:xfrm>
          <a:prstGeom prst="rect">
            <a:avLst/>
          </a:prstGeom>
        </p:spPr>
        <p:txBody>
          <a:bodyPr wrap="square">
            <a:spAutoFit/>
          </a:bodyPr>
          <a:lstStyle/>
          <a:p>
            <a:pPr>
              <a:buClr>
                <a:srgbClr val="7030A0"/>
              </a:buClr>
              <a:buSzPct val="75000"/>
            </a:pPr>
            <a:r>
              <a:rPr lang="zh-CN" altLang="en-US" sz="2296" dirty="0">
                <a:solidFill>
                  <a:srgbClr val="0000CC"/>
                </a:solidFill>
                <a:latin typeface="+mj-ea"/>
                <a:ea typeface="+mj-ea"/>
              </a:rPr>
              <a:t>（</a:t>
            </a:r>
            <a:r>
              <a:rPr lang="en-US" altLang="zh-CN" sz="2296" dirty="0">
                <a:solidFill>
                  <a:srgbClr val="0000CC"/>
                </a:solidFill>
                <a:latin typeface="+mj-ea"/>
                <a:ea typeface="+mj-ea"/>
              </a:rPr>
              <a:t>9</a:t>
            </a:r>
            <a:r>
              <a:rPr lang="zh-CN" altLang="en-US" sz="2296" dirty="0">
                <a:solidFill>
                  <a:srgbClr val="0000CC"/>
                </a:solidFill>
                <a:latin typeface="+mj-ea"/>
                <a:ea typeface="+mj-ea"/>
              </a:rPr>
              <a:t>）示例</a:t>
            </a:r>
            <a:r>
              <a:rPr lang="en-US" altLang="zh-CN" sz="2296" dirty="0">
                <a:solidFill>
                  <a:srgbClr val="0000CC"/>
                </a:solidFill>
                <a:latin typeface="+mj-ea"/>
                <a:ea typeface="+mj-ea"/>
              </a:rPr>
              <a:t>---</a:t>
            </a:r>
            <a:r>
              <a:rPr lang="zh-CN" altLang="en-US" sz="2296" dirty="0">
                <a:solidFill>
                  <a:srgbClr val="0000CC"/>
                </a:solidFill>
                <a:latin typeface="+mj-ea"/>
                <a:ea typeface="+mj-ea"/>
              </a:rPr>
              <a:t>膨胀的向量运算</a:t>
            </a:r>
            <a:endParaRPr lang="zh-CN" altLang="en-US" sz="2296" dirty="0">
              <a:solidFill>
                <a:srgbClr val="0000CC"/>
              </a:solidFill>
              <a:latin typeface="+mj-ea"/>
              <a:ea typeface="+mj-ea"/>
            </a:endParaRPr>
          </a:p>
        </p:txBody>
      </p:sp>
      <mc:AlternateContent xmlns:mc="http://schemas.openxmlformats.org/markup-compatibility/2006">
        <mc:Choice xmlns:a14="http://schemas.microsoft.com/office/drawing/2010/main" Requires="a14">
          <p:sp>
            <p:nvSpPr>
              <p:cNvPr id="6" name="矩形 5"/>
              <p:cNvSpPr/>
              <p:nvPr/>
            </p:nvSpPr>
            <p:spPr>
              <a:xfrm>
                <a:off x="2114431" y="1955181"/>
                <a:ext cx="8330512" cy="1152239"/>
              </a:xfrm>
              <a:prstGeom prst="rect">
                <a:avLst/>
              </a:prstGeom>
            </p:spPr>
            <p:txBody>
              <a:bodyPr wrap="square">
                <a:spAutoFit/>
              </a:bodyPr>
              <a:lstStyle/>
              <a:p>
                <a:r>
                  <a:rPr lang="zh-CN" altLang="en-US" sz="2296" dirty="0">
                    <a:ea typeface="楷体" panose="02010609060101010101" pitchFamily="49" charset="-122"/>
                    <a:cs typeface="Times New Roman" panose="02020603050405020304" pitchFamily="18" charset="0"/>
                  </a:rPr>
                  <a:t>图（</a:t>
                </a:r>
                <a:r>
                  <a:rPr lang="en-US" altLang="zh-CN" sz="2296" dirty="0">
                    <a:ea typeface="楷体" panose="02010609060101010101" pitchFamily="49" charset="-122"/>
                    <a:cs typeface="Times New Roman" panose="02020603050405020304" pitchFamily="18" charset="0"/>
                  </a:rPr>
                  <a:t>a</a:t>
                </a:r>
                <a:r>
                  <a:rPr lang="zh-CN" altLang="en-US"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中</a:t>
                </a:r>
                <a:r>
                  <a:rPr lang="zh-CN" altLang="en-US" sz="2296" dirty="0">
                    <a:ea typeface="楷体" panose="02010609060101010101" pitchFamily="49" charset="-122"/>
                    <a:cs typeface="Times New Roman" panose="02020603050405020304" pitchFamily="18" charset="0"/>
                  </a:rPr>
                  <a:t>深色</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1”</a:t>
                </a:r>
                <a:r>
                  <a:rPr lang="zh-CN" altLang="en-US" sz="2296" dirty="0">
                    <a:ea typeface="楷体" panose="02010609060101010101" pitchFamily="49" charset="-122"/>
                    <a:cs typeface="Times New Roman" panose="02020603050405020304" pitchFamily="18" charset="0"/>
                  </a:rPr>
                  <a:t>部分为目标集合</a:t>
                </a:r>
                <a:r>
                  <a:rPr lang="en-US" altLang="zh-CN" sz="2296" i="1"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
                </a:r>
                <a:br>
                  <a:rPr lang="en-US" altLang="zh-CN" sz="2296" dirty="0">
                    <a:ea typeface="楷体" panose="02010609060101010101" pitchFamily="49" charset="-122"/>
                    <a:cs typeface="Times New Roman" panose="02020603050405020304" pitchFamily="18" charset="0"/>
                  </a:rPr>
                </a:br>
                <a:r>
                  <a:rPr lang="zh-CN" altLang="en-US" sz="2296" dirty="0">
                    <a:ea typeface="楷体" panose="02010609060101010101" pitchFamily="49" charset="-122"/>
                    <a:cs typeface="Times New Roman" panose="02020603050405020304" pitchFamily="18" charset="0"/>
                  </a:rPr>
                  <a:t>图</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）中深色“</a:t>
                </a:r>
                <a:r>
                  <a:rPr lang="en-US" altLang="zh-CN" sz="2296" dirty="0">
                    <a:ea typeface="楷体" panose="02010609060101010101" pitchFamily="49" charset="-122"/>
                    <a:cs typeface="Times New Roman" panose="02020603050405020304" pitchFamily="18" charset="0"/>
                  </a:rPr>
                  <a:t>1”</a:t>
                </a:r>
                <a:r>
                  <a:rPr lang="zh-CN" altLang="en-US" sz="2296" dirty="0">
                    <a:ea typeface="楷体" panose="02010609060101010101" pitchFamily="49" charset="-122"/>
                    <a:cs typeface="Times New Roman" panose="02020603050405020304" pitchFamily="18" charset="0"/>
                  </a:rPr>
                  <a:t>部分为结构元素 </a:t>
                </a:r>
                <a:r>
                  <a:rPr lang="en-US" altLang="zh-CN" sz="2296" i="1" dirty="0">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
                </a:r>
                <a:br>
                  <a:rPr lang="en-US" altLang="zh-CN" sz="2296" dirty="0">
                    <a:ea typeface="楷体" panose="02010609060101010101" pitchFamily="49" charset="-122"/>
                    <a:cs typeface="Times New Roman" panose="02020603050405020304" pitchFamily="18" charset="0"/>
                  </a:rPr>
                </a:br>
                <a:r>
                  <a:rPr lang="zh-CN" altLang="en-US" sz="2296" dirty="0">
                    <a:ea typeface="楷体" panose="02010609060101010101" pitchFamily="49" charset="-122"/>
                    <a:cs typeface="Times New Roman" panose="02020603050405020304" pitchFamily="18" charset="0"/>
                  </a:rPr>
                  <a:t>求用向量运算实现 </a:t>
                </a:r>
                <a14:m>
                  <m:oMath xmlns:m="http://schemas.openxmlformats.org/officeDocument/2006/math">
                    <m:r>
                      <a:rPr lang="en-US" altLang="zh-CN" sz="2296" i="1">
                        <a:latin typeface="Cambria Math" panose="02040503050406030204" pitchFamily="18" charset="0"/>
                      </a:rPr>
                      <m:t>𝑿</m:t>
                    </m:r>
                    <m:r>
                      <a:rPr lang="en-US" altLang="zh-CN" sz="2296"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itchFamily="18" charset="2"/>
                      </a:rPr>
                      <m:t>⊕</m:t>
                    </m:r>
                    <m:r>
                      <a:rPr lang="en-US" altLang="zh-CN" sz="2296" i="1">
                        <a:latin typeface="Cambria Math" panose="02040503050406030204" pitchFamily="18" charset="0"/>
                        <a:ea typeface="Cambria Math" panose="02040503050406030204" pitchFamily="18" charset="0"/>
                      </a:rPr>
                      <m:t>𝑺</m:t>
                    </m:r>
                    <m:r>
                      <a:rPr lang="en-US" altLang="zh-CN" sz="2296" i="1">
                        <a:latin typeface="Cambria Math" panose="02040503050406030204" pitchFamily="18" charset="0"/>
                        <a:ea typeface="Cambria Math" panose="02040503050406030204" pitchFamily="18" charset="0"/>
                      </a:rPr>
                      <m:t> </m:t>
                    </m:r>
                  </m:oMath>
                </a14:m>
                <a:r>
                  <a:rPr lang="zh-CN" altLang="en-US" sz="2296" dirty="0">
                    <a:ea typeface="楷体" panose="02010609060101010101" pitchFamily="49" charset="-122"/>
                    <a:cs typeface="Times New Roman" panose="02020603050405020304" pitchFamily="18" charset="0"/>
                  </a:rPr>
                  <a:t>。</a:t>
                </a:r>
              </a:p>
            </p:txBody>
          </p:sp>
        </mc:Choice>
        <mc:Fallback>
          <p:sp>
            <p:nvSpPr>
              <p:cNvPr id="6" name="矩形 5"/>
              <p:cNvSpPr>
                <a:spLocks noRot="1" noChangeAspect="1" noMove="1" noResize="1" noEditPoints="1" noAdjustHandles="1" noChangeArrowheads="1" noChangeShapeType="1" noTextEdit="1"/>
              </p:cNvSpPr>
              <p:nvPr/>
            </p:nvSpPr>
            <p:spPr>
              <a:xfrm>
                <a:off x="2114431" y="1955181"/>
                <a:ext cx="8330512" cy="1152239"/>
              </a:xfrm>
              <a:prstGeom prst="rect">
                <a:avLst/>
              </a:prstGeom>
              <a:blipFill>
                <a:blip r:embed="rId2"/>
                <a:stretch>
                  <a:fillRect l="-1098" t="-6349" b="-8466"/>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2396503" y="3524206"/>
            <a:ext cx="3286200" cy="2656928"/>
          </a:xfrm>
          <a:prstGeom prst="rect">
            <a:avLst/>
          </a:prstGeom>
        </p:spPr>
      </p:pic>
      <p:sp>
        <p:nvSpPr>
          <p:cNvPr id="8" name="矩形 7"/>
          <p:cNvSpPr/>
          <p:nvPr/>
        </p:nvSpPr>
        <p:spPr>
          <a:xfrm>
            <a:off x="3377674" y="6216119"/>
            <a:ext cx="922047"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a</a:t>
            </a:r>
            <a:r>
              <a:rPr lang="zh-CN" altLang="en-US" sz="2296" dirty="0">
                <a:ea typeface="楷体" panose="02010609060101010101" pitchFamily="49" charset="-122"/>
                <a:cs typeface="Times New Roman" panose="02020603050405020304" pitchFamily="18" charset="0"/>
              </a:rPr>
              <a:t>）</a:t>
            </a:r>
            <a:endParaRPr lang="zh-CN" altLang="en-US" sz="2296" dirty="0"/>
          </a:p>
        </p:txBody>
      </p:sp>
      <p:sp>
        <p:nvSpPr>
          <p:cNvPr id="9" name="矩形 8"/>
          <p:cNvSpPr/>
          <p:nvPr/>
        </p:nvSpPr>
        <p:spPr>
          <a:xfrm>
            <a:off x="6828073" y="6176268"/>
            <a:ext cx="942887"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a:t>
            </a:r>
            <a:endParaRPr lang="zh-CN" altLang="en-US" sz="2296" dirty="0"/>
          </a:p>
        </p:txBody>
      </p:sp>
      <p:pic>
        <p:nvPicPr>
          <p:cNvPr id="11" name="图片 10"/>
          <p:cNvPicPr>
            <a:picLocks noChangeAspect="1"/>
          </p:cNvPicPr>
          <p:nvPr/>
        </p:nvPicPr>
        <p:blipFill>
          <a:blip r:embed="rId4"/>
          <a:stretch>
            <a:fillRect/>
          </a:stretch>
        </p:blipFill>
        <p:spPr>
          <a:xfrm>
            <a:off x="6647063" y="4572426"/>
            <a:ext cx="1270706" cy="1038426"/>
          </a:xfrm>
          <a:prstGeom prst="rect">
            <a:avLst/>
          </a:prstGeom>
        </p:spPr>
      </p:pic>
    </p:spTree>
    <p:extLst>
      <p:ext uri="{BB962C8B-B14F-4D97-AF65-F5344CB8AC3E}">
        <p14:creationId xmlns:p14="http://schemas.microsoft.com/office/powerpoint/2010/main" val="104030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25</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文本框 4"/>
          <p:cNvSpPr txBox="1"/>
          <p:nvPr/>
        </p:nvSpPr>
        <p:spPr>
          <a:xfrm>
            <a:off x="1963383" y="1454361"/>
            <a:ext cx="8247013" cy="445635"/>
          </a:xfrm>
          <a:prstGeom prst="rect">
            <a:avLst/>
          </a:prstGeom>
          <a:noFill/>
        </p:spPr>
        <p:txBody>
          <a:bodyPr wrap="square" rtlCol="0">
            <a:spAutoFit/>
          </a:bodyPr>
          <a:lstStyle/>
          <a:p>
            <a:r>
              <a:rPr lang="zh-CN" altLang="zh-CN" sz="2296" dirty="0">
                <a:ea typeface="楷体" panose="02010609060101010101" pitchFamily="49" charset="-122"/>
                <a:cs typeface="Times New Roman" panose="02020603050405020304" pitchFamily="18" charset="0"/>
              </a:rPr>
              <a:t>解：以像素坐标系将</a:t>
            </a:r>
            <a:r>
              <a:rPr lang="en-US" altLang="zh-CN" sz="2296" i="1" dirty="0">
                <a:ea typeface="楷体" panose="02010609060101010101" pitchFamily="49" charset="-122"/>
                <a:cs typeface="Times New Roman" panose="02020603050405020304" pitchFamily="18" charset="0"/>
              </a:rPr>
              <a:t>X</a:t>
            </a:r>
            <a:r>
              <a:rPr lang="zh-CN" altLang="zh-CN" sz="2296" dirty="0">
                <a:ea typeface="楷体" panose="02010609060101010101" pitchFamily="49" charset="-122"/>
                <a:cs typeface="Times New Roman" panose="02020603050405020304" pitchFamily="18" charset="0"/>
              </a:rPr>
              <a:t>、</a:t>
            </a:r>
            <a:r>
              <a:rPr lang="en-US" altLang="zh-CN" sz="2296" i="1" dirty="0">
                <a:ea typeface="楷体" panose="02010609060101010101" pitchFamily="49" charset="-122"/>
                <a:cs typeface="Times New Roman" panose="02020603050405020304" pitchFamily="18" charset="0"/>
              </a:rPr>
              <a:t>S</a:t>
            </a:r>
            <a:r>
              <a:rPr lang="zh-CN" altLang="zh-CN" sz="2296" dirty="0">
                <a:ea typeface="楷体" panose="02010609060101010101" pitchFamily="49" charset="-122"/>
                <a:cs typeface="Times New Roman" panose="02020603050405020304" pitchFamily="18" charset="0"/>
              </a:rPr>
              <a:t>中各点表示为向量</a:t>
            </a:r>
            <a:r>
              <a:rPr lang="zh-CN" altLang="zh-CN" sz="2296" dirty="0">
                <a:ea typeface="楷体" panose="02010609060101010101" pitchFamily="49" charset="-122"/>
                <a:cs typeface="Times New Roman" panose="02020603050405020304" pitchFamily="18" charset="0"/>
              </a:rPr>
              <a:t>：</a:t>
            </a:r>
            <a:endParaRPr lang="zh-CN" altLang="en-US" sz="2296" dirty="0">
              <a:ea typeface="楷体" panose="02010609060101010101" pitchFamily="49" charset="-122"/>
              <a:cs typeface="Times New Roman" panose="02020603050405020304" pitchFamily="18" charset="0"/>
            </a:endParaRPr>
          </a:p>
        </p:txBody>
      </p:sp>
      <p:graphicFrame>
        <p:nvGraphicFramePr>
          <p:cNvPr id="7" name="对象 6"/>
          <p:cNvGraphicFramePr>
            <a:graphicFrameLocks noChangeAspect="1"/>
          </p:cNvGraphicFramePr>
          <p:nvPr>
            <p:extLst/>
          </p:nvPr>
        </p:nvGraphicFramePr>
        <p:xfrm>
          <a:off x="2192643" y="2124708"/>
          <a:ext cx="7714870" cy="631216"/>
        </p:xfrm>
        <a:graphic>
          <a:graphicData uri="http://schemas.openxmlformats.org/presentationml/2006/ole">
            <mc:AlternateContent xmlns:mc="http://schemas.openxmlformats.org/markup-compatibility/2006">
              <mc:Choice xmlns:v="urn:schemas-microsoft-com:vml" Requires="v">
                <p:oleObj spid="_x0000_s1032" r:id="rId3" imgW="3136900" imgH="254000" progId="Equation.DSMT4">
                  <p:embed/>
                </p:oleObj>
              </mc:Choice>
              <mc:Fallback>
                <p:oleObj r:id="rId3" imgW="3136900" imgH="254000" progId="Equation.DSMT4">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643" y="2124708"/>
                        <a:ext cx="7714870" cy="631216"/>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nvPr>
        </p:nvGraphicFramePr>
        <p:xfrm>
          <a:off x="2180727" y="2757946"/>
          <a:ext cx="5327362" cy="633651"/>
        </p:xfrm>
        <a:graphic>
          <a:graphicData uri="http://schemas.openxmlformats.org/presentationml/2006/ole">
            <mc:AlternateContent xmlns:mc="http://schemas.openxmlformats.org/markup-compatibility/2006">
              <mc:Choice xmlns:v="urn:schemas-microsoft-com:vml" Requires="v">
                <p:oleObj spid="_x0000_s1033" r:id="rId5" imgW="2159000" imgH="254000" progId="Equation.DSMT4">
                  <p:embed/>
                </p:oleObj>
              </mc:Choice>
              <mc:Fallback>
                <p:oleObj r:id="rId5" imgW="2159000" imgH="254000" progId="Equation.DSMT4">
                  <p:embed/>
                  <p:pic>
                    <p:nvPicPr>
                      <p:cNvPr id="9"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0727" y="2757946"/>
                        <a:ext cx="5327362" cy="633651"/>
                      </a:xfrm>
                      <a:prstGeom prst="rect">
                        <a:avLst/>
                      </a:prstGeom>
                      <a:noFill/>
                    </p:spPr>
                  </p:pic>
                </p:oleObj>
              </mc:Fallback>
            </mc:AlternateContent>
          </a:graphicData>
        </a:graphic>
      </p:graphicFrame>
      <p:sp>
        <p:nvSpPr>
          <p:cNvPr id="10" name="Text Box 7"/>
          <p:cNvSpPr txBox="1">
            <a:spLocks noChangeArrowheads="1"/>
          </p:cNvSpPr>
          <p:nvPr/>
        </p:nvSpPr>
        <p:spPr bwMode="auto">
          <a:xfrm>
            <a:off x="1963108" y="3391597"/>
            <a:ext cx="6704515" cy="445635"/>
          </a:xfrm>
          <a:prstGeom prst="rect">
            <a:avLst/>
          </a:prstGeom>
          <a:noFill/>
          <a:ln w="9525">
            <a:noFill/>
            <a:miter lim="800000"/>
            <a:headEnd/>
            <a:tailEnd/>
          </a:ln>
        </p:spPr>
        <p:txBody>
          <a:bodyPr wrap="square">
            <a:spAutoFit/>
          </a:bodyPr>
          <a:lstStyle/>
          <a:p>
            <a:r>
              <a:rPr lang="zh-CN" altLang="en-US" sz="2296" dirty="0">
                <a:ea typeface="楷体" panose="02010609060101010101" pitchFamily="49" charset="-122"/>
                <a:cs typeface="Times New Roman" panose="02020603050405020304" pitchFamily="18" charset="0"/>
              </a:rPr>
              <a:t>则向量运算膨胀结果为：</a:t>
            </a:r>
          </a:p>
        </p:txBody>
      </p:sp>
      <p:graphicFrame>
        <p:nvGraphicFramePr>
          <p:cNvPr id="12" name="对象 11"/>
          <p:cNvGraphicFramePr>
            <a:graphicFrameLocks noChangeAspect="1"/>
          </p:cNvGraphicFramePr>
          <p:nvPr>
            <p:extLst/>
          </p:nvPr>
        </p:nvGraphicFramePr>
        <p:xfrm>
          <a:off x="2031879" y="4039531"/>
          <a:ext cx="7962210" cy="2063446"/>
        </p:xfrm>
        <a:graphic>
          <a:graphicData uri="http://schemas.openxmlformats.org/presentationml/2006/ole">
            <mc:AlternateContent xmlns:mc="http://schemas.openxmlformats.org/markup-compatibility/2006">
              <mc:Choice xmlns:v="urn:schemas-microsoft-com:vml" Requires="v">
                <p:oleObj spid="_x0000_s1034" r:id="rId7" imgW="3378200" imgH="876300" progId="Equation.DSMT4">
                  <p:embed/>
                </p:oleObj>
              </mc:Choice>
              <mc:Fallback>
                <p:oleObj r:id="rId7" imgW="3378200" imgH="876300" progId="Equation.DSMT4">
                  <p:embed/>
                  <p:pic>
                    <p:nvPicPr>
                      <p:cNvPr id="12"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1879" y="4039531"/>
                        <a:ext cx="7962210" cy="2063446"/>
                      </a:xfrm>
                      <a:prstGeom prst="rect">
                        <a:avLst/>
                      </a:prstGeom>
                      <a:noFill/>
                    </p:spPr>
                  </p:pic>
                </p:oleObj>
              </mc:Fallback>
            </mc:AlternateContent>
          </a:graphicData>
        </a:graphic>
      </p:graphicFrame>
    </p:spTree>
    <p:extLst>
      <p:ext uri="{BB962C8B-B14F-4D97-AF65-F5344CB8AC3E}">
        <p14:creationId xmlns:p14="http://schemas.microsoft.com/office/powerpoint/2010/main" val="3301536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26</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矩形 8"/>
              <p:cNvSpPr/>
              <p:nvPr/>
            </p:nvSpPr>
            <p:spPr>
              <a:xfrm>
                <a:off x="2343079" y="1905266"/>
                <a:ext cx="8330512" cy="1152239"/>
              </a:xfrm>
              <a:prstGeom prst="rect">
                <a:avLst/>
              </a:prstGeom>
            </p:spPr>
            <p:txBody>
              <a:bodyPr wrap="square">
                <a:spAutoFit/>
              </a:bodyPr>
              <a:lstStyle/>
              <a:p>
                <a:r>
                  <a:rPr lang="zh-CN" altLang="en-US" sz="2296" dirty="0">
                    <a:ea typeface="楷体" panose="02010609060101010101" pitchFamily="49" charset="-122"/>
                    <a:cs typeface="Times New Roman" panose="02020603050405020304" pitchFamily="18" charset="0"/>
                  </a:rPr>
                  <a:t>图（</a:t>
                </a:r>
                <a:r>
                  <a:rPr lang="en-US" altLang="zh-CN" sz="2296" dirty="0">
                    <a:ea typeface="楷体" panose="02010609060101010101" pitchFamily="49" charset="-122"/>
                    <a:cs typeface="Times New Roman" panose="02020603050405020304" pitchFamily="18" charset="0"/>
                  </a:rPr>
                  <a:t>a</a:t>
                </a:r>
                <a:r>
                  <a:rPr lang="zh-CN" altLang="en-US"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中</a:t>
                </a:r>
                <a:r>
                  <a:rPr lang="zh-CN" altLang="en-US" sz="2296" dirty="0">
                    <a:ea typeface="楷体" panose="02010609060101010101" pitchFamily="49" charset="-122"/>
                    <a:cs typeface="Times New Roman" panose="02020603050405020304" pitchFamily="18" charset="0"/>
                  </a:rPr>
                  <a:t>深色</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1”</a:t>
                </a:r>
                <a:r>
                  <a:rPr lang="zh-CN" altLang="en-US" sz="2296" dirty="0">
                    <a:ea typeface="楷体" panose="02010609060101010101" pitchFamily="49" charset="-122"/>
                    <a:cs typeface="Times New Roman" panose="02020603050405020304" pitchFamily="18" charset="0"/>
                  </a:rPr>
                  <a:t>部分为目标集合</a:t>
                </a:r>
                <a:r>
                  <a:rPr lang="en-US" altLang="zh-CN" sz="2296" i="1"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
                </a:r>
                <a:br>
                  <a:rPr lang="en-US" altLang="zh-CN" sz="2296" dirty="0">
                    <a:ea typeface="楷体" panose="02010609060101010101" pitchFamily="49" charset="-122"/>
                    <a:cs typeface="Times New Roman" panose="02020603050405020304" pitchFamily="18" charset="0"/>
                  </a:rPr>
                </a:br>
                <a:r>
                  <a:rPr lang="zh-CN" altLang="en-US" sz="2296" dirty="0">
                    <a:ea typeface="楷体" panose="02010609060101010101" pitchFamily="49" charset="-122"/>
                    <a:cs typeface="Times New Roman" panose="02020603050405020304" pitchFamily="18" charset="0"/>
                  </a:rPr>
                  <a:t>图</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）中深色“</a:t>
                </a:r>
                <a:r>
                  <a:rPr lang="en-US" altLang="zh-CN" sz="2296" dirty="0">
                    <a:ea typeface="楷体" panose="02010609060101010101" pitchFamily="49" charset="-122"/>
                    <a:cs typeface="Times New Roman" panose="02020603050405020304" pitchFamily="18" charset="0"/>
                  </a:rPr>
                  <a:t>1”</a:t>
                </a:r>
                <a:r>
                  <a:rPr lang="zh-CN" altLang="en-US" sz="2296" dirty="0">
                    <a:ea typeface="楷体" panose="02010609060101010101" pitchFamily="49" charset="-122"/>
                    <a:cs typeface="Times New Roman" panose="02020603050405020304" pitchFamily="18" charset="0"/>
                  </a:rPr>
                  <a:t>部分为结构元素 </a:t>
                </a:r>
                <a:r>
                  <a:rPr lang="en-US" altLang="zh-CN" sz="2296" i="1" dirty="0">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
                </a:r>
                <a:br>
                  <a:rPr lang="en-US" altLang="zh-CN" sz="2296" dirty="0">
                    <a:ea typeface="楷体" panose="02010609060101010101" pitchFamily="49" charset="-122"/>
                    <a:cs typeface="Times New Roman" panose="02020603050405020304" pitchFamily="18" charset="0"/>
                  </a:rPr>
                </a:br>
                <a:r>
                  <a:rPr lang="zh-CN" altLang="en-US" sz="2296" dirty="0">
                    <a:ea typeface="楷体" panose="02010609060101010101" pitchFamily="49" charset="-122"/>
                    <a:cs typeface="Times New Roman" panose="02020603050405020304" pitchFamily="18" charset="0"/>
                  </a:rPr>
                  <a:t>求用向量运算实现 </a:t>
                </a:r>
                <a14:m>
                  <m:oMath xmlns:m="http://schemas.openxmlformats.org/officeDocument/2006/math">
                    <m:r>
                      <a:rPr lang="en-US" altLang="zh-CN" sz="2296" i="1">
                        <a:latin typeface="Cambria Math" panose="02040503050406030204" pitchFamily="18" charset="0"/>
                      </a:rPr>
                      <m:t>𝑿</m:t>
                    </m:r>
                    <m:r>
                      <a:rPr lang="en-US" altLang="zh-CN" sz="2296"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sym typeface="Symbol" pitchFamily="18" charset="2"/>
                      </a:rPr>
                      <m:t>⊖</m:t>
                    </m:r>
                    <m:r>
                      <a:rPr lang="en-US" altLang="zh-CN" sz="2296" i="1">
                        <a:latin typeface="Cambria Math" panose="02040503050406030204" pitchFamily="18" charset="0"/>
                        <a:ea typeface="Cambria Math" panose="02040503050406030204" pitchFamily="18" charset="0"/>
                      </a:rPr>
                      <m:t>𝑺</m:t>
                    </m:r>
                    <m:r>
                      <a:rPr lang="en-US" altLang="zh-CN" sz="2296" i="1">
                        <a:latin typeface="Cambria Math" panose="02040503050406030204" pitchFamily="18" charset="0"/>
                        <a:ea typeface="Cambria Math" panose="02040503050406030204" pitchFamily="18" charset="0"/>
                      </a:rPr>
                      <m:t> </m:t>
                    </m:r>
                  </m:oMath>
                </a14:m>
                <a:r>
                  <a:rPr lang="zh-CN" altLang="en-US" sz="2296" dirty="0">
                    <a:ea typeface="楷体" panose="02010609060101010101" pitchFamily="49" charset="-122"/>
                    <a:cs typeface="Times New Roman" panose="02020603050405020304" pitchFamily="18" charset="0"/>
                  </a:rPr>
                  <a:t>。</a:t>
                </a:r>
              </a:p>
            </p:txBody>
          </p:sp>
        </mc:Choice>
        <mc:Fallback>
          <p:sp>
            <p:nvSpPr>
              <p:cNvPr id="9" name="矩形 8"/>
              <p:cNvSpPr>
                <a:spLocks noRot="1" noChangeAspect="1" noMove="1" noResize="1" noEditPoints="1" noAdjustHandles="1" noChangeArrowheads="1" noChangeShapeType="1" noTextEdit="1"/>
              </p:cNvSpPr>
              <p:nvPr/>
            </p:nvSpPr>
            <p:spPr>
              <a:xfrm>
                <a:off x="2343079" y="1905266"/>
                <a:ext cx="8330512" cy="1152239"/>
              </a:xfrm>
              <a:prstGeom prst="rect">
                <a:avLst/>
              </a:prstGeom>
              <a:blipFill>
                <a:blip r:embed="rId2"/>
                <a:stretch>
                  <a:fillRect l="-1024" t="-6349" b="-8466"/>
                </a:stretch>
              </a:blipFill>
            </p:spPr>
            <p:txBody>
              <a:bodyPr/>
              <a:lstStyle/>
              <a:p>
                <a:r>
                  <a:rPr lang="zh-CN" altLang="en-US">
                    <a:noFill/>
                  </a:rPr>
                  <a:t> </a:t>
                </a:r>
              </a:p>
            </p:txBody>
          </p:sp>
        </mc:Fallback>
      </mc:AlternateContent>
      <p:pic>
        <p:nvPicPr>
          <p:cNvPr id="11" name="图片 10"/>
          <p:cNvPicPr>
            <a:picLocks noChangeAspect="1"/>
          </p:cNvPicPr>
          <p:nvPr/>
        </p:nvPicPr>
        <p:blipFill>
          <a:blip r:embed="rId3"/>
          <a:stretch>
            <a:fillRect/>
          </a:stretch>
        </p:blipFill>
        <p:spPr>
          <a:xfrm>
            <a:off x="2974777" y="3581442"/>
            <a:ext cx="3160989" cy="2658579"/>
          </a:xfrm>
          <a:prstGeom prst="rect">
            <a:avLst/>
          </a:prstGeom>
        </p:spPr>
      </p:pic>
      <p:pic>
        <p:nvPicPr>
          <p:cNvPr id="12" name="图片 11"/>
          <p:cNvPicPr>
            <a:picLocks noChangeAspect="1"/>
          </p:cNvPicPr>
          <p:nvPr/>
        </p:nvPicPr>
        <p:blipFill>
          <a:blip r:embed="rId4"/>
          <a:stretch>
            <a:fillRect/>
          </a:stretch>
        </p:blipFill>
        <p:spPr>
          <a:xfrm>
            <a:off x="7068775" y="4544162"/>
            <a:ext cx="972406" cy="429260"/>
          </a:xfrm>
          <a:prstGeom prst="rect">
            <a:avLst/>
          </a:prstGeom>
        </p:spPr>
      </p:pic>
      <p:sp>
        <p:nvSpPr>
          <p:cNvPr id="13" name="矩形 12"/>
          <p:cNvSpPr/>
          <p:nvPr/>
        </p:nvSpPr>
        <p:spPr>
          <a:xfrm>
            <a:off x="3618376" y="6219886"/>
            <a:ext cx="922047"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a</a:t>
            </a:r>
            <a:r>
              <a:rPr lang="zh-CN" altLang="en-US" sz="2296" dirty="0">
                <a:ea typeface="楷体" panose="02010609060101010101" pitchFamily="49" charset="-122"/>
                <a:cs typeface="Times New Roman" panose="02020603050405020304" pitchFamily="18" charset="0"/>
              </a:rPr>
              <a:t>）</a:t>
            </a:r>
            <a:endParaRPr lang="zh-CN" altLang="en-US" sz="2296" dirty="0"/>
          </a:p>
        </p:txBody>
      </p:sp>
      <p:sp>
        <p:nvSpPr>
          <p:cNvPr id="14" name="矩形 13"/>
          <p:cNvSpPr/>
          <p:nvPr/>
        </p:nvSpPr>
        <p:spPr>
          <a:xfrm>
            <a:off x="7068775" y="6180036"/>
            <a:ext cx="942887"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a:t>
            </a:r>
            <a:endParaRPr lang="zh-CN" altLang="en-US" sz="2296" dirty="0"/>
          </a:p>
        </p:txBody>
      </p:sp>
      <p:sp>
        <p:nvSpPr>
          <p:cNvPr id="15" name="矩形 14"/>
          <p:cNvSpPr/>
          <p:nvPr/>
        </p:nvSpPr>
        <p:spPr>
          <a:xfrm>
            <a:off x="1963382" y="1296794"/>
            <a:ext cx="8405844" cy="445635"/>
          </a:xfrm>
          <a:prstGeom prst="rect">
            <a:avLst/>
          </a:prstGeom>
        </p:spPr>
        <p:txBody>
          <a:bodyPr wrap="square">
            <a:spAutoFit/>
          </a:bodyPr>
          <a:lstStyle/>
          <a:p>
            <a:pPr>
              <a:buClr>
                <a:srgbClr val="7030A0"/>
              </a:buClr>
              <a:buSzPct val="75000"/>
            </a:pPr>
            <a:r>
              <a:rPr lang="zh-CN" altLang="en-US" sz="2296" dirty="0">
                <a:solidFill>
                  <a:srgbClr val="0000CC"/>
                </a:solidFill>
                <a:latin typeface="+mj-ea"/>
                <a:ea typeface="+mj-ea"/>
              </a:rPr>
              <a:t>（</a:t>
            </a:r>
            <a:r>
              <a:rPr lang="en-US" altLang="zh-CN" sz="2296" dirty="0">
                <a:solidFill>
                  <a:srgbClr val="0000CC"/>
                </a:solidFill>
                <a:latin typeface="+mj-ea"/>
                <a:ea typeface="+mj-ea"/>
              </a:rPr>
              <a:t>10</a:t>
            </a:r>
            <a:r>
              <a:rPr lang="zh-CN" altLang="en-US" sz="2296" dirty="0">
                <a:solidFill>
                  <a:srgbClr val="0000CC"/>
                </a:solidFill>
                <a:latin typeface="+mj-ea"/>
                <a:ea typeface="+mj-ea"/>
              </a:rPr>
              <a:t>）示例</a:t>
            </a:r>
            <a:r>
              <a:rPr lang="en-US" altLang="zh-CN" sz="2296" dirty="0">
                <a:solidFill>
                  <a:srgbClr val="0000CC"/>
                </a:solidFill>
                <a:latin typeface="+mj-ea"/>
                <a:ea typeface="+mj-ea"/>
              </a:rPr>
              <a:t>---</a:t>
            </a:r>
            <a:r>
              <a:rPr lang="zh-CN" altLang="en-US" sz="2296" dirty="0">
                <a:solidFill>
                  <a:srgbClr val="0000CC"/>
                </a:solidFill>
                <a:latin typeface="+mj-ea"/>
                <a:ea typeface="+mj-ea"/>
              </a:rPr>
              <a:t>腐蚀的向量运算</a:t>
            </a:r>
            <a:endParaRPr lang="zh-CN" altLang="en-US" sz="2296" dirty="0">
              <a:solidFill>
                <a:srgbClr val="0000CC"/>
              </a:solidFill>
              <a:latin typeface="+mj-ea"/>
              <a:ea typeface="+mj-ea"/>
            </a:endParaRPr>
          </a:p>
        </p:txBody>
      </p:sp>
    </p:spTree>
    <p:extLst>
      <p:ext uri="{BB962C8B-B14F-4D97-AF65-F5344CB8AC3E}">
        <p14:creationId xmlns:p14="http://schemas.microsoft.com/office/powerpoint/2010/main" val="26819353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27</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文本框 4"/>
          <p:cNvSpPr txBox="1"/>
          <p:nvPr/>
        </p:nvSpPr>
        <p:spPr>
          <a:xfrm>
            <a:off x="1963383" y="1454361"/>
            <a:ext cx="8247013" cy="445635"/>
          </a:xfrm>
          <a:prstGeom prst="rect">
            <a:avLst/>
          </a:prstGeom>
          <a:noFill/>
        </p:spPr>
        <p:txBody>
          <a:bodyPr wrap="square" rtlCol="0">
            <a:spAutoFit/>
          </a:bodyPr>
          <a:lstStyle/>
          <a:p>
            <a:r>
              <a:rPr lang="zh-CN" altLang="zh-CN" sz="2296" dirty="0">
                <a:ea typeface="楷体" panose="02010609060101010101" pitchFamily="49" charset="-122"/>
                <a:cs typeface="Times New Roman" panose="02020603050405020304" pitchFamily="18" charset="0"/>
              </a:rPr>
              <a:t>解：以像素坐标系将</a:t>
            </a:r>
            <a:r>
              <a:rPr lang="en-US" altLang="zh-CN" sz="2296" i="1" dirty="0">
                <a:ea typeface="楷体" panose="02010609060101010101" pitchFamily="49" charset="-122"/>
                <a:cs typeface="Times New Roman" panose="02020603050405020304" pitchFamily="18" charset="0"/>
              </a:rPr>
              <a:t>X</a:t>
            </a:r>
            <a:r>
              <a:rPr lang="zh-CN" altLang="zh-CN" sz="2296" dirty="0">
                <a:ea typeface="楷体" panose="02010609060101010101" pitchFamily="49" charset="-122"/>
                <a:cs typeface="Times New Roman" panose="02020603050405020304" pitchFamily="18" charset="0"/>
              </a:rPr>
              <a:t>、</a:t>
            </a:r>
            <a:r>
              <a:rPr lang="en-US" altLang="zh-CN" sz="2296" i="1" dirty="0">
                <a:ea typeface="楷体" panose="02010609060101010101" pitchFamily="49" charset="-122"/>
                <a:cs typeface="Times New Roman" panose="02020603050405020304" pitchFamily="18" charset="0"/>
              </a:rPr>
              <a:t>S</a:t>
            </a:r>
            <a:r>
              <a:rPr lang="zh-CN" altLang="zh-CN" sz="2296" dirty="0">
                <a:ea typeface="楷体" panose="02010609060101010101" pitchFamily="49" charset="-122"/>
                <a:cs typeface="Times New Roman" panose="02020603050405020304" pitchFamily="18" charset="0"/>
              </a:rPr>
              <a:t>中各点表示为向量</a:t>
            </a:r>
            <a:r>
              <a:rPr lang="zh-CN" altLang="zh-CN" sz="2296" dirty="0">
                <a:ea typeface="楷体" panose="02010609060101010101" pitchFamily="49" charset="-122"/>
                <a:cs typeface="Times New Roman" panose="02020603050405020304" pitchFamily="18" charset="0"/>
              </a:rPr>
              <a:t>：</a:t>
            </a:r>
            <a:endParaRPr lang="zh-CN" altLang="en-US" sz="2296" dirty="0">
              <a:ea typeface="楷体" panose="02010609060101010101" pitchFamily="49" charset="-122"/>
              <a:cs typeface="Times New Roman" panose="02020603050405020304" pitchFamily="18" charset="0"/>
            </a:endParaRPr>
          </a:p>
        </p:txBody>
      </p:sp>
      <p:graphicFrame>
        <p:nvGraphicFramePr>
          <p:cNvPr id="7" name="对象 6"/>
          <p:cNvGraphicFramePr>
            <a:graphicFrameLocks noChangeAspect="1"/>
          </p:cNvGraphicFramePr>
          <p:nvPr>
            <p:extLst/>
          </p:nvPr>
        </p:nvGraphicFramePr>
        <p:xfrm>
          <a:off x="1736605" y="2083522"/>
          <a:ext cx="8700568" cy="633762"/>
        </p:xfrm>
        <a:graphic>
          <a:graphicData uri="http://schemas.openxmlformats.org/presentationml/2006/ole">
            <mc:AlternateContent xmlns:mc="http://schemas.openxmlformats.org/markup-compatibility/2006">
              <mc:Choice xmlns:v="urn:schemas-microsoft-com:vml" Requires="v">
                <p:oleObj spid="_x0000_s2066" name="Equation" r:id="rId3" imgW="3657600" imgH="253800" progId="Equation.DSMT4">
                  <p:embed/>
                </p:oleObj>
              </mc:Choice>
              <mc:Fallback>
                <p:oleObj name="Equation" r:id="rId3" imgW="3657600" imgH="253800" progId="Equation.DSMT4">
                  <p:embed/>
                  <p:pic>
                    <p:nvPicPr>
                      <p:cNvPr id="7" name="对象 6"/>
                      <p:cNvPicPr>
                        <a:picLocks noChangeAspect="1" noChangeArrowheads="1"/>
                      </p:cNvPicPr>
                      <p:nvPr/>
                    </p:nvPicPr>
                    <p:blipFill>
                      <a:blip r:embed="rId4"/>
                      <a:srcRect/>
                      <a:stretch>
                        <a:fillRect/>
                      </a:stretch>
                    </p:blipFill>
                    <p:spPr bwMode="auto">
                      <a:xfrm>
                        <a:off x="1736605" y="2083522"/>
                        <a:ext cx="8700568" cy="633762"/>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nvPr>
        </p:nvGraphicFramePr>
        <p:xfrm>
          <a:off x="1855826" y="2734495"/>
          <a:ext cx="2587695" cy="633762"/>
        </p:xfrm>
        <a:graphic>
          <a:graphicData uri="http://schemas.openxmlformats.org/presentationml/2006/ole">
            <mc:AlternateContent xmlns:mc="http://schemas.openxmlformats.org/markup-compatibility/2006">
              <mc:Choice xmlns:v="urn:schemas-microsoft-com:vml" Requires="v">
                <p:oleObj spid="_x0000_s2067" name="Equation" r:id="rId5" imgW="1054080" imgH="253800" progId="Equation.DSMT4">
                  <p:embed/>
                </p:oleObj>
              </mc:Choice>
              <mc:Fallback>
                <p:oleObj name="Equation" r:id="rId5" imgW="1054080" imgH="253800" progId="Equation.DSMT4">
                  <p:embed/>
                  <p:pic>
                    <p:nvPicPr>
                      <p:cNvPr id="9" name="对象 8"/>
                      <p:cNvPicPr>
                        <a:picLocks noChangeAspect="1" noChangeArrowheads="1"/>
                      </p:cNvPicPr>
                      <p:nvPr/>
                    </p:nvPicPr>
                    <p:blipFill>
                      <a:blip r:embed="rId6"/>
                      <a:srcRect/>
                      <a:stretch>
                        <a:fillRect/>
                      </a:stretch>
                    </p:blipFill>
                    <p:spPr bwMode="auto">
                      <a:xfrm>
                        <a:off x="1855826" y="2734495"/>
                        <a:ext cx="2587695" cy="633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右箭头 9"/>
          <p:cNvSpPr/>
          <p:nvPr/>
        </p:nvSpPr>
        <p:spPr bwMode="auto">
          <a:xfrm>
            <a:off x="2017196" y="3487284"/>
            <a:ext cx="473427" cy="459218"/>
          </a:xfrm>
          <a:prstGeom prst="rightArrow">
            <a:avLst/>
          </a:prstGeom>
          <a:solidFill>
            <a:srgbClr val="0033CC"/>
          </a:solidFill>
          <a:ln w="9525" cap="flat" cmpd="sng" algn="ctr">
            <a:solidFill>
              <a:schemeClr val="tx1"/>
            </a:solidFill>
            <a:prstDash val="solid"/>
            <a:round/>
            <a:headEnd type="none" w="med" len="med"/>
            <a:tailEnd type="none" w="med" len="med"/>
          </a:ln>
          <a:effectLst/>
        </p:spPr>
        <p:txBody>
          <a:bodyPr vert="horz" wrap="square" lIns="116629" tIns="58314" rIns="116629" bIns="58314" numCol="1" rtlCol="0" anchor="t" anchorCtr="0" compatLnSpc="1">
            <a:prstTxWarp prst="textNoShape">
              <a:avLst/>
            </a:prstTxWarp>
          </a:bodyPr>
          <a:lstStyle/>
          <a:p>
            <a:pPr defTabSz="915235" fontAlgn="base">
              <a:spcBef>
                <a:spcPct val="0"/>
              </a:spcBef>
              <a:spcAft>
                <a:spcPct val="0"/>
              </a:spcAft>
            </a:pPr>
            <a:endParaRPr kumimoji="1" lang="zh-CN" altLang="en-US" sz="2423" b="1">
              <a:latin typeface="Times New Roman" pitchFamily="18" charset="0"/>
              <a:ea typeface="宋体" pitchFamily="2" charset="-122"/>
            </a:endParaRPr>
          </a:p>
        </p:txBody>
      </p:sp>
      <p:graphicFrame>
        <p:nvGraphicFramePr>
          <p:cNvPr id="11" name="对象 10"/>
          <p:cNvGraphicFramePr>
            <a:graphicFrameLocks noChangeAspect="1"/>
          </p:cNvGraphicFramePr>
          <p:nvPr>
            <p:extLst/>
          </p:nvPr>
        </p:nvGraphicFramePr>
        <p:xfrm>
          <a:off x="2884666" y="4108321"/>
          <a:ext cx="3274103" cy="550746"/>
        </p:xfrm>
        <a:graphic>
          <a:graphicData uri="http://schemas.openxmlformats.org/presentationml/2006/ole">
            <mc:AlternateContent xmlns:mc="http://schemas.openxmlformats.org/markup-compatibility/2006">
              <mc:Choice xmlns:v="urn:schemas-microsoft-com:vml" Requires="v">
                <p:oleObj spid="_x0000_s2068" name="Equation" r:id="rId7" imgW="1358640" imgH="228600" progId="Equation.DSMT4">
                  <p:embed/>
                </p:oleObj>
              </mc:Choice>
              <mc:Fallback>
                <p:oleObj name="Equation" r:id="rId7" imgW="1358640" imgH="228600" progId="Equation.DSMT4">
                  <p:embed/>
                  <p:pic>
                    <p:nvPicPr>
                      <p:cNvPr id="11" name="对象 10"/>
                      <p:cNvPicPr>
                        <a:picLocks noChangeAspect="1" noChangeArrowheads="1"/>
                      </p:cNvPicPr>
                      <p:nvPr/>
                    </p:nvPicPr>
                    <p:blipFill>
                      <a:blip r:embed="rId8"/>
                      <a:srcRect/>
                      <a:stretch>
                        <a:fillRect/>
                      </a:stretch>
                    </p:blipFill>
                    <p:spPr bwMode="auto">
                      <a:xfrm>
                        <a:off x="2884666" y="4108321"/>
                        <a:ext cx="3274103" cy="550746"/>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nvPr>
        </p:nvGraphicFramePr>
        <p:xfrm>
          <a:off x="6424018" y="4031379"/>
          <a:ext cx="3306500" cy="550746"/>
        </p:xfrm>
        <a:graphic>
          <a:graphicData uri="http://schemas.openxmlformats.org/presentationml/2006/ole">
            <mc:AlternateContent xmlns:mc="http://schemas.openxmlformats.org/markup-compatibility/2006">
              <mc:Choice xmlns:v="urn:schemas-microsoft-com:vml" Requires="v">
                <p:oleObj spid="_x0000_s2069" name="Equation" r:id="rId9" imgW="1371600" imgH="228600" progId="Equation.DSMT4">
                  <p:embed/>
                </p:oleObj>
              </mc:Choice>
              <mc:Fallback>
                <p:oleObj name="Equation" r:id="rId9" imgW="1371600" imgH="228600" progId="Equation.DSMT4">
                  <p:embed/>
                  <p:pic>
                    <p:nvPicPr>
                      <p:cNvPr id="12" name="对象 11"/>
                      <p:cNvPicPr>
                        <a:picLocks noChangeAspect="1" noChangeArrowheads="1"/>
                      </p:cNvPicPr>
                      <p:nvPr/>
                    </p:nvPicPr>
                    <p:blipFill>
                      <a:blip r:embed="rId10"/>
                      <a:srcRect/>
                      <a:stretch>
                        <a:fillRect/>
                      </a:stretch>
                    </p:blipFill>
                    <p:spPr bwMode="auto">
                      <a:xfrm>
                        <a:off x="6424018" y="4031379"/>
                        <a:ext cx="3306500" cy="5507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nvPr>
        </p:nvGraphicFramePr>
        <p:xfrm>
          <a:off x="2882643" y="4671217"/>
          <a:ext cx="3306499" cy="552770"/>
        </p:xfrm>
        <a:graphic>
          <a:graphicData uri="http://schemas.openxmlformats.org/presentationml/2006/ole">
            <mc:AlternateContent xmlns:mc="http://schemas.openxmlformats.org/markup-compatibility/2006">
              <mc:Choice xmlns:v="urn:schemas-microsoft-com:vml" Requires="v">
                <p:oleObj spid="_x0000_s2070" name="Equation" r:id="rId11" imgW="1371600" imgH="228600" progId="Equation.DSMT4">
                  <p:embed/>
                </p:oleObj>
              </mc:Choice>
              <mc:Fallback>
                <p:oleObj name="Equation" r:id="rId11" imgW="1371600" imgH="228600" progId="Equation.DSMT4">
                  <p:embed/>
                  <p:pic>
                    <p:nvPicPr>
                      <p:cNvPr id="13" name="对象 12"/>
                      <p:cNvPicPr>
                        <a:picLocks noChangeAspect="1" noChangeArrowheads="1"/>
                      </p:cNvPicPr>
                      <p:nvPr/>
                    </p:nvPicPr>
                    <p:blipFill>
                      <a:blip r:embed="rId12"/>
                      <a:srcRect/>
                      <a:stretch>
                        <a:fillRect/>
                      </a:stretch>
                    </p:blipFill>
                    <p:spPr bwMode="auto">
                      <a:xfrm>
                        <a:off x="2882643" y="4671217"/>
                        <a:ext cx="3306499" cy="5527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nvPr>
        </p:nvGraphicFramePr>
        <p:xfrm>
          <a:off x="6430093" y="4598323"/>
          <a:ext cx="3314598" cy="550746"/>
        </p:xfrm>
        <a:graphic>
          <a:graphicData uri="http://schemas.openxmlformats.org/presentationml/2006/ole">
            <mc:AlternateContent xmlns:mc="http://schemas.openxmlformats.org/markup-compatibility/2006">
              <mc:Choice xmlns:v="urn:schemas-microsoft-com:vml" Requires="v">
                <p:oleObj spid="_x0000_s2071" name="Equation" r:id="rId13" imgW="1371600" imgH="228600" progId="Equation.DSMT4">
                  <p:embed/>
                </p:oleObj>
              </mc:Choice>
              <mc:Fallback>
                <p:oleObj name="Equation" r:id="rId13" imgW="1371600" imgH="228600" progId="Equation.DSMT4">
                  <p:embed/>
                  <p:pic>
                    <p:nvPicPr>
                      <p:cNvPr id="14" name="对象 13"/>
                      <p:cNvPicPr>
                        <a:picLocks noChangeAspect="1" noChangeArrowheads="1"/>
                      </p:cNvPicPr>
                      <p:nvPr/>
                    </p:nvPicPr>
                    <p:blipFill>
                      <a:blip r:embed="rId14"/>
                      <a:srcRect/>
                      <a:stretch>
                        <a:fillRect/>
                      </a:stretch>
                    </p:blipFill>
                    <p:spPr bwMode="auto">
                      <a:xfrm>
                        <a:off x="6430093" y="4598323"/>
                        <a:ext cx="3314598" cy="5507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nvPr>
        </p:nvGraphicFramePr>
        <p:xfrm>
          <a:off x="2868468" y="5238161"/>
          <a:ext cx="3304475" cy="552770"/>
        </p:xfrm>
        <a:graphic>
          <a:graphicData uri="http://schemas.openxmlformats.org/presentationml/2006/ole">
            <mc:AlternateContent xmlns:mc="http://schemas.openxmlformats.org/markup-compatibility/2006">
              <mc:Choice xmlns:v="urn:schemas-microsoft-com:vml" Requires="v">
                <p:oleObj spid="_x0000_s2072" name="Equation" r:id="rId15" imgW="1371600" imgH="228600" progId="Equation.DSMT4">
                  <p:embed/>
                </p:oleObj>
              </mc:Choice>
              <mc:Fallback>
                <p:oleObj name="Equation" r:id="rId15" imgW="1371600" imgH="228600" progId="Equation.DSMT4">
                  <p:embed/>
                  <p:pic>
                    <p:nvPicPr>
                      <p:cNvPr id="15" name="对象 14"/>
                      <p:cNvPicPr>
                        <a:picLocks noChangeAspect="1" noChangeArrowheads="1"/>
                      </p:cNvPicPr>
                      <p:nvPr/>
                    </p:nvPicPr>
                    <p:blipFill>
                      <a:blip r:embed="rId16"/>
                      <a:srcRect/>
                      <a:stretch>
                        <a:fillRect/>
                      </a:stretch>
                    </p:blipFill>
                    <p:spPr bwMode="auto">
                      <a:xfrm>
                        <a:off x="2868468" y="5238161"/>
                        <a:ext cx="3304475" cy="5527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nvPr>
        </p:nvGraphicFramePr>
        <p:xfrm>
          <a:off x="6415919" y="5140970"/>
          <a:ext cx="3314599" cy="550746"/>
        </p:xfrm>
        <a:graphic>
          <a:graphicData uri="http://schemas.openxmlformats.org/presentationml/2006/ole">
            <mc:AlternateContent xmlns:mc="http://schemas.openxmlformats.org/markup-compatibility/2006">
              <mc:Choice xmlns:v="urn:schemas-microsoft-com:vml" Requires="v">
                <p:oleObj spid="_x0000_s2073" name="Equation" r:id="rId17" imgW="1371600" imgH="228600" progId="Equation.DSMT4">
                  <p:embed/>
                </p:oleObj>
              </mc:Choice>
              <mc:Fallback>
                <p:oleObj name="Equation" r:id="rId17" imgW="1371600" imgH="228600" progId="Equation.DSMT4">
                  <p:embed/>
                  <p:pic>
                    <p:nvPicPr>
                      <p:cNvPr id="16" name="对象 15"/>
                      <p:cNvPicPr>
                        <a:picLocks noChangeAspect="1" noChangeArrowheads="1"/>
                      </p:cNvPicPr>
                      <p:nvPr/>
                    </p:nvPicPr>
                    <p:blipFill>
                      <a:blip r:embed="rId18"/>
                      <a:srcRect/>
                      <a:stretch>
                        <a:fillRect/>
                      </a:stretch>
                    </p:blipFill>
                    <p:spPr bwMode="auto">
                      <a:xfrm>
                        <a:off x="6415919" y="5140970"/>
                        <a:ext cx="3314599" cy="5507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左大括号 23"/>
          <p:cNvSpPr/>
          <p:nvPr/>
        </p:nvSpPr>
        <p:spPr bwMode="auto">
          <a:xfrm>
            <a:off x="2465967" y="4446133"/>
            <a:ext cx="464944" cy="1134819"/>
          </a:xfrm>
          <a:prstGeom prst="leftBrace">
            <a:avLst/>
          </a:prstGeom>
          <a:noFill/>
          <a:ln w="28575" cap="flat" cmpd="sng" algn="ctr">
            <a:solidFill>
              <a:srgbClr val="0033CC"/>
            </a:solidFill>
            <a:prstDash val="solid"/>
            <a:round/>
            <a:headEnd type="none" w="med" len="med"/>
            <a:tailEnd type="none" w="med" len="med"/>
          </a:ln>
          <a:effectLst/>
        </p:spPr>
        <p:txBody>
          <a:bodyPr vert="horz" wrap="square" lIns="116629" tIns="58314" rIns="116629" bIns="58314" numCol="1" rtlCol="0" anchor="t" anchorCtr="0" compatLnSpc="1">
            <a:prstTxWarp prst="textNoShape">
              <a:avLst/>
            </a:prstTxWarp>
          </a:bodyPr>
          <a:lstStyle/>
          <a:p>
            <a:pPr defTabSz="915235" fontAlgn="base">
              <a:spcBef>
                <a:spcPct val="0"/>
              </a:spcBef>
              <a:spcAft>
                <a:spcPct val="0"/>
              </a:spcAft>
            </a:pPr>
            <a:endParaRPr kumimoji="1" lang="zh-CN" altLang="en-US" sz="2423" b="1">
              <a:latin typeface="Times New Roman" pitchFamily="18" charset="0"/>
              <a:ea typeface="宋体" pitchFamily="2" charset="-122"/>
            </a:endParaRPr>
          </a:p>
        </p:txBody>
      </p:sp>
    </p:spTree>
    <p:extLst>
      <p:ext uri="{BB962C8B-B14F-4D97-AF65-F5344CB8AC3E}">
        <p14:creationId xmlns:p14="http://schemas.microsoft.com/office/powerpoint/2010/main" val="39148905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28</a:t>
            </a:fld>
            <a:endParaRPr lang="en-US" altLang="zh-CN"/>
          </a:p>
        </p:txBody>
      </p:sp>
      <p:sp>
        <p:nvSpPr>
          <p:cNvPr id="4"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5"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graphicFrame>
        <p:nvGraphicFramePr>
          <p:cNvPr id="6" name="对象 5"/>
          <p:cNvGraphicFramePr>
            <a:graphicFrameLocks noChangeAspect="1"/>
          </p:cNvGraphicFramePr>
          <p:nvPr>
            <p:extLst/>
          </p:nvPr>
        </p:nvGraphicFramePr>
        <p:xfrm>
          <a:off x="1839870" y="1453807"/>
          <a:ext cx="3529228" cy="1117690"/>
        </p:xfrm>
        <a:graphic>
          <a:graphicData uri="http://schemas.openxmlformats.org/presentationml/2006/ole">
            <mc:AlternateContent xmlns:mc="http://schemas.openxmlformats.org/markup-compatibility/2006">
              <mc:Choice xmlns:v="urn:schemas-microsoft-com:vml" Requires="v">
                <p:oleObj spid="_x0000_s3080" name="Equation" r:id="rId3" imgW="1447560" imgH="457200" progId="Equation.DSMT4">
                  <p:embed/>
                </p:oleObj>
              </mc:Choice>
              <mc:Fallback>
                <p:oleObj name="Equation" r:id="rId3" imgW="1447560" imgH="457200" progId="Equation.DSMT4">
                  <p:embed/>
                  <p:pic>
                    <p:nvPicPr>
                      <p:cNvPr id="6" name="对象 5"/>
                      <p:cNvPicPr>
                        <a:picLocks noChangeAspect="1" noChangeArrowheads="1"/>
                      </p:cNvPicPr>
                      <p:nvPr/>
                    </p:nvPicPr>
                    <p:blipFill>
                      <a:blip r:embed="rId4"/>
                      <a:srcRect/>
                      <a:stretch>
                        <a:fillRect/>
                      </a:stretch>
                    </p:blipFill>
                    <p:spPr bwMode="auto">
                      <a:xfrm>
                        <a:off x="1839870" y="1453807"/>
                        <a:ext cx="3529228" cy="111769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5697115" y="1453808"/>
          <a:ext cx="3533277" cy="1115666"/>
        </p:xfrm>
        <a:graphic>
          <a:graphicData uri="http://schemas.openxmlformats.org/presentationml/2006/ole">
            <mc:AlternateContent xmlns:mc="http://schemas.openxmlformats.org/markup-compatibility/2006">
              <mc:Choice xmlns:v="urn:schemas-microsoft-com:vml" Requires="v">
                <p:oleObj spid="_x0000_s3081" name="Equation" r:id="rId5" imgW="1447560" imgH="457200" progId="Equation.DSMT4">
                  <p:embed/>
                </p:oleObj>
              </mc:Choice>
              <mc:Fallback>
                <p:oleObj name="Equation" r:id="rId5" imgW="1447560" imgH="457200" progId="Equation.DSMT4">
                  <p:embed/>
                  <p:pic>
                    <p:nvPicPr>
                      <p:cNvPr id="7" name="对象 6"/>
                      <p:cNvPicPr>
                        <a:picLocks noChangeAspect="1" noChangeArrowheads="1"/>
                      </p:cNvPicPr>
                      <p:nvPr/>
                    </p:nvPicPr>
                    <p:blipFill>
                      <a:blip r:embed="rId6"/>
                      <a:srcRect/>
                      <a:stretch>
                        <a:fillRect/>
                      </a:stretch>
                    </p:blipFill>
                    <p:spPr bwMode="auto">
                      <a:xfrm>
                        <a:off x="5697115" y="1453808"/>
                        <a:ext cx="3533277" cy="11156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nvPr>
        </p:nvGraphicFramePr>
        <p:xfrm>
          <a:off x="1856068" y="2695010"/>
          <a:ext cx="3517079" cy="1115665"/>
        </p:xfrm>
        <a:graphic>
          <a:graphicData uri="http://schemas.openxmlformats.org/presentationml/2006/ole">
            <mc:AlternateContent xmlns:mc="http://schemas.openxmlformats.org/markup-compatibility/2006">
              <mc:Choice xmlns:v="urn:schemas-microsoft-com:vml" Requires="v">
                <p:oleObj spid="_x0000_s3082" name="Equation" r:id="rId7" imgW="1447560" imgH="457200" progId="Equation.DSMT4">
                  <p:embed/>
                </p:oleObj>
              </mc:Choice>
              <mc:Fallback>
                <p:oleObj name="Equation" r:id="rId7" imgW="1447560" imgH="457200" progId="Equation.DSMT4">
                  <p:embed/>
                  <p:pic>
                    <p:nvPicPr>
                      <p:cNvPr id="8" name="对象 7"/>
                      <p:cNvPicPr>
                        <a:picLocks noChangeAspect="1" noChangeArrowheads="1"/>
                      </p:cNvPicPr>
                      <p:nvPr/>
                    </p:nvPicPr>
                    <p:blipFill>
                      <a:blip r:embed="rId8"/>
                      <a:srcRect/>
                      <a:stretch>
                        <a:fillRect/>
                      </a:stretch>
                    </p:blipFill>
                    <p:spPr bwMode="auto">
                      <a:xfrm>
                        <a:off x="1856068" y="2695010"/>
                        <a:ext cx="3517079" cy="11156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1825269" y="3949726"/>
            <a:ext cx="7760791" cy="445635"/>
          </a:xfrm>
          <a:prstGeom prst="rect">
            <a:avLst/>
          </a:prstGeom>
        </p:spPr>
        <p:txBody>
          <a:bodyPr wrap="square">
            <a:spAutoFit/>
          </a:bodyPr>
          <a:lstStyle/>
          <a:p>
            <a:r>
              <a:rPr lang="zh-CN" altLang="en-US" sz="2296" dirty="0">
                <a:latin typeface="楷体" panose="02010609060101010101" pitchFamily="49" charset="-122"/>
                <a:ea typeface="楷体" panose="02010609060101010101" pitchFamily="49" charset="-122"/>
              </a:rPr>
              <a:t> 因此，向量运算腐蚀结果为：</a:t>
            </a:r>
          </a:p>
        </p:txBody>
      </p:sp>
      <mc:AlternateContent xmlns:mc="http://schemas.openxmlformats.org/markup-compatibility/2006">
        <mc:Choice xmlns:a14="http://schemas.microsoft.com/office/drawing/2010/main" Requires="a14">
          <p:sp>
            <p:nvSpPr>
              <p:cNvPr id="16" name="文本框 15"/>
              <p:cNvSpPr txBox="1"/>
              <p:nvPr/>
            </p:nvSpPr>
            <p:spPr>
              <a:xfrm>
                <a:off x="2397928" y="4678261"/>
                <a:ext cx="6783942" cy="602601"/>
              </a:xfrm>
              <a:prstGeom prst="rect">
                <a:avLst/>
              </a:prstGeom>
              <a:noFill/>
            </p:spPr>
            <p:txBody>
              <a:bodyPr wrap="square" rtlCol="0">
                <a:spAutoFit/>
              </a:bodyPr>
              <a:lstStyle/>
              <a:p>
                <a:r>
                  <a:rPr lang="en-US" altLang="zh-CN" sz="3316" i="1" dirty="0"/>
                  <a:t>X</a:t>
                </a:r>
                <a14:m>
                  <m:oMath xmlns:m="http://schemas.openxmlformats.org/officeDocument/2006/math">
                    <m:r>
                      <a:rPr lang="en-US" altLang="zh-CN" sz="3316" b="1" i="1">
                        <a:latin typeface="Cambria Math" panose="02040503050406030204" pitchFamily="18" charset="0"/>
                        <a:ea typeface="Cambria Math" panose="02040503050406030204" pitchFamily="18" charset="0"/>
                      </a:rPr>
                      <m:t>⊖</m:t>
                    </m:r>
                  </m:oMath>
                </a14:m>
                <a:r>
                  <a:rPr lang="en-US" altLang="zh-CN" sz="3316" i="1" dirty="0"/>
                  <a:t>S</a:t>
                </a:r>
                <a:r>
                  <a:rPr lang="en-US" altLang="zh-CN" sz="3316" dirty="0"/>
                  <a:t>={</a:t>
                </a:r>
                <a:r>
                  <a:rPr lang="en-US" altLang="zh-CN" sz="3316" i="1" dirty="0"/>
                  <a:t>x</a:t>
                </a:r>
                <a:r>
                  <a:rPr lang="en-US" altLang="zh-CN" sz="3316" baseline="-25000" dirty="0"/>
                  <a:t>3</a:t>
                </a:r>
                <a:r>
                  <a:rPr lang="en-US" altLang="zh-CN" sz="3316" dirty="0"/>
                  <a:t>, </a:t>
                </a:r>
                <a:r>
                  <a:rPr lang="en-US" altLang="zh-CN" sz="3316" i="1" dirty="0"/>
                  <a:t>x</a:t>
                </a:r>
                <a:r>
                  <a:rPr lang="en-US" altLang="zh-CN" sz="3316" baseline="-25000" dirty="0"/>
                  <a:t>7</a:t>
                </a:r>
                <a:r>
                  <a:rPr lang="en-US" altLang="zh-CN" sz="3316" dirty="0"/>
                  <a:t>, </a:t>
                </a:r>
                <a:r>
                  <a:rPr lang="en-US" altLang="zh-CN" sz="3316" i="1" dirty="0"/>
                  <a:t>x</a:t>
                </a:r>
                <a:r>
                  <a:rPr lang="en-US" altLang="zh-CN" sz="3316" baseline="-25000" dirty="0"/>
                  <a:t>8</a:t>
                </a:r>
                <a:r>
                  <a:rPr lang="en-US" altLang="zh-CN" sz="3316" dirty="0"/>
                  <a:t>}={(2,3), (3,5), (4,5)}</a:t>
                </a:r>
                <a:endParaRPr lang="zh-CN" altLang="en-US" sz="3316" dirty="0"/>
              </a:p>
            </p:txBody>
          </p:sp>
        </mc:Choice>
        <mc:Fallback>
          <p:sp>
            <p:nvSpPr>
              <p:cNvPr id="16" name="文本框 15"/>
              <p:cNvSpPr txBox="1">
                <a:spLocks noRot="1" noChangeAspect="1" noMove="1" noResize="1" noEditPoints="1" noAdjustHandles="1" noChangeArrowheads="1" noChangeShapeType="1" noTextEdit="1"/>
              </p:cNvSpPr>
              <p:nvPr/>
            </p:nvSpPr>
            <p:spPr>
              <a:xfrm>
                <a:off x="2397928" y="4678261"/>
                <a:ext cx="6783942" cy="602601"/>
              </a:xfrm>
              <a:prstGeom prst="rect">
                <a:avLst/>
              </a:prstGeom>
              <a:blipFill>
                <a:blip r:embed="rId9"/>
                <a:stretch>
                  <a:fillRect l="-2426" t="-13131" b="-343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24390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29</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Rectangle 27"/>
          <p:cNvSpPr>
            <a:spLocks noChangeArrowheads="1"/>
          </p:cNvSpPr>
          <p:nvPr/>
        </p:nvSpPr>
        <p:spPr bwMode="auto">
          <a:xfrm>
            <a:off x="1729696" y="1217899"/>
            <a:ext cx="4685419" cy="81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lvl1pPr marL="514350" indent="-5143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marL="0" indent="0">
              <a:lnSpc>
                <a:spcPct val="110000"/>
              </a:lnSpc>
              <a:buClr>
                <a:srgbClr val="C00000"/>
              </a:buClr>
              <a:buSzPct val="100000"/>
              <a:buNone/>
            </a:pPr>
            <a:r>
              <a:rPr lang="zh-CN" altLang="en-US" sz="3061" dirty="0">
                <a:solidFill>
                  <a:srgbClr val="0000CC"/>
                </a:solidFill>
                <a:latin typeface="+mj-ea"/>
                <a:ea typeface="+mj-ea"/>
              </a:rPr>
              <a:t>（</a:t>
            </a:r>
            <a:r>
              <a:rPr lang="en-US" altLang="zh-CN" sz="3061" dirty="0">
                <a:solidFill>
                  <a:srgbClr val="0000CC"/>
                </a:solidFill>
                <a:latin typeface="+mj-ea"/>
                <a:ea typeface="+mj-ea"/>
              </a:rPr>
              <a:t>11</a:t>
            </a:r>
            <a:r>
              <a:rPr lang="zh-CN" altLang="en-US" sz="3061" dirty="0">
                <a:solidFill>
                  <a:srgbClr val="0000CC"/>
                </a:solidFill>
                <a:latin typeface="+mj-ea"/>
                <a:ea typeface="+mj-ea"/>
              </a:rPr>
              <a:t>）膨胀和腐蚀的性质</a:t>
            </a:r>
            <a:endParaRPr lang="zh-CN" altLang="en-US" sz="3061" dirty="0">
              <a:solidFill>
                <a:srgbClr val="0000CC"/>
              </a:solidFill>
              <a:latin typeface="+mj-ea"/>
              <a:ea typeface="+mj-ea"/>
            </a:endParaRPr>
          </a:p>
        </p:txBody>
      </p:sp>
      <p:sp>
        <p:nvSpPr>
          <p:cNvPr id="6" name="文本框 5"/>
          <p:cNvSpPr txBox="1"/>
          <p:nvPr/>
        </p:nvSpPr>
        <p:spPr>
          <a:xfrm>
            <a:off x="2514096" y="1913580"/>
            <a:ext cx="7696299" cy="798937"/>
          </a:xfrm>
          <a:prstGeom prst="rect">
            <a:avLst/>
          </a:prstGeom>
          <a:noFill/>
        </p:spPr>
        <p:txBody>
          <a:bodyPr wrap="square" rtlCol="0">
            <a:spAutoFit/>
          </a:bodyPr>
          <a:lstStyle/>
          <a:p>
            <a:pPr marL="437369" indent="-437369">
              <a:buClr>
                <a:srgbClr val="7030A0"/>
              </a:buClr>
              <a:buSzPct val="75000"/>
              <a:buFont typeface="Wingdings" panose="05000000000000000000" pitchFamily="2" charset="2"/>
              <a:buChar char="n"/>
            </a:pPr>
            <a:r>
              <a:rPr lang="zh-CN" altLang="zh-CN" sz="2296" dirty="0">
                <a:ea typeface="楷体" panose="02010609060101010101" pitchFamily="49" charset="-122"/>
                <a:cs typeface="Times New Roman" panose="02020603050405020304" pitchFamily="18" charset="0"/>
              </a:rPr>
              <a:t>性质</a:t>
            </a:r>
            <a:r>
              <a:rPr lang="en-US" altLang="zh-CN" sz="2296" dirty="0">
                <a:ea typeface="楷体" panose="02010609060101010101" pitchFamily="49" charset="-122"/>
                <a:cs typeface="Times New Roman" panose="02020603050405020304" pitchFamily="18" charset="0"/>
              </a:rPr>
              <a:t>1</a:t>
            </a:r>
            <a:r>
              <a:rPr lang="zh-CN" altLang="zh-CN" sz="2296" dirty="0">
                <a:ea typeface="楷体" panose="02010609060101010101" pitchFamily="49" charset="-122"/>
                <a:cs typeface="Times New Roman" panose="02020603050405020304" pitchFamily="18" charset="0"/>
              </a:rPr>
              <a:t>：膨胀和腐蚀运算是关于集合补和</a:t>
            </a:r>
            <a:r>
              <a:rPr lang="zh-CN" altLang="zh-CN" sz="2296" dirty="0">
                <a:ea typeface="楷体" panose="02010609060101010101" pitchFamily="49" charset="-122"/>
                <a:cs typeface="Times New Roman" panose="02020603050405020304" pitchFamily="18" charset="0"/>
              </a:rPr>
              <a:t>映射的对偶</a:t>
            </a:r>
            <a:r>
              <a:rPr lang="zh-CN" altLang="zh-CN" sz="2296" dirty="0">
                <a:ea typeface="楷体" panose="02010609060101010101" pitchFamily="49" charset="-122"/>
                <a:cs typeface="Times New Roman" panose="02020603050405020304" pitchFamily="18" charset="0"/>
              </a:rPr>
              <a:t>关系</a:t>
            </a:r>
            <a:endParaRPr lang="zh-CN" altLang="en-US" sz="2296" dirty="0">
              <a:ea typeface="楷体" panose="02010609060101010101" pitchFamily="49" charset="-122"/>
              <a:cs typeface="Times New Roman" panose="02020603050405020304" pitchFamily="18" charset="0"/>
            </a:endParaRPr>
          </a:p>
        </p:txBody>
      </p:sp>
      <p:sp>
        <p:nvSpPr>
          <p:cNvPr id="19" name="矩形 18"/>
          <p:cNvSpPr/>
          <p:nvPr/>
        </p:nvSpPr>
        <p:spPr>
          <a:xfrm>
            <a:off x="2605940" y="4351980"/>
            <a:ext cx="7163807" cy="798937"/>
          </a:xfrm>
          <a:prstGeom prst="rect">
            <a:avLst/>
          </a:prstGeom>
        </p:spPr>
        <p:txBody>
          <a:bodyPr wrap="square">
            <a:spAutoFit/>
          </a:bodyPr>
          <a:lstStyle/>
          <a:p>
            <a:pPr marL="437369" indent="-437369">
              <a:buClr>
                <a:srgbClr val="7030A0"/>
              </a:buClr>
              <a:buSzPct val="75000"/>
              <a:buFont typeface="Wingdings" panose="05000000000000000000" pitchFamily="2" charset="2"/>
              <a:buChar char="n"/>
            </a:pPr>
            <a:r>
              <a:rPr lang="zh-CN" altLang="zh-CN" sz="2296" kern="100" dirty="0">
                <a:ea typeface="楷体" panose="02010609060101010101" pitchFamily="49" charset="-122"/>
                <a:cs typeface="Times New Roman" panose="02020603050405020304" pitchFamily="18" charset="0"/>
              </a:rPr>
              <a:t>性质</a:t>
            </a:r>
            <a:r>
              <a:rPr lang="en-US" altLang="zh-CN" sz="2296" kern="100" dirty="0">
                <a:ea typeface="楷体" panose="02010609060101010101" pitchFamily="49" charset="-122"/>
                <a:cs typeface="Times New Roman" panose="02020603050405020304" pitchFamily="18" charset="0"/>
              </a:rPr>
              <a:t>2</a:t>
            </a:r>
            <a:r>
              <a:rPr lang="zh-CN" altLang="zh-CN" sz="2296" kern="100" dirty="0">
                <a:ea typeface="楷体" panose="02010609060101010101" pitchFamily="49" charset="-122"/>
                <a:cs typeface="Times New Roman" panose="02020603050405020304" pitchFamily="18" charset="0"/>
              </a:rPr>
              <a:t>：膨胀运算具有</a:t>
            </a:r>
            <a:r>
              <a:rPr lang="zh-CN" altLang="zh-CN" sz="2296" kern="100" dirty="0">
                <a:ea typeface="楷体" panose="02010609060101010101" pitchFamily="49" charset="-122"/>
                <a:cs typeface="Times New Roman" panose="02020603050405020304" pitchFamily="18" charset="0"/>
              </a:rPr>
              <a:t>互换性</a:t>
            </a:r>
            <a:r>
              <a:rPr lang="en-US" altLang="zh-CN" sz="2296" kern="100" dirty="0">
                <a:ea typeface="楷体" panose="02010609060101010101" pitchFamily="49" charset="-122"/>
                <a:cs typeface="Times New Roman" panose="02020603050405020304" pitchFamily="18" charset="0"/>
              </a:rPr>
              <a:t>;</a:t>
            </a:r>
          </a:p>
          <a:p>
            <a:r>
              <a:rPr lang="en-US" altLang="zh-CN" sz="2296" kern="100" dirty="0">
                <a:ea typeface="楷体" panose="02010609060101010101" pitchFamily="49" charset="-122"/>
                <a:cs typeface="Times New Roman" panose="02020603050405020304" pitchFamily="18" charset="0"/>
              </a:rPr>
              <a:t> </a:t>
            </a:r>
            <a:r>
              <a:rPr lang="en-US" altLang="zh-CN" sz="2296" kern="100" dirty="0">
                <a:ea typeface="楷体" panose="02010609060101010101" pitchFamily="49" charset="-122"/>
                <a:cs typeface="Times New Roman" panose="02020603050405020304" pitchFamily="18" charset="0"/>
              </a:rPr>
              <a:t>                  </a:t>
            </a:r>
            <a:r>
              <a:rPr lang="zh-CN" altLang="zh-CN" sz="2296" kern="100" dirty="0">
                <a:ea typeface="楷体" panose="02010609060101010101" pitchFamily="49" charset="-122"/>
                <a:cs typeface="Times New Roman" panose="02020603050405020304" pitchFamily="18" charset="0"/>
              </a:rPr>
              <a:t>腐蚀运算不具有</a:t>
            </a:r>
            <a:r>
              <a:rPr lang="en-US" altLang="zh-CN" sz="2296" kern="100" dirty="0">
                <a:ea typeface="楷体" panose="02010609060101010101" pitchFamily="49" charset="-122"/>
                <a:cs typeface="Times New Roman" panose="02020603050405020304" pitchFamily="18" charset="0"/>
              </a:rPr>
              <a:t>;</a:t>
            </a:r>
            <a:endParaRPr lang="zh-CN" altLang="en-US" sz="2296" dirty="0">
              <a:ea typeface="楷体" panose="02010609060101010101" pitchFamily="49" charset="-122"/>
              <a:cs typeface="Times New Roman" panose="02020603050405020304" pitchFamily="18" charset="0"/>
            </a:endParaRPr>
          </a:p>
        </p:txBody>
      </p:sp>
      <p:graphicFrame>
        <p:nvGraphicFramePr>
          <p:cNvPr id="20" name="Object 16"/>
          <p:cNvGraphicFramePr>
            <a:graphicFrameLocks/>
          </p:cNvGraphicFramePr>
          <p:nvPr>
            <p:extLst/>
          </p:nvPr>
        </p:nvGraphicFramePr>
        <p:xfrm>
          <a:off x="3615385" y="5538536"/>
          <a:ext cx="5188592" cy="505084"/>
        </p:xfrm>
        <a:graphic>
          <a:graphicData uri="http://schemas.openxmlformats.org/presentationml/2006/ole">
            <mc:AlternateContent xmlns:mc="http://schemas.openxmlformats.org/markup-compatibility/2006">
              <mc:Choice xmlns:v="urn:schemas-microsoft-com:vml" Requires="v">
                <p:oleObj spid="_x0000_s4108" name="Equation" r:id="rId3" imgW="1955520" imgH="215640" progId="Equation.DSMT4">
                  <p:embed/>
                </p:oleObj>
              </mc:Choice>
              <mc:Fallback>
                <p:oleObj name="Equation" r:id="rId3" imgW="1955520" imgH="215640" progId="Equation.DSMT4">
                  <p:embed/>
                  <p:pic>
                    <p:nvPicPr>
                      <p:cNvPr id="20" name="Object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5385" y="5538536"/>
                        <a:ext cx="5188592" cy="5050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 name="Group 4"/>
          <p:cNvGrpSpPr>
            <a:grpSpLocks/>
          </p:cNvGrpSpPr>
          <p:nvPr/>
        </p:nvGrpSpPr>
        <p:grpSpPr bwMode="auto">
          <a:xfrm>
            <a:off x="3937673" y="3052924"/>
            <a:ext cx="2953406" cy="551001"/>
            <a:chOff x="925" y="1159"/>
            <a:chExt cx="1900" cy="380"/>
          </a:xfrm>
        </p:grpSpPr>
        <p:graphicFrame>
          <p:nvGraphicFramePr>
            <p:cNvPr id="22" name="Object 5"/>
            <p:cNvGraphicFramePr>
              <a:graphicFrameLocks noChangeAspect="1"/>
            </p:cNvGraphicFramePr>
            <p:nvPr/>
          </p:nvGraphicFramePr>
          <p:xfrm>
            <a:off x="925" y="1197"/>
            <a:ext cx="361" cy="342"/>
          </p:xfrm>
          <a:graphic>
            <a:graphicData uri="http://schemas.openxmlformats.org/presentationml/2006/ole">
              <mc:AlternateContent xmlns:mc="http://schemas.openxmlformats.org/markup-compatibility/2006">
                <mc:Choice xmlns:v="urn:schemas-microsoft-com:vml" Requires="v">
                  <p:oleObj spid="_x0000_s4109" name="公式" r:id="rId5" imgW="228600" imgH="215640" progId="">
                    <p:embed/>
                  </p:oleObj>
                </mc:Choice>
                <mc:Fallback>
                  <p:oleObj name="公式" r:id="rId5" imgW="228600" imgH="215640" progId="">
                    <p:embed/>
                    <p:pic>
                      <p:nvPicPr>
                        <p:cNvPr id="22"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5" y="1197"/>
                          <a:ext cx="361"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3" name="Group 6"/>
            <p:cNvGrpSpPr>
              <a:grpSpLocks noChangeAspect="1"/>
            </p:cNvGrpSpPr>
            <p:nvPr/>
          </p:nvGrpSpPr>
          <p:grpSpPr bwMode="auto">
            <a:xfrm>
              <a:off x="1264" y="1292"/>
              <a:ext cx="145" cy="145"/>
              <a:chOff x="1406" y="1706"/>
              <a:chExt cx="454" cy="454"/>
            </a:xfrm>
          </p:grpSpPr>
          <p:sp>
            <p:nvSpPr>
              <p:cNvPr id="25" name="Oval 7"/>
              <p:cNvSpPr>
                <a:spLocks noChangeAspect="1" noChangeArrowheads="1"/>
              </p:cNvSpPr>
              <p:nvPr/>
            </p:nvSpPr>
            <p:spPr bwMode="auto">
              <a:xfrm>
                <a:off x="1406" y="1706"/>
                <a:ext cx="454" cy="454"/>
              </a:xfrm>
              <a:prstGeom prst="ellipse">
                <a:avLst/>
              </a:prstGeom>
              <a:noFill/>
              <a:ln w="28575">
                <a:solidFill>
                  <a:schemeClr val="tx1"/>
                </a:solidFill>
                <a:round/>
                <a:headEnd/>
                <a:tailEnd/>
              </a:ln>
              <a:effectLst/>
            </p:spPr>
            <p:txBody>
              <a:bodyPr wrap="none" anchor="ctr"/>
              <a:lstStyle/>
              <a:p>
                <a:endParaRPr lang="zh-CN" altLang="en-US" sz="2296"/>
              </a:p>
            </p:txBody>
          </p:sp>
          <p:sp>
            <p:nvSpPr>
              <p:cNvPr id="26" name="Line 8"/>
              <p:cNvSpPr>
                <a:spLocks noChangeAspect="1" noChangeShapeType="1"/>
              </p:cNvSpPr>
              <p:nvPr/>
            </p:nvSpPr>
            <p:spPr bwMode="auto">
              <a:xfrm>
                <a:off x="1406" y="1933"/>
                <a:ext cx="453" cy="0"/>
              </a:xfrm>
              <a:prstGeom prst="line">
                <a:avLst/>
              </a:prstGeom>
              <a:noFill/>
              <a:ln w="28575">
                <a:solidFill>
                  <a:schemeClr val="tx1"/>
                </a:solidFill>
                <a:round/>
                <a:headEnd/>
                <a:tailEnd/>
              </a:ln>
              <a:effectLst/>
            </p:spPr>
            <p:txBody>
              <a:bodyPr/>
              <a:lstStyle/>
              <a:p>
                <a:endParaRPr lang="zh-CN" altLang="en-US" sz="2296"/>
              </a:p>
            </p:txBody>
          </p:sp>
        </p:grpSp>
        <p:graphicFrame>
          <p:nvGraphicFramePr>
            <p:cNvPr id="24" name="Object 9"/>
            <p:cNvGraphicFramePr>
              <a:graphicFrameLocks noChangeAspect="1"/>
            </p:cNvGraphicFramePr>
            <p:nvPr/>
          </p:nvGraphicFramePr>
          <p:xfrm>
            <a:off x="1405" y="1159"/>
            <a:ext cx="1420" cy="380"/>
          </p:xfrm>
          <a:graphic>
            <a:graphicData uri="http://schemas.openxmlformats.org/presentationml/2006/ole">
              <mc:AlternateContent xmlns:mc="http://schemas.openxmlformats.org/markup-compatibility/2006">
                <mc:Choice xmlns:v="urn:schemas-microsoft-com:vml" Requires="v">
                  <p:oleObj spid="_x0000_s4110" name="公式" r:id="rId7" imgW="901440" imgH="241200" progId="">
                    <p:embed/>
                  </p:oleObj>
                </mc:Choice>
                <mc:Fallback>
                  <p:oleObj name="公式" r:id="rId7" imgW="901440" imgH="241200" progId="">
                    <p:embed/>
                    <p:pic>
                      <p:nvPicPr>
                        <p:cNvPr id="24"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5" y="1159"/>
                          <a:ext cx="1420" cy="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7" name="Group 10"/>
          <p:cNvGrpSpPr>
            <a:grpSpLocks/>
          </p:cNvGrpSpPr>
          <p:nvPr/>
        </p:nvGrpSpPr>
        <p:grpSpPr bwMode="auto">
          <a:xfrm>
            <a:off x="3921908" y="3776057"/>
            <a:ext cx="2969172" cy="551001"/>
            <a:chOff x="3055" y="1142"/>
            <a:chExt cx="1926" cy="386"/>
          </a:xfrm>
        </p:grpSpPr>
        <p:graphicFrame>
          <p:nvGraphicFramePr>
            <p:cNvPr id="28" name="Object 11"/>
            <p:cNvGraphicFramePr>
              <a:graphicFrameLocks noChangeAspect="1"/>
            </p:cNvGraphicFramePr>
            <p:nvPr>
              <p:extLst/>
            </p:nvPr>
          </p:nvGraphicFramePr>
          <p:xfrm>
            <a:off x="3055" y="1149"/>
            <a:ext cx="1514" cy="379"/>
          </p:xfrm>
          <a:graphic>
            <a:graphicData uri="http://schemas.openxmlformats.org/presentationml/2006/ole">
              <mc:AlternateContent xmlns:mc="http://schemas.openxmlformats.org/markup-compatibility/2006">
                <mc:Choice xmlns:v="urn:schemas-microsoft-com:vml" Requires="v">
                  <p:oleObj spid="_x0000_s4111" name="Equation" r:id="rId9" imgW="965160" imgH="241200" progId="Equation.DSMT4">
                    <p:embed/>
                  </p:oleObj>
                </mc:Choice>
                <mc:Fallback>
                  <p:oleObj name="Equation" r:id="rId9" imgW="965160" imgH="241200" progId="Equation.DSMT4">
                    <p:embed/>
                    <p:pic>
                      <p:nvPicPr>
                        <p:cNvPr id="28"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5" y="1149"/>
                          <a:ext cx="1514" cy="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9" name="Group 12"/>
            <p:cNvGrpSpPr>
              <a:grpSpLocks noChangeAspect="1"/>
            </p:cNvGrpSpPr>
            <p:nvPr/>
          </p:nvGrpSpPr>
          <p:grpSpPr bwMode="auto">
            <a:xfrm>
              <a:off x="4539" y="1266"/>
              <a:ext cx="145" cy="145"/>
              <a:chOff x="1406" y="1706"/>
              <a:chExt cx="454" cy="454"/>
            </a:xfrm>
          </p:grpSpPr>
          <p:sp>
            <p:nvSpPr>
              <p:cNvPr id="31" name="Oval 13"/>
              <p:cNvSpPr>
                <a:spLocks noChangeAspect="1" noChangeArrowheads="1"/>
              </p:cNvSpPr>
              <p:nvPr/>
            </p:nvSpPr>
            <p:spPr bwMode="auto">
              <a:xfrm>
                <a:off x="1406" y="1706"/>
                <a:ext cx="454" cy="454"/>
              </a:xfrm>
              <a:prstGeom prst="ellipse">
                <a:avLst/>
              </a:prstGeom>
              <a:noFill/>
              <a:ln w="28575">
                <a:solidFill>
                  <a:schemeClr val="tx1"/>
                </a:solidFill>
                <a:round/>
                <a:headEnd/>
                <a:tailEnd/>
              </a:ln>
              <a:effectLst/>
            </p:spPr>
            <p:txBody>
              <a:bodyPr wrap="none" anchor="ctr"/>
              <a:lstStyle/>
              <a:p>
                <a:endParaRPr lang="zh-CN" altLang="en-US" sz="2296"/>
              </a:p>
            </p:txBody>
          </p:sp>
          <p:sp>
            <p:nvSpPr>
              <p:cNvPr id="32" name="Line 14"/>
              <p:cNvSpPr>
                <a:spLocks noChangeAspect="1" noChangeShapeType="1"/>
              </p:cNvSpPr>
              <p:nvPr/>
            </p:nvSpPr>
            <p:spPr bwMode="auto">
              <a:xfrm>
                <a:off x="1406" y="1933"/>
                <a:ext cx="453" cy="0"/>
              </a:xfrm>
              <a:prstGeom prst="line">
                <a:avLst/>
              </a:prstGeom>
              <a:noFill/>
              <a:ln w="28575">
                <a:solidFill>
                  <a:schemeClr val="tx1"/>
                </a:solidFill>
                <a:round/>
                <a:headEnd/>
                <a:tailEnd/>
              </a:ln>
              <a:effectLst/>
            </p:spPr>
            <p:txBody>
              <a:bodyPr/>
              <a:lstStyle/>
              <a:p>
                <a:endParaRPr lang="zh-CN" altLang="en-US" sz="2296"/>
              </a:p>
            </p:txBody>
          </p:sp>
        </p:grpSp>
        <p:graphicFrame>
          <p:nvGraphicFramePr>
            <p:cNvPr id="30" name="Object 15"/>
            <p:cNvGraphicFramePr>
              <a:graphicFrameLocks noChangeAspect="1"/>
            </p:cNvGraphicFramePr>
            <p:nvPr/>
          </p:nvGraphicFramePr>
          <p:xfrm>
            <a:off x="4741" y="1142"/>
            <a:ext cx="240" cy="340"/>
          </p:xfrm>
          <a:graphic>
            <a:graphicData uri="http://schemas.openxmlformats.org/presentationml/2006/ole">
              <mc:AlternateContent xmlns:mc="http://schemas.openxmlformats.org/markup-compatibility/2006">
                <mc:Choice xmlns:v="urn:schemas-microsoft-com:vml" Requires="v">
                  <p:oleObj spid="_x0000_s4112" name="公式" r:id="rId11" imgW="152280" imgH="215640" progId="">
                    <p:embed/>
                  </p:oleObj>
                </mc:Choice>
                <mc:Fallback>
                  <p:oleObj name="公式" r:id="rId11" imgW="152280" imgH="215640" progId="">
                    <p:embed/>
                    <p:pic>
                      <p:nvPicPr>
                        <p:cNvPr id="3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41" y="1142"/>
                          <a:ext cx="240"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418688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3</a:t>
            </a:fld>
            <a:endParaRPr lang="en-US" altLang="zh-CN"/>
          </a:p>
        </p:txBody>
      </p:sp>
      <p:sp>
        <p:nvSpPr>
          <p:cNvPr id="3" name="Rectangle 2"/>
          <p:cNvSpPr txBox="1">
            <a:spLocks noChangeArrowheads="1"/>
          </p:cNvSpPr>
          <p:nvPr/>
        </p:nvSpPr>
        <p:spPr bwMode="auto">
          <a:xfrm>
            <a:off x="1963382" y="305746"/>
            <a:ext cx="629105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3061"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3061" dirty="0">
                <a:latin typeface="Times New Roman" panose="02020603050405020304" pitchFamily="18" charset="0"/>
                <a:ea typeface="微软雅黑" panose="020B0503020204020204" pitchFamily="34" charset="-122"/>
                <a:cs typeface="Times New Roman" panose="02020603050405020304" pitchFamily="18" charset="0"/>
              </a:rPr>
              <a:t>形态学基础</a:t>
            </a:r>
            <a:endParaRPr lang="zh-CN" altLang="en-US" sz="306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p:cNvSpPr txBox="1"/>
          <p:nvPr/>
        </p:nvSpPr>
        <p:spPr>
          <a:xfrm>
            <a:off x="1747931" y="1207427"/>
            <a:ext cx="7990401" cy="445635"/>
          </a:xfrm>
          <a:prstGeom prst="rect">
            <a:avLst/>
          </a:prstGeom>
          <a:noFill/>
        </p:spPr>
        <p:txBody>
          <a:bodyPr wrap="square" rtlCol="0">
            <a:spAutoFit/>
          </a:bodyPr>
          <a:lstStyle/>
          <a:p>
            <a:pPr>
              <a:buClr>
                <a:srgbClr val="7030A0"/>
              </a:buClr>
              <a:buSzPct val="75000"/>
            </a:pPr>
            <a:r>
              <a:rPr lang="zh-CN" altLang="en-US" sz="2296" dirty="0">
                <a:solidFill>
                  <a:srgbClr val="0000CC"/>
                </a:solidFill>
                <a:ea typeface="+mj-ea"/>
                <a:cs typeface="Times New Roman" panose="02020603050405020304" pitchFamily="18" charset="0"/>
              </a:rPr>
              <a:t>（</a:t>
            </a:r>
            <a:r>
              <a:rPr lang="en-US" altLang="zh-CN" sz="2296" dirty="0">
                <a:solidFill>
                  <a:srgbClr val="0000CC"/>
                </a:solidFill>
                <a:ea typeface="+mj-ea"/>
                <a:cs typeface="Times New Roman" panose="02020603050405020304" pitchFamily="18" charset="0"/>
              </a:rPr>
              <a:t>1</a:t>
            </a:r>
            <a:r>
              <a:rPr lang="zh-CN" altLang="en-US" sz="2296" dirty="0">
                <a:solidFill>
                  <a:srgbClr val="0000CC"/>
                </a:solidFill>
                <a:ea typeface="+mj-ea"/>
                <a:cs typeface="Times New Roman" panose="02020603050405020304" pitchFamily="18" charset="0"/>
              </a:rPr>
              <a:t>）结构元素</a:t>
            </a:r>
            <a:r>
              <a:rPr lang="zh-CN" altLang="zh-CN" sz="2296" dirty="0">
                <a:solidFill>
                  <a:srgbClr val="0000CC"/>
                </a:solidFill>
                <a:ea typeface="+mj-ea"/>
                <a:cs typeface="Times New Roman" panose="02020603050405020304" pitchFamily="18" charset="0"/>
              </a:rPr>
              <a:t>（</a:t>
            </a:r>
            <a:r>
              <a:rPr lang="en-US" altLang="zh-CN" sz="2296" dirty="0">
                <a:solidFill>
                  <a:srgbClr val="0000CC"/>
                </a:solidFill>
                <a:ea typeface="+mj-ea"/>
                <a:cs typeface="Times New Roman" panose="02020603050405020304" pitchFamily="18" charset="0"/>
              </a:rPr>
              <a:t>Structuring Element</a:t>
            </a:r>
            <a:r>
              <a:rPr lang="zh-CN" altLang="zh-CN" sz="2296" dirty="0">
                <a:solidFill>
                  <a:srgbClr val="0000CC"/>
                </a:solidFill>
                <a:ea typeface="+mj-ea"/>
                <a:cs typeface="Times New Roman" panose="02020603050405020304" pitchFamily="18" charset="0"/>
              </a:rPr>
              <a:t>）</a:t>
            </a:r>
            <a:endParaRPr lang="zh-CN" altLang="en-US" sz="2296" dirty="0">
              <a:solidFill>
                <a:srgbClr val="0000CC"/>
              </a:solidFill>
              <a:ea typeface="+mj-ea"/>
              <a:cs typeface="Times New Roman" panose="02020603050405020304" pitchFamily="18" charset="0"/>
            </a:endParaRPr>
          </a:p>
        </p:txBody>
      </p:sp>
      <p:sp>
        <p:nvSpPr>
          <p:cNvPr id="12" name="文本框 11"/>
          <p:cNvSpPr txBox="1"/>
          <p:nvPr/>
        </p:nvSpPr>
        <p:spPr>
          <a:xfrm>
            <a:off x="1963383" y="1743027"/>
            <a:ext cx="8357428" cy="1254831"/>
          </a:xfrm>
          <a:prstGeom prst="rect">
            <a:avLst/>
          </a:prstGeom>
          <a:noFill/>
        </p:spPr>
        <p:txBody>
          <a:bodyPr wrap="square" rtlCol="0">
            <a:spAutoFit/>
          </a:bodyPr>
          <a:lstStyle/>
          <a:p>
            <a:pPr>
              <a:spcBef>
                <a:spcPts val="383"/>
              </a:spcBef>
              <a:spcAft>
                <a:spcPts val="383"/>
              </a:spcAft>
            </a:pPr>
            <a:r>
              <a:rPr lang="zh-CN" altLang="zh-CN" sz="2296" dirty="0">
                <a:ea typeface="楷体" panose="02010609060101010101" pitchFamily="49" charset="-122"/>
                <a:cs typeface="Times New Roman" panose="02020603050405020304" pitchFamily="18" charset="0"/>
              </a:rPr>
              <a:t>在分析目标图像时，需要创建一种几何形态滤波模板，用来收集图像信息，</a:t>
            </a:r>
            <a:r>
              <a:rPr lang="zh-CN" altLang="zh-CN" sz="2296" dirty="0">
                <a:ea typeface="楷体" panose="02010609060101010101" pitchFamily="49" charset="-122"/>
                <a:cs typeface="Times New Roman" panose="02020603050405020304" pitchFamily="18" charset="0"/>
              </a:rPr>
              <a:t>称为</a:t>
            </a:r>
            <a:r>
              <a:rPr lang="zh-CN" altLang="zh-CN" sz="2296" dirty="0">
                <a:ea typeface="楷体" panose="02010609060101010101" pitchFamily="49" charset="-122"/>
                <a:cs typeface="Times New Roman" panose="02020603050405020304" pitchFamily="18" charset="0"/>
              </a:rPr>
              <a:t>结构</a:t>
            </a:r>
            <a:r>
              <a:rPr lang="zh-CN" altLang="zh-CN" sz="2296" dirty="0">
                <a:ea typeface="楷体" panose="02010609060101010101" pitchFamily="49" charset="-122"/>
                <a:cs typeface="Times New Roman" panose="02020603050405020304" pitchFamily="18" charset="0"/>
              </a:rPr>
              <a:t>元素。</a:t>
            </a:r>
            <a:endParaRPr lang="en-US" altLang="zh-CN" sz="2296" dirty="0">
              <a:ea typeface="楷体" panose="02010609060101010101" pitchFamily="49" charset="-122"/>
              <a:cs typeface="Times New Roman" panose="02020603050405020304" pitchFamily="18" charset="0"/>
            </a:endParaRPr>
          </a:p>
          <a:p>
            <a:pPr>
              <a:spcBef>
                <a:spcPts val="383"/>
              </a:spcBef>
              <a:spcAft>
                <a:spcPts val="383"/>
              </a:spcAft>
            </a:pPr>
            <a:r>
              <a:rPr lang="zh-CN" altLang="en-US" sz="2296" dirty="0">
                <a:solidFill>
                  <a:srgbClr val="C00000"/>
                </a:solidFill>
                <a:ea typeface="楷体" panose="02010609060101010101" pitchFamily="49" charset="-122"/>
                <a:cs typeface="Times New Roman" panose="02020603050405020304" pitchFamily="18" charset="0"/>
              </a:rPr>
              <a:t>注意：</a:t>
            </a:r>
            <a:r>
              <a:rPr lang="zh-CN" altLang="zh-CN" sz="2296" dirty="0">
                <a:solidFill>
                  <a:srgbClr val="C00000"/>
                </a:solidFill>
                <a:ea typeface="楷体" panose="02010609060101010101" pitchFamily="49" charset="-122"/>
                <a:cs typeface="Times New Roman" panose="02020603050405020304" pitchFamily="18" charset="0"/>
              </a:rPr>
              <a:t>结构</a:t>
            </a:r>
            <a:r>
              <a:rPr lang="zh-CN" altLang="zh-CN" sz="2296" dirty="0">
                <a:solidFill>
                  <a:srgbClr val="C00000"/>
                </a:solidFill>
                <a:ea typeface="楷体" panose="02010609060101010101" pitchFamily="49" charset="-122"/>
                <a:cs typeface="Times New Roman" panose="02020603050405020304" pitchFamily="18" charset="0"/>
              </a:rPr>
              <a:t>元素也用集合来描述。</a:t>
            </a:r>
            <a:endParaRPr lang="zh-CN" altLang="en-US" sz="2296" dirty="0">
              <a:solidFill>
                <a:srgbClr val="C00000"/>
              </a:solidFill>
              <a:ea typeface="楷体" panose="02010609060101010101" pitchFamily="49" charset="-122"/>
              <a:cs typeface="Times New Roman" panose="02020603050405020304" pitchFamily="18" charset="0"/>
            </a:endParaRPr>
          </a:p>
        </p:txBody>
      </p:sp>
      <p:sp>
        <p:nvSpPr>
          <p:cNvPr id="13" name="Text Box 7"/>
          <p:cNvSpPr txBox="1">
            <a:spLocks noChangeArrowheads="1"/>
          </p:cNvSpPr>
          <p:nvPr/>
        </p:nvSpPr>
        <p:spPr bwMode="auto">
          <a:xfrm>
            <a:off x="1963382" y="3369111"/>
            <a:ext cx="6874199" cy="445635"/>
          </a:xfrm>
          <a:prstGeom prst="rect">
            <a:avLst/>
          </a:prstGeom>
          <a:noFill/>
          <a:ln w="9525">
            <a:noFill/>
            <a:miter lim="800000"/>
            <a:headEnd/>
            <a:tailEnd/>
          </a:ln>
        </p:spPr>
        <p:txBody>
          <a:bodyPr wrap="square">
            <a:spAutoFit/>
          </a:bodyPr>
          <a:lstStyle/>
          <a:p>
            <a:pPr marL="437369" indent="-437369">
              <a:buClr>
                <a:srgbClr val="7030A0"/>
              </a:buClr>
              <a:buSzPct val="75000"/>
              <a:buFont typeface="Wingdings" panose="05000000000000000000" pitchFamily="2" charset="2"/>
              <a:buChar char="n"/>
            </a:pPr>
            <a:r>
              <a:rPr lang="zh-CN" altLang="en-US" sz="2296" b="1" dirty="0">
                <a:latin typeface="楷体" panose="02010609060101010101" pitchFamily="49" charset="-122"/>
                <a:ea typeface="楷体" panose="02010609060101010101" pitchFamily="49" charset="-122"/>
              </a:rPr>
              <a:t>选取结构元素的遵循原则：</a:t>
            </a:r>
          </a:p>
        </p:txBody>
      </p:sp>
      <p:sp>
        <p:nvSpPr>
          <p:cNvPr id="15" name="Text Box 8"/>
          <p:cNvSpPr txBox="1">
            <a:spLocks noChangeArrowheads="1"/>
          </p:cNvSpPr>
          <p:nvPr/>
        </p:nvSpPr>
        <p:spPr bwMode="auto">
          <a:xfrm>
            <a:off x="2192643" y="3954914"/>
            <a:ext cx="8002298" cy="2456442"/>
          </a:xfrm>
          <a:prstGeom prst="rect">
            <a:avLst/>
          </a:prstGeom>
          <a:noFill/>
          <a:ln w="9525">
            <a:noFill/>
            <a:miter lim="800000"/>
            <a:headEnd/>
            <a:tailEnd/>
          </a:ln>
        </p:spPr>
        <p:txBody>
          <a:bodyPr wrap="square">
            <a:spAutoFit/>
          </a:bodyPr>
          <a:lstStyle/>
          <a:p>
            <a:pPr marL="583159" indent="-583159">
              <a:spcBef>
                <a:spcPts val="383"/>
              </a:spcBef>
              <a:spcAft>
                <a:spcPts val="383"/>
              </a:spcAft>
              <a:buClr>
                <a:srgbClr val="7030A0"/>
              </a:buClr>
              <a:buSzPct val="75000"/>
              <a:buFont typeface="Wingdings" panose="05000000000000000000" pitchFamily="2" charset="2"/>
              <a:buChar char="p"/>
            </a:pPr>
            <a:r>
              <a:rPr lang="zh-CN" altLang="en-US" sz="2806" b="1" dirty="0">
                <a:ea typeface="楷体" panose="02010609060101010101" pitchFamily="49" charset="-122"/>
                <a:cs typeface="Times New Roman" panose="02020603050405020304" pitchFamily="18" charset="0"/>
              </a:rPr>
              <a:t>结构元素的</a:t>
            </a:r>
            <a:r>
              <a:rPr lang="zh-CN" altLang="en-US" sz="2806" b="1" u="sng" dirty="0">
                <a:ea typeface="楷体" panose="02010609060101010101" pitchFamily="49" charset="-122"/>
                <a:cs typeface="Times New Roman" panose="02020603050405020304" pitchFamily="18" charset="0"/>
              </a:rPr>
              <a:t>几何结构</a:t>
            </a:r>
            <a:r>
              <a:rPr lang="zh-CN" altLang="en-US" sz="2806" b="1" dirty="0">
                <a:ea typeface="楷体" panose="02010609060101010101" pitchFamily="49" charset="-122"/>
                <a:cs typeface="Times New Roman" panose="02020603050405020304" pitchFamily="18" charset="0"/>
              </a:rPr>
              <a:t>要比</a:t>
            </a:r>
            <a:r>
              <a:rPr lang="zh-CN" altLang="en-US" sz="2806" b="1" dirty="0">
                <a:ea typeface="楷体" panose="02010609060101010101" pitchFamily="49" charset="-122"/>
                <a:cs typeface="Times New Roman" panose="02020603050405020304" pitchFamily="18" charset="0"/>
              </a:rPr>
              <a:t>原图像</a:t>
            </a:r>
            <a:r>
              <a:rPr lang="zh-CN" altLang="en-US" sz="2806" b="1" dirty="0">
                <a:ea typeface="楷体" panose="02010609060101010101" pitchFamily="49" charset="-122"/>
                <a:cs typeface="Times New Roman" panose="02020603050405020304" pitchFamily="18" charset="0"/>
              </a:rPr>
              <a:t>简单且有界，且</a:t>
            </a:r>
            <a:r>
              <a:rPr lang="zh-CN" altLang="en-US" sz="2806" b="1" u="sng" dirty="0">
                <a:ea typeface="楷体" panose="02010609060101010101" pitchFamily="49" charset="-122"/>
                <a:cs typeface="Times New Roman" panose="02020603050405020304" pitchFamily="18" charset="0"/>
              </a:rPr>
              <a:t>尺寸</a:t>
            </a:r>
            <a:r>
              <a:rPr lang="zh-CN" altLang="en-US" sz="2806" b="1" dirty="0">
                <a:ea typeface="楷体" panose="02010609060101010101" pitchFamily="49" charset="-122"/>
                <a:cs typeface="Times New Roman" panose="02020603050405020304" pitchFamily="18" charset="0"/>
              </a:rPr>
              <a:t>要明显小于目标图像的尺寸。</a:t>
            </a:r>
            <a:endParaRPr lang="en-US" altLang="zh-CN" sz="2806" b="1" dirty="0">
              <a:ea typeface="楷体" panose="02010609060101010101" pitchFamily="49" charset="-122"/>
              <a:cs typeface="Times New Roman" panose="02020603050405020304" pitchFamily="18" charset="0"/>
            </a:endParaRPr>
          </a:p>
          <a:p>
            <a:pPr marL="583159" indent="-583159">
              <a:spcBef>
                <a:spcPts val="383"/>
              </a:spcBef>
              <a:spcAft>
                <a:spcPts val="383"/>
              </a:spcAft>
              <a:buClr>
                <a:srgbClr val="7030A0"/>
              </a:buClr>
              <a:buSzPct val="75000"/>
              <a:buFont typeface="Wingdings" panose="05000000000000000000" pitchFamily="2" charset="2"/>
              <a:buChar char="p"/>
            </a:pPr>
            <a:r>
              <a:rPr lang="zh-CN" altLang="en-US" sz="2806" b="1" dirty="0">
                <a:ea typeface="楷体" panose="02010609060101010101" pitchFamily="49" charset="-122"/>
                <a:cs typeface="Times New Roman" panose="02020603050405020304" pitchFamily="18" charset="0"/>
              </a:rPr>
              <a:t>结构元素的</a:t>
            </a:r>
            <a:r>
              <a:rPr lang="zh-CN" altLang="en-US" sz="2806" b="1" u="sng" dirty="0">
                <a:ea typeface="楷体" panose="02010609060101010101" pitchFamily="49" charset="-122"/>
                <a:cs typeface="Times New Roman" panose="02020603050405020304" pitchFamily="18" charset="0"/>
              </a:rPr>
              <a:t>形状</a:t>
            </a:r>
            <a:r>
              <a:rPr lang="zh-CN" altLang="en-US" sz="2806" b="1" dirty="0">
                <a:ea typeface="楷体" panose="02010609060101010101" pitchFamily="49" charset="-122"/>
                <a:cs typeface="Times New Roman" panose="02020603050405020304" pitchFamily="18" charset="0"/>
              </a:rPr>
              <a:t>最好具有某种凸性。</a:t>
            </a:r>
            <a:endParaRPr lang="en-US" altLang="zh-CN" sz="2806" b="1" dirty="0">
              <a:ea typeface="楷体" panose="02010609060101010101" pitchFamily="49" charset="-122"/>
              <a:cs typeface="Times New Roman" panose="02020603050405020304" pitchFamily="18" charset="0"/>
            </a:endParaRPr>
          </a:p>
          <a:p>
            <a:pPr marL="583159" indent="-583159">
              <a:spcBef>
                <a:spcPts val="383"/>
              </a:spcBef>
              <a:spcAft>
                <a:spcPts val="383"/>
              </a:spcAft>
              <a:buClr>
                <a:srgbClr val="7030A0"/>
              </a:buClr>
              <a:buSzPct val="75000"/>
              <a:buFont typeface="Wingdings" panose="05000000000000000000" pitchFamily="2" charset="2"/>
              <a:buChar char="p"/>
            </a:pPr>
            <a:r>
              <a:rPr lang="zh-CN" altLang="en-US" sz="2806" b="1" dirty="0">
                <a:ea typeface="楷体" panose="02010609060101010101" pitchFamily="49" charset="-122"/>
                <a:cs typeface="Times New Roman" panose="02020603050405020304" pitchFamily="18" charset="0"/>
              </a:rPr>
              <a:t>对于每个结构元素，</a:t>
            </a:r>
            <a:r>
              <a:rPr lang="zh-CN" altLang="en-US" sz="2806" b="1" u="sng" dirty="0">
                <a:ea typeface="楷体" panose="02010609060101010101" pitchFamily="49" charset="-122"/>
                <a:cs typeface="Times New Roman" panose="02020603050405020304" pitchFamily="18" charset="0"/>
              </a:rPr>
              <a:t>指定一个原点</a:t>
            </a:r>
            <a:r>
              <a:rPr lang="zh-CN" altLang="en-US" sz="2806" b="1" dirty="0">
                <a:ea typeface="楷体" panose="02010609060101010101" pitchFamily="49" charset="-122"/>
                <a:cs typeface="Times New Roman" panose="02020603050405020304" pitchFamily="18" charset="0"/>
              </a:rPr>
              <a:t>，作为结构元素参与形态学运算的</a:t>
            </a:r>
            <a:r>
              <a:rPr lang="zh-CN" altLang="en-US" sz="2806" b="1" u="sng" dirty="0">
                <a:ea typeface="楷体" panose="02010609060101010101" pitchFamily="49" charset="-122"/>
                <a:cs typeface="Times New Roman" panose="02020603050405020304" pitchFamily="18" charset="0"/>
              </a:rPr>
              <a:t>“参考点”</a:t>
            </a:r>
            <a:r>
              <a:rPr lang="zh-CN" altLang="en-US" sz="2806" b="1" dirty="0">
                <a:ea typeface="楷体" panose="02010609060101010101" pitchFamily="49" charset="-122"/>
                <a:cs typeface="Times New Roman" panose="02020603050405020304" pitchFamily="18" charset="0"/>
              </a:rPr>
              <a:t> 。</a:t>
            </a:r>
            <a:endParaRPr lang="zh-CN" altLang="en-US" sz="2806" b="1"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66309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30</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6" name="矩形 5"/>
          <p:cNvSpPr/>
          <p:nvPr/>
        </p:nvSpPr>
        <p:spPr>
          <a:xfrm>
            <a:off x="2468175" y="2191161"/>
            <a:ext cx="7347843" cy="425758"/>
          </a:xfrm>
          <a:prstGeom prst="rect">
            <a:avLst/>
          </a:prstGeom>
        </p:spPr>
        <p:txBody>
          <a:bodyPr wrap="square">
            <a:spAutoFit/>
          </a:bodyPr>
          <a:lstStyle/>
          <a:p>
            <a:pPr marL="437369" indent="-437369" algn="just">
              <a:lnSpc>
                <a:spcPts val="2551"/>
              </a:lnSpc>
              <a:buClr>
                <a:srgbClr val="7030A0"/>
              </a:buClr>
              <a:buSzPct val="75000"/>
              <a:buFont typeface="Wingdings" panose="05000000000000000000" pitchFamily="2" charset="2"/>
              <a:buChar char="n"/>
            </a:pPr>
            <a:r>
              <a:rPr lang="zh-CN" altLang="zh-CN" sz="2296" kern="100" dirty="0">
                <a:ea typeface="楷体" panose="02010609060101010101" pitchFamily="49" charset="-122"/>
                <a:cs typeface="Times New Roman" panose="02020603050405020304" pitchFamily="18" charset="0"/>
              </a:rPr>
              <a:t>性质</a:t>
            </a:r>
            <a:r>
              <a:rPr lang="en-US" altLang="zh-CN" sz="2296" kern="100" dirty="0">
                <a:ea typeface="楷体" panose="02010609060101010101" pitchFamily="49" charset="-122"/>
                <a:cs typeface="Times New Roman" panose="02020603050405020304" pitchFamily="18" charset="0"/>
              </a:rPr>
              <a:t>3</a:t>
            </a:r>
            <a:r>
              <a:rPr lang="zh-CN" altLang="zh-CN" sz="2296" kern="100" dirty="0">
                <a:ea typeface="楷体" panose="02010609060101010101" pitchFamily="49" charset="-122"/>
                <a:cs typeface="Times New Roman" panose="02020603050405020304" pitchFamily="18" charset="0"/>
              </a:rPr>
              <a:t>：膨胀运算具有结合性</a:t>
            </a:r>
          </a:p>
        </p:txBody>
      </p:sp>
      <p:sp>
        <p:nvSpPr>
          <p:cNvPr id="7" name="文本框 6"/>
          <p:cNvSpPr txBox="1"/>
          <p:nvPr/>
        </p:nvSpPr>
        <p:spPr>
          <a:xfrm>
            <a:off x="3049984" y="2787299"/>
            <a:ext cx="7027435" cy="445635"/>
          </a:xfrm>
          <a:prstGeom prst="rect">
            <a:avLst/>
          </a:prstGeom>
          <a:noFill/>
        </p:spPr>
        <p:txBody>
          <a:bodyPr wrap="square" rtlCol="0">
            <a:spAutoFit/>
          </a:bodyPr>
          <a:lstStyle/>
          <a:p>
            <a:r>
              <a:rPr lang="zh-CN" altLang="en-US" sz="2296" dirty="0">
                <a:ea typeface="楷体" panose="02010609060101010101" pitchFamily="49" charset="-122"/>
                <a:cs typeface="Times New Roman" panose="02020603050405020304" pitchFamily="18" charset="0"/>
              </a:rPr>
              <a:t>若</a:t>
            </a:r>
            <a:r>
              <a:rPr lang="en-US" altLang="zh-CN" sz="2296" i="1" dirty="0">
                <a:ea typeface="楷体" panose="02010609060101010101" pitchFamily="49" charset="-122"/>
                <a:cs typeface="Times New Roman" panose="02020603050405020304" pitchFamily="18" charset="0"/>
              </a:rPr>
              <a:t>S </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S</a:t>
            </a:r>
            <a:r>
              <a:rPr lang="en-US" altLang="zh-CN" sz="2296" baseline="-25000" dirty="0">
                <a:ea typeface="楷体" panose="02010609060101010101" pitchFamily="49" charset="-122"/>
                <a:cs typeface="Times New Roman" panose="02020603050405020304" pitchFamily="18" charset="0"/>
              </a:rPr>
              <a:t>1 </a:t>
            </a:r>
            <a:r>
              <a:rPr lang="en-US" altLang="zh-CN" sz="2296" dirty="0">
                <a:ea typeface="楷体" panose="02010609060101010101" pitchFamily="49" charset="-122"/>
                <a:cs typeface="Times New Roman" panose="02020603050405020304" pitchFamily="18" charset="0"/>
                <a:sym typeface="Symbol" panose="05050102010706020507" pitchFamily="18" charset="2"/>
              </a:rPr>
              <a:t> </a:t>
            </a:r>
            <a:r>
              <a:rPr lang="en-US" altLang="zh-CN" sz="2296" i="1" dirty="0">
                <a:ea typeface="楷体" panose="02010609060101010101" pitchFamily="49" charset="-122"/>
                <a:cs typeface="Times New Roman" panose="02020603050405020304" pitchFamily="18" charset="0"/>
                <a:sym typeface="Symbol" panose="05050102010706020507" pitchFamily="18" charset="2"/>
              </a:rPr>
              <a:t>S</a:t>
            </a:r>
            <a:r>
              <a:rPr lang="en-US" altLang="zh-CN" sz="2296" baseline="-25000" dirty="0">
                <a:ea typeface="楷体" panose="02010609060101010101" pitchFamily="49" charset="-122"/>
                <a:cs typeface="Times New Roman" panose="02020603050405020304" pitchFamily="18" charset="0"/>
                <a:sym typeface="Symbol" panose="05050102010706020507" pitchFamily="18" charset="2"/>
              </a:rPr>
              <a:t>2</a:t>
            </a:r>
            <a:r>
              <a:rPr lang="zh-CN" altLang="en-US" sz="2296" dirty="0">
                <a:ea typeface="楷体" panose="02010609060101010101" pitchFamily="49" charset="-122"/>
                <a:cs typeface="Times New Roman" panose="02020603050405020304" pitchFamily="18" charset="0"/>
                <a:sym typeface="Symbol" panose="05050102010706020507" pitchFamily="18" charset="2"/>
              </a:rPr>
              <a:t>，则有：</a:t>
            </a:r>
            <a:endParaRPr lang="zh-CN" altLang="en-US" sz="2296" dirty="0">
              <a:ea typeface="楷体" panose="02010609060101010101" pitchFamily="49" charset="-122"/>
              <a:cs typeface="Times New Roman" panose="02020603050405020304" pitchFamily="18" charset="0"/>
            </a:endParaRPr>
          </a:p>
        </p:txBody>
      </p:sp>
      <p:sp>
        <p:nvSpPr>
          <p:cNvPr id="8" name="文本框 7"/>
          <p:cNvSpPr txBox="1"/>
          <p:nvPr/>
        </p:nvSpPr>
        <p:spPr>
          <a:xfrm>
            <a:off x="3813746" y="3396607"/>
            <a:ext cx="6667819" cy="445635"/>
          </a:xfrm>
          <a:prstGeom prst="rect">
            <a:avLst/>
          </a:prstGeom>
          <a:noFill/>
        </p:spPr>
        <p:txBody>
          <a:bodyPr wrap="square" rtlCol="0">
            <a:spAutoFit/>
          </a:bodyPr>
          <a:lstStyle/>
          <a:p>
            <a:r>
              <a:rPr lang="en-US" altLang="zh-CN" sz="2296" i="1" dirty="0"/>
              <a:t>X</a:t>
            </a:r>
            <a:r>
              <a:rPr lang="en-US" altLang="zh-CN" sz="2296" dirty="0">
                <a:ea typeface="楷体" panose="02010609060101010101" pitchFamily="49" charset="-122"/>
                <a:cs typeface="Times New Roman" panose="02020603050405020304" pitchFamily="18" charset="0"/>
                <a:sym typeface="Symbol" panose="05050102010706020507" pitchFamily="18" charset="2"/>
              </a:rPr>
              <a:t> </a:t>
            </a:r>
            <a:r>
              <a:rPr lang="en-US" altLang="zh-CN" sz="2296" dirty="0">
                <a:ea typeface="楷体" panose="02010609060101010101" pitchFamily="49" charset="-122"/>
                <a:cs typeface="Times New Roman" panose="02020603050405020304" pitchFamily="18" charset="0"/>
                <a:sym typeface="Symbol" panose="05050102010706020507" pitchFamily="18" charset="2"/>
              </a:rPr>
              <a:t></a:t>
            </a:r>
            <a:r>
              <a:rPr lang="en-US" altLang="zh-CN" sz="2296" i="1" dirty="0">
                <a:ea typeface="楷体" panose="02010609060101010101" pitchFamily="49" charset="-122"/>
                <a:cs typeface="Times New Roman" panose="02020603050405020304" pitchFamily="18" charset="0"/>
              </a:rPr>
              <a:t> S </a:t>
            </a:r>
            <a:r>
              <a:rPr lang="en-US" altLang="zh-CN" sz="2296" dirty="0">
                <a:ea typeface="楷体" panose="02010609060101010101" pitchFamily="49" charset="-122"/>
                <a:cs typeface="Times New Roman" panose="02020603050405020304" pitchFamily="18" charset="0"/>
              </a:rPr>
              <a:t>=</a:t>
            </a:r>
            <a:r>
              <a:rPr lang="en-US" altLang="zh-CN" sz="2296" dirty="0"/>
              <a:t> </a:t>
            </a:r>
            <a:r>
              <a:rPr lang="en-US" altLang="zh-CN" sz="2296" i="1" dirty="0"/>
              <a:t>X</a:t>
            </a:r>
            <a:r>
              <a:rPr lang="en-US" altLang="zh-CN" sz="2296" dirty="0">
                <a:ea typeface="楷体" panose="02010609060101010101" pitchFamily="49" charset="-122"/>
                <a:cs typeface="Times New Roman" panose="02020603050405020304" pitchFamily="18" charset="0"/>
                <a:sym typeface="Symbol" panose="05050102010706020507" pitchFamily="18" charset="2"/>
              </a:rPr>
              <a:t> </a:t>
            </a:r>
            <a:r>
              <a:rPr lang="en-US" altLang="zh-CN" sz="2296" dirty="0">
                <a:ea typeface="楷体" panose="02010609060101010101" pitchFamily="49" charset="-122"/>
                <a:cs typeface="Times New Roman" panose="02020603050405020304" pitchFamily="18" charset="0"/>
                <a:sym typeface="Symbol" panose="05050102010706020507" pitchFamily="18" charset="2"/>
              </a:rPr>
              <a:t> (</a:t>
            </a:r>
            <a:r>
              <a:rPr lang="en-US" altLang="zh-CN" sz="2296" i="1" dirty="0">
                <a:ea typeface="楷体" panose="02010609060101010101" pitchFamily="49" charset="-122"/>
                <a:cs typeface="Times New Roman" panose="02020603050405020304" pitchFamily="18" charset="0"/>
              </a:rPr>
              <a:t>S</a:t>
            </a:r>
            <a:r>
              <a:rPr lang="en-US" altLang="zh-CN" sz="2296" baseline="-25000" dirty="0">
                <a:ea typeface="楷体" panose="02010609060101010101" pitchFamily="49" charset="-122"/>
                <a:cs typeface="Times New Roman" panose="02020603050405020304" pitchFamily="18" charset="0"/>
              </a:rPr>
              <a:t>1 </a:t>
            </a:r>
            <a:r>
              <a:rPr lang="en-US" altLang="zh-CN" sz="2296" dirty="0">
                <a:ea typeface="楷体" panose="02010609060101010101" pitchFamily="49" charset="-122"/>
                <a:cs typeface="Times New Roman" panose="02020603050405020304" pitchFamily="18" charset="0"/>
                <a:sym typeface="Symbol" panose="05050102010706020507" pitchFamily="18" charset="2"/>
              </a:rPr>
              <a:t> </a:t>
            </a:r>
            <a:r>
              <a:rPr lang="en-US" altLang="zh-CN" sz="2296" i="1" dirty="0">
                <a:ea typeface="楷体" panose="02010609060101010101" pitchFamily="49" charset="-122"/>
                <a:cs typeface="Times New Roman" panose="02020603050405020304" pitchFamily="18" charset="0"/>
                <a:sym typeface="Symbol" panose="05050102010706020507" pitchFamily="18" charset="2"/>
              </a:rPr>
              <a:t>S</a:t>
            </a:r>
            <a:r>
              <a:rPr lang="en-US" altLang="zh-CN" sz="2296" baseline="-25000" dirty="0">
                <a:ea typeface="楷体" panose="02010609060101010101" pitchFamily="49" charset="-122"/>
                <a:cs typeface="Times New Roman" panose="02020603050405020304" pitchFamily="18" charset="0"/>
                <a:sym typeface="Symbol" panose="05050102010706020507" pitchFamily="18" charset="2"/>
              </a:rPr>
              <a:t>2</a:t>
            </a:r>
            <a:r>
              <a:rPr lang="en-US" altLang="zh-CN" sz="2296" dirty="0">
                <a:ea typeface="楷体" panose="02010609060101010101" pitchFamily="49" charset="-122"/>
                <a:cs typeface="Times New Roman" panose="02020603050405020304" pitchFamily="18" charset="0"/>
                <a:sym typeface="Symbol" panose="05050102010706020507" pitchFamily="18" charset="2"/>
              </a:rPr>
              <a:t>)=(</a:t>
            </a:r>
            <a:r>
              <a:rPr lang="en-US" altLang="zh-CN" sz="2296" i="1" dirty="0"/>
              <a:t>X</a:t>
            </a:r>
            <a:r>
              <a:rPr lang="en-US" altLang="zh-CN" sz="2296" dirty="0">
                <a:ea typeface="楷体" panose="02010609060101010101" pitchFamily="49" charset="-122"/>
                <a:cs typeface="Times New Roman" panose="02020603050405020304" pitchFamily="18" charset="0"/>
                <a:sym typeface="Symbol" panose="05050102010706020507" pitchFamily="18" charset="2"/>
              </a:rPr>
              <a:t> </a:t>
            </a:r>
            <a:r>
              <a:rPr lang="en-US" altLang="zh-CN" sz="2296" dirty="0">
                <a:ea typeface="楷体" panose="02010609060101010101" pitchFamily="49" charset="-122"/>
                <a:cs typeface="Times New Roman" panose="02020603050405020304" pitchFamily="18" charset="0"/>
                <a:sym typeface="Symbol" panose="05050102010706020507" pitchFamily="18" charset="2"/>
              </a:rPr>
              <a:t></a:t>
            </a:r>
            <a:r>
              <a:rPr lang="en-US" altLang="zh-CN" sz="2296" i="1" dirty="0">
                <a:ea typeface="楷体" panose="02010609060101010101" pitchFamily="49" charset="-122"/>
                <a:cs typeface="Times New Roman" panose="02020603050405020304" pitchFamily="18" charset="0"/>
              </a:rPr>
              <a:t> S</a:t>
            </a:r>
            <a:r>
              <a:rPr lang="en-US" altLang="zh-CN" sz="2296" baseline="-25000" dirty="0">
                <a:ea typeface="楷体" panose="02010609060101010101" pitchFamily="49" charset="-122"/>
                <a:cs typeface="Times New Roman" panose="02020603050405020304" pitchFamily="18" charset="0"/>
              </a:rPr>
              <a:t>1</a:t>
            </a:r>
            <a:r>
              <a:rPr lang="en-US" altLang="zh-CN" sz="2296" dirty="0">
                <a:ea typeface="楷体" panose="02010609060101010101" pitchFamily="49" charset="-122"/>
                <a:cs typeface="Times New Roman" panose="02020603050405020304" pitchFamily="18" charset="0"/>
                <a:sym typeface="Symbol" panose="05050102010706020507" pitchFamily="18" charset="2"/>
              </a:rPr>
              <a:t>)</a:t>
            </a:r>
            <a:r>
              <a:rPr lang="en-US" altLang="zh-CN" sz="2296" dirty="0">
                <a:ea typeface="楷体" panose="02010609060101010101" pitchFamily="49" charset="-122"/>
                <a:cs typeface="Times New Roman" panose="02020603050405020304" pitchFamily="18" charset="0"/>
                <a:sym typeface="Symbol" panose="05050102010706020507" pitchFamily="18" charset="2"/>
              </a:rPr>
              <a:t>  </a:t>
            </a:r>
            <a:r>
              <a:rPr lang="en-US" altLang="zh-CN" sz="2296" i="1" dirty="0">
                <a:ea typeface="楷体" panose="02010609060101010101" pitchFamily="49" charset="-122"/>
                <a:cs typeface="Times New Roman" panose="02020603050405020304" pitchFamily="18" charset="0"/>
                <a:sym typeface="Symbol" panose="05050102010706020507" pitchFamily="18" charset="2"/>
              </a:rPr>
              <a:t>S</a:t>
            </a:r>
            <a:r>
              <a:rPr lang="en-US" altLang="zh-CN" sz="2296" baseline="-25000" dirty="0">
                <a:ea typeface="楷体" panose="02010609060101010101" pitchFamily="49" charset="-122"/>
                <a:cs typeface="Times New Roman" panose="02020603050405020304" pitchFamily="18" charset="0"/>
                <a:sym typeface="Symbol" panose="05050102010706020507" pitchFamily="18" charset="2"/>
              </a:rPr>
              <a:t>2</a:t>
            </a:r>
            <a:endParaRPr lang="zh-CN" altLang="en-US" sz="2296" dirty="0"/>
          </a:p>
        </p:txBody>
      </p:sp>
      <p:sp>
        <p:nvSpPr>
          <p:cNvPr id="9" name="矩形 8"/>
          <p:cNvSpPr/>
          <p:nvPr/>
        </p:nvSpPr>
        <p:spPr>
          <a:xfrm>
            <a:off x="2468175" y="4255593"/>
            <a:ext cx="8459747" cy="425758"/>
          </a:xfrm>
          <a:prstGeom prst="rect">
            <a:avLst/>
          </a:prstGeom>
        </p:spPr>
        <p:txBody>
          <a:bodyPr wrap="square">
            <a:spAutoFit/>
          </a:bodyPr>
          <a:lstStyle/>
          <a:p>
            <a:pPr marL="437369" indent="-437369" algn="just">
              <a:lnSpc>
                <a:spcPts val="2551"/>
              </a:lnSpc>
              <a:buClr>
                <a:srgbClr val="7030A0"/>
              </a:buClr>
              <a:buSzPct val="75000"/>
              <a:buFont typeface="Wingdings" panose="05000000000000000000" pitchFamily="2" charset="2"/>
              <a:buChar char="n"/>
            </a:pPr>
            <a:r>
              <a:rPr lang="zh-CN" altLang="zh-CN" sz="2296" kern="100" dirty="0">
                <a:ea typeface="楷体" panose="02010609060101010101" pitchFamily="49" charset="-122"/>
                <a:cs typeface="Times New Roman" panose="02020603050405020304" pitchFamily="18" charset="0"/>
              </a:rPr>
              <a:t>性质</a:t>
            </a:r>
            <a:r>
              <a:rPr lang="en-US" altLang="zh-CN" sz="2296" kern="100" dirty="0">
                <a:ea typeface="楷体" panose="02010609060101010101" pitchFamily="49" charset="-122"/>
                <a:cs typeface="Times New Roman" panose="02020603050405020304" pitchFamily="18" charset="0"/>
              </a:rPr>
              <a:t>4</a:t>
            </a:r>
            <a:r>
              <a:rPr lang="zh-CN" altLang="zh-CN" sz="2296" kern="100" dirty="0">
                <a:ea typeface="楷体" panose="02010609060101010101" pitchFamily="49" charset="-122"/>
                <a:cs typeface="Times New Roman" panose="02020603050405020304" pitchFamily="18" charset="0"/>
              </a:rPr>
              <a:t>：膨胀和腐蚀运算具有</a:t>
            </a:r>
            <a:r>
              <a:rPr lang="zh-CN" altLang="zh-CN" sz="2296" kern="100" dirty="0">
                <a:ea typeface="楷体" panose="02010609060101010101" pitchFamily="49" charset="-122"/>
                <a:cs typeface="Times New Roman" panose="02020603050405020304" pitchFamily="18" charset="0"/>
              </a:rPr>
              <a:t>增长性</a:t>
            </a:r>
            <a:endParaRPr lang="zh-CN" altLang="zh-CN" sz="2296" kern="100" dirty="0">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文本框 9"/>
              <p:cNvSpPr txBox="1"/>
              <p:nvPr/>
            </p:nvSpPr>
            <p:spPr>
              <a:xfrm>
                <a:off x="3294769" y="4925821"/>
                <a:ext cx="5397181" cy="798937"/>
              </a:xfrm>
              <a:prstGeom prst="rect">
                <a:avLst/>
              </a:prstGeom>
              <a:noFill/>
            </p:spPr>
            <p:txBody>
              <a:bodyPr wrap="square" rtlCol="0">
                <a:spAutoFit/>
              </a:bodyPr>
              <a:lstStyle/>
              <a:p>
                <a:r>
                  <a:rPr lang="en-US" altLang="zh-CN" sz="2296" i="1" dirty="0"/>
                  <a:t>X</a:t>
                </a:r>
                <a:r>
                  <a:rPr lang="en-US" altLang="zh-CN" sz="2296" dirty="0">
                    <a:ea typeface="楷体" panose="02010609060101010101" pitchFamily="49" charset="-122"/>
                    <a:cs typeface="Times New Roman" panose="02020603050405020304" pitchFamily="18" charset="0"/>
                    <a:sym typeface="Symbol" panose="05050102010706020507" pitchFamily="18" charset="2"/>
                  </a:rPr>
                  <a:t> </a:t>
                </a:r>
                <a:r>
                  <a:rPr lang="en-US" altLang="zh-CN" sz="2296" dirty="0">
                    <a:ea typeface="楷体" panose="02010609060101010101" pitchFamily="49" charset="-122"/>
                    <a:cs typeface="Times New Roman" panose="02020603050405020304" pitchFamily="18" charset="0"/>
                    <a:sym typeface="Symbol" panose="05050102010706020507" pitchFamily="18" charset="2"/>
                  </a:rPr>
                  <a:t></a:t>
                </a:r>
                <a:r>
                  <a:rPr lang="en-US" altLang="zh-CN" sz="2296" i="1" dirty="0">
                    <a:ea typeface="楷体" panose="02010609060101010101" pitchFamily="49" charset="-122"/>
                    <a:cs typeface="Times New Roman" panose="02020603050405020304" pitchFamily="18" charset="0"/>
                  </a:rPr>
                  <a:t> Y </a:t>
                </a:r>
                <a:r>
                  <a:rPr lang="en-US" altLang="zh-CN" sz="2296" dirty="0">
                    <a:ea typeface="楷体" panose="02010609060101010101" pitchFamily="49" charset="-122"/>
                    <a:cs typeface="Times New Roman" panose="02020603050405020304" pitchFamily="18" charset="0"/>
                    <a:sym typeface="Symbol" panose="05050102010706020507" pitchFamily="18" charset="2"/>
                  </a:rPr>
                  <a:t> </a:t>
                </a:r>
                <a:r>
                  <a:rPr lang="en-US" altLang="zh-CN" sz="2296" dirty="0">
                    <a:ea typeface="楷体" panose="02010609060101010101" pitchFamily="49" charset="-122"/>
                    <a:cs typeface="Times New Roman" panose="02020603050405020304" pitchFamily="18" charset="0"/>
                  </a:rPr>
                  <a:t>( </a:t>
                </a:r>
                <a:r>
                  <a:rPr lang="en-US" altLang="zh-CN" sz="2296" i="1" dirty="0"/>
                  <a:t>X</a:t>
                </a:r>
                <a:r>
                  <a:rPr lang="en-US" altLang="zh-CN" sz="2296" dirty="0">
                    <a:ea typeface="楷体" panose="02010609060101010101" pitchFamily="49" charset="-122"/>
                    <a:cs typeface="Times New Roman" panose="02020603050405020304" pitchFamily="18" charset="0"/>
                    <a:sym typeface="Symbol" panose="05050102010706020507" pitchFamily="18" charset="2"/>
                  </a:rPr>
                  <a:t> </a:t>
                </a:r>
                <a:r>
                  <a:rPr lang="en-US" altLang="zh-CN" sz="2296" dirty="0">
                    <a:ea typeface="楷体" panose="02010609060101010101" pitchFamily="49" charset="-122"/>
                    <a:cs typeface="Times New Roman" panose="02020603050405020304" pitchFamily="18" charset="0"/>
                    <a:sym typeface="Symbol" panose="05050102010706020507" pitchFamily="18" charset="2"/>
                  </a:rPr>
                  <a:t></a:t>
                </a:r>
                <a:r>
                  <a:rPr lang="en-US" altLang="zh-CN" sz="2296" i="1" dirty="0">
                    <a:ea typeface="楷体" panose="02010609060101010101" pitchFamily="49" charset="-122"/>
                    <a:cs typeface="Times New Roman" panose="02020603050405020304" pitchFamily="18" charset="0"/>
                  </a:rPr>
                  <a:t> S </a:t>
                </a:r>
                <a:r>
                  <a:rPr lang="en-US" altLang="zh-CN" sz="2296" dirty="0">
                    <a:ea typeface="楷体" panose="02010609060101010101" pitchFamily="49" charset="-122"/>
                    <a:cs typeface="Times New Roman" panose="02020603050405020304" pitchFamily="18" charset="0"/>
                  </a:rPr>
                  <a:t>)</a:t>
                </a:r>
                <a:r>
                  <a:rPr lang="en-US" altLang="zh-CN" sz="2296" dirty="0"/>
                  <a:t> </a:t>
                </a:r>
                <a:r>
                  <a:rPr lang="en-US" altLang="zh-CN" sz="2296" dirty="0">
                    <a:ea typeface="楷体" panose="02010609060101010101" pitchFamily="49" charset="-122"/>
                    <a:cs typeface="Times New Roman" panose="02020603050405020304" pitchFamily="18" charset="0"/>
                    <a:sym typeface="Symbol" panose="05050102010706020507" pitchFamily="18" charset="2"/>
                  </a:rPr>
                  <a:t></a:t>
                </a:r>
                <a:r>
                  <a:rPr lang="en-US" altLang="zh-CN" sz="2296" dirty="0">
                    <a:ea typeface="楷体" panose="02010609060101010101" pitchFamily="49" charset="-122"/>
                    <a:cs typeface="Times New Roman" panose="02020603050405020304" pitchFamily="18" charset="0"/>
                    <a:sym typeface="Symbol" panose="05050102010706020507" pitchFamily="18" charset="2"/>
                  </a:rPr>
                  <a:t> (</a:t>
                </a:r>
                <a:r>
                  <a:rPr lang="en-US" altLang="zh-CN" sz="2296" i="1" dirty="0">
                    <a:ea typeface="楷体" panose="02010609060101010101" pitchFamily="49" charset="-122"/>
                    <a:cs typeface="Times New Roman" panose="02020603050405020304" pitchFamily="18" charset="0"/>
                  </a:rPr>
                  <a:t>Y</a:t>
                </a:r>
                <a:r>
                  <a:rPr lang="en-US" altLang="zh-CN" sz="2296" baseline="-25000" dirty="0">
                    <a:ea typeface="楷体" panose="02010609060101010101" pitchFamily="49" charset="-122"/>
                    <a:cs typeface="Times New Roman" panose="02020603050405020304" pitchFamily="18" charset="0"/>
                  </a:rPr>
                  <a:t> </a:t>
                </a:r>
                <a:r>
                  <a:rPr lang="en-US" altLang="zh-CN" sz="2296" dirty="0">
                    <a:ea typeface="楷体" panose="02010609060101010101" pitchFamily="49" charset="-122"/>
                    <a:cs typeface="Times New Roman" panose="02020603050405020304" pitchFamily="18" charset="0"/>
                    <a:sym typeface="Symbol" panose="05050102010706020507" pitchFamily="18" charset="2"/>
                  </a:rPr>
                  <a:t> </a:t>
                </a:r>
                <a:r>
                  <a:rPr lang="en-US" altLang="zh-CN" sz="2296" i="1" dirty="0">
                    <a:ea typeface="楷体" panose="02010609060101010101" pitchFamily="49" charset="-122"/>
                    <a:cs typeface="Times New Roman" panose="02020603050405020304" pitchFamily="18" charset="0"/>
                    <a:sym typeface="Symbol" panose="05050102010706020507" pitchFamily="18" charset="2"/>
                  </a:rPr>
                  <a:t>S </a:t>
                </a:r>
                <a:r>
                  <a:rPr lang="en-US" altLang="zh-CN" sz="2296" dirty="0">
                    <a:ea typeface="楷体" panose="02010609060101010101" pitchFamily="49" charset="-122"/>
                    <a:cs typeface="Times New Roman" panose="02020603050405020304" pitchFamily="18" charset="0"/>
                    <a:sym typeface="Symbol" panose="05050102010706020507" pitchFamily="18" charset="2"/>
                  </a:rPr>
                  <a:t>)</a:t>
                </a:r>
              </a:p>
              <a:p>
                <a:r>
                  <a:rPr lang="en-US" altLang="zh-CN" sz="2296" i="1" dirty="0"/>
                  <a:t>X</a:t>
                </a:r>
                <a:r>
                  <a:rPr lang="en-US" altLang="zh-CN" sz="2296" dirty="0">
                    <a:ea typeface="楷体" panose="02010609060101010101" pitchFamily="49" charset="-122"/>
                    <a:cs typeface="Times New Roman" panose="02020603050405020304" pitchFamily="18" charset="0"/>
                    <a:sym typeface="Symbol" panose="05050102010706020507" pitchFamily="18" charset="2"/>
                  </a:rPr>
                  <a:t> </a:t>
                </a:r>
                <a:r>
                  <a:rPr lang="en-US" altLang="zh-CN" sz="2296" i="1" dirty="0">
                    <a:ea typeface="楷体" panose="02010609060101010101" pitchFamily="49" charset="-122"/>
                    <a:cs typeface="Times New Roman" panose="02020603050405020304" pitchFamily="18" charset="0"/>
                  </a:rPr>
                  <a:t> Y </a:t>
                </a:r>
                <a:r>
                  <a:rPr lang="en-US" altLang="zh-CN" sz="2296" dirty="0">
                    <a:ea typeface="楷体" panose="02010609060101010101" pitchFamily="49" charset="-122"/>
                    <a:cs typeface="Times New Roman" panose="02020603050405020304" pitchFamily="18" charset="0"/>
                    <a:sym typeface="Symbol" panose="05050102010706020507" pitchFamily="18" charset="2"/>
                  </a:rPr>
                  <a:t> </a:t>
                </a:r>
                <a:r>
                  <a:rPr lang="en-US" altLang="zh-CN" sz="2296" dirty="0">
                    <a:ea typeface="楷体" panose="02010609060101010101" pitchFamily="49" charset="-122"/>
                    <a:cs typeface="Times New Roman" panose="02020603050405020304" pitchFamily="18" charset="0"/>
                  </a:rPr>
                  <a:t>( </a:t>
                </a:r>
                <a:r>
                  <a:rPr lang="en-US" altLang="zh-CN" sz="2296" i="1" dirty="0"/>
                  <a:t>X</a:t>
                </a:r>
                <a:r>
                  <a:rPr lang="en-US" altLang="zh-CN" sz="2296" dirty="0">
                    <a:ea typeface="楷体" panose="02010609060101010101" pitchFamily="49" charset="-122"/>
                    <a:cs typeface="Times New Roman" panose="02020603050405020304" pitchFamily="18" charset="0"/>
                    <a:sym typeface="Symbol" panose="05050102010706020507" pitchFamily="18" charset="2"/>
                  </a:rPr>
                  <a:t> </a:t>
                </a:r>
                <a14:m>
                  <m:oMath xmlns:m="http://schemas.openxmlformats.org/officeDocument/2006/math">
                    <m:r>
                      <a:rPr lang="en-US" altLang="zh-CN" sz="2296" i="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m:t>
                    </m:r>
                  </m:oMath>
                </a14:m>
                <a:r>
                  <a:rPr lang="en-US" altLang="zh-CN" sz="2296" i="1" dirty="0">
                    <a:ea typeface="楷体" panose="02010609060101010101" pitchFamily="49" charset="-122"/>
                    <a:cs typeface="Times New Roman" panose="02020603050405020304" pitchFamily="18" charset="0"/>
                  </a:rPr>
                  <a:t> S </a:t>
                </a:r>
                <a:r>
                  <a:rPr lang="en-US" altLang="zh-CN" sz="2296" dirty="0">
                    <a:ea typeface="楷体" panose="02010609060101010101" pitchFamily="49" charset="-122"/>
                    <a:cs typeface="Times New Roman" panose="02020603050405020304" pitchFamily="18" charset="0"/>
                  </a:rPr>
                  <a:t>)</a:t>
                </a:r>
                <a:r>
                  <a:rPr lang="en-US" altLang="zh-CN" sz="2296" dirty="0"/>
                  <a:t> </a:t>
                </a:r>
                <a:r>
                  <a:rPr lang="en-US" altLang="zh-CN" sz="2296" dirty="0">
                    <a:ea typeface="楷体" panose="02010609060101010101" pitchFamily="49" charset="-122"/>
                    <a:cs typeface="Times New Roman" panose="02020603050405020304" pitchFamily="18" charset="0"/>
                    <a:sym typeface="Symbol" panose="05050102010706020507" pitchFamily="18" charset="2"/>
                  </a:rPr>
                  <a:t> (</a:t>
                </a:r>
                <a:r>
                  <a:rPr lang="en-US" altLang="zh-CN" sz="2296" i="1" dirty="0">
                    <a:ea typeface="楷体" panose="02010609060101010101" pitchFamily="49" charset="-122"/>
                    <a:cs typeface="Times New Roman" panose="02020603050405020304" pitchFamily="18" charset="0"/>
                  </a:rPr>
                  <a:t>Y</a:t>
                </a:r>
                <a:r>
                  <a:rPr lang="en-US" altLang="zh-CN" sz="2296" baseline="-25000" dirty="0">
                    <a:ea typeface="楷体" panose="02010609060101010101" pitchFamily="49" charset="-122"/>
                    <a:cs typeface="Times New Roman" panose="02020603050405020304" pitchFamily="18" charset="0"/>
                  </a:rPr>
                  <a:t> </a:t>
                </a:r>
                <a14:m>
                  <m:oMath xmlns:m="http://schemas.openxmlformats.org/officeDocument/2006/math">
                    <m:r>
                      <a:rPr lang="en-US" altLang="zh-CN" sz="2296" i="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m:t>
                    </m:r>
                  </m:oMath>
                </a14:m>
                <a:r>
                  <a:rPr lang="en-US" altLang="zh-CN" sz="2296" dirty="0">
                    <a:ea typeface="楷体" panose="02010609060101010101" pitchFamily="49" charset="-122"/>
                    <a:cs typeface="Times New Roman" panose="02020603050405020304" pitchFamily="18" charset="0"/>
                    <a:sym typeface="Symbol" panose="05050102010706020507" pitchFamily="18" charset="2"/>
                  </a:rPr>
                  <a:t> </a:t>
                </a:r>
                <a:r>
                  <a:rPr lang="en-US" altLang="zh-CN" sz="2296" i="1" dirty="0">
                    <a:ea typeface="楷体" panose="02010609060101010101" pitchFamily="49" charset="-122"/>
                    <a:cs typeface="Times New Roman" panose="02020603050405020304" pitchFamily="18" charset="0"/>
                    <a:sym typeface="Symbol" panose="05050102010706020507" pitchFamily="18" charset="2"/>
                  </a:rPr>
                  <a:t>S </a:t>
                </a:r>
                <a:r>
                  <a:rPr lang="en-US" altLang="zh-CN" sz="2296" dirty="0">
                    <a:ea typeface="楷体" panose="02010609060101010101" pitchFamily="49" charset="-122"/>
                    <a:cs typeface="Times New Roman" panose="02020603050405020304" pitchFamily="18" charset="0"/>
                    <a:sym typeface="Symbol" panose="05050102010706020507" pitchFamily="18" charset="2"/>
                  </a:rPr>
                  <a:t>)</a:t>
                </a:r>
                <a:endParaRPr lang="zh-CN" altLang="en-US" sz="2296" dirty="0"/>
              </a:p>
            </p:txBody>
          </p:sp>
        </mc:Choice>
        <mc:Fallback>
          <p:sp>
            <p:nvSpPr>
              <p:cNvPr id="10" name="文本框 9"/>
              <p:cNvSpPr txBox="1">
                <a:spLocks noRot="1" noChangeAspect="1" noMove="1" noResize="1" noEditPoints="1" noAdjustHandles="1" noChangeArrowheads="1" noChangeShapeType="1" noTextEdit="1"/>
              </p:cNvSpPr>
              <p:nvPr/>
            </p:nvSpPr>
            <p:spPr>
              <a:xfrm>
                <a:off x="3294769" y="4925821"/>
                <a:ext cx="5397181" cy="798937"/>
              </a:xfrm>
              <a:prstGeom prst="rect">
                <a:avLst/>
              </a:prstGeom>
              <a:blipFill>
                <a:blip r:embed="rId2"/>
                <a:stretch>
                  <a:fillRect l="-1580" t="-6870" b="-16794"/>
                </a:stretch>
              </a:blipFill>
            </p:spPr>
            <p:txBody>
              <a:bodyPr/>
              <a:lstStyle/>
              <a:p>
                <a:r>
                  <a:rPr lang="zh-CN" altLang="en-US">
                    <a:noFill/>
                  </a:rPr>
                  <a:t> </a:t>
                </a:r>
              </a:p>
            </p:txBody>
          </p:sp>
        </mc:Fallback>
      </mc:AlternateContent>
      <p:sp>
        <p:nvSpPr>
          <p:cNvPr id="11" name="Rectangle 27"/>
          <p:cNvSpPr>
            <a:spLocks noChangeArrowheads="1"/>
          </p:cNvSpPr>
          <p:nvPr/>
        </p:nvSpPr>
        <p:spPr bwMode="auto">
          <a:xfrm>
            <a:off x="1729696" y="1217899"/>
            <a:ext cx="4685419" cy="81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lvl1pPr marL="514350" indent="-5143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marL="0" indent="0">
              <a:lnSpc>
                <a:spcPct val="110000"/>
              </a:lnSpc>
              <a:buClr>
                <a:srgbClr val="C00000"/>
              </a:buClr>
              <a:buSzPct val="100000"/>
              <a:buNone/>
            </a:pPr>
            <a:r>
              <a:rPr lang="zh-CN" altLang="en-US" sz="3061" dirty="0">
                <a:solidFill>
                  <a:srgbClr val="0000CC"/>
                </a:solidFill>
                <a:latin typeface="+mj-ea"/>
                <a:ea typeface="+mj-ea"/>
              </a:rPr>
              <a:t>（</a:t>
            </a:r>
            <a:r>
              <a:rPr lang="en-US" altLang="zh-CN" sz="3061" dirty="0">
                <a:solidFill>
                  <a:srgbClr val="0000CC"/>
                </a:solidFill>
                <a:latin typeface="+mj-ea"/>
                <a:ea typeface="+mj-ea"/>
              </a:rPr>
              <a:t>11</a:t>
            </a:r>
            <a:r>
              <a:rPr lang="zh-CN" altLang="en-US" sz="3061" dirty="0">
                <a:solidFill>
                  <a:srgbClr val="0000CC"/>
                </a:solidFill>
                <a:latin typeface="+mj-ea"/>
                <a:ea typeface="+mj-ea"/>
              </a:rPr>
              <a:t>）膨胀和腐蚀的性质</a:t>
            </a:r>
            <a:endParaRPr lang="zh-CN" altLang="en-US" sz="3061" dirty="0">
              <a:solidFill>
                <a:srgbClr val="0000CC"/>
              </a:solidFill>
              <a:latin typeface="+mj-ea"/>
              <a:ea typeface="+mj-ea"/>
            </a:endParaRPr>
          </a:p>
        </p:txBody>
      </p:sp>
    </p:spTree>
    <p:extLst>
      <p:ext uri="{BB962C8B-B14F-4D97-AF65-F5344CB8AC3E}">
        <p14:creationId xmlns:p14="http://schemas.microsoft.com/office/powerpoint/2010/main" val="3238354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31</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复合形态变换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Text Box 15"/>
          <p:cNvSpPr txBox="1">
            <a:spLocks noChangeArrowheads="1"/>
          </p:cNvSpPr>
          <p:nvPr/>
        </p:nvSpPr>
        <p:spPr bwMode="auto">
          <a:xfrm>
            <a:off x="1963382" y="1295873"/>
            <a:ext cx="8127818" cy="445635"/>
          </a:xfrm>
          <a:prstGeom prst="rect">
            <a:avLst/>
          </a:prstGeom>
          <a:noFill/>
          <a:ln w="9525">
            <a:noFill/>
            <a:miter lim="800000"/>
            <a:headEnd/>
            <a:tailEnd/>
          </a:ln>
        </p:spPr>
        <p:txBody>
          <a:bodyPr wrap="square">
            <a:spAutoFit/>
          </a:bodyPr>
          <a:lstStyle/>
          <a:p>
            <a:r>
              <a:rPr lang="zh-CN" altLang="en-US" sz="2296" b="1" dirty="0">
                <a:solidFill>
                  <a:srgbClr val="002060"/>
                </a:solidFill>
                <a:latin typeface="楷体" panose="02010609060101010101" pitchFamily="49" charset="-122"/>
                <a:ea typeface="楷体" panose="02010609060101010101" pitchFamily="49" charset="-122"/>
              </a:rPr>
              <a:t>一般情况下，膨胀和腐蚀不是互为逆运算的。</a:t>
            </a:r>
          </a:p>
        </p:txBody>
      </p:sp>
      <p:sp>
        <p:nvSpPr>
          <p:cNvPr id="7" name="Text Box 16"/>
          <p:cNvSpPr txBox="1">
            <a:spLocks noChangeArrowheads="1"/>
          </p:cNvSpPr>
          <p:nvPr/>
        </p:nvSpPr>
        <p:spPr bwMode="auto">
          <a:xfrm>
            <a:off x="1963381" y="1884711"/>
            <a:ext cx="8247014" cy="869597"/>
          </a:xfrm>
          <a:prstGeom prst="rect">
            <a:avLst/>
          </a:prstGeom>
          <a:noFill/>
          <a:ln w="9525">
            <a:noFill/>
            <a:miter lim="800000"/>
            <a:headEnd/>
            <a:tailEnd/>
          </a:ln>
        </p:spPr>
        <p:txBody>
          <a:bodyPr wrap="square">
            <a:spAutoFit/>
          </a:bodyPr>
          <a:lstStyle/>
          <a:p>
            <a:pPr>
              <a:lnSpc>
                <a:spcPct val="110000"/>
              </a:lnSpc>
            </a:pPr>
            <a:r>
              <a:rPr lang="zh-CN" altLang="en-US" sz="2296" u="sng" dirty="0">
                <a:solidFill>
                  <a:srgbClr val="000099"/>
                </a:solidFill>
                <a:ea typeface="楷体" panose="02010609060101010101" pitchFamily="49" charset="-122"/>
                <a:cs typeface="Times New Roman" panose="02020603050405020304" pitchFamily="18" charset="0"/>
              </a:rPr>
              <a:t>膨胀和腐蚀进行级连结合使用</a:t>
            </a:r>
            <a:r>
              <a:rPr lang="zh-CN" altLang="en-US" sz="2296" u="sng" dirty="0">
                <a:solidFill>
                  <a:srgbClr val="000099"/>
                </a:solidFill>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产生新</a:t>
            </a:r>
            <a:r>
              <a:rPr lang="zh-CN" altLang="en-US" sz="2296" dirty="0">
                <a:ea typeface="楷体" panose="02010609060101010101" pitchFamily="49" charset="-122"/>
                <a:cs typeface="Times New Roman" panose="02020603050405020304" pitchFamily="18" charset="0"/>
              </a:rPr>
              <a:t>的形态变换，</a:t>
            </a:r>
            <a:r>
              <a:rPr lang="zh-CN" altLang="en-US" sz="2296" dirty="0">
                <a:ea typeface="楷体" panose="02010609060101010101" pitchFamily="49" charset="-122"/>
                <a:cs typeface="Times New Roman" panose="02020603050405020304" pitchFamily="18" charset="0"/>
              </a:rPr>
              <a:t>即开运算</a:t>
            </a:r>
            <a:r>
              <a:rPr lang="en-US" altLang="zh-CN" sz="2296" dirty="0">
                <a:ea typeface="楷体" panose="02010609060101010101" pitchFamily="49" charset="-122"/>
                <a:cs typeface="Times New Roman" panose="02020603050405020304" pitchFamily="18" charset="0"/>
              </a:rPr>
              <a:t>(Opening)</a:t>
            </a:r>
            <a:r>
              <a:rPr lang="zh-CN" altLang="en-US" sz="2296" dirty="0">
                <a:ea typeface="楷体" panose="02010609060101010101" pitchFamily="49" charset="-122"/>
                <a:cs typeface="Times New Roman" panose="02020603050405020304" pitchFamily="18" charset="0"/>
              </a:rPr>
              <a:t>和闭运算</a:t>
            </a:r>
            <a:r>
              <a:rPr lang="en-US" altLang="zh-CN" sz="2296" dirty="0">
                <a:ea typeface="楷体" panose="02010609060101010101" pitchFamily="49" charset="-122"/>
                <a:cs typeface="Times New Roman" panose="02020603050405020304" pitchFamily="18" charset="0"/>
              </a:rPr>
              <a:t>(Closing)</a:t>
            </a:r>
            <a:r>
              <a:rPr lang="zh-CN" altLang="en-US" sz="2296" dirty="0">
                <a:ea typeface="楷体" panose="02010609060101010101" pitchFamily="49" charset="-122"/>
                <a:cs typeface="Times New Roman" panose="02020603050405020304" pitchFamily="18" charset="0"/>
              </a:rPr>
              <a:t>。</a:t>
            </a:r>
            <a:endParaRPr lang="zh-CN" altLang="en-US" sz="2296" dirty="0">
              <a:ea typeface="楷体" panose="02010609060101010101" pitchFamily="49" charset="-122"/>
              <a:cs typeface="Times New Roman" panose="02020603050405020304" pitchFamily="18" charset="0"/>
            </a:endParaRPr>
          </a:p>
        </p:txBody>
      </p:sp>
      <p:sp>
        <p:nvSpPr>
          <p:cNvPr id="8" name="Rectangle 27"/>
          <p:cNvSpPr>
            <a:spLocks noChangeArrowheads="1"/>
          </p:cNvSpPr>
          <p:nvPr/>
        </p:nvSpPr>
        <p:spPr bwMode="auto">
          <a:xfrm>
            <a:off x="1963382" y="3035887"/>
            <a:ext cx="8127818" cy="59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lvl1pPr marL="514350" indent="-5143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marL="0" indent="0">
              <a:lnSpc>
                <a:spcPct val="110000"/>
              </a:lnSpc>
              <a:buClr>
                <a:srgbClr val="C00000"/>
              </a:buClr>
              <a:buSzPct val="100000"/>
              <a:buNone/>
            </a:pPr>
            <a:r>
              <a:rPr lang="zh-CN" altLang="en-US" sz="3061" dirty="0">
                <a:solidFill>
                  <a:srgbClr val="0000CC"/>
                </a:solidFill>
                <a:latin typeface="+mj-ea"/>
                <a:ea typeface="+mj-ea"/>
              </a:rPr>
              <a:t>（</a:t>
            </a:r>
            <a:r>
              <a:rPr lang="en-US" altLang="zh-CN" sz="3061" dirty="0">
                <a:solidFill>
                  <a:srgbClr val="0000CC"/>
                </a:solidFill>
                <a:latin typeface="+mj-ea"/>
                <a:ea typeface="+mj-ea"/>
              </a:rPr>
              <a:t>1</a:t>
            </a:r>
            <a:r>
              <a:rPr lang="zh-CN" altLang="en-US" sz="3061" dirty="0">
                <a:solidFill>
                  <a:srgbClr val="0000CC"/>
                </a:solidFill>
                <a:latin typeface="+mj-ea"/>
                <a:ea typeface="+mj-ea"/>
              </a:rPr>
              <a:t>）开、闭运算的定义</a:t>
            </a:r>
            <a:endParaRPr lang="zh-CN" altLang="en-US" sz="3061" dirty="0">
              <a:solidFill>
                <a:srgbClr val="0000CC"/>
              </a:solidFill>
              <a:latin typeface="+mj-ea"/>
              <a:ea typeface="+mj-ea"/>
            </a:endParaRPr>
          </a:p>
        </p:txBody>
      </p:sp>
      <p:sp>
        <p:nvSpPr>
          <p:cNvPr id="9" name="Text Box 12"/>
          <p:cNvSpPr txBox="1">
            <a:spLocks noChangeArrowheads="1"/>
          </p:cNvSpPr>
          <p:nvPr/>
        </p:nvSpPr>
        <p:spPr bwMode="auto">
          <a:xfrm>
            <a:off x="1979543" y="3644637"/>
            <a:ext cx="8524954" cy="445635"/>
          </a:xfrm>
          <a:prstGeom prst="rect">
            <a:avLst/>
          </a:prstGeom>
          <a:noFill/>
          <a:ln w="9525">
            <a:noFill/>
            <a:miter lim="800000"/>
            <a:headEnd/>
            <a:tailEnd/>
          </a:ln>
        </p:spPr>
        <p:txBody>
          <a:bodyPr wrap="square">
            <a:spAutoFit/>
          </a:bodyPr>
          <a:lstStyle/>
          <a:p>
            <a:pPr marL="437369" indent="-437369">
              <a:buClr>
                <a:srgbClr val="7030A0"/>
              </a:buClr>
              <a:buSzPct val="75000"/>
              <a:buFont typeface="Wingdings" panose="05000000000000000000" pitchFamily="2" charset="2"/>
              <a:buChar char="n"/>
            </a:pPr>
            <a:r>
              <a:rPr lang="zh-CN" altLang="en-US" sz="2296" b="1" dirty="0">
                <a:solidFill>
                  <a:srgbClr val="C00000"/>
                </a:solidFill>
                <a:ea typeface="楷体" panose="02010609060101010101" pitchFamily="49" charset="-122"/>
                <a:cs typeface="Times New Roman" panose="02020603050405020304" pitchFamily="18" charset="0"/>
                <a:sym typeface="Symbol" pitchFamily="18" charset="2"/>
              </a:rPr>
              <a:t>开运算</a:t>
            </a:r>
            <a:r>
              <a:rPr lang="zh-CN" altLang="en-US" sz="2296" dirty="0">
                <a:ea typeface="楷体" panose="02010609060101010101" pitchFamily="49" charset="-122"/>
                <a:cs typeface="Times New Roman" panose="02020603050405020304" pitchFamily="18" charset="0"/>
                <a:sym typeface="Symbol" pitchFamily="18" charset="2"/>
              </a:rPr>
              <a:t>：用结构元素对图像</a:t>
            </a:r>
            <a:r>
              <a:rPr lang="zh-CN" altLang="en-US" sz="2296" dirty="0">
                <a:solidFill>
                  <a:srgbClr val="C00000"/>
                </a:solidFill>
                <a:ea typeface="楷体" panose="02010609060101010101" pitchFamily="49" charset="-122"/>
                <a:cs typeface="Times New Roman" panose="02020603050405020304" pitchFamily="18" charset="0"/>
                <a:sym typeface="Symbol" pitchFamily="18" charset="2"/>
              </a:rPr>
              <a:t>先腐蚀</a:t>
            </a:r>
            <a:r>
              <a:rPr lang="zh-CN" altLang="en-US" sz="2296" dirty="0">
                <a:ea typeface="楷体" panose="02010609060101010101" pitchFamily="49" charset="-122"/>
                <a:cs typeface="Times New Roman" panose="02020603050405020304" pitchFamily="18" charset="0"/>
                <a:sym typeface="Symbol" pitchFamily="18" charset="2"/>
              </a:rPr>
              <a:t>，</a:t>
            </a:r>
            <a:r>
              <a:rPr lang="zh-CN" altLang="en-US" sz="2296" dirty="0">
                <a:solidFill>
                  <a:srgbClr val="C00000"/>
                </a:solidFill>
                <a:ea typeface="楷体" panose="02010609060101010101" pitchFamily="49" charset="-122"/>
                <a:cs typeface="Times New Roman" panose="02020603050405020304" pitchFamily="18" charset="0"/>
                <a:sym typeface="Symbol" pitchFamily="18" charset="2"/>
              </a:rPr>
              <a:t>再膨胀</a:t>
            </a:r>
            <a:r>
              <a:rPr lang="zh-CN" altLang="en-US" sz="2296" dirty="0">
                <a:ea typeface="楷体" panose="02010609060101010101" pitchFamily="49" charset="-122"/>
                <a:cs typeface="Times New Roman" panose="02020603050405020304" pitchFamily="18" charset="0"/>
                <a:sym typeface="Symbol" pitchFamily="18" charset="2"/>
              </a:rPr>
              <a:t>。</a:t>
            </a:r>
            <a:endParaRPr lang="zh-CN" altLang="en-US" sz="2296" dirty="0">
              <a:ea typeface="楷体" panose="02010609060101010101" pitchFamily="49" charset="-122"/>
              <a:cs typeface="Times New Roman" panose="02020603050405020304" pitchFamily="18" charset="0"/>
              <a:sym typeface="Symbol" pitchFamily="18" charset="2"/>
            </a:endParaRPr>
          </a:p>
        </p:txBody>
      </p:sp>
      <mc:AlternateContent xmlns:mc="http://schemas.openxmlformats.org/markup-compatibility/2006">
        <mc:Choice xmlns:a14="http://schemas.microsoft.com/office/drawing/2010/main" Requires="a14">
          <p:sp>
            <p:nvSpPr>
              <p:cNvPr id="11" name="文本框 10"/>
              <p:cNvSpPr txBox="1"/>
              <p:nvPr/>
            </p:nvSpPr>
            <p:spPr>
              <a:xfrm>
                <a:off x="3589961" y="4313881"/>
                <a:ext cx="2723951"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𝑺</m:t>
                      </m:r>
                      <m:r>
                        <a:rPr lang="en-US" altLang="zh-CN" sz="2296" b="1" i="1">
                          <a:latin typeface="Cambria Math" panose="02040503050406030204" pitchFamily="18" charset="0"/>
                          <a:ea typeface="Cambria Math" panose="02040503050406030204" pitchFamily="18" charset="0"/>
                        </a:rPr>
                        <m:t>=</m:t>
                      </m:r>
                      <m:d>
                        <m:dPr>
                          <m:ctrlPr>
                            <a:rPr lang="en-US" altLang="zh-CN" sz="2296" b="1" i="1">
                              <a:latin typeface="Cambria Math" panose="02040503050406030204" pitchFamily="18" charset="0"/>
                              <a:ea typeface="Cambria Math" panose="02040503050406030204" pitchFamily="18" charset="0"/>
                            </a:rPr>
                          </m:ctrlPr>
                        </m:dPr>
                        <m:e>
                          <m:r>
                            <a:rPr lang="en-US" altLang="zh-CN" sz="2296" b="1" i="1">
                              <a:latin typeface="Cambria Math" panose="02040503050406030204" pitchFamily="18" charset="0"/>
                              <a:ea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𝑺</m:t>
                          </m:r>
                        </m:e>
                      </m:d>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𝑺</m:t>
                      </m:r>
                    </m:oMath>
                  </m:oMathPara>
                </a14:m>
                <a:endParaRPr lang="zh-CN" altLang="en-US" sz="2296" dirty="0"/>
              </a:p>
            </p:txBody>
          </p:sp>
        </mc:Choice>
        <mc:Fallback>
          <p:sp>
            <p:nvSpPr>
              <p:cNvPr id="11" name="文本框 10"/>
              <p:cNvSpPr txBox="1">
                <a:spLocks noRot="1" noChangeAspect="1" noMove="1" noResize="1" noEditPoints="1" noAdjustHandles="1" noChangeArrowheads="1" noChangeShapeType="1" noTextEdit="1"/>
              </p:cNvSpPr>
              <p:nvPr/>
            </p:nvSpPr>
            <p:spPr>
              <a:xfrm>
                <a:off x="3589961" y="4313881"/>
                <a:ext cx="2723951" cy="353302"/>
              </a:xfrm>
              <a:prstGeom prst="rect">
                <a:avLst/>
              </a:prstGeom>
              <a:blipFill>
                <a:blip r:embed="rId2"/>
                <a:stretch>
                  <a:fillRect l="-1790" r="-1566" b="-22414"/>
                </a:stretch>
              </a:blipFill>
            </p:spPr>
            <p:txBody>
              <a:bodyPr/>
              <a:lstStyle/>
              <a:p>
                <a:r>
                  <a:rPr lang="zh-CN" altLang="en-US">
                    <a:noFill/>
                  </a:rPr>
                  <a:t> </a:t>
                </a:r>
              </a:p>
            </p:txBody>
          </p:sp>
        </mc:Fallback>
      </mc:AlternateContent>
      <p:sp>
        <p:nvSpPr>
          <p:cNvPr id="13" name="Text Box 12"/>
          <p:cNvSpPr txBox="1">
            <a:spLocks noChangeArrowheads="1"/>
          </p:cNvSpPr>
          <p:nvPr/>
        </p:nvSpPr>
        <p:spPr bwMode="auto">
          <a:xfrm>
            <a:off x="1979543" y="4865358"/>
            <a:ext cx="8524954" cy="445635"/>
          </a:xfrm>
          <a:prstGeom prst="rect">
            <a:avLst/>
          </a:prstGeom>
          <a:noFill/>
          <a:ln w="9525">
            <a:noFill/>
            <a:miter lim="800000"/>
            <a:headEnd/>
            <a:tailEnd/>
          </a:ln>
        </p:spPr>
        <p:txBody>
          <a:bodyPr wrap="square">
            <a:spAutoFit/>
          </a:bodyPr>
          <a:lstStyle/>
          <a:p>
            <a:pPr marL="437369" indent="-437369">
              <a:buClr>
                <a:srgbClr val="7030A0"/>
              </a:buClr>
              <a:buSzPct val="75000"/>
              <a:buFont typeface="Wingdings" panose="05000000000000000000" pitchFamily="2" charset="2"/>
              <a:buChar char="n"/>
            </a:pPr>
            <a:r>
              <a:rPr lang="zh-CN" altLang="en-US" sz="2296" b="1" dirty="0">
                <a:solidFill>
                  <a:srgbClr val="C00000"/>
                </a:solidFill>
                <a:ea typeface="楷体" panose="02010609060101010101" pitchFamily="49" charset="-122"/>
                <a:cs typeface="Times New Roman" panose="02020603050405020304" pitchFamily="18" charset="0"/>
                <a:sym typeface="Symbol" pitchFamily="18" charset="2"/>
              </a:rPr>
              <a:t>闭运算</a:t>
            </a:r>
            <a:r>
              <a:rPr lang="zh-CN" altLang="en-US" sz="2296" dirty="0">
                <a:ea typeface="楷体" panose="02010609060101010101" pitchFamily="49" charset="-122"/>
                <a:cs typeface="Times New Roman" panose="02020603050405020304" pitchFamily="18" charset="0"/>
                <a:sym typeface="Symbol" pitchFamily="18" charset="2"/>
              </a:rPr>
              <a:t>：用结构元素对图像</a:t>
            </a:r>
            <a:r>
              <a:rPr lang="zh-CN" altLang="en-US" sz="2296" dirty="0">
                <a:solidFill>
                  <a:srgbClr val="C00000"/>
                </a:solidFill>
                <a:ea typeface="楷体" panose="02010609060101010101" pitchFamily="49" charset="-122"/>
                <a:cs typeface="Times New Roman" panose="02020603050405020304" pitchFamily="18" charset="0"/>
                <a:sym typeface="Symbol" pitchFamily="18" charset="2"/>
              </a:rPr>
              <a:t>先</a:t>
            </a:r>
            <a:r>
              <a:rPr lang="zh-CN" altLang="en-US" sz="2296" dirty="0">
                <a:solidFill>
                  <a:srgbClr val="C00000"/>
                </a:solidFill>
                <a:ea typeface="楷体" panose="02010609060101010101" pitchFamily="49" charset="-122"/>
                <a:cs typeface="Times New Roman" panose="02020603050405020304" pitchFamily="18" charset="0"/>
                <a:sym typeface="Symbol" pitchFamily="18" charset="2"/>
              </a:rPr>
              <a:t>膨胀</a:t>
            </a:r>
            <a:r>
              <a:rPr lang="zh-CN" altLang="en-US" sz="2296" dirty="0">
                <a:ea typeface="楷体" panose="02010609060101010101" pitchFamily="49" charset="-122"/>
                <a:cs typeface="Times New Roman" panose="02020603050405020304" pitchFamily="18" charset="0"/>
                <a:sym typeface="Symbol" pitchFamily="18" charset="2"/>
              </a:rPr>
              <a:t>，</a:t>
            </a:r>
            <a:r>
              <a:rPr lang="zh-CN" altLang="en-US" sz="2296" dirty="0">
                <a:solidFill>
                  <a:srgbClr val="C00000"/>
                </a:solidFill>
                <a:ea typeface="楷体" panose="02010609060101010101" pitchFamily="49" charset="-122"/>
                <a:cs typeface="Times New Roman" panose="02020603050405020304" pitchFamily="18" charset="0"/>
                <a:sym typeface="Symbol" pitchFamily="18" charset="2"/>
              </a:rPr>
              <a:t>再腐蚀</a:t>
            </a:r>
            <a:r>
              <a:rPr lang="zh-CN" altLang="en-US" sz="2296" dirty="0">
                <a:ea typeface="楷体" panose="02010609060101010101" pitchFamily="49" charset="-122"/>
                <a:cs typeface="Times New Roman" panose="02020603050405020304" pitchFamily="18" charset="0"/>
                <a:sym typeface="Symbol" pitchFamily="18" charset="2"/>
              </a:rPr>
              <a:t>。</a:t>
            </a:r>
            <a:endParaRPr lang="zh-CN" altLang="en-US" sz="2296" dirty="0">
              <a:ea typeface="楷体" panose="02010609060101010101" pitchFamily="49" charset="-122"/>
              <a:cs typeface="Times New Roman" panose="02020603050405020304" pitchFamily="18" charset="0"/>
              <a:sym typeface="Symbol" pitchFamily="18" charset="2"/>
            </a:endParaRPr>
          </a:p>
        </p:txBody>
      </p:sp>
      <mc:AlternateContent xmlns:mc="http://schemas.openxmlformats.org/markup-compatibility/2006">
        <mc:Choice xmlns:a14="http://schemas.microsoft.com/office/drawing/2010/main" Requires="a14">
          <p:sp>
            <p:nvSpPr>
              <p:cNvPr id="14" name="文本框 13"/>
              <p:cNvSpPr txBox="1"/>
              <p:nvPr/>
            </p:nvSpPr>
            <p:spPr>
              <a:xfrm>
                <a:off x="3589960" y="5534602"/>
                <a:ext cx="2677464"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𝑺</m:t>
                      </m:r>
                      <m:r>
                        <a:rPr lang="en-US" altLang="zh-CN" sz="2296" b="1" i="1">
                          <a:latin typeface="Cambria Math" panose="02040503050406030204" pitchFamily="18" charset="0"/>
                          <a:ea typeface="Cambria Math" panose="02040503050406030204" pitchFamily="18" charset="0"/>
                        </a:rPr>
                        <m:t>=</m:t>
                      </m:r>
                      <m:d>
                        <m:dPr>
                          <m:ctrlPr>
                            <a:rPr lang="en-US" altLang="zh-CN" sz="2296" b="1" i="1">
                              <a:latin typeface="Cambria Math" panose="02040503050406030204" pitchFamily="18" charset="0"/>
                              <a:ea typeface="Cambria Math" panose="02040503050406030204" pitchFamily="18" charset="0"/>
                            </a:rPr>
                          </m:ctrlPr>
                        </m:dPr>
                        <m:e>
                          <m:r>
                            <a:rPr lang="en-US" altLang="zh-CN" sz="2296" b="1" i="1">
                              <a:latin typeface="Cambria Math" panose="02040503050406030204" pitchFamily="18" charset="0"/>
                              <a:ea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𝑺</m:t>
                          </m:r>
                        </m:e>
                      </m:d>
                      <m:r>
                        <a:rPr lang="en-US" altLang="zh-CN" sz="2296"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𝑺</m:t>
                      </m:r>
                    </m:oMath>
                  </m:oMathPara>
                </a14:m>
                <a:endParaRPr lang="zh-CN" altLang="en-US" sz="2296" dirty="0"/>
              </a:p>
            </p:txBody>
          </p:sp>
        </mc:Choice>
        <mc:Fallback>
          <p:sp>
            <p:nvSpPr>
              <p:cNvPr id="14" name="文本框 13"/>
              <p:cNvSpPr txBox="1">
                <a:spLocks noRot="1" noChangeAspect="1" noMove="1" noResize="1" noEditPoints="1" noAdjustHandles="1" noChangeArrowheads="1" noChangeShapeType="1" noTextEdit="1"/>
              </p:cNvSpPr>
              <p:nvPr/>
            </p:nvSpPr>
            <p:spPr>
              <a:xfrm>
                <a:off x="3589960" y="5534602"/>
                <a:ext cx="2677464" cy="353302"/>
              </a:xfrm>
              <a:prstGeom prst="rect">
                <a:avLst/>
              </a:prstGeom>
              <a:blipFill>
                <a:blip r:embed="rId3"/>
                <a:stretch>
                  <a:fillRect l="-1822" r="-1595" b="-224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01962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32</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复合形态变换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文本框 4"/>
          <p:cNvSpPr txBox="1"/>
          <p:nvPr/>
        </p:nvSpPr>
        <p:spPr>
          <a:xfrm>
            <a:off x="1963383" y="1408439"/>
            <a:ext cx="8247013" cy="445635"/>
          </a:xfrm>
          <a:prstGeom prst="rect">
            <a:avLst/>
          </a:prstGeom>
          <a:noFill/>
        </p:spPr>
        <p:txBody>
          <a:bodyPr wrap="square" rtlCol="0">
            <a:spAutoFit/>
          </a:bodyPr>
          <a:lstStyle/>
          <a:p>
            <a:pPr>
              <a:buClr>
                <a:srgbClr val="7030A0"/>
              </a:buClr>
              <a:buSzPct val="75000"/>
            </a:pPr>
            <a:r>
              <a:rPr lang="zh-CN" altLang="en-US" sz="2296" dirty="0">
                <a:solidFill>
                  <a:srgbClr val="0000CC"/>
                </a:solidFill>
                <a:latin typeface="+mj-ea"/>
                <a:ea typeface="+mj-ea"/>
                <a:cs typeface="Times New Roman" panose="02020603050405020304" pitchFamily="18" charset="0"/>
              </a:rPr>
              <a:t>（</a:t>
            </a:r>
            <a:r>
              <a:rPr lang="en-US" altLang="zh-CN" sz="2296" dirty="0">
                <a:solidFill>
                  <a:srgbClr val="0000CC"/>
                </a:solidFill>
                <a:latin typeface="+mj-ea"/>
                <a:ea typeface="+mj-ea"/>
                <a:cs typeface="Times New Roman" panose="02020603050405020304" pitchFamily="18" charset="0"/>
              </a:rPr>
              <a:t>2</a:t>
            </a:r>
            <a:r>
              <a:rPr lang="zh-CN" altLang="en-US" sz="2296" dirty="0">
                <a:solidFill>
                  <a:srgbClr val="0000CC"/>
                </a:solidFill>
                <a:latin typeface="+mj-ea"/>
                <a:ea typeface="+mj-ea"/>
                <a:cs typeface="Times New Roman" panose="02020603050405020304" pitchFamily="18" charset="0"/>
              </a:rPr>
              <a:t>）示例</a:t>
            </a:r>
            <a:endParaRPr lang="zh-CN" altLang="en-US" sz="2296"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2" name="Text Box 7"/>
          <p:cNvSpPr txBox="1">
            <a:spLocks noChangeArrowheads="1"/>
          </p:cNvSpPr>
          <p:nvPr/>
        </p:nvSpPr>
        <p:spPr bwMode="auto">
          <a:xfrm>
            <a:off x="2436464" y="2749401"/>
            <a:ext cx="6857863" cy="445635"/>
          </a:xfrm>
          <a:prstGeom prst="rect">
            <a:avLst/>
          </a:prstGeom>
          <a:noFill/>
          <a:ln w="9525">
            <a:noFill/>
            <a:miter lim="800000"/>
            <a:headEnd/>
            <a:tailEnd/>
          </a:ln>
        </p:spPr>
        <p:txBody>
          <a:bodyPr wrap="square">
            <a:spAutoFit/>
          </a:bodyPr>
          <a:lstStyle/>
          <a:p>
            <a:pPr marL="437369" indent="-437369" algn="just">
              <a:spcBef>
                <a:spcPts val="893"/>
              </a:spcBef>
              <a:spcAft>
                <a:spcPts val="893"/>
              </a:spcAft>
              <a:buClr>
                <a:srgbClr val="7030A0"/>
              </a:buClr>
              <a:buSzPct val="75000"/>
              <a:buFont typeface="Wingdings" panose="05000000000000000000" pitchFamily="2" charset="2"/>
              <a:buChar char="p"/>
            </a:pPr>
            <a:r>
              <a:rPr lang="zh-CN" altLang="en-US" sz="2296" dirty="0">
                <a:ea typeface="楷体" panose="02010609060101010101" pitchFamily="49" charset="-122"/>
                <a:cs typeface="Times New Roman" panose="02020603050405020304" pitchFamily="18" charset="0"/>
              </a:rPr>
              <a:t>性质：如果结构元素为一个圆盘</a:t>
            </a:r>
            <a:r>
              <a:rPr lang="zh-CN" altLang="en-US" sz="2296" dirty="0">
                <a:ea typeface="楷体" panose="02010609060101010101" pitchFamily="49" charset="-122"/>
                <a:cs typeface="Times New Roman" panose="02020603050405020304" pitchFamily="18" charset="0"/>
              </a:rPr>
              <a:t>，</a:t>
            </a:r>
            <a:endParaRPr lang="zh-CN" altLang="en-US" sz="2296" dirty="0">
              <a:ea typeface="楷体" panose="02010609060101010101" pitchFamily="49" charset="-122"/>
              <a:cs typeface="Times New Roman" panose="02020603050405020304" pitchFamily="18" charset="0"/>
            </a:endParaRPr>
          </a:p>
        </p:txBody>
      </p:sp>
      <p:sp>
        <p:nvSpPr>
          <p:cNvPr id="6" name="矩形 5"/>
          <p:cNvSpPr/>
          <p:nvPr/>
        </p:nvSpPr>
        <p:spPr>
          <a:xfrm>
            <a:off x="2709112" y="3338238"/>
            <a:ext cx="7480785" cy="1736373"/>
          </a:xfrm>
          <a:prstGeom prst="rect">
            <a:avLst/>
          </a:prstGeom>
        </p:spPr>
        <p:txBody>
          <a:bodyPr wrap="square">
            <a:spAutoFit/>
          </a:bodyPr>
          <a:lstStyle/>
          <a:p>
            <a:pPr marL="437369" indent="-437369" algn="just">
              <a:spcBef>
                <a:spcPts val="893"/>
              </a:spcBef>
              <a:spcAft>
                <a:spcPts val="893"/>
              </a:spcAft>
              <a:buClr>
                <a:srgbClr val="7030A0"/>
              </a:buClr>
              <a:buSzPct val="75000"/>
              <a:buFont typeface="Wingdings" panose="05000000000000000000" pitchFamily="2" charset="2"/>
              <a:buChar char="Ø"/>
            </a:pPr>
            <a:r>
              <a:rPr lang="zh-CN" altLang="en-US" sz="2296" dirty="0">
                <a:ea typeface="楷体" panose="02010609060101010101" pitchFamily="49" charset="-122"/>
                <a:cs typeface="Times New Roman" panose="02020603050405020304" pitchFamily="18" charset="0"/>
              </a:rPr>
              <a:t>膨胀可填充图像中的小孔</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比结构元素小的孔洞</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以及图像边缘处的小凹陷部分。</a:t>
            </a:r>
          </a:p>
          <a:p>
            <a:pPr marL="437369" indent="-437369" algn="just">
              <a:spcBef>
                <a:spcPts val="893"/>
              </a:spcBef>
              <a:spcAft>
                <a:spcPts val="893"/>
              </a:spcAft>
              <a:buClr>
                <a:srgbClr val="7030A0"/>
              </a:buClr>
              <a:buSzPct val="75000"/>
              <a:buFont typeface="Wingdings" panose="05000000000000000000" pitchFamily="2" charset="2"/>
              <a:buChar char="Ø"/>
            </a:pPr>
            <a:r>
              <a:rPr lang="zh-CN" altLang="en-US" sz="2296" dirty="0">
                <a:ea typeface="楷体" panose="02010609060101010101" pitchFamily="49" charset="-122"/>
                <a:cs typeface="Times New Roman" panose="02020603050405020304" pitchFamily="18" charset="0"/>
              </a:rPr>
              <a:t>腐蚀可以消除图像边缘小的部分</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边缘长度小于结构元素的直径</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，并将图像缩小，以致使补集扩大了。</a:t>
            </a:r>
          </a:p>
        </p:txBody>
      </p:sp>
      <p:sp>
        <p:nvSpPr>
          <p:cNvPr id="7" name="矩形 6"/>
          <p:cNvSpPr/>
          <p:nvPr/>
        </p:nvSpPr>
        <p:spPr>
          <a:xfrm>
            <a:off x="2262674" y="2013854"/>
            <a:ext cx="7947722" cy="445635"/>
          </a:xfrm>
          <a:prstGeom prst="rect">
            <a:avLst/>
          </a:prstGeom>
        </p:spPr>
        <p:txBody>
          <a:bodyPr wrap="square">
            <a:spAutoFit/>
          </a:bodyPr>
          <a:lstStyle/>
          <a:p>
            <a:pPr>
              <a:buClr>
                <a:srgbClr val="7030A0"/>
              </a:buClr>
              <a:buSzPct val="75000"/>
            </a:pPr>
            <a:r>
              <a:rPr lang="zh-CN" altLang="zh-CN" sz="2296" dirty="0">
                <a:latin typeface="楷体" panose="02010609060101010101" pitchFamily="49" charset="-122"/>
                <a:ea typeface="楷体" panose="02010609060101010101" pitchFamily="49" charset="-122"/>
                <a:cs typeface="Times New Roman" panose="02020603050405020304" pitchFamily="18" charset="0"/>
              </a:rPr>
              <a:t>圆形结构元素</a:t>
            </a:r>
            <a:r>
              <a:rPr lang="en-US" altLang="zh-CN" sz="2296" i="1" dirty="0">
                <a:ea typeface="楷体" panose="02010609060101010101" pitchFamily="49" charset="-122"/>
                <a:cs typeface="Times New Roman" panose="02020603050405020304" pitchFamily="18" charset="0"/>
              </a:rPr>
              <a:t>S</a:t>
            </a:r>
            <a:r>
              <a:rPr lang="zh-CN" altLang="en-US" sz="2296" dirty="0">
                <a:latin typeface="楷体" panose="02010609060101010101" pitchFamily="49" charset="-122"/>
                <a:ea typeface="楷体" panose="02010609060101010101" pitchFamily="49" charset="-122"/>
                <a:cs typeface="Times New Roman" panose="02020603050405020304" pitchFamily="18" charset="0"/>
              </a:rPr>
              <a:t>对图像</a:t>
            </a:r>
            <a:r>
              <a:rPr lang="en-US" altLang="zh-CN" sz="2296" i="1" dirty="0">
                <a:ea typeface="楷体" panose="02010609060101010101" pitchFamily="49" charset="-122"/>
                <a:cs typeface="Times New Roman" panose="02020603050405020304" pitchFamily="18" charset="0"/>
              </a:rPr>
              <a:t>X</a:t>
            </a:r>
            <a:r>
              <a:rPr lang="zh-CN" altLang="zh-CN" sz="2296" dirty="0">
                <a:latin typeface="楷体" panose="02010609060101010101" pitchFamily="49" charset="-122"/>
                <a:ea typeface="楷体" panose="02010609060101010101" pitchFamily="49" charset="-122"/>
                <a:cs typeface="Times New Roman" panose="02020603050405020304" pitchFamily="18" charset="0"/>
              </a:rPr>
              <a:t>进行开运算和闭运算</a:t>
            </a:r>
            <a:endParaRPr lang="zh-CN" altLang="en-US" sz="2296"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13987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8076256" y="6380070"/>
            <a:ext cx="2134140" cy="295621"/>
          </a:xfrm>
        </p:spPr>
        <p:txBody>
          <a:bodyPr/>
          <a:lstStyle/>
          <a:p>
            <a:pPr>
              <a:defRPr/>
            </a:pPr>
            <a:fld id="{BEAAA290-34B3-4F10-B175-BE0FC4B87A97}" type="slidenum">
              <a:rPr lang="en-US" altLang="zh-CN" smtClean="0"/>
              <a:pPr>
                <a:defRPr/>
              </a:pPr>
              <a:t>33</a:t>
            </a:fld>
            <a:endParaRPr lang="en-US" altLang="zh-CN"/>
          </a:p>
        </p:txBody>
      </p:sp>
      <p:sp>
        <p:nvSpPr>
          <p:cNvPr id="3" name="Freeform 6"/>
          <p:cNvSpPr>
            <a:spLocks/>
          </p:cNvSpPr>
          <p:nvPr/>
        </p:nvSpPr>
        <p:spPr bwMode="auto">
          <a:xfrm>
            <a:off x="1963034" y="352237"/>
            <a:ext cx="3215384" cy="2296124"/>
          </a:xfrm>
          <a:custGeom>
            <a:avLst/>
            <a:gdLst>
              <a:gd name="T0" fmla="*/ 0 w 1588"/>
              <a:gd name="T1" fmla="*/ 2147483647 h 1134"/>
              <a:gd name="T2" fmla="*/ 2147483647 w 1588"/>
              <a:gd name="T3" fmla="*/ 2147483647 h 1134"/>
              <a:gd name="T4" fmla="*/ 2147483647 w 1588"/>
              <a:gd name="T5" fmla="*/ 0 h 1134"/>
              <a:gd name="T6" fmla="*/ 2147483647 w 1588"/>
              <a:gd name="T7" fmla="*/ 0 h 1134"/>
              <a:gd name="T8" fmla="*/ 2147483647 w 1588"/>
              <a:gd name="T9" fmla="*/ 1716225667 h 1134"/>
              <a:gd name="T10" fmla="*/ 2147483647 w 1588"/>
              <a:gd name="T11" fmla="*/ 1716225667 h 1134"/>
              <a:gd name="T12" fmla="*/ 2147483647 w 1588"/>
              <a:gd name="T13" fmla="*/ 0 h 1134"/>
              <a:gd name="T14" fmla="*/ 1716227466 w 1588"/>
              <a:gd name="T15" fmla="*/ 0 h 1134"/>
              <a:gd name="T16" fmla="*/ 1716227466 w 1588"/>
              <a:gd name="T17" fmla="*/ 1716225667 h 1134"/>
              <a:gd name="T18" fmla="*/ 572074698 w 1588"/>
              <a:gd name="T19" fmla="*/ 1716225667 h 1134"/>
              <a:gd name="T20" fmla="*/ 572074698 w 1588"/>
              <a:gd name="T21" fmla="*/ 0 h 1134"/>
              <a:gd name="T22" fmla="*/ 0 w 1588"/>
              <a:gd name="T23" fmla="*/ 0 h 1134"/>
              <a:gd name="T24" fmla="*/ 0 w 1588"/>
              <a:gd name="T25" fmla="*/ 2147483647 h 11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88"/>
              <a:gd name="T40" fmla="*/ 0 h 1134"/>
              <a:gd name="T41" fmla="*/ 1588 w 1588"/>
              <a:gd name="T42" fmla="*/ 1134 h 11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88" h="1134">
                <a:moveTo>
                  <a:pt x="0" y="1134"/>
                </a:moveTo>
                <a:lnTo>
                  <a:pt x="1588" y="1134"/>
                </a:lnTo>
                <a:lnTo>
                  <a:pt x="1588" y="0"/>
                </a:lnTo>
                <a:lnTo>
                  <a:pt x="1361" y="0"/>
                </a:lnTo>
                <a:lnTo>
                  <a:pt x="1361" y="681"/>
                </a:lnTo>
                <a:lnTo>
                  <a:pt x="908" y="681"/>
                </a:lnTo>
                <a:lnTo>
                  <a:pt x="908" y="0"/>
                </a:lnTo>
                <a:lnTo>
                  <a:pt x="681" y="0"/>
                </a:lnTo>
                <a:lnTo>
                  <a:pt x="681" y="681"/>
                </a:lnTo>
                <a:lnTo>
                  <a:pt x="227" y="681"/>
                </a:lnTo>
                <a:lnTo>
                  <a:pt x="227" y="0"/>
                </a:lnTo>
                <a:lnTo>
                  <a:pt x="0" y="0"/>
                </a:lnTo>
                <a:lnTo>
                  <a:pt x="0" y="1134"/>
                </a:lnTo>
                <a:close/>
              </a:path>
            </a:pathLst>
          </a:custGeom>
          <a:solidFill>
            <a:srgbClr val="00FF00"/>
          </a:solidFill>
          <a:ln w="12700">
            <a:solidFill>
              <a:schemeClr val="tx1"/>
            </a:solidFill>
            <a:round/>
            <a:headEnd/>
            <a:tailEnd/>
          </a:ln>
        </p:spPr>
        <p:txBody>
          <a:bodyPr/>
          <a:lstStyle/>
          <a:p>
            <a:endParaRPr lang="zh-CN" altLang="en-US" sz="2296"/>
          </a:p>
        </p:txBody>
      </p:sp>
      <p:sp>
        <p:nvSpPr>
          <p:cNvPr id="4" name="Oval 7"/>
          <p:cNvSpPr>
            <a:spLocks noChangeArrowheads="1"/>
          </p:cNvSpPr>
          <p:nvPr/>
        </p:nvSpPr>
        <p:spPr bwMode="auto">
          <a:xfrm>
            <a:off x="5565342" y="1858396"/>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2296">
                <a:solidFill>
                  <a:srgbClr val="FF0000"/>
                </a:solidFill>
                <a:latin typeface="Arial" charset="0"/>
                <a:cs typeface="Arial" charset="0"/>
              </a:rPr>
              <a:t>•</a:t>
            </a:r>
          </a:p>
        </p:txBody>
      </p:sp>
      <p:sp>
        <p:nvSpPr>
          <p:cNvPr id="5" name="Freeform 5"/>
          <p:cNvSpPr>
            <a:spLocks/>
          </p:cNvSpPr>
          <p:nvPr/>
        </p:nvSpPr>
        <p:spPr bwMode="auto">
          <a:xfrm>
            <a:off x="6451166" y="378185"/>
            <a:ext cx="3215384" cy="2296124"/>
          </a:xfrm>
          <a:custGeom>
            <a:avLst/>
            <a:gdLst>
              <a:gd name="T0" fmla="*/ 0 w 1588"/>
              <a:gd name="T1" fmla="*/ 2147483647 h 1134"/>
              <a:gd name="T2" fmla="*/ 2147483647 w 1588"/>
              <a:gd name="T3" fmla="*/ 2147483647 h 1134"/>
              <a:gd name="T4" fmla="*/ 2147483647 w 1588"/>
              <a:gd name="T5" fmla="*/ 0 h 1134"/>
              <a:gd name="T6" fmla="*/ 2147483647 w 1588"/>
              <a:gd name="T7" fmla="*/ 0 h 1134"/>
              <a:gd name="T8" fmla="*/ 2147483647 w 1588"/>
              <a:gd name="T9" fmla="*/ 1716225667 h 1134"/>
              <a:gd name="T10" fmla="*/ 2147483647 w 1588"/>
              <a:gd name="T11" fmla="*/ 1716225667 h 1134"/>
              <a:gd name="T12" fmla="*/ 2147483647 w 1588"/>
              <a:gd name="T13" fmla="*/ 0 h 1134"/>
              <a:gd name="T14" fmla="*/ 1716227466 w 1588"/>
              <a:gd name="T15" fmla="*/ 0 h 1134"/>
              <a:gd name="T16" fmla="*/ 1716227466 w 1588"/>
              <a:gd name="T17" fmla="*/ 1716225667 h 1134"/>
              <a:gd name="T18" fmla="*/ 572074698 w 1588"/>
              <a:gd name="T19" fmla="*/ 1716225667 h 1134"/>
              <a:gd name="T20" fmla="*/ 572074698 w 1588"/>
              <a:gd name="T21" fmla="*/ 0 h 1134"/>
              <a:gd name="T22" fmla="*/ 0 w 1588"/>
              <a:gd name="T23" fmla="*/ 0 h 1134"/>
              <a:gd name="T24" fmla="*/ 0 w 1588"/>
              <a:gd name="T25" fmla="*/ 2147483647 h 11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88"/>
              <a:gd name="T40" fmla="*/ 0 h 1134"/>
              <a:gd name="T41" fmla="*/ 1588 w 1588"/>
              <a:gd name="T42" fmla="*/ 1134 h 11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88" h="1134">
                <a:moveTo>
                  <a:pt x="0" y="1134"/>
                </a:moveTo>
                <a:lnTo>
                  <a:pt x="1588" y="1134"/>
                </a:lnTo>
                <a:lnTo>
                  <a:pt x="1588" y="0"/>
                </a:lnTo>
                <a:lnTo>
                  <a:pt x="1361" y="0"/>
                </a:lnTo>
                <a:lnTo>
                  <a:pt x="1361" y="681"/>
                </a:lnTo>
                <a:lnTo>
                  <a:pt x="908" y="681"/>
                </a:lnTo>
                <a:lnTo>
                  <a:pt x="908" y="0"/>
                </a:lnTo>
                <a:lnTo>
                  <a:pt x="681" y="0"/>
                </a:lnTo>
                <a:lnTo>
                  <a:pt x="681" y="681"/>
                </a:lnTo>
                <a:lnTo>
                  <a:pt x="227" y="681"/>
                </a:lnTo>
                <a:lnTo>
                  <a:pt x="227" y="0"/>
                </a:lnTo>
                <a:lnTo>
                  <a:pt x="0" y="0"/>
                </a:lnTo>
                <a:lnTo>
                  <a:pt x="0" y="1134"/>
                </a:lnTo>
                <a:close/>
              </a:path>
            </a:pathLst>
          </a:custGeom>
          <a:solidFill>
            <a:srgbClr val="00FF00"/>
          </a:solidFill>
          <a:ln w="12700">
            <a:solidFill>
              <a:schemeClr val="tx1"/>
            </a:solidFill>
            <a:round/>
            <a:headEnd/>
            <a:tailEnd/>
          </a:ln>
        </p:spPr>
        <p:txBody>
          <a:bodyPr/>
          <a:lstStyle/>
          <a:p>
            <a:endParaRPr lang="zh-CN" altLang="en-US" sz="2296"/>
          </a:p>
        </p:txBody>
      </p:sp>
      <p:sp>
        <p:nvSpPr>
          <p:cNvPr id="6" name="Oval 8"/>
          <p:cNvSpPr>
            <a:spLocks noChangeArrowheads="1"/>
          </p:cNvSpPr>
          <p:nvPr/>
        </p:nvSpPr>
        <p:spPr bwMode="auto">
          <a:xfrm>
            <a:off x="6451166" y="2125771"/>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2296">
                <a:solidFill>
                  <a:srgbClr val="FF0000"/>
                </a:solidFill>
                <a:latin typeface="Arial" charset="0"/>
                <a:cs typeface="Arial" charset="0"/>
              </a:rPr>
              <a:t>•</a:t>
            </a:r>
          </a:p>
        </p:txBody>
      </p:sp>
      <p:sp>
        <p:nvSpPr>
          <p:cNvPr id="7" name="Oval 9"/>
          <p:cNvSpPr>
            <a:spLocks noChangeArrowheads="1"/>
          </p:cNvSpPr>
          <p:nvPr/>
        </p:nvSpPr>
        <p:spPr bwMode="auto">
          <a:xfrm>
            <a:off x="9091506" y="2125771"/>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2296">
                <a:solidFill>
                  <a:srgbClr val="FF0000"/>
                </a:solidFill>
                <a:latin typeface="Arial" charset="0"/>
                <a:cs typeface="Arial" charset="0"/>
              </a:rPr>
              <a:t>•</a:t>
            </a:r>
          </a:p>
        </p:txBody>
      </p:sp>
      <p:sp>
        <p:nvSpPr>
          <p:cNvPr id="8" name="Oval 10"/>
          <p:cNvSpPr>
            <a:spLocks noChangeArrowheads="1"/>
          </p:cNvSpPr>
          <p:nvPr/>
        </p:nvSpPr>
        <p:spPr bwMode="auto">
          <a:xfrm>
            <a:off x="8000139" y="1781555"/>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2296">
                <a:solidFill>
                  <a:srgbClr val="FF0000"/>
                </a:solidFill>
                <a:latin typeface="Arial" charset="0"/>
                <a:cs typeface="Arial" charset="0"/>
              </a:rPr>
              <a:t>•</a:t>
            </a:r>
          </a:p>
        </p:txBody>
      </p:sp>
      <p:sp>
        <p:nvSpPr>
          <p:cNvPr id="9" name="Oval 11"/>
          <p:cNvSpPr>
            <a:spLocks noChangeArrowheads="1"/>
          </p:cNvSpPr>
          <p:nvPr/>
        </p:nvSpPr>
        <p:spPr bwMode="auto">
          <a:xfrm>
            <a:off x="7771336" y="1668166"/>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2296">
                <a:solidFill>
                  <a:srgbClr val="FF0000"/>
                </a:solidFill>
                <a:latin typeface="Arial" charset="0"/>
                <a:cs typeface="Arial" charset="0"/>
              </a:rPr>
              <a:t>•</a:t>
            </a:r>
          </a:p>
        </p:txBody>
      </p:sp>
      <p:sp>
        <p:nvSpPr>
          <p:cNvPr id="10" name="Oval 12"/>
          <p:cNvSpPr>
            <a:spLocks noChangeArrowheads="1"/>
          </p:cNvSpPr>
          <p:nvPr/>
        </p:nvSpPr>
        <p:spPr bwMode="auto">
          <a:xfrm>
            <a:off x="7540509" y="1781555"/>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2296">
                <a:solidFill>
                  <a:srgbClr val="FF0000"/>
                </a:solidFill>
                <a:latin typeface="Arial" charset="0"/>
                <a:cs typeface="Arial" charset="0"/>
              </a:rPr>
              <a:t>•</a:t>
            </a:r>
          </a:p>
        </p:txBody>
      </p:sp>
      <p:sp>
        <p:nvSpPr>
          <p:cNvPr id="11" name="Line 13"/>
          <p:cNvSpPr>
            <a:spLocks noChangeShapeType="1"/>
          </p:cNvSpPr>
          <p:nvPr/>
        </p:nvSpPr>
        <p:spPr bwMode="auto">
          <a:xfrm>
            <a:off x="6736664" y="2413292"/>
            <a:ext cx="2640340" cy="0"/>
          </a:xfrm>
          <a:prstGeom prst="line">
            <a:avLst/>
          </a:prstGeom>
          <a:noFill/>
          <a:ln w="12700">
            <a:solidFill>
              <a:schemeClr val="tx1"/>
            </a:solidFill>
            <a:round/>
            <a:headEnd/>
            <a:tailEnd/>
          </a:ln>
        </p:spPr>
        <p:txBody>
          <a:bodyPr/>
          <a:lstStyle/>
          <a:p>
            <a:endParaRPr lang="zh-CN" altLang="en-US" sz="2296"/>
          </a:p>
        </p:txBody>
      </p:sp>
      <p:sp>
        <p:nvSpPr>
          <p:cNvPr id="12" name="Oval 14"/>
          <p:cNvSpPr>
            <a:spLocks noChangeArrowheads="1"/>
          </p:cNvSpPr>
          <p:nvPr/>
        </p:nvSpPr>
        <p:spPr bwMode="auto">
          <a:xfrm>
            <a:off x="9091506" y="1724860"/>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2296">
                <a:solidFill>
                  <a:srgbClr val="FF0000"/>
                </a:solidFill>
                <a:latin typeface="Arial" charset="0"/>
                <a:cs typeface="Arial" charset="0"/>
              </a:rPr>
              <a:t>•</a:t>
            </a:r>
          </a:p>
        </p:txBody>
      </p:sp>
      <p:sp>
        <p:nvSpPr>
          <p:cNvPr id="13" name="Oval 15"/>
          <p:cNvSpPr>
            <a:spLocks noChangeArrowheads="1"/>
          </p:cNvSpPr>
          <p:nvPr/>
        </p:nvSpPr>
        <p:spPr bwMode="auto">
          <a:xfrm>
            <a:off x="8919399" y="1781555"/>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2296">
                <a:solidFill>
                  <a:srgbClr val="FF0000"/>
                </a:solidFill>
                <a:latin typeface="Arial" charset="0"/>
                <a:cs typeface="Arial" charset="0"/>
              </a:rPr>
              <a:t>•</a:t>
            </a:r>
          </a:p>
        </p:txBody>
      </p:sp>
      <p:sp>
        <p:nvSpPr>
          <p:cNvPr id="14" name="Line 16"/>
          <p:cNvSpPr>
            <a:spLocks noChangeShapeType="1"/>
          </p:cNvSpPr>
          <p:nvPr/>
        </p:nvSpPr>
        <p:spPr bwMode="auto">
          <a:xfrm flipV="1">
            <a:off x="9377004" y="2012382"/>
            <a:ext cx="0" cy="400911"/>
          </a:xfrm>
          <a:prstGeom prst="line">
            <a:avLst/>
          </a:prstGeom>
          <a:noFill/>
          <a:ln w="12700">
            <a:solidFill>
              <a:schemeClr val="tx1"/>
            </a:solidFill>
            <a:round/>
            <a:headEnd/>
            <a:tailEnd/>
          </a:ln>
        </p:spPr>
        <p:txBody>
          <a:bodyPr/>
          <a:lstStyle/>
          <a:p>
            <a:endParaRPr lang="zh-CN" altLang="en-US" sz="2296"/>
          </a:p>
        </p:txBody>
      </p:sp>
      <p:sp>
        <p:nvSpPr>
          <p:cNvPr id="15" name="Line 17"/>
          <p:cNvSpPr>
            <a:spLocks noChangeShapeType="1"/>
          </p:cNvSpPr>
          <p:nvPr/>
        </p:nvSpPr>
        <p:spPr bwMode="auto">
          <a:xfrm flipH="1">
            <a:off x="9204895" y="2012382"/>
            <a:ext cx="172109" cy="56694"/>
          </a:xfrm>
          <a:prstGeom prst="line">
            <a:avLst/>
          </a:prstGeom>
          <a:noFill/>
          <a:ln w="12700">
            <a:solidFill>
              <a:schemeClr val="tx1"/>
            </a:solidFill>
            <a:round/>
            <a:headEnd/>
            <a:tailEnd/>
          </a:ln>
        </p:spPr>
        <p:txBody>
          <a:bodyPr/>
          <a:lstStyle/>
          <a:p>
            <a:endParaRPr lang="zh-CN" altLang="en-US" sz="2296"/>
          </a:p>
        </p:txBody>
      </p:sp>
      <p:sp>
        <p:nvSpPr>
          <p:cNvPr id="16" name="Line 18"/>
          <p:cNvSpPr>
            <a:spLocks noChangeShapeType="1"/>
          </p:cNvSpPr>
          <p:nvPr/>
        </p:nvSpPr>
        <p:spPr bwMode="auto">
          <a:xfrm flipH="1">
            <a:off x="8287662" y="2069076"/>
            <a:ext cx="917234" cy="0"/>
          </a:xfrm>
          <a:prstGeom prst="line">
            <a:avLst/>
          </a:prstGeom>
          <a:noFill/>
          <a:ln w="12700">
            <a:solidFill>
              <a:schemeClr val="tx1"/>
            </a:solidFill>
            <a:round/>
            <a:headEnd/>
            <a:tailEnd/>
          </a:ln>
        </p:spPr>
        <p:txBody>
          <a:bodyPr/>
          <a:lstStyle/>
          <a:p>
            <a:endParaRPr lang="zh-CN" altLang="en-US" sz="2296"/>
          </a:p>
        </p:txBody>
      </p:sp>
      <p:sp>
        <p:nvSpPr>
          <p:cNvPr id="17" name="Line 19"/>
          <p:cNvSpPr>
            <a:spLocks noChangeShapeType="1"/>
          </p:cNvSpPr>
          <p:nvPr/>
        </p:nvSpPr>
        <p:spPr bwMode="auto">
          <a:xfrm flipH="1" flipV="1">
            <a:off x="8056834" y="1953662"/>
            <a:ext cx="230827" cy="115414"/>
          </a:xfrm>
          <a:prstGeom prst="line">
            <a:avLst/>
          </a:prstGeom>
          <a:noFill/>
          <a:ln w="12700">
            <a:solidFill>
              <a:schemeClr val="tx1"/>
            </a:solidFill>
            <a:round/>
            <a:headEnd/>
            <a:tailEnd/>
          </a:ln>
        </p:spPr>
        <p:txBody>
          <a:bodyPr/>
          <a:lstStyle/>
          <a:p>
            <a:endParaRPr lang="zh-CN" altLang="en-US" sz="2296"/>
          </a:p>
        </p:txBody>
      </p:sp>
      <p:sp>
        <p:nvSpPr>
          <p:cNvPr id="18" name="Line 20"/>
          <p:cNvSpPr>
            <a:spLocks noChangeShapeType="1"/>
          </p:cNvSpPr>
          <p:nvPr/>
        </p:nvSpPr>
        <p:spPr bwMode="auto">
          <a:xfrm flipH="1">
            <a:off x="7828031" y="1953662"/>
            <a:ext cx="228803" cy="115414"/>
          </a:xfrm>
          <a:prstGeom prst="line">
            <a:avLst/>
          </a:prstGeom>
          <a:noFill/>
          <a:ln w="12700">
            <a:solidFill>
              <a:schemeClr val="tx1"/>
            </a:solidFill>
            <a:round/>
            <a:headEnd/>
            <a:tailEnd/>
          </a:ln>
        </p:spPr>
        <p:txBody>
          <a:bodyPr/>
          <a:lstStyle/>
          <a:p>
            <a:endParaRPr lang="zh-CN" altLang="en-US" sz="2296"/>
          </a:p>
        </p:txBody>
      </p:sp>
      <p:sp>
        <p:nvSpPr>
          <p:cNvPr id="19" name="Oval 21"/>
          <p:cNvSpPr>
            <a:spLocks noChangeArrowheads="1"/>
          </p:cNvSpPr>
          <p:nvPr/>
        </p:nvSpPr>
        <p:spPr bwMode="auto">
          <a:xfrm>
            <a:off x="6623275" y="1781555"/>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2296">
                <a:solidFill>
                  <a:srgbClr val="FF0000"/>
                </a:solidFill>
                <a:latin typeface="Arial" charset="0"/>
                <a:cs typeface="Arial" charset="0"/>
              </a:rPr>
              <a:t>•</a:t>
            </a:r>
          </a:p>
        </p:txBody>
      </p:sp>
      <p:sp>
        <p:nvSpPr>
          <p:cNvPr id="20" name="Oval 22"/>
          <p:cNvSpPr>
            <a:spLocks noChangeArrowheads="1"/>
          </p:cNvSpPr>
          <p:nvPr/>
        </p:nvSpPr>
        <p:spPr bwMode="auto">
          <a:xfrm>
            <a:off x="6451166" y="1724860"/>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2296">
                <a:solidFill>
                  <a:srgbClr val="FF0000"/>
                </a:solidFill>
                <a:latin typeface="Arial" charset="0"/>
                <a:cs typeface="Arial" charset="0"/>
              </a:rPr>
              <a:t>•</a:t>
            </a:r>
          </a:p>
        </p:txBody>
      </p:sp>
      <p:sp>
        <p:nvSpPr>
          <p:cNvPr id="21" name="Line 23"/>
          <p:cNvSpPr>
            <a:spLocks noChangeShapeType="1"/>
          </p:cNvSpPr>
          <p:nvPr/>
        </p:nvSpPr>
        <p:spPr bwMode="auto">
          <a:xfrm flipH="1">
            <a:off x="6908771" y="2069076"/>
            <a:ext cx="919260" cy="0"/>
          </a:xfrm>
          <a:prstGeom prst="line">
            <a:avLst/>
          </a:prstGeom>
          <a:noFill/>
          <a:ln w="12700">
            <a:solidFill>
              <a:schemeClr val="tx1"/>
            </a:solidFill>
            <a:round/>
            <a:headEnd/>
            <a:tailEnd/>
          </a:ln>
        </p:spPr>
        <p:txBody>
          <a:bodyPr/>
          <a:lstStyle/>
          <a:p>
            <a:endParaRPr lang="zh-CN" altLang="en-US" sz="2296"/>
          </a:p>
        </p:txBody>
      </p:sp>
      <p:sp>
        <p:nvSpPr>
          <p:cNvPr id="22" name="Line 24"/>
          <p:cNvSpPr>
            <a:spLocks noChangeShapeType="1"/>
          </p:cNvSpPr>
          <p:nvPr/>
        </p:nvSpPr>
        <p:spPr bwMode="auto">
          <a:xfrm flipH="1" flipV="1">
            <a:off x="6736664" y="2012382"/>
            <a:ext cx="172107" cy="56694"/>
          </a:xfrm>
          <a:prstGeom prst="line">
            <a:avLst/>
          </a:prstGeom>
          <a:noFill/>
          <a:ln w="12700">
            <a:solidFill>
              <a:schemeClr val="tx1"/>
            </a:solidFill>
            <a:round/>
            <a:headEnd/>
            <a:tailEnd/>
          </a:ln>
        </p:spPr>
        <p:txBody>
          <a:bodyPr/>
          <a:lstStyle/>
          <a:p>
            <a:endParaRPr lang="zh-CN" altLang="en-US" sz="2296"/>
          </a:p>
        </p:txBody>
      </p:sp>
      <p:sp>
        <p:nvSpPr>
          <p:cNvPr id="23" name="Line 25"/>
          <p:cNvSpPr>
            <a:spLocks noChangeShapeType="1"/>
          </p:cNvSpPr>
          <p:nvPr/>
        </p:nvSpPr>
        <p:spPr bwMode="auto">
          <a:xfrm flipV="1">
            <a:off x="6738524" y="2012382"/>
            <a:ext cx="0" cy="400911"/>
          </a:xfrm>
          <a:prstGeom prst="line">
            <a:avLst/>
          </a:prstGeom>
          <a:noFill/>
          <a:ln w="12700">
            <a:solidFill>
              <a:schemeClr val="tx1"/>
            </a:solidFill>
            <a:round/>
            <a:headEnd/>
            <a:tailEnd/>
          </a:ln>
        </p:spPr>
        <p:txBody>
          <a:bodyPr/>
          <a:lstStyle/>
          <a:p>
            <a:endParaRPr lang="zh-CN" altLang="en-US" sz="2296"/>
          </a:p>
        </p:txBody>
      </p:sp>
      <p:sp>
        <p:nvSpPr>
          <p:cNvPr id="24" name="Oval 26"/>
          <p:cNvSpPr>
            <a:spLocks noChangeArrowheads="1"/>
          </p:cNvSpPr>
          <p:nvPr/>
        </p:nvSpPr>
        <p:spPr bwMode="auto">
          <a:xfrm>
            <a:off x="2132310" y="4124399"/>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grpSp>
        <p:nvGrpSpPr>
          <p:cNvPr id="25" name="Group 27"/>
          <p:cNvGrpSpPr>
            <a:grpSpLocks/>
          </p:cNvGrpSpPr>
          <p:nvPr/>
        </p:nvGrpSpPr>
        <p:grpSpPr bwMode="auto">
          <a:xfrm>
            <a:off x="2419832" y="3664769"/>
            <a:ext cx="2640340" cy="459630"/>
            <a:chOff x="527" y="2925"/>
            <a:chExt cx="1304" cy="227"/>
          </a:xfrm>
        </p:grpSpPr>
        <p:sp>
          <p:nvSpPr>
            <p:cNvPr id="26" name="Line 28"/>
            <p:cNvSpPr>
              <a:spLocks noChangeShapeType="1"/>
            </p:cNvSpPr>
            <p:nvPr/>
          </p:nvSpPr>
          <p:spPr bwMode="auto">
            <a:xfrm>
              <a:off x="527" y="3152"/>
              <a:ext cx="1304" cy="0"/>
            </a:xfrm>
            <a:prstGeom prst="line">
              <a:avLst/>
            </a:prstGeom>
            <a:noFill/>
            <a:ln w="12700">
              <a:solidFill>
                <a:schemeClr val="tx1"/>
              </a:solidFill>
              <a:round/>
              <a:headEnd/>
              <a:tailEnd/>
            </a:ln>
          </p:spPr>
          <p:txBody>
            <a:bodyPr/>
            <a:lstStyle/>
            <a:p>
              <a:endParaRPr lang="zh-CN" altLang="en-US" sz="2296"/>
            </a:p>
          </p:txBody>
        </p:sp>
        <p:sp>
          <p:nvSpPr>
            <p:cNvPr id="27" name="Line 29"/>
            <p:cNvSpPr>
              <a:spLocks noChangeShapeType="1"/>
            </p:cNvSpPr>
            <p:nvPr/>
          </p:nvSpPr>
          <p:spPr bwMode="auto">
            <a:xfrm flipV="1">
              <a:off x="1831" y="2954"/>
              <a:ext cx="0" cy="198"/>
            </a:xfrm>
            <a:prstGeom prst="line">
              <a:avLst/>
            </a:prstGeom>
            <a:noFill/>
            <a:ln w="12700">
              <a:solidFill>
                <a:schemeClr val="tx1"/>
              </a:solidFill>
              <a:round/>
              <a:headEnd/>
              <a:tailEnd/>
            </a:ln>
          </p:spPr>
          <p:txBody>
            <a:bodyPr/>
            <a:lstStyle/>
            <a:p>
              <a:endParaRPr lang="zh-CN" altLang="en-US" sz="2296"/>
            </a:p>
          </p:txBody>
        </p:sp>
        <p:sp>
          <p:nvSpPr>
            <p:cNvPr id="28" name="Line 30"/>
            <p:cNvSpPr>
              <a:spLocks noChangeShapeType="1"/>
            </p:cNvSpPr>
            <p:nvPr/>
          </p:nvSpPr>
          <p:spPr bwMode="auto">
            <a:xfrm flipH="1">
              <a:off x="1746" y="2954"/>
              <a:ext cx="85" cy="28"/>
            </a:xfrm>
            <a:prstGeom prst="line">
              <a:avLst/>
            </a:prstGeom>
            <a:noFill/>
            <a:ln w="12700">
              <a:solidFill>
                <a:schemeClr val="tx1"/>
              </a:solidFill>
              <a:round/>
              <a:headEnd/>
              <a:tailEnd/>
            </a:ln>
          </p:spPr>
          <p:txBody>
            <a:bodyPr/>
            <a:lstStyle/>
            <a:p>
              <a:endParaRPr lang="zh-CN" altLang="en-US" sz="2296"/>
            </a:p>
          </p:txBody>
        </p:sp>
        <p:sp>
          <p:nvSpPr>
            <p:cNvPr id="29" name="Line 31"/>
            <p:cNvSpPr>
              <a:spLocks noChangeShapeType="1"/>
            </p:cNvSpPr>
            <p:nvPr/>
          </p:nvSpPr>
          <p:spPr bwMode="auto">
            <a:xfrm flipH="1">
              <a:off x="1293" y="2982"/>
              <a:ext cx="453" cy="0"/>
            </a:xfrm>
            <a:prstGeom prst="line">
              <a:avLst/>
            </a:prstGeom>
            <a:noFill/>
            <a:ln w="12700">
              <a:solidFill>
                <a:schemeClr val="tx1"/>
              </a:solidFill>
              <a:round/>
              <a:headEnd/>
              <a:tailEnd/>
            </a:ln>
          </p:spPr>
          <p:txBody>
            <a:bodyPr/>
            <a:lstStyle/>
            <a:p>
              <a:endParaRPr lang="zh-CN" altLang="en-US" sz="2296"/>
            </a:p>
          </p:txBody>
        </p:sp>
        <p:sp>
          <p:nvSpPr>
            <p:cNvPr id="30" name="Line 32"/>
            <p:cNvSpPr>
              <a:spLocks noChangeShapeType="1"/>
            </p:cNvSpPr>
            <p:nvPr/>
          </p:nvSpPr>
          <p:spPr bwMode="auto">
            <a:xfrm flipH="1" flipV="1">
              <a:off x="1179" y="2925"/>
              <a:ext cx="114" cy="57"/>
            </a:xfrm>
            <a:prstGeom prst="line">
              <a:avLst/>
            </a:prstGeom>
            <a:noFill/>
            <a:ln w="12700">
              <a:solidFill>
                <a:schemeClr val="tx1"/>
              </a:solidFill>
              <a:round/>
              <a:headEnd/>
              <a:tailEnd/>
            </a:ln>
          </p:spPr>
          <p:txBody>
            <a:bodyPr/>
            <a:lstStyle/>
            <a:p>
              <a:endParaRPr lang="zh-CN" altLang="en-US" sz="2296"/>
            </a:p>
          </p:txBody>
        </p:sp>
        <p:sp>
          <p:nvSpPr>
            <p:cNvPr id="31" name="Line 33"/>
            <p:cNvSpPr>
              <a:spLocks noChangeShapeType="1"/>
            </p:cNvSpPr>
            <p:nvPr/>
          </p:nvSpPr>
          <p:spPr bwMode="auto">
            <a:xfrm flipH="1">
              <a:off x="1066" y="2925"/>
              <a:ext cx="113" cy="57"/>
            </a:xfrm>
            <a:prstGeom prst="line">
              <a:avLst/>
            </a:prstGeom>
            <a:noFill/>
            <a:ln w="12700">
              <a:solidFill>
                <a:schemeClr val="tx1"/>
              </a:solidFill>
              <a:round/>
              <a:headEnd/>
              <a:tailEnd/>
            </a:ln>
          </p:spPr>
          <p:txBody>
            <a:bodyPr/>
            <a:lstStyle/>
            <a:p>
              <a:endParaRPr lang="zh-CN" altLang="en-US" sz="2296"/>
            </a:p>
          </p:txBody>
        </p:sp>
        <p:sp>
          <p:nvSpPr>
            <p:cNvPr id="32" name="Line 34"/>
            <p:cNvSpPr>
              <a:spLocks noChangeShapeType="1"/>
            </p:cNvSpPr>
            <p:nvPr/>
          </p:nvSpPr>
          <p:spPr bwMode="auto">
            <a:xfrm flipH="1">
              <a:off x="612" y="2982"/>
              <a:ext cx="454" cy="0"/>
            </a:xfrm>
            <a:prstGeom prst="line">
              <a:avLst/>
            </a:prstGeom>
            <a:noFill/>
            <a:ln w="12700">
              <a:solidFill>
                <a:schemeClr val="tx1"/>
              </a:solidFill>
              <a:round/>
              <a:headEnd/>
              <a:tailEnd/>
            </a:ln>
          </p:spPr>
          <p:txBody>
            <a:bodyPr/>
            <a:lstStyle/>
            <a:p>
              <a:endParaRPr lang="zh-CN" altLang="en-US" sz="2296"/>
            </a:p>
          </p:txBody>
        </p:sp>
        <p:sp>
          <p:nvSpPr>
            <p:cNvPr id="33" name="Line 35"/>
            <p:cNvSpPr>
              <a:spLocks noChangeShapeType="1"/>
            </p:cNvSpPr>
            <p:nvPr/>
          </p:nvSpPr>
          <p:spPr bwMode="auto">
            <a:xfrm flipH="1" flipV="1">
              <a:off x="527" y="2954"/>
              <a:ext cx="85" cy="28"/>
            </a:xfrm>
            <a:prstGeom prst="line">
              <a:avLst/>
            </a:prstGeom>
            <a:noFill/>
            <a:ln w="12700">
              <a:solidFill>
                <a:schemeClr val="tx1"/>
              </a:solidFill>
              <a:round/>
              <a:headEnd/>
              <a:tailEnd/>
            </a:ln>
          </p:spPr>
          <p:txBody>
            <a:bodyPr/>
            <a:lstStyle/>
            <a:p>
              <a:endParaRPr lang="zh-CN" altLang="en-US" sz="2296"/>
            </a:p>
          </p:txBody>
        </p:sp>
        <p:sp>
          <p:nvSpPr>
            <p:cNvPr id="34" name="Line 36"/>
            <p:cNvSpPr>
              <a:spLocks noChangeShapeType="1"/>
            </p:cNvSpPr>
            <p:nvPr/>
          </p:nvSpPr>
          <p:spPr bwMode="auto">
            <a:xfrm flipV="1">
              <a:off x="527" y="2954"/>
              <a:ext cx="0" cy="198"/>
            </a:xfrm>
            <a:prstGeom prst="line">
              <a:avLst/>
            </a:prstGeom>
            <a:noFill/>
            <a:ln w="12700">
              <a:solidFill>
                <a:schemeClr val="tx1"/>
              </a:solidFill>
              <a:round/>
              <a:headEnd/>
              <a:tailEnd/>
            </a:ln>
          </p:spPr>
          <p:txBody>
            <a:bodyPr/>
            <a:lstStyle/>
            <a:p>
              <a:endParaRPr lang="zh-CN" altLang="en-US" sz="2296"/>
            </a:p>
          </p:txBody>
        </p:sp>
      </p:grpSp>
      <p:sp>
        <p:nvSpPr>
          <p:cNvPr id="35" name="Oval 37"/>
          <p:cNvSpPr>
            <a:spLocks noChangeArrowheads="1"/>
          </p:cNvSpPr>
          <p:nvPr/>
        </p:nvSpPr>
        <p:spPr bwMode="auto">
          <a:xfrm>
            <a:off x="4772650" y="4124399"/>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36" name="Oval 38"/>
          <p:cNvSpPr>
            <a:spLocks noChangeArrowheads="1"/>
          </p:cNvSpPr>
          <p:nvPr/>
        </p:nvSpPr>
        <p:spPr bwMode="auto">
          <a:xfrm>
            <a:off x="5060172" y="3836877"/>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37" name="Freeform 39"/>
          <p:cNvSpPr>
            <a:spLocks/>
          </p:cNvSpPr>
          <p:nvPr/>
        </p:nvSpPr>
        <p:spPr bwMode="auto">
          <a:xfrm>
            <a:off x="5060172" y="4124399"/>
            <a:ext cx="299671" cy="287522"/>
          </a:xfrm>
          <a:custGeom>
            <a:avLst/>
            <a:gdLst>
              <a:gd name="T0" fmla="*/ 0 w 148"/>
              <a:gd name="T1" fmla="*/ 357862133 h 142"/>
              <a:gd name="T2" fmla="*/ 312499345 w 148"/>
              <a:gd name="T3" fmla="*/ 292338099 h 142"/>
              <a:gd name="T4" fmla="*/ 357862139 w 148"/>
              <a:gd name="T5" fmla="*/ 0 h 142"/>
              <a:gd name="T6" fmla="*/ 0 60000 65536"/>
              <a:gd name="T7" fmla="*/ 0 60000 65536"/>
              <a:gd name="T8" fmla="*/ 0 60000 65536"/>
              <a:gd name="T9" fmla="*/ 0 w 148"/>
              <a:gd name="T10" fmla="*/ 0 h 142"/>
              <a:gd name="T11" fmla="*/ 148 w 148"/>
              <a:gd name="T12" fmla="*/ 142 h 142"/>
            </a:gdLst>
            <a:ahLst/>
            <a:cxnLst>
              <a:cxn ang="T6">
                <a:pos x="T0" y="T1"/>
              </a:cxn>
              <a:cxn ang="T7">
                <a:pos x="T2" y="T3"/>
              </a:cxn>
              <a:cxn ang="T8">
                <a:pos x="T4" y="T5"/>
              </a:cxn>
            </a:cxnLst>
            <a:rect l="T9" t="T10" r="T11" b="T12"/>
            <a:pathLst>
              <a:path w="148" h="142">
                <a:moveTo>
                  <a:pt x="0" y="142"/>
                </a:moveTo>
                <a:cubicBezTo>
                  <a:pt x="21" y="138"/>
                  <a:pt x="100" y="140"/>
                  <a:pt x="124" y="116"/>
                </a:cubicBezTo>
                <a:cubicBezTo>
                  <a:pt x="148" y="92"/>
                  <a:pt x="138" y="24"/>
                  <a:pt x="142" y="0"/>
                </a:cubicBezTo>
              </a:path>
            </a:pathLst>
          </a:custGeom>
          <a:noFill/>
          <a:ln w="12700">
            <a:solidFill>
              <a:srgbClr val="FF00FF"/>
            </a:solidFill>
            <a:round/>
            <a:headEnd/>
            <a:tailEnd/>
          </a:ln>
        </p:spPr>
        <p:txBody>
          <a:bodyPr/>
          <a:lstStyle/>
          <a:p>
            <a:endParaRPr lang="zh-CN" altLang="en-US" sz="2296"/>
          </a:p>
        </p:txBody>
      </p:sp>
      <p:sp>
        <p:nvSpPr>
          <p:cNvPr id="38" name="Oval 40"/>
          <p:cNvSpPr>
            <a:spLocks noChangeArrowheads="1"/>
          </p:cNvSpPr>
          <p:nvPr/>
        </p:nvSpPr>
        <p:spPr bwMode="auto">
          <a:xfrm>
            <a:off x="5060172" y="3435967"/>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39" name="Line 41"/>
          <p:cNvSpPr>
            <a:spLocks noChangeShapeType="1"/>
          </p:cNvSpPr>
          <p:nvPr/>
        </p:nvSpPr>
        <p:spPr bwMode="auto">
          <a:xfrm flipV="1">
            <a:off x="5347694" y="3721463"/>
            <a:ext cx="0" cy="402936"/>
          </a:xfrm>
          <a:prstGeom prst="line">
            <a:avLst/>
          </a:prstGeom>
          <a:noFill/>
          <a:ln w="12700">
            <a:solidFill>
              <a:srgbClr val="FF00FF"/>
            </a:solidFill>
            <a:round/>
            <a:headEnd/>
            <a:tailEnd/>
          </a:ln>
        </p:spPr>
        <p:txBody>
          <a:bodyPr/>
          <a:lstStyle/>
          <a:p>
            <a:endParaRPr lang="zh-CN" altLang="en-US" sz="2296"/>
          </a:p>
        </p:txBody>
      </p:sp>
      <p:sp>
        <p:nvSpPr>
          <p:cNvPr id="40" name="Oval 42"/>
          <p:cNvSpPr>
            <a:spLocks noChangeArrowheads="1"/>
          </p:cNvSpPr>
          <p:nvPr/>
        </p:nvSpPr>
        <p:spPr bwMode="auto">
          <a:xfrm>
            <a:off x="4541823" y="3205139"/>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41" name="Freeform 43"/>
          <p:cNvSpPr>
            <a:spLocks/>
          </p:cNvSpPr>
          <p:nvPr/>
        </p:nvSpPr>
        <p:spPr bwMode="auto">
          <a:xfrm>
            <a:off x="4835420" y="3431917"/>
            <a:ext cx="512274" cy="289546"/>
          </a:xfrm>
          <a:custGeom>
            <a:avLst/>
            <a:gdLst>
              <a:gd name="T0" fmla="*/ 637597988 w 253"/>
              <a:gd name="T1" fmla="*/ 360380702 h 143"/>
              <a:gd name="T2" fmla="*/ 589715885 w 253"/>
              <a:gd name="T3" fmla="*/ 191531421 h 143"/>
              <a:gd name="T4" fmla="*/ 456147008 w 253"/>
              <a:gd name="T5" fmla="*/ 42841762 h 143"/>
              <a:gd name="T6" fmla="*/ 287297485 w 253"/>
              <a:gd name="T7" fmla="*/ 2519357 h 143"/>
              <a:gd name="T8" fmla="*/ 0 w 253"/>
              <a:gd name="T9" fmla="*/ 63002972 h 143"/>
              <a:gd name="T10" fmla="*/ 0 60000 65536"/>
              <a:gd name="T11" fmla="*/ 0 60000 65536"/>
              <a:gd name="T12" fmla="*/ 0 60000 65536"/>
              <a:gd name="T13" fmla="*/ 0 60000 65536"/>
              <a:gd name="T14" fmla="*/ 0 60000 65536"/>
              <a:gd name="T15" fmla="*/ 0 w 253"/>
              <a:gd name="T16" fmla="*/ 0 h 143"/>
              <a:gd name="T17" fmla="*/ 253 w 253"/>
              <a:gd name="T18" fmla="*/ 143 h 143"/>
            </a:gdLst>
            <a:ahLst/>
            <a:cxnLst>
              <a:cxn ang="T10">
                <a:pos x="T0" y="T1"/>
              </a:cxn>
              <a:cxn ang="T11">
                <a:pos x="T2" y="T3"/>
              </a:cxn>
              <a:cxn ang="T12">
                <a:pos x="T4" y="T5"/>
              </a:cxn>
              <a:cxn ang="T13">
                <a:pos x="T6" y="T7"/>
              </a:cxn>
              <a:cxn ang="T14">
                <a:pos x="T8" y="T9"/>
              </a:cxn>
            </a:cxnLst>
            <a:rect l="T15" t="T16" r="T17" b="T18"/>
            <a:pathLst>
              <a:path w="253" h="143">
                <a:moveTo>
                  <a:pt x="253" y="143"/>
                </a:moveTo>
                <a:cubicBezTo>
                  <a:pt x="250" y="132"/>
                  <a:pt x="246" y="97"/>
                  <a:pt x="234" y="76"/>
                </a:cubicBezTo>
                <a:cubicBezTo>
                  <a:pt x="222" y="55"/>
                  <a:pt x="201" y="29"/>
                  <a:pt x="181" y="17"/>
                </a:cubicBezTo>
                <a:cubicBezTo>
                  <a:pt x="161" y="5"/>
                  <a:pt x="144" y="0"/>
                  <a:pt x="114" y="1"/>
                </a:cubicBezTo>
                <a:cubicBezTo>
                  <a:pt x="84" y="2"/>
                  <a:pt x="24" y="20"/>
                  <a:pt x="0" y="25"/>
                </a:cubicBezTo>
              </a:path>
            </a:pathLst>
          </a:custGeom>
          <a:noFill/>
          <a:ln w="12700">
            <a:solidFill>
              <a:srgbClr val="FF00FF"/>
            </a:solidFill>
            <a:round/>
            <a:headEnd/>
            <a:tailEnd/>
          </a:ln>
        </p:spPr>
        <p:txBody>
          <a:bodyPr/>
          <a:lstStyle/>
          <a:p>
            <a:endParaRPr lang="zh-CN" altLang="en-US" sz="2296"/>
          </a:p>
        </p:txBody>
      </p:sp>
      <p:sp>
        <p:nvSpPr>
          <p:cNvPr id="42" name="Oval 44"/>
          <p:cNvSpPr>
            <a:spLocks noChangeArrowheads="1"/>
          </p:cNvSpPr>
          <p:nvPr/>
        </p:nvSpPr>
        <p:spPr bwMode="auto">
          <a:xfrm>
            <a:off x="3740002" y="3205139"/>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43" name="Line 45"/>
          <p:cNvSpPr>
            <a:spLocks noChangeShapeType="1"/>
          </p:cNvSpPr>
          <p:nvPr/>
        </p:nvSpPr>
        <p:spPr bwMode="auto">
          <a:xfrm flipH="1">
            <a:off x="4029549" y="3492661"/>
            <a:ext cx="801821" cy="0"/>
          </a:xfrm>
          <a:prstGeom prst="line">
            <a:avLst/>
          </a:prstGeom>
          <a:noFill/>
          <a:ln w="12700">
            <a:solidFill>
              <a:srgbClr val="FF00FF"/>
            </a:solidFill>
            <a:round/>
            <a:headEnd/>
            <a:tailEnd/>
          </a:ln>
        </p:spPr>
        <p:txBody>
          <a:bodyPr/>
          <a:lstStyle/>
          <a:p>
            <a:endParaRPr lang="zh-CN" altLang="en-US" sz="2296"/>
          </a:p>
        </p:txBody>
      </p:sp>
      <p:sp>
        <p:nvSpPr>
          <p:cNvPr id="44" name="Oval 46"/>
          <p:cNvSpPr>
            <a:spLocks noChangeArrowheads="1"/>
          </p:cNvSpPr>
          <p:nvPr/>
        </p:nvSpPr>
        <p:spPr bwMode="auto">
          <a:xfrm>
            <a:off x="3156859" y="3205139"/>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45" name="Freeform 47"/>
          <p:cNvSpPr>
            <a:spLocks/>
          </p:cNvSpPr>
          <p:nvPr/>
        </p:nvSpPr>
        <p:spPr bwMode="auto">
          <a:xfrm>
            <a:off x="3430112" y="3357693"/>
            <a:ext cx="585168" cy="115413"/>
          </a:xfrm>
          <a:custGeom>
            <a:avLst/>
            <a:gdLst>
              <a:gd name="T0" fmla="*/ 728326635 w 289"/>
              <a:gd name="T1" fmla="*/ 143647330 h 57"/>
              <a:gd name="T2" fmla="*/ 362902841 w 289"/>
              <a:gd name="T3" fmla="*/ 0 h 57"/>
              <a:gd name="T4" fmla="*/ 0 w 289"/>
              <a:gd name="T5" fmla="*/ 143647330 h 57"/>
              <a:gd name="T6" fmla="*/ 0 60000 65536"/>
              <a:gd name="T7" fmla="*/ 0 60000 65536"/>
              <a:gd name="T8" fmla="*/ 0 60000 65536"/>
              <a:gd name="T9" fmla="*/ 0 w 289"/>
              <a:gd name="T10" fmla="*/ 0 h 57"/>
              <a:gd name="T11" fmla="*/ 289 w 289"/>
              <a:gd name="T12" fmla="*/ 57 h 57"/>
            </a:gdLst>
            <a:ahLst/>
            <a:cxnLst>
              <a:cxn ang="T6">
                <a:pos x="T0" y="T1"/>
              </a:cxn>
              <a:cxn ang="T7">
                <a:pos x="T2" y="T3"/>
              </a:cxn>
              <a:cxn ang="T8">
                <a:pos x="T4" y="T5"/>
              </a:cxn>
            </a:cxnLst>
            <a:rect l="T9" t="T10" r="T11" b="T12"/>
            <a:pathLst>
              <a:path w="289" h="57">
                <a:moveTo>
                  <a:pt x="289" y="57"/>
                </a:moveTo>
                <a:cubicBezTo>
                  <a:pt x="265" y="57"/>
                  <a:pt x="192" y="0"/>
                  <a:pt x="144" y="0"/>
                </a:cubicBezTo>
                <a:cubicBezTo>
                  <a:pt x="96" y="0"/>
                  <a:pt x="30" y="45"/>
                  <a:pt x="0" y="57"/>
                </a:cubicBezTo>
              </a:path>
            </a:pathLst>
          </a:custGeom>
          <a:noFill/>
          <a:ln w="12700">
            <a:solidFill>
              <a:srgbClr val="FF00FF"/>
            </a:solidFill>
            <a:round/>
            <a:headEnd/>
            <a:tailEnd/>
          </a:ln>
        </p:spPr>
        <p:txBody>
          <a:bodyPr/>
          <a:lstStyle/>
          <a:p>
            <a:endParaRPr lang="zh-CN" altLang="en-US" sz="2296"/>
          </a:p>
        </p:txBody>
      </p:sp>
      <p:sp>
        <p:nvSpPr>
          <p:cNvPr id="46" name="Oval 48"/>
          <p:cNvSpPr>
            <a:spLocks noChangeArrowheads="1"/>
          </p:cNvSpPr>
          <p:nvPr/>
        </p:nvSpPr>
        <p:spPr bwMode="auto">
          <a:xfrm>
            <a:off x="2350989" y="3207164"/>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47" name="Line 49"/>
          <p:cNvSpPr>
            <a:spLocks noChangeShapeType="1"/>
          </p:cNvSpPr>
          <p:nvPr/>
        </p:nvSpPr>
        <p:spPr bwMode="auto">
          <a:xfrm flipH="1">
            <a:off x="2638511" y="3490636"/>
            <a:ext cx="805871" cy="2025"/>
          </a:xfrm>
          <a:prstGeom prst="line">
            <a:avLst/>
          </a:prstGeom>
          <a:noFill/>
          <a:ln w="12700">
            <a:solidFill>
              <a:srgbClr val="FF00FF"/>
            </a:solidFill>
            <a:round/>
            <a:headEnd/>
            <a:tailEnd/>
          </a:ln>
        </p:spPr>
        <p:txBody>
          <a:bodyPr/>
          <a:lstStyle/>
          <a:p>
            <a:endParaRPr lang="zh-CN" altLang="en-US" sz="2296"/>
          </a:p>
        </p:txBody>
      </p:sp>
      <p:sp>
        <p:nvSpPr>
          <p:cNvPr id="48" name="Oval 50"/>
          <p:cNvSpPr>
            <a:spLocks noChangeArrowheads="1"/>
          </p:cNvSpPr>
          <p:nvPr/>
        </p:nvSpPr>
        <p:spPr bwMode="auto">
          <a:xfrm>
            <a:off x="1844789" y="3427867"/>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49" name="Freeform 51"/>
          <p:cNvSpPr>
            <a:spLocks/>
          </p:cNvSpPr>
          <p:nvPr/>
        </p:nvSpPr>
        <p:spPr bwMode="auto">
          <a:xfrm>
            <a:off x="2132311" y="3403571"/>
            <a:ext cx="506200" cy="311819"/>
          </a:xfrm>
          <a:custGeom>
            <a:avLst/>
            <a:gdLst>
              <a:gd name="T0" fmla="*/ 630039107 w 250"/>
              <a:gd name="T1" fmla="*/ 113406242 h 154"/>
              <a:gd name="T2" fmla="*/ 234375367 w 250"/>
              <a:gd name="T3" fmla="*/ 15120938 h 154"/>
              <a:gd name="T4" fmla="*/ 37803141 w 250"/>
              <a:gd name="T5" fmla="*/ 199091521 h 154"/>
              <a:gd name="T6" fmla="*/ 0 w 250"/>
              <a:gd name="T7" fmla="*/ 388104008 h 154"/>
              <a:gd name="T8" fmla="*/ 0 60000 65536"/>
              <a:gd name="T9" fmla="*/ 0 60000 65536"/>
              <a:gd name="T10" fmla="*/ 0 60000 65536"/>
              <a:gd name="T11" fmla="*/ 0 60000 65536"/>
              <a:gd name="T12" fmla="*/ 0 w 250"/>
              <a:gd name="T13" fmla="*/ 0 h 154"/>
              <a:gd name="T14" fmla="*/ 250 w 250"/>
              <a:gd name="T15" fmla="*/ 154 h 154"/>
            </a:gdLst>
            <a:ahLst/>
            <a:cxnLst>
              <a:cxn ang="T8">
                <a:pos x="T0" y="T1"/>
              </a:cxn>
              <a:cxn ang="T9">
                <a:pos x="T2" y="T3"/>
              </a:cxn>
              <a:cxn ang="T10">
                <a:pos x="T4" y="T5"/>
              </a:cxn>
              <a:cxn ang="T11">
                <a:pos x="T6" y="T7"/>
              </a:cxn>
            </a:cxnLst>
            <a:rect l="T12" t="T13" r="T14" b="T15"/>
            <a:pathLst>
              <a:path w="250" h="154">
                <a:moveTo>
                  <a:pt x="250" y="45"/>
                </a:moveTo>
                <a:cubicBezTo>
                  <a:pt x="224" y="39"/>
                  <a:pt x="132" y="0"/>
                  <a:pt x="93" y="6"/>
                </a:cubicBezTo>
                <a:cubicBezTo>
                  <a:pt x="54" y="12"/>
                  <a:pt x="30" y="54"/>
                  <a:pt x="15" y="79"/>
                </a:cubicBezTo>
                <a:cubicBezTo>
                  <a:pt x="0" y="104"/>
                  <a:pt x="3" y="139"/>
                  <a:pt x="0" y="154"/>
                </a:cubicBezTo>
              </a:path>
            </a:pathLst>
          </a:custGeom>
          <a:noFill/>
          <a:ln w="12700">
            <a:solidFill>
              <a:srgbClr val="FF00FF"/>
            </a:solidFill>
            <a:round/>
            <a:headEnd/>
            <a:tailEnd/>
          </a:ln>
        </p:spPr>
        <p:txBody>
          <a:bodyPr/>
          <a:lstStyle/>
          <a:p>
            <a:endParaRPr lang="zh-CN" altLang="en-US" sz="2296"/>
          </a:p>
        </p:txBody>
      </p:sp>
      <p:sp>
        <p:nvSpPr>
          <p:cNvPr id="50" name="Oval 52"/>
          <p:cNvSpPr>
            <a:spLocks noChangeArrowheads="1"/>
          </p:cNvSpPr>
          <p:nvPr/>
        </p:nvSpPr>
        <p:spPr bwMode="auto">
          <a:xfrm>
            <a:off x="1834070" y="3831002"/>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51" name="Line 53"/>
          <p:cNvSpPr>
            <a:spLocks noChangeShapeType="1"/>
          </p:cNvSpPr>
          <p:nvPr/>
        </p:nvSpPr>
        <p:spPr bwMode="auto">
          <a:xfrm>
            <a:off x="2123615" y="3727737"/>
            <a:ext cx="0" cy="390786"/>
          </a:xfrm>
          <a:prstGeom prst="line">
            <a:avLst/>
          </a:prstGeom>
          <a:noFill/>
          <a:ln w="12700">
            <a:solidFill>
              <a:srgbClr val="FF00FF"/>
            </a:solidFill>
            <a:round/>
            <a:headEnd/>
            <a:tailEnd/>
          </a:ln>
        </p:spPr>
        <p:txBody>
          <a:bodyPr/>
          <a:lstStyle/>
          <a:p>
            <a:endParaRPr lang="zh-CN" altLang="en-US" sz="2296"/>
          </a:p>
        </p:txBody>
      </p:sp>
      <p:sp>
        <p:nvSpPr>
          <p:cNvPr id="52" name="Freeform 54"/>
          <p:cNvSpPr>
            <a:spLocks/>
          </p:cNvSpPr>
          <p:nvPr/>
        </p:nvSpPr>
        <p:spPr bwMode="auto">
          <a:xfrm>
            <a:off x="2119772" y="4092201"/>
            <a:ext cx="293597" cy="311819"/>
          </a:xfrm>
          <a:custGeom>
            <a:avLst/>
            <a:gdLst>
              <a:gd name="T0" fmla="*/ 10080646 w 145"/>
              <a:gd name="T1" fmla="*/ 0 h 154"/>
              <a:gd name="T2" fmla="*/ 57964514 w 145"/>
              <a:gd name="T3" fmla="*/ 325100920 h 154"/>
              <a:gd name="T4" fmla="*/ 365424189 w 145"/>
              <a:gd name="T5" fmla="*/ 378023387 h 154"/>
              <a:gd name="T6" fmla="*/ 0 60000 65536"/>
              <a:gd name="T7" fmla="*/ 0 60000 65536"/>
              <a:gd name="T8" fmla="*/ 0 60000 65536"/>
              <a:gd name="T9" fmla="*/ 0 w 145"/>
              <a:gd name="T10" fmla="*/ 0 h 154"/>
              <a:gd name="T11" fmla="*/ 145 w 145"/>
              <a:gd name="T12" fmla="*/ 154 h 154"/>
            </a:gdLst>
            <a:ahLst/>
            <a:cxnLst>
              <a:cxn ang="T6">
                <a:pos x="T0" y="T1"/>
              </a:cxn>
              <a:cxn ang="T7">
                <a:pos x="T2" y="T3"/>
              </a:cxn>
              <a:cxn ang="T8">
                <a:pos x="T4" y="T5"/>
              </a:cxn>
            </a:cxnLst>
            <a:rect l="T9" t="T10" r="T11" b="T12"/>
            <a:pathLst>
              <a:path w="145" h="154">
                <a:moveTo>
                  <a:pt x="4" y="0"/>
                </a:moveTo>
                <a:cubicBezTo>
                  <a:pt x="7" y="21"/>
                  <a:pt x="0" y="104"/>
                  <a:pt x="23" y="129"/>
                </a:cubicBezTo>
                <a:cubicBezTo>
                  <a:pt x="46" y="154"/>
                  <a:pt x="120" y="146"/>
                  <a:pt x="145" y="150"/>
                </a:cubicBezTo>
              </a:path>
            </a:pathLst>
          </a:custGeom>
          <a:noFill/>
          <a:ln w="12700">
            <a:solidFill>
              <a:srgbClr val="FF00FF"/>
            </a:solidFill>
            <a:round/>
            <a:headEnd/>
            <a:tailEnd/>
          </a:ln>
        </p:spPr>
        <p:txBody>
          <a:bodyPr/>
          <a:lstStyle/>
          <a:p>
            <a:endParaRPr lang="zh-CN" altLang="en-US" sz="2296"/>
          </a:p>
        </p:txBody>
      </p:sp>
      <p:sp>
        <p:nvSpPr>
          <p:cNvPr id="53" name="Line 55"/>
          <p:cNvSpPr>
            <a:spLocks noChangeShapeType="1"/>
          </p:cNvSpPr>
          <p:nvPr/>
        </p:nvSpPr>
        <p:spPr bwMode="auto">
          <a:xfrm>
            <a:off x="2419832" y="4411921"/>
            <a:ext cx="2640340" cy="0"/>
          </a:xfrm>
          <a:prstGeom prst="line">
            <a:avLst/>
          </a:prstGeom>
          <a:noFill/>
          <a:ln w="12700">
            <a:solidFill>
              <a:srgbClr val="FF00FF"/>
            </a:solidFill>
            <a:round/>
            <a:headEnd/>
            <a:tailEnd/>
          </a:ln>
        </p:spPr>
        <p:txBody>
          <a:bodyPr/>
          <a:lstStyle/>
          <a:p>
            <a:endParaRPr lang="zh-CN" altLang="en-US" sz="2296"/>
          </a:p>
        </p:txBody>
      </p:sp>
      <p:grpSp>
        <p:nvGrpSpPr>
          <p:cNvPr id="54" name="Group 56"/>
          <p:cNvGrpSpPr>
            <a:grpSpLocks/>
          </p:cNvGrpSpPr>
          <p:nvPr/>
        </p:nvGrpSpPr>
        <p:grpSpPr bwMode="auto">
          <a:xfrm>
            <a:off x="6472792" y="3395566"/>
            <a:ext cx="3235632" cy="1044797"/>
            <a:chOff x="3339" y="2720"/>
            <a:chExt cx="1598" cy="516"/>
          </a:xfrm>
        </p:grpSpPr>
        <p:sp>
          <p:nvSpPr>
            <p:cNvPr id="55" name="Freeform 57"/>
            <p:cNvSpPr>
              <a:spLocks/>
            </p:cNvSpPr>
            <p:nvPr/>
          </p:nvSpPr>
          <p:spPr bwMode="auto">
            <a:xfrm>
              <a:off x="4789" y="3090"/>
              <a:ext cx="148" cy="142"/>
            </a:xfrm>
            <a:custGeom>
              <a:avLst/>
              <a:gdLst>
                <a:gd name="T0" fmla="*/ 0 w 148"/>
                <a:gd name="T1" fmla="*/ 142 h 142"/>
                <a:gd name="T2" fmla="*/ 124 w 148"/>
                <a:gd name="T3" fmla="*/ 116 h 142"/>
                <a:gd name="T4" fmla="*/ 142 w 148"/>
                <a:gd name="T5" fmla="*/ 0 h 142"/>
                <a:gd name="T6" fmla="*/ 0 60000 65536"/>
                <a:gd name="T7" fmla="*/ 0 60000 65536"/>
                <a:gd name="T8" fmla="*/ 0 60000 65536"/>
                <a:gd name="T9" fmla="*/ 0 w 148"/>
                <a:gd name="T10" fmla="*/ 0 h 142"/>
                <a:gd name="T11" fmla="*/ 148 w 148"/>
                <a:gd name="T12" fmla="*/ 142 h 142"/>
              </a:gdLst>
              <a:ahLst/>
              <a:cxnLst>
                <a:cxn ang="T6">
                  <a:pos x="T0" y="T1"/>
                </a:cxn>
                <a:cxn ang="T7">
                  <a:pos x="T2" y="T3"/>
                </a:cxn>
                <a:cxn ang="T8">
                  <a:pos x="T4" y="T5"/>
                </a:cxn>
              </a:cxnLst>
              <a:rect l="T9" t="T10" r="T11" b="T12"/>
              <a:pathLst>
                <a:path w="148" h="142">
                  <a:moveTo>
                    <a:pt x="0" y="142"/>
                  </a:moveTo>
                  <a:cubicBezTo>
                    <a:pt x="21" y="138"/>
                    <a:pt x="100" y="140"/>
                    <a:pt x="124" y="116"/>
                  </a:cubicBezTo>
                  <a:cubicBezTo>
                    <a:pt x="148" y="92"/>
                    <a:pt x="138" y="24"/>
                    <a:pt x="142" y="0"/>
                  </a:cubicBezTo>
                </a:path>
              </a:pathLst>
            </a:custGeom>
            <a:noFill/>
            <a:ln w="38100">
              <a:solidFill>
                <a:srgbClr val="FF00FF"/>
              </a:solidFill>
              <a:round/>
              <a:headEnd/>
              <a:tailEnd/>
            </a:ln>
          </p:spPr>
          <p:txBody>
            <a:bodyPr/>
            <a:lstStyle/>
            <a:p>
              <a:endParaRPr lang="zh-CN" altLang="en-US" sz="2296"/>
            </a:p>
          </p:txBody>
        </p:sp>
        <p:sp>
          <p:nvSpPr>
            <p:cNvPr id="56" name="Line 58"/>
            <p:cNvSpPr>
              <a:spLocks noChangeShapeType="1"/>
            </p:cNvSpPr>
            <p:nvPr/>
          </p:nvSpPr>
          <p:spPr bwMode="auto">
            <a:xfrm flipV="1">
              <a:off x="4931" y="2891"/>
              <a:ext cx="0" cy="199"/>
            </a:xfrm>
            <a:prstGeom prst="line">
              <a:avLst/>
            </a:prstGeom>
            <a:noFill/>
            <a:ln w="38100">
              <a:solidFill>
                <a:srgbClr val="FF00FF"/>
              </a:solidFill>
              <a:round/>
              <a:headEnd/>
              <a:tailEnd/>
            </a:ln>
          </p:spPr>
          <p:txBody>
            <a:bodyPr/>
            <a:lstStyle/>
            <a:p>
              <a:endParaRPr lang="zh-CN" altLang="en-US" sz="2296"/>
            </a:p>
          </p:txBody>
        </p:sp>
        <p:sp>
          <p:nvSpPr>
            <p:cNvPr id="57" name="Freeform 59"/>
            <p:cNvSpPr>
              <a:spLocks/>
            </p:cNvSpPr>
            <p:nvPr/>
          </p:nvSpPr>
          <p:spPr bwMode="auto">
            <a:xfrm>
              <a:off x="4678" y="2748"/>
              <a:ext cx="253" cy="143"/>
            </a:xfrm>
            <a:custGeom>
              <a:avLst/>
              <a:gdLst>
                <a:gd name="T0" fmla="*/ 253 w 253"/>
                <a:gd name="T1" fmla="*/ 143 h 143"/>
                <a:gd name="T2" fmla="*/ 234 w 253"/>
                <a:gd name="T3" fmla="*/ 76 h 143"/>
                <a:gd name="T4" fmla="*/ 181 w 253"/>
                <a:gd name="T5" fmla="*/ 17 h 143"/>
                <a:gd name="T6" fmla="*/ 114 w 253"/>
                <a:gd name="T7" fmla="*/ 1 h 143"/>
                <a:gd name="T8" fmla="*/ 0 w 253"/>
                <a:gd name="T9" fmla="*/ 25 h 143"/>
                <a:gd name="T10" fmla="*/ 0 60000 65536"/>
                <a:gd name="T11" fmla="*/ 0 60000 65536"/>
                <a:gd name="T12" fmla="*/ 0 60000 65536"/>
                <a:gd name="T13" fmla="*/ 0 60000 65536"/>
                <a:gd name="T14" fmla="*/ 0 60000 65536"/>
                <a:gd name="T15" fmla="*/ 0 w 253"/>
                <a:gd name="T16" fmla="*/ 0 h 143"/>
                <a:gd name="T17" fmla="*/ 253 w 253"/>
                <a:gd name="T18" fmla="*/ 143 h 143"/>
              </a:gdLst>
              <a:ahLst/>
              <a:cxnLst>
                <a:cxn ang="T10">
                  <a:pos x="T0" y="T1"/>
                </a:cxn>
                <a:cxn ang="T11">
                  <a:pos x="T2" y="T3"/>
                </a:cxn>
                <a:cxn ang="T12">
                  <a:pos x="T4" y="T5"/>
                </a:cxn>
                <a:cxn ang="T13">
                  <a:pos x="T6" y="T7"/>
                </a:cxn>
                <a:cxn ang="T14">
                  <a:pos x="T8" y="T9"/>
                </a:cxn>
              </a:cxnLst>
              <a:rect l="T15" t="T16" r="T17" b="T18"/>
              <a:pathLst>
                <a:path w="253" h="143">
                  <a:moveTo>
                    <a:pt x="253" y="143"/>
                  </a:moveTo>
                  <a:cubicBezTo>
                    <a:pt x="250" y="132"/>
                    <a:pt x="246" y="97"/>
                    <a:pt x="234" y="76"/>
                  </a:cubicBezTo>
                  <a:cubicBezTo>
                    <a:pt x="222" y="55"/>
                    <a:pt x="201" y="29"/>
                    <a:pt x="181" y="17"/>
                  </a:cubicBezTo>
                  <a:cubicBezTo>
                    <a:pt x="161" y="5"/>
                    <a:pt x="144" y="0"/>
                    <a:pt x="114" y="1"/>
                  </a:cubicBezTo>
                  <a:cubicBezTo>
                    <a:pt x="84" y="2"/>
                    <a:pt x="24" y="20"/>
                    <a:pt x="0" y="25"/>
                  </a:cubicBezTo>
                </a:path>
              </a:pathLst>
            </a:custGeom>
            <a:noFill/>
            <a:ln w="38100">
              <a:solidFill>
                <a:srgbClr val="FF00FF"/>
              </a:solidFill>
              <a:round/>
              <a:headEnd/>
              <a:tailEnd/>
            </a:ln>
          </p:spPr>
          <p:txBody>
            <a:bodyPr/>
            <a:lstStyle/>
            <a:p>
              <a:endParaRPr lang="zh-CN" altLang="en-US" sz="2296"/>
            </a:p>
          </p:txBody>
        </p:sp>
        <p:sp>
          <p:nvSpPr>
            <p:cNvPr id="58" name="Line 60"/>
            <p:cNvSpPr>
              <a:spLocks noChangeShapeType="1"/>
            </p:cNvSpPr>
            <p:nvPr/>
          </p:nvSpPr>
          <p:spPr bwMode="auto">
            <a:xfrm flipH="1">
              <a:off x="4280" y="2778"/>
              <a:ext cx="396" cy="0"/>
            </a:xfrm>
            <a:prstGeom prst="line">
              <a:avLst/>
            </a:prstGeom>
            <a:noFill/>
            <a:ln w="38100">
              <a:solidFill>
                <a:srgbClr val="FF00FF"/>
              </a:solidFill>
              <a:round/>
              <a:headEnd/>
              <a:tailEnd/>
            </a:ln>
          </p:spPr>
          <p:txBody>
            <a:bodyPr/>
            <a:lstStyle/>
            <a:p>
              <a:endParaRPr lang="zh-CN" altLang="en-US" sz="2296"/>
            </a:p>
          </p:txBody>
        </p:sp>
        <p:sp>
          <p:nvSpPr>
            <p:cNvPr id="59" name="Freeform 61"/>
            <p:cNvSpPr>
              <a:spLocks/>
            </p:cNvSpPr>
            <p:nvPr/>
          </p:nvSpPr>
          <p:spPr bwMode="auto">
            <a:xfrm>
              <a:off x="3991" y="2720"/>
              <a:ext cx="289" cy="57"/>
            </a:xfrm>
            <a:custGeom>
              <a:avLst/>
              <a:gdLst>
                <a:gd name="T0" fmla="*/ 289 w 289"/>
                <a:gd name="T1" fmla="*/ 57 h 57"/>
                <a:gd name="T2" fmla="*/ 144 w 289"/>
                <a:gd name="T3" fmla="*/ 0 h 57"/>
                <a:gd name="T4" fmla="*/ 0 w 289"/>
                <a:gd name="T5" fmla="*/ 57 h 57"/>
                <a:gd name="T6" fmla="*/ 0 60000 65536"/>
                <a:gd name="T7" fmla="*/ 0 60000 65536"/>
                <a:gd name="T8" fmla="*/ 0 60000 65536"/>
                <a:gd name="T9" fmla="*/ 0 w 289"/>
                <a:gd name="T10" fmla="*/ 0 h 57"/>
                <a:gd name="T11" fmla="*/ 289 w 289"/>
                <a:gd name="T12" fmla="*/ 57 h 57"/>
              </a:gdLst>
              <a:ahLst/>
              <a:cxnLst>
                <a:cxn ang="T6">
                  <a:pos x="T0" y="T1"/>
                </a:cxn>
                <a:cxn ang="T7">
                  <a:pos x="T2" y="T3"/>
                </a:cxn>
                <a:cxn ang="T8">
                  <a:pos x="T4" y="T5"/>
                </a:cxn>
              </a:cxnLst>
              <a:rect l="T9" t="T10" r="T11" b="T12"/>
              <a:pathLst>
                <a:path w="289" h="57">
                  <a:moveTo>
                    <a:pt x="289" y="57"/>
                  </a:moveTo>
                  <a:cubicBezTo>
                    <a:pt x="265" y="57"/>
                    <a:pt x="192" y="0"/>
                    <a:pt x="144" y="0"/>
                  </a:cubicBezTo>
                  <a:cubicBezTo>
                    <a:pt x="96" y="0"/>
                    <a:pt x="30" y="45"/>
                    <a:pt x="0" y="57"/>
                  </a:cubicBezTo>
                </a:path>
              </a:pathLst>
            </a:custGeom>
            <a:noFill/>
            <a:ln w="38100">
              <a:solidFill>
                <a:srgbClr val="FF00FF"/>
              </a:solidFill>
              <a:round/>
              <a:headEnd/>
              <a:tailEnd/>
            </a:ln>
          </p:spPr>
          <p:txBody>
            <a:bodyPr/>
            <a:lstStyle/>
            <a:p>
              <a:endParaRPr lang="zh-CN" altLang="en-US" sz="2296"/>
            </a:p>
          </p:txBody>
        </p:sp>
        <p:sp>
          <p:nvSpPr>
            <p:cNvPr id="60" name="Line 62"/>
            <p:cNvSpPr>
              <a:spLocks noChangeShapeType="1"/>
            </p:cNvSpPr>
            <p:nvPr/>
          </p:nvSpPr>
          <p:spPr bwMode="auto">
            <a:xfrm flipH="1">
              <a:off x="3593" y="2777"/>
              <a:ext cx="398" cy="1"/>
            </a:xfrm>
            <a:prstGeom prst="line">
              <a:avLst/>
            </a:prstGeom>
            <a:noFill/>
            <a:ln w="38100">
              <a:solidFill>
                <a:srgbClr val="FF00FF"/>
              </a:solidFill>
              <a:round/>
              <a:headEnd/>
              <a:tailEnd/>
            </a:ln>
          </p:spPr>
          <p:txBody>
            <a:bodyPr/>
            <a:lstStyle/>
            <a:p>
              <a:endParaRPr lang="zh-CN" altLang="en-US" sz="2296"/>
            </a:p>
          </p:txBody>
        </p:sp>
        <p:sp>
          <p:nvSpPr>
            <p:cNvPr id="61" name="Freeform 63"/>
            <p:cNvSpPr>
              <a:spLocks/>
            </p:cNvSpPr>
            <p:nvPr/>
          </p:nvSpPr>
          <p:spPr bwMode="auto">
            <a:xfrm>
              <a:off x="3343" y="2734"/>
              <a:ext cx="250" cy="154"/>
            </a:xfrm>
            <a:custGeom>
              <a:avLst/>
              <a:gdLst>
                <a:gd name="T0" fmla="*/ 250 w 250"/>
                <a:gd name="T1" fmla="*/ 45 h 154"/>
                <a:gd name="T2" fmla="*/ 93 w 250"/>
                <a:gd name="T3" fmla="*/ 6 h 154"/>
                <a:gd name="T4" fmla="*/ 15 w 250"/>
                <a:gd name="T5" fmla="*/ 79 h 154"/>
                <a:gd name="T6" fmla="*/ 0 w 250"/>
                <a:gd name="T7" fmla="*/ 154 h 154"/>
                <a:gd name="T8" fmla="*/ 0 60000 65536"/>
                <a:gd name="T9" fmla="*/ 0 60000 65536"/>
                <a:gd name="T10" fmla="*/ 0 60000 65536"/>
                <a:gd name="T11" fmla="*/ 0 60000 65536"/>
                <a:gd name="T12" fmla="*/ 0 w 250"/>
                <a:gd name="T13" fmla="*/ 0 h 154"/>
                <a:gd name="T14" fmla="*/ 250 w 250"/>
                <a:gd name="T15" fmla="*/ 154 h 154"/>
              </a:gdLst>
              <a:ahLst/>
              <a:cxnLst>
                <a:cxn ang="T8">
                  <a:pos x="T0" y="T1"/>
                </a:cxn>
                <a:cxn ang="T9">
                  <a:pos x="T2" y="T3"/>
                </a:cxn>
                <a:cxn ang="T10">
                  <a:pos x="T4" y="T5"/>
                </a:cxn>
                <a:cxn ang="T11">
                  <a:pos x="T6" y="T7"/>
                </a:cxn>
              </a:cxnLst>
              <a:rect l="T12" t="T13" r="T14" b="T15"/>
              <a:pathLst>
                <a:path w="250" h="154">
                  <a:moveTo>
                    <a:pt x="250" y="45"/>
                  </a:moveTo>
                  <a:cubicBezTo>
                    <a:pt x="224" y="39"/>
                    <a:pt x="132" y="0"/>
                    <a:pt x="93" y="6"/>
                  </a:cubicBezTo>
                  <a:cubicBezTo>
                    <a:pt x="54" y="12"/>
                    <a:pt x="30" y="54"/>
                    <a:pt x="15" y="79"/>
                  </a:cubicBezTo>
                  <a:cubicBezTo>
                    <a:pt x="0" y="104"/>
                    <a:pt x="3" y="139"/>
                    <a:pt x="0" y="154"/>
                  </a:cubicBezTo>
                </a:path>
              </a:pathLst>
            </a:custGeom>
            <a:noFill/>
            <a:ln w="38100">
              <a:solidFill>
                <a:srgbClr val="FF00FF"/>
              </a:solidFill>
              <a:round/>
              <a:headEnd/>
              <a:tailEnd/>
            </a:ln>
          </p:spPr>
          <p:txBody>
            <a:bodyPr/>
            <a:lstStyle/>
            <a:p>
              <a:endParaRPr lang="zh-CN" altLang="en-US" sz="2296"/>
            </a:p>
          </p:txBody>
        </p:sp>
        <p:sp>
          <p:nvSpPr>
            <p:cNvPr id="62" name="Line 64"/>
            <p:cNvSpPr>
              <a:spLocks noChangeShapeType="1"/>
            </p:cNvSpPr>
            <p:nvPr/>
          </p:nvSpPr>
          <p:spPr bwMode="auto">
            <a:xfrm>
              <a:off x="3343" y="2888"/>
              <a:ext cx="0" cy="193"/>
            </a:xfrm>
            <a:prstGeom prst="line">
              <a:avLst/>
            </a:prstGeom>
            <a:noFill/>
            <a:ln w="38100">
              <a:solidFill>
                <a:srgbClr val="FF00FF"/>
              </a:solidFill>
              <a:round/>
              <a:headEnd/>
              <a:tailEnd/>
            </a:ln>
          </p:spPr>
          <p:txBody>
            <a:bodyPr/>
            <a:lstStyle/>
            <a:p>
              <a:endParaRPr lang="zh-CN" altLang="en-US" sz="2296"/>
            </a:p>
          </p:txBody>
        </p:sp>
        <p:sp>
          <p:nvSpPr>
            <p:cNvPr id="63" name="Freeform 65"/>
            <p:cNvSpPr>
              <a:spLocks/>
            </p:cNvSpPr>
            <p:nvPr/>
          </p:nvSpPr>
          <p:spPr bwMode="auto">
            <a:xfrm>
              <a:off x="3339" y="3082"/>
              <a:ext cx="145" cy="154"/>
            </a:xfrm>
            <a:custGeom>
              <a:avLst/>
              <a:gdLst>
                <a:gd name="T0" fmla="*/ 4 w 145"/>
                <a:gd name="T1" fmla="*/ 0 h 154"/>
                <a:gd name="T2" fmla="*/ 23 w 145"/>
                <a:gd name="T3" fmla="*/ 129 h 154"/>
                <a:gd name="T4" fmla="*/ 145 w 145"/>
                <a:gd name="T5" fmla="*/ 150 h 154"/>
                <a:gd name="T6" fmla="*/ 0 60000 65536"/>
                <a:gd name="T7" fmla="*/ 0 60000 65536"/>
                <a:gd name="T8" fmla="*/ 0 60000 65536"/>
                <a:gd name="T9" fmla="*/ 0 w 145"/>
                <a:gd name="T10" fmla="*/ 0 h 154"/>
                <a:gd name="T11" fmla="*/ 145 w 145"/>
                <a:gd name="T12" fmla="*/ 154 h 154"/>
              </a:gdLst>
              <a:ahLst/>
              <a:cxnLst>
                <a:cxn ang="T6">
                  <a:pos x="T0" y="T1"/>
                </a:cxn>
                <a:cxn ang="T7">
                  <a:pos x="T2" y="T3"/>
                </a:cxn>
                <a:cxn ang="T8">
                  <a:pos x="T4" y="T5"/>
                </a:cxn>
              </a:cxnLst>
              <a:rect l="T9" t="T10" r="T11" b="T12"/>
              <a:pathLst>
                <a:path w="145" h="154">
                  <a:moveTo>
                    <a:pt x="4" y="0"/>
                  </a:moveTo>
                  <a:cubicBezTo>
                    <a:pt x="7" y="21"/>
                    <a:pt x="0" y="104"/>
                    <a:pt x="23" y="129"/>
                  </a:cubicBezTo>
                  <a:cubicBezTo>
                    <a:pt x="46" y="154"/>
                    <a:pt x="120" y="146"/>
                    <a:pt x="145" y="150"/>
                  </a:cubicBezTo>
                </a:path>
              </a:pathLst>
            </a:custGeom>
            <a:noFill/>
            <a:ln w="38100">
              <a:solidFill>
                <a:srgbClr val="FF00FF"/>
              </a:solidFill>
              <a:round/>
              <a:headEnd/>
              <a:tailEnd/>
            </a:ln>
          </p:spPr>
          <p:txBody>
            <a:bodyPr/>
            <a:lstStyle/>
            <a:p>
              <a:endParaRPr lang="zh-CN" altLang="en-US" sz="2296"/>
            </a:p>
          </p:txBody>
        </p:sp>
        <p:sp>
          <p:nvSpPr>
            <p:cNvPr id="64" name="Line 66"/>
            <p:cNvSpPr>
              <a:spLocks noChangeShapeType="1"/>
            </p:cNvSpPr>
            <p:nvPr/>
          </p:nvSpPr>
          <p:spPr bwMode="auto">
            <a:xfrm>
              <a:off x="3485" y="3232"/>
              <a:ext cx="1304" cy="0"/>
            </a:xfrm>
            <a:prstGeom prst="line">
              <a:avLst/>
            </a:prstGeom>
            <a:noFill/>
            <a:ln w="38100">
              <a:solidFill>
                <a:srgbClr val="FF00FF"/>
              </a:solidFill>
              <a:round/>
              <a:headEnd/>
              <a:tailEnd/>
            </a:ln>
          </p:spPr>
          <p:txBody>
            <a:bodyPr/>
            <a:lstStyle/>
            <a:p>
              <a:endParaRPr lang="zh-CN" altLang="en-US" sz="2296"/>
            </a:p>
          </p:txBody>
        </p:sp>
      </p:grpSp>
      <p:sp>
        <p:nvSpPr>
          <p:cNvPr id="65" name="矩形 64"/>
          <p:cNvSpPr/>
          <p:nvPr/>
        </p:nvSpPr>
        <p:spPr>
          <a:xfrm>
            <a:off x="3204668" y="2676711"/>
            <a:ext cx="434187" cy="445635"/>
          </a:xfrm>
          <a:prstGeom prst="rect">
            <a:avLst/>
          </a:prstGeom>
        </p:spPr>
        <p:txBody>
          <a:bodyPr wrap="square">
            <a:spAutoFit/>
          </a:bodyPr>
          <a:lstStyle/>
          <a:p>
            <a:r>
              <a:rPr lang="en-US" altLang="zh-CN" sz="2296" i="1" kern="100" dirty="0">
                <a:ea typeface="楷体" panose="02010609060101010101" pitchFamily="49" charset="-122"/>
                <a:cs typeface="Times New Roman" panose="02020603050405020304" pitchFamily="18" charset="0"/>
              </a:rPr>
              <a:t>X</a:t>
            </a:r>
            <a:endParaRPr lang="zh-CN" altLang="en-US" sz="2296" i="1" dirty="0">
              <a:ea typeface="楷体" panose="02010609060101010101" pitchFamily="49" charset="-122"/>
              <a:cs typeface="Times New Roman" panose="02020603050405020304" pitchFamily="18" charset="0"/>
            </a:endParaRPr>
          </a:p>
        </p:txBody>
      </p:sp>
      <p:sp>
        <p:nvSpPr>
          <p:cNvPr id="66" name="矩形 65"/>
          <p:cNvSpPr/>
          <p:nvPr/>
        </p:nvSpPr>
        <p:spPr>
          <a:xfrm>
            <a:off x="5566371" y="2708957"/>
            <a:ext cx="335348" cy="445635"/>
          </a:xfrm>
          <a:prstGeom prst="rect">
            <a:avLst/>
          </a:prstGeom>
        </p:spPr>
        <p:txBody>
          <a:bodyPr wrap="none">
            <a:spAutoFit/>
          </a:bodyPr>
          <a:lstStyle/>
          <a:p>
            <a:r>
              <a:rPr lang="en-US" altLang="zh-CN" sz="2296" i="1" kern="100" dirty="0">
                <a:ea typeface="楷体" panose="02010609060101010101" pitchFamily="49" charset="-122"/>
                <a:cs typeface="Times New Roman" panose="02020603050405020304" pitchFamily="18" charset="0"/>
              </a:rPr>
              <a:t>S</a:t>
            </a:r>
            <a:endParaRPr lang="zh-CN" altLang="en-US" sz="2296" i="1" dirty="0">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7" name="矩形 66"/>
              <p:cNvSpPr/>
              <p:nvPr/>
            </p:nvSpPr>
            <p:spPr>
              <a:xfrm>
                <a:off x="7369841" y="2689983"/>
                <a:ext cx="798617" cy="445635"/>
              </a:xfrm>
              <a:prstGeom prst="rect">
                <a:avLst/>
              </a:prstGeom>
            </p:spPr>
            <p:txBody>
              <a:bodyPr wrap="none">
                <a:spAutoFit/>
              </a:bodyPr>
              <a:lstStyle/>
              <a:p>
                <a:r>
                  <a:rPr lang="en-US" altLang="zh-CN" sz="2296" i="1" kern="100" dirty="0">
                    <a:ea typeface="楷体" panose="02010609060101010101" pitchFamily="49" charset="-122"/>
                    <a:cs typeface="Times New Roman" panose="02020603050405020304" pitchFamily="18" charset="0"/>
                  </a:rPr>
                  <a:t>X</a:t>
                </a:r>
                <a14:m>
                  <m:oMath xmlns:m="http://schemas.openxmlformats.org/officeDocument/2006/math">
                    <m:r>
                      <a:rPr lang="en-US" altLang="zh-CN" sz="2296" i="1" kern="10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296" i="1" kern="100" dirty="0">
                    <a:ea typeface="楷体" panose="02010609060101010101" pitchFamily="49" charset="-122"/>
                    <a:cs typeface="Times New Roman" panose="02020603050405020304" pitchFamily="18" charset="0"/>
                  </a:rPr>
                  <a:t>S</a:t>
                </a:r>
                <a:endParaRPr lang="zh-CN" altLang="en-US" sz="2296" dirty="0">
                  <a:ea typeface="楷体" panose="02010609060101010101" pitchFamily="49" charset="-122"/>
                  <a:cs typeface="Times New Roman" panose="02020603050405020304" pitchFamily="18" charset="0"/>
                </a:endParaRPr>
              </a:p>
            </p:txBody>
          </p:sp>
        </mc:Choice>
        <mc:Fallback>
          <p:sp>
            <p:nvSpPr>
              <p:cNvPr id="67" name="矩形 66"/>
              <p:cNvSpPr>
                <a:spLocks noRot="1" noChangeAspect="1" noMove="1" noResize="1" noEditPoints="1" noAdjustHandles="1" noChangeArrowheads="1" noChangeShapeType="1" noTextEdit="1"/>
              </p:cNvSpPr>
              <p:nvPr/>
            </p:nvSpPr>
            <p:spPr>
              <a:xfrm>
                <a:off x="7369841" y="2689983"/>
                <a:ext cx="798617" cy="445635"/>
              </a:xfrm>
              <a:prstGeom prst="rect">
                <a:avLst/>
              </a:prstGeom>
              <a:blipFill>
                <a:blip r:embed="rId2"/>
                <a:stretch>
                  <a:fillRect l="-11450" t="-9589" r="-10687" b="-301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矩形 67"/>
              <p:cNvSpPr/>
              <p:nvPr/>
            </p:nvSpPr>
            <p:spPr>
              <a:xfrm>
                <a:off x="2430182" y="4722668"/>
                <a:ext cx="1844864" cy="445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sz="2296" i="1" kern="100">
                              <a:latin typeface="Cambria Math" panose="02040503050406030204" pitchFamily="18" charset="0"/>
                              <a:ea typeface="楷体" panose="02010609060101010101" pitchFamily="49" charset="-122"/>
                              <a:cs typeface="Times New Roman" panose="02020603050405020304" pitchFamily="18" charset="0"/>
                            </a:rPr>
                          </m:ctrlPr>
                        </m:dPr>
                        <m:e>
                          <m:r>
                            <m:rPr>
                              <m:nor/>
                            </m:rPr>
                            <a:rPr lang="en-US" altLang="zh-CN" sz="2296" i="1" kern="100" dirty="0">
                              <a:ea typeface="楷体" panose="02010609060101010101" pitchFamily="49" charset="-122"/>
                              <a:cs typeface="Times New Roman" panose="02020603050405020304" pitchFamily="18" charset="0"/>
                            </a:rPr>
                            <m:t>X</m:t>
                          </m:r>
                          <m:r>
                            <a:rPr lang="en-US" altLang="zh-CN" sz="2296" i="1" kern="100">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296" i="1" kern="100" dirty="0">
                              <a:ea typeface="楷体" panose="02010609060101010101" pitchFamily="49" charset="-122"/>
                              <a:cs typeface="Times New Roman" panose="02020603050405020304" pitchFamily="18" charset="0"/>
                            </a:rPr>
                            <m:t>S</m:t>
                          </m:r>
                        </m:e>
                      </m:d>
                      <m:r>
                        <a:rPr lang="en-US" altLang="zh-CN" sz="2296"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sz="2296" b="1" i="1" kern="100">
                          <a:latin typeface="Cambria Math" panose="02040503050406030204" pitchFamily="18" charset="0"/>
                          <a:ea typeface="Cambria Math" panose="02040503050406030204" pitchFamily="18" charset="0"/>
                          <a:cs typeface="Times New Roman" panose="02020603050405020304" pitchFamily="18" charset="0"/>
                        </a:rPr>
                        <m:t>𝑺</m:t>
                      </m:r>
                    </m:oMath>
                  </m:oMathPara>
                </a14:m>
                <a:endParaRPr lang="zh-CN" altLang="en-US" sz="2296" dirty="0">
                  <a:ea typeface="楷体" panose="02010609060101010101" pitchFamily="49" charset="-122"/>
                  <a:cs typeface="Times New Roman" panose="02020603050405020304" pitchFamily="18" charset="0"/>
                </a:endParaRPr>
              </a:p>
            </p:txBody>
          </p:sp>
        </mc:Choice>
        <mc:Fallback>
          <p:sp>
            <p:nvSpPr>
              <p:cNvPr id="68" name="矩形 67"/>
              <p:cNvSpPr>
                <a:spLocks noRot="1" noChangeAspect="1" noMove="1" noResize="1" noEditPoints="1" noAdjustHandles="1" noChangeArrowheads="1" noChangeShapeType="1" noTextEdit="1"/>
              </p:cNvSpPr>
              <p:nvPr/>
            </p:nvSpPr>
            <p:spPr>
              <a:xfrm>
                <a:off x="2430182" y="4722668"/>
                <a:ext cx="1844864" cy="445635"/>
              </a:xfrm>
              <a:prstGeom prst="rect">
                <a:avLst/>
              </a:prstGeom>
              <a:blipFill>
                <a:blip r:embed="rId3"/>
                <a:stretch>
                  <a:fillRect b="-82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矩形 68"/>
              <p:cNvSpPr/>
              <p:nvPr/>
            </p:nvSpPr>
            <p:spPr>
              <a:xfrm>
                <a:off x="7540509" y="4628561"/>
                <a:ext cx="635110" cy="445635"/>
              </a:xfrm>
              <a:prstGeom prst="rect">
                <a:avLst/>
              </a:prstGeom>
            </p:spPr>
            <p:txBody>
              <a:bodyPr wrap="none">
                <a:spAutoFit/>
              </a:bodyPr>
              <a:lstStyle/>
              <a:p>
                <a:r>
                  <a:rPr lang="en-US" altLang="zh-CN" sz="2296" i="1" kern="100" dirty="0">
                    <a:ea typeface="楷体" panose="02010609060101010101" pitchFamily="49" charset="-122"/>
                    <a:cs typeface="Times New Roman" panose="02020603050405020304" pitchFamily="18" charset="0"/>
                  </a:rPr>
                  <a:t>X</a:t>
                </a:r>
                <a14:m>
                  <m:oMath xmlns:m="http://schemas.openxmlformats.org/officeDocument/2006/math">
                    <m:r>
                      <a:rPr lang="en-US" altLang="zh-CN" sz="2296" i="1" kern="100"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296" i="1" kern="100" dirty="0">
                    <a:ea typeface="楷体" panose="02010609060101010101" pitchFamily="49" charset="-122"/>
                    <a:cs typeface="Times New Roman" panose="02020603050405020304" pitchFamily="18" charset="0"/>
                  </a:rPr>
                  <a:t>S</a:t>
                </a:r>
                <a:endParaRPr lang="zh-CN" altLang="en-US" sz="2296" dirty="0">
                  <a:ea typeface="楷体" panose="02010609060101010101" pitchFamily="49" charset="-122"/>
                  <a:cs typeface="Times New Roman" panose="02020603050405020304" pitchFamily="18" charset="0"/>
                </a:endParaRPr>
              </a:p>
            </p:txBody>
          </p:sp>
        </mc:Choice>
        <mc:Fallback>
          <p:sp>
            <p:nvSpPr>
              <p:cNvPr id="69" name="矩形 68"/>
              <p:cNvSpPr>
                <a:spLocks noRot="1" noChangeAspect="1" noMove="1" noResize="1" noEditPoints="1" noAdjustHandles="1" noChangeArrowheads="1" noChangeShapeType="1" noTextEdit="1"/>
              </p:cNvSpPr>
              <p:nvPr/>
            </p:nvSpPr>
            <p:spPr>
              <a:xfrm>
                <a:off x="7540509" y="4628561"/>
                <a:ext cx="635110" cy="445635"/>
              </a:xfrm>
              <a:prstGeom prst="rect">
                <a:avLst/>
              </a:prstGeom>
              <a:blipFill>
                <a:blip r:embed="rId4"/>
                <a:stretch>
                  <a:fillRect l="-14423" t="-9589" r="-13462" b="-30137"/>
                </a:stretch>
              </a:blipFill>
            </p:spPr>
            <p:txBody>
              <a:bodyPr/>
              <a:lstStyle/>
              <a:p>
                <a:r>
                  <a:rPr lang="zh-CN" altLang="en-US">
                    <a:noFill/>
                  </a:rPr>
                  <a:t> </a:t>
                </a:r>
              </a:p>
            </p:txBody>
          </p:sp>
        </mc:Fallback>
      </mc:AlternateContent>
      <p:sp>
        <p:nvSpPr>
          <p:cNvPr id="70" name="Text Box 82"/>
          <p:cNvSpPr txBox="1">
            <a:spLocks noChangeArrowheads="1"/>
          </p:cNvSpPr>
          <p:nvPr/>
        </p:nvSpPr>
        <p:spPr bwMode="auto">
          <a:xfrm>
            <a:off x="2152589" y="5601907"/>
            <a:ext cx="7672746" cy="798937"/>
          </a:xfrm>
          <a:prstGeom prst="rect">
            <a:avLst/>
          </a:prstGeom>
          <a:solidFill>
            <a:srgbClr val="FFFFCC"/>
          </a:solidFill>
          <a:ln w="28575" algn="ctr">
            <a:noFill/>
            <a:miter lim="800000"/>
            <a:headEnd/>
            <a:tailEnd/>
          </a:ln>
        </p:spPr>
        <p:txBody>
          <a:bodyPr wrap="square">
            <a:spAutoFit/>
          </a:bodyPr>
          <a:lstStyle/>
          <a:p>
            <a:pPr>
              <a:spcBef>
                <a:spcPct val="0"/>
              </a:spcBef>
            </a:pPr>
            <a:r>
              <a:rPr lang="zh-CN" altLang="en-US" sz="2296" dirty="0">
                <a:solidFill>
                  <a:srgbClr val="0033CC"/>
                </a:solidFill>
                <a:latin typeface="楷体" panose="02010609060101010101" pitchFamily="49" charset="-122"/>
                <a:ea typeface="楷体" panose="02010609060101010101" pitchFamily="49" charset="-122"/>
              </a:rPr>
              <a:t>开运算平滑图像轮廓，去掉</a:t>
            </a:r>
            <a:r>
              <a:rPr lang="zh-CN" altLang="en-US" sz="2296" dirty="0">
                <a:solidFill>
                  <a:srgbClr val="0033CC"/>
                </a:solidFill>
                <a:latin typeface="楷体" panose="02010609060101010101" pitchFamily="49" charset="-122"/>
                <a:ea typeface="楷体" panose="02010609060101010101" pitchFamily="49" charset="-122"/>
              </a:rPr>
              <a:t>细长</a:t>
            </a:r>
            <a:r>
              <a:rPr lang="zh-CN" altLang="en-US" sz="2296" dirty="0">
                <a:solidFill>
                  <a:srgbClr val="0033CC"/>
                </a:solidFill>
                <a:latin typeface="楷体" panose="02010609060101010101" pitchFamily="49" charset="-122"/>
                <a:ea typeface="楷体" panose="02010609060101010101" pitchFamily="49" charset="-122"/>
              </a:rPr>
              <a:t>的突起、边缘、毛刺和孤点</a:t>
            </a:r>
          </a:p>
        </p:txBody>
      </p:sp>
      <p:sp>
        <p:nvSpPr>
          <p:cNvPr id="71" name="Text Box 4"/>
          <p:cNvSpPr txBox="1">
            <a:spLocks noChangeArrowheads="1"/>
          </p:cNvSpPr>
          <p:nvPr/>
        </p:nvSpPr>
        <p:spPr bwMode="auto">
          <a:xfrm>
            <a:off x="9969438" y="1134445"/>
            <a:ext cx="537968" cy="4262205"/>
          </a:xfrm>
          <a:prstGeom prst="rect">
            <a:avLst/>
          </a:prstGeom>
          <a:noFill/>
          <a:ln w="9525">
            <a:noFill/>
            <a:miter lim="800000"/>
            <a:headEnd/>
            <a:tailEnd/>
          </a:ln>
        </p:spPr>
        <p:txBody>
          <a:bodyPr vert="eaVert">
            <a:spAutoFit/>
          </a:bodyPr>
          <a:lstStyle/>
          <a:p>
            <a:pPr>
              <a:spcBef>
                <a:spcPct val="0"/>
              </a:spcBef>
            </a:pPr>
            <a:r>
              <a:rPr lang="zh-CN" altLang="en-US" sz="2296" dirty="0">
                <a:solidFill>
                  <a:srgbClr val="0000FF"/>
                </a:solidFill>
                <a:latin typeface="黑体" pitchFamily="2" charset="-122"/>
                <a:ea typeface="黑体" pitchFamily="2" charset="-122"/>
              </a:rPr>
              <a:t>开运算</a:t>
            </a:r>
            <a:r>
              <a:rPr lang="zh-CN" altLang="en-US" sz="2296" dirty="0">
                <a:solidFill>
                  <a:srgbClr val="0000FF"/>
                </a:solidFill>
                <a:latin typeface="黑体" pitchFamily="2" charset="-122"/>
                <a:ea typeface="黑体" pitchFamily="2" charset="-122"/>
              </a:rPr>
              <a:t>实例</a:t>
            </a:r>
          </a:p>
        </p:txBody>
      </p:sp>
    </p:spTree>
    <p:extLst>
      <p:ext uri="{BB962C8B-B14F-4D97-AF65-F5344CB8AC3E}">
        <p14:creationId xmlns:p14="http://schemas.microsoft.com/office/powerpoint/2010/main" val="190970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1" nodeType="clickEffect">
                                  <p:stCondLst>
                                    <p:cond delay="0"/>
                                  </p:stCondLst>
                                  <p:childTnLst>
                                    <p:animEffect transition="out" filter="dissolve">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fill="hold"/>
                                        <p:tgtEl>
                                          <p:spTgt spid="12"/>
                                        </p:tgtEl>
                                        <p:attrNameLst>
                                          <p:attrName>ppt_x</p:attrName>
                                        </p:attrNameLst>
                                      </p:cBhvr>
                                      <p:tavLst>
                                        <p:tav tm="0">
                                          <p:val>
                                            <p:strVal val="#ppt_x"/>
                                          </p:val>
                                        </p:tav>
                                        <p:tav tm="100000">
                                          <p:val>
                                            <p:strVal val="#ppt_x"/>
                                          </p:val>
                                        </p:tav>
                                      </p:tavLst>
                                    </p:anim>
                                    <p:anim calcmode="lin" valueType="num">
                                      <p:cBhvr additive="base">
                                        <p:cTn id="5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9" presetClass="exit" presetSubtype="0" fill="hold" grpId="1" nodeType="clickEffect">
                                  <p:stCondLst>
                                    <p:cond delay="0"/>
                                  </p:stCondLst>
                                  <p:childTnLst>
                                    <p:animEffect transition="out" filter="dissolve">
                                      <p:cBhvr>
                                        <p:cTn id="67" dur="500"/>
                                        <p:tgtEl>
                                          <p:spTgt spid="7"/>
                                        </p:tgtEl>
                                      </p:cBhvr>
                                    </p:animEffect>
                                    <p:set>
                                      <p:cBhvr>
                                        <p:cTn id="68" dur="1" fill="hold">
                                          <p:stCondLst>
                                            <p:cond delay="499"/>
                                          </p:stCondLst>
                                        </p:cTn>
                                        <p:tgtEl>
                                          <p:spTgt spid="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ppt_x"/>
                                          </p:val>
                                        </p:tav>
                                        <p:tav tm="100000">
                                          <p:val>
                                            <p:strVal val="#ppt_x"/>
                                          </p:val>
                                        </p:tav>
                                      </p:tavLst>
                                    </p:anim>
                                    <p:anim calcmode="lin" valueType="num">
                                      <p:cBhvr additive="base">
                                        <p:cTn id="7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p:cTn id="79" dur="500" fill="hold"/>
                                        <p:tgtEl>
                                          <p:spTgt spid="15"/>
                                        </p:tgtEl>
                                        <p:attrNameLst>
                                          <p:attrName>ppt_w</p:attrName>
                                        </p:attrNameLst>
                                      </p:cBhvr>
                                      <p:tavLst>
                                        <p:tav tm="0">
                                          <p:val>
                                            <p:fltVal val="0"/>
                                          </p:val>
                                        </p:tav>
                                        <p:tav tm="100000">
                                          <p:val>
                                            <p:strVal val="#ppt_w"/>
                                          </p:val>
                                        </p:tav>
                                      </p:tavLst>
                                    </p:anim>
                                    <p:anim calcmode="lin" valueType="num">
                                      <p:cBhvr>
                                        <p:cTn id="80"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grpId="1" nodeType="clickEffect">
                                  <p:stCondLst>
                                    <p:cond delay="0"/>
                                  </p:stCondLst>
                                  <p:childTnLst>
                                    <p:animEffect transition="out" filter="dissolve">
                                      <p:cBhvr>
                                        <p:cTn id="84" dur="500"/>
                                        <p:tgtEl>
                                          <p:spTgt spid="12"/>
                                        </p:tgtEl>
                                      </p:cBhvr>
                                    </p:animEffect>
                                    <p:set>
                                      <p:cBhvr>
                                        <p:cTn id="85" dur="1" fill="hold">
                                          <p:stCondLst>
                                            <p:cond delay="499"/>
                                          </p:stCondLst>
                                        </p:cTn>
                                        <p:tgtEl>
                                          <p:spTgt spid="12"/>
                                        </p:tgtEl>
                                        <p:attrNameLst>
                                          <p:attrName>style.visibility</p:attrName>
                                        </p:attrNameLst>
                                      </p:cBhvr>
                                      <p:to>
                                        <p:strVal val="hidden"/>
                                      </p:to>
                                    </p:set>
                                  </p:childTnLst>
                                </p:cTn>
                              </p:par>
                              <p:par>
                                <p:cTn id="86" presetID="2" presetClass="entr" presetSubtype="4" fill="hold" grpId="0" nodeType="with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500" fill="hold"/>
                                        <p:tgtEl>
                                          <p:spTgt spid="8"/>
                                        </p:tgtEl>
                                        <p:attrNameLst>
                                          <p:attrName>ppt_x</p:attrName>
                                        </p:attrNameLst>
                                      </p:cBhvr>
                                      <p:tavLst>
                                        <p:tav tm="0">
                                          <p:val>
                                            <p:strVal val="#ppt_x"/>
                                          </p:val>
                                        </p:tav>
                                        <p:tav tm="100000">
                                          <p:val>
                                            <p:strVal val="#ppt_x"/>
                                          </p:val>
                                        </p:tav>
                                      </p:tavLst>
                                    </p:anim>
                                    <p:anim calcmode="lin" valueType="num">
                                      <p:cBhvr additive="base">
                                        <p:cTn id="89" dur="500" fill="hold"/>
                                        <p:tgtEl>
                                          <p:spTgt spid="8"/>
                                        </p:tgtEl>
                                        <p:attrNameLst>
                                          <p:attrName>ppt_y</p:attrName>
                                        </p:attrNameLst>
                                      </p:cBhvr>
                                      <p:tavLst>
                                        <p:tav tm="0">
                                          <p:val>
                                            <p:strVal val="1+#ppt_h/2"/>
                                          </p:val>
                                        </p:tav>
                                        <p:tav tm="100000">
                                          <p:val>
                                            <p:strVal val="#ppt_y"/>
                                          </p:val>
                                        </p:tav>
                                      </p:tavLst>
                                    </p:anim>
                                  </p:childTnLst>
                                </p:cTn>
                              </p:par>
                              <p:par>
                                <p:cTn id="90" presetID="17" presetClass="entr" presetSubtype="10" fill="hold" grpId="0" nodeType="withEffect">
                                  <p:stCondLst>
                                    <p:cond delay="0"/>
                                  </p:stCondLst>
                                  <p:childTnLst>
                                    <p:set>
                                      <p:cBhvr>
                                        <p:cTn id="91" dur="1" fill="hold">
                                          <p:stCondLst>
                                            <p:cond delay="0"/>
                                          </p:stCondLst>
                                        </p:cTn>
                                        <p:tgtEl>
                                          <p:spTgt spid="16"/>
                                        </p:tgtEl>
                                        <p:attrNameLst>
                                          <p:attrName>style.visibility</p:attrName>
                                        </p:attrNameLst>
                                      </p:cBhvr>
                                      <p:to>
                                        <p:strVal val="visible"/>
                                      </p:to>
                                    </p:set>
                                    <p:anim calcmode="lin" valueType="num">
                                      <p:cBhvr>
                                        <p:cTn id="92" dur="500" fill="hold"/>
                                        <p:tgtEl>
                                          <p:spTgt spid="16"/>
                                        </p:tgtEl>
                                        <p:attrNameLst>
                                          <p:attrName>ppt_w</p:attrName>
                                        </p:attrNameLst>
                                      </p:cBhvr>
                                      <p:tavLst>
                                        <p:tav tm="0">
                                          <p:val>
                                            <p:fltVal val="0"/>
                                          </p:val>
                                        </p:tav>
                                        <p:tav tm="100000">
                                          <p:val>
                                            <p:strVal val="#ppt_w"/>
                                          </p:val>
                                        </p:tav>
                                      </p:tavLst>
                                    </p:anim>
                                    <p:anim calcmode="lin" valueType="num">
                                      <p:cBhvr>
                                        <p:cTn id="93" dur="500" fill="hold"/>
                                        <p:tgtEl>
                                          <p:spTgt spid="16"/>
                                        </p:tgtEl>
                                        <p:attrNameLst>
                                          <p:attrName>ppt_h</p:attrName>
                                        </p:attrNameLst>
                                      </p:cBhvr>
                                      <p:tavLst>
                                        <p:tav tm="0">
                                          <p:val>
                                            <p:strVal val="#ppt_h"/>
                                          </p:val>
                                        </p:tav>
                                        <p:tav tm="100000">
                                          <p:val>
                                            <p:strVal val="#ppt_h"/>
                                          </p:val>
                                        </p:tav>
                                      </p:tavLst>
                                    </p:anim>
                                  </p:childTnLst>
                                </p:cTn>
                              </p:par>
                              <p:par>
                                <p:cTn id="94" presetID="9" presetClass="exit" presetSubtype="0" fill="hold" grpId="1" nodeType="withEffect">
                                  <p:stCondLst>
                                    <p:cond delay="0"/>
                                  </p:stCondLst>
                                  <p:childTnLst>
                                    <p:animEffect transition="out" filter="dissolve">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2" presetClass="entr" presetSubtype="4" fill="hold" grpId="0" nodeType="withEffect">
                                  <p:stCondLst>
                                    <p:cond delay="0"/>
                                  </p:stCondLst>
                                  <p:childTnLst>
                                    <p:set>
                                      <p:cBhvr>
                                        <p:cTn id="98" dur="1" fill="hold">
                                          <p:stCondLst>
                                            <p:cond delay="0"/>
                                          </p:stCondLst>
                                        </p:cTn>
                                        <p:tgtEl>
                                          <p:spTgt spid="9"/>
                                        </p:tgtEl>
                                        <p:attrNameLst>
                                          <p:attrName>style.visibility</p:attrName>
                                        </p:attrNameLst>
                                      </p:cBhvr>
                                      <p:to>
                                        <p:strVal val="visible"/>
                                      </p:to>
                                    </p:set>
                                    <p:anim calcmode="lin" valueType="num">
                                      <p:cBhvr additive="base">
                                        <p:cTn id="99" dur="500" fill="hold"/>
                                        <p:tgtEl>
                                          <p:spTgt spid="9"/>
                                        </p:tgtEl>
                                        <p:attrNameLst>
                                          <p:attrName>ppt_x</p:attrName>
                                        </p:attrNameLst>
                                      </p:cBhvr>
                                      <p:tavLst>
                                        <p:tav tm="0">
                                          <p:val>
                                            <p:strVal val="#ppt_x"/>
                                          </p:val>
                                        </p:tav>
                                        <p:tav tm="100000">
                                          <p:val>
                                            <p:strVal val="#ppt_x"/>
                                          </p:val>
                                        </p:tav>
                                      </p:tavLst>
                                    </p:anim>
                                    <p:anim calcmode="lin" valueType="num">
                                      <p:cBhvr additive="base">
                                        <p:cTn id="100" dur="500" fill="hold"/>
                                        <p:tgtEl>
                                          <p:spTgt spid="9"/>
                                        </p:tgtEl>
                                        <p:attrNameLst>
                                          <p:attrName>ppt_y</p:attrName>
                                        </p:attrNameLst>
                                      </p:cBhvr>
                                      <p:tavLst>
                                        <p:tav tm="0">
                                          <p:val>
                                            <p:strVal val="1+#ppt_h/2"/>
                                          </p:val>
                                        </p:tav>
                                        <p:tav tm="100000">
                                          <p:val>
                                            <p:strVal val="#ppt_y"/>
                                          </p:val>
                                        </p:tav>
                                      </p:tavLst>
                                    </p:anim>
                                  </p:childTnLst>
                                </p:cTn>
                              </p:par>
                              <p:par>
                                <p:cTn id="101" presetID="17" presetClass="entr" presetSubtype="10" fill="hold" grpId="0" nodeType="withEffect">
                                  <p:stCondLst>
                                    <p:cond delay="0"/>
                                  </p:stCondLst>
                                  <p:childTnLst>
                                    <p:set>
                                      <p:cBhvr>
                                        <p:cTn id="102" dur="1" fill="hold">
                                          <p:stCondLst>
                                            <p:cond delay="0"/>
                                          </p:stCondLst>
                                        </p:cTn>
                                        <p:tgtEl>
                                          <p:spTgt spid="17"/>
                                        </p:tgtEl>
                                        <p:attrNameLst>
                                          <p:attrName>style.visibility</p:attrName>
                                        </p:attrNameLst>
                                      </p:cBhvr>
                                      <p:to>
                                        <p:strVal val="visible"/>
                                      </p:to>
                                    </p:set>
                                    <p:anim calcmode="lin" valueType="num">
                                      <p:cBhvr>
                                        <p:cTn id="103" dur="500" fill="hold"/>
                                        <p:tgtEl>
                                          <p:spTgt spid="17"/>
                                        </p:tgtEl>
                                        <p:attrNameLst>
                                          <p:attrName>ppt_w</p:attrName>
                                        </p:attrNameLst>
                                      </p:cBhvr>
                                      <p:tavLst>
                                        <p:tav tm="0">
                                          <p:val>
                                            <p:fltVal val="0"/>
                                          </p:val>
                                        </p:tav>
                                        <p:tav tm="100000">
                                          <p:val>
                                            <p:strVal val="#ppt_w"/>
                                          </p:val>
                                        </p:tav>
                                      </p:tavLst>
                                    </p:anim>
                                    <p:anim calcmode="lin" valueType="num">
                                      <p:cBhvr>
                                        <p:cTn id="104" dur="500" fill="hold"/>
                                        <p:tgtEl>
                                          <p:spTgt spid="17"/>
                                        </p:tgtEl>
                                        <p:attrNameLst>
                                          <p:attrName>ppt_h</p:attrName>
                                        </p:attrNameLst>
                                      </p:cBhvr>
                                      <p:tavLst>
                                        <p:tav tm="0">
                                          <p:val>
                                            <p:strVal val="#ppt_h"/>
                                          </p:val>
                                        </p:tav>
                                        <p:tav tm="100000">
                                          <p:val>
                                            <p:strVal val="#ppt_h"/>
                                          </p:val>
                                        </p:tav>
                                      </p:tavLst>
                                    </p:anim>
                                  </p:childTnLst>
                                </p:cTn>
                              </p:par>
                              <p:par>
                                <p:cTn id="105" presetID="9" presetClass="exit" presetSubtype="0" fill="hold" grpId="1" nodeType="withEffect">
                                  <p:stCondLst>
                                    <p:cond delay="0"/>
                                  </p:stCondLst>
                                  <p:childTnLst>
                                    <p:animEffect transition="out" filter="dissolve">
                                      <p:cBhvr>
                                        <p:cTn id="106" dur="500"/>
                                        <p:tgtEl>
                                          <p:spTgt spid="8"/>
                                        </p:tgtEl>
                                      </p:cBhvr>
                                    </p:animEffect>
                                    <p:set>
                                      <p:cBhvr>
                                        <p:cTn id="107" dur="1" fill="hold">
                                          <p:stCondLst>
                                            <p:cond delay="499"/>
                                          </p:stCondLst>
                                        </p:cTn>
                                        <p:tgtEl>
                                          <p:spTgt spid="8"/>
                                        </p:tgtEl>
                                        <p:attrNameLst>
                                          <p:attrName>style.visibility</p:attrName>
                                        </p:attrNameLst>
                                      </p:cBhvr>
                                      <p:to>
                                        <p:strVal val="hidden"/>
                                      </p:to>
                                    </p:set>
                                  </p:childTnLst>
                                </p:cTn>
                              </p:par>
                              <p:par>
                                <p:cTn id="108" presetID="2" presetClass="entr" presetSubtype="4" fill="hold" grpId="0" nodeType="withEffect">
                                  <p:stCondLst>
                                    <p:cond delay="0"/>
                                  </p:stCondLst>
                                  <p:childTnLst>
                                    <p:set>
                                      <p:cBhvr>
                                        <p:cTn id="109" dur="1" fill="hold">
                                          <p:stCondLst>
                                            <p:cond delay="0"/>
                                          </p:stCondLst>
                                        </p:cTn>
                                        <p:tgtEl>
                                          <p:spTgt spid="10"/>
                                        </p:tgtEl>
                                        <p:attrNameLst>
                                          <p:attrName>style.visibility</p:attrName>
                                        </p:attrNameLst>
                                      </p:cBhvr>
                                      <p:to>
                                        <p:strVal val="visible"/>
                                      </p:to>
                                    </p:set>
                                    <p:anim calcmode="lin" valueType="num">
                                      <p:cBhvr additive="base">
                                        <p:cTn id="110" dur="500" fill="hold"/>
                                        <p:tgtEl>
                                          <p:spTgt spid="10"/>
                                        </p:tgtEl>
                                        <p:attrNameLst>
                                          <p:attrName>ppt_x</p:attrName>
                                        </p:attrNameLst>
                                      </p:cBhvr>
                                      <p:tavLst>
                                        <p:tav tm="0">
                                          <p:val>
                                            <p:strVal val="#ppt_x"/>
                                          </p:val>
                                        </p:tav>
                                        <p:tav tm="100000">
                                          <p:val>
                                            <p:strVal val="#ppt_x"/>
                                          </p:val>
                                        </p:tav>
                                      </p:tavLst>
                                    </p:anim>
                                    <p:anim calcmode="lin" valueType="num">
                                      <p:cBhvr additive="base">
                                        <p:cTn id="111" dur="500" fill="hold"/>
                                        <p:tgtEl>
                                          <p:spTgt spid="10"/>
                                        </p:tgtEl>
                                        <p:attrNameLst>
                                          <p:attrName>ppt_y</p:attrName>
                                        </p:attrNameLst>
                                      </p:cBhvr>
                                      <p:tavLst>
                                        <p:tav tm="0">
                                          <p:val>
                                            <p:strVal val="1+#ppt_h/2"/>
                                          </p:val>
                                        </p:tav>
                                        <p:tav tm="100000">
                                          <p:val>
                                            <p:strVal val="#ppt_y"/>
                                          </p:val>
                                        </p:tav>
                                      </p:tavLst>
                                    </p:anim>
                                  </p:childTnLst>
                                </p:cTn>
                              </p:par>
                              <p:par>
                                <p:cTn id="112" presetID="17" presetClass="entr" presetSubtype="10" fill="hold" grpId="0" nodeType="withEffect">
                                  <p:stCondLst>
                                    <p:cond delay="0"/>
                                  </p:stCondLst>
                                  <p:childTnLst>
                                    <p:set>
                                      <p:cBhvr>
                                        <p:cTn id="113" dur="1" fill="hold">
                                          <p:stCondLst>
                                            <p:cond delay="0"/>
                                          </p:stCondLst>
                                        </p:cTn>
                                        <p:tgtEl>
                                          <p:spTgt spid="18"/>
                                        </p:tgtEl>
                                        <p:attrNameLst>
                                          <p:attrName>style.visibility</p:attrName>
                                        </p:attrNameLst>
                                      </p:cBhvr>
                                      <p:to>
                                        <p:strVal val="visible"/>
                                      </p:to>
                                    </p:set>
                                    <p:anim calcmode="lin" valueType="num">
                                      <p:cBhvr>
                                        <p:cTn id="114" dur="500" fill="hold"/>
                                        <p:tgtEl>
                                          <p:spTgt spid="18"/>
                                        </p:tgtEl>
                                        <p:attrNameLst>
                                          <p:attrName>ppt_w</p:attrName>
                                        </p:attrNameLst>
                                      </p:cBhvr>
                                      <p:tavLst>
                                        <p:tav tm="0">
                                          <p:val>
                                            <p:fltVal val="0"/>
                                          </p:val>
                                        </p:tav>
                                        <p:tav tm="100000">
                                          <p:val>
                                            <p:strVal val="#ppt_w"/>
                                          </p:val>
                                        </p:tav>
                                      </p:tavLst>
                                    </p:anim>
                                    <p:anim calcmode="lin" valueType="num">
                                      <p:cBhvr>
                                        <p:cTn id="115" dur="500" fill="hold"/>
                                        <p:tgtEl>
                                          <p:spTgt spid="18"/>
                                        </p:tgtEl>
                                        <p:attrNameLst>
                                          <p:attrName>ppt_h</p:attrName>
                                        </p:attrNameLst>
                                      </p:cBhvr>
                                      <p:tavLst>
                                        <p:tav tm="0">
                                          <p:val>
                                            <p:strVal val="#ppt_h"/>
                                          </p:val>
                                        </p:tav>
                                        <p:tav tm="100000">
                                          <p:val>
                                            <p:strVal val="#ppt_h"/>
                                          </p:val>
                                        </p:tav>
                                      </p:tavLst>
                                    </p:anim>
                                  </p:childTnLst>
                                </p:cTn>
                              </p:par>
                              <p:par>
                                <p:cTn id="116" presetID="9" presetClass="exit" presetSubtype="0" fill="hold" grpId="1" nodeType="withEffect">
                                  <p:stCondLst>
                                    <p:cond delay="0"/>
                                  </p:stCondLst>
                                  <p:childTnLst>
                                    <p:animEffect transition="out" filter="dissolve">
                                      <p:cBhvr>
                                        <p:cTn id="117" dur="500"/>
                                        <p:tgtEl>
                                          <p:spTgt spid="9"/>
                                        </p:tgtEl>
                                      </p:cBhvr>
                                    </p:animEffect>
                                    <p:set>
                                      <p:cBhvr>
                                        <p:cTn id="118" dur="1" fill="hold">
                                          <p:stCondLst>
                                            <p:cond delay="499"/>
                                          </p:stCondLst>
                                        </p:cTn>
                                        <p:tgtEl>
                                          <p:spTgt spid="9"/>
                                        </p:tgtEl>
                                        <p:attrNameLst>
                                          <p:attrName>style.visibility</p:attrName>
                                        </p:attrNameLst>
                                      </p:cBhvr>
                                      <p:to>
                                        <p:strVal val="hidden"/>
                                      </p:to>
                                    </p:set>
                                  </p:childTnLst>
                                </p:cTn>
                              </p:par>
                              <p:par>
                                <p:cTn id="119" presetID="2" presetClass="entr" presetSubtype="4" fill="hold" grpId="0" nodeType="withEffect">
                                  <p:stCondLst>
                                    <p:cond delay="0"/>
                                  </p:stCondLst>
                                  <p:childTnLst>
                                    <p:set>
                                      <p:cBhvr>
                                        <p:cTn id="120" dur="1" fill="hold">
                                          <p:stCondLst>
                                            <p:cond delay="0"/>
                                          </p:stCondLst>
                                        </p:cTn>
                                        <p:tgtEl>
                                          <p:spTgt spid="19"/>
                                        </p:tgtEl>
                                        <p:attrNameLst>
                                          <p:attrName>style.visibility</p:attrName>
                                        </p:attrNameLst>
                                      </p:cBhvr>
                                      <p:to>
                                        <p:strVal val="visible"/>
                                      </p:to>
                                    </p:set>
                                    <p:anim calcmode="lin" valueType="num">
                                      <p:cBhvr additive="base">
                                        <p:cTn id="121" dur="500" fill="hold"/>
                                        <p:tgtEl>
                                          <p:spTgt spid="19"/>
                                        </p:tgtEl>
                                        <p:attrNameLst>
                                          <p:attrName>ppt_x</p:attrName>
                                        </p:attrNameLst>
                                      </p:cBhvr>
                                      <p:tavLst>
                                        <p:tav tm="0">
                                          <p:val>
                                            <p:strVal val="#ppt_x"/>
                                          </p:val>
                                        </p:tav>
                                        <p:tav tm="100000">
                                          <p:val>
                                            <p:strVal val="#ppt_x"/>
                                          </p:val>
                                        </p:tav>
                                      </p:tavLst>
                                    </p:anim>
                                    <p:anim calcmode="lin" valueType="num">
                                      <p:cBhvr additive="base">
                                        <p:cTn id="122" dur="500" fill="hold"/>
                                        <p:tgtEl>
                                          <p:spTgt spid="19"/>
                                        </p:tgtEl>
                                        <p:attrNameLst>
                                          <p:attrName>ppt_y</p:attrName>
                                        </p:attrNameLst>
                                      </p:cBhvr>
                                      <p:tavLst>
                                        <p:tav tm="0">
                                          <p:val>
                                            <p:strVal val="1+#ppt_h/2"/>
                                          </p:val>
                                        </p:tav>
                                        <p:tav tm="100000">
                                          <p:val>
                                            <p:strVal val="#ppt_y"/>
                                          </p:val>
                                        </p:tav>
                                      </p:tavLst>
                                    </p:anim>
                                  </p:childTnLst>
                                </p:cTn>
                              </p:par>
                              <p:par>
                                <p:cTn id="123" presetID="17" presetClass="entr" presetSubtype="10" fill="hold" grpId="0" nodeType="withEffect">
                                  <p:stCondLst>
                                    <p:cond delay="0"/>
                                  </p:stCondLst>
                                  <p:childTnLst>
                                    <p:set>
                                      <p:cBhvr>
                                        <p:cTn id="124" dur="1" fill="hold">
                                          <p:stCondLst>
                                            <p:cond delay="0"/>
                                          </p:stCondLst>
                                        </p:cTn>
                                        <p:tgtEl>
                                          <p:spTgt spid="21"/>
                                        </p:tgtEl>
                                        <p:attrNameLst>
                                          <p:attrName>style.visibility</p:attrName>
                                        </p:attrNameLst>
                                      </p:cBhvr>
                                      <p:to>
                                        <p:strVal val="visible"/>
                                      </p:to>
                                    </p:set>
                                    <p:anim calcmode="lin" valueType="num">
                                      <p:cBhvr>
                                        <p:cTn id="125" dur="500" fill="hold"/>
                                        <p:tgtEl>
                                          <p:spTgt spid="21"/>
                                        </p:tgtEl>
                                        <p:attrNameLst>
                                          <p:attrName>ppt_w</p:attrName>
                                        </p:attrNameLst>
                                      </p:cBhvr>
                                      <p:tavLst>
                                        <p:tav tm="0">
                                          <p:val>
                                            <p:fltVal val="0"/>
                                          </p:val>
                                        </p:tav>
                                        <p:tav tm="100000">
                                          <p:val>
                                            <p:strVal val="#ppt_w"/>
                                          </p:val>
                                        </p:tav>
                                      </p:tavLst>
                                    </p:anim>
                                    <p:anim calcmode="lin" valueType="num">
                                      <p:cBhvr>
                                        <p:cTn id="126" dur="500" fill="hold"/>
                                        <p:tgtEl>
                                          <p:spTgt spid="21"/>
                                        </p:tgtEl>
                                        <p:attrNameLst>
                                          <p:attrName>ppt_h</p:attrName>
                                        </p:attrNameLst>
                                      </p:cBhvr>
                                      <p:tavLst>
                                        <p:tav tm="0">
                                          <p:val>
                                            <p:strVal val="#ppt_h"/>
                                          </p:val>
                                        </p:tav>
                                        <p:tav tm="100000">
                                          <p:val>
                                            <p:strVal val="#ppt_h"/>
                                          </p:val>
                                        </p:tav>
                                      </p:tavLst>
                                    </p:anim>
                                  </p:childTnLst>
                                </p:cTn>
                              </p:par>
                              <p:par>
                                <p:cTn id="127" presetID="9" presetClass="exit" presetSubtype="0" fill="hold" grpId="1" nodeType="withEffect">
                                  <p:stCondLst>
                                    <p:cond delay="0"/>
                                  </p:stCondLst>
                                  <p:childTnLst>
                                    <p:animEffect transition="out" filter="dissolve">
                                      <p:cBhvr>
                                        <p:cTn id="128" dur="500"/>
                                        <p:tgtEl>
                                          <p:spTgt spid="10"/>
                                        </p:tgtEl>
                                      </p:cBhvr>
                                    </p:animEffect>
                                    <p:set>
                                      <p:cBhvr>
                                        <p:cTn id="129" dur="1" fill="hold">
                                          <p:stCondLst>
                                            <p:cond delay="499"/>
                                          </p:stCondLst>
                                        </p:cTn>
                                        <p:tgtEl>
                                          <p:spTgt spid="10"/>
                                        </p:tgtEl>
                                        <p:attrNameLst>
                                          <p:attrName>style.visibility</p:attrName>
                                        </p:attrNameLst>
                                      </p:cBhvr>
                                      <p:to>
                                        <p:strVal val="hidden"/>
                                      </p:to>
                                    </p:set>
                                  </p:childTnLst>
                                </p:cTn>
                              </p:par>
                              <p:par>
                                <p:cTn id="130" presetID="2" presetClass="entr" presetSubtype="4" fill="hold" grpId="0" nodeType="withEffect">
                                  <p:stCondLst>
                                    <p:cond delay="0"/>
                                  </p:stCondLst>
                                  <p:childTnLst>
                                    <p:set>
                                      <p:cBhvr>
                                        <p:cTn id="131" dur="1" fill="hold">
                                          <p:stCondLst>
                                            <p:cond delay="0"/>
                                          </p:stCondLst>
                                        </p:cTn>
                                        <p:tgtEl>
                                          <p:spTgt spid="20"/>
                                        </p:tgtEl>
                                        <p:attrNameLst>
                                          <p:attrName>style.visibility</p:attrName>
                                        </p:attrNameLst>
                                      </p:cBhvr>
                                      <p:to>
                                        <p:strVal val="visible"/>
                                      </p:to>
                                    </p:set>
                                    <p:anim calcmode="lin" valueType="num">
                                      <p:cBhvr additive="base">
                                        <p:cTn id="132" dur="500" fill="hold"/>
                                        <p:tgtEl>
                                          <p:spTgt spid="20"/>
                                        </p:tgtEl>
                                        <p:attrNameLst>
                                          <p:attrName>ppt_x</p:attrName>
                                        </p:attrNameLst>
                                      </p:cBhvr>
                                      <p:tavLst>
                                        <p:tav tm="0">
                                          <p:val>
                                            <p:strVal val="#ppt_x"/>
                                          </p:val>
                                        </p:tav>
                                        <p:tav tm="100000">
                                          <p:val>
                                            <p:strVal val="#ppt_x"/>
                                          </p:val>
                                        </p:tav>
                                      </p:tavLst>
                                    </p:anim>
                                    <p:anim calcmode="lin" valueType="num">
                                      <p:cBhvr additive="base">
                                        <p:cTn id="133" dur="500" fill="hold"/>
                                        <p:tgtEl>
                                          <p:spTgt spid="20"/>
                                        </p:tgtEl>
                                        <p:attrNameLst>
                                          <p:attrName>ppt_y</p:attrName>
                                        </p:attrNameLst>
                                      </p:cBhvr>
                                      <p:tavLst>
                                        <p:tav tm="0">
                                          <p:val>
                                            <p:strVal val="1+#ppt_h/2"/>
                                          </p:val>
                                        </p:tav>
                                        <p:tav tm="100000">
                                          <p:val>
                                            <p:strVal val="#ppt_y"/>
                                          </p:val>
                                        </p:tav>
                                      </p:tavLst>
                                    </p:anim>
                                  </p:childTnLst>
                                </p:cTn>
                              </p:par>
                              <p:par>
                                <p:cTn id="134" presetID="17" presetClass="entr" presetSubtype="10" fill="hold" grpId="0" nodeType="withEffect">
                                  <p:stCondLst>
                                    <p:cond delay="0"/>
                                  </p:stCondLst>
                                  <p:childTnLst>
                                    <p:set>
                                      <p:cBhvr>
                                        <p:cTn id="135" dur="1" fill="hold">
                                          <p:stCondLst>
                                            <p:cond delay="0"/>
                                          </p:stCondLst>
                                        </p:cTn>
                                        <p:tgtEl>
                                          <p:spTgt spid="22"/>
                                        </p:tgtEl>
                                        <p:attrNameLst>
                                          <p:attrName>style.visibility</p:attrName>
                                        </p:attrNameLst>
                                      </p:cBhvr>
                                      <p:to>
                                        <p:strVal val="visible"/>
                                      </p:to>
                                    </p:set>
                                    <p:anim calcmode="lin" valueType="num">
                                      <p:cBhvr>
                                        <p:cTn id="136" dur="500" fill="hold"/>
                                        <p:tgtEl>
                                          <p:spTgt spid="22"/>
                                        </p:tgtEl>
                                        <p:attrNameLst>
                                          <p:attrName>ppt_w</p:attrName>
                                        </p:attrNameLst>
                                      </p:cBhvr>
                                      <p:tavLst>
                                        <p:tav tm="0">
                                          <p:val>
                                            <p:fltVal val="0"/>
                                          </p:val>
                                        </p:tav>
                                        <p:tav tm="100000">
                                          <p:val>
                                            <p:strVal val="#ppt_w"/>
                                          </p:val>
                                        </p:tav>
                                      </p:tavLst>
                                    </p:anim>
                                    <p:anim calcmode="lin" valueType="num">
                                      <p:cBhvr>
                                        <p:cTn id="137" dur="500" fill="hold"/>
                                        <p:tgtEl>
                                          <p:spTgt spid="22"/>
                                        </p:tgtEl>
                                        <p:attrNameLst>
                                          <p:attrName>ppt_h</p:attrName>
                                        </p:attrNameLst>
                                      </p:cBhvr>
                                      <p:tavLst>
                                        <p:tav tm="0">
                                          <p:val>
                                            <p:strVal val="#ppt_h"/>
                                          </p:val>
                                        </p:tav>
                                        <p:tav tm="100000">
                                          <p:val>
                                            <p:strVal val="#ppt_h"/>
                                          </p:val>
                                        </p:tav>
                                      </p:tavLst>
                                    </p:anim>
                                  </p:childTnLst>
                                </p:cTn>
                              </p:par>
                              <p:par>
                                <p:cTn id="138" presetID="9" presetClass="exit" presetSubtype="0" fill="hold" grpId="1" nodeType="withEffect">
                                  <p:stCondLst>
                                    <p:cond delay="0"/>
                                  </p:stCondLst>
                                  <p:childTnLst>
                                    <p:animEffect transition="out" filter="dissolve">
                                      <p:cBhvr>
                                        <p:cTn id="139" dur="500"/>
                                        <p:tgtEl>
                                          <p:spTgt spid="19"/>
                                        </p:tgtEl>
                                      </p:cBhvr>
                                    </p:animEffect>
                                    <p:set>
                                      <p:cBhvr>
                                        <p:cTn id="140" dur="1" fill="hold">
                                          <p:stCondLst>
                                            <p:cond delay="499"/>
                                          </p:stCondLst>
                                        </p:cTn>
                                        <p:tgtEl>
                                          <p:spTgt spid="19"/>
                                        </p:tgtEl>
                                        <p:attrNameLst>
                                          <p:attrName>style.visibility</p:attrName>
                                        </p:attrNameLst>
                                      </p:cBhvr>
                                      <p:to>
                                        <p:strVal val="hidden"/>
                                      </p:to>
                                    </p:set>
                                  </p:childTnLst>
                                </p:cTn>
                              </p:par>
                              <p:par>
                                <p:cTn id="141" presetID="17" presetClass="entr" presetSubtype="10" fill="hold" grpId="0" nodeType="withEffect">
                                  <p:stCondLst>
                                    <p:cond delay="0"/>
                                  </p:stCondLst>
                                  <p:childTnLst>
                                    <p:set>
                                      <p:cBhvr>
                                        <p:cTn id="142" dur="1" fill="hold">
                                          <p:stCondLst>
                                            <p:cond delay="0"/>
                                          </p:stCondLst>
                                        </p:cTn>
                                        <p:tgtEl>
                                          <p:spTgt spid="23"/>
                                        </p:tgtEl>
                                        <p:attrNameLst>
                                          <p:attrName>style.visibility</p:attrName>
                                        </p:attrNameLst>
                                      </p:cBhvr>
                                      <p:to>
                                        <p:strVal val="visible"/>
                                      </p:to>
                                    </p:set>
                                    <p:anim calcmode="lin" valueType="num">
                                      <p:cBhvr>
                                        <p:cTn id="143" dur="500" fill="hold"/>
                                        <p:tgtEl>
                                          <p:spTgt spid="23"/>
                                        </p:tgtEl>
                                        <p:attrNameLst>
                                          <p:attrName>ppt_w</p:attrName>
                                        </p:attrNameLst>
                                      </p:cBhvr>
                                      <p:tavLst>
                                        <p:tav tm="0">
                                          <p:val>
                                            <p:fltVal val="0"/>
                                          </p:val>
                                        </p:tav>
                                        <p:tav tm="100000">
                                          <p:val>
                                            <p:strVal val="#ppt_w"/>
                                          </p:val>
                                        </p:tav>
                                      </p:tavLst>
                                    </p:anim>
                                    <p:anim calcmode="lin" valueType="num">
                                      <p:cBhvr>
                                        <p:cTn id="144"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45" fill="hold">
                      <p:stCondLst>
                        <p:cond delay="indefinite"/>
                      </p:stCondLst>
                      <p:childTnLst>
                        <p:par>
                          <p:cTn id="146" fill="hold">
                            <p:stCondLst>
                              <p:cond delay="0"/>
                            </p:stCondLst>
                            <p:childTnLst>
                              <p:par>
                                <p:cTn id="147" presetID="9" presetClass="exit" presetSubtype="0" fill="hold" grpId="1" nodeType="clickEffect">
                                  <p:stCondLst>
                                    <p:cond delay="0"/>
                                  </p:stCondLst>
                                  <p:childTnLst>
                                    <p:animEffect transition="out" filter="dissolve">
                                      <p:cBhvr>
                                        <p:cTn id="148" dur="500"/>
                                        <p:tgtEl>
                                          <p:spTgt spid="20"/>
                                        </p:tgtEl>
                                      </p:cBhvr>
                                    </p:animEffect>
                                    <p:set>
                                      <p:cBhvr>
                                        <p:cTn id="149" dur="1" fill="hold">
                                          <p:stCondLst>
                                            <p:cond delay="499"/>
                                          </p:stCondLst>
                                        </p:cTn>
                                        <p:tgtEl>
                                          <p:spTgt spid="20"/>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6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 presetClass="entr" presetSubtype="4" fill="hold" nodeType="clickEffect">
                                  <p:stCondLst>
                                    <p:cond delay="0"/>
                                  </p:stCondLst>
                                  <p:childTnLst>
                                    <p:set>
                                      <p:cBhvr>
                                        <p:cTn id="157" dur="1" fill="hold">
                                          <p:stCondLst>
                                            <p:cond delay="0"/>
                                          </p:stCondLst>
                                        </p:cTn>
                                        <p:tgtEl>
                                          <p:spTgt spid="25"/>
                                        </p:tgtEl>
                                        <p:attrNameLst>
                                          <p:attrName>style.visibility</p:attrName>
                                        </p:attrNameLst>
                                      </p:cBhvr>
                                      <p:to>
                                        <p:strVal val="visible"/>
                                      </p:to>
                                    </p:set>
                                    <p:anim calcmode="lin" valueType="num">
                                      <p:cBhvr additive="base">
                                        <p:cTn id="158" dur="500" fill="hold"/>
                                        <p:tgtEl>
                                          <p:spTgt spid="25"/>
                                        </p:tgtEl>
                                        <p:attrNameLst>
                                          <p:attrName>ppt_x</p:attrName>
                                        </p:attrNameLst>
                                      </p:cBhvr>
                                      <p:tavLst>
                                        <p:tav tm="0">
                                          <p:val>
                                            <p:strVal val="#ppt_x"/>
                                          </p:val>
                                        </p:tav>
                                        <p:tav tm="100000">
                                          <p:val>
                                            <p:strVal val="#ppt_x"/>
                                          </p:val>
                                        </p:tav>
                                      </p:tavLst>
                                    </p:anim>
                                    <p:anim calcmode="lin" valueType="num">
                                      <p:cBhvr additive="base">
                                        <p:cTn id="15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24"/>
                                        </p:tgtEl>
                                        <p:attrNameLst>
                                          <p:attrName>style.visibility</p:attrName>
                                        </p:attrNameLst>
                                      </p:cBhvr>
                                      <p:to>
                                        <p:strVal val="visible"/>
                                      </p:to>
                                    </p:set>
                                    <p:anim calcmode="lin" valueType="num">
                                      <p:cBhvr additive="base">
                                        <p:cTn id="164" dur="500" fill="hold"/>
                                        <p:tgtEl>
                                          <p:spTgt spid="24"/>
                                        </p:tgtEl>
                                        <p:attrNameLst>
                                          <p:attrName>ppt_x</p:attrName>
                                        </p:attrNameLst>
                                      </p:cBhvr>
                                      <p:tavLst>
                                        <p:tav tm="0">
                                          <p:val>
                                            <p:strVal val="#ppt_x"/>
                                          </p:val>
                                        </p:tav>
                                        <p:tav tm="100000">
                                          <p:val>
                                            <p:strVal val="#ppt_x"/>
                                          </p:val>
                                        </p:tav>
                                      </p:tavLst>
                                    </p:anim>
                                    <p:anim calcmode="lin" valueType="num">
                                      <p:cBhvr additive="base">
                                        <p:cTn id="16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grpId="0" nodeType="clickEffect">
                                  <p:stCondLst>
                                    <p:cond delay="0"/>
                                  </p:stCondLst>
                                  <p:childTnLst>
                                    <p:set>
                                      <p:cBhvr>
                                        <p:cTn id="169" dur="1" fill="hold">
                                          <p:stCondLst>
                                            <p:cond delay="0"/>
                                          </p:stCondLst>
                                        </p:cTn>
                                        <p:tgtEl>
                                          <p:spTgt spid="35"/>
                                        </p:tgtEl>
                                        <p:attrNameLst>
                                          <p:attrName>style.visibility</p:attrName>
                                        </p:attrNameLst>
                                      </p:cBhvr>
                                      <p:to>
                                        <p:strVal val="visible"/>
                                      </p:to>
                                    </p:set>
                                    <p:anim calcmode="lin" valueType="num">
                                      <p:cBhvr additive="base">
                                        <p:cTn id="170" dur="500" fill="hold"/>
                                        <p:tgtEl>
                                          <p:spTgt spid="35"/>
                                        </p:tgtEl>
                                        <p:attrNameLst>
                                          <p:attrName>ppt_x</p:attrName>
                                        </p:attrNameLst>
                                      </p:cBhvr>
                                      <p:tavLst>
                                        <p:tav tm="0">
                                          <p:val>
                                            <p:strVal val="#ppt_x"/>
                                          </p:val>
                                        </p:tav>
                                        <p:tav tm="100000">
                                          <p:val>
                                            <p:strVal val="#ppt_x"/>
                                          </p:val>
                                        </p:tav>
                                      </p:tavLst>
                                    </p:anim>
                                    <p:anim calcmode="lin" valueType="num">
                                      <p:cBhvr additive="base">
                                        <p:cTn id="17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17" presetClass="entr" presetSubtype="10" fill="hold" grpId="0" nodeType="clickEffect">
                                  <p:stCondLst>
                                    <p:cond delay="0"/>
                                  </p:stCondLst>
                                  <p:childTnLst>
                                    <p:set>
                                      <p:cBhvr>
                                        <p:cTn id="175" dur="1" fill="hold">
                                          <p:stCondLst>
                                            <p:cond delay="0"/>
                                          </p:stCondLst>
                                        </p:cTn>
                                        <p:tgtEl>
                                          <p:spTgt spid="53"/>
                                        </p:tgtEl>
                                        <p:attrNameLst>
                                          <p:attrName>style.visibility</p:attrName>
                                        </p:attrNameLst>
                                      </p:cBhvr>
                                      <p:to>
                                        <p:strVal val="visible"/>
                                      </p:to>
                                    </p:set>
                                    <p:anim calcmode="lin" valueType="num">
                                      <p:cBhvr>
                                        <p:cTn id="176" dur="500" fill="hold"/>
                                        <p:tgtEl>
                                          <p:spTgt spid="53"/>
                                        </p:tgtEl>
                                        <p:attrNameLst>
                                          <p:attrName>ppt_w</p:attrName>
                                        </p:attrNameLst>
                                      </p:cBhvr>
                                      <p:tavLst>
                                        <p:tav tm="0">
                                          <p:val>
                                            <p:fltVal val="0"/>
                                          </p:val>
                                        </p:tav>
                                        <p:tav tm="100000">
                                          <p:val>
                                            <p:strVal val="#ppt_w"/>
                                          </p:val>
                                        </p:tav>
                                      </p:tavLst>
                                    </p:anim>
                                    <p:anim calcmode="lin" valueType="num">
                                      <p:cBhvr>
                                        <p:cTn id="177" dur="500" fill="hold"/>
                                        <p:tgtEl>
                                          <p:spTgt spid="53"/>
                                        </p:tgtEl>
                                        <p:attrNameLst>
                                          <p:attrName>ppt_h</p:attrName>
                                        </p:attrNameLst>
                                      </p:cBhvr>
                                      <p:tavLst>
                                        <p:tav tm="0">
                                          <p:val>
                                            <p:strVal val="#ppt_h"/>
                                          </p:val>
                                        </p:tav>
                                        <p:tav tm="100000">
                                          <p:val>
                                            <p:strVal val="#ppt_h"/>
                                          </p:val>
                                        </p:tav>
                                      </p:tavLst>
                                    </p:anim>
                                  </p:childTnLst>
                                </p:cTn>
                              </p:par>
                            </p:childTnLst>
                          </p:cTn>
                        </p:par>
                      </p:childTnLst>
                    </p:cTn>
                  </p:par>
                  <p:par>
                    <p:cTn id="178" fill="hold">
                      <p:stCondLst>
                        <p:cond delay="indefinite"/>
                      </p:stCondLst>
                      <p:childTnLst>
                        <p:par>
                          <p:cTn id="179" fill="hold">
                            <p:stCondLst>
                              <p:cond delay="0"/>
                            </p:stCondLst>
                            <p:childTnLst>
                              <p:par>
                                <p:cTn id="180" presetID="9" presetClass="exit" presetSubtype="0" fill="hold" grpId="1" nodeType="clickEffect">
                                  <p:stCondLst>
                                    <p:cond delay="0"/>
                                  </p:stCondLst>
                                  <p:childTnLst>
                                    <p:animEffect transition="out" filter="dissolve">
                                      <p:cBhvr>
                                        <p:cTn id="181" dur="500"/>
                                        <p:tgtEl>
                                          <p:spTgt spid="24"/>
                                        </p:tgtEl>
                                      </p:cBhvr>
                                    </p:animEffect>
                                    <p:set>
                                      <p:cBhvr>
                                        <p:cTn id="182" dur="1" fill="hold">
                                          <p:stCondLst>
                                            <p:cond delay="499"/>
                                          </p:stCondLst>
                                        </p:cTn>
                                        <p:tgtEl>
                                          <p:spTgt spid="2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36"/>
                                        </p:tgtEl>
                                        <p:attrNameLst>
                                          <p:attrName>style.visibility</p:attrName>
                                        </p:attrNameLst>
                                      </p:cBhvr>
                                      <p:to>
                                        <p:strVal val="visible"/>
                                      </p:to>
                                    </p:set>
                                    <p:anim calcmode="lin" valueType="num">
                                      <p:cBhvr additive="base">
                                        <p:cTn id="187" dur="500" fill="hold"/>
                                        <p:tgtEl>
                                          <p:spTgt spid="36"/>
                                        </p:tgtEl>
                                        <p:attrNameLst>
                                          <p:attrName>ppt_x</p:attrName>
                                        </p:attrNameLst>
                                      </p:cBhvr>
                                      <p:tavLst>
                                        <p:tav tm="0">
                                          <p:val>
                                            <p:strVal val="#ppt_x"/>
                                          </p:val>
                                        </p:tav>
                                        <p:tav tm="100000">
                                          <p:val>
                                            <p:strVal val="#ppt_x"/>
                                          </p:val>
                                        </p:tav>
                                      </p:tavLst>
                                    </p:anim>
                                    <p:anim calcmode="lin" valueType="num">
                                      <p:cBhvr additive="base">
                                        <p:cTn id="18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17" presetClass="entr" presetSubtype="10" fill="hold" grpId="0" nodeType="clickEffect">
                                  <p:stCondLst>
                                    <p:cond delay="0"/>
                                  </p:stCondLst>
                                  <p:childTnLst>
                                    <p:set>
                                      <p:cBhvr>
                                        <p:cTn id="192" dur="1" fill="hold">
                                          <p:stCondLst>
                                            <p:cond delay="0"/>
                                          </p:stCondLst>
                                        </p:cTn>
                                        <p:tgtEl>
                                          <p:spTgt spid="37"/>
                                        </p:tgtEl>
                                        <p:attrNameLst>
                                          <p:attrName>style.visibility</p:attrName>
                                        </p:attrNameLst>
                                      </p:cBhvr>
                                      <p:to>
                                        <p:strVal val="visible"/>
                                      </p:to>
                                    </p:set>
                                    <p:anim calcmode="lin" valueType="num">
                                      <p:cBhvr>
                                        <p:cTn id="193" dur="500" fill="hold"/>
                                        <p:tgtEl>
                                          <p:spTgt spid="37"/>
                                        </p:tgtEl>
                                        <p:attrNameLst>
                                          <p:attrName>ppt_w</p:attrName>
                                        </p:attrNameLst>
                                      </p:cBhvr>
                                      <p:tavLst>
                                        <p:tav tm="0">
                                          <p:val>
                                            <p:fltVal val="0"/>
                                          </p:val>
                                        </p:tav>
                                        <p:tav tm="100000">
                                          <p:val>
                                            <p:strVal val="#ppt_w"/>
                                          </p:val>
                                        </p:tav>
                                      </p:tavLst>
                                    </p:anim>
                                    <p:anim calcmode="lin" valueType="num">
                                      <p:cBhvr>
                                        <p:cTn id="194" dur="500" fill="hold"/>
                                        <p:tgtEl>
                                          <p:spTgt spid="37"/>
                                        </p:tgtEl>
                                        <p:attrNameLst>
                                          <p:attrName>ppt_h</p:attrName>
                                        </p:attrNameLst>
                                      </p:cBhvr>
                                      <p:tavLst>
                                        <p:tav tm="0">
                                          <p:val>
                                            <p:strVal val="#ppt_h"/>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ID="9" presetClass="exit" presetSubtype="0" fill="hold" grpId="1" nodeType="clickEffect">
                                  <p:stCondLst>
                                    <p:cond delay="0"/>
                                  </p:stCondLst>
                                  <p:childTnLst>
                                    <p:animEffect transition="out" filter="dissolve">
                                      <p:cBhvr>
                                        <p:cTn id="198" dur="500"/>
                                        <p:tgtEl>
                                          <p:spTgt spid="35"/>
                                        </p:tgtEl>
                                      </p:cBhvr>
                                    </p:animEffect>
                                    <p:set>
                                      <p:cBhvr>
                                        <p:cTn id="199" dur="1" fill="hold">
                                          <p:stCondLst>
                                            <p:cond delay="499"/>
                                          </p:stCondLst>
                                        </p:cTn>
                                        <p:tgtEl>
                                          <p:spTgt spid="35"/>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2" presetClass="entr" presetSubtype="4" fill="hold" grpId="0" nodeType="clickEffect">
                                  <p:stCondLst>
                                    <p:cond delay="0"/>
                                  </p:stCondLst>
                                  <p:childTnLst>
                                    <p:set>
                                      <p:cBhvr>
                                        <p:cTn id="203" dur="1" fill="hold">
                                          <p:stCondLst>
                                            <p:cond delay="0"/>
                                          </p:stCondLst>
                                        </p:cTn>
                                        <p:tgtEl>
                                          <p:spTgt spid="38"/>
                                        </p:tgtEl>
                                        <p:attrNameLst>
                                          <p:attrName>style.visibility</p:attrName>
                                        </p:attrNameLst>
                                      </p:cBhvr>
                                      <p:to>
                                        <p:strVal val="visible"/>
                                      </p:to>
                                    </p:set>
                                    <p:anim calcmode="lin" valueType="num">
                                      <p:cBhvr additive="base">
                                        <p:cTn id="204" dur="500" fill="hold"/>
                                        <p:tgtEl>
                                          <p:spTgt spid="38"/>
                                        </p:tgtEl>
                                        <p:attrNameLst>
                                          <p:attrName>ppt_x</p:attrName>
                                        </p:attrNameLst>
                                      </p:cBhvr>
                                      <p:tavLst>
                                        <p:tav tm="0">
                                          <p:val>
                                            <p:strVal val="#ppt_x"/>
                                          </p:val>
                                        </p:tav>
                                        <p:tav tm="100000">
                                          <p:val>
                                            <p:strVal val="#ppt_x"/>
                                          </p:val>
                                        </p:tav>
                                      </p:tavLst>
                                    </p:anim>
                                    <p:anim calcmode="lin" valueType="num">
                                      <p:cBhvr additive="base">
                                        <p:cTn id="20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17" presetClass="entr" presetSubtype="10" fill="hold" grpId="0" nodeType="clickEffect">
                                  <p:stCondLst>
                                    <p:cond delay="0"/>
                                  </p:stCondLst>
                                  <p:childTnLst>
                                    <p:set>
                                      <p:cBhvr>
                                        <p:cTn id="209" dur="1" fill="hold">
                                          <p:stCondLst>
                                            <p:cond delay="0"/>
                                          </p:stCondLst>
                                        </p:cTn>
                                        <p:tgtEl>
                                          <p:spTgt spid="39"/>
                                        </p:tgtEl>
                                        <p:attrNameLst>
                                          <p:attrName>style.visibility</p:attrName>
                                        </p:attrNameLst>
                                      </p:cBhvr>
                                      <p:to>
                                        <p:strVal val="visible"/>
                                      </p:to>
                                    </p:set>
                                    <p:anim calcmode="lin" valueType="num">
                                      <p:cBhvr>
                                        <p:cTn id="210" dur="500" fill="hold"/>
                                        <p:tgtEl>
                                          <p:spTgt spid="39"/>
                                        </p:tgtEl>
                                        <p:attrNameLst>
                                          <p:attrName>ppt_w</p:attrName>
                                        </p:attrNameLst>
                                      </p:cBhvr>
                                      <p:tavLst>
                                        <p:tav tm="0">
                                          <p:val>
                                            <p:fltVal val="0"/>
                                          </p:val>
                                        </p:tav>
                                        <p:tav tm="100000">
                                          <p:val>
                                            <p:strVal val="#ppt_w"/>
                                          </p:val>
                                        </p:tav>
                                      </p:tavLst>
                                    </p:anim>
                                    <p:anim calcmode="lin" valueType="num">
                                      <p:cBhvr>
                                        <p:cTn id="211"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212" fill="hold">
                      <p:stCondLst>
                        <p:cond delay="indefinite"/>
                      </p:stCondLst>
                      <p:childTnLst>
                        <p:par>
                          <p:cTn id="213" fill="hold">
                            <p:stCondLst>
                              <p:cond delay="0"/>
                            </p:stCondLst>
                            <p:childTnLst>
                              <p:par>
                                <p:cTn id="214" presetID="9" presetClass="exit" presetSubtype="0" fill="hold" grpId="1" nodeType="clickEffect">
                                  <p:stCondLst>
                                    <p:cond delay="0"/>
                                  </p:stCondLst>
                                  <p:childTnLst>
                                    <p:animEffect transition="out" filter="dissolve">
                                      <p:cBhvr>
                                        <p:cTn id="215" dur="500"/>
                                        <p:tgtEl>
                                          <p:spTgt spid="36"/>
                                        </p:tgtEl>
                                      </p:cBhvr>
                                    </p:animEffect>
                                    <p:set>
                                      <p:cBhvr>
                                        <p:cTn id="216" dur="1" fill="hold">
                                          <p:stCondLst>
                                            <p:cond delay="499"/>
                                          </p:stCondLst>
                                        </p:cTn>
                                        <p:tgtEl>
                                          <p:spTgt spid="36"/>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grpId="0" nodeType="clickEffect">
                                  <p:stCondLst>
                                    <p:cond delay="0"/>
                                  </p:stCondLst>
                                  <p:childTnLst>
                                    <p:set>
                                      <p:cBhvr>
                                        <p:cTn id="220" dur="1" fill="hold">
                                          <p:stCondLst>
                                            <p:cond delay="0"/>
                                          </p:stCondLst>
                                        </p:cTn>
                                        <p:tgtEl>
                                          <p:spTgt spid="40"/>
                                        </p:tgtEl>
                                        <p:attrNameLst>
                                          <p:attrName>style.visibility</p:attrName>
                                        </p:attrNameLst>
                                      </p:cBhvr>
                                      <p:to>
                                        <p:strVal val="visible"/>
                                      </p:to>
                                    </p:set>
                                    <p:anim calcmode="lin" valueType="num">
                                      <p:cBhvr additive="base">
                                        <p:cTn id="221" dur="500" fill="hold"/>
                                        <p:tgtEl>
                                          <p:spTgt spid="40"/>
                                        </p:tgtEl>
                                        <p:attrNameLst>
                                          <p:attrName>ppt_x</p:attrName>
                                        </p:attrNameLst>
                                      </p:cBhvr>
                                      <p:tavLst>
                                        <p:tav tm="0">
                                          <p:val>
                                            <p:strVal val="#ppt_x"/>
                                          </p:val>
                                        </p:tav>
                                        <p:tav tm="100000">
                                          <p:val>
                                            <p:strVal val="#ppt_x"/>
                                          </p:val>
                                        </p:tav>
                                      </p:tavLst>
                                    </p:anim>
                                    <p:anim calcmode="lin" valueType="num">
                                      <p:cBhvr additive="base">
                                        <p:cTn id="222" dur="500" fill="hold"/>
                                        <p:tgtEl>
                                          <p:spTgt spid="40"/>
                                        </p:tgtEl>
                                        <p:attrNameLst>
                                          <p:attrName>ppt_y</p:attrName>
                                        </p:attrNameLst>
                                      </p:cBhvr>
                                      <p:tavLst>
                                        <p:tav tm="0">
                                          <p:val>
                                            <p:strVal val="1+#ppt_h/2"/>
                                          </p:val>
                                        </p:tav>
                                        <p:tav tm="100000">
                                          <p:val>
                                            <p:strVal val="#ppt_y"/>
                                          </p:val>
                                        </p:tav>
                                      </p:tavLst>
                                    </p:anim>
                                  </p:childTnLst>
                                </p:cTn>
                              </p:par>
                              <p:par>
                                <p:cTn id="223" presetID="17" presetClass="entr" presetSubtype="10" fill="hold" grpId="0" nodeType="withEffect">
                                  <p:stCondLst>
                                    <p:cond delay="0"/>
                                  </p:stCondLst>
                                  <p:childTnLst>
                                    <p:set>
                                      <p:cBhvr>
                                        <p:cTn id="224" dur="1" fill="hold">
                                          <p:stCondLst>
                                            <p:cond delay="0"/>
                                          </p:stCondLst>
                                        </p:cTn>
                                        <p:tgtEl>
                                          <p:spTgt spid="41"/>
                                        </p:tgtEl>
                                        <p:attrNameLst>
                                          <p:attrName>style.visibility</p:attrName>
                                        </p:attrNameLst>
                                      </p:cBhvr>
                                      <p:to>
                                        <p:strVal val="visible"/>
                                      </p:to>
                                    </p:set>
                                    <p:anim calcmode="lin" valueType="num">
                                      <p:cBhvr>
                                        <p:cTn id="225" dur="500" fill="hold"/>
                                        <p:tgtEl>
                                          <p:spTgt spid="41"/>
                                        </p:tgtEl>
                                        <p:attrNameLst>
                                          <p:attrName>ppt_w</p:attrName>
                                        </p:attrNameLst>
                                      </p:cBhvr>
                                      <p:tavLst>
                                        <p:tav tm="0">
                                          <p:val>
                                            <p:fltVal val="0"/>
                                          </p:val>
                                        </p:tav>
                                        <p:tav tm="100000">
                                          <p:val>
                                            <p:strVal val="#ppt_w"/>
                                          </p:val>
                                        </p:tav>
                                      </p:tavLst>
                                    </p:anim>
                                    <p:anim calcmode="lin" valueType="num">
                                      <p:cBhvr>
                                        <p:cTn id="226" dur="500" fill="hold"/>
                                        <p:tgtEl>
                                          <p:spTgt spid="41"/>
                                        </p:tgtEl>
                                        <p:attrNameLst>
                                          <p:attrName>ppt_h</p:attrName>
                                        </p:attrNameLst>
                                      </p:cBhvr>
                                      <p:tavLst>
                                        <p:tav tm="0">
                                          <p:val>
                                            <p:strVal val="#ppt_h"/>
                                          </p:val>
                                        </p:tav>
                                        <p:tav tm="100000">
                                          <p:val>
                                            <p:strVal val="#ppt_h"/>
                                          </p:val>
                                        </p:tav>
                                      </p:tavLst>
                                    </p:anim>
                                  </p:childTnLst>
                                </p:cTn>
                              </p:par>
                              <p:par>
                                <p:cTn id="227" presetID="9" presetClass="exit" presetSubtype="0" fill="hold" grpId="1" nodeType="withEffect">
                                  <p:stCondLst>
                                    <p:cond delay="0"/>
                                  </p:stCondLst>
                                  <p:childTnLst>
                                    <p:animEffect transition="out" filter="dissolve">
                                      <p:cBhvr>
                                        <p:cTn id="228" dur="500"/>
                                        <p:tgtEl>
                                          <p:spTgt spid="38"/>
                                        </p:tgtEl>
                                      </p:cBhvr>
                                    </p:animEffect>
                                    <p:set>
                                      <p:cBhvr>
                                        <p:cTn id="229" dur="1" fill="hold">
                                          <p:stCondLst>
                                            <p:cond delay="499"/>
                                          </p:stCondLst>
                                        </p:cTn>
                                        <p:tgtEl>
                                          <p:spTgt spid="38"/>
                                        </p:tgtEl>
                                        <p:attrNameLst>
                                          <p:attrName>style.visibility</p:attrName>
                                        </p:attrNameLst>
                                      </p:cBhvr>
                                      <p:to>
                                        <p:strVal val="hidden"/>
                                      </p:to>
                                    </p:set>
                                  </p:childTnLst>
                                </p:cTn>
                              </p:par>
                              <p:par>
                                <p:cTn id="230" presetID="2" presetClass="entr" presetSubtype="4" fill="hold" grpId="0" nodeType="withEffect">
                                  <p:stCondLst>
                                    <p:cond delay="0"/>
                                  </p:stCondLst>
                                  <p:childTnLst>
                                    <p:set>
                                      <p:cBhvr>
                                        <p:cTn id="231" dur="1" fill="hold">
                                          <p:stCondLst>
                                            <p:cond delay="0"/>
                                          </p:stCondLst>
                                        </p:cTn>
                                        <p:tgtEl>
                                          <p:spTgt spid="42"/>
                                        </p:tgtEl>
                                        <p:attrNameLst>
                                          <p:attrName>style.visibility</p:attrName>
                                        </p:attrNameLst>
                                      </p:cBhvr>
                                      <p:to>
                                        <p:strVal val="visible"/>
                                      </p:to>
                                    </p:set>
                                    <p:anim calcmode="lin" valueType="num">
                                      <p:cBhvr additive="base">
                                        <p:cTn id="232" dur="500" fill="hold"/>
                                        <p:tgtEl>
                                          <p:spTgt spid="42"/>
                                        </p:tgtEl>
                                        <p:attrNameLst>
                                          <p:attrName>ppt_x</p:attrName>
                                        </p:attrNameLst>
                                      </p:cBhvr>
                                      <p:tavLst>
                                        <p:tav tm="0">
                                          <p:val>
                                            <p:strVal val="#ppt_x"/>
                                          </p:val>
                                        </p:tav>
                                        <p:tav tm="100000">
                                          <p:val>
                                            <p:strVal val="#ppt_x"/>
                                          </p:val>
                                        </p:tav>
                                      </p:tavLst>
                                    </p:anim>
                                    <p:anim calcmode="lin" valueType="num">
                                      <p:cBhvr additive="base">
                                        <p:cTn id="233" dur="500" fill="hold"/>
                                        <p:tgtEl>
                                          <p:spTgt spid="42"/>
                                        </p:tgtEl>
                                        <p:attrNameLst>
                                          <p:attrName>ppt_y</p:attrName>
                                        </p:attrNameLst>
                                      </p:cBhvr>
                                      <p:tavLst>
                                        <p:tav tm="0">
                                          <p:val>
                                            <p:strVal val="1+#ppt_h/2"/>
                                          </p:val>
                                        </p:tav>
                                        <p:tav tm="100000">
                                          <p:val>
                                            <p:strVal val="#ppt_y"/>
                                          </p:val>
                                        </p:tav>
                                      </p:tavLst>
                                    </p:anim>
                                  </p:childTnLst>
                                </p:cTn>
                              </p:par>
                              <p:par>
                                <p:cTn id="234" presetID="17" presetClass="entr" presetSubtype="10" fill="hold" grpId="0" nodeType="withEffect">
                                  <p:stCondLst>
                                    <p:cond delay="0"/>
                                  </p:stCondLst>
                                  <p:childTnLst>
                                    <p:set>
                                      <p:cBhvr>
                                        <p:cTn id="235" dur="1" fill="hold">
                                          <p:stCondLst>
                                            <p:cond delay="0"/>
                                          </p:stCondLst>
                                        </p:cTn>
                                        <p:tgtEl>
                                          <p:spTgt spid="43"/>
                                        </p:tgtEl>
                                        <p:attrNameLst>
                                          <p:attrName>style.visibility</p:attrName>
                                        </p:attrNameLst>
                                      </p:cBhvr>
                                      <p:to>
                                        <p:strVal val="visible"/>
                                      </p:to>
                                    </p:set>
                                    <p:anim calcmode="lin" valueType="num">
                                      <p:cBhvr>
                                        <p:cTn id="236" dur="500" fill="hold"/>
                                        <p:tgtEl>
                                          <p:spTgt spid="43"/>
                                        </p:tgtEl>
                                        <p:attrNameLst>
                                          <p:attrName>ppt_w</p:attrName>
                                        </p:attrNameLst>
                                      </p:cBhvr>
                                      <p:tavLst>
                                        <p:tav tm="0">
                                          <p:val>
                                            <p:fltVal val="0"/>
                                          </p:val>
                                        </p:tav>
                                        <p:tav tm="100000">
                                          <p:val>
                                            <p:strVal val="#ppt_w"/>
                                          </p:val>
                                        </p:tav>
                                      </p:tavLst>
                                    </p:anim>
                                    <p:anim calcmode="lin" valueType="num">
                                      <p:cBhvr>
                                        <p:cTn id="237" dur="500" fill="hold"/>
                                        <p:tgtEl>
                                          <p:spTgt spid="43"/>
                                        </p:tgtEl>
                                        <p:attrNameLst>
                                          <p:attrName>ppt_h</p:attrName>
                                        </p:attrNameLst>
                                      </p:cBhvr>
                                      <p:tavLst>
                                        <p:tav tm="0">
                                          <p:val>
                                            <p:strVal val="#ppt_h"/>
                                          </p:val>
                                        </p:tav>
                                        <p:tav tm="100000">
                                          <p:val>
                                            <p:strVal val="#ppt_h"/>
                                          </p:val>
                                        </p:tav>
                                      </p:tavLst>
                                    </p:anim>
                                  </p:childTnLst>
                                </p:cTn>
                              </p:par>
                              <p:par>
                                <p:cTn id="238" presetID="9" presetClass="exit" presetSubtype="0" fill="hold" grpId="1" nodeType="withEffect">
                                  <p:stCondLst>
                                    <p:cond delay="0"/>
                                  </p:stCondLst>
                                  <p:childTnLst>
                                    <p:animEffect transition="out" filter="dissolve">
                                      <p:cBhvr>
                                        <p:cTn id="239" dur="500"/>
                                        <p:tgtEl>
                                          <p:spTgt spid="40"/>
                                        </p:tgtEl>
                                      </p:cBhvr>
                                    </p:animEffect>
                                    <p:set>
                                      <p:cBhvr>
                                        <p:cTn id="240" dur="1" fill="hold">
                                          <p:stCondLst>
                                            <p:cond delay="499"/>
                                          </p:stCondLst>
                                        </p:cTn>
                                        <p:tgtEl>
                                          <p:spTgt spid="40"/>
                                        </p:tgtEl>
                                        <p:attrNameLst>
                                          <p:attrName>style.visibility</p:attrName>
                                        </p:attrNameLst>
                                      </p:cBhvr>
                                      <p:to>
                                        <p:strVal val="hidden"/>
                                      </p:to>
                                    </p:set>
                                  </p:childTnLst>
                                </p:cTn>
                              </p:par>
                              <p:par>
                                <p:cTn id="241" presetID="2" presetClass="entr" presetSubtype="4" fill="hold" grpId="0" nodeType="withEffect">
                                  <p:stCondLst>
                                    <p:cond delay="0"/>
                                  </p:stCondLst>
                                  <p:childTnLst>
                                    <p:set>
                                      <p:cBhvr>
                                        <p:cTn id="242" dur="1" fill="hold">
                                          <p:stCondLst>
                                            <p:cond delay="0"/>
                                          </p:stCondLst>
                                        </p:cTn>
                                        <p:tgtEl>
                                          <p:spTgt spid="44"/>
                                        </p:tgtEl>
                                        <p:attrNameLst>
                                          <p:attrName>style.visibility</p:attrName>
                                        </p:attrNameLst>
                                      </p:cBhvr>
                                      <p:to>
                                        <p:strVal val="visible"/>
                                      </p:to>
                                    </p:set>
                                    <p:anim calcmode="lin" valueType="num">
                                      <p:cBhvr additive="base">
                                        <p:cTn id="243" dur="500" fill="hold"/>
                                        <p:tgtEl>
                                          <p:spTgt spid="44"/>
                                        </p:tgtEl>
                                        <p:attrNameLst>
                                          <p:attrName>ppt_x</p:attrName>
                                        </p:attrNameLst>
                                      </p:cBhvr>
                                      <p:tavLst>
                                        <p:tav tm="0">
                                          <p:val>
                                            <p:strVal val="#ppt_x"/>
                                          </p:val>
                                        </p:tav>
                                        <p:tav tm="100000">
                                          <p:val>
                                            <p:strVal val="#ppt_x"/>
                                          </p:val>
                                        </p:tav>
                                      </p:tavLst>
                                    </p:anim>
                                    <p:anim calcmode="lin" valueType="num">
                                      <p:cBhvr additive="base">
                                        <p:cTn id="244" dur="500" fill="hold"/>
                                        <p:tgtEl>
                                          <p:spTgt spid="44"/>
                                        </p:tgtEl>
                                        <p:attrNameLst>
                                          <p:attrName>ppt_y</p:attrName>
                                        </p:attrNameLst>
                                      </p:cBhvr>
                                      <p:tavLst>
                                        <p:tav tm="0">
                                          <p:val>
                                            <p:strVal val="1+#ppt_h/2"/>
                                          </p:val>
                                        </p:tav>
                                        <p:tav tm="100000">
                                          <p:val>
                                            <p:strVal val="#ppt_y"/>
                                          </p:val>
                                        </p:tav>
                                      </p:tavLst>
                                    </p:anim>
                                  </p:childTnLst>
                                </p:cTn>
                              </p:par>
                              <p:par>
                                <p:cTn id="245" presetID="17" presetClass="entr" presetSubtype="10" fill="hold" grpId="0" nodeType="withEffect">
                                  <p:stCondLst>
                                    <p:cond delay="0"/>
                                  </p:stCondLst>
                                  <p:childTnLst>
                                    <p:set>
                                      <p:cBhvr>
                                        <p:cTn id="246" dur="1" fill="hold">
                                          <p:stCondLst>
                                            <p:cond delay="0"/>
                                          </p:stCondLst>
                                        </p:cTn>
                                        <p:tgtEl>
                                          <p:spTgt spid="45"/>
                                        </p:tgtEl>
                                        <p:attrNameLst>
                                          <p:attrName>style.visibility</p:attrName>
                                        </p:attrNameLst>
                                      </p:cBhvr>
                                      <p:to>
                                        <p:strVal val="visible"/>
                                      </p:to>
                                    </p:set>
                                    <p:anim calcmode="lin" valueType="num">
                                      <p:cBhvr>
                                        <p:cTn id="247" dur="500" fill="hold"/>
                                        <p:tgtEl>
                                          <p:spTgt spid="45"/>
                                        </p:tgtEl>
                                        <p:attrNameLst>
                                          <p:attrName>ppt_w</p:attrName>
                                        </p:attrNameLst>
                                      </p:cBhvr>
                                      <p:tavLst>
                                        <p:tav tm="0">
                                          <p:val>
                                            <p:fltVal val="0"/>
                                          </p:val>
                                        </p:tav>
                                        <p:tav tm="100000">
                                          <p:val>
                                            <p:strVal val="#ppt_w"/>
                                          </p:val>
                                        </p:tav>
                                      </p:tavLst>
                                    </p:anim>
                                    <p:anim calcmode="lin" valueType="num">
                                      <p:cBhvr>
                                        <p:cTn id="248" dur="500" fill="hold"/>
                                        <p:tgtEl>
                                          <p:spTgt spid="45"/>
                                        </p:tgtEl>
                                        <p:attrNameLst>
                                          <p:attrName>ppt_h</p:attrName>
                                        </p:attrNameLst>
                                      </p:cBhvr>
                                      <p:tavLst>
                                        <p:tav tm="0">
                                          <p:val>
                                            <p:strVal val="#ppt_h"/>
                                          </p:val>
                                        </p:tav>
                                        <p:tav tm="100000">
                                          <p:val>
                                            <p:strVal val="#ppt_h"/>
                                          </p:val>
                                        </p:tav>
                                      </p:tavLst>
                                    </p:anim>
                                  </p:childTnLst>
                                </p:cTn>
                              </p:par>
                              <p:par>
                                <p:cTn id="249" presetID="9" presetClass="exit" presetSubtype="0" fill="hold" grpId="1" nodeType="withEffect">
                                  <p:stCondLst>
                                    <p:cond delay="0"/>
                                  </p:stCondLst>
                                  <p:childTnLst>
                                    <p:animEffect transition="out" filter="dissolve">
                                      <p:cBhvr>
                                        <p:cTn id="250" dur="500"/>
                                        <p:tgtEl>
                                          <p:spTgt spid="42"/>
                                        </p:tgtEl>
                                      </p:cBhvr>
                                    </p:animEffect>
                                    <p:set>
                                      <p:cBhvr>
                                        <p:cTn id="251" dur="1" fill="hold">
                                          <p:stCondLst>
                                            <p:cond delay="499"/>
                                          </p:stCondLst>
                                        </p:cTn>
                                        <p:tgtEl>
                                          <p:spTgt spid="42"/>
                                        </p:tgtEl>
                                        <p:attrNameLst>
                                          <p:attrName>style.visibility</p:attrName>
                                        </p:attrNameLst>
                                      </p:cBhvr>
                                      <p:to>
                                        <p:strVal val="hidden"/>
                                      </p:to>
                                    </p:set>
                                  </p:childTnLst>
                                </p:cTn>
                              </p:par>
                              <p:par>
                                <p:cTn id="252" presetID="2" presetClass="entr" presetSubtype="4" fill="hold" grpId="0" nodeType="withEffect">
                                  <p:stCondLst>
                                    <p:cond delay="0"/>
                                  </p:stCondLst>
                                  <p:childTnLst>
                                    <p:set>
                                      <p:cBhvr>
                                        <p:cTn id="253" dur="1" fill="hold">
                                          <p:stCondLst>
                                            <p:cond delay="0"/>
                                          </p:stCondLst>
                                        </p:cTn>
                                        <p:tgtEl>
                                          <p:spTgt spid="46"/>
                                        </p:tgtEl>
                                        <p:attrNameLst>
                                          <p:attrName>style.visibility</p:attrName>
                                        </p:attrNameLst>
                                      </p:cBhvr>
                                      <p:to>
                                        <p:strVal val="visible"/>
                                      </p:to>
                                    </p:set>
                                    <p:anim calcmode="lin" valueType="num">
                                      <p:cBhvr additive="base">
                                        <p:cTn id="254" dur="500" fill="hold"/>
                                        <p:tgtEl>
                                          <p:spTgt spid="46"/>
                                        </p:tgtEl>
                                        <p:attrNameLst>
                                          <p:attrName>ppt_x</p:attrName>
                                        </p:attrNameLst>
                                      </p:cBhvr>
                                      <p:tavLst>
                                        <p:tav tm="0">
                                          <p:val>
                                            <p:strVal val="#ppt_x"/>
                                          </p:val>
                                        </p:tav>
                                        <p:tav tm="100000">
                                          <p:val>
                                            <p:strVal val="#ppt_x"/>
                                          </p:val>
                                        </p:tav>
                                      </p:tavLst>
                                    </p:anim>
                                    <p:anim calcmode="lin" valueType="num">
                                      <p:cBhvr additive="base">
                                        <p:cTn id="255" dur="500" fill="hold"/>
                                        <p:tgtEl>
                                          <p:spTgt spid="46"/>
                                        </p:tgtEl>
                                        <p:attrNameLst>
                                          <p:attrName>ppt_y</p:attrName>
                                        </p:attrNameLst>
                                      </p:cBhvr>
                                      <p:tavLst>
                                        <p:tav tm="0">
                                          <p:val>
                                            <p:strVal val="1+#ppt_h/2"/>
                                          </p:val>
                                        </p:tav>
                                        <p:tav tm="100000">
                                          <p:val>
                                            <p:strVal val="#ppt_y"/>
                                          </p:val>
                                        </p:tav>
                                      </p:tavLst>
                                    </p:anim>
                                  </p:childTnLst>
                                </p:cTn>
                              </p:par>
                              <p:par>
                                <p:cTn id="256" presetID="17" presetClass="entr" presetSubtype="10" fill="hold" grpId="0" nodeType="withEffect">
                                  <p:stCondLst>
                                    <p:cond delay="0"/>
                                  </p:stCondLst>
                                  <p:childTnLst>
                                    <p:set>
                                      <p:cBhvr>
                                        <p:cTn id="257" dur="1" fill="hold">
                                          <p:stCondLst>
                                            <p:cond delay="0"/>
                                          </p:stCondLst>
                                        </p:cTn>
                                        <p:tgtEl>
                                          <p:spTgt spid="47"/>
                                        </p:tgtEl>
                                        <p:attrNameLst>
                                          <p:attrName>style.visibility</p:attrName>
                                        </p:attrNameLst>
                                      </p:cBhvr>
                                      <p:to>
                                        <p:strVal val="visible"/>
                                      </p:to>
                                    </p:set>
                                    <p:anim calcmode="lin" valueType="num">
                                      <p:cBhvr>
                                        <p:cTn id="258" dur="500" fill="hold"/>
                                        <p:tgtEl>
                                          <p:spTgt spid="47"/>
                                        </p:tgtEl>
                                        <p:attrNameLst>
                                          <p:attrName>ppt_w</p:attrName>
                                        </p:attrNameLst>
                                      </p:cBhvr>
                                      <p:tavLst>
                                        <p:tav tm="0">
                                          <p:val>
                                            <p:fltVal val="0"/>
                                          </p:val>
                                        </p:tav>
                                        <p:tav tm="100000">
                                          <p:val>
                                            <p:strVal val="#ppt_w"/>
                                          </p:val>
                                        </p:tav>
                                      </p:tavLst>
                                    </p:anim>
                                    <p:anim calcmode="lin" valueType="num">
                                      <p:cBhvr>
                                        <p:cTn id="259" dur="500" fill="hold"/>
                                        <p:tgtEl>
                                          <p:spTgt spid="47"/>
                                        </p:tgtEl>
                                        <p:attrNameLst>
                                          <p:attrName>ppt_h</p:attrName>
                                        </p:attrNameLst>
                                      </p:cBhvr>
                                      <p:tavLst>
                                        <p:tav tm="0">
                                          <p:val>
                                            <p:strVal val="#ppt_h"/>
                                          </p:val>
                                        </p:tav>
                                        <p:tav tm="100000">
                                          <p:val>
                                            <p:strVal val="#ppt_h"/>
                                          </p:val>
                                        </p:tav>
                                      </p:tavLst>
                                    </p:anim>
                                  </p:childTnLst>
                                </p:cTn>
                              </p:par>
                              <p:par>
                                <p:cTn id="260" presetID="9" presetClass="exit" presetSubtype="0" fill="hold" grpId="1" nodeType="withEffect">
                                  <p:stCondLst>
                                    <p:cond delay="0"/>
                                  </p:stCondLst>
                                  <p:childTnLst>
                                    <p:animEffect transition="out" filter="dissolve">
                                      <p:cBhvr>
                                        <p:cTn id="261" dur="500"/>
                                        <p:tgtEl>
                                          <p:spTgt spid="44"/>
                                        </p:tgtEl>
                                      </p:cBhvr>
                                    </p:animEffect>
                                    <p:set>
                                      <p:cBhvr>
                                        <p:cTn id="262" dur="1" fill="hold">
                                          <p:stCondLst>
                                            <p:cond delay="499"/>
                                          </p:stCondLst>
                                        </p:cTn>
                                        <p:tgtEl>
                                          <p:spTgt spid="44"/>
                                        </p:tgtEl>
                                        <p:attrNameLst>
                                          <p:attrName>style.visibility</p:attrName>
                                        </p:attrNameLst>
                                      </p:cBhvr>
                                      <p:to>
                                        <p:strVal val="hidden"/>
                                      </p:to>
                                    </p:set>
                                  </p:childTnLst>
                                </p:cTn>
                              </p:par>
                              <p:par>
                                <p:cTn id="263" presetID="2" presetClass="entr" presetSubtype="4" fill="hold" grpId="0" nodeType="withEffect">
                                  <p:stCondLst>
                                    <p:cond delay="0"/>
                                  </p:stCondLst>
                                  <p:childTnLst>
                                    <p:set>
                                      <p:cBhvr>
                                        <p:cTn id="264" dur="1" fill="hold">
                                          <p:stCondLst>
                                            <p:cond delay="0"/>
                                          </p:stCondLst>
                                        </p:cTn>
                                        <p:tgtEl>
                                          <p:spTgt spid="48"/>
                                        </p:tgtEl>
                                        <p:attrNameLst>
                                          <p:attrName>style.visibility</p:attrName>
                                        </p:attrNameLst>
                                      </p:cBhvr>
                                      <p:to>
                                        <p:strVal val="visible"/>
                                      </p:to>
                                    </p:set>
                                    <p:anim calcmode="lin" valueType="num">
                                      <p:cBhvr additive="base">
                                        <p:cTn id="265" dur="500" fill="hold"/>
                                        <p:tgtEl>
                                          <p:spTgt spid="48"/>
                                        </p:tgtEl>
                                        <p:attrNameLst>
                                          <p:attrName>ppt_x</p:attrName>
                                        </p:attrNameLst>
                                      </p:cBhvr>
                                      <p:tavLst>
                                        <p:tav tm="0">
                                          <p:val>
                                            <p:strVal val="#ppt_x"/>
                                          </p:val>
                                        </p:tav>
                                        <p:tav tm="100000">
                                          <p:val>
                                            <p:strVal val="#ppt_x"/>
                                          </p:val>
                                        </p:tav>
                                      </p:tavLst>
                                    </p:anim>
                                    <p:anim calcmode="lin" valueType="num">
                                      <p:cBhvr additive="base">
                                        <p:cTn id="266" dur="500" fill="hold"/>
                                        <p:tgtEl>
                                          <p:spTgt spid="48"/>
                                        </p:tgtEl>
                                        <p:attrNameLst>
                                          <p:attrName>ppt_y</p:attrName>
                                        </p:attrNameLst>
                                      </p:cBhvr>
                                      <p:tavLst>
                                        <p:tav tm="0">
                                          <p:val>
                                            <p:strVal val="1+#ppt_h/2"/>
                                          </p:val>
                                        </p:tav>
                                        <p:tav tm="100000">
                                          <p:val>
                                            <p:strVal val="#ppt_y"/>
                                          </p:val>
                                        </p:tav>
                                      </p:tavLst>
                                    </p:anim>
                                  </p:childTnLst>
                                </p:cTn>
                              </p:par>
                              <p:par>
                                <p:cTn id="267" presetID="17" presetClass="entr" presetSubtype="10" fill="hold" grpId="0" nodeType="withEffect">
                                  <p:stCondLst>
                                    <p:cond delay="0"/>
                                  </p:stCondLst>
                                  <p:childTnLst>
                                    <p:set>
                                      <p:cBhvr>
                                        <p:cTn id="268" dur="1" fill="hold">
                                          <p:stCondLst>
                                            <p:cond delay="0"/>
                                          </p:stCondLst>
                                        </p:cTn>
                                        <p:tgtEl>
                                          <p:spTgt spid="49"/>
                                        </p:tgtEl>
                                        <p:attrNameLst>
                                          <p:attrName>style.visibility</p:attrName>
                                        </p:attrNameLst>
                                      </p:cBhvr>
                                      <p:to>
                                        <p:strVal val="visible"/>
                                      </p:to>
                                    </p:set>
                                    <p:anim calcmode="lin" valueType="num">
                                      <p:cBhvr>
                                        <p:cTn id="269" dur="500" fill="hold"/>
                                        <p:tgtEl>
                                          <p:spTgt spid="49"/>
                                        </p:tgtEl>
                                        <p:attrNameLst>
                                          <p:attrName>ppt_w</p:attrName>
                                        </p:attrNameLst>
                                      </p:cBhvr>
                                      <p:tavLst>
                                        <p:tav tm="0">
                                          <p:val>
                                            <p:fltVal val="0"/>
                                          </p:val>
                                        </p:tav>
                                        <p:tav tm="100000">
                                          <p:val>
                                            <p:strVal val="#ppt_w"/>
                                          </p:val>
                                        </p:tav>
                                      </p:tavLst>
                                    </p:anim>
                                    <p:anim calcmode="lin" valueType="num">
                                      <p:cBhvr>
                                        <p:cTn id="270" dur="500" fill="hold"/>
                                        <p:tgtEl>
                                          <p:spTgt spid="49"/>
                                        </p:tgtEl>
                                        <p:attrNameLst>
                                          <p:attrName>ppt_h</p:attrName>
                                        </p:attrNameLst>
                                      </p:cBhvr>
                                      <p:tavLst>
                                        <p:tav tm="0">
                                          <p:val>
                                            <p:strVal val="#ppt_h"/>
                                          </p:val>
                                        </p:tav>
                                        <p:tav tm="100000">
                                          <p:val>
                                            <p:strVal val="#ppt_h"/>
                                          </p:val>
                                        </p:tav>
                                      </p:tavLst>
                                    </p:anim>
                                  </p:childTnLst>
                                </p:cTn>
                              </p:par>
                              <p:par>
                                <p:cTn id="271" presetID="9" presetClass="exit" presetSubtype="0" fill="hold" grpId="1" nodeType="withEffect">
                                  <p:stCondLst>
                                    <p:cond delay="0"/>
                                  </p:stCondLst>
                                  <p:childTnLst>
                                    <p:animEffect transition="out" filter="dissolve">
                                      <p:cBhvr>
                                        <p:cTn id="272" dur="500"/>
                                        <p:tgtEl>
                                          <p:spTgt spid="46"/>
                                        </p:tgtEl>
                                      </p:cBhvr>
                                    </p:animEffect>
                                    <p:set>
                                      <p:cBhvr>
                                        <p:cTn id="273" dur="1" fill="hold">
                                          <p:stCondLst>
                                            <p:cond delay="499"/>
                                          </p:stCondLst>
                                        </p:cTn>
                                        <p:tgtEl>
                                          <p:spTgt spid="46"/>
                                        </p:tgtEl>
                                        <p:attrNameLst>
                                          <p:attrName>style.visibility</p:attrName>
                                        </p:attrNameLst>
                                      </p:cBhvr>
                                      <p:to>
                                        <p:strVal val="hidden"/>
                                      </p:to>
                                    </p:set>
                                  </p:childTnLst>
                                </p:cTn>
                              </p:par>
                              <p:par>
                                <p:cTn id="274" presetID="2" presetClass="entr" presetSubtype="4" fill="hold" grpId="0" nodeType="withEffect">
                                  <p:stCondLst>
                                    <p:cond delay="0"/>
                                  </p:stCondLst>
                                  <p:childTnLst>
                                    <p:set>
                                      <p:cBhvr>
                                        <p:cTn id="275" dur="1" fill="hold">
                                          <p:stCondLst>
                                            <p:cond delay="0"/>
                                          </p:stCondLst>
                                        </p:cTn>
                                        <p:tgtEl>
                                          <p:spTgt spid="50"/>
                                        </p:tgtEl>
                                        <p:attrNameLst>
                                          <p:attrName>style.visibility</p:attrName>
                                        </p:attrNameLst>
                                      </p:cBhvr>
                                      <p:to>
                                        <p:strVal val="visible"/>
                                      </p:to>
                                    </p:set>
                                    <p:anim calcmode="lin" valueType="num">
                                      <p:cBhvr additive="base">
                                        <p:cTn id="276" dur="500" fill="hold"/>
                                        <p:tgtEl>
                                          <p:spTgt spid="50"/>
                                        </p:tgtEl>
                                        <p:attrNameLst>
                                          <p:attrName>ppt_x</p:attrName>
                                        </p:attrNameLst>
                                      </p:cBhvr>
                                      <p:tavLst>
                                        <p:tav tm="0">
                                          <p:val>
                                            <p:strVal val="#ppt_x"/>
                                          </p:val>
                                        </p:tav>
                                        <p:tav tm="100000">
                                          <p:val>
                                            <p:strVal val="#ppt_x"/>
                                          </p:val>
                                        </p:tav>
                                      </p:tavLst>
                                    </p:anim>
                                    <p:anim calcmode="lin" valueType="num">
                                      <p:cBhvr additive="base">
                                        <p:cTn id="277" dur="500" fill="hold"/>
                                        <p:tgtEl>
                                          <p:spTgt spid="50"/>
                                        </p:tgtEl>
                                        <p:attrNameLst>
                                          <p:attrName>ppt_y</p:attrName>
                                        </p:attrNameLst>
                                      </p:cBhvr>
                                      <p:tavLst>
                                        <p:tav tm="0">
                                          <p:val>
                                            <p:strVal val="1+#ppt_h/2"/>
                                          </p:val>
                                        </p:tav>
                                        <p:tav tm="100000">
                                          <p:val>
                                            <p:strVal val="#ppt_y"/>
                                          </p:val>
                                        </p:tav>
                                      </p:tavLst>
                                    </p:anim>
                                  </p:childTnLst>
                                </p:cTn>
                              </p:par>
                              <p:par>
                                <p:cTn id="278" presetID="17" presetClass="entr" presetSubtype="10" fill="hold" grpId="0" nodeType="withEffect">
                                  <p:stCondLst>
                                    <p:cond delay="0"/>
                                  </p:stCondLst>
                                  <p:childTnLst>
                                    <p:set>
                                      <p:cBhvr>
                                        <p:cTn id="279" dur="1" fill="hold">
                                          <p:stCondLst>
                                            <p:cond delay="0"/>
                                          </p:stCondLst>
                                        </p:cTn>
                                        <p:tgtEl>
                                          <p:spTgt spid="51"/>
                                        </p:tgtEl>
                                        <p:attrNameLst>
                                          <p:attrName>style.visibility</p:attrName>
                                        </p:attrNameLst>
                                      </p:cBhvr>
                                      <p:to>
                                        <p:strVal val="visible"/>
                                      </p:to>
                                    </p:set>
                                    <p:anim calcmode="lin" valueType="num">
                                      <p:cBhvr>
                                        <p:cTn id="280" dur="500" fill="hold"/>
                                        <p:tgtEl>
                                          <p:spTgt spid="51"/>
                                        </p:tgtEl>
                                        <p:attrNameLst>
                                          <p:attrName>ppt_w</p:attrName>
                                        </p:attrNameLst>
                                      </p:cBhvr>
                                      <p:tavLst>
                                        <p:tav tm="0">
                                          <p:val>
                                            <p:fltVal val="0"/>
                                          </p:val>
                                        </p:tav>
                                        <p:tav tm="100000">
                                          <p:val>
                                            <p:strVal val="#ppt_w"/>
                                          </p:val>
                                        </p:tav>
                                      </p:tavLst>
                                    </p:anim>
                                    <p:anim calcmode="lin" valueType="num">
                                      <p:cBhvr>
                                        <p:cTn id="281" dur="500" fill="hold"/>
                                        <p:tgtEl>
                                          <p:spTgt spid="51"/>
                                        </p:tgtEl>
                                        <p:attrNameLst>
                                          <p:attrName>ppt_h</p:attrName>
                                        </p:attrNameLst>
                                      </p:cBhvr>
                                      <p:tavLst>
                                        <p:tav tm="0">
                                          <p:val>
                                            <p:strVal val="#ppt_h"/>
                                          </p:val>
                                        </p:tav>
                                        <p:tav tm="100000">
                                          <p:val>
                                            <p:strVal val="#ppt_h"/>
                                          </p:val>
                                        </p:tav>
                                      </p:tavLst>
                                    </p:anim>
                                  </p:childTnLst>
                                </p:cTn>
                              </p:par>
                              <p:par>
                                <p:cTn id="282" presetID="9" presetClass="exit" presetSubtype="0" fill="hold" grpId="1" nodeType="withEffect">
                                  <p:stCondLst>
                                    <p:cond delay="0"/>
                                  </p:stCondLst>
                                  <p:childTnLst>
                                    <p:animEffect transition="out" filter="dissolve">
                                      <p:cBhvr>
                                        <p:cTn id="283" dur="500"/>
                                        <p:tgtEl>
                                          <p:spTgt spid="48"/>
                                        </p:tgtEl>
                                      </p:cBhvr>
                                    </p:animEffect>
                                    <p:set>
                                      <p:cBhvr>
                                        <p:cTn id="284" dur="1" fill="hold">
                                          <p:stCondLst>
                                            <p:cond delay="499"/>
                                          </p:stCondLst>
                                        </p:cTn>
                                        <p:tgtEl>
                                          <p:spTgt spid="48"/>
                                        </p:tgtEl>
                                        <p:attrNameLst>
                                          <p:attrName>style.visibility</p:attrName>
                                        </p:attrNameLst>
                                      </p:cBhvr>
                                      <p:to>
                                        <p:strVal val="hidden"/>
                                      </p:to>
                                    </p:set>
                                  </p:childTnLst>
                                </p:cTn>
                              </p:par>
                              <p:par>
                                <p:cTn id="285" presetID="17" presetClass="entr" presetSubtype="10" fill="hold" grpId="0" nodeType="withEffect">
                                  <p:stCondLst>
                                    <p:cond delay="0"/>
                                  </p:stCondLst>
                                  <p:childTnLst>
                                    <p:set>
                                      <p:cBhvr>
                                        <p:cTn id="286" dur="1" fill="hold">
                                          <p:stCondLst>
                                            <p:cond delay="0"/>
                                          </p:stCondLst>
                                        </p:cTn>
                                        <p:tgtEl>
                                          <p:spTgt spid="52"/>
                                        </p:tgtEl>
                                        <p:attrNameLst>
                                          <p:attrName>style.visibility</p:attrName>
                                        </p:attrNameLst>
                                      </p:cBhvr>
                                      <p:to>
                                        <p:strVal val="visible"/>
                                      </p:to>
                                    </p:set>
                                    <p:anim calcmode="lin" valueType="num">
                                      <p:cBhvr>
                                        <p:cTn id="287" dur="500" fill="hold"/>
                                        <p:tgtEl>
                                          <p:spTgt spid="52"/>
                                        </p:tgtEl>
                                        <p:attrNameLst>
                                          <p:attrName>ppt_w</p:attrName>
                                        </p:attrNameLst>
                                      </p:cBhvr>
                                      <p:tavLst>
                                        <p:tav tm="0">
                                          <p:val>
                                            <p:fltVal val="0"/>
                                          </p:val>
                                        </p:tav>
                                        <p:tav tm="100000">
                                          <p:val>
                                            <p:strVal val="#ppt_w"/>
                                          </p:val>
                                        </p:tav>
                                      </p:tavLst>
                                    </p:anim>
                                    <p:anim calcmode="lin" valueType="num">
                                      <p:cBhvr>
                                        <p:cTn id="288" dur="500" fill="hold"/>
                                        <p:tgtEl>
                                          <p:spTgt spid="52"/>
                                        </p:tgtEl>
                                        <p:attrNameLst>
                                          <p:attrName>ppt_h</p:attrName>
                                        </p:attrNameLst>
                                      </p:cBhvr>
                                      <p:tavLst>
                                        <p:tav tm="0">
                                          <p:val>
                                            <p:strVal val="#ppt_h"/>
                                          </p:val>
                                        </p:tav>
                                        <p:tav tm="100000">
                                          <p:val>
                                            <p:strVal val="#ppt_h"/>
                                          </p:val>
                                        </p:tav>
                                      </p:tavLst>
                                    </p:anim>
                                  </p:childTnLst>
                                </p:cTn>
                              </p:par>
                            </p:childTnLst>
                          </p:cTn>
                        </p:par>
                      </p:childTnLst>
                    </p:cTn>
                  </p:par>
                  <p:par>
                    <p:cTn id="289" fill="hold">
                      <p:stCondLst>
                        <p:cond delay="indefinite"/>
                      </p:stCondLst>
                      <p:childTnLst>
                        <p:par>
                          <p:cTn id="290" fill="hold">
                            <p:stCondLst>
                              <p:cond delay="0"/>
                            </p:stCondLst>
                            <p:childTnLst>
                              <p:par>
                                <p:cTn id="291" presetID="9" presetClass="exit" presetSubtype="0" fill="hold" nodeType="clickEffect">
                                  <p:stCondLst>
                                    <p:cond delay="0"/>
                                  </p:stCondLst>
                                  <p:childTnLst>
                                    <p:animEffect transition="out" filter="dissolve">
                                      <p:cBhvr>
                                        <p:cTn id="292" dur="500"/>
                                        <p:tgtEl>
                                          <p:spTgt spid="50"/>
                                        </p:tgtEl>
                                      </p:cBhvr>
                                    </p:animEffect>
                                    <p:set>
                                      <p:cBhvr>
                                        <p:cTn id="293" dur="1" fill="hold">
                                          <p:stCondLst>
                                            <p:cond delay="499"/>
                                          </p:stCondLst>
                                        </p:cTn>
                                        <p:tgtEl>
                                          <p:spTgt spid="50"/>
                                        </p:tgtEl>
                                        <p:attrNameLst>
                                          <p:attrName>style.visibility</p:attrName>
                                        </p:attrNameLst>
                                      </p:cBhvr>
                                      <p:to>
                                        <p:strVal val="hidden"/>
                                      </p:to>
                                    </p:set>
                                  </p:childTnLst>
                                </p:cTn>
                              </p:par>
                            </p:childTnLst>
                          </p:cTn>
                        </p:par>
                      </p:childTnLst>
                    </p:cTn>
                  </p:par>
                  <p:par>
                    <p:cTn id="294" fill="hold">
                      <p:stCondLst>
                        <p:cond delay="indefinite"/>
                      </p:stCondLst>
                      <p:childTnLst>
                        <p:par>
                          <p:cTn id="295" fill="hold">
                            <p:stCondLst>
                              <p:cond delay="0"/>
                            </p:stCondLst>
                            <p:childTnLst>
                              <p:par>
                                <p:cTn id="296" presetID="17" presetClass="entr" presetSubtype="10" fill="hold" nodeType="clickEffect">
                                  <p:stCondLst>
                                    <p:cond delay="0"/>
                                  </p:stCondLst>
                                  <p:childTnLst>
                                    <p:set>
                                      <p:cBhvr>
                                        <p:cTn id="297" dur="1" fill="hold">
                                          <p:stCondLst>
                                            <p:cond delay="0"/>
                                          </p:stCondLst>
                                        </p:cTn>
                                        <p:tgtEl>
                                          <p:spTgt spid="54"/>
                                        </p:tgtEl>
                                        <p:attrNameLst>
                                          <p:attrName>style.visibility</p:attrName>
                                        </p:attrNameLst>
                                      </p:cBhvr>
                                      <p:to>
                                        <p:strVal val="visible"/>
                                      </p:to>
                                    </p:set>
                                    <p:anim calcmode="lin" valueType="num">
                                      <p:cBhvr>
                                        <p:cTn id="298" dur="500" fill="hold"/>
                                        <p:tgtEl>
                                          <p:spTgt spid="54"/>
                                        </p:tgtEl>
                                        <p:attrNameLst>
                                          <p:attrName>ppt_w</p:attrName>
                                        </p:attrNameLst>
                                      </p:cBhvr>
                                      <p:tavLst>
                                        <p:tav tm="0">
                                          <p:val>
                                            <p:fltVal val="0"/>
                                          </p:val>
                                        </p:tav>
                                        <p:tav tm="100000">
                                          <p:val>
                                            <p:strVal val="#ppt_w"/>
                                          </p:val>
                                        </p:tav>
                                      </p:tavLst>
                                    </p:anim>
                                    <p:anim calcmode="lin" valueType="num">
                                      <p:cBhvr>
                                        <p:cTn id="299" dur="500" fill="hold"/>
                                        <p:tgtEl>
                                          <p:spTgt spid="54"/>
                                        </p:tgtEl>
                                        <p:attrNameLst>
                                          <p:attrName>ppt_h</p:attrName>
                                        </p:attrNameLst>
                                      </p:cBhvr>
                                      <p:tavLst>
                                        <p:tav tm="0">
                                          <p:val>
                                            <p:strVal val="#ppt_h"/>
                                          </p:val>
                                        </p:tav>
                                        <p:tav tm="100000">
                                          <p:val>
                                            <p:strVal val="#ppt_h"/>
                                          </p:val>
                                        </p:tav>
                                      </p:tavLst>
                                    </p:anim>
                                  </p:childTnLst>
                                </p:cTn>
                              </p:par>
                              <p:par>
                                <p:cTn id="300" presetID="1" presetClass="entr" presetSubtype="0" fill="hold" grpId="0" nodeType="withEffect">
                                  <p:stCondLst>
                                    <p:cond delay="0"/>
                                  </p:stCondLst>
                                  <p:childTnLst>
                                    <p:set>
                                      <p:cBhvr>
                                        <p:cTn id="301" dur="1" fill="hold">
                                          <p:stCondLst>
                                            <p:cond delay="0"/>
                                          </p:stCondLst>
                                        </p:cTn>
                                        <p:tgtEl>
                                          <p:spTgt spid="69"/>
                                        </p:tgtEl>
                                        <p:attrNameLst>
                                          <p:attrName>style.visibility</p:attrName>
                                        </p:attrNameLst>
                                      </p:cBhvr>
                                      <p:to>
                                        <p:strVal val="visible"/>
                                      </p:to>
                                    </p:set>
                                  </p:childTnLst>
                                </p:cTn>
                              </p:par>
                            </p:childTnLst>
                          </p:cTn>
                        </p:par>
                      </p:childTnLst>
                    </p:cTn>
                  </p:par>
                  <p:par>
                    <p:cTn id="302" fill="hold">
                      <p:stCondLst>
                        <p:cond delay="indefinite"/>
                      </p:stCondLst>
                      <p:childTnLst>
                        <p:par>
                          <p:cTn id="303" fill="hold">
                            <p:stCondLst>
                              <p:cond delay="0"/>
                            </p:stCondLst>
                            <p:childTnLst>
                              <p:par>
                                <p:cTn id="304" presetID="21" presetClass="entr" presetSubtype="8" fill="hold" grpId="0" nodeType="clickEffect">
                                  <p:stCondLst>
                                    <p:cond delay="0"/>
                                  </p:stCondLst>
                                  <p:childTnLst>
                                    <p:set>
                                      <p:cBhvr>
                                        <p:cTn id="305" dur="1" fill="hold">
                                          <p:stCondLst>
                                            <p:cond delay="0"/>
                                          </p:stCondLst>
                                        </p:cTn>
                                        <p:tgtEl>
                                          <p:spTgt spid="70"/>
                                        </p:tgtEl>
                                        <p:attrNameLst>
                                          <p:attrName>style.visibility</p:attrName>
                                        </p:attrNameLst>
                                      </p:cBhvr>
                                      <p:to>
                                        <p:strVal val="visible"/>
                                      </p:to>
                                    </p:set>
                                    <p:animEffect transition="in" filter="wheel(8)">
                                      <p:cBhvr>
                                        <p:cTn id="306"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2" grpId="0" animBg="1"/>
      <p:bldP spid="12" grpId="1" animBg="1"/>
      <p:bldP spid="13" grpId="0" animBg="1"/>
      <p:bldP spid="13" grpId="1" animBg="1"/>
      <p:bldP spid="14" grpId="0" animBg="1"/>
      <p:bldP spid="15" grpId="0" animBg="1"/>
      <p:bldP spid="16" grpId="0" animBg="1"/>
      <p:bldP spid="17" grpId="0" animBg="1"/>
      <p:bldP spid="18" grpId="0" animBg="1"/>
      <p:bldP spid="19" grpId="0" animBg="1"/>
      <p:bldP spid="19" grpId="1" animBg="1"/>
      <p:bldP spid="20" grpId="0" animBg="1"/>
      <p:bldP spid="20" grpId="1" animBg="1"/>
      <p:bldP spid="21" grpId="0" animBg="1"/>
      <p:bldP spid="22" grpId="0" animBg="1"/>
      <p:bldP spid="23" grpId="0" animBg="1"/>
      <p:bldP spid="24" grpId="0" animBg="1"/>
      <p:bldP spid="24" grpId="1" animBg="1"/>
      <p:bldP spid="35" grpId="0" animBg="1"/>
      <p:bldP spid="35" grpId="1" animBg="1"/>
      <p:bldP spid="36" grpId="0" animBg="1"/>
      <p:bldP spid="36" grpId="1" animBg="1"/>
      <p:bldP spid="37" grpId="0" animBg="1"/>
      <p:bldP spid="38" grpId="0" animBg="1"/>
      <p:bldP spid="38" grpId="1" animBg="1"/>
      <p:bldP spid="39" grpId="0" animBg="1"/>
      <p:bldP spid="40" grpId="0" animBg="1"/>
      <p:bldP spid="40" grpId="1" animBg="1"/>
      <p:bldP spid="41" grpId="0" animBg="1"/>
      <p:bldP spid="42" grpId="0" animBg="1"/>
      <p:bldP spid="42" grpId="1" animBg="1"/>
      <p:bldP spid="43" grpId="0" animBg="1"/>
      <p:bldP spid="44" grpId="0" animBg="1"/>
      <p:bldP spid="44" grpId="1" animBg="1"/>
      <p:bldP spid="45" grpId="0" animBg="1"/>
      <p:bldP spid="46" grpId="0" animBg="1"/>
      <p:bldP spid="46" grpId="1" animBg="1"/>
      <p:bldP spid="47" grpId="0" animBg="1"/>
      <p:bldP spid="48" grpId="0" animBg="1"/>
      <p:bldP spid="48" grpId="1" animBg="1"/>
      <p:bldP spid="49" grpId="0" animBg="1"/>
      <p:bldP spid="50" grpId="0" animBg="1"/>
      <p:bldP spid="51" grpId="0" animBg="1"/>
      <p:bldP spid="52" grpId="0" animBg="1"/>
      <p:bldP spid="53" grpId="0" animBg="1"/>
      <p:bldP spid="65" grpId="0"/>
      <p:bldP spid="66" grpId="0"/>
      <p:bldP spid="67" grpId="0"/>
      <p:bldP spid="68" grpId="0"/>
      <p:bldP spid="69" grpId="0"/>
      <p:bldP spid="7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7986680" y="6277189"/>
            <a:ext cx="2134140" cy="295621"/>
          </a:xfrm>
        </p:spPr>
        <p:txBody>
          <a:bodyPr/>
          <a:lstStyle/>
          <a:p>
            <a:pPr>
              <a:defRPr/>
            </a:pPr>
            <a:fld id="{BEAAA290-34B3-4F10-B175-BE0FC4B87A97}" type="slidenum">
              <a:rPr lang="en-US" altLang="zh-CN" smtClean="0"/>
              <a:pPr>
                <a:defRPr/>
              </a:pPr>
              <a:t>34</a:t>
            </a:fld>
            <a:endParaRPr lang="en-US" altLang="zh-CN" dirty="0"/>
          </a:p>
        </p:txBody>
      </p:sp>
      <p:sp>
        <p:nvSpPr>
          <p:cNvPr id="7" name="Freeform 10"/>
          <p:cNvSpPr>
            <a:spLocks/>
          </p:cNvSpPr>
          <p:nvPr/>
        </p:nvSpPr>
        <p:spPr bwMode="auto">
          <a:xfrm>
            <a:off x="2338292" y="852384"/>
            <a:ext cx="3215384" cy="2296124"/>
          </a:xfrm>
          <a:custGeom>
            <a:avLst/>
            <a:gdLst>
              <a:gd name="T0" fmla="*/ 0 w 1588"/>
              <a:gd name="T1" fmla="*/ 2147483647 h 1134"/>
              <a:gd name="T2" fmla="*/ 2147483647 w 1588"/>
              <a:gd name="T3" fmla="*/ 2147483647 h 1134"/>
              <a:gd name="T4" fmla="*/ 2147483647 w 1588"/>
              <a:gd name="T5" fmla="*/ 0 h 1134"/>
              <a:gd name="T6" fmla="*/ 2147483647 w 1588"/>
              <a:gd name="T7" fmla="*/ 0 h 1134"/>
              <a:gd name="T8" fmla="*/ 2147483647 w 1588"/>
              <a:gd name="T9" fmla="*/ 1716225667 h 1134"/>
              <a:gd name="T10" fmla="*/ 2147483647 w 1588"/>
              <a:gd name="T11" fmla="*/ 1716225667 h 1134"/>
              <a:gd name="T12" fmla="*/ 2147483647 w 1588"/>
              <a:gd name="T13" fmla="*/ 0 h 1134"/>
              <a:gd name="T14" fmla="*/ 1716227466 w 1588"/>
              <a:gd name="T15" fmla="*/ 0 h 1134"/>
              <a:gd name="T16" fmla="*/ 1716227466 w 1588"/>
              <a:gd name="T17" fmla="*/ 1716225667 h 1134"/>
              <a:gd name="T18" fmla="*/ 572074698 w 1588"/>
              <a:gd name="T19" fmla="*/ 1716225667 h 1134"/>
              <a:gd name="T20" fmla="*/ 572074698 w 1588"/>
              <a:gd name="T21" fmla="*/ 0 h 1134"/>
              <a:gd name="T22" fmla="*/ 0 w 1588"/>
              <a:gd name="T23" fmla="*/ 0 h 1134"/>
              <a:gd name="T24" fmla="*/ 0 w 1588"/>
              <a:gd name="T25" fmla="*/ 2147483647 h 11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88"/>
              <a:gd name="T40" fmla="*/ 0 h 1134"/>
              <a:gd name="T41" fmla="*/ 1588 w 1588"/>
              <a:gd name="T42" fmla="*/ 1134 h 11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88" h="1134">
                <a:moveTo>
                  <a:pt x="0" y="1134"/>
                </a:moveTo>
                <a:lnTo>
                  <a:pt x="1588" y="1134"/>
                </a:lnTo>
                <a:lnTo>
                  <a:pt x="1588" y="0"/>
                </a:lnTo>
                <a:lnTo>
                  <a:pt x="1361" y="0"/>
                </a:lnTo>
                <a:lnTo>
                  <a:pt x="1361" y="681"/>
                </a:lnTo>
                <a:lnTo>
                  <a:pt x="908" y="681"/>
                </a:lnTo>
                <a:lnTo>
                  <a:pt x="908" y="0"/>
                </a:lnTo>
                <a:lnTo>
                  <a:pt x="681" y="0"/>
                </a:lnTo>
                <a:lnTo>
                  <a:pt x="681" y="681"/>
                </a:lnTo>
                <a:lnTo>
                  <a:pt x="227" y="681"/>
                </a:lnTo>
                <a:lnTo>
                  <a:pt x="227" y="0"/>
                </a:lnTo>
                <a:lnTo>
                  <a:pt x="0" y="0"/>
                </a:lnTo>
                <a:lnTo>
                  <a:pt x="0" y="1134"/>
                </a:lnTo>
                <a:close/>
              </a:path>
            </a:pathLst>
          </a:custGeom>
          <a:solidFill>
            <a:srgbClr val="00FF00"/>
          </a:solidFill>
          <a:ln w="12700">
            <a:solidFill>
              <a:schemeClr val="tx1"/>
            </a:solidFill>
            <a:round/>
            <a:headEnd/>
            <a:tailEnd/>
          </a:ln>
        </p:spPr>
        <p:txBody>
          <a:bodyPr/>
          <a:lstStyle/>
          <a:p>
            <a:endParaRPr lang="zh-CN" altLang="en-US" sz="2296"/>
          </a:p>
        </p:txBody>
      </p:sp>
      <p:sp>
        <p:nvSpPr>
          <p:cNvPr id="8" name="Oval 11"/>
          <p:cNvSpPr>
            <a:spLocks noChangeArrowheads="1"/>
          </p:cNvSpPr>
          <p:nvPr/>
        </p:nvSpPr>
        <p:spPr bwMode="auto">
          <a:xfrm>
            <a:off x="2050771" y="3148507"/>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dirty="0">
                <a:solidFill>
                  <a:srgbClr val="FF0000"/>
                </a:solidFill>
                <a:latin typeface="Arial" charset="0"/>
                <a:cs typeface="Arial" charset="0"/>
              </a:rPr>
              <a:t>•</a:t>
            </a:r>
          </a:p>
        </p:txBody>
      </p:sp>
      <p:sp>
        <p:nvSpPr>
          <p:cNvPr id="9" name="Oval 12"/>
          <p:cNvSpPr>
            <a:spLocks noChangeArrowheads="1"/>
          </p:cNvSpPr>
          <p:nvPr/>
        </p:nvSpPr>
        <p:spPr bwMode="auto">
          <a:xfrm>
            <a:off x="5266155" y="3150532"/>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10" name="Line 13"/>
          <p:cNvSpPr>
            <a:spLocks noChangeShapeType="1"/>
          </p:cNvSpPr>
          <p:nvPr/>
        </p:nvSpPr>
        <p:spPr bwMode="auto">
          <a:xfrm>
            <a:off x="2338292" y="3436029"/>
            <a:ext cx="3215384" cy="0"/>
          </a:xfrm>
          <a:prstGeom prst="line">
            <a:avLst/>
          </a:prstGeom>
          <a:noFill/>
          <a:ln w="28575">
            <a:solidFill>
              <a:schemeClr val="tx1"/>
            </a:solidFill>
            <a:round/>
            <a:headEnd/>
            <a:tailEnd/>
          </a:ln>
        </p:spPr>
        <p:txBody>
          <a:bodyPr/>
          <a:lstStyle/>
          <a:p>
            <a:endParaRPr lang="zh-CN" altLang="en-US" sz="2296"/>
          </a:p>
        </p:txBody>
      </p:sp>
      <p:sp>
        <p:nvSpPr>
          <p:cNvPr id="11" name="Oval 14"/>
          <p:cNvSpPr>
            <a:spLocks noChangeArrowheads="1"/>
          </p:cNvSpPr>
          <p:nvPr/>
        </p:nvSpPr>
        <p:spPr bwMode="auto">
          <a:xfrm>
            <a:off x="5553676" y="2863011"/>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12" name="Freeform 15"/>
          <p:cNvSpPr>
            <a:spLocks/>
          </p:cNvSpPr>
          <p:nvPr/>
        </p:nvSpPr>
        <p:spPr bwMode="auto">
          <a:xfrm>
            <a:off x="5553677" y="3150531"/>
            <a:ext cx="285496" cy="285498"/>
          </a:xfrm>
          <a:custGeom>
            <a:avLst/>
            <a:gdLst>
              <a:gd name="T0" fmla="*/ 0 w 141"/>
              <a:gd name="T1" fmla="*/ 355343564 h 141"/>
              <a:gd name="T2" fmla="*/ 254534408 w 141"/>
              <a:gd name="T3" fmla="*/ 267137143 h 141"/>
              <a:gd name="T4" fmla="*/ 355340389 w 141"/>
              <a:gd name="T5" fmla="*/ 0 h 141"/>
              <a:gd name="T6" fmla="*/ 0 60000 65536"/>
              <a:gd name="T7" fmla="*/ 0 60000 65536"/>
              <a:gd name="T8" fmla="*/ 0 60000 65536"/>
              <a:gd name="T9" fmla="*/ 0 w 141"/>
              <a:gd name="T10" fmla="*/ 0 h 141"/>
              <a:gd name="T11" fmla="*/ 141 w 141"/>
              <a:gd name="T12" fmla="*/ 141 h 141"/>
            </a:gdLst>
            <a:ahLst/>
            <a:cxnLst>
              <a:cxn ang="T6">
                <a:pos x="T0" y="T1"/>
              </a:cxn>
              <a:cxn ang="T7">
                <a:pos x="T2" y="T3"/>
              </a:cxn>
              <a:cxn ang="T8">
                <a:pos x="T4" y="T5"/>
              </a:cxn>
            </a:cxnLst>
            <a:rect l="T9" t="T10" r="T11" b="T12"/>
            <a:pathLst>
              <a:path w="141" h="141">
                <a:moveTo>
                  <a:pt x="0" y="141"/>
                </a:moveTo>
                <a:cubicBezTo>
                  <a:pt x="17" y="135"/>
                  <a:pt x="78" y="129"/>
                  <a:pt x="101" y="106"/>
                </a:cubicBezTo>
                <a:cubicBezTo>
                  <a:pt x="124" y="83"/>
                  <a:pt x="133" y="22"/>
                  <a:pt x="141" y="0"/>
                </a:cubicBezTo>
              </a:path>
            </a:pathLst>
          </a:custGeom>
          <a:noFill/>
          <a:ln w="28575">
            <a:solidFill>
              <a:schemeClr val="tx1"/>
            </a:solidFill>
            <a:round/>
            <a:headEnd/>
            <a:tailEnd/>
          </a:ln>
        </p:spPr>
        <p:txBody>
          <a:bodyPr/>
          <a:lstStyle/>
          <a:p>
            <a:endParaRPr lang="zh-CN" altLang="en-US" sz="2296"/>
          </a:p>
        </p:txBody>
      </p:sp>
      <p:sp>
        <p:nvSpPr>
          <p:cNvPr id="13" name="Oval 16"/>
          <p:cNvSpPr>
            <a:spLocks noChangeArrowheads="1"/>
          </p:cNvSpPr>
          <p:nvPr/>
        </p:nvSpPr>
        <p:spPr bwMode="auto">
          <a:xfrm>
            <a:off x="5553676" y="566887"/>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14" name="Line 17"/>
          <p:cNvSpPr>
            <a:spLocks noChangeShapeType="1"/>
          </p:cNvSpPr>
          <p:nvPr/>
        </p:nvSpPr>
        <p:spPr bwMode="auto">
          <a:xfrm flipV="1">
            <a:off x="5839172" y="854408"/>
            <a:ext cx="0" cy="2296124"/>
          </a:xfrm>
          <a:prstGeom prst="line">
            <a:avLst/>
          </a:prstGeom>
          <a:noFill/>
          <a:ln w="28575">
            <a:solidFill>
              <a:schemeClr val="tx1"/>
            </a:solidFill>
            <a:round/>
            <a:headEnd/>
            <a:tailEnd/>
          </a:ln>
        </p:spPr>
        <p:txBody>
          <a:bodyPr/>
          <a:lstStyle/>
          <a:p>
            <a:endParaRPr lang="zh-CN" altLang="en-US" sz="2296"/>
          </a:p>
        </p:txBody>
      </p:sp>
      <p:sp>
        <p:nvSpPr>
          <p:cNvPr id="15" name="Oval 18"/>
          <p:cNvSpPr>
            <a:spLocks noChangeArrowheads="1"/>
          </p:cNvSpPr>
          <p:nvPr/>
        </p:nvSpPr>
        <p:spPr bwMode="auto">
          <a:xfrm>
            <a:off x="5264129" y="279365"/>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16" name="Freeform 19"/>
          <p:cNvSpPr>
            <a:spLocks/>
          </p:cNvSpPr>
          <p:nvPr/>
        </p:nvSpPr>
        <p:spPr bwMode="auto">
          <a:xfrm>
            <a:off x="5553677" y="566886"/>
            <a:ext cx="285496" cy="287522"/>
          </a:xfrm>
          <a:custGeom>
            <a:avLst/>
            <a:gdLst>
              <a:gd name="T0" fmla="*/ 355340389 w 141"/>
              <a:gd name="T1" fmla="*/ 357862133 h 142"/>
              <a:gd name="T2" fmla="*/ 330138894 w 141"/>
              <a:gd name="T3" fmla="*/ 231854375 h 142"/>
              <a:gd name="T4" fmla="*/ 269655305 w 141"/>
              <a:gd name="T5" fmla="*/ 126007808 h 142"/>
              <a:gd name="T6" fmla="*/ 156249320 w 141"/>
              <a:gd name="T7" fmla="*/ 32761236 h 142"/>
              <a:gd name="T8" fmla="*/ 0 w 141"/>
              <a:gd name="T9" fmla="*/ 0 h 142"/>
              <a:gd name="T10" fmla="*/ 0 60000 65536"/>
              <a:gd name="T11" fmla="*/ 0 60000 65536"/>
              <a:gd name="T12" fmla="*/ 0 60000 65536"/>
              <a:gd name="T13" fmla="*/ 0 60000 65536"/>
              <a:gd name="T14" fmla="*/ 0 60000 65536"/>
              <a:gd name="T15" fmla="*/ 0 w 141"/>
              <a:gd name="T16" fmla="*/ 0 h 142"/>
              <a:gd name="T17" fmla="*/ 141 w 141"/>
              <a:gd name="T18" fmla="*/ 142 h 142"/>
            </a:gdLst>
            <a:ahLst/>
            <a:cxnLst>
              <a:cxn ang="T10">
                <a:pos x="T0" y="T1"/>
              </a:cxn>
              <a:cxn ang="T11">
                <a:pos x="T2" y="T3"/>
              </a:cxn>
              <a:cxn ang="T12">
                <a:pos x="T4" y="T5"/>
              </a:cxn>
              <a:cxn ang="T13">
                <a:pos x="T6" y="T7"/>
              </a:cxn>
              <a:cxn ang="T14">
                <a:pos x="T8" y="T9"/>
              </a:cxn>
            </a:cxnLst>
            <a:rect l="T15" t="T16" r="T17" b="T18"/>
            <a:pathLst>
              <a:path w="141" h="142">
                <a:moveTo>
                  <a:pt x="141" y="142"/>
                </a:moveTo>
                <a:cubicBezTo>
                  <a:pt x="139" y="134"/>
                  <a:pt x="137" y="107"/>
                  <a:pt x="131" y="92"/>
                </a:cubicBezTo>
                <a:cubicBezTo>
                  <a:pt x="125" y="77"/>
                  <a:pt x="119" y="63"/>
                  <a:pt x="107" y="50"/>
                </a:cubicBezTo>
                <a:cubicBezTo>
                  <a:pt x="95" y="37"/>
                  <a:pt x="80" y="21"/>
                  <a:pt x="62" y="13"/>
                </a:cubicBezTo>
                <a:cubicBezTo>
                  <a:pt x="44" y="5"/>
                  <a:pt x="13" y="3"/>
                  <a:pt x="0" y="0"/>
                </a:cubicBezTo>
              </a:path>
            </a:pathLst>
          </a:custGeom>
          <a:noFill/>
          <a:ln w="28575">
            <a:solidFill>
              <a:schemeClr val="tx1"/>
            </a:solidFill>
            <a:round/>
            <a:headEnd/>
            <a:tailEnd/>
          </a:ln>
        </p:spPr>
        <p:txBody>
          <a:bodyPr/>
          <a:lstStyle/>
          <a:p>
            <a:endParaRPr lang="zh-CN" altLang="en-US" sz="2296"/>
          </a:p>
        </p:txBody>
      </p:sp>
      <p:sp>
        <p:nvSpPr>
          <p:cNvPr id="17" name="Oval 20"/>
          <p:cNvSpPr>
            <a:spLocks noChangeArrowheads="1"/>
          </p:cNvSpPr>
          <p:nvPr/>
        </p:nvSpPr>
        <p:spPr bwMode="auto">
          <a:xfrm>
            <a:off x="4806524" y="279365"/>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18" name="Line 21"/>
          <p:cNvSpPr>
            <a:spLocks noChangeShapeType="1"/>
          </p:cNvSpPr>
          <p:nvPr/>
        </p:nvSpPr>
        <p:spPr bwMode="auto">
          <a:xfrm flipH="1">
            <a:off x="5094047" y="566886"/>
            <a:ext cx="459630" cy="0"/>
          </a:xfrm>
          <a:prstGeom prst="line">
            <a:avLst/>
          </a:prstGeom>
          <a:noFill/>
          <a:ln w="28575">
            <a:solidFill>
              <a:schemeClr val="tx1"/>
            </a:solidFill>
            <a:round/>
            <a:headEnd/>
            <a:tailEnd/>
          </a:ln>
        </p:spPr>
        <p:txBody>
          <a:bodyPr/>
          <a:lstStyle/>
          <a:p>
            <a:endParaRPr lang="zh-CN" altLang="en-US" sz="2296"/>
          </a:p>
        </p:txBody>
      </p:sp>
      <p:sp>
        <p:nvSpPr>
          <p:cNvPr id="19" name="Oval 22"/>
          <p:cNvSpPr>
            <a:spLocks noChangeArrowheads="1"/>
          </p:cNvSpPr>
          <p:nvPr/>
        </p:nvSpPr>
        <p:spPr bwMode="auto">
          <a:xfrm>
            <a:off x="4519003" y="566887"/>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20" name="Freeform 23"/>
          <p:cNvSpPr>
            <a:spLocks/>
          </p:cNvSpPr>
          <p:nvPr/>
        </p:nvSpPr>
        <p:spPr bwMode="auto">
          <a:xfrm>
            <a:off x="4806524" y="564862"/>
            <a:ext cx="287522" cy="289546"/>
          </a:xfrm>
          <a:custGeom>
            <a:avLst/>
            <a:gdLst>
              <a:gd name="T0" fmla="*/ 357862133 w 142"/>
              <a:gd name="T1" fmla="*/ 2519357 h 143"/>
              <a:gd name="T2" fmla="*/ 199091514 w 142"/>
              <a:gd name="T3" fmla="*/ 15120904 h 143"/>
              <a:gd name="T4" fmla="*/ 73083731 w 142"/>
              <a:gd name="T5" fmla="*/ 90725411 h 143"/>
              <a:gd name="T6" fmla="*/ 12599985 w 142"/>
              <a:gd name="T7" fmla="*/ 196571720 h 143"/>
              <a:gd name="T8" fmla="*/ 0 w 142"/>
              <a:gd name="T9" fmla="*/ 360380702 h 143"/>
              <a:gd name="T10" fmla="*/ 0 60000 65536"/>
              <a:gd name="T11" fmla="*/ 0 60000 65536"/>
              <a:gd name="T12" fmla="*/ 0 60000 65536"/>
              <a:gd name="T13" fmla="*/ 0 60000 65536"/>
              <a:gd name="T14" fmla="*/ 0 60000 65536"/>
              <a:gd name="T15" fmla="*/ 0 w 142"/>
              <a:gd name="T16" fmla="*/ 0 h 143"/>
              <a:gd name="T17" fmla="*/ 142 w 142"/>
              <a:gd name="T18" fmla="*/ 143 h 143"/>
            </a:gdLst>
            <a:ahLst/>
            <a:cxnLst>
              <a:cxn ang="T10">
                <a:pos x="T0" y="T1"/>
              </a:cxn>
              <a:cxn ang="T11">
                <a:pos x="T2" y="T3"/>
              </a:cxn>
              <a:cxn ang="T12">
                <a:pos x="T4" y="T5"/>
              </a:cxn>
              <a:cxn ang="T13">
                <a:pos x="T6" y="T7"/>
              </a:cxn>
              <a:cxn ang="T14">
                <a:pos x="T8" y="T9"/>
              </a:cxn>
            </a:cxnLst>
            <a:rect l="T15" t="T16" r="T17" b="T18"/>
            <a:pathLst>
              <a:path w="142" h="143">
                <a:moveTo>
                  <a:pt x="142" y="1"/>
                </a:moveTo>
                <a:cubicBezTo>
                  <a:pt x="132" y="2"/>
                  <a:pt x="98" y="0"/>
                  <a:pt x="79" y="6"/>
                </a:cubicBezTo>
                <a:cubicBezTo>
                  <a:pt x="60" y="12"/>
                  <a:pt x="41" y="24"/>
                  <a:pt x="29" y="36"/>
                </a:cubicBezTo>
                <a:cubicBezTo>
                  <a:pt x="17" y="48"/>
                  <a:pt x="10" y="60"/>
                  <a:pt x="5" y="78"/>
                </a:cubicBezTo>
                <a:cubicBezTo>
                  <a:pt x="0" y="96"/>
                  <a:pt x="1" y="130"/>
                  <a:pt x="0" y="143"/>
                </a:cubicBezTo>
              </a:path>
            </a:pathLst>
          </a:custGeom>
          <a:noFill/>
          <a:ln w="28575">
            <a:solidFill>
              <a:schemeClr val="tx1"/>
            </a:solidFill>
            <a:round/>
            <a:headEnd/>
            <a:tailEnd/>
          </a:ln>
        </p:spPr>
        <p:txBody>
          <a:bodyPr/>
          <a:lstStyle/>
          <a:p>
            <a:endParaRPr lang="zh-CN" altLang="en-US" sz="2296"/>
          </a:p>
        </p:txBody>
      </p:sp>
      <p:sp>
        <p:nvSpPr>
          <p:cNvPr id="21" name="Oval 24"/>
          <p:cNvSpPr>
            <a:spLocks noChangeArrowheads="1"/>
          </p:cNvSpPr>
          <p:nvPr/>
        </p:nvSpPr>
        <p:spPr bwMode="auto">
          <a:xfrm>
            <a:off x="4519003" y="1656229"/>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dirty="0">
                <a:solidFill>
                  <a:srgbClr val="FF0000"/>
                </a:solidFill>
                <a:latin typeface="Arial" charset="0"/>
                <a:cs typeface="Arial" charset="0"/>
              </a:rPr>
              <a:t>•</a:t>
            </a:r>
          </a:p>
        </p:txBody>
      </p:sp>
      <p:sp>
        <p:nvSpPr>
          <p:cNvPr id="22" name="Line 25"/>
          <p:cNvSpPr>
            <a:spLocks noChangeShapeType="1"/>
          </p:cNvSpPr>
          <p:nvPr/>
        </p:nvSpPr>
        <p:spPr bwMode="auto">
          <a:xfrm>
            <a:off x="4806524" y="854408"/>
            <a:ext cx="0" cy="1089343"/>
          </a:xfrm>
          <a:prstGeom prst="line">
            <a:avLst/>
          </a:prstGeom>
          <a:noFill/>
          <a:ln w="28575">
            <a:solidFill>
              <a:schemeClr val="tx1"/>
            </a:solidFill>
            <a:round/>
            <a:headEnd/>
            <a:tailEnd/>
          </a:ln>
        </p:spPr>
        <p:txBody>
          <a:bodyPr/>
          <a:lstStyle/>
          <a:p>
            <a:endParaRPr lang="zh-CN" altLang="en-US" sz="2296"/>
          </a:p>
        </p:txBody>
      </p:sp>
      <p:sp>
        <p:nvSpPr>
          <p:cNvPr id="23" name="Oval 26"/>
          <p:cNvSpPr>
            <a:spLocks noChangeArrowheads="1"/>
          </p:cNvSpPr>
          <p:nvPr/>
        </p:nvSpPr>
        <p:spPr bwMode="auto">
          <a:xfrm>
            <a:off x="4174786" y="1656229"/>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24" name="Line 27"/>
          <p:cNvSpPr>
            <a:spLocks noChangeShapeType="1"/>
          </p:cNvSpPr>
          <p:nvPr/>
        </p:nvSpPr>
        <p:spPr bwMode="auto">
          <a:xfrm>
            <a:off x="4462309" y="1943750"/>
            <a:ext cx="344216" cy="0"/>
          </a:xfrm>
          <a:prstGeom prst="line">
            <a:avLst/>
          </a:prstGeom>
          <a:noFill/>
          <a:ln w="28575">
            <a:solidFill>
              <a:schemeClr val="tx1"/>
            </a:solidFill>
            <a:round/>
            <a:headEnd/>
            <a:tailEnd/>
          </a:ln>
        </p:spPr>
        <p:txBody>
          <a:bodyPr/>
          <a:lstStyle/>
          <a:p>
            <a:endParaRPr lang="zh-CN" altLang="en-US" sz="2296"/>
          </a:p>
        </p:txBody>
      </p:sp>
      <p:sp>
        <p:nvSpPr>
          <p:cNvPr id="25" name="Oval 28"/>
          <p:cNvSpPr>
            <a:spLocks noChangeArrowheads="1"/>
          </p:cNvSpPr>
          <p:nvPr/>
        </p:nvSpPr>
        <p:spPr bwMode="auto">
          <a:xfrm>
            <a:off x="4174786" y="566887"/>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26" name="Line 29"/>
          <p:cNvSpPr>
            <a:spLocks noChangeShapeType="1"/>
          </p:cNvSpPr>
          <p:nvPr/>
        </p:nvSpPr>
        <p:spPr bwMode="auto">
          <a:xfrm flipV="1">
            <a:off x="4462308" y="854408"/>
            <a:ext cx="0" cy="1089343"/>
          </a:xfrm>
          <a:prstGeom prst="line">
            <a:avLst/>
          </a:prstGeom>
          <a:noFill/>
          <a:ln w="28575">
            <a:solidFill>
              <a:schemeClr val="tx1"/>
            </a:solidFill>
            <a:round/>
            <a:headEnd/>
            <a:tailEnd/>
          </a:ln>
        </p:spPr>
        <p:txBody>
          <a:bodyPr/>
          <a:lstStyle/>
          <a:p>
            <a:endParaRPr lang="zh-CN" altLang="en-US" sz="2296"/>
          </a:p>
        </p:txBody>
      </p:sp>
      <p:sp>
        <p:nvSpPr>
          <p:cNvPr id="27" name="Oval 30"/>
          <p:cNvSpPr>
            <a:spLocks noChangeArrowheads="1"/>
          </p:cNvSpPr>
          <p:nvPr/>
        </p:nvSpPr>
        <p:spPr bwMode="auto">
          <a:xfrm>
            <a:off x="3887265" y="279365"/>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28" name="Freeform 31"/>
          <p:cNvSpPr>
            <a:spLocks/>
          </p:cNvSpPr>
          <p:nvPr/>
        </p:nvSpPr>
        <p:spPr bwMode="auto">
          <a:xfrm>
            <a:off x="4174787" y="566886"/>
            <a:ext cx="287522" cy="287522"/>
          </a:xfrm>
          <a:custGeom>
            <a:avLst/>
            <a:gdLst>
              <a:gd name="T0" fmla="*/ 0 w 142"/>
              <a:gd name="T1" fmla="*/ 0 h 142"/>
              <a:gd name="T2" fmla="*/ 292338099 w 142"/>
              <a:gd name="T3" fmla="*/ 78124041 h 142"/>
              <a:gd name="T4" fmla="*/ 357862133 w 142"/>
              <a:gd name="T5" fmla="*/ 357862133 h 142"/>
              <a:gd name="T6" fmla="*/ 0 60000 65536"/>
              <a:gd name="T7" fmla="*/ 0 60000 65536"/>
              <a:gd name="T8" fmla="*/ 0 60000 65536"/>
              <a:gd name="T9" fmla="*/ 0 w 142"/>
              <a:gd name="T10" fmla="*/ 0 h 142"/>
              <a:gd name="T11" fmla="*/ 142 w 142"/>
              <a:gd name="T12" fmla="*/ 142 h 142"/>
            </a:gdLst>
            <a:ahLst/>
            <a:cxnLst>
              <a:cxn ang="T6">
                <a:pos x="T0" y="T1"/>
              </a:cxn>
              <a:cxn ang="T7">
                <a:pos x="T2" y="T3"/>
              </a:cxn>
              <a:cxn ang="T8">
                <a:pos x="T4" y="T5"/>
              </a:cxn>
            </a:cxnLst>
            <a:rect l="T9" t="T10" r="T11" b="T12"/>
            <a:pathLst>
              <a:path w="142" h="142">
                <a:moveTo>
                  <a:pt x="0" y="0"/>
                </a:moveTo>
                <a:cubicBezTo>
                  <a:pt x="19" y="5"/>
                  <a:pt x="92" y="7"/>
                  <a:pt x="116" y="31"/>
                </a:cubicBezTo>
                <a:cubicBezTo>
                  <a:pt x="140" y="55"/>
                  <a:pt x="137" y="119"/>
                  <a:pt x="142" y="142"/>
                </a:cubicBezTo>
              </a:path>
            </a:pathLst>
          </a:custGeom>
          <a:noFill/>
          <a:ln w="28575">
            <a:solidFill>
              <a:schemeClr val="tx1"/>
            </a:solidFill>
            <a:round/>
            <a:headEnd/>
            <a:tailEnd/>
          </a:ln>
        </p:spPr>
        <p:txBody>
          <a:bodyPr/>
          <a:lstStyle/>
          <a:p>
            <a:endParaRPr lang="zh-CN" altLang="en-US" sz="2296"/>
          </a:p>
        </p:txBody>
      </p:sp>
      <p:sp>
        <p:nvSpPr>
          <p:cNvPr id="29" name="Oval 32"/>
          <p:cNvSpPr>
            <a:spLocks noChangeArrowheads="1"/>
          </p:cNvSpPr>
          <p:nvPr/>
        </p:nvSpPr>
        <p:spPr bwMode="auto">
          <a:xfrm>
            <a:off x="3429660" y="279365"/>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30" name="Line 33"/>
          <p:cNvSpPr>
            <a:spLocks noChangeShapeType="1"/>
          </p:cNvSpPr>
          <p:nvPr/>
        </p:nvSpPr>
        <p:spPr bwMode="auto">
          <a:xfrm flipH="1">
            <a:off x="3715157" y="566886"/>
            <a:ext cx="459629" cy="0"/>
          </a:xfrm>
          <a:prstGeom prst="line">
            <a:avLst/>
          </a:prstGeom>
          <a:noFill/>
          <a:ln w="28575">
            <a:solidFill>
              <a:schemeClr val="tx1"/>
            </a:solidFill>
            <a:round/>
            <a:headEnd/>
            <a:tailEnd/>
          </a:ln>
        </p:spPr>
        <p:txBody>
          <a:bodyPr/>
          <a:lstStyle/>
          <a:p>
            <a:endParaRPr lang="zh-CN" altLang="en-US" sz="2296"/>
          </a:p>
        </p:txBody>
      </p:sp>
      <p:sp>
        <p:nvSpPr>
          <p:cNvPr id="31" name="Oval 34"/>
          <p:cNvSpPr>
            <a:spLocks noChangeArrowheads="1"/>
          </p:cNvSpPr>
          <p:nvPr/>
        </p:nvSpPr>
        <p:spPr bwMode="auto">
          <a:xfrm>
            <a:off x="3140114" y="566887"/>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32" name="Freeform 35"/>
          <p:cNvSpPr>
            <a:spLocks/>
          </p:cNvSpPr>
          <p:nvPr/>
        </p:nvSpPr>
        <p:spPr bwMode="auto">
          <a:xfrm>
            <a:off x="3429659" y="562836"/>
            <a:ext cx="285498" cy="291571"/>
          </a:xfrm>
          <a:custGeom>
            <a:avLst/>
            <a:gdLst>
              <a:gd name="T0" fmla="*/ 355343564 w 141"/>
              <a:gd name="T1" fmla="*/ 0 h 144"/>
              <a:gd name="T2" fmla="*/ 63004838 w 141"/>
              <a:gd name="T3" fmla="*/ 78124042 h 144"/>
              <a:gd name="T4" fmla="*/ 0 w 141"/>
              <a:gd name="T5" fmla="*/ 362902445 h 144"/>
              <a:gd name="T6" fmla="*/ 0 60000 65536"/>
              <a:gd name="T7" fmla="*/ 0 60000 65536"/>
              <a:gd name="T8" fmla="*/ 0 60000 65536"/>
              <a:gd name="T9" fmla="*/ 0 w 141"/>
              <a:gd name="T10" fmla="*/ 0 h 144"/>
              <a:gd name="T11" fmla="*/ 141 w 141"/>
              <a:gd name="T12" fmla="*/ 144 h 144"/>
            </a:gdLst>
            <a:ahLst/>
            <a:cxnLst>
              <a:cxn ang="T6">
                <a:pos x="T0" y="T1"/>
              </a:cxn>
              <a:cxn ang="T7">
                <a:pos x="T2" y="T3"/>
              </a:cxn>
              <a:cxn ang="T8">
                <a:pos x="T4" y="T5"/>
              </a:cxn>
            </a:cxnLst>
            <a:rect l="T9" t="T10" r="T11" b="T12"/>
            <a:pathLst>
              <a:path w="141" h="144">
                <a:moveTo>
                  <a:pt x="141" y="0"/>
                </a:moveTo>
                <a:cubicBezTo>
                  <a:pt x="122" y="5"/>
                  <a:pt x="48" y="7"/>
                  <a:pt x="25" y="31"/>
                </a:cubicBezTo>
                <a:cubicBezTo>
                  <a:pt x="2" y="55"/>
                  <a:pt x="5" y="121"/>
                  <a:pt x="0" y="144"/>
                </a:cubicBezTo>
              </a:path>
            </a:pathLst>
          </a:custGeom>
          <a:noFill/>
          <a:ln w="28575">
            <a:solidFill>
              <a:schemeClr val="tx1"/>
            </a:solidFill>
            <a:round/>
            <a:headEnd/>
            <a:tailEnd/>
          </a:ln>
        </p:spPr>
        <p:txBody>
          <a:bodyPr/>
          <a:lstStyle/>
          <a:p>
            <a:endParaRPr lang="zh-CN" altLang="en-US" sz="2296"/>
          </a:p>
        </p:txBody>
      </p:sp>
      <p:sp>
        <p:nvSpPr>
          <p:cNvPr id="33" name="Oval 36"/>
          <p:cNvSpPr>
            <a:spLocks noChangeArrowheads="1"/>
          </p:cNvSpPr>
          <p:nvPr/>
        </p:nvSpPr>
        <p:spPr bwMode="auto">
          <a:xfrm>
            <a:off x="3142138" y="1656229"/>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34" name="Line 37"/>
          <p:cNvSpPr>
            <a:spLocks noChangeShapeType="1"/>
          </p:cNvSpPr>
          <p:nvPr/>
        </p:nvSpPr>
        <p:spPr bwMode="auto">
          <a:xfrm>
            <a:off x="3429660" y="854408"/>
            <a:ext cx="0" cy="1089343"/>
          </a:xfrm>
          <a:prstGeom prst="line">
            <a:avLst/>
          </a:prstGeom>
          <a:noFill/>
          <a:ln w="28575">
            <a:solidFill>
              <a:schemeClr val="tx1"/>
            </a:solidFill>
            <a:round/>
            <a:headEnd/>
            <a:tailEnd/>
          </a:ln>
        </p:spPr>
        <p:txBody>
          <a:bodyPr/>
          <a:lstStyle/>
          <a:p>
            <a:endParaRPr lang="zh-CN" altLang="en-US" sz="2296"/>
          </a:p>
        </p:txBody>
      </p:sp>
      <p:sp>
        <p:nvSpPr>
          <p:cNvPr id="35" name="Oval 38"/>
          <p:cNvSpPr>
            <a:spLocks noChangeArrowheads="1"/>
          </p:cNvSpPr>
          <p:nvPr/>
        </p:nvSpPr>
        <p:spPr bwMode="auto">
          <a:xfrm>
            <a:off x="2797922" y="1656229"/>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36" name="Line 39"/>
          <p:cNvSpPr>
            <a:spLocks noChangeShapeType="1"/>
          </p:cNvSpPr>
          <p:nvPr/>
        </p:nvSpPr>
        <p:spPr bwMode="auto">
          <a:xfrm flipH="1">
            <a:off x="3085444" y="1943750"/>
            <a:ext cx="344216" cy="0"/>
          </a:xfrm>
          <a:prstGeom prst="line">
            <a:avLst/>
          </a:prstGeom>
          <a:noFill/>
          <a:ln w="28575">
            <a:solidFill>
              <a:schemeClr val="tx1"/>
            </a:solidFill>
            <a:round/>
            <a:headEnd/>
            <a:tailEnd/>
          </a:ln>
        </p:spPr>
        <p:txBody>
          <a:bodyPr/>
          <a:lstStyle/>
          <a:p>
            <a:endParaRPr lang="zh-CN" altLang="en-US" sz="2296"/>
          </a:p>
        </p:txBody>
      </p:sp>
      <p:sp>
        <p:nvSpPr>
          <p:cNvPr id="37" name="Oval 40"/>
          <p:cNvSpPr>
            <a:spLocks noChangeArrowheads="1"/>
          </p:cNvSpPr>
          <p:nvPr/>
        </p:nvSpPr>
        <p:spPr bwMode="auto">
          <a:xfrm>
            <a:off x="2797922" y="566887"/>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38" name="Line 41"/>
          <p:cNvSpPr>
            <a:spLocks noChangeShapeType="1"/>
          </p:cNvSpPr>
          <p:nvPr/>
        </p:nvSpPr>
        <p:spPr bwMode="auto">
          <a:xfrm flipV="1">
            <a:off x="3085443" y="854408"/>
            <a:ext cx="0" cy="1089343"/>
          </a:xfrm>
          <a:prstGeom prst="line">
            <a:avLst/>
          </a:prstGeom>
          <a:noFill/>
          <a:ln w="28575">
            <a:solidFill>
              <a:schemeClr val="tx1"/>
            </a:solidFill>
            <a:round/>
            <a:headEnd/>
            <a:tailEnd/>
          </a:ln>
        </p:spPr>
        <p:txBody>
          <a:bodyPr/>
          <a:lstStyle/>
          <a:p>
            <a:endParaRPr lang="zh-CN" altLang="en-US" sz="2296"/>
          </a:p>
        </p:txBody>
      </p:sp>
      <p:sp>
        <p:nvSpPr>
          <p:cNvPr id="39" name="Oval 42"/>
          <p:cNvSpPr>
            <a:spLocks noChangeArrowheads="1"/>
          </p:cNvSpPr>
          <p:nvPr/>
        </p:nvSpPr>
        <p:spPr bwMode="auto">
          <a:xfrm>
            <a:off x="2510400" y="279365"/>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40" name="Freeform 43"/>
          <p:cNvSpPr>
            <a:spLocks/>
          </p:cNvSpPr>
          <p:nvPr/>
        </p:nvSpPr>
        <p:spPr bwMode="auto">
          <a:xfrm>
            <a:off x="2787798" y="564862"/>
            <a:ext cx="297645" cy="289546"/>
          </a:xfrm>
          <a:custGeom>
            <a:avLst/>
            <a:gdLst>
              <a:gd name="T0" fmla="*/ 370461327 w 147"/>
              <a:gd name="T1" fmla="*/ 360380702 h 143"/>
              <a:gd name="T2" fmla="*/ 309977731 w 147"/>
              <a:gd name="T3" fmla="*/ 83164169 h 143"/>
              <a:gd name="T4" fmla="*/ 0 w 147"/>
              <a:gd name="T5" fmla="*/ 0 h 143"/>
              <a:gd name="T6" fmla="*/ 0 60000 65536"/>
              <a:gd name="T7" fmla="*/ 0 60000 65536"/>
              <a:gd name="T8" fmla="*/ 0 60000 65536"/>
              <a:gd name="T9" fmla="*/ 0 w 147"/>
              <a:gd name="T10" fmla="*/ 0 h 143"/>
              <a:gd name="T11" fmla="*/ 147 w 147"/>
              <a:gd name="T12" fmla="*/ 143 h 143"/>
            </a:gdLst>
            <a:ahLst/>
            <a:cxnLst>
              <a:cxn ang="T6">
                <a:pos x="T0" y="T1"/>
              </a:cxn>
              <a:cxn ang="T7">
                <a:pos x="T2" y="T3"/>
              </a:cxn>
              <a:cxn ang="T8">
                <a:pos x="T4" y="T5"/>
              </a:cxn>
            </a:cxnLst>
            <a:rect l="T9" t="T10" r="T11" b="T12"/>
            <a:pathLst>
              <a:path w="147" h="143">
                <a:moveTo>
                  <a:pt x="147" y="143"/>
                </a:moveTo>
                <a:cubicBezTo>
                  <a:pt x="143" y="125"/>
                  <a:pt x="147" y="57"/>
                  <a:pt x="123" y="33"/>
                </a:cubicBezTo>
                <a:cubicBezTo>
                  <a:pt x="99" y="9"/>
                  <a:pt x="26" y="7"/>
                  <a:pt x="0" y="0"/>
                </a:cubicBezTo>
              </a:path>
            </a:pathLst>
          </a:custGeom>
          <a:noFill/>
          <a:ln w="28575">
            <a:solidFill>
              <a:schemeClr val="tx1"/>
            </a:solidFill>
            <a:round/>
            <a:headEnd/>
            <a:tailEnd/>
          </a:ln>
        </p:spPr>
        <p:txBody>
          <a:bodyPr/>
          <a:lstStyle/>
          <a:p>
            <a:endParaRPr lang="zh-CN" altLang="en-US" sz="2296"/>
          </a:p>
        </p:txBody>
      </p:sp>
      <p:sp>
        <p:nvSpPr>
          <p:cNvPr id="41" name="Oval 44"/>
          <p:cNvSpPr>
            <a:spLocks noChangeArrowheads="1"/>
          </p:cNvSpPr>
          <p:nvPr/>
        </p:nvSpPr>
        <p:spPr bwMode="auto">
          <a:xfrm>
            <a:off x="2050771" y="279365"/>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42" name="Line 45"/>
          <p:cNvSpPr>
            <a:spLocks noChangeShapeType="1"/>
          </p:cNvSpPr>
          <p:nvPr/>
        </p:nvSpPr>
        <p:spPr bwMode="auto">
          <a:xfrm flipH="1">
            <a:off x="2338293" y="566886"/>
            <a:ext cx="459629" cy="0"/>
          </a:xfrm>
          <a:prstGeom prst="line">
            <a:avLst/>
          </a:prstGeom>
          <a:noFill/>
          <a:ln w="28575">
            <a:solidFill>
              <a:schemeClr val="tx1"/>
            </a:solidFill>
            <a:round/>
            <a:headEnd/>
            <a:tailEnd/>
          </a:ln>
        </p:spPr>
        <p:txBody>
          <a:bodyPr/>
          <a:lstStyle/>
          <a:p>
            <a:endParaRPr lang="zh-CN" altLang="en-US" sz="2296"/>
          </a:p>
        </p:txBody>
      </p:sp>
      <p:sp>
        <p:nvSpPr>
          <p:cNvPr id="43" name="Oval 46"/>
          <p:cNvSpPr>
            <a:spLocks noChangeArrowheads="1"/>
          </p:cNvSpPr>
          <p:nvPr/>
        </p:nvSpPr>
        <p:spPr bwMode="auto">
          <a:xfrm>
            <a:off x="1763249" y="566887"/>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44" name="Freeform 47"/>
          <p:cNvSpPr>
            <a:spLocks/>
          </p:cNvSpPr>
          <p:nvPr/>
        </p:nvSpPr>
        <p:spPr bwMode="auto">
          <a:xfrm>
            <a:off x="2050771" y="564862"/>
            <a:ext cx="297645" cy="289546"/>
          </a:xfrm>
          <a:custGeom>
            <a:avLst/>
            <a:gdLst>
              <a:gd name="T0" fmla="*/ 370461327 w 147"/>
              <a:gd name="T1" fmla="*/ 0 h 143"/>
              <a:gd name="T2" fmla="*/ 63002976 w 147"/>
              <a:gd name="T3" fmla="*/ 60483616 h 143"/>
              <a:gd name="T4" fmla="*/ 0 w 147"/>
              <a:gd name="T5" fmla="*/ 360380702 h 143"/>
              <a:gd name="T6" fmla="*/ 0 60000 65536"/>
              <a:gd name="T7" fmla="*/ 0 60000 65536"/>
              <a:gd name="T8" fmla="*/ 0 60000 65536"/>
              <a:gd name="T9" fmla="*/ 0 w 147"/>
              <a:gd name="T10" fmla="*/ 0 h 143"/>
              <a:gd name="T11" fmla="*/ 147 w 147"/>
              <a:gd name="T12" fmla="*/ 143 h 143"/>
            </a:gdLst>
            <a:ahLst/>
            <a:cxnLst>
              <a:cxn ang="T6">
                <a:pos x="T0" y="T1"/>
              </a:cxn>
              <a:cxn ang="T7">
                <a:pos x="T2" y="T3"/>
              </a:cxn>
              <a:cxn ang="T8">
                <a:pos x="T4" y="T5"/>
              </a:cxn>
            </a:cxnLst>
            <a:rect l="T9" t="T10" r="T11" b="T12"/>
            <a:pathLst>
              <a:path w="147" h="143">
                <a:moveTo>
                  <a:pt x="147" y="0"/>
                </a:moveTo>
                <a:cubicBezTo>
                  <a:pt x="127" y="4"/>
                  <a:pt x="49" y="0"/>
                  <a:pt x="25" y="24"/>
                </a:cubicBezTo>
                <a:cubicBezTo>
                  <a:pt x="1" y="48"/>
                  <a:pt x="5" y="118"/>
                  <a:pt x="0" y="143"/>
                </a:cubicBezTo>
              </a:path>
            </a:pathLst>
          </a:custGeom>
          <a:noFill/>
          <a:ln w="28575">
            <a:solidFill>
              <a:schemeClr val="tx1"/>
            </a:solidFill>
            <a:round/>
            <a:headEnd/>
            <a:tailEnd/>
          </a:ln>
        </p:spPr>
        <p:txBody>
          <a:bodyPr/>
          <a:lstStyle/>
          <a:p>
            <a:endParaRPr lang="zh-CN" altLang="en-US" sz="2296"/>
          </a:p>
        </p:txBody>
      </p:sp>
      <p:sp>
        <p:nvSpPr>
          <p:cNvPr id="45" name="Oval 48"/>
          <p:cNvSpPr>
            <a:spLocks noChangeArrowheads="1"/>
          </p:cNvSpPr>
          <p:nvPr/>
        </p:nvSpPr>
        <p:spPr bwMode="auto">
          <a:xfrm>
            <a:off x="1763249" y="2863011"/>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dirty="0">
                <a:solidFill>
                  <a:srgbClr val="FF0000"/>
                </a:solidFill>
                <a:latin typeface="Arial" charset="0"/>
                <a:cs typeface="Arial" charset="0"/>
              </a:rPr>
              <a:t>•</a:t>
            </a:r>
          </a:p>
        </p:txBody>
      </p:sp>
      <p:sp>
        <p:nvSpPr>
          <p:cNvPr id="46" name="Line 49"/>
          <p:cNvSpPr>
            <a:spLocks noChangeShapeType="1"/>
          </p:cNvSpPr>
          <p:nvPr/>
        </p:nvSpPr>
        <p:spPr bwMode="auto">
          <a:xfrm>
            <a:off x="2050771" y="854408"/>
            <a:ext cx="0" cy="2296124"/>
          </a:xfrm>
          <a:prstGeom prst="line">
            <a:avLst/>
          </a:prstGeom>
          <a:noFill/>
          <a:ln w="28575">
            <a:solidFill>
              <a:schemeClr val="tx1"/>
            </a:solidFill>
            <a:round/>
            <a:headEnd/>
            <a:tailEnd/>
          </a:ln>
        </p:spPr>
        <p:txBody>
          <a:bodyPr/>
          <a:lstStyle/>
          <a:p>
            <a:endParaRPr lang="zh-CN" altLang="en-US" sz="2296"/>
          </a:p>
        </p:txBody>
      </p:sp>
      <p:sp>
        <p:nvSpPr>
          <p:cNvPr id="47" name="Freeform 50"/>
          <p:cNvSpPr>
            <a:spLocks/>
          </p:cNvSpPr>
          <p:nvPr/>
        </p:nvSpPr>
        <p:spPr bwMode="auto">
          <a:xfrm>
            <a:off x="2044696" y="3150531"/>
            <a:ext cx="293597" cy="285498"/>
          </a:xfrm>
          <a:custGeom>
            <a:avLst/>
            <a:gdLst>
              <a:gd name="T0" fmla="*/ 7561279 w 145"/>
              <a:gd name="T1" fmla="*/ 0 h 141"/>
              <a:gd name="T2" fmla="*/ 60483881 w 145"/>
              <a:gd name="T3" fmla="*/ 294859705 h 141"/>
              <a:gd name="T4" fmla="*/ 365424189 w 145"/>
              <a:gd name="T5" fmla="*/ 355343564 h 141"/>
              <a:gd name="T6" fmla="*/ 0 60000 65536"/>
              <a:gd name="T7" fmla="*/ 0 60000 65536"/>
              <a:gd name="T8" fmla="*/ 0 60000 65536"/>
              <a:gd name="T9" fmla="*/ 0 w 145"/>
              <a:gd name="T10" fmla="*/ 0 h 141"/>
              <a:gd name="T11" fmla="*/ 145 w 145"/>
              <a:gd name="T12" fmla="*/ 141 h 141"/>
            </a:gdLst>
            <a:ahLst/>
            <a:cxnLst>
              <a:cxn ang="T6">
                <a:pos x="T0" y="T1"/>
              </a:cxn>
              <a:cxn ang="T7">
                <a:pos x="T2" y="T3"/>
              </a:cxn>
              <a:cxn ang="T8">
                <a:pos x="T4" y="T5"/>
              </a:cxn>
            </a:cxnLst>
            <a:rect l="T9" t="T10" r="T11" b="T12"/>
            <a:pathLst>
              <a:path w="145" h="141">
                <a:moveTo>
                  <a:pt x="3" y="0"/>
                </a:moveTo>
                <a:cubicBezTo>
                  <a:pt x="6" y="19"/>
                  <a:pt x="0" y="94"/>
                  <a:pt x="24" y="117"/>
                </a:cubicBezTo>
                <a:cubicBezTo>
                  <a:pt x="48" y="140"/>
                  <a:pt x="120" y="136"/>
                  <a:pt x="145" y="141"/>
                </a:cubicBezTo>
              </a:path>
            </a:pathLst>
          </a:custGeom>
          <a:noFill/>
          <a:ln w="28575">
            <a:solidFill>
              <a:schemeClr val="tx1"/>
            </a:solidFill>
            <a:round/>
            <a:headEnd/>
            <a:tailEnd/>
          </a:ln>
        </p:spPr>
        <p:txBody>
          <a:bodyPr/>
          <a:lstStyle/>
          <a:p>
            <a:endParaRPr lang="zh-CN" altLang="en-US" sz="2296"/>
          </a:p>
        </p:txBody>
      </p:sp>
      <mc:AlternateContent xmlns:mc="http://schemas.openxmlformats.org/markup-compatibility/2006">
        <mc:Choice xmlns:a14="http://schemas.microsoft.com/office/drawing/2010/main" Requires="a14">
          <p:sp>
            <p:nvSpPr>
              <p:cNvPr id="48" name="矩形 47"/>
              <p:cNvSpPr/>
              <p:nvPr/>
            </p:nvSpPr>
            <p:spPr>
              <a:xfrm>
                <a:off x="3429660" y="3571881"/>
                <a:ext cx="798617" cy="445635"/>
              </a:xfrm>
              <a:prstGeom prst="rect">
                <a:avLst/>
              </a:prstGeom>
            </p:spPr>
            <p:txBody>
              <a:bodyPr wrap="none">
                <a:spAutoFit/>
              </a:bodyPr>
              <a:lstStyle/>
              <a:p>
                <a:r>
                  <a:rPr lang="en-US" altLang="zh-CN" sz="2296" i="1" kern="100" dirty="0">
                    <a:ea typeface="楷体" panose="02010609060101010101" pitchFamily="49" charset="-122"/>
                    <a:cs typeface="Times New Roman" panose="02020603050405020304" pitchFamily="18" charset="0"/>
                  </a:rPr>
                  <a:t>X</a:t>
                </a:r>
                <a14:m>
                  <m:oMath xmlns:m="http://schemas.openxmlformats.org/officeDocument/2006/math">
                    <m:r>
                      <a:rPr lang="en-US" altLang="zh-CN" sz="2296" i="1" kern="10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296" i="1" kern="100" dirty="0">
                    <a:ea typeface="楷体" panose="02010609060101010101" pitchFamily="49" charset="-122"/>
                    <a:cs typeface="Times New Roman" panose="02020603050405020304" pitchFamily="18" charset="0"/>
                  </a:rPr>
                  <a:t>S</a:t>
                </a:r>
                <a:endParaRPr lang="zh-CN" altLang="en-US" sz="2296" dirty="0">
                  <a:ea typeface="楷体" panose="02010609060101010101" pitchFamily="49" charset="-122"/>
                  <a:cs typeface="Times New Roman" panose="02020603050405020304" pitchFamily="18" charset="0"/>
                </a:endParaRPr>
              </a:p>
            </p:txBody>
          </p:sp>
        </mc:Choice>
        <mc:Fallback>
          <p:sp>
            <p:nvSpPr>
              <p:cNvPr id="48" name="矩形 47"/>
              <p:cNvSpPr>
                <a:spLocks noRot="1" noChangeAspect="1" noMove="1" noResize="1" noEditPoints="1" noAdjustHandles="1" noChangeArrowheads="1" noChangeShapeType="1" noTextEdit="1"/>
              </p:cNvSpPr>
              <p:nvPr/>
            </p:nvSpPr>
            <p:spPr>
              <a:xfrm>
                <a:off x="3429660" y="3571881"/>
                <a:ext cx="798617" cy="445635"/>
              </a:xfrm>
              <a:prstGeom prst="rect">
                <a:avLst/>
              </a:prstGeom>
              <a:blipFill>
                <a:blip r:embed="rId2"/>
                <a:stretch>
                  <a:fillRect l="-11450" t="-10959" r="-10687" b="-30137"/>
                </a:stretch>
              </a:blipFill>
            </p:spPr>
            <p:txBody>
              <a:bodyPr/>
              <a:lstStyle/>
              <a:p>
                <a:r>
                  <a:rPr lang="zh-CN" altLang="en-US">
                    <a:noFill/>
                  </a:rPr>
                  <a:t> </a:t>
                </a:r>
              </a:p>
            </p:txBody>
          </p:sp>
        </mc:Fallback>
      </mc:AlternateContent>
      <p:grpSp>
        <p:nvGrpSpPr>
          <p:cNvPr id="155" name="Group 51"/>
          <p:cNvGrpSpPr>
            <a:grpSpLocks/>
          </p:cNvGrpSpPr>
          <p:nvPr/>
        </p:nvGrpSpPr>
        <p:grpSpPr bwMode="auto">
          <a:xfrm>
            <a:off x="6463375" y="535924"/>
            <a:ext cx="3794477" cy="2873193"/>
            <a:chOff x="524" y="2584"/>
            <a:chExt cx="1874" cy="1419"/>
          </a:xfrm>
        </p:grpSpPr>
        <p:sp>
          <p:nvSpPr>
            <p:cNvPr id="156" name="Line 52"/>
            <p:cNvSpPr>
              <a:spLocks noChangeShapeType="1"/>
            </p:cNvSpPr>
            <p:nvPr/>
          </p:nvSpPr>
          <p:spPr bwMode="auto">
            <a:xfrm>
              <a:off x="669" y="4003"/>
              <a:ext cx="1588" cy="0"/>
            </a:xfrm>
            <a:prstGeom prst="line">
              <a:avLst/>
            </a:prstGeom>
            <a:noFill/>
            <a:ln w="28575">
              <a:solidFill>
                <a:schemeClr val="tx1"/>
              </a:solidFill>
              <a:round/>
              <a:headEnd/>
              <a:tailEnd/>
            </a:ln>
          </p:spPr>
          <p:txBody>
            <a:bodyPr/>
            <a:lstStyle/>
            <a:p>
              <a:endParaRPr lang="zh-CN" altLang="en-US" sz="2296"/>
            </a:p>
          </p:txBody>
        </p:sp>
        <p:sp>
          <p:nvSpPr>
            <p:cNvPr id="157" name="Freeform 53"/>
            <p:cNvSpPr>
              <a:spLocks/>
            </p:cNvSpPr>
            <p:nvPr/>
          </p:nvSpPr>
          <p:spPr bwMode="auto">
            <a:xfrm>
              <a:off x="2257" y="3862"/>
              <a:ext cx="141" cy="141"/>
            </a:xfrm>
            <a:custGeom>
              <a:avLst/>
              <a:gdLst>
                <a:gd name="T0" fmla="*/ 0 w 141"/>
                <a:gd name="T1" fmla="*/ 141 h 141"/>
                <a:gd name="T2" fmla="*/ 101 w 141"/>
                <a:gd name="T3" fmla="*/ 106 h 141"/>
                <a:gd name="T4" fmla="*/ 141 w 141"/>
                <a:gd name="T5" fmla="*/ 0 h 141"/>
                <a:gd name="T6" fmla="*/ 0 60000 65536"/>
                <a:gd name="T7" fmla="*/ 0 60000 65536"/>
                <a:gd name="T8" fmla="*/ 0 60000 65536"/>
                <a:gd name="T9" fmla="*/ 0 w 141"/>
                <a:gd name="T10" fmla="*/ 0 h 141"/>
                <a:gd name="T11" fmla="*/ 141 w 141"/>
                <a:gd name="T12" fmla="*/ 141 h 141"/>
              </a:gdLst>
              <a:ahLst/>
              <a:cxnLst>
                <a:cxn ang="T6">
                  <a:pos x="T0" y="T1"/>
                </a:cxn>
                <a:cxn ang="T7">
                  <a:pos x="T2" y="T3"/>
                </a:cxn>
                <a:cxn ang="T8">
                  <a:pos x="T4" y="T5"/>
                </a:cxn>
              </a:cxnLst>
              <a:rect l="T9" t="T10" r="T11" b="T12"/>
              <a:pathLst>
                <a:path w="141" h="141">
                  <a:moveTo>
                    <a:pt x="0" y="141"/>
                  </a:moveTo>
                  <a:cubicBezTo>
                    <a:pt x="17" y="135"/>
                    <a:pt x="78" y="129"/>
                    <a:pt x="101" y="106"/>
                  </a:cubicBezTo>
                  <a:cubicBezTo>
                    <a:pt x="124" y="83"/>
                    <a:pt x="133" y="22"/>
                    <a:pt x="141" y="0"/>
                  </a:cubicBezTo>
                </a:path>
              </a:pathLst>
            </a:custGeom>
            <a:noFill/>
            <a:ln w="28575">
              <a:solidFill>
                <a:schemeClr val="tx1"/>
              </a:solidFill>
              <a:round/>
              <a:headEnd/>
              <a:tailEnd/>
            </a:ln>
          </p:spPr>
          <p:txBody>
            <a:bodyPr/>
            <a:lstStyle/>
            <a:p>
              <a:endParaRPr lang="zh-CN" altLang="en-US" sz="2296"/>
            </a:p>
          </p:txBody>
        </p:sp>
        <p:sp>
          <p:nvSpPr>
            <p:cNvPr id="158" name="Line 54"/>
            <p:cNvSpPr>
              <a:spLocks noChangeShapeType="1"/>
            </p:cNvSpPr>
            <p:nvPr/>
          </p:nvSpPr>
          <p:spPr bwMode="auto">
            <a:xfrm flipV="1">
              <a:off x="2398" y="2728"/>
              <a:ext cx="0" cy="1134"/>
            </a:xfrm>
            <a:prstGeom prst="line">
              <a:avLst/>
            </a:prstGeom>
            <a:noFill/>
            <a:ln w="28575">
              <a:solidFill>
                <a:schemeClr val="tx1"/>
              </a:solidFill>
              <a:round/>
              <a:headEnd/>
              <a:tailEnd/>
            </a:ln>
          </p:spPr>
          <p:txBody>
            <a:bodyPr/>
            <a:lstStyle/>
            <a:p>
              <a:endParaRPr lang="zh-CN" altLang="en-US" sz="2296"/>
            </a:p>
          </p:txBody>
        </p:sp>
        <p:sp>
          <p:nvSpPr>
            <p:cNvPr id="159" name="Freeform 55"/>
            <p:cNvSpPr>
              <a:spLocks/>
            </p:cNvSpPr>
            <p:nvPr/>
          </p:nvSpPr>
          <p:spPr bwMode="auto">
            <a:xfrm>
              <a:off x="2257" y="2586"/>
              <a:ext cx="141" cy="142"/>
            </a:xfrm>
            <a:custGeom>
              <a:avLst/>
              <a:gdLst>
                <a:gd name="T0" fmla="*/ 141 w 141"/>
                <a:gd name="T1" fmla="*/ 142 h 142"/>
                <a:gd name="T2" fmla="*/ 131 w 141"/>
                <a:gd name="T3" fmla="*/ 92 h 142"/>
                <a:gd name="T4" fmla="*/ 107 w 141"/>
                <a:gd name="T5" fmla="*/ 50 h 142"/>
                <a:gd name="T6" fmla="*/ 62 w 141"/>
                <a:gd name="T7" fmla="*/ 13 h 142"/>
                <a:gd name="T8" fmla="*/ 0 w 141"/>
                <a:gd name="T9" fmla="*/ 0 h 142"/>
                <a:gd name="T10" fmla="*/ 0 60000 65536"/>
                <a:gd name="T11" fmla="*/ 0 60000 65536"/>
                <a:gd name="T12" fmla="*/ 0 60000 65536"/>
                <a:gd name="T13" fmla="*/ 0 60000 65536"/>
                <a:gd name="T14" fmla="*/ 0 60000 65536"/>
                <a:gd name="T15" fmla="*/ 0 w 141"/>
                <a:gd name="T16" fmla="*/ 0 h 142"/>
                <a:gd name="T17" fmla="*/ 141 w 141"/>
                <a:gd name="T18" fmla="*/ 142 h 142"/>
              </a:gdLst>
              <a:ahLst/>
              <a:cxnLst>
                <a:cxn ang="T10">
                  <a:pos x="T0" y="T1"/>
                </a:cxn>
                <a:cxn ang="T11">
                  <a:pos x="T2" y="T3"/>
                </a:cxn>
                <a:cxn ang="T12">
                  <a:pos x="T4" y="T5"/>
                </a:cxn>
                <a:cxn ang="T13">
                  <a:pos x="T6" y="T7"/>
                </a:cxn>
                <a:cxn ang="T14">
                  <a:pos x="T8" y="T9"/>
                </a:cxn>
              </a:cxnLst>
              <a:rect l="T15" t="T16" r="T17" b="T18"/>
              <a:pathLst>
                <a:path w="141" h="142">
                  <a:moveTo>
                    <a:pt x="141" y="142"/>
                  </a:moveTo>
                  <a:cubicBezTo>
                    <a:pt x="139" y="134"/>
                    <a:pt x="137" y="107"/>
                    <a:pt x="131" y="92"/>
                  </a:cubicBezTo>
                  <a:cubicBezTo>
                    <a:pt x="125" y="77"/>
                    <a:pt x="119" y="63"/>
                    <a:pt x="107" y="50"/>
                  </a:cubicBezTo>
                  <a:cubicBezTo>
                    <a:pt x="95" y="37"/>
                    <a:pt x="80" y="21"/>
                    <a:pt x="62" y="13"/>
                  </a:cubicBezTo>
                  <a:cubicBezTo>
                    <a:pt x="44" y="5"/>
                    <a:pt x="13" y="3"/>
                    <a:pt x="0" y="0"/>
                  </a:cubicBezTo>
                </a:path>
              </a:pathLst>
            </a:custGeom>
            <a:noFill/>
            <a:ln w="28575">
              <a:solidFill>
                <a:schemeClr val="tx1"/>
              </a:solidFill>
              <a:round/>
              <a:headEnd/>
              <a:tailEnd/>
            </a:ln>
          </p:spPr>
          <p:txBody>
            <a:bodyPr/>
            <a:lstStyle/>
            <a:p>
              <a:endParaRPr lang="zh-CN" altLang="en-US" sz="2296"/>
            </a:p>
          </p:txBody>
        </p:sp>
        <p:sp>
          <p:nvSpPr>
            <p:cNvPr id="160" name="Line 56"/>
            <p:cNvSpPr>
              <a:spLocks noChangeShapeType="1"/>
            </p:cNvSpPr>
            <p:nvPr/>
          </p:nvSpPr>
          <p:spPr bwMode="auto">
            <a:xfrm flipH="1">
              <a:off x="2030" y="2586"/>
              <a:ext cx="227" cy="0"/>
            </a:xfrm>
            <a:prstGeom prst="line">
              <a:avLst/>
            </a:prstGeom>
            <a:noFill/>
            <a:ln w="28575">
              <a:solidFill>
                <a:schemeClr val="tx1"/>
              </a:solidFill>
              <a:round/>
              <a:headEnd/>
              <a:tailEnd/>
            </a:ln>
          </p:spPr>
          <p:txBody>
            <a:bodyPr/>
            <a:lstStyle/>
            <a:p>
              <a:endParaRPr lang="zh-CN" altLang="en-US" sz="2296"/>
            </a:p>
          </p:txBody>
        </p:sp>
        <p:sp>
          <p:nvSpPr>
            <p:cNvPr id="161" name="Freeform 57"/>
            <p:cNvSpPr>
              <a:spLocks/>
            </p:cNvSpPr>
            <p:nvPr/>
          </p:nvSpPr>
          <p:spPr bwMode="auto">
            <a:xfrm>
              <a:off x="1888" y="2585"/>
              <a:ext cx="142" cy="143"/>
            </a:xfrm>
            <a:custGeom>
              <a:avLst/>
              <a:gdLst>
                <a:gd name="T0" fmla="*/ 142 w 142"/>
                <a:gd name="T1" fmla="*/ 1 h 143"/>
                <a:gd name="T2" fmla="*/ 79 w 142"/>
                <a:gd name="T3" fmla="*/ 6 h 143"/>
                <a:gd name="T4" fmla="*/ 29 w 142"/>
                <a:gd name="T5" fmla="*/ 36 h 143"/>
                <a:gd name="T6" fmla="*/ 5 w 142"/>
                <a:gd name="T7" fmla="*/ 78 h 143"/>
                <a:gd name="T8" fmla="*/ 0 w 142"/>
                <a:gd name="T9" fmla="*/ 143 h 143"/>
                <a:gd name="T10" fmla="*/ 0 60000 65536"/>
                <a:gd name="T11" fmla="*/ 0 60000 65536"/>
                <a:gd name="T12" fmla="*/ 0 60000 65536"/>
                <a:gd name="T13" fmla="*/ 0 60000 65536"/>
                <a:gd name="T14" fmla="*/ 0 60000 65536"/>
                <a:gd name="T15" fmla="*/ 0 w 142"/>
                <a:gd name="T16" fmla="*/ 0 h 143"/>
                <a:gd name="T17" fmla="*/ 142 w 142"/>
                <a:gd name="T18" fmla="*/ 143 h 143"/>
              </a:gdLst>
              <a:ahLst/>
              <a:cxnLst>
                <a:cxn ang="T10">
                  <a:pos x="T0" y="T1"/>
                </a:cxn>
                <a:cxn ang="T11">
                  <a:pos x="T2" y="T3"/>
                </a:cxn>
                <a:cxn ang="T12">
                  <a:pos x="T4" y="T5"/>
                </a:cxn>
                <a:cxn ang="T13">
                  <a:pos x="T6" y="T7"/>
                </a:cxn>
                <a:cxn ang="T14">
                  <a:pos x="T8" y="T9"/>
                </a:cxn>
              </a:cxnLst>
              <a:rect l="T15" t="T16" r="T17" b="T18"/>
              <a:pathLst>
                <a:path w="142" h="143">
                  <a:moveTo>
                    <a:pt x="142" y="1"/>
                  </a:moveTo>
                  <a:cubicBezTo>
                    <a:pt x="132" y="2"/>
                    <a:pt x="98" y="0"/>
                    <a:pt x="79" y="6"/>
                  </a:cubicBezTo>
                  <a:cubicBezTo>
                    <a:pt x="60" y="12"/>
                    <a:pt x="41" y="24"/>
                    <a:pt x="29" y="36"/>
                  </a:cubicBezTo>
                  <a:cubicBezTo>
                    <a:pt x="17" y="48"/>
                    <a:pt x="10" y="60"/>
                    <a:pt x="5" y="78"/>
                  </a:cubicBezTo>
                  <a:cubicBezTo>
                    <a:pt x="0" y="96"/>
                    <a:pt x="1" y="130"/>
                    <a:pt x="0" y="143"/>
                  </a:cubicBezTo>
                </a:path>
              </a:pathLst>
            </a:custGeom>
            <a:noFill/>
            <a:ln w="28575">
              <a:solidFill>
                <a:schemeClr val="tx1"/>
              </a:solidFill>
              <a:round/>
              <a:headEnd/>
              <a:tailEnd/>
            </a:ln>
          </p:spPr>
          <p:txBody>
            <a:bodyPr/>
            <a:lstStyle/>
            <a:p>
              <a:endParaRPr lang="zh-CN" altLang="en-US" sz="2296"/>
            </a:p>
          </p:txBody>
        </p:sp>
        <p:sp>
          <p:nvSpPr>
            <p:cNvPr id="162" name="Line 58"/>
            <p:cNvSpPr>
              <a:spLocks noChangeShapeType="1"/>
            </p:cNvSpPr>
            <p:nvPr/>
          </p:nvSpPr>
          <p:spPr bwMode="auto">
            <a:xfrm>
              <a:off x="1888" y="2728"/>
              <a:ext cx="0" cy="538"/>
            </a:xfrm>
            <a:prstGeom prst="line">
              <a:avLst/>
            </a:prstGeom>
            <a:noFill/>
            <a:ln w="28575">
              <a:solidFill>
                <a:schemeClr val="tx1"/>
              </a:solidFill>
              <a:round/>
              <a:headEnd/>
              <a:tailEnd/>
            </a:ln>
          </p:spPr>
          <p:txBody>
            <a:bodyPr/>
            <a:lstStyle/>
            <a:p>
              <a:endParaRPr lang="zh-CN" altLang="en-US" sz="2296"/>
            </a:p>
          </p:txBody>
        </p:sp>
        <p:sp>
          <p:nvSpPr>
            <p:cNvPr id="163" name="Line 59"/>
            <p:cNvSpPr>
              <a:spLocks noChangeShapeType="1"/>
            </p:cNvSpPr>
            <p:nvPr/>
          </p:nvSpPr>
          <p:spPr bwMode="auto">
            <a:xfrm>
              <a:off x="1718" y="3266"/>
              <a:ext cx="170" cy="0"/>
            </a:xfrm>
            <a:prstGeom prst="line">
              <a:avLst/>
            </a:prstGeom>
            <a:noFill/>
            <a:ln w="28575">
              <a:solidFill>
                <a:schemeClr val="tx1"/>
              </a:solidFill>
              <a:round/>
              <a:headEnd/>
              <a:tailEnd/>
            </a:ln>
          </p:spPr>
          <p:txBody>
            <a:bodyPr/>
            <a:lstStyle/>
            <a:p>
              <a:endParaRPr lang="zh-CN" altLang="en-US" sz="2296"/>
            </a:p>
          </p:txBody>
        </p:sp>
        <p:sp>
          <p:nvSpPr>
            <p:cNvPr id="164" name="Line 60"/>
            <p:cNvSpPr>
              <a:spLocks noChangeShapeType="1"/>
            </p:cNvSpPr>
            <p:nvPr/>
          </p:nvSpPr>
          <p:spPr bwMode="auto">
            <a:xfrm flipV="1">
              <a:off x="1718" y="2728"/>
              <a:ext cx="0" cy="538"/>
            </a:xfrm>
            <a:prstGeom prst="line">
              <a:avLst/>
            </a:prstGeom>
            <a:noFill/>
            <a:ln w="28575">
              <a:solidFill>
                <a:schemeClr val="tx1"/>
              </a:solidFill>
              <a:round/>
              <a:headEnd/>
              <a:tailEnd/>
            </a:ln>
          </p:spPr>
          <p:txBody>
            <a:bodyPr/>
            <a:lstStyle/>
            <a:p>
              <a:endParaRPr lang="zh-CN" altLang="en-US" sz="2296"/>
            </a:p>
          </p:txBody>
        </p:sp>
        <p:sp>
          <p:nvSpPr>
            <p:cNvPr id="165" name="Freeform 61"/>
            <p:cNvSpPr>
              <a:spLocks/>
            </p:cNvSpPr>
            <p:nvPr/>
          </p:nvSpPr>
          <p:spPr bwMode="auto">
            <a:xfrm>
              <a:off x="1576" y="2586"/>
              <a:ext cx="142" cy="142"/>
            </a:xfrm>
            <a:custGeom>
              <a:avLst/>
              <a:gdLst>
                <a:gd name="T0" fmla="*/ 0 w 142"/>
                <a:gd name="T1" fmla="*/ 0 h 142"/>
                <a:gd name="T2" fmla="*/ 116 w 142"/>
                <a:gd name="T3" fmla="*/ 31 h 142"/>
                <a:gd name="T4" fmla="*/ 142 w 142"/>
                <a:gd name="T5" fmla="*/ 142 h 142"/>
                <a:gd name="T6" fmla="*/ 0 60000 65536"/>
                <a:gd name="T7" fmla="*/ 0 60000 65536"/>
                <a:gd name="T8" fmla="*/ 0 60000 65536"/>
                <a:gd name="T9" fmla="*/ 0 w 142"/>
                <a:gd name="T10" fmla="*/ 0 h 142"/>
                <a:gd name="T11" fmla="*/ 142 w 142"/>
                <a:gd name="T12" fmla="*/ 142 h 142"/>
              </a:gdLst>
              <a:ahLst/>
              <a:cxnLst>
                <a:cxn ang="T6">
                  <a:pos x="T0" y="T1"/>
                </a:cxn>
                <a:cxn ang="T7">
                  <a:pos x="T2" y="T3"/>
                </a:cxn>
                <a:cxn ang="T8">
                  <a:pos x="T4" y="T5"/>
                </a:cxn>
              </a:cxnLst>
              <a:rect l="T9" t="T10" r="T11" b="T12"/>
              <a:pathLst>
                <a:path w="142" h="142">
                  <a:moveTo>
                    <a:pt x="0" y="0"/>
                  </a:moveTo>
                  <a:cubicBezTo>
                    <a:pt x="19" y="5"/>
                    <a:pt x="92" y="7"/>
                    <a:pt x="116" y="31"/>
                  </a:cubicBezTo>
                  <a:cubicBezTo>
                    <a:pt x="140" y="55"/>
                    <a:pt x="137" y="119"/>
                    <a:pt x="142" y="142"/>
                  </a:cubicBezTo>
                </a:path>
              </a:pathLst>
            </a:custGeom>
            <a:noFill/>
            <a:ln w="28575">
              <a:solidFill>
                <a:schemeClr val="tx1"/>
              </a:solidFill>
              <a:round/>
              <a:headEnd/>
              <a:tailEnd/>
            </a:ln>
          </p:spPr>
          <p:txBody>
            <a:bodyPr/>
            <a:lstStyle/>
            <a:p>
              <a:endParaRPr lang="zh-CN" altLang="en-US" sz="2296"/>
            </a:p>
          </p:txBody>
        </p:sp>
        <p:sp>
          <p:nvSpPr>
            <p:cNvPr id="166" name="Line 62"/>
            <p:cNvSpPr>
              <a:spLocks noChangeShapeType="1"/>
            </p:cNvSpPr>
            <p:nvPr/>
          </p:nvSpPr>
          <p:spPr bwMode="auto">
            <a:xfrm flipH="1">
              <a:off x="1349" y="2586"/>
              <a:ext cx="227" cy="0"/>
            </a:xfrm>
            <a:prstGeom prst="line">
              <a:avLst/>
            </a:prstGeom>
            <a:noFill/>
            <a:ln w="28575">
              <a:solidFill>
                <a:schemeClr val="tx1"/>
              </a:solidFill>
              <a:round/>
              <a:headEnd/>
              <a:tailEnd/>
            </a:ln>
          </p:spPr>
          <p:txBody>
            <a:bodyPr/>
            <a:lstStyle/>
            <a:p>
              <a:endParaRPr lang="zh-CN" altLang="en-US" sz="2296"/>
            </a:p>
          </p:txBody>
        </p:sp>
        <p:sp>
          <p:nvSpPr>
            <p:cNvPr id="167" name="Freeform 63"/>
            <p:cNvSpPr>
              <a:spLocks/>
            </p:cNvSpPr>
            <p:nvPr/>
          </p:nvSpPr>
          <p:spPr bwMode="auto">
            <a:xfrm>
              <a:off x="1208" y="2584"/>
              <a:ext cx="141" cy="144"/>
            </a:xfrm>
            <a:custGeom>
              <a:avLst/>
              <a:gdLst>
                <a:gd name="T0" fmla="*/ 141 w 141"/>
                <a:gd name="T1" fmla="*/ 0 h 144"/>
                <a:gd name="T2" fmla="*/ 25 w 141"/>
                <a:gd name="T3" fmla="*/ 31 h 144"/>
                <a:gd name="T4" fmla="*/ 0 w 141"/>
                <a:gd name="T5" fmla="*/ 144 h 144"/>
                <a:gd name="T6" fmla="*/ 0 60000 65536"/>
                <a:gd name="T7" fmla="*/ 0 60000 65536"/>
                <a:gd name="T8" fmla="*/ 0 60000 65536"/>
                <a:gd name="T9" fmla="*/ 0 w 141"/>
                <a:gd name="T10" fmla="*/ 0 h 144"/>
                <a:gd name="T11" fmla="*/ 141 w 141"/>
                <a:gd name="T12" fmla="*/ 144 h 144"/>
              </a:gdLst>
              <a:ahLst/>
              <a:cxnLst>
                <a:cxn ang="T6">
                  <a:pos x="T0" y="T1"/>
                </a:cxn>
                <a:cxn ang="T7">
                  <a:pos x="T2" y="T3"/>
                </a:cxn>
                <a:cxn ang="T8">
                  <a:pos x="T4" y="T5"/>
                </a:cxn>
              </a:cxnLst>
              <a:rect l="T9" t="T10" r="T11" b="T12"/>
              <a:pathLst>
                <a:path w="141" h="144">
                  <a:moveTo>
                    <a:pt x="141" y="0"/>
                  </a:moveTo>
                  <a:cubicBezTo>
                    <a:pt x="122" y="5"/>
                    <a:pt x="48" y="7"/>
                    <a:pt x="25" y="31"/>
                  </a:cubicBezTo>
                  <a:cubicBezTo>
                    <a:pt x="2" y="55"/>
                    <a:pt x="5" y="121"/>
                    <a:pt x="0" y="144"/>
                  </a:cubicBezTo>
                </a:path>
              </a:pathLst>
            </a:custGeom>
            <a:noFill/>
            <a:ln w="28575">
              <a:solidFill>
                <a:schemeClr val="tx1"/>
              </a:solidFill>
              <a:round/>
              <a:headEnd/>
              <a:tailEnd/>
            </a:ln>
          </p:spPr>
          <p:txBody>
            <a:bodyPr/>
            <a:lstStyle/>
            <a:p>
              <a:endParaRPr lang="zh-CN" altLang="en-US" sz="2296"/>
            </a:p>
          </p:txBody>
        </p:sp>
        <p:sp>
          <p:nvSpPr>
            <p:cNvPr id="168" name="Line 64"/>
            <p:cNvSpPr>
              <a:spLocks noChangeShapeType="1"/>
            </p:cNvSpPr>
            <p:nvPr/>
          </p:nvSpPr>
          <p:spPr bwMode="auto">
            <a:xfrm>
              <a:off x="1208" y="2728"/>
              <a:ext cx="0" cy="538"/>
            </a:xfrm>
            <a:prstGeom prst="line">
              <a:avLst/>
            </a:prstGeom>
            <a:noFill/>
            <a:ln w="28575">
              <a:solidFill>
                <a:schemeClr val="tx1"/>
              </a:solidFill>
              <a:round/>
              <a:headEnd/>
              <a:tailEnd/>
            </a:ln>
          </p:spPr>
          <p:txBody>
            <a:bodyPr/>
            <a:lstStyle/>
            <a:p>
              <a:endParaRPr lang="zh-CN" altLang="en-US" sz="2296"/>
            </a:p>
          </p:txBody>
        </p:sp>
        <p:sp>
          <p:nvSpPr>
            <p:cNvPr id="169" name="Line 65"/>
            <p:cNvSpPr>
              <a:spLocks noChangeShapeType="1"/>
            </p:cNvSpPr>
            <p:nvPr/>
          </p:nvSpPr>
          <p:spPr bwMode="auto">
            <a:xfrm flipH="1">
              <a:off x="1038" y="3266"/>
              <a:ext cx="170" cy="0"/>
            </a:xfrm>
            <a:prstGeom prst="line">
              <a:avLst/>
            </a:prstGeom>
            <a:noFill/>
            <a:ln w="28575">
              <a:solidFill>
                <a:schemeClr val="tx1"/>
              </a:solidFill>
              <a:round/>
              <a:headEnd/>
              <a:tailEnd/>
            </a:ln>
          </p:spPr>
          <p:txBody>
            <a:bodyPr/>
            <a:lstStyle/>
            <a:p>
              <a:endParaRPr lang="zh-CN" altLang="en-US" sz="2296"/>
            </a:p>
          </p:txBody>
        </p:sp>
        <p:sp>
          <p:nvSpPr>
            <p:cNvPr id="170" name="Line 66"/>
            <p:cNvSpPr>
              <a:spLocks noChangeShapeType="1"/>
            </p:cNvSpPr>
            <p:nvPr/>
          </p:nvSpPr>
          <p:spPr bwMode="auto">
            <a:xfrm flipV="1">
              <a:off x="1038" y="2728"/>
              <a:ext cx="0" cy="538"/>
            </a:xfrm>
            <a:prstGeom prst="line">
              <a:avLst/>
            </a:prstGeom>
            <a:noFill/>
            <a:ln w="28575">
              <a:solidFill>
                <a:schemeClr val="tx1"/>
              </a:solidFill>
              <a:round/>
              <a:headEnd/>
              <a:tailEnd/>
            </a:ln>
          </p:spPr>
          <p:txBody>
            <a:bodyPr/>
            <a:lstStyle/>
            <a:p>
              <a:endParaRPr lang="zh-CN" altLang="en-US" sz="2296"/>
            </a:p>
          </p:txBody>
        </p:sp>
        <p:sp>
          <p:nvSpPr>
            <p:cNvPr id="171" name="Freeform 67"/>
            <p:cNvSpPr>
              <a:spLocks/>
            </p:cNvSpPr>
            <p:nvPr/>
          </p:nvSpPr>
          <p:spPr bwMode="auto">
            <a:xfrm>
              <a:off x="891" y="2585"/>
              <a:ext cx="147" cy="143"/>
            </a:xfrm>
            <a:custGeom>
              <a:avLst/>
              <a:gdLst>
                <a:gd name="T0" fmla="*/ 147 w 147"/>
                <a:gd name="T1" fmla="*/ 143 h 143"/>
                <a:gd name="T2" fmla="*/ 123 w 147"/>
                <a:gd name="T3" fmla="*/ 33 h 143"/>
                <a:gd name="T4" fmla="*/ 0 w 147"/>
                <a:gd name="T5" fmla="*/ 0 h 143"/>
                <a:gd name="T6" fmla="*/ 0 60000 65536"/>
                <a:gd name="T7" fmla="*/ 0 60000 65536"/>
                <a:gd name="T8" fmla="*/ 0 60000 65536"/>
                <a:gd name="T9" fmla="*/ 0 w 147"/>
                <a:gd name="T10" fmla="*/ 0 h 143"/>
                <a:gd name="T11" fmla="*/ 147 w 147"/>
                <a:gd name="T12" fmla="*/ 143 h 143"/>
              </a:gdLst>
              <a:ahLst/>
              <a:cxnLst>
                <a:cxn ang="T6">
                  <a:pos x="T0" y="T1"/>
                </a:cxn>
                <a:cxn ang="T7">
                  <a:pos x="T2" y="T3"/>
                </a:cxn>
                <a:cxn ang="T8">
                  <a:pos x="T4" y="T5"/>
                </a:cxn>
              </a:cxnLst>
              <a:rect l="T9" t="T10" r="T11" b="T12"/>
              <a:pathLst>
                <a:path w="147" h="143">
                  <a:moveTo>
                    <a:pt x="147" y="143"/>
                  </a:moveTo>
                  <a:cubicBezTo>
                    <a:pt x="143" y="125"/>
                    <a:pt x="147" y="57"/>
                    <a:pt x="123" y="33"/>
                  </a:cubicBezTo>
                  <a:cubicBezTo>
                    <a:pt x="99" y="9"/>
                    <a:pt x="26" y="7"/>
                    <a:pt x="0" y="0"/>
                  </a:cubicBezTo>
                </a:path>
              </a:pathLst>
            </a:custGeom>
            <a:noFill/>
            <a:ln w="28575">
              <a:solidFill>
                <a:schemeClr val="tx1"/>
              </a:solidFill>
              <a:round/>
              <a:headEnd/>
              <a:tailEnd/>
            </a:ln>
          </p:spPr>
          <p:txBody>
            <a:bodyPr/>
            <a:lstStyle/>
            <a:p>
              <a:endParaRPr lang="zh-CN" altLang="en-US" sz="2296"/>
            </a:p>
          </p:txBody>
        </p:sp>
        <p:sp>
          <p:nvSpPr>
            <p:cNvPr id="172" name="Line 68"/>
            <p:cNvSpPr>
              <a:spLocks noChangeShapeType="1"/>
            </p:cNvSpPr>
            <p:nvPr/>
          </p:nvSpPr>
          <p:spPr bwMode="auto">
            <a:xfrm flipH="1">
              <a:off x="669" y="2586"/>
              <a:ext cx="227" cy="0"/>
            </a:xfrm>
            <a:prstGeom prst="line">
              <a:avLst/>
            </a:prstGeom>
            <a:noFill/>
            <a:ln w="28575">
              <a:solidFill>
                <a:schemeClr val="tx1"/>
              </a:solidFill>
              <a:round/>
              <a:headEnd/>
              <a:tailEnd/>
            </a:ln>
          </p:spPr>
          <p:txBody>
            <a:bodyPr/>
            <a:lstStyle/>
            <a:p>
              <a:endParaRPr lang="zh-CN" altLang="en-US" sz="2296"/>
            </a:p>
          </p:txBody>
        </p:sp>
        <p:sp>
          <p:nvSpPr>
            <p:cNvPr id="173" name="Freeform 69"/>
            <p:cNvSpPr>
              <a:spLocks/>
            </p:cNvSpPr>
            <p:nvPr/>
          </p:nvSpPr>
          <p:spPr bwMode="auto">
            <a:xfrm>
              <a:off x="527" y="2585"/>
              <a:ext cx="147" cy="143"/>
            </a:xfrm>
            <a:custGeom>
              <a:avLst/>
              <a:gdLst>
                <a:gd name="T0" fmla="*/ 147 w 147"/>
                <a:gd name="T1" fmla="*/ 0 h 143"/>
                <a:gd name="T2" fmla="*/ 25 w 147"/>
                <a:gd name="T3" fmla="*/ 24 h 143"/>
                <a:gd name="T4" fmla="*/ 0 w 147"/>
                <a:gd name="T5" fmla="*/ 143 h 143"/>
                <a:gd name="T6" fmla="*/ 0 60000 65536"/>
                <a:gd name="T7" fmla="*/ 0 60000 65536"/>
                <a:gd name="T8" fmla="*/ 0 60000 65536"/>
                <a:gd name="T9" fmla="*/ 0 w 147"/>
                <a:gd name="T10" fmla="*/ 0 h 143"/>
                <a:gd name="T11" fmla="*/ 147 w 147"/>
                <a:gd name="T12" fmla="*/ 143 h 143"/>
              </a:gdLst>
              <a:ahLst/>
              <a:cxnLst>
                <a:cxn ang="T6">
                  <a:pos x="T0" y="T1"/>
                </a:cxn>
                <a:cxn ang="T7">
                  <a:pos x="T2" y="T3"/>
                </a:cxn>
                <a:cxn ang="T8">
                  <a:pos x="T4" y="T5"/>
                </a:cxn>
              </a:cxnLst>
              <a:rect l="T9" t="T10" r="T11" b="T12"/>
              <a:pathLst>
                <a:path w="147" h="143">
                  <a:moveTo>
                    <a:pt x="147" y="0"/>
                  </a:moveTo>
                  <a:cubicBezTo>
                    <a:pt x="127" y="4"/>
                    <a:pt x="49" y="0"/>
                    <a:pt x="25" y="24"/>
                  </a:cubicBezTo>
                  <a:cubicBezTo>
                    <a:pt x="1" y="48"/>
                    <a:pt x="5" y="118"/>
                    <a:pt x="0" y="143"/>
                  </a:cubicBezTo>
                </a:path>
              </a:pathLst>
            </a:custGeom>
            <a:noFill/>
            <a:ln w="28575">
              <a:solidFill>
                <a:schemeClr val="tx1"/>
              </a:solidFill>
              <a:round/>
              <a:headEnd/>
              <a:tailEnd/>
            </a:ln>
          </p:spPr>
          <p:txBody>
            <a:bodyPr/>
            <a:lstStyle/>
            <a:p>
              <a:endParaRPr lang="zh-CN" altLang="en-US" sz="2296"/>
            </a:p>
          </p:txBody>
        </p:sp>
        <p:sp>
          <p:nvSpPr>
            <p:cNvPr id="174" name="Line 70"/>
            <p:cNvSpPr>
              <a:spLocks noChangeShapeType="1"/>
            </p:cNvSpPr>
            <p:nvPr/>
          </p:nvSpPr>
          <p:spPr bwMode="auto">
            <a:xfrm>
              <a:off x="527" y="2728"/>
              <a:ext cx="0" cy="1134"/>
            </a:xfrm>
            <a:prstGeom prst="line">
              <a:avLst/>
            </a:prstGeom>
            <a:noFill/>
            <a:ln w="28575">
              <a:solidFill>
                <a:schemeClr val="tx1"/>
              </a:solidFill>
              <a:round/>
              <a:headEnd/>
              <a:tailEnd/>
            </a:ln>
          </p:spPr>
          <p:txBody>
            <a:bodyPr/>
            <a:lstStyle/>
            <a:p>
              <a:endParaRPr lang="zh-CN" altLang="en-US" sz="2296"/>
            </a:p>
          </p:txBody>
        </p:sp>
        <p:sp>
          <p:nvSpPr>
            <p:cNvPr id="175" name="Freeform 71"/>
            <p:cNvSpPr>
              <a:spLocks/>
            </p:cNvSpPr>
            <p:nvPr/>
          </p:nvSpPr>
          <p:spPr bwMode="auto">
            <a:xfrm>
              <a:off x="524" y="3862"/>
              <a:ext cx="145" cy="141"/>
            </a:xfrm>
            <a:custGeom>
              <a:avLst/>
              <a:gdLst>
                <a:gd name="T0" fmla="*/ 3 w 145"/>
                <a:gd name="T1" fmla="*/ 0 h 141"/>
                <a:gd name="T2" fmla="*/ 24 w 145"/>
                <a:gd name="T3" fmla="*/ 117 h 141"/>
                <a:gd name="T4" fmla="*/ 145 w 145"/>
                <a:gd name="T5" fmla="*/ 141 h 141"/>
                <a:gd name="T6" fmla="*/ 0 60000 65536"/>
                <a:gd name="T7" fmla="*/ 0 60000 65536"/>
                <a:gd name="T8" fmla="*/ 0 60000 65536"/>
                <a:gd name="T9" fmla="*/ 0 w 145"/>
                <a:gd name="T10" fmla="*/ 0 h 141"/>
                <a:gd name="T11" fmla="*/ 145 w 145"/>
                <a:gd name="T12" fmla="*/ 141 h 141"/>
              </a:gdLst>
              <a:ahLst/>
              <a:cxnLst>
                <a:cxn ang="T6">
                  <a:pos x="T0" y="T1"/>
                </a:cxn>
                <a:cxn ang="T7">
                  <a:pos x="T2" y="T3"/>
                </a:cxn>
                <a:cxn ang="T8">
                  <a:pos x="T4" y="T5"/>
                </a:cxn>
              </a:cxnLst>
              <a:rect l="T9" t="T10" r="T11" b="T12"/>
              <a:pathLst>
                <a:path w="145" h="141">
                  <a:moveTo>
                    <a:pt x="3" y="0"/>
                  </a:moveTo>
                  <a:cubicBezTo>
                    <a:pt x="6" y="19"/>
                    <a:pt x="0" y="94"/>
                    <a:pt x="24" y="117"/>
                  </a:cubicBezTo>
                  <a:cubicBezTo>
                    <a:pt x="48" y="140"/>
                    <a:pt x="120" y="136"/>
                    <a:pt x="145" y="141"/>
                  </a:cubicBezTo>
                </a:path>
              </a:pathLst>
            </a:custGeom>
            <a:noFill/>
            <a:ln w="28575">
              <a:solidFill>
                <a:schemeClr val="tx1"/>
              </a:solidFill>
              <a:round/>
              <a:headEnd/>
              <a:tailEnd/>
            </a:ln>
          </p:spPr>
          <p:txBody>
            <a:bodyPr/>
            <a:lstStyle/>
            <a:p>
              <a:endParaRPr lang="zh-CN" altLang="en-US" sz="2296"/>
            </a:p>
          </p:txBody>
        </p:sp>
      </p:grpSp>
      <p:sp>
        <p:nvSpPr>
          <p:cNvPr id="176" name="Oval 72"/>
          <p:cNvSpPr>
            <a:spLocks noChangeArrowheads="1"/>
          </p:cNvSpPr>
          <p:nvPr/>
        </p:nvSpPr>
        <p:spPr bwMode="auto">
          <a:xfrm>
            <a:off x="6463375" y="2832049"/>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dirty="0">
                <a:solidFill>
                  <a:srgbClr val="FF0000"/>
                </a:solidFill>
                <a:latin typeface="Arial" charset="0"/>
                <a:cs typeface="Arial" charset="0"/>
              </a:rPr>
              <a:t>•</a:t>
            </a:r>
          </a:p>
        </p:txBody>
      </p:sp>
      <p:sp>
        <p:nvSpPr>
          <p:cNvPr id="177" name="Oval 73"/>
          <p:cNvSpPr>
            <a:spLocks noChangeArrowheads="1"/>
          </p:cNvSpPr>
          <p:nvPr/>
        </p:nvSpPr>
        <p:spPr bwMode="auto">
          <a:xfrm>
            <a:off x="9676733" y="2832049"/>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178" name="Line 74"/>
          <p:cNvSpPr>
            <a:spLocks noChangeShapeType="1"/>
          </p:cNvSpPr>
          <p:nvPr/>
        </p:nvSpPr>
        <p:spPr bwMode="auto">
          <a:xfrm>
            <a:off x="6750896" y="3117545"/>
            <a:ext cx="3213358" cy="0"/>
          </a:xfrm>
          <a:prstGeom prst="line">
            <a:avLst/>
          </a:prstGeom>
          <a:noFill/>
          <a:ln w="28575">
            <a:solidFill>
              <a:srgbClr val="FF00FF"/>
            </a:solidFill>
            <a:round/>
            <a:headEnd/>
            <a:tailEnd/>
          </a:ln>
        </p:spPr>
        <p:txBody>
          <a:bodyPr/>
          <a:lstStyle/>
          <a:p>
            <a:endParaRPr lang="zh-CN" altLang="en-US" sz="2296"/>
          </a:p>
        </p:txBody>
      </p:sp>
      <p:sp>
        <p:nvSpPr>
          <p:cNvPr id="179" name="Oval 75"/>
          <p:cNvSpPr>
            <a:spLocks noChangeArrowheads="1"/>
          </p:cNvSpPr>
          <p:nvPr/>
        </p:nvSpPr>
        <p:spPr bwMode="auto">
          <a:xfrm>
            <a:off x="9676733" y="535925"/>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dirty="0">
                <a:solidFill>
                  <a:srgbClr val="FF0000"/>
                </a:solidFill>
                <a:latin typeface="Arial" charset="0"/>
                <a:cs typeface="Arial" charset="0"/>
              </a:rPr>
              <a:t>•</a:t>
            </a:r>
          </a:p>
        </p:txBody>
      </p:sp>
      <p:sp>
        <p:nvSpPr>
          <p:cNvPr id="180" name="Line 76"/>
          <p:cNvSpPr>
            <a:spLocks noChangeShapeType="1"/>
          </p:cNvSpPr>
          <p:nvPr/>
        </p:nvSpPr>
        <p:spPr bwMode="auto">
          <a:xfrm flipV="1">
            <a:off x="9964255" y="821422"/>
            <a:ext cx="0" cy="2296124"/>
          </a:xfrm>
          <a:prstGeom prst="line">
            <a:avLst/>
          </a:prstGeom>
          <a:noFill/>
          <a:ln w="28575">
            <a:solidFill>
              <a:srgbClr val="FF00FF"/>
            </a:solidFill>
            <a:round/>
            <a:headEnd/>
            <a:tailEnd/>
          </a:ln>
        </p:spPr>
        <p:txBody>
          <a:bodyPr/>
          <a:lstStyle/>
          <a:p>
            <a:endParaRPr lang="zh-CN" altLang="en-US" sz="2296"/>
          </a:p>
        </p:txBody>
      </p:sp>
      <p:sp>
        <p:nvSpPr>
          <p:cNvPr id="181" name="Oval 77"/>
          <p:cNvSpPr>
            <a:spLocks noChangeArrowheads="1"/>
          </p:cNvSpPr>
          <p:nvPr/>
        </p:nvSpPr>
        <p:spPr bwMode="auto">
          <a:xfrm>
            <a:off x="9219128" y="535925"/>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182" name="Line 78"/>
          <p:cNvSpPr>
            <a:spLocks noChangeShapeType="1"/>
          </p:cNvSpPr>
          <p:nvPr/>
        </p:nvSpPr>
        <p:spPr bwMode="auto">
          <a:xfrm flipH="1">
            <a:off x="9504625" y="821421"/>
            <a:ext cx="459629" cy="0"/>
          </a:xfrm>
          <a:prstGeom prst="line">
            <a:avLst/>
          </a:prstGeom>
          <a:noFill/>
          <a:ln w="28575">
            <a:solidFill>
              <a:srgbClr val="FF00FF"/>
            </a:solidFill>
            <a:round/>
            <a:headEnd/>
            <a:tailEnd/>
          </a:ln>
        </p:spPr>
        <p:txBody>
          <a:bodyPr/>
          <a:lstStyle/>
          <a:p>
            <a:endParaRPr lang="zh-CN" altLang="en-US" sz="2296"/>
          </a:p>
        </p:txBody>
      </p:sp>
      <p:sp>
        <p:nvSpPr>
          <p:cNvPr id="183" name="Oval 79"/>
          <p:cNvSpPr>
            <a:spLocks noChangeArrowheads="1"/>
          </p:cNvSpPr>
          <p:nvPr/>
        </p:nvSpPr>
        <p:spPr bwMode="auto">
          <a:xfrm>
            <a:off x="9219128" y="1627292"/>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184" name="Line 80"/>
          <p:cNvSpPr>
            <a:spLocks noChangeShapeType="1"/>
          </p:cNvSpPr>
          <p:nvPr/>
        </p:nvSpPr>
        <p:spPr bwMode="auto">
          <a:xfrm>
            <a:off x="9504625" y="821421"/>
            <a:ext cx="0" cy="1091367"/>
          </a:xfrm>
          <a:prstGeom prst="line">
            <a:avLst/>
          </a:prstGeom>
          <a:noFill/>
          <a:ln w="28575">
            <a:solidFill>
              <a:srgbClr val="FF00FF"/>
            </a:solidFill>
            <a:round/>
            <a:headEnd/>
            <a:tailEnd/>
          </a:ln>
        </p:spPr>
        <p:txBody>
          <a:bodyPr/>
          <a:lstStyle/>
          <a:p>
            <a:endParaRPr lang="zh-CN" altLang="en-US" sz="2296"/>
          </a:p>
        </p:txBody>
      </p:sp>
      <p:sp>
        <p:nvSpPr>
          <p:cNvPr id="185" name="Oval 81"/>
          <p:cNvSpPr>
            <a:spLocks noChangeArrowheads="1"/>
          </p:cNvSpPr>
          <p:nvPr/>
        </p:nvSpPr>
        <p:spPr bwMode="auto">
          <a:xfrm>
            <a:off x="8931606" y="1912789"/>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186" name="Freeform 82"/>
          <p:cNvSpPr>
            <a:spLocks/>
          </p:cNvSpPr>
          <p:nvPr/>
        </p:nvSpPr>
        <p:spPr bwMode="auto">
          <a:xfrm>
            <a:off x="9243425" y="1912789"/>
            <a:ext cx="261200" cy="291571"/>
          </a:xfrm>
          <a:custGeom>
            <a:avLst/>
            <a:gdLst>
              <a:gd name="T0" fmla="*/ 325101689 w 129"/>
              <a:gd name="T1" fmla="*/ 0 h 144"/>
              <a:gd name="T2" fmla="*/ 287298477 w 129"/>
              <a:gd name="T3" fmla="*/ 128527170 h 144"/>
              <a:gd name="T4" fmla="*/ 226814608 w 129"/>
              <a:gd name="T5" fmla="*/ 239414048 h 144"/>
              <a:gd name="T6" fmla="*/ 100806473 w 129"/>
              <a:gd name="T7" fmla="*/ 332660583 h 144"/>
              <a:gd name="T8" fmla="*/ 0 w 129"/>
              <a:gd name="T9" fmla="*/ 362902445 h 144"/>
              <a:gd name="T10" fmla="*/ 0 60000 65536"/>
              <a:gd name="T11" fmla="*/ 0 60000 65536"/>
              <a:gd name="T12" fmla="*/ 0 60000 65536"/>
              <a:gd name="T13" fmla="*/ 0 60000 65536"/>
              <a:gd name="T14" fmla="*/ 0 60000 65536"/>
              <a:gd name="T15" fmla="*/ 0 w 129"/>
              <a:gd name="T16" fmla="*/ 0 h 144"/>
              <a:gd name="T17" fmla="*/ 129 w 129"/>
              <a:gd name="T18" fmla="*/ 144 h 144"/>
            </a:gdLst>
            <a:ahLst/>
            <a:cxnLst>
              <a:cxn ang="T10">
                <a:pos x="T0" y="T1"/>
              </a:cxn>
              <a:cxn ang="T11">
                <a:pos x="T2" y="T3"/>
              </a:cxn>
              <a:cxn ang="T12">
                <a:pos x="T4" y="T5"/>
              </a:cxn>
              <a:cxn ang="T13">
                <a:pos x="T6" y="T7"/>
              </a:cxn>
              <a:cxn ang="T14">
                <a:pos x="T8" y="T9"/>
              </a:cxn>
            </a:cxnLst>
            <a:rect l="T15" t="T16" r="T17" b="T18"/>
            <a:pathLst>
              <a:path w="129" h="144">
                <a:moveTo>
                  <a:pt x="129" y="0"/>
                </a:moveTo>
                <a:cubicBezTo>
                  <a:pt x="127" y="8"/>
                  <a:pt x="120" y="35"/>
                  <a:pt x="114" y="51"/>
                </a:cubicBezTo>
                <a:cubicBezTo>
                  <a:pt x="108" y="67"/>
                  <a:pt x="102" y="81"/>
                  <a:pt x="90" y="95"/>
                </a:cubicBezTo>
                <a:cubicBezTo>
                  <a:pt x="78" y="109"/>
                  <a:pt x="55" y="124"/>
                  <a:pt x="40" y="132"/>
                </a:cubicBezTo>
                <a:cubicBezTo>
                  <a:pt x="25" y="140"/>
                  <a:pt x="8" y="141"/>
                  <a:pt x="0" y="144"/>
                </a:cubicBezTo>
              </a:path>
            </a:pathLst>
          </a:custGeom>
          <a:noFill/>
          <a:ln w="28575">
            <a:solidFill>
              <a:srgbClr val="FF00FF"/>
            </a:solidFill>
            <a:round/>
            <a:headEnd/>
            <a:tailEnd/>
          </a:ln>
        </p:spPr>
        <p:txBody>
          <a:bodyPr/>
          <a:lstStyle/>
          <a:p>
            <a:endParaRPr lang="zh-CN" altLang="en-US" sz="2296"/>
          </a:p>
        </p:txBody>
      </p:sp>
      <p:sp>
        <p:nvSpPr>
          <p:cNvPr id="187" name="Oval 83"/>
          <p:cNvSpPr>
            <a:spLocks noChangeArrowheads="1"/>
          </p:cNvSpPr>
          <p:nvPr/>
        </p:nvSpPr>
        <p:spPr bwMode="auto">
          <a:xfrm>
            <a:off x="8587390" y="1912789"/>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188" name="Freeform 84"/>
          <p:cNvSpPr>
            <a:spLocks/>
          </p:cNvSpPr>
          <p:nvPr/>
        </p:nvSpPr>
        <p:spPr bwMode="auto">
          <a:xfrm>
            <a:off x="8874912" y="2202336"/>
            <a:ext cx="372563" cy="2024"/>
          </a:xfrm>
          <a:custGeom>
            <a:avLst/>
            <a:gdLst>
              <a:gd name="T0" fmla="*/ 463708795 w 184"/>
              <a:gd name="T1" fmla="*/ 0 h 1"/>
              <a:gd name="T2" fmla="*/ 0 w 184"/>
              <a:gd name="T3" fmla="*/ 0 h 1"/>
              <a:gd name="T4" fmla="*/ 0 60000 65536"/>
              <a:gd name="T5" fmla="*/ 0 60000 65536"/>
              <a:gd name="T6" fmla="*/ 0 w 184"/>
              <a:gd name="T7" fmla="*/ 0 h 1"/>
              <a:gd name="T8" fmla="*/ 184 w 184"/>
              <a:gd name="T9" fmla="*/ 1 h 1"/>
            </a:gdLst>
            <a:ahLst/>
            <a:cxnLst>
              <a:cxn ang="T4">
                <a:pos x="T0" y="T1"/>
              </a:cxn>
              <a:cxn ang="T5">
                <a:pos x="T2" y="T3"/>
              </a:cxn>
            </a:cxnLst>
            <a:rect l="T6" t="T7" r="T8" b="T9"/>
            <a:pathLst>
              <a:path w="184" h="1">
                <a:moveTo>
                  <a:pt x="184" y="0"/>
                </a:moveTo>
                <a:lnTo>
                  <a:pt x="0" y="0"/>
                </a:lnTo>
              </a:path>
            </a:pathLst>
          </a:custGeom>
          <a:noFill/>
          <a:ln w="28575">
            <a:solidFill>
              <a:srgbClr val="FF00FF"/>
            </a:solidFill>
            <a:round/>
            <a:headEnd/>
            <a:tailEnd/>
          </a:ln>
        </p:spPr>
        <p:txBody>
          <a:bodyPr/>
          <a:lstStyle/>
          <a:p>
            <a:endParaRPr lang="zh-CN" altLang="en-US" sz="2296"/>
          </a:p>
        </p:txBody>
      </p:sp>
      <p:sp>
        <p:nvSpPr>
          <p:cNvPr id="189" name="Oval 85"/>
          <p:cNvSpPr>
            <a:spLocks noChangeArrowheads="1"/>
          </p:cNvSpPr>
          <p:nvPr/>
        </p:nvSpPr>
        <p:spPr bwMode="auto">
          <a:xfrm>
            <a:off x="8299869" y="1625267"/>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190" name="Freeform 86"/>
          <p:cNvSpPr>
            <a:spLocks/>
          </p:cNvSpPr>
          <p:nvPr/>
        </p:nvSpPr>
        <p:spPr bwMode="auto">
          <a:xfrm>
            <a:off x="8587391" y="1912789"/>
            <a:ext cx="287522" cy="287522"/>
          </a:xfrm>
          <a:custGeom>
            <a:avLst/>
            <a:gdLst>
              <a:gd name="T0" fmla="*/ 357862133 w 142"/>
              <a:gd name="T1" fmla="*/ 357862133 h 142"/>
              <a:gd name="T2" fmla="*/ 68043421 w 142"/>
              <a:gd name="T3" fmla="*/ 272176857 h 142"/>
              <a:gd name="T4" fmla="*/ 0 w 142"/>
              <a:gd name="T5" fmla="*/ 0 h 142"/>
              <a:gd name="T6" fmla="*/ 0 60000 65536"/>
              <a:gd name="T7" fmla="*/ 0 60000 65536"/>
              <a:gd name="T8" fmla="*/ 0 60000 65536"/>
              <a:gd name="T9" fmla="*/ 0 w 142"/>
              <a:gd name="T10" fmla="*/ 0 h 142"/>
              <a:gd name="T11" fmla="*/ 142 w 142"/>
              <a:gd name="T12" fmla="*/ 142 h 142"/>
            </a:gdLst>
            <a:ahLst/>
            <a:cxnLst>
              <a:cxn ang="T6">
                <a:pos x="T0" y="T1"/>
              </a:cxn>
              <a:cxn ang="T7">
                <a:pos x="T2" y="T3"/>
              </a:cxn>
              <a:cxn ang="T8">
                <a:pos x="T4" y="T5"/>
              </a:cxn>
            </a:cxnLst>
            <a:rect l="T9" t="T10" r="T11" b="T12"/>
            <a:pathLst>
              <a:path w="142" h="142">
                <a:moveTo>
                  <a:pt x="142" y="142"/>
                </a:moveTo>
                <a:cubicBezTo>
                  <a:pt x="123" y="136"/>
                  <a:pt x="51" y="132"/>
                  <a:pt x="27" y="108"/>
                </a:cubicBezTo>
                <a:cubicBezTo>
                  <a:pt x="3" y="84"/>
                  <a:pt x="6" y="22"/>
                  <a:pt x="0" y="0"/>
                </a:cubicBezTo>
              </a:path>
            </a:pathLst>
          </a:custGeom>
          <a:noFill/>
          <a:ln w="28575">
            <a:solidFill>
              <a:srgbClr val="FF00FF"/>
            </a:solidFill>
            <a:round/>
            <a:headEnd/>
            <a:tailEnd/>
          </a:ln>
        </p:spPr>
        <p:txBody>
          <a:bodyPr/>
          <a:lstStyle/>
          <a:p>
            <a:endParaRPr lang="zh-CN" altLang="en-US" sz="2296"/>
          </a:p>
        </p:txBody>
      </p:sp>
      <p:sp>
        <p:nvSpPr>
          <p:cNvPr id="191" name="Oval 87"/>
          <p:cNvSpPr>
            <a:spLocks noChangeArrowheads="1"/>
          </p:cNvSpPr>
          <p:nvPr/>
        </p:nvSpPr>
        <p:spPr bwMode="auto">
          <a:xfrm>
            <a:off x="8299869" y="535925"/>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192" name="Line 88"/>
          <p:cNvSpPr>
            <a:spLocks noChangeShapeType="1"/>
          </p:cNvSpPr>
          <p:nvPr/>
        </p:nvSpPr>
        <p:spPr bwMode="auto">
          <a:xfrm flipV="1">
            <a:off x="8587390" y="821421"/>
            <a:ext cx="0" cy="1091367"/>
          </a:xfrm>
          <a:prstGeom prst="line">
            <a:avLst/>
          </a:prstGeom>
          <a:noFill/>
          <a:ln w="28575">
            <a:solidFill>
              <a:srgbClr val="FF00FF"/>
            </a:solidFill>
            <a:round/>
            <a:headEnd/>
            <a:tailEnd/>
          </a:ln>
        </p:spPr>
        <p:txBody>
          <a:bodyPr/>
          <a:lstStyle/>
          <a:p>
            <a:endParaRPr lang="zh-CN" altLang="en-US" sz="2296"/>
          </a:p>
        </p:txBody>
      </p:sp>
      <p:sp>
        <p:nvSpPr>
          <p:cNvPr id="193" name="Oval 89"/>
          <p:cNvSpPr>
            <a:spLocks noChangeArrowheads="1"/>
          </p:cNvSpPr>
          <p:nvPr/>
        </p:nvSpPr>
        <p:spPr bwMode="auto">
          <a:xfrm>
            <a:off x="7840239" y="535925"/>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194" name="Line 90"/>
          <p:cNvSpPr>
            <a:spLocks noChangeShapeType="1"/>
          </p:cNvSpPr>
          <p:nvPr/>
        </p:nvSpPr>
        <p:spPr bwMode="auto">
          <a:xfrm>
            <a:off x="8127761" y="821421"/>
            <a:ext cx="459629" cy="0"/>
          </a:xfrm>
          <a:prstGeom prst="line">
            <a:avLst/>
          </a:prstGeom>
          <a:noFill/>
          <a:ln w="28575">
            <a:solidFill>
              <a:srgbClr val="FF00FF"/>
            </a:solidFill>
            <a:round/>
            <a:headEnd/>
            <a:tailEnd/>
          </a:ln>
        </p:spPr>
        <p:txBody>
          <a:bodyPr/>
          <a:lstStyle/>
          <a:p>
            <a:endParaRPr lang="zh-CN" altLang="en-US" sz="2296"/>
          </a:p>
        </p:txBody>
      </p:sp>
      <p:sp>
        <p:nvSpPr>
          <p:cNvPr id="195" name="Oval 91"/>
          <p:cNvSpPr>
            <a:spLocks noChangeArrowheads="1"/>
          </p:cNvSpPr>
          <p:nvPr/>
        </p:nvSpPr>
        <p:spPr bwMode="auto">
          <a:xfrm>
            <a:off x="7840239" y="1683987"/>
            <a:ext cx="575043" cy="573018"/>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196" name="Line 92"/>
          <p:cNvSpPr>
            <a:spLocks noChangeShapeType="1"/>
          </p:cNvSpPr>
          <p:nvPr/>
        </p:nvSpPr>
        <p:spPr bwMode="auto">
          <a:xfrm>
            <a:off x="8127761" y="821422"/>
            <a:ext cx="0" cy="1148061"/>
          </a:xfrm>
          <a:prstGeom prst="line">
            <a:avLst/>
          </a:prstGeom>
          <a:noFill/>
          <a:ln w="28575">
            <a:solidFill>
              <a:srgbClr val="FF00FF"/>
            </a:solidFill>
            <a:round/>
            <a:headEnd/>
            <a:tailEnd/>
          </a:ln>
        </p:spPr>
        <p:txBody>
          <a:bodyPr/>
          <a:lstStyle/>
          <a:p>
            <a:endParaRPr lang="zh-CN" altLang="en-US" sz="2296"/>
          </a:p>
        </p:txBody>
      </p:sp>
      <p:sp>
        <p:nvSpPr>
          <p:cNvPr id="197" name="Oval 93"/>
          <p:cNvSpPr>
            <a:spLocks noChangeArrowheads="1"/>
          </p:cNvSpPr>
          <p:nvPr/>
        </p:nvSpPr>
        <p:spPr bwMode="auto">
          <a:xfrm>
            <a:off x="7554742" y="1912789"/>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198" name="Freeform 94"/>
          <p:cNvSpPr>
            <a:spLocks/>
          </p:cNvSpPr>
          <p:nvPr/>
        </p:nvSpPr>
        <p:spPr bwMode="auto">
          <a:xfrm>
            <a:off x="7834165" y="1939112"/>
            <a:ext cx="297646" cy="261199"/>
          </a:xfrm>
          <a:custGeom>
            <a:avLst/>
            <a:gdLst>
              <a:gd name="T0" fmla="*/ 370464502 w 147"/>
              <a:gd name="T1" fmla="*/ 0 h 129"/>
              <a:gd name="T2" fmla="*/ 264617756 w 147"/>
              <a:gd name="T3" fmla="*/ 257055287 h 129"/>
              <a:gd name="T4" fmla="*/ 0 w 147"/>
              <a:gd name="T5" fmla="*/ 325098514 h 129"/>
              <a:gd name="T6" fmla="*/ 0 60000 65536"/>
              <a:gd name="T7" fmla="*/ 0 60000 65536"/>
              <a:gd name="T8" fmla="*/ 0 60000 65536"/>
              <a:gd name="T9" fmla="*/ 0 w 147"/>
              <a:gd name="T10" fmla="*/ 0 h 129"/>
              <a:gd name="T11" fmla="*/ 147 w 147"/>
              <a:gd name="T12" fmla="*/ 129 h 129"/>
            </a:gdLst>
            <a:ahLst/>
            <a:cxnLst>
              <a:cxn ang="T6">
                <a:pos x="T0" y="T1"/>
              </a:cxn>
              <a:cxn ang="T7">
                <a:pos x="T2" y="T3"/>
              </a:cxn>
              <a:cxn ang="T8">
                <a:pos x="T4" y="T5"/>
              </a:cxn>
            </a:cxnLst>
            <a:rect l="T9" t="T10" r="T11" b="T12"/>
            <a:pathLst>
              <a:path w="147" h="129">
                <a:moveTo>
                  <a:pt x="147" y="0"/>
                </a:moveTo>
                <a:cubicBezTo>
                  <a:pt x="140" y="17"/>
                  <a:pt x="129" y="81"/>
                  <a:pt x="105" y="102"/>
                </a:cubicBezTo>
                <a:cubicBezTo>
                  <a:pt x="81" y="123"/>
                  <a:pt x="22" y="124"/>
                  <a:pt x="0" y="129"/>
                </a:cubicBezTo>
              </a:path>
            </a:pathLst>
          </a:custGeom>
          <a:noFill/>
          <a:ln w="28575">
            <a:solidFill>
              <a:srgbClr val="FF00FF"/>
            </a:solidFill>
            <a:round/>
            <a:headEnd/>
            <a:tailEnd/>
          </a:ln>
        </p:spPr>
        <p:txBody>
          <a:bodyPr/>
          <a:lstStyle/>
          <a:p>
            <a:endParaRPr lang="zh-CN" altLang="en-US" sz="2296"/>
          </a:p>
        </p:txBody>
      </p:sp>
      <p:sp>
        <p:nvSpPr>
          <p:cNvPr id="199" name="Oval 95"/>
          <p:cNvSpPr>
            <a:spLocks noChangeArrowheads="1"/>
          </p:cNvSpPr>
          <p:nvPr/>
        </p:nvSpPr>
        <p:spPr bwMode="auto">
          <a:xfrm>
            <a:off x="7208502" y="1912789"/>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200" name="Line 96"/>
          <p:cNvSpPr>
            <a:spLocks noChangeShapeType="1"/>
          </p:cNvSpPr>
          <p:nvPr/>
        </p:nvSpPr>
        <p:spPr bwMode="auto">
          <a:xfrm flipH="1">
            <a:off x="7496024" y="2200310"/>
            <a:ext cx="344216" cy="0"/>
          </a:xfrm>
          <a:prstGeom prst="line">
            <a:avLst/>
          </a:prstGeom>
          <a:noFill/>
          <a:ln w="28575">
            <a:solidFill>
              <a:srgbClr val="FF00FF"/>
            </a:solidFill>
            <a:round/>
            <a:headEnd/>
            <a:tailEnd/>
          </a:ln>
        </p:spPr>
        <p:txBody>
          <a:bodyPr/>
          <a:lstStyle/>
          <a:p>
            <a:endParaRPr lang="zh-CN" altLang="en-US" sz="2296"/>
          </a:p>
        </p:txBody>
      </p:sp>
      <p:sp>
        <p:nvSpPr>
          <p:cNvPr id="201" name="Oval 97"/>
          <p:cNvSpPr>
            <a:spLocks noChangeArrowheads="1"/>
          </p:cNvSpPr>
          <p:nvPr/>
        </p:nvSpPr>
        <p:spPr bwMode="auto">
          <a:xfrm>
            <a:off x="6923004" y="1625267"/>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202" name="Freeform 98"/>
          <p:cNvSpPr>
            <a:spLocks/>
          </p:cNvSpPr>
          <p:nvPr/>
        </p:nvSpPr>
        <p:spPr bwMode="auto">
          <a:xfrm>
            <a:off x="7208502" y="1912789"/>
            <a:ext cx="287522" cy="287522"/>
          </a:xfrm>
          <a:custGeom>
            <a:avLst/>
            <a:gdLst>
              <a:gd name="T0" fmla="*/ 357862133 w 142"/>
              <a:gd name="T1" fmla="*/ 357862133 h 142"/>
              <a:gd name="T2" fmla="*/ 93244972 w 142"/>
              <a:gd name="T3" fmla="*/ 264615598 h 142"/>
              <a:gd name="T4" fmla="*/ 0 w 142"/>
              <a:gd name="T5" fmla="*/ 0 h 142"/>
              <a:gd name="T6" fmla="*/ 0 60000 65536"/>
              <a:gd name="T7" fmla="*/ 0 60000 65536"/>
              <a:gd name="T8" fmla="*/ 0 60000 65536"/>
              <a:gd name="T9" fmla="*/ 0 w 142"/>
              <a:gd name="T10" fmla="*/ 0 h 142"/>
              <a:gd name="T11" fmla="*/ 142 w 142"/>
              <a:gd name="T12" fmla="*/ 142 h 142"/>
            </a:gdLst>
            <a:ahLst/>
            <a:cxnLst>
              <a:cxn ang="T6">
                <a:pos x="T0" y="T1"/>
              </a:cxn>
              <a:cxn ang="T7">
                <a:pos x="T2" y="T3"/>
              </a:cxn>
              <a:cxn ang="T8">
                <a:pos x="T4" y="T5"/>
              </a:cxn>
            </a:cxnLst>
            <a:rect l="T9" t="T10" r="T11" b="T12"/>
            <a:pathLst>
              <a:path w="142" h="142">
                <a:moveTo>
                  <a:pt x="142" y="142"/>
                </a:moveTo>
                <a:cubicBezTo>
                  <a:pt x="125" y="136"/>
                  <a:pt x="61" y="129"/>
                  <a:pt x="37" y="105"/>
                </a:cubicBezTo>
                <a:cubicBezTo>
                  <a:pt x="13" y="81"/>
                  <a:pt x="8" y="22"/>
                  <a:pt x="0" y="0"/>
                </a:cubicBezTo>
              </a:path>
            </a:pathLst>
          </a:custGeom>
          <a:noFill/>
          <a:ln w="28575">
            <a:solidFill>
              <a:srgbClr val="FF00FF"/>
            </a:solidFill>
            <a:round/>
            <a:headEnd/>
            <a:tailEnd/>
          </a:ln>
        </p:spPr>
        <p:txBody>
          <a:bodyPr/>
          <a:lstStyle/>
          <a:p>
            <a:endParaRPr lang="zh-CN" altLang="en-US" sz="2296"/>
          </a:p>
        </p:txBody>
      </p:sp>
      <p:sp>
        <p:nvSpPr>
          <p:cNvPr id="203" name="Oval 99"/>
          <p:cNvSpPr>
            <a:spLocks noChangeArrowheads="1"/>
          </p:cNvSpPr>
          <p:nvPr/>
        </p:nvSpPr>
        <p:spPr bwMode="auto">
          <a:xfrm>
            <a:off x="6923004" y="535925"/>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a:solidFill>
                  <a:srgbClr val="FF0000"/>
                </a:solidFill>
                <a:latin typeface="Arial" charset="0"/>
                <a:cs typeface="Arial" charset="0"/>
              </a:rPr>
              <a:t>•</a:t>
            </a:r>
          </a:p>
        </p:txBody>
      </p:sp>
      <p:sp>
        <p:nvSpPr>
          <p:cNvPr id="204" name="Line 100"/>
          <p:cNvSpPr>
            <a:spLocks noChangeShapeType="1"/>
          </p:cNvSpPr>
          <p:nvPr/>
        </p:nvSpPr>
        <p:spPr bwMode="auto">
          <a:xfrm flipV="1">
            <a:off x="7208501" y="821421"/>
            <a:ext cx="0" cy="1091367"/>
          </a:xfrm>
          <a:prstGeom prst="line">
            <a:avLst/>
          </a:prstGeom>
          <a:noFill/>
          <a:ln w="28575">
            <a:solidFill>
              <a:srgbClr val="FF00FF"/>
            </a:solidFill>
            <a:round/>
            <a:headEnd/>
            <a:tailEnd/>
          </a:ln>
        </p:spPr>
        <p:txBody>
          <a:bodyPr/>
          <a:lstStyle/>
          <a:p>
            <a:endParaRPr lang="zh-CN" altLang="en-US" sz="2296"/>
          </a:p>
        </p:txBody>
      </p:sp>
      <p:sp>
        <p:nvSpPr>
          <p:cNvPr id="205" name="Oval 101"/>
          <p:cNvSpPr>
            <a:spLocks noChangeArrowheads="1"/>
          </p:cNvSpPr>
          <p:nvPr/>
        </p:nvSpPr>
        <p:spPr bwMode="auto">
          <a:xfrm>
            <a:off x="6463375" y="535925"/>
            <a:ext cx="575043" cy="573019"/>
          </a:xfrm>
          <a:prstGeom prst="ellipse">
            <a:avLst/>
          </a:prstGeom>
          <a:solidFill>
            <a:srgbClr val="FFFFFF"/>
          </a:solidFill>
          <a:ln w="12700" algn="ctr">
            <a:solidFill>
              <a:schemeClr val="tx1"/>
            </a:solidFill>
            <a:round/>
            <a:headEnd/>
            <a:tailEnd/>
          </a:ln>
        </p:spPr>
        <p:txBody>
          <a:bodyPr wrap="none" lIns="0" tIns="0" rIns="0" bIns="32142" anchor="ctr" anchorCtr="1"/>
          <a:lstStyle/>
          <a:p>
            <a:pPr algn="ctr">
              <a:spcBef>
                <a:spcPct val="0"/>
              </a:spcBef>
            </a:pPr>
            <a:r>
              <a:rPr lang="en-US" altLang="zh-CN" sz="4592" dirty="0">
                <a:solidFill>
                  <a:srgbClr val="FF0000"/>
                </a:solidFill>
                <a:latin typeface="Arial" charset="0"/>
                <a:cs typeface="Arial" charset="0"/>
              </a:rPr>
              <a:t>•</a:t>
            </a:r>
          </a:p>
        </p:txBody>
      </p:sp>
      <p:sp>
        <p:nvSpPr>
          <p:cNvPr id="206" name="Line 102"/>
          <p:cNvSpPr>
            <a:spLocks noChangeShapeType="1"/>
          </p:cNvSpPr>
          <p:nvPr/>
        </p:nvSpPr>
        <p:spPr bwMode="auto">
          <a:xfrm flipH="1">
            <a:off x="6750897" y="821421"/>
            <a:ext cx="457605" cy="0"/>
          </a:xfrm>
          <a:prstGeom prst="line">
            <a:avLst/>
          </a:prstGeom>
          <a:noFill/>
          <a:ln w="28575">
            <a:solidFill>
              <a:srgbClr val="FF00FF"/>
            </a:solidFill>
            <a:round/>
            <a:headEnd/>
            <a:tailEnd/>
          </a:ln>
        </p:spPr>
        <p:txBody>
          <a:bodyPr/>
          <a:lstStyle/>
          <a:p>
            <a:endParaRPr lang="zh-CN" altLang="en-US" sz="2296"/>
          </a:p>
        </p:txBody>
      </p:sp>
      <p:sp>
        <p:nvSpPr>
          <p:cNvPr id="207" name="Line 103"/>
          <p:cNvSpPr>
            <a:spLocks noChangeShapeType="1"/>
          </p:cNvSpPr>
          <p:nvPr/>
        </p:nvSpPr>
        <p:spPr bwMode="auto">
          <a:xfrm flipV="1">
            <a:off x="6750896" y="821422"/>
            <a:ext cx="0" cy="2296124"/>
          </a:xfrm>
          <a:prstGeom prst="line">
            <a:avLst/>
          </a:prstGeom>
          <a:noFill/>
          <a:ln w="28575">
            <a:solidFill>
              <a:srgbClr val="FF00FF"/>
            </a:solidFill>
            <a:round/>
            <a:headEnd/>
            <a:tailEnd/>
          </a:ln>
        </p:spPr>
        <p:txBody>
          <a:bodyPr/>
          <a:lstStyle/>
          <a:p>
            <a:endParaRPr lang="zh-CN" altLang="en-US" sz="2296"/>
          </a:p>
        </p:txBody>
      </p:sp>
      <mc:AlternateContent xmlns:mc="http://schemas.openxmlformats.org/markup-compatibility/2006">
        <mc:Choice xmlns:a14="http://schemas.microsoft.com/office/drawing/2010/main" Requires="a14">
          <p:sp>
            <p:nvSpPr>
              <p:cNvPr id="208" name="矩形 207"/>
              <p:cNvSpPr/>
              <p:nvPr/>
            </p:nvSpPr>
            <p:spPr>
              <a:xfrm>
                <a:off x="7301264" y="3481775"/>
                <a:ext cx="1844864" cy="445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sz="2296" i="1" kern="100">
                              <a:latin typeface="Cambria Math" panose="02040503050406030204" pitchFamily="18" charset="0"/>
                              <a:ea typeface="楷体" panose="02010609060101010101" pitchFamily="49" charset="-122"/>
                              <a:cs typeface="Times New Roman" panose="02020603050405020304" pitchFamily="18" charset="0"/>
                            </a:rPr>
                          </m:ctrlPr>
                        </m:dPr>
                        <m:e>
                          <m:r>
                            <m:rPr>
                              <m:nor/>
                            </m:rPr>
                            <a:rPr lang="en-US" altLang="zh-CN" sz="2296" i="1" kern="100" dirty="0">
                              <a:ea typeface="楷体" panose="02010609060101010101" pitchFamily="49" charset="-122"/>
                              <a:cs typeface="Times New Roman" panose="02020603050405020304" pitchFamily="18" charset="0"/>
                            </a:rPr>
                            <m:t>X</m:t>
                          </m:r>
                          <m:r>
                            <a:rPr lang="en-US" altLang="zh-CN" sz="2296" i="1" kern="100">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296" i="1" kern="100" dirty="0">
                              <a:ea typeface="楷体" panose="02010609060101010101" pitchFamily="49" charset="-122"/>
                              <a:cs typeface="Times New Roman" panose="02020603050405020304" pitchFamily="18" charset="0"/>
                            </a:rPr>
                            <m:t>S</m:t>
                          </m:r>
                        </m:e>
                      </m:d>
                      <m:r>
                        <a:rPr lang="en-US" altLang="zh-CN" sz="2296"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sz="2296" b="1" i="1" kern="100">
                          <a:latin typeface="Cambria Math" panose="02040503050406030204" pitchFamily="18" charset="0"/>
                          <a:ea typeface="Cambria Math" panose="02040503050406030204" pitchFamily="18" charset="0"/>
                          <a:cs typeface="Times New Roman" panose="02020603050405020304" pitchFamily="18" charset="0"/>
                        </a:rPr>
                        <m:t>𝑺</m:t>
                      </m:r>
                    </m:oMath>
                  </m:oMathPara>
                </a14:m>
                <a:endParaRPr lang="zh-CN" altLang="en-US" sz="2296" dirty="0">
                  <a:ea typeface="楷体" panose="02010609060101010101" pitchFamily="49" charset="-122"/>
                  <a:cs typeface="Times New Roman" panose="02020603050405020304" pitchFamily="18" charset="0"/>
                </a:endParaRPr>
              </a:p>
            </p:txBody>
          </p:sp>
        </mc:Choice>
        <mc:Fallback>
          <p:sp>
            <p:nvSpPr>
              <p:cNvPr id="208" name="矩形 207"/>
              <p:cNvSpPr>
                <a:spLocks noRot="1" noChangeAspect="1" noMove="1" noResize="1" noEditPoints="1" noAdjustHandles="1" noChangeArrowheads="1" noChangeShapeType="1" noTextEdit="1"/>
              </p:cNvSpPr>
              <p:nvPr/>
            </p:nvSpPr>
            <p:spPr>
              <a:xfrm>
                <a:off x="7301264" y="3481775"/>
                <a:ext cx="1844864" cy="445635"/>
              </a:xfrm>
              <a:prstGeom prst="rect">
                <a:avLst/>
              </a:prstGeom>
              <a:blipFill>
                <a:blip r:embed="rId3"/>
                <a:stretch>
                  <a:fillRect b="-8219"/>
                </a:stretch>
              </a:blipFill>
            </p:spPr>
            <p:txBody>
              <a:bodyPr/>
              <a:lstStyle/>
              <a:p>
                <a:r>
                  <a:rPr lang="zh-CN" altLang="en-US">
                    <a:noFill/>
                  </a:rPr>
                  <a:t> </a:t>
                </a:r>
              </a:p>
            </p:txBody>
          </p:sp>
        </mc:Fallback>
      </mc:AlternateContent>
      <p:grpSp>
        <p:nvGrpSpPr>
          <p:cNvPr id="209" name="Group 110"/>
          <p:cNvGrpSpPr>
            <a:grpSpLocks/>
          </p:cNvGrpSpPr>
          <p:nvPr/>
        </p:nvGrpSpPr>
        <p:grpSpPr bwMode="auto">
          <a:xfrm>
            <a:off x="2376241" y="4237850"/>
            <a:ext cx="3352385" cy="1959969"/>
            <a:chOff x="3492" y="2699"/>
            <a:chExt cx="1587" cy="1134"/>
          </a:xfrm>
        </p:grpSpPr>
        <p:sp>
          <p:nvSpPr>
            <p:cNvPr id="210" name="Line 111"/>
            <p:cNvSpPr>
              <a:spLocks noChangeShapeType="1"/>
            </p:cNvSpPr>
            <p:nvPr/>
          </p:nvSpPr>
          <p:spPr bwMode="auto">
            <a:xfrm>
              <a:off x="3492" y="3833"/>
              <a:ext cx="1587" cy="0"/>
            </a:xfrm>
            <a:prstGeom prst="line">
              <a:avLst/>
            </a:prstGeom>
            <a:noFill/>
            <a:ln w="28575">
              <a:solidFill>
                <a:srgbClr val="FF00FF"/>
              </a:solidFill>
              <a:round/>
              <a:headEnd/>
              <a:tailEnd/>
            </a:ln>
          </p:spPr>
          <p:txBody>
            <a:bodyPr/>
            <a:lstStyle/>
            <a:p>
              <a:endParaRPr lang="zh-CN" altLang="en-US" sz="2296"/>
            </a:p>
          </p:txBody>
        </p:sp>
        <p:sp>
          <p:nvSpPr>
            <p:cNvPr id="211" name="Line 112"/>
            <p:cNvSpPr>
              <a:spLocks noChangeShapeType="1"/>
            </p:cNvSpPr>
            <p:nvPr/>
          </p:nvSpPr>
          <p:spPr bwMode="auto">
            <a:xfrm flipV="1">
              <a:off x="5079" y="2699"/>
              <a:ext cx="0" cy="1134"/>
            </a:xfrm>
            <a:prstGeom prst="line">
              <a:avLst/>
            </a:prstGeom>
            <a:noFill/>
            <a:ln w="28575">
              <a:solidFill>
                <a:srgbClr val="FF00FF"/>
              </a:solidFill>
              <a:round/>
              <a:headEnd/>
              <a:tailEnd/>
            </a:ln>
          </p:spPr>
          <p:txBody>
            <a:bodyPr/>
            <a:lstStyle/>
            <a:p>
              <a:endParaRPr lang="zh-CN" altLang="en-US" sz="2296"/>
            </a:p>
          </p:txBody>
        </p:sp>
        <p:sp>
          <p:nvSpPr>
            <p:cNvPr id="212" name="Line 113"/>
            <p:cNvSpPr>
              <a:spLocks noChangeShapeType="1"/>
            </p:cNvSpPr>
            <p:nvPr/>
          </p:nvSpPr>
          <p:spPr bwMode="auto">
            <a:xfrm flipH="1">
              <a:off x="4852" y="2699"/>
              <a:ext cx="227" cy="0"/>
            </a:xfrm>
            <a:prstGeom prst="line">
              <a:avLst/>
            </a:prstGeom>
            <a:noFill/>
            <a:ln w="28575">
              <a:solidFill>
                <a:srgbClr val="FF00FF"/>
              </a:solidFill>
              <a:round/>
              <a:headEnd/>
              <a:tailEnd/>
            </a:ln>
          </p:spPr>
          <p:txBody>
            <a:bodyPr/>
            <a:lstStyle/>
            <a:p>
              <a:endParaRPr lang="zh-CN" altLang="en-US" sz="2296"/>
            </a:p>
          </p:txBody>
        </p:sp>
        <p:sp>
          <p:nvSpPr>
            <p:cNvPr id="213" name="Line 114"/>
            <p:cNvSpPr>
              <a:spLocks noChangeShapeType="1"/>
            </p:cNvSpPr>
            <p:nvPr/>
          </p:nvSpPr>
          <p:spPr bwMode="auto">
            <a:xfrm>
              <a:off x="4852" y="2699"/>
              <a:ext cx="0" cy="539"/>
            </a:xfrm>
            <a:prstGeom prst="line">
              <a:avLst/>
            </a:prstGeom>
            <a:noFill/>
            <a:ln w="28575">
              <a:solidFill>
                <a:srgbClr val="FF00FF"/>
              </a:solidFill>
              <a:round/>
              <a:headEnd/>
              <a:tailEnd/>
            </a:ln>
          </p:spPr>
          <p:txBody>
            <a:bodyPr/>
            <a:lstStyle/>
            <a:p>
              <a:endParaRPr lang="zh-CN" altLang="en-US" sz="2296"/>
            </a:p>
          </p:txBody>
        </p:sp>
        <p:sp>
          <p:nvSpPr>
            <p:cNvPr id="214" name="Freeform 115"/>
            <p:cNvSpPr>
              <a:spLocks/>
            </p:cNvSpPr>
            <p:nvPr/>
          </p:nvSpPr>
          <p:spPr bwMode="auto">
            <a:xfrm>
              <a:off x="4723" y="3238"/>
              <a:ext cx="129" cy="144"/>
            </a:xfrm>
            <a:custGeom>
              <a:avLst/>
              <a:gdLst>
                <a:gd name="T0" fmla="*/ 129 w 129"/>
                <a:gd name="T1" fmla="*/ 0 h 144"/>
                <a:gd name="T2" fmla="*/ 114 w 129"/>
                <a:gd name="T3" fmla="*/ 51 h 144"/>
                <a:gd name="T4" fmla="*/ 90 w 129"/>
                <a:gd name="T5" fmla="*/ 95 h 144"/>
                <a:gd name="T6" fmla="*/ 40 w 129"/>
                <a:gd name="T7" fmla="*/ 132 h 144"/>
                <a:gd name="T8" fmla="*/ 0 w 129"/>
                <a:gd name="T9" fmla="*/ 144 h 144"/>
                <a:gd name="T10" fmla="*/ 0 60000 65536"/>
                <a:gd name="T11" fmla="*/ 0 60000 65536"/>
                <a:gd name="T12" fmla="*/ 0 60000 65536"/>
                <a:gd name="T13" fmla="*/ 0 60000 65536"/>
                <a:gd name="T14" fmla="*/ 0 60000 65536"/>
                <a:gd name="T15" fmla="*/ 0 w 129"/>
                <a:gd name="T16" fmla="*/ 0 h 144"/>
                <a:gd name="T17" fmla="*/ 129 w 129"/>
                <a:gd name="T18" fmla="*/ 144 h 144"/>
              </a:gdLst>
              <a:ahLst/>
              <a:cxnLst>
                <a:cxn ang="T10">
                  <a:pos x="T0" y="T1"/>
                </a:cxn>
                <a:cxn ang="T11">
                  <a:pos x="T2" y="T3"/>
                </a:cxn>
                <a:cxn ang="T12">
                  <a:pos x="T4" y="T5"/>
                </a:cxn>
                <a:cxn ang="T13">
                  <a:pos x="T6" y="T7"/>
                </a:cxn>
                <a:cxn ang="T14">
                  <a:pos x="T8" y="T9"/>
                </a:cxn>
              </a:cxnLst>
              <a:rect l="T15" t="T16" r="T17" b="T18"/>
              <a:pathLst>
                <a:path w="129" h="144">
                  <a:moveTo>
                    <a:pt x="129" y="0"/>
                  </a:moveTo>
                  <a:cubicBezTo>
                    <a:pt x="127" y="8"/>
                    <a:pt x="120" y="35"/>
                    <a:pt x="114" y="51"/>
                  </a:cubicBezTo>
                  <a:cubicBezTo>
                    <a:pt x="108" y="67"/>
                    <a:pt x="102" y="81"/>
                    <a:pt x="90" y="95"/>
                  </a:cubicBezTo>
                  <a:cubicBezTo>
                    <a:pt x="78" y="109"/>
                    <a:pt x="55" y="124"/>
                    <a:pt x="40" y="132"/>
                  </a:cubicBezTo>
                  <a:cubicBezTo>
                    <a:pt x="25" y="140"/>
                    <a:pt x="8" y="141"/>
                    <a:pt x="0" y="144"/>
                  </a:cubicBezTo>
                </a:path>
              </a:pathLst>
            </a:custGeom>
            <a:noFill/>
            <a:ln w="28575">
              <a:solidFill>
                <a:srgbClr val="FF00FF"/>
              </a:solidFill>
              <a:round/>
              <a:headEnd/>
              <a:tailEnd/>
            </a:ln>
          </p:spPr>
          <p:txBody>
            <a:bodyPr/>
            <a:lstStyle/>
            <a:p>
              <a:endParaRPr lang="zh-CN" altLang="en-US" sz="2296"/>
            </a:p>
          </p:txBody>
        </p:sp>
        <p:sp>
          <p:nvSpPr>
            <p:cNvPr id="215" name="Freeform 116"/>
            <p:cNvSpPr>
              <a:spLocks/>
            </p:cNvSpPr>
            <p:nvPr/>
          </p:nvSpPr>
          <p:spPr bwMode="auto">
            <a:xfrm>
              <a:off x="4541" y="3381"/>
              <a:ext cx="184" cy="1"/>
            </a:xfrm>
            <a:custGeom>
              <a:avLst/>
              <a:gdLst>
                <a:gd name="T0" fmla="*/ 184 w 184"/>
                <a:gd name="T1" fmla="*/ 0 h 1"/>
                <a:gd name="T2" fmla="*/ 0 w 184"/>
                <a:gd name="T3" fmla="*/ 0 h 1"/>
                <a:gd name="T4" fmla="*/ 0 60000 65536"/>
                <a:gd name="T5" fmla="*/ 0 60000 65536"/>
                <a:gd name="T6" fmla="*/ 0 w 184"/>
                <a:gd name="T7" fmla="*/ 0 h 1"/>
                <a:gd name="T8" fmla="*/ 184 w 184"/>
                <a:gd name="T9" fmla="*/ 1 h 1"/>
              </a:gdLst>
              <a:ahLst/>
              <a:cxnLst>
                <a:cxn ang="T4">
                  <a:pos x="T0" y="T1"/>
                </a:cxn>
                <a:cxn ang="T5">
                  <a:pos x="T2" y="T3"/>
                </a:cxn>
              </a:cxnLst>
              <a:rect l="T6" t="T7" r="T8" b="T9"/>
              <a:pathLst>
                <a:path w="184" h="1">
                  <a:moveTo>
                    <a:pt x="184" y="0"/>
                  </a:moveTo>
                  <a:lnTo>
                    <a:pt x="0" y="0"/>
                  </a:lnTo>
                </a:path>
              </a:pathLst>
            </a:custGeom>
            <a:noFill/>
            <a:ln w="28575">
              <a:solidFill>
                <a:srgbClr val="FF00FF"/>
              </a:solidFill>
              <a:round/>
              <a:headEnd/>
              <a:tailEnd/>
            </a:ln>
          </p:spPr>
          <p:txBody>
            <a:bodyPr/>
            <a:lstStyle/>
            <a:p>
              <a:endParaRPr lang="zh-CN" altLang="en-US" sz="2296"/>
            </a:p>
          </p:txBody>
        </p:sp>
        <p:sp>
          <p:nvSpPr>
            <p:cNvPr id="216" name="Freeform 117"/>
            <p:cNvSpPr>
              <a:spLocks/>
            </p:cNvSpPr>
            <p:nvPr/>
          </p:nvSpPr>
          <p:spPr bwMode="auto">
            <a:xfrm>
              <a:off x="4399" y="3238"/>
              <a:ext cx="142" cy="142"/>
            </a:xfrm>
            <a:custGeom>
              <a:avLst/>
              <a:gdLst>
                <a:gd name="T0" fmla="*/ 142 w 142"/>
                <a:gd name="T1" fmla="*/ 142 h 142"/>
                <a:gd name="T2" fmla="*/ 27 w 142"/>
                <a:gd name="T3" fmla="*/ 108 h 142"/>
                <a:gd name="T4" fmla="*/ 0 w 142"/>
                <a:gd name="T5" fmla="*/ 0 h 142"/>
                <a:gd name="T6" fmla="*/ 0 60000 65536"/>
                <a:gd name="T7" fmla="*/ 0 60000 65536"/>
                <a:gd name="T8" fmla="*/ 0 60000 65536"/>
                <a:gd name="T9" fmla="*/ 0 w 142"/>
                <a:gd name="T10" fmla="*/ 0 h 142"/>
                <a:gd name="T11" fmla="*/ 142 w 142"/>
                <a:gd name="T12" fmla="*/ 142 h 142"/>
              </a:gdLst>
              <a:ahLst/>
              <a:cxnLst>
                <a:cxn ang="T6">
                  <a:pos x="T0" y="T1"/>
                </a:cxn>
                <a:cxn ang="T7">
                  <a:pos x="T2" y="T3"/>
                </a:cxn>
                <a:cxn ang="T8">
                  <a:pos x="T4" y="T5"/>
                </a:cxn>
              </a:cxnLst>
              <a:rect l="T9" t="T10" r="T11" b="T12"/>
              <a:pathLst>
                <a:path w="142" h="142">
                  <a:moveTo>
                    <a:pt x="142" y="142"/>
                  </a:moveTo>
                  <a:cubicBezTo>
                    <a:pt x="123" y="136"/>
                    <a:pt x="51" y="132"/>
                    <a:pt x="27" y="108"/>
                  </a:cubicBezTo>
                  <a:cubicBezTo>
                    <a:pt x="3" y="84"/>
                    <a:pt x="6" y="22"/>
                    <a:pt x="0" y="0"/>
                  </a:cubicBezTo>
                </a:path>
              </a:pathLst>
            </a:custGeom>
            <a:noFill/>
            <a:ln w="28575">
              <a:solidFill>
                <a:srgbClr val="FF00FF"/>
              </a:solidFill>
              <a:round/>
              <a:headEnd/>
              <a:tailEnd/>
            </a:ln>
          </p:spPr>
          <p:txBody>
            <a:bodyPr/>
            <a:lstStyle/>
            <a:p>
              <a:endParaRPr lang="zh-CN" altLang="en-US" sz="2296"/>
            </a:p>
          </p:txBody>
        </p:sp>
        <p:sp>
          <p:nvSpPr>
            <p:cNvPr id="217" name="Line 118"/>
            <p:cNvSpPr>
              <a:spLocks noChangeShapeType="1"/>
            </p:cNvSpPr>
            <p:nvPr/>
          </p:nvSpPr>
          <p:spPr bwMode="auto">
            <a:xfrm flipV="1">
              <a:off x="4399" y="2699"/>
              <a:ext cx="0" cy="539"/>
            </a:xfrm>
            <a:prstGeom prst="line">
              <a:avLst/>
            </a:prstGeom>
            <a:noFill/>
            <a:ln w="28575">
              <a:solidFill>
                <a:srgbClr val="FF00FF"/>
              </a:solidFill>
              <a:round/>
              <a:headEnd/>
              <a:tailEnd/>
            </a:ln>
          </p:spPr>
          <p:txBody>
            <a:bodyPr/>
            <a:lstStyle/>
            <a:p>
              <a:endParaRPr lang="zh-CN" altLang="en-US" sz="2296"/>
            </a:p>
          </p:txBody>
        </p:sp>
        <p:sp>
          <p:nvSpPr>
            <p:cNvPr id="218" name="Line 119"/>
            <p:cNvSpPr>
              <a:spLocks noChangeShapeType="1"/>
            </p:cNvSpPr>
            <p:nvPr/>
          </p:nvSpPr>
          <p:spPr bwMode="auto">
            <a:xfrm>
              <a:off x="4172" y="2699"/>
              <a:ext cx="227" cy="0"/>
            </a:xfrm>
            <a:prstGeom prst="line">
              <a:avLst/>
            </a:prstGeom>
            <a:noFill/>
            <a:ln w="28575">
              <a:solidFill>
                <a:srgbClr val="FF00FF"/>
              </a:solidFill>
              <a:round/>
              <a:headEnd/>
              <a:tailEnd/>
            </a:ln>
          </p:spPr>
          <p:txBody>
            <a:bodyPr/>
            <a:lstStyle/>
            <a:p>
              <a:endParaRPr lang="zh-CN" altLang="en-US" sz="2296"/>
            </a:p>
          </p:txBody>
        </p:sp>
        <p:sp>
          <p:nvSpPr>
            <p:cNvPr id="219" name="Line 120"/>
            <p:cNvSpPr>
              <a:spLocks noChangeShapeType="1"/>
            </p:cNvSpPr>
            <p:nvPr/>
          </p:nvSpPr>
          <p:spPr bwMode="auto">
            <a:xfrm>
              <a:off x="4172" y="2699"/>
              <a:ext cx="0" cy="567"/>
            </a:xfrm>
            <a:prstGeom prst="line">
              <a:avLst/>
            </a:prstGeom>
            <a:noFill/>
            <a:ln w="28575">
              <a:solidFill>
                <a:srgbClr val="FF00FF"/>
              </a:solidFill>
              <a:round/>
              <a:headEnd/>
              <a:tailEnd/>
            </a:ln>
          </p:spPr>
          <p:txBody>
            <a:bodyPr/>
            <a:lstStyle/>
            <a:p>
              <a:endParaRPr lang="zh-CN" altLang="en-US" sz="2296"/>
            </a:p>
          </p:txBody>
        </p:sp>
        <p:sp>
          <p:nvSpPr>
            <p:cNvPr id="220" name="Freeform 121"/>
            <p:cNvSpPr>
              <a:spLocks/>
            </p:cNvSpPr>
            <p:nvPr/>
          </p:nvSpPr>
          <p:spPr bwMode="auto">
            <a:xfrm>
              <a:off x="4027" y="3251"/>
              <a:ext cx="147" cy="129"/>
            </a:xfrm>
            <a:custGeom>
              <a:avLst/>
              <a:gdLst>
                <a:gd name="T0" fmla="*/ 147 w 147"/>
                <a:gd name="T1" fmla="*/ 0 h 129"/>
                <a:gd name="T2" fmla="*/ 105 w 147"/>
                <a:gd name="T3" fmla="*/ 102 h 129"/>
                <a:gd name="T4" fmla="*/ 0 w 147"/>
                <a:gd name="T5" fmla="*/ 129 h 129"/>
                <a:gd name="T6" fmla="*/ 0 60000 65536"/>
                <a:gd name="T7" fmla="*/ 0 60000 65536"/>
                <a:gd name="T8" fmla="*/ 0 60000 65536"/>
                <a:gd name="T9" fmla="*/ 0 w 147"/>
                <a:gd name="T10" fmla="*/ 0 h 129"/>
                <a:gd name="T11" fmla="*/ 147 w 147"/>
                <a:gd name="T12" fmla="*/ 129 h 129"/>
              </a:gdLst>
              <a:ahLst/>
              <a:cxnLst>
                <a:cxn ang="T6">
                  <a:pos x="T0" y="T1"/>
                </a:cxn>
                <a:cxn ang="T7">
                  <a:pos x="T2" y="T3"/>
                </a:cxn>
                <a:cxn ang="T8">
                  <a:pos x="T4" y="T5"/>
                </a:cxn>
              </a:cxnLst>
              <a:rect l="T9" t="T10" r="T11" b="T12"/>
              <a:pathLst>
                <a:path w="147" h="129">
                  <a:moveTo>
                    <a:pt x="147" y="0"/>
                  </a:moveTo>
                  <a:cubicBezTo>
                    <a:pt x="140" y="17"/>
                    <a:pt x="129" y="81"/>
                    <a:pt x="105" y="102"/>
                  </a:cubicBezTo>
                  <a:cubicBezTo>
                    <a:pt x="81" y="123"/>
                    <a:pt x="22" y="124"/>
                    <a:pt x="0" y="129"/>
                  </a:cubicBezTo>
                </a:path>
              </a:pathLst>
            </a:custGeom>
            <a:noFill/>
            <a:ln w="28575">
              <a:solidFill>
                <a:srgbClr val="FF00FF"/>
              </a:solidFill>
              <a:round/>
              <a:headEnd/>
              <a:tailEnd/>
            </a:ln>
          </p:spPr>
          <p:txBody>
            <a:bodyPr/>
            <a:lstStyle/>
            <a:p>
              <a:endParaRPr lang="zh-CN" altLang="en-US" sz="2296"/>
            </a:p>
          </p:txBody>
        </p:sp>
        <p:sp>
          <p:nvSpPr>
            <p:cNvPr id="221" name="Line 122"/>
            <p:cNvSpPr>
              <a:spLocks noChangeShapeType="1"/>
            </p:cNvSpPr>
            <p:nvPr/>
          </p:nvSpPr>
          <p:spPr bwMode="auto">
            <a:xfrm flipH="1">
              <a:off x="3860" y="3380"/>
              <a:ext cx="170" cy="0"/>
            </a:xfrm>
            <a:prstGeom prst="line">
              <a:avLst/>
            </a:prstGeom>
            <a:noFill/>
            <a:ln w="28575">
              <a:solidFill>
                <a:srgbClr val="FF00FF"/>
              </a:solidFill>
              <a:round/>
              <a:headEnd/>
              <a:tailEnd/>
            </a:ln>
          </p:spPr>
          <p:txBody>
            <a:bodyPr/>
            <a:lstStyle/>
            <a:p>
              <a:endParaRPr lang="zh-CN" altLang="en-US" sz="2296"/>
            </a:p>
          </p:txBody>
        </p:sp>
        <p:sp>
          <p:nvSpPr>
            <p:cNvPr id="222" name="Freeform 123"/>
            <p:cNvSpPr>
              <a:spLocks/>
            </p:cNvSpPr>
            <p:nvPr/>
          </p:nvSpPr>
          <p:spPr bwMode="auto">
            <a:xfrm>
              <a:off x="3718" y="3238"/>
              <a:ext cx="142" cy="142"/>
            </a:xfrm>
            <a:custGeom>
              <a:avLst/>
              <a:gdLst>
                <a:gd name="T0" fmla="*/ 142 w 142"/>
                <a:gd name="T1" fmla="*/ 142 h 142"/>
                <a:gd name="T2" fmla="*/ 37 w 142"/>
                <a:gd name="T3" fmla="*/ 105 h 142"/>
                <a:gd name="T4" fmla="*/ 0 w 142"/>
                <a:gd name="T5" fmla="*/ 0 h 142"/>
                <a:gd name="T6" fmla="*/ 0 60000 65536"/>
                <a:gd name="T7" fmla="*/ 0 60000 65536"/>
                <a:gd name="T8" fmla="*/ 0 60000 65536"/>
                <a:gd name="T9" fmla="*/ 0 w 142"/>
                <a:gd name="T10" fmla="*/ 0 h 142"/>
                <a:gd name="T11" fmla="*/ 142 w 142"/>
                <a:gd name="T12" fmla="*/ 142 h 142"/>
              </a:gdLst>
              <a:ahLst/>
              <a:cxnLst>
                <a:cxn ang="T6">
                  <a:pos x="T0" y="T1"/>
                </a:cxn>
                <a:cxn ang="T7">
                  <a:pos x="T2" y="T3"/>
                </a:cxn>
                <a:cxn ang="T8">
                  <a:pos x="T4" y="T5"/>
                </a:cxn>
              </a:cxnLst>
              <a:rect l="T9" t="T10" r="T11" b="T12"/>
              <a:pathLst>
                <a:path w="142" h="142">
                  <a:moveTo>
                    <a:pt x="142" y="142"/>
                  </a:moveTo>
                  <a:cubicBezTo>
                    <a:pt x="125" y="136"/>
                    <a:pt x="61" y="129"/>
                    <a:pt x="37" y="105"/>
                  </a:cubicBezTo>
                  <a:cubicBezTo>
                    <a:pt x="13" y="81"/>
                    <a:pt x="8" y="22"/>
                    <a:pt x="0" y="0"/>
                  </a:cubicBezTo>
                </a:path>
              </a:pathLst>
            </a:custGeom>
            <a:noFill/>
            <a:ln w="28575">
              <a:solidFill>
                <a:srgbClr val="FF00FF"/>
              </a:solidFill>
              <a:round/>
              <a:headEnd/>
              <a:tailEnd/>
            </a:ln>
          </p:spPr>
          <p:txBody>
            <a:bodyPr/>
            <a:lstStyle/>
            <a:p>
              <a:endParaRPr lang="zh-CN" altLang="en-US" sz="2296"/>
            </a:p>
          </p:txBody>
        </p:sp>
        <p:sp>
          <p:nvSpPr>
            <p:cNvPr id="223" name="Line 124"/>
            <p:cNvSpPr>
              <a:spLocks noChangeShapeType="1"/>
            </p:cNvSpPr>
            <p:nvPr/>
          </p:nvSpPr>
          <p:spPr bwMode="auto">
            <a:xfrm flipV="1">
              <a:off x="3718" y="2699"/>
              <a:ext cx="0" cy="539"/>
            </a:xfrm>
            <a:prstGeom prst="line">
              <a:avLst/>
            </a:prstGeom>
            <a:noFill/>
            <a:ln w="28575">
              <a:solidFill>
                <a:srgbClr val="FF00FF"/>
              </a:solidFill>
              <a:round/>
              <a:headEnd/>
              <a:tailEnd/>
            </a:ln>
          </p:spPr>
          <p:txBody>
            <a:bodyPr/>
            <a:lstStyle/>
            <a:p>
              <a:endParaRPr lang="zh-CN" altLang="en-US" sz="2296"/>
            </a:p>
          </p:txBody>
        </p:sp>
        <p:sp>
          <p:nvSpPr>
            <p:cNvPr id="224" name="Line 125"/>
            <p:cNvSpPr>
              <a:spLocks noChangeShapeType="1"/>
            </p:cNvSpPr>
            <p:nvPr/>
          </p:nvSpPr>
          <p:spPr bwMode="auto">
            <a:xfrm flipH="1">
              <a:off x="3492" y="2699"/>
              <a:ext cx="226" cy="0"/>
            </a:xfrm>
            <a:prstGeom prst="line">
              <a:avLst/>
            </a:prstGeom>
            <a:noFill/>
            <a:ln w="28575">
              <a:solidFill>
                <a:srgbClr val="FF00FF"/>
              </a:solidFill>
              <a:round/>
              <a:headEnd/>
              <a:tailEnd/>
            </a:ln>
          </p:spPr>
          <p:txBody>
            <a:bodyPr/>
            <a:lstStyle/>
            <a:p>
              <a:endParaRPr lang="zh-CN" altLang="en-US" sz="2296"/>
            </a:p>
          </p:txBody>
        </p:sp>
        <p:sp>
          <p:nvSpPr>
            <p:cNvPr id="225" name="Line 126"/>
            <p:cNvSpPr>
              <a:spLocks noChangeShapeType="1"/>
            </p:cNvSpPr>
            <p:nvPr/>
          </p:nvSpPr>
          <p:spPr bwMode="auto">
            <a:xfrm flipV="1">
              <a:off x="3492" y="2699"/>
              <a:ext cx="0" cy="1134"/>
            </a:xfrm>
            <a:prstGeom prst="line">
              <a:avLst/>
            </a:prstGeom>
            <a:noFill/>
            <a:ln w="28575">
              <a:solidFill>
                <a:srgbClr val="FF00FF"/>
              </a:solidFill>
              <a:round/>
              <a:headEnd/>
              <a:tailEnd/>
            </a:ln>
          </p:spPr>
          <p:txBody>
            <a:bodyPr/>
            <a:lstStyle/>
            <a:p>
              <a:endParaRPr lang="zh-CN" altLang="en-US" sz="2296"/>
            </a:p>
          </p:txBody>
        </p:sp>
      </p:grpSp>
      <mc:AlternateContent xmlns:mc="http://schemas.openxmlformats.org/markup-compatibility/2006">
        <mc:Choice xmlns:a14="http://schemas.microsoft.com/office/drawing/2010/main" Requires="a14">
          <p:sp>
            <p:nvSpPr>
              <p:cNvPr id="226" name="矩形 225"/>
              <p:cNvSpPr/>
              <p:nvPr/>
            </p:nvSpPr>
            <p:spPr>
              <a:xfrm>
                <a:off x="3323920" y="6171893"/>
                <a:ext cx="588623" cy="445635"/>
              </a:xfrm>
              <a:prstGeom prst="rect">
                <a:avLst/>
              </a:prstGeom>
            </p:spPr>
            <p:txBody>
              <a:bodyPr wrap="none">
                <a:spAutoFit/>
              </a:bodyPr>
              <a:lstStyle/>
              <a:p>
                <a:r>
                  <a:rPr lang="en-US" altLang="zh-CN" sz="2296" i="1" kern="100" dirty="0">
                    <a:ea typeface="楷体" panose="02010609060101010101" pitchFamily="49" charset="-122"/>
                    <a:cs typeface="Times New Roman" panose="02020603050405020304" pitchFamily="18" charset="0"/>
                  </a:rPr>
                  <a:t>X</a:t>
                </a:r>
                <a14:m>
                  <m:oMath xmlns:m="http://schemas.openxmlformats.org/officeDocument/2006/math">
                    <m:r>
                      <a:rPr lang="en-US" altLang="zh-CN" sz="2296" i="1" kern="100"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296" i="1" kern="100" dirty="0">
                    <a:ea typeface="楷体" panose="02010609060101010101" pitchFamily="49" charset="-122"/>
                    <a:cs typeface="Times New Roman" panose="02020603050405020304" pitchFamily="18" charset="0"/>
                  </a:rPr>
                  <a:t>S</a:t>
                </a:r>
                <a:endParaRPr lang="zh-CN" altLang="en-US" sz="2296" dirty="0">
                  <a:ea typeface="楷体" panose="02010609060101010101" pitchFamily="49" charset="-122"/>
                  <a:cs typeface="Times New Roman" panose="02020603050405020304" pitchFamily="18" charset="0"/>
                </a:endParaRPr>
              </a:p>
            </p:txBody>
          </p:sp>
        </mc:Choice>
        <mc:Fallback>
          <p:sp>
            <p:nvSpPr>
              <p:cNvPr id="226" name="矩形 225"/>
              <p:cNvSpPr>
                <a:spLocks noRot="1" noChangeAspect="1" noMove="1" noResize="1" noEditPoints="1" noAdjustHandles="1" noChangeArrowheads="1" noChangeShapeType="1" noTextEdit="1"/>
              </p:cNvSpPr>
              <p:nvPr/>
            </p:nvSpPr>
            <p:spPr>
              <a:xfrm>
                <a:off x="3323920" y="6171893"/>
                <a:ext cx="588623" cy="445635"/>
              </a:xfrm>
              <a:prstGeom prst="rect">
                <a:avLst/>
              </a:prstGeom>
              <a:blipFill>
                <a:blip r:embed="rId4"/>
                <a:stretch>
                  <a:fillRect l="-14433" t="-9459" r="-15464" b="-28378"/>
                </a:stretch>
              </a:blipFill>
            </p:spPr>
            <p:txBody>
              <a:bodyPr/>
              <a:lstStyle/>
              <a:p>
                <a:r>
                  <a:rPr lang="zh-CN" altLang="en-US">
                    <a:noFill/>
                  </a:rPr>
                  <a:t> </a:t>
                </a:r>
              </a:p>
            </p:txBody>
          </p:sp>
        </mc:Fallback>
      </mc:AlternateContent>
      <p:sp>
        <p:nvSpPr>
          <p:cNvPr id="228" name="文本框 227"/>
          <p:cNvSpPr txBox="1"/>
          <p:nvPr/>
        </p:nvSpPr>
        <p:spPr>
          <a:xfrm>
            <a:off x="6892560" y="4791700"/>
            <a:ext cx="2671092" cy="445635"/>
          </a:xfrm>
          <a:prstGeom prst="rect">
            <a:avLst/>
          </a:prstGeom>
          <a:noFill/>
        </p:spPr>
        <p:txBody>
          <a:bodyPr wrap="square" rtlCol="0">
            <a:spAutoFit/>
          </a:bodyPr>
          <a:lstStyle/>
          <a:p>
            <a:r>
              <a:rPr lang="zh-CN" altLang="en-US" sz="2296" dirty="0">
                <a:solidFill>
                  <a:srgbClr val="0000FF"/>
                </a:solidFill>
                <a:latin typeface="黑体" pitchFamily="2" charset="-122"/>
                <a:ea typeface="黑体" pitchFamily="2" charset="-122"/>
              </a:rPr>
              <a:t>闭运算</a:t>
            </a:r>
            <a:r>
              <a:rPr lang="zh-CN" altLang="en-US" sz="2296" dirty="0">
                <a:solidFill>
                  <a:srgbClr val="0000FF"/>
                </a:solidFill>
                <a:latin typeface="黑体" pitchFamily="2" charset="-122"/>
                <a:ea typeface="黑体" pitchFamily="2" charset="-122"/>
              </a:rPr>
              <a:t>实例</a:t>
            </a:r>
            <a:endParaRPr lang="zh-CN" altLang="en-US" sz="2296" dirty="0"/>
          </a:p>
        </p:txBody>
      </p:sp>
    </p:spTree>
    <p:extLst>
      <p:ext uri="{BB962C8B-B14F-4D97-AF65-F5344CB8AC3E}">
        <p14:creationId xmlns:p14="http://schemas.microsoft.com/office/powerpoint/2010/main" val="119280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 calcmode="lin" valueType="num">
                                      <p:cBhvr additive="base">
                                        <p:cTn id="9" dur="500" fill="hold"/>
                                        <p:tgtEl>
                                          <p:spTgt spid="7"/>
                                        </p:tgtEl>
                                        <p:attrNameLst>
                                          <p:attrName>ppt_x</p:attrName>
                                        </p:attrNameLst>
                                      </p:cBhvr>
                                      <p:tavLst>
                                        <p:tav tm="0">
                                          <p:val>
                                            <p:strVal val="#ppt_x"/>
                                          </p:val>
                                        </p:tav>
                                        <p:tav tm="100000">
                                          <p:val>
                                            <p:strVal val="#ppt_x"/>
                                          </p:val>
                                        </p:tav>
                                      </p:tavLst>
                                    </p:anim>
                                    <p:anim calcmode="lin" valueType="num">
                                      <p:cBhvr additive="base">
                                        <p:cTn id="1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grpId="1" nodeType="clickEffect">
                                  <p:stCondLst>
                                    <p:cond delay="0"/>
                                  </p:stCondLst>
                                  <p:childTnLst>
                                    <p:animEffect transition="out" filter="dissolv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1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p:cTn id="44" dur="500" fill="hold"/>
                                        <p:tgtEl>
                                          <p:spTgt spid="12"/>
                                        </p:tgtEl>
                                        <p:attrNameLst>
                                          <p:attrName>ppt_w</p:attrName>
                                        </p:attrNameLst>
                                      </p:cBhvr>
                                      <p:tavLst>
                                        <p:tav tm="0">
                                          <p:val>
                                            <p:fltVal val="0"/>
                                          </p:val>
                                        </p:tav>
                                        <p:tav tm="100000">
                                          <p:val>
                                            <p:strVal val="#ppt_w"/>
                                          </p:val>
                                        </p:tav>
                                      </p:tavLst>
                                    </p:anim>
                                    <p:anim calcmode="lin" valueType="num">
                                      <p:cBhvr>
                                        <p:cTn id="45"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grpId="1" nodeType="clickEffect">
                                  <p:stCondLst>
                                    <p:cond delay="0"/>
                                  </p:stCondLst>
                                  <p:childTnLst>
                                    <p:animEffect transition="out" filter="dissolve">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grpId="1" nodeType="clickEffect">
                                  <p:stCondLst>
                                    <p:cond delay="0"/>
                                  </p:stCondLst>
                                  <p:childTnLst>
                                    <p:animEffect transition="out" filter="dissolve">
                                      <p:cBhvr>
                                        <p:cTn id="66" dur="500"/>
                                        <p:tgtEl>
                                          <p:spTgt spid="11"/>
                                        </p:tgtEl>
                                      </p:cBhvr>
                                    </p:animEffect>
                                    <p:set>
                                      <p:cBhvr>
                                        <p:cTn id="67" dur="1" fill="hold">
                                          <p:stCondLst>
                                            <p:cond delay="499"/>
                                          </p:stCondLst>
                                        </p:cTn>
                                        <p:tgtEl>
                                          <p:spTgt spid="1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500" fill="hold"/>
                                        <p:tgtEl>
                                          <p:spTgt spid="15"/>
                                        </p:tgtEl>
                                        <p:attrNameLst>
                                          <p:attrName>ppt_x</p:attrName>
                                        </p:attrNameLst>
                                      </p:cBhvr>
                                      <p:tavLst>
                                        <p:tav tm="0">
                                          <p:val>
                                            <p:strVal val="#ppt_x"/>
                                          </p:val>
                                        </p:tav>
                                        <p:tav tm="100000">
                                          <p:val>
                                            <p:strVal val="#ppt_x"/>
                                          </p:val>
                                        </p:tav>
                                      </p:tavLst>
                                    </p:anim>
                                    <p:anim calcmode="lin" valueType="num">
                                      <p:cBhvr additive="base">
                                        <p:cTn id="73" dur="500" fill="hold"/>
                                        <p:tgtEl>
                                          <p:spTgt spid="15"/>
                                        </p:tgtEl>
                                        <p:attrNameLst>
                                          <p:attrName>ppt_y</p:attrName>
                                        </p:attrNameLst>
                                      </p:cBhvr>
                                      <p:tavLst>
                                        <p:tav tm="0">
                                          <p:val>
                                            <p:strVal val="1+#ppt_h/2"/>
                                          </p:val>
                                        </p:tav>
                                        <p:tav tm="100000">
                                          <p:val>
                                            <p:strVal val="#ppt_y"/>
                                          </p:val>
                                        </p:tav>
                                      </p:tavLst>
                                    </p:anim>
                                  </p:childTnLst>
                                </p:cTn>
                              </p:par>
                              <p:par>
                                <p:cTn id="74" presetID="17" presetClass="entr" presetSubtype="1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p:cTn id="76" dur="500" fill="hold"/>
                                        <p:tgtEl>
                                          <p:spTgt spid="16"/>
                                        </p:tgtEl>
                                        <p:attrNameLst>
                                          <p:attrName>ppt_w</p:attrName>
                                        </p:attrNameLst>
                                      </p:cBhvr>
                                      <p:tavLst>
                                        <p:tav tm="0">
                                          <p:val>
                                            <p:fltVal val="0"/>
                                          </p:val>
                                        </p:tav>
                                        <p:tav tm="100000">
                                          <p:val>
                                            <p:strVal val="#ppt_w"/>
                                          </p:val>
                                        </p:tav>
                                      </p:tavLst>
                                    </p:anim>
                                    <p:anim calcmode="lin" valueType="num">
                                      <p:cBhvr>
                                        <p:cTn id="77" dur="500" fill="hold"/>
                                        <p:tgtEl>
                                          <p:spTgt spid="16"/>
                                        </p:tgtEl>
                                        <p:attrNameLst>
                                          <p:attrName>ppt_h</p:attrName>
                                        </p:attrNameLst>
                                      </p:cBhvr>
                                      <p:tavLst>
                                        <p:tav tm="0">
                                          <p:val>
                                            <p:strVal val="#ppt_h"/>
                                          </p:val>
                                        </p:tav>
                                        <p:tav tm="100000">
                                          <p:val>
                                            <p:strVal val="#ppt_h"/>
                                          </p:val>
                                        </p:tav>
                                      </p:tavLst>
                                    </p:anim>
                                  </p:childTnLst>
                                </p:cTn>
                              </p:par>
                              <p:par>
                                <p:cTn id="78" presetID="9" presetClass="exit" presetSubtype="0" fill="hold" grpId="1" nodeType="withEffect">
                                  <p:stCondLst>
                                    <p:cond delay="0"/>
                                  </p:stCondLst>
                                  <p:childTnLst>
                                    <p:animEffect transition="out" filter="dissolve">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par>
                                <p:cTn id="81" presetID="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par>
                                <p:cTn id="85" presetID="17" presetClass="entr" presetSubtype="1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p:cTn id="87" dur="500" fill="hold"/>
                                        <p:tgtEl>
                                          <p:spTgt spid="18"/>
                                        </p:tgtEl>
                                        <p:attrNameLst>
                                          <p:attrName>ppt_w</p:attrName>
                                        </p:attrNameLst>
                                      </p:cBhvr>
                                      <p:tavLst>
                                        <p:tav tm="0">
                                          <p:val>
                                            <p:fltVal val="0"/>
                                          </p:val>
                                        </p:tav>
                                        <p:tav tm="100000">
                                          <p:val>
                                            <p:strVal val="#ppt_w"/>
                                          </p:val>
                                        </p:tav>
                                      </p:tavLst>
                                    </p:anim>
                                    <p:anim calcmode="lin" valueType="num">
                                      <p:cBhvr>
                                        <p:cTn id="88" dur="500" fill="hold"/>
                                        <p:tgtEl>
                                          <p:spTgt spid="18"/>
                                        </p:tgtEl>
                                        <p:attrNameLst>
                                          <p:attrName>ppt_h</p:attrName>
                                        </p:attrNameLst>
                                      </p:cBhvr>
                                      <p:tavLst>
                                        <p:tav tm="0">
                                          <p:val>
                                            <p:strVal val="#ppt_h"/>
                                          </p:val>
                                        </p:tav>
                                        <p:tav tm="100000">
                                          <p:val>
                                            <p:strVal val="#ppt_h"/>
                                          </p:val>
                                        </p:tav>
                                      </p:tavLst>
                                    </p:anim>
                                  </p:childTnLst>
                                </p:cTn>
                              </p:par>
                              <p:par>
                                <p:cTn id="89" presetID="9" presetClass="exit" presetSubtype="0" fill="hold" grpId="1" nodeType="withEffect">
                                  <p:stCondLst>
                                    <p:cond delay="0"/>
                                  </p:stCondLst>
                                  <p:childTnLst>
                                    <p:animEffect transition="out" filter="dissolve">
                                      <p:cBhvr>
                                        <p:cTn id="90" dur="500"/>
                                        <p:tgtEl>
                                          <p:spTgt spid="15"/>
                                        </p:tgtEl>
                                      </p:cBhvr>
                                    </p:animEffect>
                                    <p:set>
                                      <p:cBhvr>
                                        <p:cTn id="91" dur="1" fill="hold">
                                          <p:stCondLst>
                                            <p:cond delay="499"/>
                                          </p:stCondLst>
                                        </p:cTn>
                                        <p:tgtEl>
                                          <p:spTgt spid="15"/>
                                        </p:tgtEl>
                                        <p:attrNameLst>
                                          <p:attrName>style.visibility</p:attrName>
                                        </p:attrNameLst>
                                      </p:cBhvr>
                                      <p:to>
                                        <p:strVal val="hidden"/>
                                      </p:to>
                                    </p:set>
                                  </p:childTnLst>
                                </p:cTn>
                              </p:par>
                              <p:par>
                                <p:cTn id="92" presetID="2" presetClass="entr" presetSubtype="4" fill="hold" grpId="0" nodeType="withEffect">
                                  <p:stCondLst>
                                    <p:cond delay="0"/>
                                  </p:stCondLst>
                                  <p:childTnLst>
                                    <p:set>
                                      <p:cBhvr>
                                        <p:cTn id="93" dur="1" fill="hold">
                                          <p:stCondLst>
                                            <p:cond delay="0"/>
                                          </p:stCondLst>
                                        </p:cTn>
                                        <p:tgtEl>
                                          <p:spTgt spid="19"/>
                                        </p:tgtEl>
                                        <p:attrNameLst>
                                          <p:attrName>style.visibility</p:attrName>
                                        </p:attrNameLst>
                                      </p:cBhvr>
                                      <p:to>
                                        <p:strVal val="visible"/>
                                      </p:to>
                                    </p:set>
                                    <p:anim calcmode="lin" valueType="num">
                                      <p:cBhvr additive="base">
                                        <p:cTn id="94" dur="500" fill="hold"/>
                                        <p:tgtEl>
                                          <p:spTgt spid="19"/>
                                        </p:tgtEl>
                                        <p:attrNameLst>
                                          <p:attrName>ppt_x</p:attrName>
                                        </p:attrNameLst>
                                      </p:cBhvr>
                                      <p:tavLst>
                                        <p:tav tm="0">
                                          <p:val>
                                            <p:strVal val="#ppt_x"/>
                                          </p:val>
                                        </p:tav>
                                        <p:tav tm="100000">
                                          <p:val>
                                            <p:strVal val="#ppt_x"/>
                                          </p:val>
                                        </p:tav>
                                      </p:tavLst>
                                    </p:anim>
                                    <p:anim calcmode="lin" valueType="num">
                                      <p:cBhvr additive="base">
                                        <p:cTn id="95" dur="500" fill="hold"/>
                                        <p:tgtEl>
                                          <p:spTgt spid="19"/>
                                        </p:tgtEl>
                                        <p:attrNameLst>
                                          <p:attrName>ppt_y</p:attrName>
                                        </p:attrNameLst>
                                      </p:cBhvr>
                                      <p:tavLst>
                                        <p:tav tm="0">
                                          <p:val>
                                            <p:strVal val="1+#ppt_h/2"/>
                                          </p:val>
                                        </p:tav>
                                        <p:tav tm="100000">
                                          <p:val>
                                            <p:strVal val="#ppt_y"/>
                                          </p:val>
                                        </p:tav>
                                      </p:tavLst>
                                    </p:anim>
                                  </p:childTnLst>
                                </p:cTn>
                              </p:par>
                              <p:par>
                                <p:cTn id="96" presetID="17" presetClass="entr" presetSubtype="10" fill="hold" grpId="0" nodeType="withEffect">
                                  <p:stCondLst>
                                    <p:cond delay="0"/>
                                  </p:stCondLst>
                                  <p:childTnLst>
                                    <p:set>
                                      <p:cBhvr>
                                        <p:cTn id="97" dur="1" fill="hold">
                                          <p:stCondLst>
                                            <p:cond delay="0"/>
                                          </p:stCondLst>
                                        </p:cTn>
                                        <p:tgtEl>
                                          <p:spTgt spid="20"/>
                                        </p:tgtEl>
                                        <p:attrNameLst>
                                          <p:attrName>style.visibility</p:attrName>
                                        </p:attrNameLst>
                                      </p:cBhvr>
                                      <p:to>
                                        <p:strVal val="visible"/>
                                      </p:to>
                                    </p:set>
                                    <p:anim calcmode="lin" valueType="num">
                                      <p:cBhvr>
                                        <p:cTn id="98" dur="500" fill="hold"/>
                                        <p:tgtEl>
                                          <p:spTgt spid="20"/>
                                        </p:tgtEl>
                                        <p:attrNameLst>
                                          <p:attrName>ppt_w</p:attrName>
                                        </p:attrNameLst>
                                      </p:cBhvr>
                                      <p:tavLst>
                                        <p:tav tm="0">
                                          <p:val>
                                            <p:fltVal val="0"/>
                                          </p:val>
                                        </p:tav>
                                        <p:tav tm="100000">
                                          <p:val>
                                            <p:strVal val="#ppt_w"/>
                                          </p:val>
                                        </p:tav>
                                      </p:tavLst>
                                    </p:anim>
                                    <p:anim calcmode="lin" valueType="num">
                                      <p:cBhvr>
                                        <p:cTn id="99" dur="500" fill="hold"/>
                                        <p:tgtEl>
                                          <p:spTgt spid="20"/>
                                        </p:tgtEl>
                                        <p:attrNameLst>
                                          <p:attrName>ppt_h</p:attrName>
                                        </p:attrNameLst>
                                      </p:cBhvr>
                                      <p:tavLst>
                                        <p:tav tm="0">
                                          <p:val>
                                            <p:strVal val="#ppt_h"/>
                                          </p:val>
                                        </p:tav>
                                        <p:tav tm="100000">
                                          <p:val>
                                            <p:strVal val="#ppt_h"/>
                                          </p:val>
                                        </p:tav>
                                      </p:tavLst>
                                    </p:anim>
                                  </p:childTnLst>
                                </p:cTn>
                              </p:par>
                              <p:par>
                                <p:cTn id="100" presetID="9" presetClass="exit" presetSubtype="0" fill="hold" grpId="1" nodeType="withEffect">
                                  <p:stCondLst>
                                    <p:cond delay="0"/>
                                  </p:stCondLst>
                                  <p:childTnLst>
                                    <p:animEffect transition="out" filter="dissolve">
                                      <p:cBhvr>
                                        <p:cTn id="101" dur="500"/>
                                        <p:tgtEl>
                                          <p:spTgt spid="17"/>
                                        </p:tgtEl>
                                      </p:cBhvr>
                                    </p:animEffect>
                                    <p:set>
                                      <p:cBhvr>
                                        <p:cTn id="102" dur="1" fill="hold">
                                          <p:stCondLst>
                                            <p:cond delay="499"/>
                                          </p:stCondLst>
                                        </p:cTn>
                                        <p:tgtEl>
                                          <p:spTgt spid="17"/>
                                        </p:tgtEl>
                                        <p:attrNameLst>
                                          <p:attrName>style.visibility</p:attrName>
                                        </p:attrNameLst>
                                      </p:cBhvr>
                                      <p:to>
                                        <p:strVal val="hidden"/>
                                      </p:to>
                                    </p:set>
                                  </p:childTnLst>
                                </p:cTn>
                              </p:par>
                              <p:par>
                                <p:cTn id="103" presetID="2" presetClass="entr" presetSubtype="4" fill="hold" grpId="0" nodeType="withEffect">
                                  <p:stCondLst>
                                    <p:cond delay="0"/>
                                  </p:stCondLst>
                                  <p:childTnLst>
                                    <p:set>
                                      <p:cBhvr>
                                        <p:cTn id="104" dur="1" fill="hold">
                                          <p:stCondLst>
                                            <p:cond delay="0"/>
                                          </p:stCondLst>
                                        </p:cTn>
                                        <p:tgtEl>
                                          <p:spTgt spid="21"/>
                                        </p:tgtEl>
                                        <p:attrNameLst>
                                          <p:attrName>style.visibility</p:attrName>
                                        </p:attrNameLst>
                                      </p:cBhvr>
                                      <p:to>
                                        <p:strVal val="visible"/>
                                      </p:to>
                                    </p:set>
                                    <p:anim calcmode="lin" valueType="num">
                                      <p:cBhvr additive="base">
                                        <p:cTn id="105" dur="500" fill="hold"/>
                                        <p:tgtEl>
                                          <p:spTgt spid="21"/>
                                        </p:tgtEl>
                                        <p:attrNameLst>
                                          <p:attrName>ppt_x</p:attrName>
                                        </p:attrNameLst>
                                      </p:cBhvr>
                                      <p:tavLst>
                                        <p:tav tm="0">
                                          <p:val>
                                            <p:strVal val="#ppt_x"/>
                                          </p:val>
                                        </p:tav>
                                        <p:tav tm="100000">
                                          <p:val>
                                            <p:strVal val="#ppt_x"/>
                                          </p:val>
                                        </p:tav>
                                      </p:tavLst>
                                    </p:anim>
                                    <p:anim calcmode="lin" valueType="num">
                                      <p:cBhvr additive="base">
                                        <p:cTn id="106" dur="500" fill="hold"/>
                                        <p:tgtEl>
                                          <p:spTgt spid="21"/>
                                        </p:tgtEl>
                                        <p:attrNameLst>
                                          <p:attrName>ppt_y</p:attrName>
                                        </p:attrNameLst>
                                      </p:cBhvr>
                                      <p:tavLst>
                                        <p:tav tm="0">
                                          <p:val>
                                            <p:strVal val="1+#ppt_h/2"/>
                                          </p:val>
                                        </p:tav>
                                        <p:tav tm="100000">
                                          <p:val>
                                            <p:strVal val="#ppt_y"/>
                                          </p:val>
                                        </p:tav>
                                      </p:tavLst>
                                    </p:anim>
                                  </p:childTnLst>
                                </p:cTn>
                              </p:par>
                              <p:par>
                                <p:cTn id="107" presetID="17" presetClass="entr" presetSubtype="10" fill="hold" grpId="0" nodeType="with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500" fill="hold"/>
                                        <p:tgtEl>
                                          <p:spTgt spid="22"/>
                                        </p:tgtEl>
                                        <p:attrNameLst>
                                          <p:attrName>ppt_w</p:attrName>
                                        </p:attrNameLst>
                                      </p:cBhvr>
                                      <p:tavLst>
                                        <p:tav tm="0">
                                          <p:val>
                                            <p:fltVal val="0"/>
                                          </p:val>
                                        </p:tav>
                                        <p:tav tm="100000">
                                          <p:val>
                                            <p:strVal val="#ppt_w"/>
                                          </p:val>
                                        </p:tav>
                                      </p:tavLst>
                                    </p:anim>
                                    <p:anim calcmode="lin" valueType="num">
                                      <p:cBhvr>
                                        <p:cTn id="110" dur="500" fill="hold"/>
                                        <p:tgtEl>
                                          <p:spTgt spid="22"/>
                                        </p:tgtEl>
                                        <p:attrNameLst>
                                          <p:attrName>ppt_h</p:attrName>
                                        </p:attrNameLst>
                                      </p:cBhvr>
                                      <p:tavLst>
                                        <p:tav tm="0">
                                          <p:val>
                                            <p:strVal val="#ppt_h"/>
                                          </p:val>
                                        </p:tav>
                                        <p:tav tm="100000">
                                          <p:val>
                                            <p:strVal val="#ppt_h"/>
                                          </p:val>
                                        </p:tav>
                                      </p:tavLst>
                                    </p:anim>
                                  </p:childTnLst>
                                </p:cTn>
                              </p:par>
                              <p:par>
                                <p:cTn id="111" presetID="9" presetClass="exit" presetSubtype="0" fill="hold" grpId="1" nodeType="withEffect">
                                  <p:stCondLst>
                                    <p:cond delay="0"/>
                                  </p:stCondLst>
                                  <p:childTnLst>
                                    <p:animEffect transition="out" filter="dissolve">
                                      <p:cBhvr>
                                        <p:cTn id="112" dur="500"/>
                                        <p:tgtEl>
                                          <p:spTgt spid="19"/>
                                        </p:tgtEl>
                                      </p:cBhvr>
                                    </p:animEffect>
                                    <p:set>
                                      <p:cBhvr>
                                        <p:cTn id="113" dur="1" fill="hold">
                                          <p:stCondLst>
                                            <p:cond delay="499"/>
                                          </p:stCondLst>
                                        </p:cTn>
                                        <p:tgtEl>
                                          <p:spTgt spid="19"/>
                                        </p:tgtEl>
                                        <p:attrNameLst>
                                          <p:attrName>style.visibility</p:attrName>
                                        </p:attrNameLst>
                                      </p:cBhvr>
                                      <p:to>
                                        <p:strVal val="hidden"/>
                                      </p:to>
                                    </p:set>
                                  </p:childTnLst>
                                </p:cTn>
                              </p:par>
                              <p:par>
                                <p:cTn id="114" presetID="2" presetClass="entr" presetSubtype="4" fill="hold" grpId="0" nodeType="withEffect">
                                  <p:stCondLst>
                                    <p:cond delay="0"/>
                                  </p:stCondLst>
                                  <p:childTnLst>
                                    <p:set>
                                      <p:cBhvr>
                                        <p:cTn id="115" dur="1" fill="hold">
                                          <p:stCondLst>
                                            <p:cond delay="0"/>
                                          </p:stCondLst>
                                        </p:cTn>
                                        <p:tgtEl>
                                          <p:spTgt spid="23"/>
                                        </p:tgtEl>
                                        <p:attrNameLst>
                                          <p:attrName>style.visibility</p:attrName>
                                        </p:attrNameLst>
                                      </p:cBhvr>
                                      <p:to>
                                        <p:strVal val="visible"/>
                                      </p:to>
                                    </p:set>
                                    <p:anim calcmode="lin" valueType="num">
                                      <p:cBhvr additive="base">
                                        <p:cTn id="116" dur="500" fill="hold"/>
                                        <p:tgtEl>
                                          <p:spTgt spid="23"/>
                                        </p:tgtEl>
                                        <p:attrNameLst>
                                          <p:attrName>ppt_x</p:attrName>
                                        </p:attrNameLst>
                                      </p:cBhvr>
                                      <p:tavLst>
                                        <p:tav tm="0">
                                          <p:val>
                                            <p:strVal val="#ppt_x"/>
                                          </p:val>
                                        </p:tav>
                                        <p:tav tm="100000">
                                          <p:val>
                                            <p:strVal val="#ppt_x"/>
                                          </p:val>
                                        </p:tav>
                                      </p:tavLst>
                                    </p:anim>
                                    <p:anim calcmode="lin" valueType="num">
                                      <p:cBhvr additive="base">
                                        <p:cTn id="117" dur="500" fill="hold"/>
                                        <p:tgtEl>
                                          <p:spTgt spid="23"/>
                                        </p:tgtEl>
                                        <p:attrNameLst>
                                          <p:attrName>ppt_y</p:attrName>
                                        </p:attrNameLst>
                                      </p:cBhvr>
                                      <p:tavLst>
                                        <p:tav tm="0">
                                          <p:val>
                                            <p:strVal val="1+#ppt_h/2"/>
                                          </p:val>
                                        </p:tav>
                                        <p:tav tm="100000">
                                          <p:val>
                                            <p:strVal val="#ppt_y"/>
                                          </p:val>
                                        </p:tav>
                                      </p:tavLst>
                                    </p:anim>
                                  </p:childTnLst>
                                </p:cTn>
                              </p:par>
                              <p:par>
                                <p:cTn id="118" presetID="17" presetClass="entr" presetSubtype="10" fill="hold" grpId="0" nodeType="withEffect">
                                  <p:stCondLst>
                                    <p:cond delay="0"/>
                                  </p:stCondLst>
                                  <p:childTnLst>
                                    <p:set>
                                      <p:cBhvr>
                                        <p:cTn id="119" dur="1" fill="hold">
                                          <p:stCondLst>
                                            <p:cond delay="0"/>
                                          </p:stCondLst>
                                        </p:cTn>
                                        <p:tgtEl>
                                          <p:spTgt spid="24"/>
                                        </p:tgtEl>
                                        <p:attrNameLst>
                                          <p:attrName>style.visibility</p:attrName>
                                        </p:attrNameLst>
                                      </p:cBhvr>
                                      <p:to>
                                        <p:strVal val="visible"/>
                                      </p:to>
                                    </p:set>
                                    <p:anim calcmode="lin" valueType="num">
                                      <p:cBhvr>
                                        <p:cTn id="120" dur="500" fill="hold"/>
                                        <p:tgtEl>
                                          <p:spTgt spid="24"/>
                                        </p:tgtEl>
                                        <p:attrNameLst>
                                          <p:attrName>ppt_w</p:attrName>
                                        </p:attrNameLst>
                                      </p:cBhvr>
                                      <p:tavLst>
                                        <p:tav tm="0">
                                          <p:val>
                                            <p:fltVal val="0"/>
                                          </p:val>
                                        </p:tav>
                                        <p:tav tm="100000">
                                          <p:val>
                                            <p:strVal val="#ppt_w"/>
                                          </p:val>
                                        </p:tav>
                                      </p:tavLst>
                                    </p:anim>
                                    <p:anim calcmode="lin" valueType="num">
                                      <p:cBhvr>
                                        <p:cTn id="121" dur="500" fill="hold"/>
                                        <p:tgtEl>
                                          <p:spTgt spid="24"/>
                                        </p:tgtEl>
                                        <p:attrNameLst>
                                          <p:attrName>ppt_h</p:attrName>
                                        </p:attrNameLst>
                                      </p:cBhvr>
                                      <p:tavLst>
                                        <p:tav tm="0">
                                          <p:val>
                                            <p:strVal val="#ppt_h"/>
                                          </p:val>
                                        </p:tav>
                                        <p:tav tm="100000">
                                          <p:val>
                                            <p:strVal val="#ppt_h"/>
                                          </p:val>
                                        </p:tav>
                                      </p:tavLst>
                                    </p:anim>
                                  </p:childTnLst>
                                </p:cTn>
                              </p:par>
                              <p:par>
                                <p:cTn id="122" presetID="9" presetClass="exit" presetSubtype="0" fill="hold" grpId="1" nodeType="withEffect">
                                  <p:stCondLst>
                                    <p:cond delay="0"/>
                                  </p:stCondLst>
                                  <p:childTnLst>
                                    <p:animEffect transition="out" filter="dissolve">
                                      <p:cBhvr>
                                        <p:cTn id="123" dur="500"/>
                                        <p:tgtEl>
                                          <p:spTgt spid="21"/>
                                        </p:tgtEl>
                                      </p:cBhvr>
                                    </p:animEffect>
                                    <p:set>
                                      <p:cBhvr>
                                        <p:cTn id="124" dur="1" fill="hold">
                                          <p:stCondLst>
                                            <p:cond delay="499"/>
                                          </p:stCondLst>
                                        </p:cTn>
                                        <p:tgtEl>
                                          <p:spTgt spid="21"/>
                                        </p:tgtEl>
                                        <p:attrNameLst>
                                          <p:attrName>style.visibility</p:attrName>
                                        </p:attrNameLst>
                                      </p:cBhvr>
                                      <p:to>
                                        <p:strVal val="hidden"/>
                                      </p:to>
                                    </p:set>
                                  </p:childTnLst>
                                </p:cTn>
                              </p:par>
                              <p:par>
                                <p:cTn id="125" presetID="2" presetClass="entr" presetSubtype="4" fill="hold" grpId="0" nodeType="withEffect">
                                  <p:stCondLst>
                                    <p:cond delay="0"/>
                                  </p:stCondLst>
                                  <p:childTnLst>
                                    <p:set>
                                      <p:cBhvr>
                                        <p:cTn id="126" dur="1" fill="hold">
                                          <p:stCondLst>
                                            <p:cond delay="0"/>
                                          </p:stCondLst>
                                        </p:cTn>
                                        <p:tgtEl>
                                          <p:spTgt spid="25"/>
                                        </p:tgtEl>
                                        <p:attrNameLst>
                                          <p:attrName>style.visibility</p:attrName>
                                        </p:attrNameLst>
                                      </p:cBhvr>
                                      <p:to>
                                        <p:strVal val="visible"/>
                                      </p:to>
                                    </p:set>
                                    <p:anim calcmode="lin" valueType="num">
                                      <p:cBhvr additive="base">
                                        <p:cTn id="127" dur="500" fill="hold"/>
                                        <p:tgtEl>
                                          <p:spTgt spid="25"/>
                                        </p:tgtEl>
                                        <p:attrNameLst>
                                          <p:attrName>ppt_x</p:attrName>
                                        </p:attrNameLst>
                                      </p:cBhvr>
                                      <p:tavLst>
                                        <p:tav tm="0">
                                          <p:val>
                                            <p:strVal val="#ppt_x"/>
                                          </p:val>
                                        </p:tav>
                                        <p:tav tm="100000">
                                          <p:val>
                                            <p:strVal val="#ppt_x"/>
                                          </p:val>
                                        </p:tav>
                                      </p:tavLst>
                                    </p:anim>
                                    <p:anim calcmode="lin" valueType="num">
                                      <p:cBhvr additive="base">
                                        <p:cTn id="128" dur="500" fill="hold"/>
                                        <p:tgtEl>
                                          <p:spTgt spid="25"/>
                                        </p:tgtEl>
                                        <p:attrNameLst>
                                          <p:attrName>ppt_y</p:attrName>
                                        </p:attrNameLst>
                                      </p:cBhvr>
                                      <p:tavLst>
                                        <p:tav tm="0">
                                          <p:val>
                                            <p:strVal val="1+#ppt_h/2"/>
                                          </p:val>
                                        </p:tav>
                                        <p:tav tm="100000">
                                          <p:val>
                                            <p:strVal val="#ppt_y"/>
                                          </p:val>
                                        </p:tav>
                                      </p:tavLst>
                                    </p:anim>
                                  </p:childTnLst>
                                </p:cTn>
                              </p:par>
                              <p:par>
                                <p:cTn id="129" presetID="17" presetClass="entr" presetSubtype="1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 calcmode="lin" valueType="num">
                                      <p:cBhvr>
                                        <p:cTn id="131" dur="500" fill="hold"/>
                                        <p:tgtEl>
                                          <p:spTgt spid="26"/>
                                        </p:tgtEl>
                                        <p:attrNameLst>
                                          <p:attrName>ppt_w</p:attrName>
                                        </p:attrNameLst>
                                      </p:cBhvr>
                                      <p:tavLst>
                                        <p:tav tm="0">
                                          <p:val>
                                            <p:fltVal val="0"/>
                                          </p:val>
                                        </p:tav>
                                        <p:tav tm="100000">
                                          <p:val>
                                            <p:strVal val="#ppt_w"/>
                                          </p:val>
                                        </p:tav>
                                      </p:tavLst>
                                    </p:anim>
                                    <p:anim calcmode="lin" valueType="num">
                                      <p:cBhvr>
                                        <p:cTn id="132" dur="500" fill="hold"/>
                                        <p:tgtEl>
                                          <p:spTgt spid="26"/>
                                        </p:tgtEl>
                                        <p:attrNameLst>
                                          <p:attrName>ppt_h</p:attrName>
                                        </p:attrNameLst>
                                      </p:cBhvr>
                                      <p:tavLst>
                                        <p:tav tm="0">
                                          <p:val>
                                            <p:strVal val="#ppt_h"/>
                                          </p:val>
                                        </p:tav>
                                        <p:tav tm="100000">
                                          <p:val>
                                            <p:strVal val="#ppt_h"/>
                                          </p:val>
                                        </p:tav>
                                      </p:tavLst>
                                    </p:anim>
                                  </p:childTnLst>
                                </p:cTn>
                              </p:par>
                              <p:par>
                                <p:cTn id="133" presetID="9" presetClass="exit" presetSubtype="0" fill="hold" grpId="1" nodeType="withEffect">
                                  <p:stCondLst>
                                    <p:cond delay="0"/>
                                  </p:stCondLst>
                                  <p:childTnLst>
                                    <p:animEffect transition="out" filter="dissolve">
                                      <p:cBhvr>
                                        <p:cTn id="134" dur="500"/>
                                        <p:tgtEl>
                                          <p:spTgt spid="23"/>
                                        </p:tgtEl>
                                      </p:cBhvr>
                                    </p:animEffect>
                                    <p:set>
                                      <p:cBhvr>
                                        <p:cTn id="135" dur="1" fill="hold">
                                          <p:stCondLst>
                                            <p:cond delay="499"/>
                                          </p:stCondLst>
                                        </p:cTn>
                                        <p:tgtEl>
                                          <p:spTgt spid="23"/>
                                        </p:tgtEl>
                                        <p:attrNameLst>
                                          <p:attrName>style.visibility</p:attrName>
                                        </p:attrNameLst>
                                      </p:cBhvr>
                                      <p:to>
                                        <p:strVal val="hidden"/>
                                      </p:to>
                                    </p:set>
                                  </p:childTnLst>
                                </p:cTn>
                              </p:par>
                              <p:par>
                                <p:cTn id="136" presetID="2" presetClass="entr" presetSubtype="4" fill="hold" grpId="0" nodeType="withEffect">
                                  <p:stCondLst>
                                    <p:cond delay="0"/>
                                  </p:stCondLst>
                                  <p:childTnLst>
                                    <p:set>
                                      <p:cBhvr>
                                        <p:cTn id="137" dur="1" fill="hold">
                                          <p:stCondLst>
                                            <p:cond delay="0"/>
                                          </p:stCondLst>
                                        </p:cTn>
                                        <p:tgtEl>
                                          <p:spTgt spid="27"/>
                                        </p:tgtEl>
                                        <p:attrNameLst>
                                          <p:attrName>style.visibility</p:attrName>
                                        </p:attrNameLst>
                                      </p:cBhvr>
                                      <p:to>
                                        <p:strVal val="visible"/>
                                      </p:to>
                                    </p:set>
                                    <p:anim calcmode="lin" valueType="num">
                                      <p:cBhvr additive="base">
                                        <p:cTn id="138" dur="500" fill="hold"/>
                                        <p:tgtEl>
                                          <p:spTgt spid="27"/>
                                        </p:tgtEl>
                                        <p:attrNameLst>
                                          <p:attrName>ppt_x</p:attrName>
                                        </p:attrNameLst>
                                      </p:cBhvr>
                                      <p:tavLst>
                                        <p:tav tm="0">
                                          <p:val>
                                            <p:strVal val="#ppt_x"/>
                                          </p:val>
                                        </p:tav>
                                        <p:tav tm="100000">
                                          <p:val>
                                            <p:strVal val="#ppt_x"/>
                                          </p:val>
                                        </p:tav>
                                      </p:tavLst>
                                    </p:anim>
                                    <p:anim calcmode="lin" valueType="num">
                                      <p:cBhvr additive="base">
                                        <p:cTn id="139" dur="500" fill="hold"/>
                                        <p:tgtEl>
                                          <p:spTgt spid="27"/>
                                        </p:tgtEl>
                                        <p:attrNameLst>
                                          <p:attrName>ppt_y</p:attrName>
                                        </p:attrNameLst>
                                      </p:cBhvr>
                                      <p:tavLst>
                                        <p:tav tm="0">
                                          <p:val>
                                            <p:strVal val="1+#ppt_h/2"/>
                                          </p:val>
                                        </p:tav>
                                        <p:tav tm="100000">
                                          <p:val>
                                            <p:strVal val="#ppt_y"/>
                                          </p:val>
                                        </p:tav>
                                      </p:tavLst>
                                    </p:anim>
                                  </p:childTnLst>
                                </p:cTn>
                              </p:par>
                              <p:par>
                                <p:cTn id="140" presetID="17" presetClass="entr" presetSubtype="10" fill="hold" grpId="0" nodeType="withEffect">
                                  <p:stCondLst>
                                    <p:cond delay="0"/>
                                  </p:stCondLst>
                                  <p:childTnLst>
                                    <p:set>
                                      <p:cBhvr>
                                        <p:cTn id="141" dur="1" fill="hold">
                                          <p:stCondLst>
                                            <p:cond delay="0"/>
                                          </p:stCondLst>
                                        </p:cTn>
                                        <p:tgtEl>
                                          <p:spTgt spid="28"/>
                                        </p:tgtEl>
                                        <p:attrNameLst>
                                          <p:attrName>style.visibility</p:attrName>
                                        </p:attrNameLst>
                                      </p:cBhvr>
                                      <p:to>
                                        <p:strVal val="visible"/>
                                      </p:to>
                                    </p:set>
                                    <p:anim calcmode="lin" valueType="num">
                                      <p:cBhvr>
                                        <p:cTn id="142" dur="500" fill="hold"/>
                                        <p:tgtEl>
                                          <p:spTgt spid="28"/>
                                        </p:tgtEl>
                                        <p:attrNameLst>
                                          <p:attrName>ppt_w</p:attrName>
                                        </p:attrNameLst>
                                      </p:cBhvr>
                                      <p:tavLst>
                                        <p:tav tm="0">
                                          <p:val>
                                            <p:fltVal val="0"/>
                                          </p:val>
                                        </p:tav>
                                        <p:tav tm="100000">
                                          <p:val>
                                            <p:strVal val="#ppt_w"/>
                                          </p:val>
                                        </p:tav>
                                      </p:tavLst>
                                    </p:anim>
                                    <p:anim calcmode="lin" valueType="num">
                                      <p:cBhvr>
                                        <p:cTn id="143" dur="500" fill="hold"/>
                                        <p:tgtEl>
                                          <p:spTgt spid="28"/>
                                        </p:tgtEl>
                                        <p:attrNameLst>
                                          <p:attrName>ppt_h</p:attrName>
                                        </p:attrNameLst>
                                      </p:cBhvr>
                                      <p:tavLst>
                                        <p:tav tm="0">
                                          <p:val>
                                            <p:strVal val="#ppt_h"/>
                                          </p:val>
                                        </p:tav>
                                        <p:tav tm="100000">
                                          <p:val>
                                            <p:strVal val="#ppt_h"/>
                                          </p:val>
                                        </p:tav>
                                      </p:tavLst>
                                    </p:anim>
                                  </p:childTnLst>
                                </p:cTn>
                              </p:par>
                              <p:par>
                                <p:cTn id="144" presetID="9" presetClass="exit" presetSubtype="0" fill="hold" grpId="1" nodeType="withEffect">
                                  <p:stCondLst>
                                    <p:cond delay="0"/>
                                  </p:stCondLst>
                                  <p:childTnLst>
                                    <p:animEffect transition="out" filter="dissolve">
                                      <p:cBhvr>
                                        <p:cTn id="145" dur="500"/>
                                        <p:tgtEl>
                                          <p:spTgt spid="25"/>
                                        </p:tgtEl>
                                      </p:cBhvr>
                                    </p:animEffect>
                                    <p:set>
                                      <p:cBhvr>
                                        <p:cTn id="146" dur="1" fill="hold">
                                          <p:stCondLst>
                                            <p:cond delay="499"/>
                                          </p:stCondLst>
                                        </p:cTn>
                                        <p:tgtEl>
                                          <p:spTgt spid="25"/>
                                        </p:tgtEl>
                                        <p:attrNameLst>
                                          <p:attrName>style.visibility</p:attrName>
                                        </p:attrNameLst>
                                      </p:cBhvr>
                                      <p:to>
                                        <p:strVal val="hidden"/>
                                      </p:to>
                                    </p:set>
                                  </p:childTnLst>
                                </p:cTn>
                              </p:par>
                              <p:par>
                                <p:cTn id="147" presetID="2" presetClass="entr" presetSubtype="4" fill="hold" grpId="0" nodeType="withEffect">
                                  <p:stCondLst>
                                    <p:cond delay="0"/>
                                  </p:stCondLst>
                                  <p:childTnLst>
                                    <p:set>
                                      <p:cBhvr>
                                        <p:cTn id="148" dur="1" fill="hold">
                                          <p:stCondLst>
                                            <p:cond delay="0"/>
                                          </p:stCondLst>
                                        </p:cTn>
                                        <p:tgtEl>
                                          <p:spTgt spid="29"/>
                                        </p:tgtEl>
                                        <p:attrNameLst>
                                          <p:attrName>style.visibility</p:attrName>
                                        </p:attrNameLst>
                                      </p:cBhvr>
                                      <p:to>
                                        <p:strVal val="visible"/>
                                      </p:to>
                                    </p:set>
                                    <p:anim calcmode="lin" valueType="num">
                                      <p:cBhvr additive="base">
                                        <p:cTn id="149" dur="500" fill="hold"/>
                                        <p:tgtEl>
                                          <p:spTgt spid="29"/>
                                        </p:tgtEl>
                                        <p:attrNameLst>
                                          <p:attrName>ppt_x</p:attrName>
                                        </p:attrNameLst>
                                      </p:cBhvr>
                                      <p:tavLst>
                                        <p:tav tm="0">
                                          <p:val>
                                            <p:strVal val="#ppt_x"/>
                                          </p:val>
                                        </p:tav>
                                        <p:tav tm="100000">
                                          <p:val>
                                            <p:strVal val="#ppt_x"/>
                                          </p:val>
                                        </p:tav>
                                      </p:tavLst>
                                    </p:anim>
                                    <p:anim calcmode="lin" valueType="num">
                                      <p:cBhvr additive="base">
                                        <p:cTn id="150" dur="500" fill="hold"/>
                                        <p:tgtEl>
                                          <p:spTgt spid="29"/>
                                        </p:tgtEl>
                                        <p:attrNameLst>
                                          <p:attrName>ppt_y</p:attrName>
                                        </p:attrNameLst>
                                      </p:cBhvr>
                                      <p:tavLst>
                                        <p:tav tm="0">
                                          <p:val>
                                            <p:strVal val="1+#ppt_h/2"/>
                                          </p:val>
                                        </p:tav>
                                        <p:tav tm="100000">
                                          <p:val>
                                            <p:strVal val="#ppt_y"/>
                                          </p:val>
                                        </p:tav>
                                      </p:tavLst>
                                    </p:anim>
                                  </p:childTnLst>
                                </p:cTn>
                              </p:par>
                              <p:par>
                                <p:cTn id="151" presetID="17" presetClass="entr" presetSubtype="10" fill="hold" grpId="0" nodeType="withEffect">
                                  <p:stCondLst>
                                    <p:cond delay="0"/>
                                  </p:stCondLst>
                                  <p:childTnLst>
                                    <p:set>
                                      <p:cBhvr>
                                        <p:cTn id="152" dur="1" fill="hold">
                                          <p:stCondLst>
                                            <p:cond delay="0"/>
                                          </p:stCondLst>
                                        </p:cTn>
                                        <p:tgtEl>
                                          <p:spTgt spid="30"/>
                                        </p:tgtEl>
                                        <p:attrNameLst>
                                          <p:attrName>style.visibility</p:attrName>
                                        </p:attrNameLst>
                                      </p:cBhvr>
                                      <p:to>
                                        <p:strVal val="visible"/>
                                      </p:to>
                                    </p:set>
                                    <p:anim calcmode="lin" valueType="num">
                                      <p:cBhvr>
                                        <p:cTn id="153" dur="500" fill="hold"/>
                                        <p:tgtEl>
                                          <p:spTgt spid="30"/>
                                        </p:tgtEl>
                                        <p:attrNameLst>
                                          <p:attrName>ppt_w</p:attrName>
                                        </p:attrNameLst>
                                      </p:cBhvr>
                                      <p:tavLst>
                                        <p:tav tm="0">
                                          <p:val>
                                            <p:fltVal val="0"/>
                                          </p:val>
                                        </p:tav>
                                        <p:tav tm="100000">
                                          <p:val>
                                            <p:strVal val="#ppt_w"/>
                                          </p:val>
                                        </p:tav>
                                      </p:tavLst>
                                    </p:anim>
                                    <p:anim calcmode="lin" valueType="num">
                                      <p:cBhvr>
                                        <p:cTn id="154" dur="500" fill="hold"/>
                                        <p:tgtEl>
                                          <p:spTgt spid="30"/>
                                        </p:tgtEl>
                                        <p:attrNameLst>
                                          <p:attrName>ppt_h</p:attrName>
                                        </p:attrNameLst>
                                      </p:cBhvr>
                                      <p:tavLst>
                                        <p:tav tm="0">
                                          <p:val>
                                            <p:strVal val="#ppt_h"/>
                                          </p:val>
                                        </p:tav>
                                        <p:tav tm="100000">
                                          <p:val>
                                            <p:strVal val="#ppt_h"/>
                                          </p:val>
                                        </p:tav>
                                      </p:tavLst>
                                    </p:anim>
                                  </p:childTnLst>
                                </p:cTn>
                              </p:par>
                              <p:par>
                                <p:cTn id="155" presetID="9" presetClass="exit" presetSubtype="0" fill="hold" grpId="1" nodeType="withEffect">
                                  <p:stCondLst>
                                    <p:cond delay="0"/>
                                  </p:stCondLst>
                                  <p:childTnLst>
                                    <p:animEffect transition="out" filter="dissolve">
                                      <p:cBhvr>
                                        <p:cTn id="156" dur="500"/>
                                        <p:tgtEl>
                                          <p:spTgt spid="27"/>
                                        </p:tgtEl>
                                      </p:cBhvr>
                                    </p:animEffect>
                                    <p:set>
                                      <p:cBhvr>
                                        <p:cTn id="157" dur="1" fill="hold">
                                          <p:stCondLst>
                                            <p:cond delay="499"/>
                                          </p:stCondLst>
                                        </p:cTn>
                                        <p:tgtEl>
                                          <p:spTgt spid="27"/>
                                        </p:tgtEl>
                                        <p:attrNameLst>
                                          <p:attrName>style.visibility</p:attrName>
                                        </p:attrNameLst>
                                      </p:cBhvr>
                                      <p:to>
                                        <p:strVal val="hidden"/>
                                      </p:to>
                                    </p:set>
                                  </p:childTnLst>
                                </p:cTn>
                              </p:par>
                              <p:par>
                                <p:cTn id="158" presetID="2" presetClass="entr" presetSubtype="4" fill="hold" grpId="0" nodeType="withEffect">
                                  <p:stCondLst>
                                    <p:cond delay="0"/>
                                  </p:stCondLst>
                                  <p:childTnLst>
                                    <p:set>
                                      <p:cBhvr>
                                        <p:cTn id="159" dur="1" fill="hold">
                                          <p:stCondLst>
                                            <p:cond delay="0"/>
                                          </p:stCondLst>
                                        </p:cTn>
                                        <p:tgtEl>
                                          <p:spTgt spid="31"/>
                                        </p:tgtEl>
                                        <p:attrNameLst>
                                          <p:attrName>style.visibility</p:attrName>
                                        </p:attrNameLst>
                                      </p:cBhvr>
                                      <p:to>
                                        <p:strVal val="visible"/>
                                      </p:to>
                                    </p:set>
                                    <p:anim calcmode="lin" valueType="num">
                                      <p:cBhvr additive="base">
                                        <p:cTn id="160" dur="500" fill="hold"/>
                                        <p:tgtEl>
                                          <p:spTgt spid="31"/>
                                        </p:tgtEl>
                                        <p:attrNameLst>
                                          <p:attrName>ppt_x</p:attrName>
                                        </p:attrNameLst>
                                      </p:cBhvr>
                                      <p:tavLst>
                                        <p:tav tm="0">
                                          <p:val>
                                            <p:strVal val="#ppt_x"/>
                                          </p:val>
                                        </p:tav>
                                        <p:tav tm="100000">
                                          <p:val>
                                            <p:strVal val="#ppt_x"/>
                                          </p:val>
                                        </p:tav>
                                      </p:tavLst>
                                    </p:anim>
                                    <p:anim calcmode="lin" valueType="num">
                                      <p:cBhvr additive="base">
                                        <p:cTn id="161" dur="500" fill="hold"/>
                                        <p:tgtEl>
                                          <p:spTgt spid="31"/>
                                        </p:tgtEl>
                                        <p:attrNameLst>
                                          <p:attrName>ppt_y</p:attrName>
                                        </p:attrNameLst>
                                      </p:cBhvr>
                                      <p:tavLst>
                                        <p:tav tm="0">
                                          <p:val>
                                            <p:strVal val="1+#ppt_h/2"/>
                                          </p:val>
                                        </p:tav>
                                        <p:tav tm="100000">
                                          <p:val>
                                            <p:strVal val="#ppt_y"/>
                                          </p:val>
                                        </p:tav>
                                      </p:tavLst>
                                    </p:anim>
                                  </p:childTnLst>
                                </p:cTn>
                              </p:par>
                              <p:par>
                                <p:cTn id="162" presetID="17" presetClass="entr" presetSubtype="10" fill="hold" grpId="0" nodeType="withEffect">
                                  <p:stCondLst>
                                    <p:cond delay="0"/>
                                  </p:stCondLst>
                                  <p:childTnLst>
                                    <p:set>
                                      <p:cBhvr>
                                        <p:cTn id="163" dur="1" fill="hold">
                                          <p:stCondLst>
                                            <p:cond delay="0"/>
                                          </p:stCondLst>
                                        </p:cTn>
                                        <p:tgtEl>
                                          <p:spTgt spid="32"/>
                                        </p:tgtEl>
                                        <p:attrNameLst>
                                          <p:attrName>style.visibility</p:attrName>
                                        </p:attrNameLst>
                                      </p:cBhvr>
                                      <p:to>
                                        <p:strVal val="visible"/>
                                      </p:to>
                                    </p:set>
                                    <p:anim calcmode="lin" valueType="num">
                                      <p:cBhvr>
                                        <p:cTn id="164" dur="500" fill="hold"/>
                                        <p:tgtEl>
                                          <p:spTgt spid="32"/>
                                        </p:tgtEl>
                                        <p:attrNameLst>
                                          <p:attrName>ppt_w</p:attrName>
                                        </p:attrNameLst>
                                      </p:cBhvr>
                                      <p:tavLst>
                                        <p:tav tm="0">
                                          <p:val>
                                            <p:fltVal val="0"/>
                                          </p:val>
                                        </p:tav>
                                        <p:tav tm="100000">
                                          <p:val>
                                            <p:strVal val="#ppt_w"/>
                                          </p:val>
                                        </p:tav>
                                      </p:tavLst>
                                    </p:anim>
                                    <p:anim calcmode="lin" valueType="num">
                                      <p:cBhvr>
                                        <p:cTn id="165" dur="500" fill="hold"/>
                                        <p:tgtEl>
                                          <p:spTgt spid="32"/>
                                        </p:tgtEl>
                                        <p:attrNameLst>
                                          <p:attrName>ppt_h</p:attrName>
                                        </p:attrNameLst>
                                      </p:cBhvr>
                                      <p:tavLst>
                                        <p:tav tm="0">
                                          <p:val>
                                            <p:strVal val="#ppt_h"/>
                                          </p:val>
                                        </p:tav>
                                        <p:tav tm="100000">
                                          <p:val>
                                            <p:strVal val="#ppt_h"/>
                                          </p:val>
                                        </p:tav>
                                      </p:tavLst>
                                    </p:anim>
                                  </p:childTnLst>
                                </p:cTn>
                              </p:par>
                              <p:par>
                                <p:cTn id="166" presetID="9" presetClass="exit" presetSubtype="0" fill="hold" grpId="1" nodeType="withEffect">
                                  <p:stCondLst>
                                    <p:cond delay="0"/>
                                  </p:stCondLst>
                                  <p:childTnLst>
                                    <p:animEffect transition="out" filter="dissolve">
                                      <p:cBhvr>
                                        <p:cTn id="167" dur="500"/>
                                        <p:tgtEl>
                                          <p:spTgt spid="29"/>
                                        </p:tgtEl>
                                      </p:cBhvr>
                                    </p:animEffect>
                                    <p:set>
                                      <p:cBhvr>
                                        <p:cTn id="168" dur="1" fill="hold">
                                          <p:stCondLst>
                                            <p:cond delay="499"/>
                                          </p:stCondLst>
                                        </p:cTn>
                                        <p:tgtEl>
                                          <p:spTgt spid="29"/>
                                        </p:tgtEl>
                                        <p:attrNameLst>
                                          <p:attrName>style.visibility</p:attrName>
                                        </p:attrNameLst>
                                      </p:cBhvr>
                                      <p:to>
                                        <p:strVal val="hidden"/>
                                      </p:to>
                                    </p:set>
                                  </p:childTnLst>
                                </p:cTn>
                              </p:par>
                              <p:par>
                                <p:cTn id="169" presetID="2" presetClass="entr" presetSubtype="4" fill="hold" grpId="0" nodeType="withEffect">
                                  <p:stCondLst>
                                    <p:cond delay="0"/>
                                  </p:stCondLst>
                                  <p:childTnLst>
                                    <p:set>
                                      <p:cBhvr>
                                        <p:cTn id="170" dur="1" fill="hold">
                                          <p:stCondLst>
                                            <p:cond delay="0"/>
                                          </p:stCondLst>
                                        </p:cTn>
                                        <p:tgtEl>
                                          <p:spTgt spid="33"/>
                                        </p:tgtEl>
                                        <p:attrNameLst>
                                          <p:attrName>style.visibility</p:attrName>
                                        </p:attrNameLst>
                                      </p:cBhvr>
                                      <p:to>
                                        <p:strVal val="visible"/>
                                      </p:to>
                                    </p:set>
                                    <p:anim calcmode="lin" valueType="num">
                                      <p:cBhvr additive="base">
                                        <p:cTn id="171" dur="500" fill="hold"/>
                                        <p:tgtEl>
                                          <p:spTgt spid="33"/>
                                        </p:tgtEl>
                                        <p:attrNameLst>
                                          <p:attrName>ppt_x</p:attrName>
                                        </p:attrNameLst>
                                      </p:cBhvr>
                                      <p:tavLst>
                                        <p:tav tm="0">
                                          <p:val>
                                            <p:strVal val="#ppt_x"/>
                                          </p:val>
                                        </p:tav>
                                        <p:tav tm="100000">
                                          <p:val>
                                            <p:strVal val="#ppt_x"/>
                                          </p:val>
                                        </p:tav>
                                      </p:tavLst>
                                    </p:anim>
                                    <p:anim calcmode="lin" valueType="num">
                                      <p:cBhvr additive="base">
                                        <p:cTn id="172" dur="500" fill="hold"/>
                                        <p:tgtEl>
                                          <p:spTgt spid="33"/>
                                        </p:tgtEl>
                                        <p:attrNameLst>
                                          <p:attrName>ppt_y</p:attrName>
                                        </p:attrNameLst>
                                      </p:cBhvr>
                                      <p:tavLst>
                                        <p:tav tm="0">
                                          <p:val>
                                            <p:strVal val="1+#ppt_h/2"/>
                                          </p:val>
                                        </p:tav>
                                        <p:tav tm="100000">
                                          <p:val>
                                            <p:strVal val="#ppt_y"/>
                                          </p:val>
                                        </p:tav>
                                      </p:tavLst>
                                    </p:anim>
                                  </p:childTnLst>
                                </p:cTn>
                              </p:par>
                              <p:par>
                                <p:cTn id="173" presetID="17" presetClass="entr" presetSubtype="10" fill="hold" grpId="0" nodeType="withEffect">
                                  <p:stCondLst>
                                    <p:cond delay="0"/>
                                  </p:stCondLst>
                                  <p:childTnLst>
                                    <p:set>
                                      <p:cBhvr>
                                        <p:cTn id="174" dur="1" fill="hold">
                                          <p:stCondLst>
                                            <p:cond delay="0"/>
                                          </p:stCondLst>
                                        </p:cTn>
                                        <p:tgtEl>
                                          <p:spTgt spid="34"/>
                                        </p:tgtEl>
                                        <p:attrNameLst>
                                          <p:attrName>style.visibility</p:attrName>
                                        </p:attrNameLst>
                                      </p:cBhvr>
                                      <p:to>
                                        <p:strVal val="visible"/>
                                      </p:to>
                                    </p:set>
                                    <p:anim calcmode="lin" valueType="num">
                                      <p:cBhvr>
                                        <p:cTn id="175" dur="500" fill="hold"/>
                                        <p:tgtEl>
                                          <p:spTgt spid="34"/>
                                        </p:tgtEl>
                                        <p:attrNameLst>
                                          <p:attrName>ppt_w</p:attrName>
                                        </p:attrNameLst>
                                      </p:cBhvr>
                                      <p:tavLst>
                                        <p:tav tm="0">
                                          <p:val>
                                            <p:fltVal val="0"/>
                                          </p:val>
                                        </p:tav>
                                        <p:tav tm="100000">
                                          <p:val>
                                            <p:strVal val="#ppt_w"/>
                                          </p:val>
                                        </p:tav>
                                      </p:tavLst>
                                    </p:anim>
                                    <p:anim calcmode="lin" valueType="num">
                                      <p:cBhvr>
                                        <p:cTn id="176" dur="500" fill="hold"/>
                                        <p:tgtEl>
                                          <p:spTgt spid="34"/>
                                        </p:tgtEl>
                                        <p:attrNameLst>
                                          <p:attrName>ppt_h</p:attrName>
                                        </p:attrNameLst>
                                      </p:cBhvr>
                                      <p:tavLst>
                                        <p:tav tm="0">
                                          <p:val>
                                            <p:strVal val="#ppt_h"/>
                                          </p:val>
                                        </p:tav>
                                        <p:tav tm="100000">
                                          <p:val>
                                            <p:strVal val="#ppt_h"/>
                                          </p:val>
                                        </p:tav>
                                      </p:tavLst>
                                    </p:anim>
                                  </p:childTnLst>
                                </p:cTn>
                              </p:par>
                              <p:par>
                                <p:cTn id="177" presetID="9" presetClass="exit" presetSubtype="0" fill="hold" grpId="1" nodeType="withEffect">
                                  <p:stCondLst>
                                    <p:cond delay="0"/>
                                  </p:stCondLst>
                                  <p:childTnLst>
                                    <p:animEffect transition="out" filter="dissolve">
                                      <p:cBhvr>
                                        <p:cTn id="178" dur="500"/>
                                        <p:tgtEl>
                                          <p:spTgt spid="31"/>
                                        </p:tgtEl>
                                      </p:cBhvr>
                                    </p:animEffect>
                                    <p:set>
                                      <p:cBhvr>
                                        <p:cTn id="179" dur="1" fill="hold">
                                          <p:stCondLst>
                                            <p:cond delay="499"/>
                                          </p:stCondLst>
                                        </p:cTn>
                                        <p:tgtEl>
                                          <p:spTgt spid="31"/>
                                        </p:tgtEl>
                                        <p:attrNameLst>
                                          <p:attrName>style.visibility</p:attrName>
                                        </p:attrNameLst>
                                      </p:cBhvr>
                                      <p:to>
                                        <p:strVal val="hidden"/>
                                      </p:to>
                                    </p:set>
                                  </p:childTnLst>
                                </p:cTn>
                              </p:par>
                              <p:par>
                                <p:cTn id="180" presetID="2" presetClass="entr" presetSubtype="4" fill="hold" grpId="0" nodeType="withEffect">
                                  <p:stCondLst>
                                    <p:cond delay="0"/>
                                  </p:stCondLst>
                                  <p:childTnLst>
                                    <p:set>
                                      <p:cBhvr>
                                        <p:cTn id="181" dur="1" fill="hold">
                                          <p:stCondLst>
                                            <p:cond delay="0"/>
                                          </p:stCondLst>
                                        </p:cTn>
                                        <p:tgtEl>
                                          <p:spTgt spid="35"/>
                                        </p:tgtEl>
                                        <p:attrNameLst>
                                          <p:attrName>style.visibility</p:attrName>
                                        </p:attrNameLst>
                                      </p:cBhvr>
                                      <p:to>
                                        <p:strVal val="visible"/>
                                      </p:to>
                                    </p:set>
                                    <p:anim calcmode="lin" valueType="num">
                                      <p:cBhvr additive="base">
                                        <p:cTn id="182" dur="500" fill="hold"/>
                                        <p:tgtEl>
                                          <p:spTgt spid="35"/>
                                        </p:tgtEl>
                                        <p:attrNameLst>
                                          <p:attrName>ppt_x</p:attrName>
                                        </p:attrNameLst>
                                      </p:cBhvr>
                                      <p:tavLst>
                                        <p:tav tm="0">
                                          <p:val>
                                            <p:strVal val="#ppt_x"/>
                                          </p:val>
                                        </p:tav>
                                        <p:tav tm="100000">
                                          <p:val>
                                            <p:strVal val="#ppt_x"/>
                                          </p:val>
                                        </p:tav>
                                      </p:tavLst>
                                    </p:anim>
                                    <p:anim calcmode="lin" valueType="num">
                                      <p:cBhvr additive="base">
                                        <p:cTn id="183" dur="500" fill="hold"/>
                                        <p:tgtEl>
                                          <p:spTgt spid="35"/>
                                        </p:tgtEl>
                                        <p:attrNameLst>
                                          <p:attrName>ppt_y</p:attrName>
                                        </p:attrNameLst>
                                      </p:cBhvr>
                                      <p:tavLst>
                                        <p:tav tm="0">
                                          <p:val>
                                            <p:strVal val="1+#ppt_h/2"/>
                                          </p:val>
                                        </p:tav>
                                        <p:tav tm="100000">
                                          <p:val>
                                            <p:strVal val="#ppt_y"/>
                                          </p:val>
                                        </p:tav>
                                      </p:tavLst>
                                    </p:anim>
                                  </p:childTnLst>
                                </p:cTn>
                              </p:par>
                              <p:par>
                                <p:cTn id="184" presetID="17" presetClass="entr" presetSubtype="10" fill="hold" grpId="0" nodeType="withEffect">
                                  <p:stCondLst>
                                    <p:cond delay="0"/>
                                  </p:stCondLst>
                                  <p:childTnLst>
                                    <p:set>
                                      <p:cBhvr>
                                        <p:cTn id="185" dur="1" fill="hold">
                                          <p:stCondLst>
                                            <p:cond delay="0"/>
                                          </p:stCondLst>
                                        </p:cTn>
                                        <p:tgtEl>
                                          <p:spTgt spid="36"/>
                                        </p:tgtEl>
                                        <p:attrNameLst>
                                          <p:attrName>style.visibility</p:attrName>
                                        </p:attrNameLst>
                                      </p:cBhvr>
                                      <p:to>
                                        <p:strVal val="visible"/>
                                      </p:to>
                                    </p:set>
                                    <p:anim calcmode="lin" valueType="num">
                                      <p:cBhvr>
                                        <p:cTn id="186" dur="500" fill="hold"/>
                                        <p:tgtEl>
                                          <p:spTgt spid="36"/>
                                        </p:tgtEl>
                                        <p:attrNameLst>
                                          <p:attrName>ppt_w</p:attrName>
                                        </p:attrNameLst>
                                      </p:cBhvr>
                                      <p:tavLst>
                                        <p:tav tm="0">
                                          <p:val>
                                            <p:fltVal val="0"/>
                                          </p:val>
                                        </p:tav>
                                        <p:tav tm="100000">
                                          <p:val>
                                            <p:strVal val="#ppt_w"/>
                                          </p:val>
                                        </p:tav>
                                      </p:tavLst>
                                    </p:anim>
                                    <p:anim calcmode="lin" valueType="num">
                                      <p:cBhvr>
                                        <p:cTn id="187" dur="500" fill="hold"/>
                                        <p:tgtEl>
                                          <p:spTgt spid="36"/>
                                        </p:tgtEl>
                                        <p:attrNameLst>
                                          <p:attrName>ppt_h</p:attrName>
                                        </p:attrNameLst>
                                      </p:cBhvr>
                                      <p:tavLst>
                                        <p:tav tm="0">
                                          <p:val>
                                            <p:strVal val="#ppt_h"/>
                                          </p:val>
                                        </p:tav>
                                        <p:tav tm="100000">
                                          <p:val>
                                            <p:strVal val="#ppt_h"/>
                                          </p:val>
                                        </p:tav>
                                      </p:tavLst>
                                    </p:anim>
                                  </p:childTnLst>
                                </p:cTn>
                              </p:par>
                              <p:par>
                                <p:cTn id="188" presetID="9" presetClass="exit" presetSubtype="0" fill="hold" grpId="1" nodeType="withEffect">
                                  <p:stCondLst>
                                    <p:cond delay="0"/>
                                  </p:stCondLst>
                                  <p:childTnLst>
                                    <p:animEffect transition="out" filter="dissolve">
                                      <p:cBhvr>
                                        <p:cTn id="189" dur="500"/>
                                        <p:tgtEl>
                                          <p:spTgt spid="33"/>
                                        </p:tgtEl>
                                      </p:cBhvr>
                                    </p:animEffect>
                                    <p:set>
                                      <p:cBhvr>
                                        <p:cTn id="190" dur="1" fill="hold">
                                          <p:stCondLst>
                                            <p:cond delay="499"/>
                                          </p:stCondLst>
                                        </p:cTn>
                                        <p:tgtEl>
                                          <p:spTgt spid="33"/>
                                        </p:tgtEl>
                                        <p:attrNameLst>
                                          <p:attrName>style.visibility</p:attrName>
                                        </p:attrNameLst>
                                      </p:cBhvr>
                                      <p:to>
                                        <p:strVal val="hidden"/>
                                      </p:to>
                                    </p:set>
                                  </p:childTnLst>
                                </p:cTn>
                              </p:par>
                              <p:par>
                                <p:cTn id="191" presetID="2" presetClass="entr" presetSubtype="4" fill="hold" grpId="0" nodeType="withEffect">
                                  <p:stCondLst>
                                    <p:cond delay="0"/>
                                  </p:stCondLst>
                                  <p:childTnLst>
                                    <p:set>
                                      <p:cBhvr>
                                        <p:cTn id="192" dur="1" fill="hold">
                                          <p:stCondLst>
                                            <p:cond delay="0"/>
                                          </p:stCondLst>
                                        </p:cTn>
                                        <p:tgtEl>
                                          <p:spTgt spid="37"/>
                                        </p:tgtEl>
                                        <p:attrNameLst>
                                          <p:attrName>style.visibility</p:attrName>
                                        </p:attrNameLst>
                                      </p:cBhvr>
                                      <p:to>
                                        <p:strVal val="visible"/>
                                      </p:to>
                                    </p:set>
                                    <p:anim calcmode="lin" valueType="num">
                                      <p:cBhvr additive="base">
                                        <p:cTn id="193" dur="500" fill="hold"/>
                                        <p:tgtEl>
                                          <p:spTgt spid="37"/>
                                        </p:tgtEl>
                                        <p:attrNameLst>
                                          <p:attrName>ppt_x</p:attrName>
                                        </p:attrNameLst>
                                      </p:cBhvr>
                                      <p:tavLst>
                                        <p:tav tm="0">
                                          <p:val>
                                            <p:strVal val="#ppt_x"/>
                                          </p:val>
                                        </p:tav>
                                        <p:tav tm="100000">
                                          <p:val>
                                            <p:strVal val="#ppt_x"/>
                                          </p:val>
                                        </p:tav>
                                      </p:tavLst>
                                    </p:anim>
                                    <p:anim calcmode="lin" valueType="num">
                                      <p:cBhvr additive="base">
                                        <p:cTn id="194" dur="500" fill="hold"/>
                                        <p:tgtEl>
                                          <p:spTgt spid="37"/>
                                        </p:tgtEl>
                                        <p:attrNameLst>
                                          <p:attrName>ppt_y</p:attrName>
                                        </p:attrNameLst>
                                      </p:cBhvr>
                                      <p:tavLst>
                                        <p:tav tm="0">
                                          <p:val>
                                            <p:strVal val="1+#ppt_h/2"/>
                                          </p:val>
                                        </p:tav>
                                        <p:tav tm="100000">
                                          <p:val>
                                            <p:strVal val="#ppt_y"/>
                                          </p:val>
                                        </p:tav>
                                      </p:tavLst>
                                    </p:anim>
                                  </p:childTnLst>
                                </p:cTn>
                              </p:par>
                              <p:par>
                                <p:cTn id="195" presetID="17" presetClass="entr" presetSubtype="10" fill="hold" grpId="0" nodeType="withEffect">
                                  <p:stCondLst>
                                    <p:cond delay="0"/>
                                  </p:stCondLst>
                                  <p:childTnLst>
                                    <p:set>
                                      <p:cBhvr>
                                        <p:cTn id="196" dur="1" fill="hold">
                                          <p:stCondLst>
                                            <p:cond delay="0"/>
                                          </p:stCondLst>
                                        </p:cTn>
                                        <p:tgtEl>
                                          <p:spTgt spid="38"/>
                                        </p:tgtEl>
                                        <p:attrNameLst>
                                          <p:attrName>style.visibility</p:attrName>
                                        </p:attrNameLst>
                                      </p:cBhvr>
                                      <p:to>
                                        <p:strVal val="visible"/>
                                      </p:to>
                                    </p:set>
                                    <p:anim calcmode="lin" valueType="num">
                                      <p:cBhvr>
                                        <p:cTn id="197" dur="500" fill="hold"/>
                                        <p:tgtEl>
                                          <p:spTgt spid="38"/>
                                        </p:tgtEl>
                                        <p:attrNameLst>
                                          <p:attrName>ppt_w</p:attrName>
                                        </p:attrNameLst>
                                      </p:cBhvr>
                                      <p:tavLst>
                                        <p:tav tm="0">
                                          <p:val>
                                            <p:fltVal val="0"/>
                                          </p:val>
                                        </p:tav>
                                        <p:tav tm="100000">
                                          <p:val>
                                            <p:strVal val="#ppt_w"/>
                                          </p:val>
                                        </p:tav>
                                      </p:tavLst>
                                    </p:anim>
                                    <p:anim calcmode="lin" valueType="num">
                                      <p:cBhvr>
                                        <p:cTn id="198" dur="500" fill="hold"/>
                                        <p:tgtEl>
                                          <p:spTgt spid="38"/>
                                        </p:tgtEl>
                                        <p:attrNameLst>
                                          <p:attrName>ppt_h</p:attrName>
                                        </p:attrNameLst>
                                      </p:cBhvr>
                                      <p:tavLst>
                                        <p:tav tm="0">
                                          <p:val>
                                            <p:strVal val="#ppt_h"/>
                                          </p:val>
                                        </p:tav>
                                        <p:tav tm="100000">
                                          <p:val>
                                            <p:strVal val="#ppt_h"/>
                                          </p:val>
                                        </p:tav>
                                      </p:tavLst>
                                    </p:anim>
                                  </p:childTnLst>
                                </p:cTn>
                              </p:par>
                              <p:par>
                                <p:cTn id="199" presetID="9" presetClass="exit" presetSubtype="0" fill="hold" grpId="1" nodeType="withEffect">
                                  <p:stCondLst>
                                    <p:cond delay="0"/>
                                  </p:stCondLst>
                                  <p:childTnLst>
                                    <p:animEffect transition="out" filter="dissolve">
                                      <p:cBhvr>
                                        <p:cTn id="200" dur="500"/>
                                        <p:tgtEl>
                                          <p:spTgt spid="35"/>
                                        </p:tgtEl>
                                      </p:cBhvr>
                                    </p:animEffect>
                                    <p:set>
                                      <p:cBhvr>
                                        <p:cTn id="201" dur="1" fill="hold">
                                          <p:stCondLst>
                                            <p:cond delay="499"/>
                                          </p:stCondLst>
                                        </p:cTn>
                                        <p:tgtEl>
                                          <p:spTgt spid="35"/>
                                        </p:tgtEl>
                                        <p:attrNameLst>
                                          <p:attrName>style.visibility</p:attrName>
                                        </p:attrNameLst>
                                      </p:cBhvr>
                                      <p:to>
                                        <p:strVal val="hidden"/>
                                      </p:to>
                                    </p:set>
                                  </p:childTnLst>
                                </p:cTn>
                              </p:par>
                              <p:par>
                                <p:cTn id="202" presetID="2" presetClass="entr" presetSubtype="4" fill="hold" grpId="0" nodeType="withEffect">
                                  <p:stCondLst>
                                    <p:cond delay="0"/>
                                  </p:stCondLst>
                                  <p:childTnLst>
                                    <p:set>
                                      <p:cBhvr>
                                        <p:cTn id="203" dur="1" fill="hold">
                                          <p:stCondLst>
                                            <p:cond delay="0"/>
                                          </p:stCondLst>
                                        </p:cTn>
                                        <p:tgtEl>
                                          <p:spTgt spid="39"/>
                                        </p:tgtEl>
                                        <p:attrNameLst>
                                          <p:attrName>style.visibility</p:attrName>
                                        </p:attrNameLst>
                                      </p:cBhvr>
                                      <p:to>
                                        <p:strVal val="visible"/>
                                      </p:to>
                                    </p:set>
                                    <p:anim calcmode="lin" valueType="num">
                                      <p:cBhvr additive="base">
                                        <p:cTn id="204" dur="500" fill="hold"/>
                                        <p:tgtEl>
                                          <p:spTgt spid="39"/>
                                        </p:tgtEl>
                                        <p:attrNameLst>
                                          <p:attrName>ppt_x</p:attrName>
                                        </p:attrNameLst>
                                      </p:cBhvr>
                                      <p:tavLst>
                                        <p:tav tm="0">
                                          <p:val>
                                            <p:strVal val="#ppt_x"/>
                                          </p:val>
                                        </p:tav>
                                        <p:tav tm="100000">
                                          <p:val>
                                            <p:strVal val="#ppt_x"/>
                                          </p:val>
                                        </p:tav>
                                      </p:tavLst>
                                    </p:anim>
                                    <p:anim calcmode="lin" valueType="num">
                                      <p:cBhvr additive="base">
                                        <p:cTn id="205" dur="500" fill="hold"/>
                                        <p:tgtEl>
                                          <p:spTgt spid="39"/>
                                        </p:tgtEl>
                                        <p:attrNameLst>
                                          <p:attrName>ppt_y</p:attrName>
                                        </p:attrNameLst>
                                      </p:cBhvr>
                                      <p:tavLst>
                                        <p:tav tm="0">
                                          <p:val>
                                            <p:strVal val="1+#ppt_h/2"/>
                                          </p:val>
                                        </p:tav>
                                        <p:tav tm="100000">
                                          <p:val>
                                            <p:strVal val="#ppt_y"/>
                                          </p:val>
                                        </p:tav>
                                      </p:tavLst>
                                    </p:anim>
                                  </p:childTnLst>
                                </p:cTn>
                              </p:par>
                              <p:par>
                                <p:cTn id="206" presetID="17" presetClass="entr" presetSubtype="10" fill="hold" grpId="0" nodeType="withEffect">
                                  <p:stCondLst>
                                    <p:cond delay="0"/>
                                  </p:stCondLst>
                                  <p:childTnLst>
                                    <p:set>
                                      <p:cBhvr>
                                        <p:cTn id="207" dur="1" fill="hold">
                                          <p:stCondLst>
                                            <p:cond delay="0"/>
                                          </p:stCondLst>
                                        </p:cTn>
                                        <p:tgtEl>
                                          <p:spTgt spid="40"/>
                                        </p:tgtEl>
                                        <p:attrNameLst>
                                          <p:attrName>style.visibility</p:attrName>
                                        </p:attrNameLst>
                                      </p:cBhvr>
                                      <p:to>
                                        <p:strVal val="visible"/>
                                      </p:to>
                                    </p:set>
                                    <p:anim calcmode="lin" valueType="num">
                                      <p:cBhvr>
                                        <p:cTn id="208" dur="500" fill="hold"/>
                                        <p:tgtEl>
                                          <p:spTgt spid="40"/>
                                        </p:tgtEl>
                                        <p:attrNameLst>
                                          <p:attrName>ppt_w</p:attrName>
                                        </p:attrNameLst>
                                      </p:cBhvr>
                                      <p:tavLst>
                                        <p:tav tm="0">
                                          <p:val>
                                            <p:fltVal val="0"/>
                                          </p:val>
                                        </p:tav>
                                        <p:tav tm="100000">
                                          <p:val>
                                            <p:strVal val="#ppt_w"/>
                                          </p:val>
                                        </p:tav>
                                      </p:tavLst>
                                    </p:anim>
                                    <p:anim calcmode="lin" valueType="num">
                                      <p:cBhvr>
                                        <p:cTn id="209" dur="500" fill="hold"/>
                                        <p:tgtEl>
                                          <p:spTgt spid="40"/>
                                        </p:tgtEl>
                                        <p:attrNameLst>
                                          <p:attrName>ppt_h</p:attrName>
                                        </p:attrNameLst>
                                      </p:cBhvr>
                                      <p:tavLst>
                                        <p:tav tm="0">
                                          <p:val>
                                            <p:strVal val="#ppt_h"/>
                                          </p:val>
                                        </p:tav>
                                        <p:tav tm="100000">
                                          <p:val>
                                            <p:strVal val="#ppt_h"/>
                                          </p:val>
                                        </p:tav>
                                      </p:tavLst>
                                    </p:anim>
                                  </p:childTnLst>
                                </p:cTn>
                              </p:par>
                              <p:par>
                                <p:cTn id="210" presetID="9" presetClass="exit" presetSubtype="0" fill="hold" grpId="1" nodeType="withEffect">
                                  <p:stCondLst>
                                    <p:cond delay="0"/>
                                  </p:stCondLst>
                                  <p:childTnLst>
                                    <p:animEffect transition="out" filter="dissolve">
                                      <p:cBhvr>
                                        <p:cTn id="211" dur="500"/>
                                        <p:tgtEl>
                                          <p:spTgt spid="37"/>
                                        </p:tgtEl>
                                      </p:cBhvr>
                                    </p:animEffect>
                                    <p:set>
                                      <p:cBhvr>
                                        <p:cTn id="212" dur="1" fill="hold">
                                          <p:stCondLst>
                                            <p:cond delay="499"/>
                                          </p:stCondLst>
                                        </p:cTn>
                                        <p:tgtEl>
                                          <p:spTgt spid="37"/>
                                        </p:tgtEl>
                                        <p:attrNameLst>
                                          <p:attrName>style.visibility</p:attrName>
                                        </p:attrNameLst>
                                      </p:cBhvr>
                                      <p:to>
                                        <p:strVal val="hidden"/>
                                      </p:to>
                                    </p:set>
                                  </p:childTnLst>
                                </p:cTn>
                              </p:par>
                              <p:par>
                                <p:cTn id="213" presetID="2" presetClass="entr" presetSubtype="4" fill="hold" grpId="0" nodeType="withEffect">
                                  <p:stCondLst>
                                    <p:cond delay="0"/>
                                  </p:stCondLst>
                                  <p:childTnLst>
                                    <p:set>
                                      <p:cBhvr>
                                        <p:cTn id="214" dur="1" fill="hold">
                                          <p:stCondLst>
                                            <p:cond delay="0"/>
                                          </p:stCondLst>
                                        </p:cTn>
                                        <p:tgtEl>
                                          <p:spTgt spid="41"/>
                                        </p:tgtEl>
                                        <p:attrNameLst>
                                          <p:attrName>style.visibility</p:attrName>
                                        </p:attrNameLst>
                                      </p:cBhvr>
                                      <p:to>
                                        <p:strVal val="visible"/>
                                      </p:to>
                                    </p:set>
                                    <p:anim calcmode="lin" valueType="num">
                                      <p:cBhvr additive="base">
                                        <p:cTn id="215" dur="500" fill="hold"/>
                                        <p:tgtEl>
                                          <p:spTgt spid="41"/>
                                        </p:tgtEl>
                                        <p:attrNameLst>
                                          <p:attrName>ppt_x</p:attrName>
                                        </p:attrNameLst>
                                      </p:cBhvr>
                                      <p:tavLst>
                                        <p:tav tm="0">
                                          <p:val>
                                            <p:strVal val="#ppt_x"/>
                                          </p:val>
                                        </p:tav>
                                        <p:tav tm="100000">
                                          <p:val>
                                            <p:strVal val="#ppt_x"/>
                                          </p:val>
                                        </p:tav>
                                      </p:tavLst>
                                    </p:anim>
                                    <p:anim calcmode="lin" valueType="num">
                                      <p:cBhvr additive="base">
                                        <p:cTn id="216" dur="500" fill="hold"/>
                                        <p:tgtEl>
                                          <p:spTgt spid="41"/>
                                        </p:tgtEl>
                                        <p:attrNameLst>
                                          <p:attrName>ppt_y</p:attrName>
                                        </p:attrNameLst>
                                      </p:cBhvr>
                                      <p:tavLst>
                                        <p:tav tm="0">
                                          <p:val>
                                            <p:strVal val="1+#ppt_h/2"/>
                                          </p:val>
                                        </p:tav>
                                        <p:tav tm="100000">
                                          <p:val>
                                            <p:strVal val="#ppt_y"/>
                                          </p:val>
                                        </p:tav>
                                      </p:tavLst>
                                    </p:anim>
                                  </p:childTnLst>
                                </p:cTn>
                              </p:par>
                              <p:par>
                                <p:cTn id="217" presetID="17" presetClass="entr" presetSubtype="10" fill="hold" grpId="0" nodeType="withEffect">
                                  <p:stCondLst>
                                    <p:cond delay="0"/>
                                  </p:stCondLst>
                                  <p:childTnLst>
                                    <p:set>
                                      <p:cBhvr>
                                        <p:cTn id="218" dur="1" fill="hold">
                                          <p:stCondLst>
                                            <p:cond delay="0"/>
                                          </p:stCondLst>
                                        </p:cTn>
                                        <p:tgtEl>
                                          <p:spTgt spid="42"/>
                                        </p:tgtEl>
                                        <p:attrNameLst>
                                          <p:attrName>style.visibility</p:attrName>
                                        </p:attrNameLst>
                                      </p:cBhvr>
                                      <p:to>
                                        <p:strVal val="visible"/>
                                      </p:to>
                                    </p:set>
                                    <p:anim calcmode="lin" valueType="num">
                                      <p:cBhvr>
                                        <p:cTn id="219" dur="500" fill="hold"/>
                                        <p:tgtEl>
                                          <p:spTgt spid="42"/>
                                        </p:tgtEl>
                                        <p:attrNameLst>
                                          <p:attrName>ppt_w</p:attrName>
                                        </p:attrNameLst>
                                      </p:cBhvr>
                                      <p:tavLst>
                                        <p:tav tm="0">
                                          <p:val>
                                            <p:fltVal val="0"/>
                                          </p:val>
                                        </p:tav>
                                        <p:tav tm="100000">
                                          <p:val>
                                            <p:strVal val="#ppt_w"/>
                                          </p:val>
                                        </p:tav>
                                      </p:tavLst>
                                    </p:anim>
                                    <p:anim calcmode="lin" valueType="num">
                                      <p:cBhvr>
                                        <p:cTn id="220" dur="500" fill="hold"/>
                                        <p:tgtEl>
                                          <p:spTgt spid="42"/>
                                        </p:tgtEl>
                                        <p:attrNameLst>
                                          <p:attrName>ppt_h</p:attrName>
                                        </p:attrNameLst>
                                      </p:cBhvr>
                                      <p:tavLst>
                                        <p:tav tm="0">
                                          <p:val>
                                            <p:strVal val="#ppt_h"/>
                                          </p:val>
                                        </p:tav>
                                        <p:tav tm="100000">
                                          <p:val>
                                            <p:strVal val="#ppt_h"/>
                                          </p:val>
                                        </p:tav>
                                      </p:tavLst>
                                    </p:anim>
                                  </p:childTnLst>
                                </p:cTn>
                              </p:par>
                              <p:par>
                                <p:cTn id="221" presetID="9" presetClass="exit" presetSubtype="0" fill="hold" grpId="1" nodeType="withEffect">
                                  <p:stCondLst>
                                    <p:cond delay="0"/>
                                  </p:stCondLst>
                                  <p:childTnLst>
                                    <p:animEffect transition="out" filter="dissolve">
                                      <p:cBhvr>
                                        <p:cTn id="222" dur="500"/>
                                        <p:tgtEl>
                                          <p:spTgt spid="39"/>
                                        </p:tgtEl>
                                      </p:cBhvr>
                                    </p:animEffect>
                                    <p:set>
                                      <p:cBhvr>
                                        <p:cTn id="223" dur="1" fill="hold">
                                          <p:stCondLst>
                                            <p:cond delay="499"/>
                                          </p:stCondLst>
                                        </p:cTn>
                                        <p:tgtEl>
                                          <p:spTgt spid="39"/>
                                        </p:tgtEl>
                                        <p:attrNameLst>
                                          <p:attrName>style.visibility</p:attrName>
                                        </p:attrNameLst>
                                      </p:cBhvr>
                                      <p:to>
                                        <p:strVal val="hidden"/>
                                      </p:to>
                                    </p:set>
                                  </p:childTnLst>
                                </p:cTn>
                              </p:par>
                              <p:par>
                                <p:cTn id="224" presetID="2" presetClass="entr" presetSubtype="4" fill="hold" grpId="0" nodeType="withEffect">
                                  <p:stCondLst>
                                    <p:cond delay="0"/>
                                  </p:stCondLst>
                                  <p:childTnLst>
                                    <p:set>
                                      <p:cBhvr>
                                        <p:cTn id="225" dur="1" fill="hold">
                                          <p:stCondLst>
                                            <p:cond delay="0"/>
                                          </p:stCondLst>
                                        </p:cTn>
                                        <p:tgtEl>
                                          <p:spTgt spid="43"/>
                                        </p:tgtEl>
                                        <p:attrNameLst>
                                          <p:attrName>style.visibility</p:attrName>
                                        </p:attrNameLst>
                                      </p:cBhvr>
                                      <p:to>
                                        <p:strVal val="visible"/>
                                      </p:to>
                                    </p:set>
                                    <p:anim calcmode="lin" valueType="num">
                                      <p:cBhvr additive="base">
                                        <p:cTn id="226" dur="500" fill="hold"/>
                                        <p:tgtEl>
                                          <p:spTgt spid="43"/>
                                        </p:tgtEl>
                                        <p:attrNameLst>
                                          <p:attrName>ppt_x</p:attrName>
                                        </p:attrNameLst>
                                      </p:cBhvr>
                                      <p:tavLst>
                                        <p:tav tm="0">
                                          <p:val>
                                            <p:strVal val="#ppt_x"/>
                                          </p:val>
                                        </p:tav>
                                        <p:tav tm="100000">
                                          <p:val>
                                            <p:strVal val="#ppt_x"/>
                                          </p:val>
                                        </p:tav>
                                      </p:tavLst>
                                    </p:anim>
                                    <p:anim calcmode="lin" valueType="num">
                                      <p:cBhvr additive="base">
                                        <p:cTn id="227" dur="500" fill="hold"/>
                                        <p:tgtEl>
                                          <p:spTgt spid="43"/>
                                        </p:tgtEl>
                                        <p:attrNameLst>
                                          <p:attrName>ppt_y</p:attrName>
                                        </p:attrNameLst>
                                      </p:cBhvr>
                                      <p:tavLst>
                                        <p:tav tm="0">
                                          <p:val>
                                            <p:strVal val="1+#ppt_h/2"/>
                                          </p:val>
                                        </p:tav>
                                        <p:tav tm="100000">
                                          <p:val>
                                            <p:strVal val="#ppt_y"/>
                                          </p:val>
                                        </p:tav>
                                      </p:tavLst>
                                    </p:anim>
                                  </p:childTnLst>
                                </p:cTn>
                              </p:par>
                              <p:par>
                                <p:cTn id="228" presetID="17" presetClass="entr" presetSubtype="10" fill="hold" grpId="0" nodeType="withEffect">
                                  <p:stCondLst>
                                    <p:cond delay="0"/>
                                  </p:stCondLst>
                                  <p:childTnLst>
                                    <p:set>
                                      <p:cBhvr>
                                        <p:cTn id="229" dur="1" fill="hold">
                                          <p:stCondLst>
                                            <p:cond delay="0"/>
                                          </p:stCondLst>
                                        </p:cTn>
                                        <p:tgtEl>
                                          <p:spTgt spid="44"/>
                                        </p:tgtEl>
                                        <p:attrNameLst>
                                          <p:attrName>style.visibility</p:attrName>
                                        </p:attrNameLst>
                                      </p:cBhvr>
                                      <p:to>
                                        <p:strVal val="visible"/>
                                      </p:to>
                                    </p:set>
                                    <p:anim calcmode="lin" valueType="num">
                                      <p:cBhvr>
                                        <p:cTn id="230" dur="500" fill="hold"/>
                                        <p:tgtEl>
                                          <p:spTgt spid="44"/>
                                        </p:tgtEl>
                                        <p:attrNameLst>
                                          <p:attrName>ppt_w</p:attrName>
                                        </p:attrNameLst>
                                      </p:cBhvr>
                                      <p:tavLst>
                                        <p:tav tm="0">
                                          <p:val>
                                            <p:fltVal val="0"/>
                                          </p:val>
                                        </p:tav>
                                        <p:tav tm="100000">
                                          <p:val>
                                            <p:strVal val="#ppt_w"/>
                                          </p:val>
                                        </p:tav>
                                      </p:tavLst>
                                    </p:anim>
                                    <p:anim calcmode="lin" valueType="num">
                                      <p:cBhvr>
                                        <p:cTn id="231" dur="500" fill="hold"/>
                                        <p:tgtEl>
                                          <p:spTgt spid="44"/>
                                        </p:tgtEl>
                                        <p:attrNameLst>
                                          <p:attrName>ppt_h</p:attrName>
                                        </p:attrNameLst>
                                      </p:cBhvr>
                                      <p:tavLst>
                                        <p:tav tm="0">
                                          <p:val>
                                            <p:strVal val="#ppt_h"/>
                                          </p:val>
                                        </p:tav>
                                        <p:tav tm="100000">
                                          <p:val>
                                            <p:strVal val="#ppt_h"/>
                                          </p:val>
                                        </p:tav>
                                      </p:tavLst>
                                    </p:anim>
                                  </p:childTnLst>
                                </p:cTn>
                              </p:par>
                              <p:par>
                                <p:cTn id="232" presetID="9" presetClass="exit" presetSubtype="0" fill="hold" grpId="1" nodeType="withEffect">
                                  <p:stCondLst>
                                    <p:cond delay="0"/>
                                  </p:stCondLst>
                                  <p:childTnLst>
                                    <p:animEffect transition="out" filter="dissolve">
                                      <p:cBhvr>
                                        <p:cTn id="233" dur="500"/>
                                        <p:tgtEl>
                                          <p:spTgt spid="41"/>
                                        </p:tgtEl>
                                      </p:cBhvr>
                                    </p:animEffect>
                                    <p:set>
                                      <p:cBhvr>
                                        <p:cTn id="234" dur="1" fill="hold">
                                          <p:stCondLst>
                                            <p:cond delay="499"/>
                                          </p:stCondLst>
                                        </p:cTn>
                                        <p:tgtEl>
                                          <p:spTgt spid="41"/>
                                        </p:tgtEl>
                                        <p:attrNameLst>
                                          <p:attrName>style.visibility</p:attrName>
                                        </p:attrNameLst>
                                      </p:cBhvr>
                                      <p:to>
                                        <p:strVal val="hidden"/>
                                      </p:to>
                                    </p:set>
                                  </p:childTnLst>
                                </p:cTn>
                              </p:par>
                              <p:par>
                                <p:cTn id="235" presetID="2" presetClass="entr" presetSubtype="4" fill="hold" grpId="0" nodeType="withEffect">
                                  <p:stCondLst>
                                    <p:cond delay="0"/>
                                  </p:stCondLst>
                                  <p:childTnLst>
                                    <p:set>
                                      <p:cBhvr>
                                        <p:cTn id="236" dur="1" fill="hold">
                                          <p:stCondLst>
                                            <p:cond delay="0"/>
                                          </p:stCondLst>
                                        </p:cTn>
                                        <p:tgtEl>
                                          <p:spTgt spid="45"/>
                                        </p:tgtEl>
                                        <p:attrNameLst>
                                          <p:attrName>style.visibility</p:attrName>
                                        </p:attrNameLst>
                                      </p:cBhvr>
                                      <p:to>
                                        <p:strVal val="visible"/>
                                      </p:to>
                                    </p:set>
                                    <p:anim calcmode="lin" valueType="num">
                                      <p:cBhvr additive="base">
                                        <p:cTn id="237" dur="500" fill="hold"/>
                                        <p:tgtEl>
                                          <p:spTgt spid="45"/>
                                        </p:tgtEl>
                                        <p:attrNameLst>
                                          <p:attrName>ppt_x</p:attrName>
                                        </p:attrNameLst>
                                      </p:cBhvr>
                                      <p:tavLst>
                                        <p:tav tm="0">
                                          <p:val>
                                            <p:strVal val="#ppt_x"/>
                                          </p:val>
                                        </p:tav>
                                        <p:tav tm="100000">
                                          <p:val>
                                            <p:strVal val="#ppt_x"/>
                                          </p:val>
                                        </p:tav>
                                      </p:tavLst>
                                    </p:anim>
                                    <p:anim calcmode="lin" valueType="num">
                                      <p:cBhvr additive="base">
                                        <p:cTn id="238" dur="500" fill="hold"/>
                                        <p:tgtEl>
                                          <p:spTgt spid="45"/>
                                        </p:tgtEl>
                                        <p:attrNameLst>
                                          <p:attrName>ppt_y</p:attrName>
                                        </p:attrNameLst>
                                      </p:cBhvr>
                                      <p:tavLst>
                                        <p:tav tm="0">
                                          <p:val>
                                            <p:strVal val="1+#ppt_h/2"/>
                                          </p:val>
                                        </p:tav>
                                        <p:tav tm="100000">
                                          <p:val>
                                            <p:strVal val="#ppt_y"/>
                                          </p:val>
                                        </p:tav>
                                      </p:tavLst>
                                    </p:anim>
                                  </p:childTnLst>
                                </p:cTn>
                              </p:par>
                              <p:par>
                                <p:cTn id="239" presetID="17" presetClass="entr" presetSubtype="10" fill="hold" grpId="0" nodeType="withEffect">
                                  <p:stCondLst>
                                    <p:cond delay="0"/>
                                  </p:stCondLst>
                                  <p:childTnLst>
                                    <p:set>
                                      <p:cBhvr>
                                        <p:cTn id="240" dur="1" fill="hold">
                                          <p:stCondLst>
                                            <p:cond delay="0"/>
                                          </p:stCondLst>
                                        </p:cTn>
                                        <p:tgtEl>
                                          <p:spTgt spid="46"/>
                                        </p:tgtEl>
                                        <p:attrNameLst>
                                          <p:attrName>style.visibility</p:attrName>
                                        </p:attrNameLst>
                                      </p:cBhvr>
                                      <p:to>
                                        <p:strVal val="visible"/>
                                      </p:to>
                                    </p:set>
                                    <p:anim calcmode="lin" valueType="num">
                                      <p:cBhvr>
                                        <p:cTn id="241" dur="500" fill="hold"/>
                                        <p:tgtEl>
                                          <p:spTgt spid="46"/>
                                        </p:tgtEl>
                                        <p:attrNameLst>
                                          <p:attrName>ppt_w</p:attrName>
                                        </p:attrNameLst>
                                      </p:cBhvr>
                                      <p:tavLst>
                                        <p:tav tm="0">
                                          <p:val>
                                            <p:fltVal val="0"/>
                                          </p:val>
                                        </p:tav>
                                        <p:tav tm="100000">
                                          <p:val>
                                            <p:strVal val="#ppt_w"/>
                                          </p:val>
                                        </p:tav>
                                      </p:tavLst>
                                    </p:anim>
                                    <p:anim calcmode="lin" valueType="num">
                                      <p:cBhvr>
                                        <p:cTn id="242" dur="500" fill="hold"/>
                                        <p:tgtEl>
                                          <p:spTgt spid="46"/>
                                        </p:tgtEl>
                                        <p:attrNameLst>
                                          <p:attrName>ppt_h</p:attrName>
                                        </p:attrNameLst>
                                      </p:cBhvr>
                                      <p:tavLst>
                                        <p:tav tm="0">
                                          <p:val>
                                            <p:strVal val="#ppt_h"/>
                                          </p:val>
                                        </p:tav>
                                        <p:tav tm="100000">
                                          <p:val>
                                            <p:strVal val="#ppt_h"/>
                                          </p:val>
                                        </p:tav>
                                      </p:tavLst>
                                    </p:anim>
                                  </p:childTnLst>
                                </p:cTn>
                              </p:par>
                              <p:par>
                                <p:cTn id="243" presetID="9" presetClass="exit" presetSubtype="0" fill="hold" grpId="1" nodeType="withEffect">
                                  <p:stCondLst>
                                    <p:cond delay="0"/>
                                  </p:stCondLst>
                                  <p:childTnLst>
                                    <p:animEffect transition="out" filter="dissolve">
                                      <p:cBhvr>
                                        <p:cTn id="244" dur="500"/>
                                        <p:tgtEl>
                                          <p:spTgt spid="43"/>
                                        </p:tgtEl>
                                      </p:cBhvr>
                                    </p:animEffect>
                                    <p:set>
                                      <p:cBhvr>
                                        <p:cTn id="245" dur="1" fill="hold">
                                          <p:stCondLst>
                                            <p:cond delay="499"/>
                                          </p:stCondLst>
                                        </p:cTn>
                                        <p:tgtEl>
                                          <p:spTgt spid="43"/>
                                        </p:tgtEl>
                                        <p:attrNameLst>
                                          <p:attrName>style.visibility</p:attrName>
                                        </p:attrNameLst>
                                      </p:cBhvr>
                                      <p:to>
                                        <p:strVal val="hidden"/>
                                      </p:to>
                                    </p:set>
                                  </p:childTnLst>
                                </p:cTn>
                              </p:par>
                              <p:par>
                                <p:cTn id="246" presetID="17" presetClass="entr" presetSubtype="10" fill="hold" grpId="0" nodeType="withEffect">
                                  <p:stCondLst>
                                    <p:cond delay="0"/>
                                  </p:stCondLst>
                                  <p:childTnLst>
                                    <p:set>
                                      <p:cBhvr>
                                        <p:cTn id="247" dur="1" fill="hold">
                                          <p:stCondLst>
                                            <p:cond delay="0"/>
                                          </p:stCondLst>
                                        </p:cTn>
                                        <p:tgtEl>
                                          <p:spTgt spid="47"/>
                                        </p:tgtEl>
                                        <p:attrNameLst>
                                          <p:attrName>style.visibility</p:attrName>
                                        </p:attrNameLst>
                                      </p:cBhvr>
                                      <p:to>
                                        <p:strVal val="visible"/>
                                      </p:to>
                                    </p:set>
                                    <p:anim calcmode="lin" valueType="num">
                                      <p:cBhvr>
                                        <p:cTn id="248" dur="500" fill="hold"/>
                                        <p:tgtEl>
                                          <p:spTgt spid="47"/>
                                        </p:tgtEl>
                                        <p:attrNameLst>
                                          <p:attrName>ppt_w</p:attrName>
                                        </p:attrNameLst>
                                      </p:cBhvr>
                                      <p:tavLst>
                                        <p:tav tm="0">
                                          <p:val>
                                            <p:fltVal val="0"/>
                                          </p:val>
                                        </p:tav>
                                        <p:tav tm="100000">
                                          <p:val>
                                            <p:strVal val="#ppt_w"/>
                                          </p:val>
                                        </p:tav>
                                      </p:tavLst>
                                    </p:anim>
                                    <p:anim calcmode="lin" valueType="num">
                                      <p:cBhvr>
                                        <p:cTn id="249" dur="500" fill="hold"/>
                                        <p:tgtEl>
                                          <p:spTgt spid="47"/>
                                        </p:tgtEl>
                                        <p:attrNameLst>
                                          <p:attrName>ppt_h</p:attrName>
                                        </p:attrNameLst>
                                      </p:cBhvr>
                                      <p:tavLst>
                                        <p:tav tm="0">
                                          <p:val>
                                            <p:strVal val="#ppt_h"/>
                                          </p:val>
                                        </p:tav>
                                        <p:tav tm="100000">
                                          <p:val>
                                            <p:strVal val="#ppt_h"/>
                                          </p:val>
                                        </p:tav>
                                      </p:tavLst>
                                    </p:anim>
                                  </p:childTnLst>
                                </p:cTn>
                              </p:par>
                            </p:childTnLst>
                          </p:cTn>
                        </p:par>
                      </p:childTnLst>
                    </p:cTn>
                  </p:par>
                  <p:par>
                    <p:cTn id="250" fill="hold">
                      <p:stCondLst>
                        <p:cond delay="indefinite"/>
                      </p:stCondLst>
                      <p:childTnLst>
                        <p:par>
                          <p:cTn id="251" fill="hold">
                            <p:stCondLst>
                              <p:cond delay="0"/>
                            </p:stCondLst>
                            <p:childTnLst>
                              <p:par>
                                <p:cTn id="252" presetID="9" presetClass="exit" presetSubtype="0" fill="hold" grpId="1" nodeType="clickEffect">
                                  <p:stCondLst>
                                    <p:cond delay="0"/>
                                  </p:stCondLst>
                                  <p:childTnLst>
                                    <p:animEffect transition="out" filter="dissolve">
                                      <p:cBhvr>
                                        <p:cTn id="253" dur="500"/>
                                        <p:tgtEl>
                                          <p:spTgt spid="45"/>
                                        </p:tgtEl>
                                      </p:cBhvr>
                                    </p:animEffect>
                                    <p:set>
                                      <p:cBhvr>
                                        <p:cTn id="254" dur="1" fill="hold">
                                          <p:stCondLst>
                                            <p:cond delay="499"/>
                                          </p:stCondLst>
                                        </p:cTn>
                                        <p:tgtEl>
                                          <p:spTgt spid="4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208"/>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2" presetClass="entr" presetSubtype="4" fill="hold" nodeType="clickEffect">
                                  <p:stCondLst>
                                    <p:cond delay="0"/>
                                  </p:stCondLst>
                                  <p:childTnLst>
                                    <p:set>
                                      <p:cBhvr>
                                        <p:cTn id="262" dur="1" fill="hold">
                                          <p:stCondLst>
                                            <p:cond delay="0"/>
                                          </p:stCondLst>
                                        </p:cTn>
                                        <p:tgtEl>
                                          <p:spTgt spid="155"/>
                                        </p:tgtEl>
                                        <p:attrNameLst>
                                          <p:attrName>style.visibility</p:attrName>
                                        </p:attrNameLst>
                                      </p:cBhvr>
                                      <p:to>
                                        <p:strVal val="visible"/>
                                      </p:to>
                                    </p:set>
                                    <p:anim calcmode="lin" valueType="num">
                                      <p:cBhvr additive="base">
                                        <p:cTn id="263" dur="500" fill="hold"/>
                                        <p:tgtEl>
                                          <p:spTgt spid="155"/>
                                        </p:tgtEl>
                                        <p:attrNameLst>
                                          <p:attrName>ppt_x</p:attrName>
                                        </p:attrNameLst>
                                      </p:cBhvr>
                                      <p:tavLst>
                                        <p:tav tm="0">
                                          <p:val>
                                            <p:strVal val="#ppt_x"/>
                                          </p:val>
                                        </p:tav>
                                        <p:tav tm="100000">
                                          <p:val>
                                            <p:strVal val="#ppt_x"/>
                                          </p:val>
                                        </p:tav>
                                      </p:tavLst>
                                    </p:anim>
                                    <p:anim calcmode="lin" valueType="num">
                                      <p:cBhvr additive="base">
                                        <p:cTn id="264" dur="500" fill="hold"/>
                                        <p:tgtEl>
                                          <p:spTgt spid="155"/>
                                        </p:tgtEl>
                                        <p:attrNameLst>
                                          <p:attrName>ppt_y</p:attrName>
                                        </p:attrNameLst>
                                      </p:cBhvr>
                                      <p:tavLst>
                                        <p:tav tm="0">
                                          <p:val>
                                            <p:strVal val="1+#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2" presetClass="entr" presetSubtype="4" fill="hold" grpId="0" nodeType="clickEffect">
                                  <p:stCondLst>
                                    <p:cond delay="0"/>
                                  </p:stCondLst>
                                  <p:childTnLst>
                                    <p:set>
                                      <p:cBhvr>
                                        <p:cTn id="268" dur="1" fill="hold">
                                          <p:stCondLst>
                                            <p:cond delay="0"/>
                                          </p:stCondLst>
                                        </p:cTn>
                                        <p:tgtEl>
                                          <p:spTgt spid="176"/>
                                        </p:tgtEl>
                                        <p:attrNameLst>
                                          <p:attrName>style.visibility</p:attrName>
                                        </p:attrNameLst>
                                      </p:cBhvr>
                                      <p:to>
                                        <p:strVal val="visible"/>
                                      </p:to>
                                    </p:set>
                                    <p:anim calcmode="lin" valueType="num">
                                      <p:cBhvr additive="base">
                                        <p:cTn id="269" dur="500" fill="hold"/>
                                        <p:tgtEl>
                                          <p:spTgt spid="176"/>
                                        </p:tgtEl>
                                        <p:attrNameLst>
                                          <p:attrName>ppt_x</p:attrName>
                                        </p:attrNameLst>
                                      </p:cBhvr>
                                      <p:tavLst>
                                        <p:tav tm="0">
                                          <p:val>
                                            <p:strVal val="#ppt_x"/>
                                          </p:val>
                                        </p:tav>
                                        <p:tav tm="100000">
                                          <p:val>
                                            <p:strVal val="#ppt_x"/>
                                          </p:val>
                                        </p:tav>
                                      </p:tavLst>
                                    </p:anim>
                                    <p:anim calcmode="lin" valueType="num">
                                      <p:cBhvr additive="base">
                                        <p:cTn id="270" dur="500" fill="hold"/>
                                        <p:tgtEl>
                                          <p:spTgt spid="176"/>
                                        </p:tgtEl>
                                        <p:attrNameLst>
                                          <p:attrName>ppt_y</p:attrName>
                                        </p:attrNameLst>
                                      </p:cBhvr>
                                      <p:tavLst>
                                        <p:tav tm="0">
                                          <p:val>
                                            <p:strVal val="1+#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2" presetClass="entr" presetSubtype="4" fill="hold" grpId="0" nodeType="clickEffect">
                                  <p:stCondLst>
                                    <p:cond delay="0"/>
                                  </p:stCondLst>
                                  <p:childTnLst>
                                    <p:set>
                                      <p:cBhvr>
                                        <p:cTn id="274" dur="1" fill="hold">
                                          <p:stCondLst>
                                            <p:cond delay="0"/>
                                          </p:stCondLst>
                                        </p:cTn>
                                        <p:tgtEl>
                                          <p:spTgt spid="177"/>
                                        </p:tgtEl>
                                        <p:attrNameLst>
                                          <p:attrName>style.visibility</p:attrName>
                                        </p:attrNameLst>
                                      </p:cBhvr>
                                      <p:to>
                                        <p:strVal val="visible"/>
                                      </p:to>
                                    </p:set>
                                    <p:anim calcmode="lin" valueType="num">
                                      <p:cBhvr additive="base">
                                        <p:cTn id="275" dur="500" fill="hold"/>
                                        <p:tgtEl>
                                          <p:spTgt spid="177"/>
                                        </p:tgtEl>
                                        <p:attrNameLst>
                                          <p:attrName>ppt_x</p:attrName>
                                        </p:attrNameLst>
                                      </p:cBhvr>
                                      <p:tavLst>
                                        <p:tav tm="0">
                                          <p:val>
                                            <p:strVal val="#ppt_x"/>
                                          </p:val>
                                        </p:tav>
                                        <p:tav tm="100000">
                                          <p:val>
                                            <p:strVal val="#ppt_x"/>
                                          </p:val>
                                        </p:tav>
                                      </p:tavLst>
                                    </p:anim>
                                    <p:anim calcmode="lin" valueType="num">
                                      <p:cBhvr additive="base">
                                        <p:cTn id="276" dur="500" fill="hold"/>
                                        <p:tgtEl>
                                          <p:spTgt spid="177"/>
                                        </p:tgtEl>
                                        <p:attrNameLst>
                                          <p:attrName>ppt_y</p:attrName>
                                        </p:attrNameLst>
                                      </p:cBhvr>
                                      <p:tavLst>
                                        <p:tav tm="0">
                                          <p:val>
                                            <p:strVal val="1+#ppt_h/2"/>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17" presetClass="entr" presetSubtype="10" fill="hold" grpId="0" nodeType="clickEffect">
                                  <p:stCondLst>
                                    <p:cond delay="0"/>
                                  </p:stCondLst>
                                  <p:childTnLst>
                                    <p:set>
                                      <p:cBhvr>
                                        <p:cTn id="280" dur="1" fill="hold">
                                          <p:stCondLst>
                                            <p:cond delay="0"/>
                                          </p:stCondLst>
                                        </p:cTn>
                                        <p:tgtEl>
                                          <p:spTgt spid="178"/>
                                        </p:tgtEl>
                                        <p:attrNameLst>
                                          <p:attrName>style.visibility</p:attrName>
                                        </p:attrNameLst>
                                      </p:cBhvr>
                                      <p:to>
                                        <p:strVal val="visible"/>
                                      </p:to>
                                    </p:set>
                                    <p:anim calcmode="lin" valueType="num">
                                      <p:cBhvr>
                                        <p:cTn id="281" dur="500" fill="hold"/>
                                        <p:tgtEl>
                                          <p:spTgt spid="178"/>
                                        </p:tgtEl>
                                        <p:attrNameLst>
                                          <p:attrName>ppt_w</p:attrName>
                                        </p:attrNameLst>
                                      </p:cBhvr>
                                      <p:tavLst>
                                        <p:tav tm="0">
                                          <p:val>
                                            <p:fltVal val="0"/>
                                          </p:val>
                                        </p:tav>
                                        <p:tav tm="100000">
                                          <p:val>
                                            <p:strVal val="#ppt_w"/>
                                          </p:val>
                                        </p:tav>
                                      </p:tavLst>
                                    </p:anim>
                                    <p:anim calcmode="lin" valueType="num">
                                      <p:cBhvr>
                                        <p:cTn id="282" dur="500" fill="hold"/>
                                        <p:tgtEl>
                                          <p:spTgt spid="178"/>
                                        </p:tgtEl>
                                        <p:attrNameLst>
                                          <p:attrName>ppt_h</p:attrName>
                                        </p:attrNameLst>
                                      </p:cBhvr>
                                      <p:tavLst>
                                        <p:tav tm="0">
                                          <p:val>
                                            <p:strVal val="#ppt_h"/>
                                          </p:val>
                                        </p:tav>
                                        <p:tav tm="100000">
                                          <p:val>
                                            <p:strVal val="#ppt_h"/>
                                          </p:val>
                                        </p:tav>
                                      </p:tavLst>
                                    </p:anim>
                                  </p:childTnLst>
                                </p:cTn>
                              </p:par>
                            </p:childTnLst>
                          </p:cTn>
                        </p:par>
                      </p:childTnLst>
                    </p:cTn>
                  </p:par>
                  <p:par>
                    <p:cTn id="283" fill="hold">
                      <p:stCondLst>
                        <p:cond delay="indefinite"/>
                      </p:stCondLst>
                      <p:childTnLst>
                        <p:par>
                          <p:cTn id="284" fill="hold">
                            <p:stCondLst>
                              <p:cond delay="0"/>
                            </p:stCondLst>
                            <p:childTnLst>
                              <p:par>
                                <p:cTn id="285" presetID="9" presetClass="exit" presetSubtype="0" fill="hold" grpId="1" nodeType="clickEffect">
                                  <p:stCondLst>
                                    <p:cond delay="0"/>
                                  </p:stCondLst>
                                  <p:childTnLst>
                                    <p:animEffect transition="out" filter="dissolve">
                                      <p:cBhvr>
                                        <p:cTn id="286" dur="500"/>
                                        <p:tgtEl>
                                          <p:spTgt spid="176"/>
                                        </p:tgtEl>
                                      </p:cBhvr>
                                    </p:animEffect>
                                    <p:set>
                                      <p:cBhvr>
                                        <p:cTn id="287" dur="1" fill="hold">
                                          <p:stCondLst>
                                            <p:cond delay="499"/>
                                          </p:stCondLst>
                                        </p:cTn>
                                        <p:tgtEl>
                                          <p:spTgt spid="176"/>
                                        </p:tgtEl>
                                        <p:attrNameLst>
                                          <p:attrName>style.visibility</p:attrName>
                                        </p:attrNameLst>
                                      </p:cBhvr>
                                      <p:to>
                                        <p:strVal val="hidden"/>
                                      </p:to>
                                    </p:set>
                                  </p:childTnLst>
                                </p:cTn>
                              </p:par>
                            </p:childTnLst>
                          </p:cTn>
                        </p:par>
                      </p:childTnLst>
                    </p:cTn>
                  </p:par>
                  <p:par>
                    <p:cTn id="288" fill="hold">
                      <p:stCondLst>
                        <p:cond delay="indefinite"/>
                      </p:stCondLst>
                      <p:childTnLst>
                        <p:par>
                          <p:cTn id="289" fill="hold">
                            <p:stCondLst>
                              <p:cond delay="0"/>
                            </p:stCondLst>
                            <p:childTnLst>
                              <p:par>
                                <p:cTn id="290" presetID="2" presetClass="entr" presetSubtype="4" fill="hold" grpId="0" nodeType="clickEffect">
                                  <p:stCondLst>
                                    <p:cond delay="0"/>
                                  </p:stCondLst>
                                  <p:childTnLst>
                                    <p:set>
                                      <p:cBhvr>
                                        <p:cTn id="291" dur="1" fill="hold">
                                          <p:stCondLst>
                                            <p:cond delay="0"/>
                                          </p:stCondLst>
                                        </p:cTn>
                                        <p:tgtEl>
                                          <p:spTgt spid="179"/>
                                        </p:tgtEl>
                                        <p:attrNameLst>
                                          <p:attrName>style.visibility</p:attrName>
                                        </p:attrNameLst>
                                      </p:cBhvr>
                                      <p:to>
                                        <p:strVal val="visible"/>
                                      </p:to>
                                    </p:set>
                                    <p:anim calcmode="lin" valueType="num">
                                      <p:cBhvr additive="base">
                                        <p:cTn id="292" dur="500" fill="hold"/>
                                        <p:tgtEl>
                                          <p:spTgt spid="179"/>
                                        </p:tgtEl>
                                        <p:attrNameLst>
                                          <p:attrName>ppt_x</p:attrName>
                                        </p:attrNameLst>
                                      </p:cBhvr>
                                      <p:tavLst>
                                        <p:tav tm="0">
                                          <p:val>
                                            <p:strVal val="#ppt_x"/>
                                          </p:val>
                                        </p:tav>
                                        <p:tav tm="100000">
                                          <p:val>
                                            <p:strVal val="#ppt_x"/>
                                          </p:val>
                                        </p:tav>
                                      </p:tavLst>
                                    </p:anim>
                                    <p:anim calcmode="lin" valueType="num">
                                      <p:cBhvr additive="base">
                                        <p:cTn id="293" dur="500" fill="hold"/>
                                        <p:tgtEl>
                                          <p:spTgt spid="179"/>
                                        </p:tgtEl>
                                        <p:attrNameLst>
                                          <p:attrName>ppt_y</p:attrName>
                                        </p:attrNameLst>
                                      </p:cBhvr>
                                      <p:tavLst>
                                        <p:tav tm="0">
                                          <p:val>
                                            <p:strVal val="1+#ppt_h/2"/>
                                          </p:val>
                                        </p:tav>
                                        <p:tav tm="100000">
                                          <p:val>
                                            <p:strVal val="#ppt_y"/>
                                          </p:val>
                                        </p:tav>
                                      </p:tavLst>
                                    </p:anim>
                                  </p:childTnLst>
                                </p:cTn>
                              </p:par>
                              <p:par>
                                <p:cTn id="294" presetID="17" presetClass="entr" presetSubtype="10" fill="hold" grpId="0" nodeType="withEffect">
                                  <p:stCondLst>
                                    <p:cond delay="0"/>
                                  </p:stCondLst>
                                  <p:childTnLst>
                                    <p:set>
                                      <p:cBhvr>
                                        <p:cTn id="295" dur="1" fill="hold">
                                          <p:stCondLst>
                                            <p:cond delay="0"/>
                                          </p:stCondLst>
                                        </p:cTn>
                                        <p:tgtEl>
                                          <p:spTgt spid="180"/>
                                        </p:tgtEl>
                                        <p:attrNameLst>
                                          <p:attrName>style.visibility</p:attrName>
                                        </p:attrNameLst>
                                      </p:cBhvr>
                                      <p:to>
                                        <p:strVal val="visible"/>
                                      </p:to>
                                    </p:set>
                                    <p:anim calcmode="lin" valueType="num">
                                      <p:cBhvr>
                                        <p:cTn id="296" dur="500" fill="hold"/>
                                        <p:tgtEl>
                                          <p:spTgt spid="180"/>
                                        </p:tgtEl>
                                        <p:attrNameLst>
                                          <p:attrName>ppt_w</p:attrName>
                                        </p:attrNameLst>
                                      </p:cBhvr>
                                      <p:tavLst>
                                        <p:tav tm="0">
                                          <p:val>
                                            <p:fltVal val="0"/>
                                          </p:val>
                                        </p:tav>
                                        <p:tav tm="100000">
                                          <p:val>
                                            <p:strVal val="#ppt_w"/>
                                          </p:val>
                                        </p:tav>
                                      </p:tavLst>
                                    </p:anim>
                                    <p:anim calcmode="lin" valueType="num">
                                      <p:cBhvr>
                                        <p:cTn id="297" dur="500" fill="hold"/>
                                        <p:tgtEl>
                                          <p:spTgt spid="180"/>
                                        </p:tgtEl>
                                        <p:attrNameLst>
                                          <p:attrName>ppt_h</p:attrName>
                                        </p:attrNameLst>
                                      </p:cBhvr>
                                      <p:tavLst>
                                        <p:tav tm="0">
                                          <p:val>
                                            <p:strVal val="#ppt_h"/>
                                          </p:val>
                                        </p:tav>
                                        <p:tav tm="100000">
                                          <p:val>
                                            <p:strVal val="#ppt_h"/>
                                          </p:val>
                                        </p:tav>
                                      </p:tavLst>
                                    </p:anim>
                                  </p:childTnLst>
                                </p:cTn>
                              </p:par>
                              <p:par>
                                <p:cTn id="298" presetID="9" presetClass="exit" presetSubtype="0" fill="hold" grpId="1" nodeType="withEffect">
                                  <p:stCondLst>
                                    <p:cond delay="0"/>
                                  </p:stCondLst>
                                  <p:childTnLst>
                                    <p:animEffect transition="out" filter="dissolve">
                                      <p:cBhvr>
                                        <p:cTn id="299" dur="500"/>
                                        <p:tgtEl>
                                          <p:spTgt spid="177"/>
                                        </p:tgtEl>
                                      </p:cBhvr>
                                    </p:animEffect>
                                    <p:set>
                                      <p:cBhvr>
                                        <p:cTn id="300" dur="1" fill="hold">
                                          <p:stCondLst>
                                            <p:cond delay="499"/>
                                          </p:stCondLst>
                                        </p:cTn>
                                        <p:tgtEl>
                                          <p:spTgt spid="177"/>
                                        </p:tgtEl>
                                        <p:attrNameLst>
                                          <p:attrName>style.visibility</p:attrName>
                                        </p:attrNameLst>
                                      </p:cBhvr>
                                      <p:to>
                                        <p:strVal val="hidden"/>
                                      </p:to>
                                    </p:set>
                                  </p:childTnLst>
                                </p:cTn>
                              </p:par>
                              <p:par>
                                <p:cTn id="301" presetID="2" presetClass="entr" presetSubtype="4" fill="hold" grpId="0" nodeType="withEffect">
                                  <p:stCondLst>
                                    <p:cond delay="0"/>
                                  </p:stCondLst>
                                  <p:childTnLst>
                                    <p:set>
                                      <p:cBhvr>
                                        <p:cTn id="302" dur="1" fill="hold">
                                          <p:stCondLst>
                                            <p:cond delay="0"/>
                                          </p:stCondLst>
                                        </p:cTn>
                                        <p:tgtEl>
                                          <p:spTgt spid="181"/>
                                        </p:tgtEl>
                                        <p:attrNameLst>
                                          <p:attrName>style.visibility</p:attrName>
                                        </p:attrNameLst>
                                      </p:cBhvr>
                                      <p:to>
                                        <p:strVal val="visible"/>
                                      </p:to>
                                    </p:set>
                                    <p:anim calcmode="lin" valueType="num">
                                      <p:cBhvr additive="base">
                                        <p:cTn id="303" dur="500" fill="hold"/>
                                        <p:tgtEl>
                                          <p:spTgt spid="181"/>
                                        </p:tgtEl>
                                        <p:attrNameLst>
                                          <p:attrName>ppt_x</p:attrName>
                                        </p:attrNameLst>
                                      </p:cBhvr>
                                      <p:tavLst>
                                        <p:tav tm="0">
                                          <p:val>
                                            <p:strVal val="#ppt_x"/>
                                          </p:val>
                                        </p:tav>
                                        <p:tav tm="100000">
                                          <p:val>
                                            <p:strVal val="#ppt_x"/>
                                          </p:val>
                                        </p:tav>
                                      </p:tavLst>
                                    </p:anim>
                                    <p:anim calcmode="lin" valueType="num">
                                      <p:cBhvr additive="base">
                                        <p:cTn id="304" dur="500" fill="hold"/>
                                        <p:tgtEl>
                                          <p:spTgt spid="181"/>
                                        </p:tgtEl>
                                        <p:attrNameLst>
                                          <p:attrName>ppt_y</p:attrName>
                                        </p:attrNameLst>
                                      </p:cBhvr>
                                      <p:tavLst>
                                        <p:tav tm="0">
                                          <p:val>
                                            <p:strVal val="1+#ppt_h/2"/>
                                          </p:val>
                                        </p:tav>
                                        <p:tav tm="100000">
                                          <p:val>
                                            <p:strVal val="#ppt_y"/>
                                          </p:val>
                                        </p:tav>
                                      </p:tavLst>
                                    </p:anim>
                                  </p:childTnLst>
                                </p:cTn>
                              </p:par>
                              <p:par>
                                <p:cTn id="305" presetID="17" presetClass="entr" presetSubtype="10" fill="hold" grpId="0" nodeType="withEffect">
                                  <p:stCondLst>
                                    <p:cond delay="0"/>
                                  </p:stCondLst>
                                  <p:childTnLst>
                                    <p:set>
                                      <p:cBhvr>
                                        <p:cTn id="306" dur="1" fill="hold">
                                          <p:stCondLst>
                                            <p:cond delay="0"/>
                                          </p:stCondLst>
                                        </p:cTn>
                                        <p:tgtEl>
                                          <p:spTgt spid="182"/>
                                        </p:tgtEl>
                                        <p:attrNameLst>
                                          <p:attrName>style.visibility</p:attrName>
                                        </p:attrNameLst>
                                      </p:cBhvr>
                                      <p:to>
                                        <p:strVal val="visible"/>
                                      </p:to>
                                    </p:set>
                                    <p:anim calcmode="lin" valueType="num">
                                      <p:cBhvr>
                                        <p:cTn id="307" dur="500" fill="hold"/>
                                        <p:tgtEl>
                                          <p:spTgt spid="182"/>
                                        </p:tgtEl>
                                        <p:attrNameLst>
                                          <p:attrName>ppt_w</p:attrName>
                                        </p:attrNameLst>
                                      </p:cBhvr>
                                      <p:tavLst>
                                        <p:tav tm="0">
                                          <p:val>
                                            <p:fltVal val="0"/>
                                          </p:val>
                                        </p:tav>
                                        <p:tav tm="100000">
                                          <p:val>
                                            <p:strVal val="#ppt_w"/>
                                          </p:val>
                                        </p:tav>
                                      </p:tavLst>
                                    </p:anim>
                                    <p:anim calcmode="lin" valueType="num">
                                      <p:cBhvr>
                                        <p:cTn id="308" dur="500" fill="hold"/>
                                        <p:tgtEl>
                                          <p:spTgt spid="182"/>
                                        </p:tgtEl>
                                        <p:attrNameLst>
                                          <p:attrName>ppt_h</p:attrName>
                                        </p:attrNameLst>
                                      </p:cBhvr>
                                      <p:tavLst>
                                        <p:tav tm="0">
                                          <p:val>
                                            <p:strVal val="#ppt_h"/>
                                          </p:val>
                                        </p:tav>
                                        <p:tav tm="100000">
                                          <p:val>
                                            <p:strVal val="#ppt_h"/>
                                          </p:val>
                                        </p:tav>
                                      </p:tavLst>
                                    </p:anim>
                                  </p:childTnLst>
                                </p:cTn>
                              </p:par>
                              <p:par>
                                <p:cTn id="309" presetID="9" presetClass="exit" presetSubtype="0" fill="hold" grpId="1" nodeType="withEffect">
                                  <p:stCondLst>
                                    <p:cond delay="0"/>
                                  </p:stCondLst>
                                  <p:childTnLst>
                                    <p:animEffect transition="out" filter="dissolve">
                                      <p:cBhvr>
                                        <p:cTn id="310" dur="500"/>
                                        <p:tgtEl>
                                          <p:spTgt spid="179"/>
                                        </p:tgtEl>
                                      </p:cBhvr>
                                    </p:animEffect>
                                    <p:set>
                                      <p:cBhvr>
                                        <p:cTn id="311" dur="1" fill="hold">
                                          <p:stCondLst>
                                            <p:cond delay="499"/>
                                          </p:stCondLst>
                                        </p:cTn>
                                        <p:tgtEl>
                                          <p:spTgt spid="179"/>
                                        </p:tgtEl>
                                        <p:attrNameLst>
                                          <p:attrName>style.visibility</p:attrName>
                                        </p:attrNameLst>
                                      </p:cBhvr>
                                      <p:to>
                                        <p:strVal val="hidden"/>
                                      </p:to>
                                    </p:set>
                                  </p:childTnLst>
                                </p:cTn>
                              </p:par>
                              <p:par>
                                <p:cTn id="312" presetID="2" presetClass="entr" presetSubtype="4" fill="hold" grpId="0" nodeType="withEffect">
                                  <p:stCondLst>
                                    <p:cond delay="0"/>
                                  </p:stCondLst>
                                  <p:childTnLst>
                                    <p:set>
                                      <p:cBhvr>
                                        <p:cTn id="313" dur="1" fill="hold">
                                          <p:stCondLst>
                                            <p:cond delay="0"/>
                                          </p:stCondLst>
                                        </p:cTn>
                                        <p:tgtEl>
                                          <p:spTgt spid="183"/>
                                        </p:tgtEl>
                                        <p:attrNameLst>
                                          <p:attrName>style.visibility</p:attrName>
                                        </p:attrNameLst>
                                      </p:cBhvr>
                                      <p:to>
                                        <p:strVal val="visible"/>
                                      </p:to>
                                    </p:set>
                                    <p:anim calcmode="lin" valueType="num">
                                      <p:cBhvr additive="base">
                                        <p:cTn id="314" dur="500" fill="hold"/>
                                        <p:tgtEl>
                                          <p:spTgt spid="183"/>
                                        </p:tgtEl>
                                        <p:attrNameLst>
                                          <p:attrName>ppt_x</p:attrName>
                                        </p:attrNameLst>
                                      </p:cBhvr>
                                      <p:tavLst>
                                        <p:tav tm="0">
                                          <p:val>
                                            <p:strVal val="#ppt_x"/>
                                          </p:val>
                                        </p:tav>
                                        <p:tav tm="100000">
                                          <p:val>
                                            <p:strVal val="#ppt_x"/>
                                          </p:val>
                                        </p:tav>
                                      </p:tavLst>
                                    </p:anim>
                                    <p:anim calcmode="lin" valueType="num">
                                      <p:cBhvr additive="base">
                                        <p:cTn id="315" dur="500" fill="hold"/>
                                        <p:tgtEl>
                                          <p:spTgt spid="183"/>
                                        </p:tgtEl>
                                        <p:attrNameLst>
                                          <p:attrName>ppt_y</p:attrName>
                                        </p:attrNameLst>
                                      </p:cBhvr>
                                      <p:tavLst>
                                        <p:tav tm="0">
                                          <p:val>
                                            <p:strVal val="1+#ppt_h/2"/>
                                          </p:val>
                                        </p:tav>
                                        <p:tav tm="100000">
                                          <p:val>
                                            <p:strVal val="#ppt_y"/>
                                          </p:val>
                                        </p:tav>
                                      </p:tavLst>
                                    </p:anim>
                                  </p:childTnLst>
                                </p:cTn>
                              </p:par>
                              <p:par>
                                <p:cTn id="316" presetID="17" presetClass="entr" presetSubtype="10" fill="hold" grpId="0" nodeType="withEffect">
                                  <p:stCondLst>
                                    <p:cond delay="0"/>
                                  </p:stCondLst>
                                  <p:childTnLst>
                                    <p:set>
                                      <p:cBhvr>
                                        <p:cTn id="317" dur="1" fill="hold">
                                          <p:stCondLst>
                                            <p:cond delay="0"/>
                                          </p:stCondLst>
                                        </p:cTn>
                                        <p:tgtEl>
                                          <p:spTgt spid="184"/>
                                        </p:tgtEl>
                                        <p:attrNameLst>
                                          <p:attrName>style.visibility</p:attrName>
                                        </p:attrNameLst>
                                      </p:cBhvr>
                                      <p:to>
                                        <p:strVal val="visible"/>
                                      </p:to>
                                    </p:set>
                                    <p:anim calcmode="lin" valueType="num">
                                      <p:cBhvr>
                                        <p:cTn id="318" dur="500" fill="hold"/>
                                        <p:tgtEl>
                                          <p:spTgt spid="184"/>
                                        </p:tgtEl>
                                        <p:attrNameLst>
                                          <p:attrName>ppt_w</p:attrName>
                                        </p:attrNameLst>
                                      </p:cBhvr>
                                      <p:tavLst>
                                        <p:tav tm="0">
                                          <p:val>
                                            <p:fltVal val="0"/>
                                          </p:val>
                                        </p:tav>
                                        <p:tav tm="100000">
                                          <p:val>
                                            <p:strVal val="#ppt_w"/>
                                          </p:val>
                                        </p:tav>
                                      </p:tavLst>
                                    </p:anim>
                                    <p:anim calcmode="lin" valueType="num">
                                      <p:cBhvr>
                                        <p:cTn id="319" dur="500" fill="hold"/>
                                        <p:tgtEl>
                                          <p:spTgt spid="184"/>
                                        </p:tgtEl>
                                        <p:attrNameLst>
                                          <p:attrName>ppt_h</p:attrName>
                                        </p:attrNameLst>
                                      </p:cBhvr>
                                      <p:tavLst>
                                        <p:tav tm="0">
                                          <p:val>
                                            <p:strVal val="#ppt_h"/>
                                          </p:val>
                                        </p:tav>
                                        <p:tav tm="100000">
                                          <p:val>
                                            <p:strVal val="#ppt_h"/>
                                          </p:val>
                                        </p:tav>
                                      </p:tavLst>
                                    </p:anim>
                                  </p:childTnLst>
                                </p:cTn>
                              </p:par>
                              <p:par>
                                <p:cTn id="320" presetID="9" presetClass="exit" presetSubtype="0" fill="hold" grpId="1" nodeType="withEffect">
                                  <p:stCondLst>
                                    <p:cond delay="0"/>
                                  </p:stCondLst>
                                  <p:childTnLst>
                                    <p:animEffect transition="out" filter="dissolve">
                                      <p:cBhvr>
                                        <p:cTn id="321" dur="500"/>
                                        <p:tgtEl>
                                          <p:spTgt spid="181"/>
                                        </p:tgtEl>
                                      </p:cBhvr>
                                    </p:animEffect>
                                    <p:set>
                                      <p:cBhvr>
                                        <p:cTn id="322" dur="1" fill="hold">
                                          <p:stCondLst>
                                            <p:cond delay="499"/>
                                          </p:stCondLst>
                                        </p:cTn>
                                        <p:tgtEl>
                                          <p:spTgt spid="181"/>
                                        </p:tgtEl>
                                        <p:attrNameLst>
                                          <p:attrName>style.visibility</p:attrName>
                                        </p:attrNameLst>
                                      </p:cBhvr>
                                      <p:to>
                                        <p:strVal val="hidden"/>
                                      </p:to>
                                    </p:set>
                                  </p:childTnLst>
                                </p:cTn>
                              </p:par>
                              <p:par>
                                <p:cTn id="323" presetID="2" presetClass="entr" presetSubtype="4" fill="hold" grpId="0" nodeType="withEffect">
                                  <p:stCondLst>
                                    <p:cond delay="0"/>
                                  </p:stCondLst>
                                  <p:childTnLst>
                                    <p:set>
                                      <p:cBhvr>
                                        <p:cTn id="324" dur="1" fill="hold">
                                          <p:stCondLst>
                                            <p:cond delay="0"/>
                                          </p:stCondLst>
                                        </p:cTn>
                                        <p:tgtEl>
                                          <p:spTgt spid="185"/>
                                        </p:tgtEl>
                                        <p:attrNameLst>
                                          <p:attrName>style.visibility</p:attrName>
                                        </p:attrNameLst>
                                      </p:cBhvr>
                                      <p:to>
                                        <p:strVal val="visible"/>
                                      </p:to>
                                    </p:set>
                                    <p:anim calcmode="lin" valueType="num">
                                      <p:cBhvr additive="base">
                                        <p:cTn id="325" dur="500" fill="hold"/>
                                        <p:tgtEl>
                                          <p:spTgt spid="185"/>
                                        </p:tgtEl>
                                        <p:attrNameLst>
                                          <p:attrName>ppt_x</p:attrName>
                                        </p:attrNameLst>
                                      </p:cBhvr>
                                      <p:tavLst>
                                        <p:tav tm="0">
                                          <p:val>
                                            <p:strVal val="#ppt_x"/>
                                          </p:val>
                                        </p:tav>
                                        <p:tav tm="100000">
                                          <p:val>
                                            <p:strVal val="#ppt_x"/>
                                          </p:val>
                                        </p:tav>
                                      </p:tavLst>
                                    </p:anim>
                                    <p:anim calcmode="lin" valueType="num">
                                      <p:cBhvr additive="base">
                                        <p:cTn id="326" dur="500" fill="hold"/>
                                        <p:tgtEl>
                                          <p:spTgt spid="185"/>
                                        </p:tgtEl>
                                        <p:attrNameLst>
                                          <p:attrName>ppt_y</p:attrName>
                                        </p:attrNameLst>
                                      </p:cBhvr>
                                      <p:tavLst>
                                        <p:tav tm="0">
                                          <p:val>
                                            <p:strVal val="1+#ppt_h/2"/>
                                          </p:val>
                                        </p:tav>
                                        <p:tav tm="100000">
                                          <p:val>
                                            <p:strVal val="#ppt_y"/>
                                          </p:val>
                                        </p:tav>
                                      </p:tavLst>
                                    </p:anim>
                                  </p:childTnLst>
                                </p:cTn>
                              </p:par>
                              <p:par>
                                <p:cTn id="327" presetID="17" presetClass="entr" presetSubtype="10" fill="hold" grpId="0" nodeType="withEffect">
                                  <p:stCondLst>
                                    <p:cond delay="0"/>
                                  </p:stCondLst>
                                  <p:childTnLst>
                                    <p:set>
                                      <p:cBhvr>
                                        <p:cTn id="328" dur="1" fill="hold">
                                          <p:stCondLst>
                                            <p:cond delay="0"/>
                                          </p:stCondLst>
                                        </p:cTn>
                                        <p:tgtEl>
                                          <p:spTgt spid="186"/>
                                        </p:tgtEl>
                                        <p:attrNameLst>
                                          <p:attrName>style.visibility</p:attrName>
                                        </p:attrNameLst>
                                      </p:cBhvr>
                                      <p:to>
                                        <p:strVal val="visible"/>
                                      </p:to>
                                    </p:set>
                                    <p:anim calcmode="lin" valueType="num">
                                      <p:cBhvr>
                                        <p:cTn id="329" dur="500" fill="hold"/>
                                        <p:tgtEl>
                                          <p:spTgt spid="186"/>
                                        </p:tgtEl>
                                        <p:attrNameLst>
                                          <p:attrName>ppt_w</p:attrName>
                                        </p:attrNameLst>
                                      </p:cBhvr>
                                      <p:tavLst>
                                        <p:tav tm="0">
                                          <p:val>
                                            <p:fltVal val="0"/>
                                          </p:val>
                                        </p:tav>
                                        <p:tav tm="100000">
                                          <p:val>
                                            <p:strVal val="#ppt_w"/>
                                          </p:val>
                                        </p:tav>
                                      </p:tavLst>
                                    </p:anim>
                                    <p:anim calcmode="lin" valueType="num">
                                      <p:cBhvr>
                                        <p:cTn id="330" dur="500" fill="hold"/>
                                        <p:tgtEl>
                                          <p:spTgt spid="186"/>
                                        </p:tgtEl>
                                        <p:attrNameLst>
                                          <p:attrName>ppt_h</p:attrName>
                                        </p:attrNameLst>
                                      </p:cBhvr>
                                      <p:tavLst>
                                        <p:tav tm="0">
                                          <p:val>
                                            <p:strVal val="#ppt_h"/>
                                          </p:val>
                                        </p:tav>
                                        <p:tav tm="100000">
                                          <p:val>
                                            <p:strVal val="#ppt_h"/>
                                          </p:val>
                                        </p:tav>
                                      </p:tavLst>
                                    </p:anim>
                                  </p:childTnLst>
                                </p:cTn>
                              </p:par>
                              <p:par>
                                <p:cTn id="331" presetID="9" presetClass="exit" presetSubtype="0" fill="hold" grpId="1" nodeType="withEffect">
                                  <p:stCondLst>
                                    <p:cond delay="0"/>
                                  </p:stCondLst>
                                  <p:childTnLst>
                                    <p:animEffect transition="out" filter="dissolve">
                                      <p:cBhvr>
                                        <p:cTn id="332" dur="500"/>
                                        <p:tgtEl>
                                          <p:spTgt spid="183"/>
                                        </p:tgtEl>
                                      </p:cBhvr>
                                    </p:animEffect>
                                    <p:set>
                                      <p:cBhvr>
                                        <p:cTn id="333" dur="1" fill="hold">
                                          <p:stCondLst>
                                            <p:cond delay="499"/>
                                          </p:stCondLst>
                                        </p:cTn>
                                        <p:tgtEl>
                                          <p:spTgt spid="183"/>
                                        </p:tgtEl>
                                        <p:attrNameLst>
                                          <p:attrName>style.visibility</p:attrName>
                                        </p:attrNameLst>
                                      </p:cBhvr>
                                      <p:to>
                                        <p:strVal val="hidden"/>
                                      </p:to>
                                    </p:set>
                                  </p:childTnLst>
                                </p:cTn>
                              </p:par>
                              <p:par>
                                <p:cTn id="334" presetID="2" presetClass="entr" presetSubtype="4" fill="hold" grpId="0" nodeType="withEffect">
                                  <p:stCondLst>
                                    <p:cond delay="0"/>
                                  </p:stCondLst>
                                  <p:childTnLst>
                                    <p:set>
                                      <p:cBhvr>
                                        <p:cTn id="335" dur="1" fill="hold">
                                          <p:stCondLst>
                                            <p:cond delay="0"/>
                                          </p:stCondLst>
                                        </p:cTn>
                                        <p:tgtEl>
                                          <p:spTgt spid="187"/>
                                        </p:tgtEl>
                                        <p:attrNameLst>
                                          <p:attrName>style.visibility</p:attrName>
                                        </p:attrNameLst>
                                      </p:cBhvr>
                                      <p:to>
                                        <p:strVal val="visible"/>
                                      </p:to>
                                    </p:set>
                                    <p:anim calcmode="lin" valueType="num">
                                      <p:cBhvr additive="base">
                                        <p:cTn id="336" dur="500" fill="hold"/>
                                        <p:tgtEl>
                                          <p:spTgt spid="187"/>
                                        </p:tgtEl>
                                        <p:attrNameLst>
                                          <p:attrName>ppt_x</p:attrName>
                                        </p:attrNameLst>
                                      </p:cBhvr>
                                      <p:tavLst>
                                        <p:tav tm="0">
                                          <p:val>
                                            <p:strVal val="#ppt_x"/>
                                          </p:val>
                                        </p:tav>
                                        <p:tav tm="100000">
                                          <p:val>
                                            <p:strVal val="#ppt_x"/>
                                          </p:val>
                                        </p:tav>
                                      </p:tavLst>
                                    </p:anim>
                                    <p:anim calcmode="lin" valueType="num">
                                      <p:cBhvr additive="base">
                                        <p:cTn id="337" dur="500" fill="hold"/>
                                        <p:tgtEl>
                                          <p:spTgt spid="187"/>
                                        </p:tgtEl>
                                        <p:attrNameLst>
                                          <p:attrName>ppt_y</p:attrName>
                                        </p:attrNameLst>
                                      </p:cBhvr>
                                      <p:tavLst>
                                        <p:tav tm="0">
                                          <p:val>
                                            <p:strVal val="1+#ppt_h/2"/>
                                          </p:val>
                                        </p:tav>
                                        <p:tav tm="100000">
                                          <p:val>
                                            <p:strVal val="#ppt_y"/>
                                          </p:val>
                                        </p:tav>
                                      </p:tavLst>
                                    </p:anim>
                                  </p:childTnLst>
                                </p:cTn>
                              </p:par>
                              <p:par>
                                <p:cTn id="338" presetID="17" presetClass="entr" presetSubtype="10" fill="hold" grpId="0" nodeType="withEffect">
                                  <p:stCondLst>
                                    <p:cond delay="0"/>
                                  </p:stCondLst>
                                  <p:childTnLst>
                                    <p:set>
                                      <p:cBhvr>
                                        <p:cTn id="339" dur="1" fill="hold">
                                          <p:stCondLst>
                                            <p:cond delay="0"/>
                                          </p:stCondLst>
                                        </p:cTn>
                                        <p:tgtEl>
                                          <p:spTgt spid="188"/>
                                        </p:tgtEl>
                                        <p:attrNameLst>
                                          <p:attrName>style.visibility</p:attrName>
                                        </p:attrNameLst>
                                      </p:cBhvr>
                                      <p:to>
                                        <p:strVal val="visible"/>
                                      </p:to>
                                    </p:set>
                                    <p:anim calcmode="lin" valueType="num">
                                      <p:cBhvr>
                                        <p:cTn id="340" dur="500" fill="hold"/>
                                        <p:tgtEl>
                                          <p:spTgt spid="188"/>
                                        </p:tgtEl>
                                        <p:attrNameLst>
                                          <p:attrName>ppt_w</p:attrName>
                                        </p:attrNameLst>
                                      </p:cBhvr>
                                      <p:tavLst>
                                        <p:tav tm="0">
                                          <p:val>
                                            <p:fltVal val="0"/>
                                          </p:val>
                                        </p:tav>
                                        <p:tav tm="100000">
                                          <p:val>
                                            <p:strVal val="#ppt_w"/>
                                          </p:val>
                                        </p:tav>
                                      </p:tavLst>
                                    </p:anim>
                                    <p:anim calcmode="lin" valueType="num">
                                      <p:cBhvr>
                                        <p:cTn id="341" dur="500" fill="hold"/>
                                        <p:tgtEl>
                                          <p:spTgt spid="188"/>
                                        </p:tgtEl>
                                        <p:attrNameLst>
                                          <p:attrName>ppt_h</p:attrName>
                                        </p:attrNameLst>
                                      </p:cBhvr>
                                      <p:tavLst>
                                        <p:tav tm="0">
                                          <p:val>
                                            <p:strVal val="#ppt_h"/>
                                          </p:val>
                                        </p:tav>
                                        <p:tav tm="100000">
                                          <p:val>
                                            <p:strVal val="#ppt_h"/>
                                          </p:val>
                                        </p:tav>
                                      </p:tavLst>
                                    </p:anim>
                                  </p:childTnLst>
                                </p:cTn>
                              </p:par>
                              <p:par>
                                <p:cTn id="342" presetID="9" presetClass="exit" presetSubtype="0" fill="hold" grpId="1" nodeType="withEffect">
                                  <p:stCondLst>
                                    <p:cond delay="0"/>
                                  </p:stCondLst>
                                  <p:childTnLst>
                                    <p:animEffect transition="out" filter="dissolve">
                                      <p:cBhvr>
                                        <p:cTn id="343" dur="500"/>
                                        <p:tgtEl>
                                          <p:spTgt spid="185"/>
                                        </p:tgtEl>
                                      </p:cBhvr>
                                    </p:animEffect>
                                    <p:set>
                                      <p:cBhvr>
                                        <p:cTn id="344" dur="1" fill="hold">
                                          <p:stCondLst>
                                            <p:cond delay="499"/>
                                          </p:stCondLst>
                                        </p:cTn>
                                        <p:tgtEl>
                                          <p:spTgt spid="185"/>
                                        </p:tgtEl>
                                        <p:attrNameLst>
                                          <p:attrName>style.visibility</p:attrName>
                                        </p:attrNameLst>
                                      </p:cBhvr>
                                      <p:to>
                                        <p:strVal val="hidden"/>
                                      </p:to>
                                    </p:set>
                                  </p:childTnLst>
                                </p:cTn>
                              </p:par>
                              <p:par>
                                <p:cTn id="345" presetID="2" presetClass="entr" presetSubtype="4" fill="hold" grpId="0" nodeType="withEffect">
                                  <p:stCondLst>
                                    <p:cond delay="0"/>
                                  </p:stCondLst>
                                  <p:childTnLst>
                                    <p:set>
                                      <p:cBhvr>
                                        <p:cTn id="346" dur="1" fill="hold">
                                          <p:stCondLst>
                                            <p:cond delay="0"/>
                                          </p:stCondLst>
                                        </p:cTn>
                                        <p:tgtEl>
                                          <p:spTgt spid="189"/>
                                        </p:tgtEl>
                                        <p:attrNameLst>
                                          <p:attrName>style.visibility</p:attrName>
                                        </p:attrNameLst>
                                      </p:cBhvr>
                                      <p:to>
                                        <p:strVal val="visible"/>
                                      </p:to>
                                    </p:set>
                                    <p:anim calcmode="lin" valueType="num">
                                      <p:cBhvr additive="base">
                                        <p:cTn id="347" dur="500" fill="hold"/>
                                        <p:tgtEl>
                                          <p:spTgt spid="189"/>
                                        </p:tgtEl>
                                        <p:attrNameLst>
                                          <p:attrName>ppt_x</p:attrName>
                                        </p:attrNameLst>
                                      </p:cBhvr>
                                      <p:tavLst>
                                        <p:tav tm="0">
                                          <p:val>
                                            <p:strVal val="#ppt_x"/>
                                          </p:val>
                                        </p:tav>
                                        <p:tav tm="100000">
                                          <p:val>
                                            <p:strVal val="#ppt_x"/>
                                          </p:val>
                                        </p:tav>
                                      </p:tavLst>
                                    </p:anim>
                                    <p:anim calcmode="lin" valueType="num">
                                      <p:cBhvr additive="base">
                                        <p:cTn id="348" dur="500" fill="hold"/>
                                        <p:tgtEl>
                                          <p:spTgt spid="189"/>
                                        </p:tgtEl>
                                        <p:attrNameLst>
                                          <p:attrName>ppt_y</p:attrName>
                                        </p:attrNameLst>
                                      </p:cBhvr>
                                      <p:tavLst>
                                        <p:tav tm="0">
                                          <p:val>
                                            <p:strVal val="1+#ppt_h/2"/>
                                          </p:val>
                                        </p:tav>
                                        <p:tav tm="100000">
                                          <p:val>
                                            <p:strVal val="#ppt_y"/>
                                          </p:val>
                                        </p:tav>
                                      </p:tavLst>
                                    </p:anim>
                                  </p:childTnLst>
                                </p:cTn>
                              </p:par>
                              <p:par>
                                <p:cTn id="349" presetID="17" presetClass="entr" presetSubtype="10" fill="hold" grpId="0" nodeType="withEffect">
                                  <p:stCondLst>
                                    <p:cond delay="0"/>
                                  </p:stCondLst>
                                  <p:childTnLst>
                                    <p:set>
                                      <p:cBhvr>
                                        <p:cTn id="350" dur="1" fill="hold">
                                          <p:stCondLst>
                                            <p:cond delay="0"/>
                                          </p:stCondLst>
                                        </p:cTn>
                                        <p:tgtEl>
                                          <p:spTgt spid="190"/>
                                        </p:tgtEl>
                                        <p:attrNameLst>
                                          <p:attrName>style.visibility</p:attrName>
                                        </p:attrNameLst>
                                      </p:cBhvr>
                                      <p:to>
                                        <p:strVal val="visible"/>
                                      </p:to>
                                    </p:set>
                                    <p:anim calcmode="lin" valueType="num">
                                      <p:cBhvr>
                                        <p:cTn id="351" dur="500" fill="hold"/>
                                        <p:tgtEl>
                                          <p:spTgt spid="190"/>
                                        </p:tgtEl>
                                        <p:attrNameLst>
                                          <p:attrName>ppt_w</p:attrName>
                                        </p:attrNameLst>
                                      </p:cBhvr>
                                      <p:tavLst>
                                        <p:tav tm="0">
                                          <p:val>
                                            <p:fltVal val="0"/>
                                          </p:val>
                                        </p:tav>
                                        <p:tav tm="100000">
                                          <p:val>
                                            <p:strVal val="#ppt_w"/>
                                          </p:val>
                                        </p:tav>
                                      </p:tavLst>
                                    </p:anim>
                                    <p:anim calcmode="lin" valueType="num">
                                      <p:cBhvr>
                                        <p:cTn id="352" dur="500" fill="hold"/>
                                        <p:tgtEl>
                                          <p:spTgt spid="190"/>
                                        </p:tgtEl>
                                        <p:attrNameLst>
                                          <p:attrName>ppt_h</p:attrName>
                                        </p:attrNameLst>
                                      </p:cBhvr>
                                      <p:tavLst>
                                        <p:tav tm="0">
                                          <p:val>
                                            <p:strVal val="#ppt_h"/>
                                          </p:val>
                                        </p:tav>
                                        <p:tav tm="100000">
                                          <p:val>
                                            <p:strVal val="#ppt_h"/>
                                          </p:val>
                                        </p:tav>
                                      </p:tavLst>
                                    </p:anim>
                                  </p:childTnLst>
                                </p:cTn>
                              </p:par>
                              <p:par>
                                <p:cTn id="353" presetID="9" presetClass="exit" presetSubtype="0" fill="hold" grpId="1" nodeType="withEffect">
                                  <p:stCondLst>
                                    <p:cond delay="0"/>
                                  </p:stCondLst>
                                  <p:childTnLst>
                                    <p:animEffect transition="out" filter="dissolve">
                                      <p:cBhvr>
                                        <p:cTn id="354" dur="500"/>
                                        <p:tgtEl>
                                          <p:spTgt spid="187"/>
                                        </p:tgtEl>
                                      </p:cBhvr>
                                    </p:animEffect>
                                    <p:set>
                                      <p:cBhvr>
                                        <p:cTn id="355" dur="1" fill="hold">
                                          <p:stCondLst>
                                            <p:cond delay="499"/>
                                          </p:stCondLst>
                                        </p:cTn>
                                        <p:tgtEl>
                                          <p:spTgt spid="187"/>
                                        </p:tgtEl>
                                        <p:attrNameLst>
                                          <p:attrName>style.visibility</p:attrName>
                                        </p:attrNameLst>
                                      </p:cBhvr>
                                      <p:to>
                                        <p:strVal val="hidden"/>
                                      </p:to>
                                    </p:set>
                                  </p:childTnLst>
                                </p:cTn>
                              </p:par>
                              <p:par>
                                <p:cTn id="356" presetID="2" presetClass="entr" presetSubtype="4" fill="hold" grpId="0" nodeType="withEffect">
                                  <p:stCondLst>
                                    <p:cond delay="0"/>
                                  </p:stCondLst>
                                  <p:childTnLst>
                                    <p:set>
                                      <p:cBhvr>
                                        <p:cTn id="357" dur="1" fill="hold">
                                          <p:stCondLst>
                                            <p:cond delay="0"/>
                                          </p:stCondLst>
                                        </p:cTn>
                                        <p:tgtEl>
                                          <p:spTgt spid="191"/>
                                        </p:tgtEl>
                                        <p:attrNameLst>
                                          <p:attrName>style.visibility</p:attrName>
                                        </p:attrNameLst>
                                      </p:cBhvr>
                                      <p:to>
                                        <p:strVal val="visible"/>
                                      </p:to>
                                    </p:set>
                                    <p:anim calcmode="lin" valueType="num">
                                      <p:cBhvr additive="base">
                                        <p:cTn id="358" dur="500" fill="hold"/>
                                        <p:tgtEl>
                                          <p:spTgt spid="191"/>
                                        </p:tgtEl>
                                        <p:attrNameLst>
                                          <p:attrName>ppt_x</p:attrName>
                                        </p:attrNameLst>
                                      </p:cBhvr>
                                      <p:tavLst>
                                        <p:tav tm="0">
                                          <p:val>
                                            <p:strVal val="#ppt_x"/>
                                          </p:val>
                                        </p:tav>
                                        <p:tav tm="100000">
                                          <p:val>
                                            <p:strVal val="#ppt_x"/>
                                          </p:val>
                                        </p:tav>
                                      </p:tavLst>
                                    </p:anim>
                                    <p:anim calcmode="lin" valueType="num">
                                      <p:cBhvr additive="base">
                                        <p:cTn id="359" dur="500" fill="hold"/>
                                        <p:tgtEl>
                                          <p:spTgt spid="191"/>
                                        </p:tgtEl>
                                        <p:attrNameLst>
                                          <p:attrName>ppt_y</p:attrName>
                                        </p:attrNameLst>
                                      </p:cBhvr>
                                      <p:tavLst>
                                        <p:tav tm="0">
                                          <p:val>
                                            <p:strVal val="1+#ppt_h/2"/>
                                          </p:val>
                                        </p:tav>
                                        <p:tav tm="100000">
                                          <p:val>
                                            <p:strVal val="#ppt_y"/>
                                          </p:val>
                                        </p:tav>
                                      </p:tavLst>
                                    </p:anim>
                                  </p:childTnLst>
                                </p:cTn>
                              </p:par>
                              <p:par>
                                <p:cTn id="360" presetID="17" presetClass="entr" presetSubtype="10" fill="hold" grpId="0" nodeType="withEffect">
                                  <p:stCondLst>
                                    <p:cond delay="0"/>
                                  </p:stCondLst>
                                  <p:childTnLst>
                                    <p:set>
                                      <p:cBhvr>
                                        <p:cTn id="361" dur="1" fill="hold">
                                          <p:stCondLst>
                                            <p:cond delay="0"/>
                                          </p:stCondLst>
                                        </p:cTn>
                                        <p:tgtEl>
                                          <p:spTgt spid="192"/>
                                        </p:tgtEl>
                                        <p:attrNameLst>
                                          <p:attrName>style.visibility</p:attrName>
                                        </p:attrNameLst>
                                      </p:cBhvr>
                                      <p:to>
                                        <p:strVal val="visible"/>
                                      </p:to>
                                    </p:set>
                                    <p:anim calcmode="lin" valueType="num">
                                      <p:cBhvr>
                                        <p:cTn id="362" dur="500" fill="hold"/>
                                        <p:tgtEl>
                                          <p:spTgt spid="192"/>
                                        </p:tgtEl>
                                        <p:attrNameLst>
                                          <p:attrName>ppt_w</p:attrName>
                                        </p:attrNameLst>
                                      </p:cBhvr>
                                      <p:tavLst>
                                        <p:tav tm="0">
                                          <p:val>
                                            <p:fltVal val="0"/>
                                          </p:val>
                                        </p:tav>
                                        <p:tav tm="100000">
                                          <p:val>
                                            <p:strVal val="#ppt_w"/>
                                          </p:val>
                                        </p:tav>
                                      </p:tavLst>
                                    </p:anim>
                                    <p:anim calcmode="lin" valueType="num">
                                      <p:cBhvr>
                                        <p:cTn id="363" dur="500" fill="hold"/>
                                        <p:tgtEl>
                                          <p:spTgt spid="192"/>
                                        </p:tgtEl>
                                        <p:attrNameLst>
                                          <p:attrName>ppt_h</p:attrName>
                                        </p:attrNameLst>
                                      </p:cBhvr>
                                      <p:tavLst>
                                        <p:tav tm="0">
                                          <p:val>
                                            <p:strVal val="#ppt_h"/>
                                          </p:val>
                                        </p:tav>
                                        <p:tav tm="100000">
                                          <p:val>
                                            <p:strVal val="#ppt_h"/>
                                          </p:val>
                                        </p:tav>
                                      </p:tavLst>
                                    </p:anim>
                                  </p:childTnLst>
                                </p:cTn>
                              </p:par>
                              <p:par>
                                <p:cTn id="364" presetID="9" presetClass="exit" presetSubtype="0" fill="hold" grpId="1" nodeType="withEffect">
                                  <p:stCondLst>
                                    <p:cond delay="0"/>
                                  </p:stCondLst>
                                  <p:childTnLst>
                                    <p:animEffect transition="out" filter="dissolve">
                                      <p:cBhvr>
                                        <p:cTn id="365" dur="500"/>
                                        <p:tgtEl>
                                          <p:spTgt spid="189"/>
                                        </p:tgtEl>
                                      </p:cBhvr>
                                    </p:animEffect>
                                    <p:set>
                                      <p:cBhvr>
                                        <p:cTn id="366" dur="1" fill="hold">
                                          <p:stCondLst>
                                            <p:cond delay="499"/>
                                          </p:stCondLst>
                                        </p:cTn>
                                        <p:tgtEl>
                                          <p:spTgt spid="189"/>
                                        </p:tgtEl>
                                        <p:attrNameLst>
                                          <p:attrName>style.visibility</p:attrName>
                                        </p:attrNameLst>
                                      </p:cBhvr>
                                      <p:to>
                                        <p:strVal val="hidden"/>
                                      </p:to>
                                    </p:set>
                                  </p:childTnLst>
                                </p:cTn>
                              </p:par>
                              <p:par>
                                <p:cTn id="367" presetID="2" presetClass="entr" presetSubtype="4" fill="hold" grpId="0" nodeType="withEffect">
                                  <p:stCondLst>
                                    <p:cond delay="0"/>
                                  </p:stCondLst>
                                  <p:childTnLst>
                                    <p:set>
                                      <p:cBhvr>
                                        <p:cTn id="368" dur="1" fill="hold">
                                          <p:stCondLst>
                                            <p:cond delay="0"/>
                                          </p:stCondLst>
                                        </p:cTn>
                                        <p:tgtEl>
                                          <p:spTgt spid="193"/>
                                        </p:tgtEl>
                                        <p:attrNameLst>
                                          <p:attrName>style.visibility</p:attrName>
                                        </p:attrNameLst>
                                      </p:cBhvr>
                                      <p:to>
                                        <p:strVal val="visible"/>
                                      </p:to>
                                    </p:set>
                                    <p:anim calcmode="lin" valueType="num">
                                      <p:cBhvr additive="base">
                                        <p:cTn id="369" dur="500" fill="hold"/>
                                        <p:tgtEl>
                                          <p:spTgt spid="193"/>
                                        </p:tgtEl>
                                        <p:attrNameLst>
                                          <p:attrName>ppt_x</p:attrName>
                                        </p:attrNameLst>
                                      </p:cBhvr>
                                      <p:tavLst>
                                        <p:tav tm="0">
                                          <p:val>
                                            <p:strVal val="#ppt_x"/>
                                          </p:val>
                                        </p:tav>
                                        <p:tav tm="100000">
                                          <p:val>
                                            <p:strVal val="#ppt_x"/>
                                          </p:val>
                                        </p:tav>
                                      </p:tavLst>
                                    </p:anim>
                                    <p:anim calcmode="lin" valueType="num">
                                      <p:cBhvr additive="base">
                                        <p:cTn id="370" dur="500" fill="hold"/>
                                        <p:tgtEl>
                                          <p:spTgt spid="193"/>
                                        </p:tgtEl>
                                        <p:attrNameLst>
                                          <p:attrName>ppt_y</p:attrName>
                                        </p:attrNameLst>
                                      </p:cBhvr>
                                      <p:tavLst>
                                        <p:tav tm="0">
                                          <p:val>
                                            <p:strVal val="1+#ppt_h/2"/>
                                          </p:val>
                                        </p:tav>
                                        <p:tav tm="100000">
                                          <p:val>
                                            <p:strVal val="#ppt_y"/>
                                          </p:val>
                                        </p:tav>
                                      </p:tavLst>
                                    </p:anim>
                                  </p:childTnLst>
                                </p:cTn>
                              </p:par>
                              <p:par>
                                <p:cTn id="371" presetID="17" presetClass="entr" presetSubtype="10" fill="hold" grpId="0" nodeType="withEffect">
                                  <p:stCondLst>
                                    <p:cond delay="0"/>
                                  </p:stCondLst>
                                  <p:childTnLst>
                                    <p:set>
                                      <p:cBhvr>
                                        <p:cTn id="372" dur="1" fill="hold">
                                          <p:stCondLst>
                                            <p:cond delay="0"/>
                                          </p:stCondLst>
                                        </p:cTn>
                                        <p:tgtEl>
                                          <p:spTgt spid="194"/>
                                        </p:tgtEl>
                                        <p:attrNameLst>
                                          <p:attrName>style.visibility</p:attrName>
                                        </p:attrNameLst>
                                      </p:cBhvr>
                                      <p:to>
                                        <p:strVal val="visible"/>
                                      </p:to>
                                    </p:set>
                                    <p:anim calcmode="lin" valueType="num">
                                      <p:cBhvr>
                                        <p:cTn id="373" dur="500" fill="hold"/>
                                        <p:tgtEl>
                                          <p:spTgt spid="194"/>
                                        </p:tgtEl>
                                        <p:attrNameLst>
                                          <p:attrName>ppt_w</p:attrName>
                                        </p:attrNameLst>
                                      </p:cBhvr>
                                      <p:tavLst>
                                        <p:tav tm="0">
                                          <p:val>
                                            <p:fltVal val="0"/>
                                          </p:val>
                                        </p:tav>
                                        <p:tav tm="100000">
                                          <p:val>
                                            <p:strVal val="#ppt_w"/>
                                          </p:val>
                                        </p:tav>
                                      </p:tavLst>
                                    </p:anim>
                                    <p:anim calcmode="lin" valueType="num">
                                      <p:cBhvr>
                                        <p:cTn id="374" dur="500" fill="hold"/>
                                        <p:tgtEl>
                                          <p:spTgt spid="194"/>
                                        </p:tgtEl>
                                        <p:attrNameLst>
                                          <p:attrName>ppt_h</p:attrName>
                                        </p:attrNameLst>
                                      </p:cBhvr>
                                      <p:tavLst>
                                        <p:tav tm="0">
                                          <p:val>
                                            <p:strVal val="#ppt_h"/>
                                          </p:val>
                                        </p:tav>
                                        <p:tav tm="100000">
                                          <p:val>
                                            <p:strVal val="#ppt_h"/>
                                          </p:val>
                                        </p:tav>
                                      </p:tavLst>
                                    </p:anim>
                                  </p:childTnLst>
                                </p:cTn>
                              </p:par>
                              <p:par>
                                <p:cTn id="375" presetID="9" presetClass="exit" presetSubtype="0" fill="hold" grpId="1" nodeType="withEffect">
                                  <p:stCondLst>
                                    <p:cond delay="0"/>
                                  </p:stCondLst>
                                  <p:childTnLst>
                                    <p:animEffect transition="out" filter="dissolve">
                                      <p:cBhvr>
                                        <p:cTn id="376" dur="500"/>
                                        <p:tgtEl>
                                          <p:spTgt spid="191"/>
                                        </p:tgtEl>
                                      </p:cBhvr>
                                    </p:animEffect>
                                    <p:set>
                                      <p:cBhvr>
                                        <p:cTn id="377" dur="1" fill="hold">
                                          <p:stCondLst>
                                            <p:cond delay="499"/>
                                          </p:stCondLst>
                                        </p:cTn>
                                        <p:tgtEl>
                                          <p:spTgt spid="191"/>
                                        </p:tgtEl>
                                        <p:attrNameLst>
                                          <p:attrName>style.visibility</p:attrName>
                                        </p:attrNameLst>
                                      </p:cBhvr>
                                      <p:to>
                                        <p:strVal val="hidden"/>
                                      </p:to>
                                    </p:set>
                                  </p:childTnLst>
                                </p:cTn>
                              </p:par>
                              <p:par>
                                <p:cTn id="378" presetID="2" presetClass="entr" presetSubtype="4" fill="hold" grpId="0" nodeType="withEffect">
                                  <p:stCondLst>
                                    <p:cond delay="0"/>
                                  </p:stCondLst>
                                  <p:childTnLst>
                                    <p:set>
                                      <p:cBhvr>
                                        <p:cTn id="379" dur="1" fill="hold">
                                          <p:stCondLst>
                                            <p:cond delay="0"/>
                                          </p:stCondLst>
                                        </p:cTn>
                                        <p:tgtEl>
                                          <p:spTgt spid="195"/>
                                        </p:tgtEl>
                                        <p:attrNameLst>
                                          <p:attrName>style.visibility</p:attrName>
                                        </p:attrNameLst>
                                      </p:cBhvr>
                                      <p:to>
                                        <p:strVal val="visible"/>
                                      </p:to>
                                    </p:set>
                                    <p:anim calcmode="lin" valueType="num">
                                      <p:cBhvr additive="base">
                                        <p:cTn id="380" dur="500" fill="hold"/>
                                        <p:tgtEl>
                                          <p:spTgt spid="195"/>
                                        </p:tgtEl>
                                        <p:attrNameLst>
                                          <p:attrName>ppt_x</p:attrName>
                                        </p:attrNameLst>
                                      </p:cBhvr>
                                      <p:tavLst>
                                        <p:tav tm="0">
                                          <p:val>
                                            <p:strVal val="#ppt_x"/>
                                          </p:val>
                                        </p:tav>
                                        <p:tav tm="100000">
                                          <p:val>
                                            <p:strVal val="#ppt_x"/>
                                          </p:val>
                                        </p:tav>
                                      </p:tavLst>
                                    </p:anim>
                                    <p:anim calcmode="lin" valueType="num">
                                      <p:cBhvr additive="base">
                                        <p:cTn id="381" dur="500" fill="hold"/>
                                        <p:tgtEl>
                                          <p:spTgt spid="195"/>
                                        </p:tgtEl>
                                        <p:attrNameLst>
                                          <p:attrName>ppt_y</p:attrName>
                                        </p:attrNameLst>
                                      </p:cBhvr>
                                      <p:tavLst>
                                        <p:tav tm="0">
                                          <p:val>
                                            <p:strVal val="1+#ppt_h/2"/>
                                          </p:val>
                                        </p:tav>
                                        <p:tav tm="100000">
                                          <p:val>
                                            <p:strVal val="#ppt_y"/>
                                          </p:val>
                                        </p:tav>
                                      </p:tavLst>
                                    </p:anim>
                                  </p:childTnLst>
                                </p:cTn>
                              </p:par>
                              <p:par>
                                <p:cTn id="382" presetID="17" presetClass="entr" presetSubtype="10" fill="hold" grpId="0" nodeType="withEffect">
                                  <p:stCondLst>
                                    <p:cond delay="0"/>
                                  </p:stCondLst>
                                  <p:childTnLst>
                                    <p:set>
                                      <p:cBhvr>
                                        <p:cTn id="383" dur="1" fill="hold">
                                          <p:stCondLst>
                                            <p:cond delay="0"/>
                                          </p:stCondLst>
                                        </p:cTn>
                                        <p:tgtEl>
                                          <p:spTgt spid="196"/>
                                        </p:tgtEl>
                                        <p:attrNameLst>
                                          <p:attrName>style.visibility</p:attrName>
                                        </p:attrNameLst>
                                      </p:cBhvr>
                                      <p:to>
                                        <p:strVal val="visible"/>
                                      </p:to>
                                    </p:set>
                                    <p:anim calcmode="lin" valueType="num">
                                      <p:cBhvr>
                                        <p:cTn id="384" dur="500" fill="hold"/>
                                        <p:tgtEl>
                                          <p:spTgt spid="196"/>
                                        </p:tgtEl>
                                        <p:attrNameLst>
                                          <p:attrName>ppt_w</p:attrName>
                                        </p:attrNameLst>
                                      </p:cBhvr>
                                      <p:tavLst>
                                        <p:tav tm="0">
                                          <p:val>
                                            <p:fltVal val="0"/>
                                          </p:val>
                                        </p:tav>
                                        <p:tav tm="100000">
                                          <p:val>
                                            <p:strVal val="#ppt_w"/>
                                          </p:val>
                                        </p:tav>
                                      </p:tavLst>
                                    </p:anim>
                                    <p:anim calcmode="lin" valueType="num">
                                      <p:cBhvr>
                                        <p:cTn id="385" dur="500" fill="hold"/>
                                        <p:tgtEl>
                                          <p:spTgt spid="196"/>
                                        </p:tgtEl>
                                        <p:attrNameLst>
                                          <p:attrName>ppt_h</p:attrName>
                                        </p:attrNameLst>
                                      </p:cBhvr>
                                      <p:tavLst>
                                        <p:tav tm="0">
                                          <p:val>
                                            <p:strVal val="#ppt_h"/>
                                          </p:val>
                                        </p:tav>
                                        <p:tav tm="100000">
                                          <p:val>
                                            <p:strVal val="#ppt_h"/>
                                          </p:val>
                                        </p:tav>
                                      </p:tavLst>
                                    </p:anim>
                                  </p:childTnLst>
                                </p:cTn>
                              </p:par>
                              <p:par>
                                <p:cTn id="386" presetID="9" presetClass="exit" presetSubtype="0" fill="hold" grpId="1" nodeType="withEffect">
                                  <p:stCondLst>
                                    <p:cond delay="0"/>
                                  </p:stCondLst>
                                  <p:childTnLst>
                                    <p:animEffect transition="out" filter="dissolve">
                                      <p:cBhvr>
                                        <p:cTn id="387" dur="500"/>
                                        <p:tgtEl>
                                          <p:spTgt spid="193"/>
                                        </p:tgtEl>
                                      </p:cBhvr>
                                    </p:animEffect>
                                    <p:set>
                                      <p:cBhvr>
                                        <p:cTn id="388" dur="1" fill="hold">
                                          <p:stCondLst>
                                            <p:cond delay="499"/>
                                          </p:stCondLst>
                                        </p:cTn>
                                        <p:tgtEl>
                                          <p:spTgt spid="193"/>
                                        </p:tgtEl>
                                        <p:attrNameLst>
                                          <p:attrName>style.visibility</p:attrName>
                                        </p:attrNameLst>
                                      </p:cBhvr>
                                      <p:to>
                                        <p:strVal val="hidden"/>
                                      </p:to>
                                    </p:set>
                                  </p:childTnLst>
                                </p:cTn>
                              </p:par>
                              <p:par>
                                <p:cTn id="389" presetID="2" presetClass="entr" presetSubtype="4" fill="hold" grpId="0" nodeType="withEffect">
                                  <p:stCondLst>
                                    <p:cond delay="0"/>
                                  </p:stCondLst>
                                  <p:childTnLst>
                                    <p:set>
                                      <p:cBhvr>
                                        <p:cTn id="390" dur="1" fill="hold">
                                          <p:stCondLst>
                                            <p:cond delay="0"/>
                                          </p:stCondLst>
                                        </p:cTn>
                                        <p:tgtEl>
                                          <p:spTgt spid="197"/>
                                        </p:tgtEl>
                                        <p:attrNameLst>
                                          <p:attrName>style.visibility</p:attrName>
                                        </p:attrNameLst>
                                      </p:cBhvr>
                                      <p:to>
                                        <p:strVal val="visible"/>
                                      </p:to>
                                    </p:set>
                                    <p:anim calcmode="lin" valueType="num">
                                      <p:cBhvr additive="base">
                                        <p:cTn id="391" dur="500" fill="hold"/>
                                        <p:tgtEl>
                                          <p:spTgt spid="197"/>
                                        </p:tgtEl>
                                        <p:attrNameLst>
                                          <p:attrName>ppt_x</p:attrName>
                                        </p:attrNameLst>
                                      </p:cBhvr>
                                      <p:tavLst>
                                        <p:tav tm="0">
                                          <p:val>
                                            <p:strVal val="#ppt_x"/>
                                          </p:val>
                                        </p:tav>
                                        <p:tav tm="100000">
                                          <p:val>
                                            <p:strVal val="#ppt_x"/>
                                          </p:val>
                                        </p:tav>
                                      </p:tavLst>
                                    </p:anim>
                                    <p:anim calcmode="lin" valueType="num">
                                      <p:cBhvr additive="base">
                                        <p:cTn id="392" dur="500" fill="hold"/>
                                        <p:tgtEl>
                                          <p:spTgt spid="197"/>
                                        </p:tgtEl>
                                        <p:attrNameLst>
                                          <p:attrName>ppt_y</p:attrName>
                                        </p:attrNameLst>
                                      </p:cBhvr>
                                      <p:tavLst>
                                        <p:tav tm="0">
                                          <p:val>
                                            <p:strVal val="1+#ppt_h/2"/>
                                          </p:val>
                                        </p:tav>
                                        <p:tav tm="100000">
                                          <p:val>
                                            <p:strVal val="#ppt_y"/>
                                          </p:val>
                                        </p:tav>
                                      </p:tavLst>
                                    </p:anim>
                                  </p:childTnLst>
                                </p:cTn>
                              </p:par>
                              <p:par>
                                <p:cTn id="393" presetID="17" presetClass="entr" presetSubtype="10" fill="hold" grpId="0" nodeType="withEffect">
                                  <p:stCondLst>
                                    <p:cond delay="0"/>
                                  </p:stCondLst>
                                  <p:childTnLst>
                                    <p:set>
                                      <p:cBhvr>
                                        <p:cTn id="394" dur="1" fill="hold">
                                          <p:stCondLst>
                                            <p:cond delay="0"/>
                                          </p:stCondLst>
                                        </p:cTn>
                                        <p:tgtEl>
                                          <p:spTgt spid="198"/>
                                        </p:tgtEl>
                                        <p:attrNameLst>
                                          <p:attrName>style.visibility</p:attrName>
                                        </p:attrNameLst>
                                      </p:cBhvr>
                                      <p:to>
                                        <p:strVal val="visible"/>
                                      </p:to>
                                    </p:set>
                                    <p:anim calcmode="lin" valueType="num">
                                      <p:cBhvr>
                                        <p:cTn id="395" dur="500" fill="hold"/>
                                        <p:tgtEl>
                                          <p:spTgt spid="198"/>
                                        </p:tgtEl>
                                        <p:attrNameLst>
                                          <p:attrName>ppt_w</p:attrName>
                                        </p:attrNameLst>
                                      </p:cBhvr>
                                      <p:tavLst>
                                        <p:tav tm="0">
                                          <p:val>
                                            <p:fltVal val="0"/>
                                          </p:val>
                                        </p:tav>
                                        <p:tav tm="100000">
                                          <p:val>
                                            <p:strVal val="#ppt_w"/>
                                          </p:val>
                                        </p:tav>
                                      </p:tavLst>
                                    </p:anim>
                                    <p:anim calcmode="lin" valueType="num">
                                      <p:cBhvr>
                                        <p:cTn id="396" dur="500" fill="hold"/>
                                        <p:tgtEl>
                                          <p:spTgt spid="198"/>
                                        </p:tgtEl>
                                        <p:attrNameLst>
                                          <p:attrName>ppt_h</p:attrName>
                                        </p:attrNameLst>
                                      </p:cBhvr>
                                      <p:tavLst>
                                        <p:tav tm="0">
                                          <p:val>
                                            <p:strVal val="#ppt_h"/>
                                          </p:val>
                                        </p:tav>
                                        <p:tav tm="100000">
                                          <p:val>
                                            <p:strVal val="#ppt_h"/>
                                          </p:val>
                                        </p:tav>
                                      </p:tavLst>
                                    </p:anim>
                                  </p:childTnLst>
                                </p:cTn>
                              </p:par>
                              <p:par>
                                <p:cTn id="397" presetID="9" presetClass="exit" presetSubtype="0" fill="hold" grpId="1" nodeType="withEffect">
                                  <p:stCondLst>
                                    <p:cond delay="0"/>
                                  </p:stCondLst>
                                  <p:childTnLst>
                                    <p:animEffect transition="out" filter="dissolve">
                                      <p:cBhvr>
                                        <p:cTn id="398" dur="500"/>
                                        <p:tgtEl>
                                          <p:spTgt spid="195"/>
                                        </p:tgtEl>
                                      </p:cBhvr>
                                    </p:animEffect>
                                    <p:set>
                                      <p:cBhvr>
                                        <p:cTn id="399" dur="1" fill="hold">
                                          <p:stCondLst>
                                            <p:cond delay="499"/>
                                          </p:stCondLst>
                                        </p:cTn>
                                        <p:tgtEl>
                                          <p:spTgt spid="195"/>
                                        </p:tgtEl>
                                        <p:attrNameLst>
                                          <p:attrName>style.visibility</p:attrName>
                                        </p:attrNameLst>
                                      </p:cBhvr>
                                      <p:to>
                                        <p:strVal val="hidden"/>
                                      </p:to>
                                    </p:set>
                                  </p:childTnLst>
                                </p:cTn>
                              </p:par>
                              <p:par>
                                <p:cTn id="400" presetID="2" presetClass="entr" presetSubtype="4" fill="hold" grpId="0" nodeType="withEffect">
                                  <p:stCondLst>
                                    <p:cond delay="0"/>
                                  </p:stCondLst>
                                  <p:childTnLst>
                                    <p:set>
                                      <p:cBhvr>
                                        <p:cTn id="401" dur="1" fill="hold">
                                          <p:stCondLst>
                                            <p:cond delay="0"/>
                                          </p:stCondLst>
                                        </p:cTn>
                                        <p:tgtEl>
                                          <p:spTgt spid="199"/>
                                        </p:tgtEl>
                                        <p:attrNameLst>
                                          <p:attrName>style.visibility</p:attrName>
                                        </p:attrNameLst>
                                      </p:cBhvr>
                                      <p:to>
                                        <p:strVal val="visible"/>
                                      </p:to>
                                    </p:set>
                                    <p:anim calcmode="lin" valueType="num">
                                      <p:cBhvr additive="base">
                                        <p:cTn id="402" dur="500" fill="hold"/>
                                        <p:tgtEl>
                                          <p:spTgt spid="199"/>
                                        </p:tgtEl>
                                        <p:attrNameLst>
                                          <p:attrName>ppt_x</p:attrName>
                                        </p:attrNameLst>
                                      </p:cBhvr>
                                      <p:tavLst>
                                        <p:tav tm="0">
                                          <p:val>
                                            <p:strVal val="#ppt_x"/>
                                          </p:val>
                                        </p:tav>
                                        <p:tav tm="100000">
                                          <p:val>
                                            <p:strVal val="#ppt_x"/>
                                          </p:val>
                                        </p:tav>
                                      </p:tavLst>
                                    </p:anim>
                                    <p:anim calcmode="lin" valueType="num">
                                      <p:cBhvr additive="base">
                                        <p:cTn id="403" dur="500" fill="hold"/>
                                        <p:tgtEl>
                                          <p:spTgt spid="199"/>
                                        </p:tgtEl>
                                        <p:attrNameLst>
                                          <p:attrName>ppt_y</p:attrName>
                                        </p:attrNameLst>
                                      </p:cBhvr>
                                      <p:tavLst>
                                        <p:tav tm="0">
                                          <p:val>
                                            <p:strVal val="1+#ppt_h/2"/>
                                          </p:val>
                                        </p:tav>
                                        <p:tav tm="100000">
                                          <p:val>
                                            <p:strVal val="#ppt_y"/>
                                          </p:val>
                                        </p:tav>
                                      </p:tavLst>
                                    </p:anim>
                                  </p:childTnLst>
                                </p:cTn>
                              </p:par>
                              <p:par>
                                <p:cTn id="404" presetID="17" presetClass="entr" presetSubtype="10" fill="hold" grpId="0" nodeType="withEffect">
                                  <p:stCondLst>
                                    <p:cond delay="0"/>
                                  </p:stCondLst>
                                  <p:childTnLst>
                                    <p:set>
                                      <p:cBhvr>
                                        <p:cTn id="405" dur="1" fill="hold">
                                          <p:stCondLst>
                                            <p:cond delay="0"/>
                                          </p:stCondLst>
                                        </p:cTn>
                                        <p:tgtEl>
                                          <p:spTgt spid="200"/>
                                        </p:tgtEl>
                                        <p:attrNameLst>
                                          <p:attrName>style.visibility</p:attrName>
                                        </p:attrNameLst>
                                      </p:cBhvr>
                                      <p:to>
                                        <p:strVal val="visible"/>
                                      </p:to>
                                    </p:set>
                                    <p:anim calcmode="lin" valueType="num">
                                      <p:cBhvr>
                                        <p:cTn id="406" dur="500" fill="hold"/>
                                        <p:tgtEl>
                                          <p:spTgt spid="200"/>
                                        </p:tgtEl>
                                        <p:attrNameLst>
                                          <p:attrName>ppt_w</p:attrName>
                                        </p:attrNameLst>
                                      </p:cBhvr>
                                      <p:tavLst>
                                        <p:tav tm="0">
                                          <p:val>
                                            <p:fltVal val="0"/>
                                          </p:val>
                                        </p:tav>
                                        <p:tav tm="100000">
                                          <p:val>
                                            <p:strVal val="#ppt_w"/>
                                          </p:val>
                                        </p:tav>
                                      </p:tavLst>
                                    </p:anim>
                                    <p:anim calcmode="lin" valueType="num">
                                      <p:cBhvr>
                                        <p:cTn id="407" dur="500" fill="hold"/>
                                        <p:tgtEl>
                                          <p:spTgt spid="200"/>
                                        </p:tgtEl>
                                        <p:attrNameLst>
                                          <p:attrName>ppt_h</p:attrName>
                                        </p:attrNameLst>
                                      </p:cBhvr>
                                      <p:tavLst>
                                        <p:tav tm="0">
                                          <p:val>
                                            <p:strVal val="#ppt_h"/>
                                          </p:val>
                                        </p:tav>
                                        <p:tav tm="100000">
                                          <p:val>
                                            <p:strVal val="#ppt_h"/>
                                          </p:val>
                                        </p:tav>
                                      </p:tavLst>
                                    </p:anim>
                                  </p:childTnLst>
                                </p:cTn>
                              </p:par>
                              <p:par>
                                <p:cTn id="408" presetID="9" presetClass="exit" presetSubtype="0" fill="hold" grpId="1" nodeType="withEffect">
                                  <p:stCondLst>
                                    <p:cond delay="0"/>
                                  </p:stCondLst>
                                  <p:childTnLst>
                                    <p:animEffect transition="out" filter="dissolve">
                                      <p:cBhvr>
                                        <p:cTn id="409" dur="500"/>
                                        <p:tgtEl>
                                          <p:spTgt spid="197"/>
                                        </p:tgtEl>
                                      </p:cBhvr>
                                    </p:animEffect>
                                    <p:set>
                                      <p:cBhvr>
                                        <p:cTn id="410" dur="1" fill="hold">
                                          <p:stCondLst>
                                            <p:cond delay="499"/>
                                          </p:stCondLst>
                                        </p:cTn>
                                        <p:tgtEl>
                                          <p:spTgt spid="197"/>
                                        </p:tgtEl>
                                        <p:attrNameLst>
                                          <p:attrName>style.visibility</p:attrName>
                                        </p:attrNameLst>
                                      </p:cBhvr>
                                      <p:to>
                                        <p:strVal val="hidden"/>
                                      </p:to>
                                    </p:set>
                                  </p:childTnLst>
                                </p:cTn>
                              </p:par>
                              <p:par>
                                <p:cTn id="411" presetID="2" presetClass="entr" presetSubtype="4" fill="hold" grpId="0" nodeType="withEffect">
                                  <p:stCondLst>
                                    <p:cond delay="0"/>
                                  </p:stCondLst>
                                  <p:childTnLst>
                                    <p:set>
                                      <p:cBhvr>
                                        <p:cTn id="412" dur="1" fill="hold">
                                          <p:stCondLst>
                                            <p:cond delay="0"/>
                                          </p:stCondLst>
                                        </p:cTn>
                                        <p:tgtEl>
                                          <p:spTgt spid="201"/>
                                        </p:tgtEl>
                                        <p:attrNameLst>
                                          <p:attrName>style.visibility</p:attrName>
                                        </p:attrNameLst>
                                      </p:cBhvr>
                                      <p:to>
                                        <p:strVal val="visible"/>
                                      </p:to>
                                    </p:set>
                                    <p:anim calcmode="lin" valueType="num">
                                      <p:cBhvr additive="base">
                                        <p:cTn id="413" dur="500" fill="hold"/>
                                        <p:tgtEl>
                                          <p:spTgt spid="201"/>
                                        </p:tgtEl>
                                        <p:attrNameLst>
                                          <p:attrName>ppt_x</p:attrName>
                                        </p:attrNameLst>
                                      </p:cBhvr>
                                      <p:tavLst>
                                        <p:tav tm="0">
                                          <p:val>
                                            <p:strVal val="#ppt_x"/>
                                          </p:val>
                                        </p:tav>
                                        <p:tav tm="100000">
                                          <p:val>
                                            <p:strVal val="#ppt_x"/>
                                          </p:val>
                                        </p:tav>
                                      </p:tavLst>
                                    </p:anim>
                                    <p:anim calcmode="lin" valueType="num">
                                      <p:cBhvr additive="base">
                                        <p:cTn id="414" dur="500" fill="hold"/>
                                        <p:tgtEl>
                                          <p:spTgt spid="201"/>
                                        </p:tgtEl>
                                        <p:attrNameLst>
                                          <p:attrName>ppt_y</p:attrName>
                                        </p:attrNameLst>
                                      </p:cBhvr>
                                      <p:tavLst>
                                        <p:tav tm="0">
                                          <p:val>
                                            <p:strVal val="1+#ppt_h/2"/>
                                          </p:val>
                                        </p:tav>
                                        <p:tav tm="100000">
                                          <p:val>
                                            <p:strVal val="#ppt_y"/>
                                          </p:val>
                                        </p:tav>
                                      </p:tavLst>
                                    </p:anim>
                                  </p:childTnLst>
                                </p:cTn>
                              </p:par>
                              <p:par>
                                <p:cTn id="415" presetID="17" presetClass="entr" presetSubtype="10" fill="hold" grpId="0" nodeType="withEffect">
                                  <p:stCondLst>
                                    <p:cond delay="0"/>
                                  </p:stCondLst>
                                  <p:childTnLst>
                                    <p:set>
                                      <p:cBhvr>
                                        <p:cTn id="416" dur="1" fill="hold">
                                          <p:stCondLst>
                                            <p:cond delay="0"/>
                                          </p:stCondLst>
                                        </p:cTn>
                                        <p:tgtEl>
                                          <p:spTgt spid="202"/>
                                        </p:tgtEl>
                                        <p:attrNameLst>
                                          <p:attrName>style.visibility</p:attrName>
                                        </p:attrNameLst>
                                      </p:cBhvr>
                                      <p:to>
                                        <p:strVal val="visible"/>
                                      </p:to>
                                    </p:set>
                                    <p:anim calcmode="lin" valueType="num">
                                      <p:cBhvr>
                                        <p:cTn id="417" dur="500" fill="hold"/>
                                        <p:tgtEl>
                                          <p:spTgt spid="202"/>
                                        </p:tgtEl>
                                        <p:attrNameLst>
                                          <p:attrName>ppt_w</p:attrName>
                                        </p:attrNameLst>
                                      </p:cBhvr>
                                      <p:tavLst>
                                        <p:tav tm="0">
                                          <p:val>
                                            <p:fltVal val="0"/>
                                          </p:val>
                                        </p:tav>
                                        <p:tav tm="100000">
                                          <p:val>
                                            <p:strVal val="#ppt_w"/>
                                          </p:val>
                                        </p:tav>
                                      </p:tavLst>
                                    </p:anim>
                                    <p:anim calcmode="lin" valueType="num">
                                      <p:cBhvr>
                                        <p:cTn id="418" dur="500" fill="hold"/>
                                        <p:tgtEl>
                                          <p:spTgt spid="202"/>
                                        </p:tgtEl>
                                        <p:attrNameLst>
                                          <p:attrName>ppt_h</p:attrName>
                                        </p:attrNameLst>
                                      </p:cBhvr>
                                      <p:tavLst>
                                        <p:tav tm="0">
                                          <p:val>
                                            <p:strVal val="#ppt_h"/>
                                          </p:val>
                                        </p:tav>
                                        <p:tav tm="100000">
                                          <p:val>
                                            <p:strVal val="#ppt_h"/>
                                          </p:val>
                                        </p:tav>
                                      </p:tavLst>
                                    </p:anim>
                                  </p:childTnLst>
                                </p:cTn>
                              </p:par>
                              <p:par>
                                <p:cTn id="419" presetID="9" presetClass="exit" presetSubtype="0" fill="hold" grpId="1" nodeType="withEffect">
                                  <p:stCondLst>
                                    <p:cond delay="0"/>
                                  </p:stCondLst>
                                  <p:childTnLst>
                                    <p:animEffect transition="out" filter="dissolve">
                                      <p:cBhvr>
                                        <p:cTn id="420" dur="500"/>
                                        <p:tgtEl>
                                          <p:spTgt spid="199"/>
                                        </p:tgtEl>
                                      </p:cBhvr>
                                    </p:animEffect>
                                    <p:set>
                                      <p:cBhvr>
                                        <p:cTn id="421" dur="1" fill="hold">
                                          <p:stCondLst>
                                            <p:cond delay="499"/>
                                          </p:stCondLst>
                                        </p:cTn>
                                        <p:tgtEl>
                                          <p:spTgt spid="199"/>
                                        </p:tgtEl>
                                        <p:attrNameLst>
                                          <p:attrName>style.visibility</p:attrName>
                                        </p:attrNameLst>
                                      </p:cBhvr>
                                      <p:to>
                                        <p:strVal val="hidden"/>
                                      </p:to>
                                    </p:set>
                                  </p:childTnLst>
                                </p:cTn>
                              </p:par>
                              <p:par>
                                <p:cTn id="422" presetID="2" presetClass="entr" presetSubtype="4" fill="hold" grpId="0" nodeType="withEffect">
                                  <p:stCondLst>
                                    <p:cond delay="0"/>
                                  </p:stCondLst>
                                  <p:childTnLst>
                                    <p:set>
                                      <p:cBhvr>
                                        <p:cTn id="423" dur="1" fill="hold">
                                          <p:stCondLst>
                                            <p:cond delay="0"/>
                                          </p:stCondLst>
                                        </p:cTn>
                                        <p:tgtEl>
                                          <p:spTgt spid="203"/>
                                        </p:tgtEl>
                                        <p:attrNameLst>
                                          <p:attrName>style.visibility</p:attrName>
                                        </p:attrNameLst>
                                      </p:cBhvr>
                                      <p:to>
                                        <p:strVal val="visible"/>
                                      </p:to>
                                    </p:set>
                                    <p:anim calcmode="lin" valueType="num">
                                      <p:cBhvr additive="base">
                                        <p:cTn id="424" dur="500" fill="hold"/>
                                        <p:tgtEl>
                                          <p:spTgt spid="203"/>
                                        </p:tgtEl>
                                        <p:attrNameLst>
                                          <p:attrName>ppt_x</p:attrName>
                                        </p:attrNameLst>
                                      </p:cBhvr>
                                      <p:tavLst>
                                        <p:tav tm="0">
                                          <p:val>
                                            <p:strVal val="#ppt_x"/>
                                          </p:val>
                                        </p:tav>
                                        <p:tav tm="100000">
                                          <p:val>
                                            <p:strVal val="#ppt_x"/>
                                          </p:val>
                                        </p:tav>
                                      </p:tavLst>
                                    </p:anim>
                                    <p:anim calcmode="lin" valueType="num">
                                      <p:cBhvr additive="base">
                                        <p:cTn id="425" dur="500" fill="hold"/>
                                        <p:tgtEl>
                                          <p:spTgt spid="203"/>
                                        </p:tgtEl>
                                        <p:attrNameLst>
                                          <p:attrName>ppt_y</p:attrName>
                                        </p:attrNameLst>
                                      </p:cBhvr>
                                      <p:tavLst>
                                        <p:tav tm="0">
                                          <p:val>
                                            <p:strVal val="1+#ppt_h/2"/>
                                          </p:val>
                                        </p:tav>
                                        <p:tav tm="100000">
                                          <p:val>
                                            <p:strVal val="#ppt_y"/>
                                          </p:val>
                                        </p:tav>
                                      </p:tavLst>
                                    </p:anim>
                                  </p:childTnLst>
                                </p:cTn>
                              </p:par>
                              <p:par>
                                <p:cTn id="426" presetID="17" presetClass="entr" presetSubtype="10" fill="hold" grpId="0" nodeType="withEffect">
                                  <p:stCondLst>
                                    <p:cond delay="0"/>
                                  </p:stCondLst>
                                  <p:childTnLst>
                                    <p:set>
                                      <p:cBhvr>
                                        <p:cTn id="427" dur="1" fill="hold">
                                          <p:stCondLst>
                                            <p:cond delay="0"/>
                                          </p:stCondLst>
                                        </p:cTn>
                                        <p:tgtEl>
                                          <p:spTgt spid="204"/>
                                        </p:tgtEl>
                                        <p:attrNameLst>
                                          <p:attrName>style.visibility</p:attrName>
                                        </p:attrNameLst>
                                      </p:cBhvr>
                                      <p:to>
                                        <p:strVal val="visible"/>
                                      </p:to>
                                    </p:set>
                                    <p:anim calcmode="lin" valueType="num">
                                      <p:cBhvr>
                                        <p:cTn id="428" dur="500" fill="hold"/>
                                        <p:tgtEl>
                                          <p:spTgt spid="204"/>
                                        </p:tgtEl>
                                        <p:attrNameLst>
                                          <p:attrName>ppt_w</p:attrName>
                                        </p:attrNameLst>
                                      </p:cBhvr>
                                      <p:tavLst>
                                        <p:tav tm="0">
                                          <p:val>
                                            <p:fltVal val="0"/>
                                          </p:val>
                                        </p:tav>
                                        <p:tav tm="100000">
                                          <p:val>
                                            <p:strVal val="#ppt_w"/>
                                          </p:val>
                                        </p:tav>
                                      </p:tavLst>
                                    </p:anim>
                                    <p:anim calcmode="lin" valueType="num">
                                      <p:cBhvr>
                                        <p:cTn id="429" dur="500" fill="hold"/>
                                        <p:tgtEl>
                                          <p:spTgt spid="204"/>
                                        </p:tgtEl>
                                        <p:attrNameLst>
                                          <p:attrName>ppt_h</p:attrName>
                                        </p:attrNameLst>
                                      </p:cBhvr>
                                      <p:tavLst>
                                        <p:tav tm="0">
                                          <p:val>
                                            <p:strVal val="#ppt_h"/>
                                          </p:val>
                                        </p:tav>
                                        <p:tav tm="100000">
                                          <p:val>
                                            <p:strVal val="#ppt_h"/>
                                          </p:val>
                                        </p:tav>
                                      </p:tavLst>
                                    </p:anim>
                                  </p:childTnLst>
                                </p:cTn>
                              </p:par>
                              <p:par>
                                <p:cTn id="430" presetID="9" presetClass="exit" presetSubtype="0" fill="hold" grpId="1" nodeType="withEffect">
                                  <p:stCondLst>
                                    <p:cond delay="0"/>
                                  </p:stCondLst>
                                  <p:childTnLst>
                                    <p:animEffect transition="out" filter="dissolve">
                                      <p:cBhvr>
                                        <p:cTn id="431" dur="500"/>
                                        <p:tgtEl>
                                          <p:spTgt spid="201"/>
                                        </p:tgtEl>
                                      </p:cBhvr>
                                    </p:animEffect>
                                    <p:set>
                                      <p:cBhvr>
                                        <p:cTn id="432" dur="1" fill="hold">
                                          <p:stCondLst>
                                            <p:cond delay="499"/>
                                          </p:stCondLst>
                                        </p:cTn>
                                        <p:tgtEl>
                                          <p:spTgt spid="201"/>
                                        </p:tgtEl>
                                        <p:attrNameLst>
                                          <p:attrName>style.visibility</p:attrName>
                                        </p:attrNameLst>
                                      </p:cBhvr>
                                      <p:to>
                                        <p:strVal val="hidden"/>
                                      </p:to>
                                    </p:set>
                                  </p:childTnLst>
                                </p:cTn>
                              </p:par>
                              <p:par>
                                <p:cTn id="433" presetID="2" presetClass="entr" presetSubtype="4" fill="hold" grpId="0" nodeType="withEffect">
                                  <p:stCondLst>
                                    <p:cond delay="0"/>
                                  </p:stCondLst>
                                  <p:childTnLst>
                                    <p:set>
                                      <p:cBhvr>
                                        <p:cTn id="434" dur="1" fill="hold">
                                          <p:stCondLst>
                                            <p:cond delay="0"/>
                                          </p:stCondLst>
                                        </p:cTn>
                                        <p:tgtEl>
                                          <p:spTgt spid="205"/>
                                        </p:tgtEl>
                                        <p:attrNameLst>
                                          <p:attrName>style.visibility</p:attrName>
                                        </p:attrNameLst>
                                      </p:cBhvr>
                                      <p:to>
                                        <p:strVal val="visible"/>
                                      </p:to>
                                    </p:set>
                                    <p:anim calcmode="lin" valueType="num">
                                      <p:cBhvr additive="base">
                                        <p:cTn id="435" dur="500" fill="hold"/>
                                        <p:tgtEl>
                                          <p:spTgt spid="205"/>
                                        </p:tgtEl>
                                        <p:attrNameLst>
                                          <p:attrName>ppt_x</p:attrName>
                                        </p:attrNameLst>
                                      </p:cBhvr>
                                      <p:tavLst>
                                        <p:tav tm="0">
                                          <p:val>
                                            <p:strVal val="#ppt_x"/>
                                          </p:val>
                                        </p:tav>
                                        <p:tav tm="100000">
                                          <p:val>
                                            <p:strVal val="#ppt_x"/>
                                          </p:val>
                                        </p:tav>
                                      </p:tavLst>
                                    </p:anim>
                                    <p:anim calcmode="lin" valueType="num">
                                      <p:cBhvr additive="base">
                                        <p:cTn id="436" dur="500" fill="hold"/>
                                        <p:tgtEl>
                                          <p:spTgt spid="205"/>
                                        </p:tgtEl>
                                        <p:attrNameLst>
                                          <p:attrName>ppt_y</p:attrName>
                                        </p:attrNameLst>
                                      </p:cBhvr>
                                      <p:tavLst>
                                        <p:tav tm="0">
                                          <p:val>
                                            <p:strVal val="1+#ppt_h/2"/>
                                          </p:val>
                                        </p:tav>
                                        <p:tav tm="100000">
                                          <p:val>
                                            <p:strVal val="#ppt_y"/>
                                          </p:val>
                                        </p:tav>
                                      </p:tavLst>
                                    </p:anim>
                                  </p:childTnLst>
                                </p:cTn>
                              </p:par>
                              <p:par>
                                <p:cTn id="437" presetID="17" presetClass="entr" presetSubtype="10" fill="hold" grpId="0" nodeType="withEffect">
                                  <p:stCondLst>
                                    <p:cond delay="0"/>
                                  </p:stCondLst>
                                  <p:childTnLst>
                                    <p:set>
                                      <p:cBhvr>
                                        <p:cTn id="438" dur="1" fill="hold">
                                          <p:stCondLst>
                                            <p:cond delay="0"/>
                                          </p:stCondLst>
                                        </p:cTn>
                                        <p:tgtEl>
                                          <p:spTgt spid="206"/>
                                        </p:tgtEl>
                                        <p:attrNameLst>
                                          <p:attrName>style.visibility</p:attrName>
                                        </p:attrNameLst>
                                      </p:cBhvr>
                                      <p:to>
                                        <p:strVal val="visible"/>
                                      </p:to>
                                    </p:set>
                                    <p:anim calcmode="lin" valueType="num">
                                      <p:cBhvr>
                                        <p:cTn id="439" dur="500" fill="hold"/>
                                        <p:tgtEl>
                                          <p:spTgt spid="206"/>
                                        </p:tgtEl>
                                        <p:attrNameLst>
                                          <p:attrName>ppt_w</p:attrName>
                                        </p:attrNameLst>
                                      </p:cBhvr>
                                      <p:tavLst>
                                        <p:tav tm="0">
                                          <p:val>
                                            <p:fltVal val="0"/>
                                          </p:val>
                                        </p:tav>
                                        <p:tav tm="100000">
                                          <p:val>
                                            <p:strVal val="#ppt_w"/>
                                          </p:val>
                                        </p:tav>
                                      </p:tavLst>
                                    </p:anim>
                                    <p:anim calcmode="lin" valueType="num">
                                      <p:cBhvr>
                                        <p:cTn id="440" dur="500" fill="hold"/>
                                        <p:tgtEl>
                                          <p:spTgt spid="206"/>
                                        </p:tgtEl>
                                        <p:attrNameLst>
                                          <p:attrName>ppt_h</p:attrName>
                                        </p:attrNameLst>
                                      </p:cBhvr>
                                      <p:tavLst>
                                        <p:tav tm="0">
                                          <p:val>
                                            <p:strVal val="#ppt_h"/>
                                          </p:val>
                                        </p:tav>
                                        <p:tav tm="100000">
                                          <p:val>
                                            <p:strVal val="#ppt_h"/>
                                          </p:val>
                                        </p:tav>
                                      </p:tavLst>
                                    </p:anim>
                                  </p:childTnLst>
                                </p:cTn>
                              </p:par>
                              <p:par>
                                <p:cTn id="441" presetID="9" presetClass="exit" presetSubtype="0" fill="hold" grpId="1" nodeType="withEffect">
                                  <p:stCondLst>
                                    <p:cond delay="0"/>
                                  </p:stCondLst>
                                  <p:childTnLst>
                                    <p:animEffect transition="out" filter="dissolve">
                                      <p:cBhvr>
                                        <p:cTn id="442" dur="500"/>
                                        <p:tgtEl>
                                          <p:spTgt spid="203"/>
                                        </p:tgtEl>
                                      </p:cBhvr>
                                    </p:animEffect>
                                    <p:set>
                                      <p:cBhvr>
                                        <p:cTn id="443" dur="1" fill="hold">
                                          <p:stCondLst>
                                            <p:cond delay="499"/>
                                          </p:stCondLst>
                                        </p:cTn>
                                        <p:tgtEl>
                                          <p:spTgt spid="203"/>
                                        </p:tgtEl>
                                        <p:attrNameLst>
                                          <p:attrName>style.visibility</p:attrName>
                                        </p:attrNameLst>
                                      </p:cBhvr>
                                      <p:to>
                                        <p:strVal val="hidden"/>
                                      </p:to>
                                    </p:set>
                                  </p:childTnLst>
                                </p:cTn>
                              </p:par>
                              <p:par>
                                <p:cTn id="444" presetID="9" presetClass="exit" presetSubtype="0" fill="hold" grpId="1" nodeType="withEffect">
                                  <p:stCondLst>
                                    <p:cond delay="0"/>
                                  </p:stCondLst>
                                  <p:childTnLst>
                                    <p:animEffect transition="out" filter="dissolve">
                                      <p:cBhvr>
                                        <p:cTn id="445" dur="500"/>
                                        <p:tgtEl>
                                          <p:spTgt spid="205"/>
                                        </p:tgtEl>
                                      </p:cBhvr>
                                    </p:animEffect>
                                    <p:set>
                                      <p:cBhvr>
                                        <p:cTn id="446" dur="1" fill="hold">
                                          <p:stCondLst>
                                            <p:cond delay="499"/>
                                          </p:stCondLst>
                                        </p:cTn>
                                        <p:tgtEl>
                                          <p:spTgt spid="205"/>
                                        </p:tgtEl>
                                        <p:attrNameLst>
                                          <p:attrName>style.visibility</p:attrName>
                                        </p:attrNameLst>
                                      </p:cBhvr>
                                      <p:to>
                                        <p:strVal val="hidden"/>
                                      </p:to>
                                    </p:set>
                                  </p:childTnLst>
                                </p:cTn>
                              </p:par>
                            </p:childTnLst>
                          </p:cTn>
                        </p:par>
                      </p:childTnLst>
                    </p:cTn>
                  </p:par>
                  <p:par>
                    <p:cTn id="447" fill="hold">
                      <p:stCondLst>
                        <p:cond delay="indefinite"/>
                      </p:stCondLst>
                      <p:childTnLst>
                        <p:par>
                          <p:cTn id="448" fill="hold">
                            <p:stCondLst>
                              <p:cond delay="0"/>
                            </p:stCondLst>
                            <p:childTnLst>
                              <p:par>
                                <p:cTn id="449" presetID="17" presetClass="entr" presetSubtype="10" fill="hold" grpId="0" nodeType="clickEffect">
                                  <p:stCondLst>
                                    <p:cond delay="0"/>
                                  </p:stCondLst>
                                  <p:childTnLst>
                                    <p:set>
                                      <p:cBhvr>
                                        <p:cTn id="450" dur="1" fill="hold">
                                          <p:stCondLst>
                                            <p:cond delay="0"/>
                                          </p:stCondLst>
                                        </p:cTn>
                                        <p:tgtEl>
                                          <p:spTgt spid="207"/>
                                        </p:tgtEl>
                                        <p:attrNameLst>
                                          <p:attrName>style.visibility</p:attrName>
                                        </p:attrNameLst>
                                      </p:cBhvr>
                                      <p:to>
                                        <p:strVal val="visible"/>
                                      </p:to>
                                    </p:set>
                                    <p:anim calcmode="lin" valueType="num">
                                      <p:cBhvr>
                                        <p:cTn id="451" dur="500" fill="hold"/>
                                        <p:tgtEl>
                                          <p:spTgt spid="207"/>
                                        </p:tgtEl>
                                        <p:attrNameLst>
                                          <p:attrName>ppt_w</p:attrName>
                                        </p:attrNameLst>
                                      </p:cBhvr>
                                      <p:tavLst>
                                        <p:tav tm="0">
                                          <p:val>
                                            <p:fltVal val="0"/>
                                          </p:val>
                                        </p:tav>
                                        <p:tav tm="100000">
                                          <p:val>
                                            <p:strVal val="#ppt_w"/>
                                          </p:val>
                                        </p:tav>
                                      </p:tavLst>
                                    </p:anim>
                                    <p:anim calcmode="lin" valueType="num">
                                      <p:cBhvr>
                                        <p:cTn id="452" dur="500" fill="hold"/>
                                        <p:tgtEl>
                                          <p:spTgt spid="207"/>
                                        </p:tgtEl>
                                        <p:attrNameLst>
                                          <p:attrName>ppt_h</p:attrName>
                                        </p:attrNameLst>
                                      </p:cBhvr>
                                      <p:tavLst>
                                        <p:tav tm="0">
                                          <p:val>
                                            <p:strVal val="#ppt_h"/>
                                          </p:val>
                                        </p:tav>
                                        <p:tav tm="100000">
                                          <p:val>
                                            <p:strVal val="#ppt_h"/>
                                          </p:val>
                                        </p:tav>
                                      </p:tavLst>
                                    </p:anim>
                                  </p:childTnLst>
                                </p:cTn>
                              </p:par>
                            </p:childTnLst>
                          </p:cTn>
                        </p:par>
                      </p:childTnLst>
                    </p:cTn>
                  </p:par>
                  <p:par>
                    <p:cTn id="453" fill="hold">
                      <p:stCondLst>
                        <p:cond delay="indefinite"/>
                      </p:stCondLst>
                      <p:childTnLst>
                        <p:par>
                          <p:cTn id="454" fill="hold">
                            <p:stCondLst>
                              <p:cond delay="0"/>
                            </p:stCondLst>
                            <p:childTnLst>
                              <p:par>
                                <p:cTn id="455" presetID="17" presetClass="entr" presetSubtype="10" fill="hold" nodeType="clickEffect">
                                  <p:stCondLst>
                                    <p:cond delay="0"/>
                                  </p:stCondLst>
                                  <p:childTnLst>
                                    <p:set>
                                      <p:cBhvr>
                                        <p:cTn id="456" dur="1" fill="hold">
                                          <p:stCondLst>
                                            <p:cond delay="0"/>
                                          </p:stCondLst>
                                        </p:cTn>
                                        <p:tgtEl>
                                          <p:spTgt spid="209"/>
                                        </p:tgtEl>
                                        <p:attrNameLst>
                                          <p:attrName>style.visibility</p:attrName>
                                        </p:attrNameLst>
                                      </p:cBhvr>
                                      <p:to>
                                        <p:strVal val="visible"/>
                                      </p:to>
                                    </p:set>
                                    <p:anim calcmode="lin" valueType="num">
                                      <p:cBhvr>
                                        <p:cTn id="457" dur="500" fill="hold"/>
                                        <p:tgtEl>
                                          <p:spTgt spid="209"/>
                                        </p:tgtEl>
                                        <p:attrNameLst>
                                          <p:attrName>ppt_w</p:attrName>
                                        </p:attrNameLst>
                                      </p:cBhvr>
                                      <p:tavLst>
                                        <p:tav tm="0">
                                          <p:val>
                                            <p:fltVal val="0"/>
                                          </p:val>
                                        </p:tav>
                                        <p:tav tm="100000">
                                          <p:val>
                                            <p:strVal val="#ppt_w"/>
                                          </p:val>
                                        </p:tav>
                                      </p:tavLst>
                                    </p:anim>
                                    <p:anim calcmode="lin" valueType="num">
                                      <p:cBhvr>
                                        <p:cTn id="458" dur="500" fill="hold"/>
                                        <p:tgtEl>
                                          <p:spTgt spid="209"/>
                                        </p:tgtEl>
                                        <p:attrNameLst>
                                          <p:attrName>ppt_h</p:attrName>
                                        </p:attrNameLst>
                                      </p:cBhvr>
                                      <p:tavLst>
                                        <p:tav tm="0">
                                          <p:val>
                                            <p:strVal val="#ppt_h"/>
                                          </p:val>
                                        </p:tav>
                                        <p:tav tm="100000">
                                          <p:val>
                                            <p:strVal val="#ppt_h"/>
                                          </p:val>
                                        </p:tav>
                                      </p:tavLst>
                                    </p:anim>
                                  </p:childTnLst>
                                </p:cTn>
                              </p:par>
                              <p:par>
                                <p:cTn id="459" presetID="1" presetClass="entr" presetSubtype="0" fill="hold" grpId="0" nodeType="withEffect">
                                  <p:stCondLst>
                                    <p:cond delay="0"/>
                                  </p:stCondLst>
                                  <p:childTnLst>
                                    <p:set>
                                      <p:cBhvr>
                                        <p:cTn id="460"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P spid="11" grpId="0" animBg="1"/>
      <p:bldP spid="11" grpId="1" animBg="1"/>
      <p:bldP spid="12" grpId="0" animBg="1"/>
      <p:bldP spid="13" grpId="0" animBg="1"/>
      <p:bldP spid="13" grpId="1" animBg="1"/>
      <p:bldP spid="14" grpId="0" animBg="1"/>
      <p:bldP spid="15" grpId="0" animBg="1"/>
      <p:bldP spid="15" grpId="1" animBg="1"/>
      <p:bldP spid="16" grpId="0" animBg="1"/>
      <p:bldP spid="17" grpId="0" animBg="1"/>
      <p:bldP spid="17" grpId="1" animBg="1"/>
      <p:bldP spid="18" grpId="0" animBg="1"/>
      <p:bldP spid="19" grpId="0" animBg="1"/>
      <p:bldP spid="19" grpId="1" animBg="1"/>
      <p:bldP spid="20" grpId="0" animBg="1"/>
      <p:bldP spid="21" grpId="0" animBg="1"/>
      <p:bldP spid="21" grpId="1" animBg="1"/>
      <p:bldP spid="22" grpId="0" animBg="1"/>
      <p:bldP spid="23" grpId="0" animBg="1"/>
      <p:bldP spid="23" grpId="1" animBg="1"/>
      <p:bldP spid="24" grpId="0" animBg="1"/>
      <p:bldP spid="25" grpId="0" animBg="1"/>
      <p:bldP spid="25" grpId="1" animBg="1"/>
      <p:bldP spid="26" grpId="0" animBg="1"/>
      <p:bldP spid="27" grpId="0" animBg="1"/>
      <p:bldP spid="27" grpId="1" animBg="1"/>
      <p:bldP spid="28" grpId="0" animBg="1"/>
      <p:bldP spid="29" grpId="0" animBg="1"/>
      <p:bldP spid="29" grpId="1" animBg="1"/>
      <p:bldP spid="30" grpId="0" animBg="1"/>
      <p:bldP spid="31" grpId="0" animBg="1"/>
      <p:bldP spid="31" grpId="1" animBg="1"/>
      <p:bldP spid="32" grpId="0" animBg="1"/>
      <p:bldP spid="33" grpId="0" animBg="1"/>
      <p:bldP spid="33" grpId="1" animBg="1"/>
      <p:bldP spid="34" grpId="0" animBg="1"/>
      <p:bldP spid="35" grpId="0" animBg="1"/>
      <p:bldP spid="35" grpId="1" animBg="1"/>
      <p:bldP spid="36" grpId="0" animBg="1"/>
      <p:bldP spid="37" grpId="0" animBg="1"/>
      <p:bldP spid="37" grpId="1" animBg="1"/>
      <p:bldP spid="38" grpId="0" animBg="1"/>
      <p:bldP spid="39" grpId="0" animBg="1"/>
      <p:bldP spid="39" grpId="1" animBg="1"/>
      <p:bldP spid="40" grpId="0" animBg="1"/>
      <p:bldP spid="41" grpId="0" animBg="1"/>
      <p:bldP spid="41" grpId="1" animBg="1"/>
      <p:bldP spid="42" grpId="0" animBg="1"/>
      <p:bldP spid="43" grpId="0" animBg="1"/>
      <p:bldP spid="43" grpId="1" animBg="1"/>
      <p:bldP spid="44" grpId="0" animBg="1"/>
      <p:bldP spid="45" grpId="0" animBg="1"/>
      <p:bldP spid="45" grpId="1" animBg="1"/>
      <p:bldP spid="46" grpId="0" animBg="1"/>
      <p:bldP spid="47" grpId="0" animBg="1"/>
      <p:bldP spid="48" grpId="0"/>
      <p:bldP spid="176" grpId="0" animBg="1"/>
      <p:bldP spid="176" grpId="1" animBg="1"/>
      <p:bldP spid="177" grpId="0" animBg="1"/>
      <p:bldP spid="177" grpId="1" animBg="1"/>
      <p:bldP spid="178" grpId="0" animBg="1"/>
      <p:bldP spid="179" grpId="0" animBg="1"/>
      <p:bldP spid="179" grpId="1" animBg="1"/>
      <p:bldP spid="180" grpId="0" animBg="1"/>
      <p:bldP spid="181" grpId="0" animBg="1"/>
      <p:bldP spid="181" grpId="1" animBg="1"/>
      <p:bldP spid="182" grpId="0" animBg="1"/>
      <p:bldP spid="183" grpId="0" animBg="1"/>
      <p:bldP spid="183" grpId="1" animBg="1"/>
      <p:bldP spid="184" grpId="0" animBg="1"/>
      <p:bldP spid="185" grpId="0" animBg="1"/>
      <p:bldP spid="185" grpId="1" animBg="1"/>
      <p:bldP spid="186" grpId="0" animBg="1"/>
      <p:bldP spid="187" grpId="0" animBg="1"/>
      <p:bldP spid="187" grpId="1" animBg="1"/>
      <p:bldP spid="188" grpId="0" animBg="1"/>
      <p:bldP spid="189" grpId="0" animBg="1"/>
      <p:bldP spid="189" grpId="1" animBg="1"/>
      <p:bldP spid="190" grpId="0" animBg="1"/>
      <p:bldP spid="191" grpId="0" animBg="1"/>
      <p:bldP spid="191" grpId="1" animBg="1"/>
      <p:bldP spid="192" grpId="0" animBg="1"/>
      <p:bldP spid="193" grpId="0" animBg="1"/>
      <p:bldP spid="193" grpId="1" animBg="1"/>
      <p:bldP spid="194" grpId="0" animBg="1"/>
      <p:bldP spid="195" grpId="0" animBg="1"/>
      <p:bldP spid="195" grpId="1" animBg="1"/>
      <p:bldP spid="196" grpId="0" animBg="1"/>
      <p:bldP spid="197" grpId="0" animBg="1"/>
      <p:bldP spid="197" grpId="1" animBg="1"/>
      <p:bldP spid="198" grpId="0" animBg="1"/>
      <p:bldP spid="199" grpId="0" animBg="1"/>
      <p:bldP spid="199" grpId="1" animBg="1"/>
      <p:bldP spid="200" grpId="0" animBg="1"/>
      <p:bldP spid="201" grpId="0" animBg="1"/>
      <p:bldP spid="201" grpId="1" animBg="1"/>
      <p:bldP spid="202" grpId="0" animBg="1"/>
      <p:bldP spid="203" grpId="0" animBg="1"/>
      <p:bldP spid="203" grpId="1" animBg="1"/>
      <p:bldP spid="204" grpId="0" animBg="1"/>
      <p:bldP spid="205" grpId="0" animBg="1"/>
      <p:bldP spid="205" grpId="1" animBg="1"/>
      <p:bldP spid="206" grpId="0" animBg="1"/>
      <p:bldP spid="207" grpId="0" animBg="1"/>
      <p:bldP spid="208" grpId="0"/>
      <p:bldP spid="2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35</a:t>
            </a:fld>
            <a:endParaRPr lang="en-US" altLang="zh-CN"/>
          </a:p>
        </p:txBody>
      </p:sp>
      <p:sp>
        <p:nvSpPr>
          <p:cNvPr id="3" name="矩形 2"/>
          <p:cNvSpPr/>
          <p:nvPr/>
        </p:nvSpPr>
        <p:spPr>
          <a:xfrm>
            <a:off x="1943646" y="1343389"/>
            <a:ext cx="8017752" cy="445635"/>
          </a:xfrm>
          <a:prstGeom prst="rect">
            <a:avLst/>
          </a:prstGeom>
        </p:spPr>
        <p:txBody>
          <a:bodyPr wrap="square">
            <a:spAutoFit/>
          </a:bodyPr>
          <a:lstStyle/>
          <a:p>
            <a:pPr algn="just">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3</a:t>
            </a:r>
            <a:r>
              <a:rPr lang="zh-CN" altLang="en-US" sz="2296" kern="100" dirty="0">
                <a:solidFill>
                  <a:srgbClr val="0000CC"/>
                </a:solidFill>
                <a:latin typeface="+mj-ea"/>
                <a:ea typeface="+mj-ea"/>
                <a:cs typeface="Times New Roman" panose="02020603050405020304" pitchFamily="18" charset="0"/>
              </a:rPr>
              <a:t>）例程</a:t>
            </a:r>
            <a:r>
              <a:rPr lang="en-US" altLang="zh-CN" sz="2296" kern="100" dirty="0">
                <a:solidFill>
                  <a:srgbClr val="0000CC"/>
                </a:solidFill>
                <a:latin typeface="+mj-ea"/>
                <a:ea typeface="+mj-ea"/>
                <a:cs typeface="Times New Roman" panose="02020603050405020304" pitchFamily="18" charset="0"/>
              </a:rPr>
              <a:t>(1)</a:t>
            </a:r>
            <a:endParaRPr lang="zh-CN" altLang="zh-CN" sz="2296" kern="100" dirty="0">
              <a:solidFill>
                <a:srgbClr val="0000CC"/>
              </a:solidFill>
              <a:latin typeface="+mj-ea"/>
              <a:ea typeface="+mj-ea"/>
              <a:cs typeface="Times New Roman" panose="02020603050405020304" pitchFamily="18" charset="0"/>
            </a:endParaRPr>
          </a:p>
        </p:txBody>
      </p:sp>
      <p:sp>
        <p:nvSpPr>
          <p:cNvPr id="4"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复合形态变换</a:t>
            </a:r>
          </a:p>
        </p:txBody>
      </p:sp>
      <p:sp>
        <p:nvSpPr>
          <p:cNvPr id="5"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6" name="TextBox 2"/>
          <p:cNvSpPr txBox="1"/>
          <p:nvPr/>
        </p:nvSpPr>
        <p:spPr>
          <a:xfrm>
            <a:off x="2280122" y="1979743"/>
            <a:ext cx="7465724" cy="4144981"/>
          </a:xfrm>
          <a:prstGeom prst="rect">
            <a:avLst/>
          </a:prstGeom>
          <a:noFill/>
        </p:spPr>
        <p:txBody>
          <a:bodyPr wrap="square" rtlCol="0">
            <a:spAutoFit/>
          </a:bodyPr>
          <a:lstStyle/>
          <a:p>
            <a:pPr marL="437369" indent="-437369" algn="just">
              <a:spcBef>
                <a:spcPts val="255"/>
              </a:spcBef>
              <a:spcAft>
                <a:spcPts val="255"/>
              </a:spcAft>
              <a:buClr>
                <a:srgbClr val="7030A0"/>
              </a:buClr>
              <a:buSzPct val="75000"/>
              <a:buFont typeface="Wingdings" panose="05000000000000000000" pitchFamily="2" charset="2"/>
              <a:buChar char="n"/>
            </a:pPr>
            <a:r>
              <a:rPr lang="zh-CN" altLang="en-US" sz="2296" b="1" dirty="0">
                <a:ea typeface="楷体" panose="02010609060101010101" pitchFamily="49" charset="-122"/>
                <a:cs typeface="Times New Roman" panose="02020603050405020304" pitchFamily="18" charset="0"/>
              </a:rPr>
              <a:t>程序</a:t>
            </a:r>
            <a:endParaRPr lang="en-US" altLang="zh-CN" sz="2296" b="1" dirty="0">
              <a:ea typeface="楷体" panose="02010609060101010101" pitchFamily="49" charset="-122"/>
              <a:cs typeface="Times New Roman" panose="02020603050405020304" pitchFamily="18" charset="0"/>
            </a:endParaRPr>
          </a:p>
          <a:p>
            <a:pPr indent="298467" algn="just">
              <a:spcBef>
                <a:spcPts val="255"/>
              </a:spcBef>
              <a:spcAft>
                <a:spcPts val="255"/>
              </a:spcAft>
            </a:pPr>
            <a:r>
              <a:rPr lang="en-US" altLang="zh-CN" sz="2934" b="1" dirty="0">
                <a:ea typeface="楷体" panose="02010609060101010101" pitchFamily="49" charset="-122"/>
                <a:cs typeface="Times New Roman" panose="02020603050405020304" pitchFamily="18" charset="0"/>
              </a:rPr>
              <a:t>Image=</a:t>
            </a:r>
            <a:r>
              <a:rPr lang="en-US" altLang="zh-CN" sz="2934" b="1" dirty="0" err="1">
                <a:ea typeface="楷体" panose="02010609060101010101" pitchFamily="49" charset="-122"/>
                <a:cs typeface="Times New Roman" panose="02020603050405020304" pitchFamily="18" charset="0"/>
              </a:rPr>
              <a:t>imread</a:t>
            </a:r>
            <a:r>
              <a:rPr lang="en-US" altLang="zh-CN" sz="2934" b="1" dirty="0">
                <a:ea typeface="楷体" panose="02010609060101010101" pitchFamily="49" charset="-122"/>
                <a:cs typeface="Times New Roman" panose="02020603050405020304" pitchFamily="18" charset="0"/>
              </a:rPr>
              <a:t>('A.bmp');</a:t>
            </a:r>
            <a:endParaRPr lang="zh-CN" altLang="zh-CN" sz="2934" b="1" dirty="0">
              <a:ea typeface="楷体" panose="02010609060101010101" pitchFamily="49" charset="-122"/>
              <a:cs typeface="Times New Roman" panose="02020603050405020304" pitchFamily="18" charset="0"/>
            </a:endParaRPr>
          </a:p>
          <a:p>
            <a:pPr indent="298467" algn="just">
              <a:spcBef>
                <a:spcPts val="255"/>
              </a:spcBef>
              <a:spcAft>
                <a:spcPts val="255"/>
              </a:spcAft>
            </a:pPr>
            <a:r>
              <a:rPr lang="en-US" altLang="zh-CN" sz="2934" b="1" dirty="0">
                <a:ea typeface="楷体" panose="02010609060101010101" pitchFamily="49" charset="-122"/>
                <a:cs typeface="Times New Roman" panose="02020603050405020304" pitchFamily="18" charset="0"/>
              </a:rPr>
              <a:t>BW=im2bw(Image);</a:t>
            </a:r>
            <a:endParaRPr lang="zh-CN" altLang="zh-CN" sz="2934" b="1" dirty="0">
              <a:ea typeface="楷体" panose="02010609060101010101" pitchFamily="49" charset="-122"/>
              <a:cs typeface="Times New Roman" panose="02020603050405020304" pitchFamily="18" charset="0"/>
            </a:endParaRPr>
          </a:p>
          <a:p>
            <a:pPr indent="298467" algn="just">
              <a:spcBef>
                <a:spcPts val="255"/>
              </a:spcBef>
              <a:spcAft>
                <a:spcPts val="255"/>
              </a:spcAft>
            </a:pPr>
            <a:r>
              <a:rPr lang="en-US" altLang="zh-CN" sz="2934" b="1" dirty="0">
                <a:ea typeface="楷体" panose="02010609060101010101" pitchFamily="49" charset="-122"/>
                <a:cs typeface="Times New Roman" panose="02020603050405020304" pitchFamily="18" charset="0"/>
              </a:rPr>
              <a:t>SE=</a:t>
            </a:r>
            <a:r>
              <a:rPr lang="en-US" altLang="zh-CN" sz="2934" b="1" dirty="0" err="1">
                <a:ea typeface="楷体" panose="02010609060101010101" pitchFamily="49" charset="-122"/>
                <a:cs typeface="Times New Roman" panose="02020603050405020304" pitchFamily="18" charset="0"/>
              </a:rPr>
              <a:t>strel</a:t>
            </a:r>
            <a:r>
              <a:rPr lang="en-US" altLang="zh-CN" sz="2934" b="1" dirty="0">
                <a:ea typeface="楷体" panose="02010609060101010101" pitchFamily="49" charset="-122"/>
                <a:cs typeface="Times New Roman" panose="02020603050405020304" pitchFamily="18" charset="0"/>
              </a:rPr>
              <a:t>('square',3);</a:t>
            </a:r>
            <a:endParaRPr lang="zh-CN" altLang="zh-CN" sz="2934" b="1" dirty="0">
              <a:ea typeface="楷体" panose="02010609060101010101" pitchFamily="49" charset="-122"/>
              <a:cs typeface="Times New Roman" panose="02020603050405020304" pitchFamily="18" charset="0"/>
            </a:endParaRPr>
          </a:p>
          <a:p>
            <a:pPr indent="298467" algn="just">
              <a:spcBef>
                <a:spcPts val="255"/>
              </a:spcBef>
              <a:spcAft>
                <a:spcPts val="255"/>
              </a:spcAft>
            </a:pPr>
            <a:r>
              <a:rPr lang="en-US" altLang="zh-CN" sz="2934" b="1" dirty="0">
                <a:ea typeface="楷体" panose="02010609060101010101" pitchFamily="49" charset="-122"/>
                <a:cs typeface="Times New Roman" panose="02020603050405020304" pitchFamily="18" charset="0"/>
              </a:rPr>
              <a:t>result1=</a:t>
            </a:r>
            <a:r>
              <a:rPr lang="en-US" altLang="zh-CN" sz="2934" b="1" dirty="0" err="1">
                <a:solidFill>
                  <a:srgbClr val="0000FF"/>
                </a:solidFill>
                <a:ea typeface="楷体" panose="02010609060101010101" pitchFamily="49" charset="-122"/>
                <a:cs typeface="Times New Roman" panose="02020603050405020304" pitchFamily="18" charset="0"/>
              </a:rPr>
              <a:t>imdilate</a:t>
            </a:r>
            <a:r>
              <a:rPr lang="en-US" altLang="zh-CN" sz="2934" b="1" dirty="0">
                <a:solidFill>
                  <a:srgbClr val="0000FF"/>
                </a:solidFill>
                <a:ea typeface="楷体" panose="02010609060101010101" pitchFamily="49" charset="-122"/>
                <a:cs typeface="Times New Roman" panose="02020603050405020304" pitchFamily="18" charset="0"/>
              </a:rPr>
              <a:t>(</a:t>
            </a:r>
            <a:r>
              <a:rPr lang="en-US" altLang="zh-CN" sz="2934" b="1" dirty="0" err="1">
                <a:solidFill>
                  <a:srgbClr val="0000FF"/>
                </a:solidFill>
                <a:ea typeface="楷体" panose="02010609060101010101" pitchFamily="49" charset="-122"/>
                <a:cs typeface="Times New Roman" panose="02020603050405020304" pitchFamily="18" charset="0"/>
              </a:rPr>
              <a:t>imerode</a:t>
            </a:r>
            <a:r>
              <a:rPr lang="en-US" altLang="zh-CN" sz="2934" b="1" dirty="0">
                <a:solidFill>
                  <a:srgbClr val="0000FF"/>
                </a:solidFill>
                <a:ea typeface="楷体" panose="02010609060101010101" pitchFamily="49" charset="-122"/>
                <a:cs typeface="Times New Roman" panose="02020603050405020304" pitchFamily="18" charset="0"/>
              </a:rPr>
              <a:t>(BW,SE),SE);</a:t>
            </a:r>
          </a:p>
          <a:p>
            <a:pPr indent="298467" algn="just">
              <a:spcBef>
                <a:spcPts val="255"/>
              </a:spcBef>
              <a:spcAft>
                <a:spcPts val="255"/>
              </a:spcAft>
            </a:pPr>
            <a:r>
              <a:rPr lang="en-US" altLang="zh-CN" sz="2934" b="1" dirty="0">
                <a:ea typeface="楷体" panose="02010609060101010101" pitchFamily="49" charset="-122"/>
                <a:cs typeface="Times New Roman" panose="02020603050405020304" pitchFamily="18" charset="0"/>
              </a:rPr>
              <a:t>result2=</a:t>
            </a:r>
            <a:r>
              <a:rPr lang="en-US" altLang="zh-CN" sz="2934" b="1" dirty="0" err="1">
                <a:solidFill>
                  <a:srgbClr val="0000FF"/>
                </a:solidFill>
                <a:ea typeface="楷体" panose="02010609060101010101" pitchFamily="49" charset="-122"/>
                <a:cs typeface="Times New Roman" panose="02020603050405020304" pitchFamily="18" charset="0"/>
              </a:rPr>
              <a:t>imerode</a:t>
            </a:r>
            <a:r>
              <a:rPr lang="en-US" altLang="zh-CN" sz="2934" b="1" dirty="0">
                <a:solidFill>
                  <a:srgbClr val="0000FF"/>
                </a:solidFill>
                <a:ea typeface="楷体" panose="02010609060101010101" pitchFamily="49" charset="-122"/>
                <a:cs typeface="Times New Roman" panose="02020603050405020304" pitchFamily="18" charset="0"/>
              </a:rPr>
              <a:t>(</a:t>
            </a:r>
            <a:r>
              <a:rPr lang="en-US" altLang="zh-CN" sz="2934" b="1" dirty="0" err="1">
                <a:solidFill>
                  <a:srgbClr val="0000FF"/>
                </a:solidFill>
                <a:ea typeface="楷体" panose="02010609060101010101" pitchFamily="49" charset="-122"/>
                <a:cs typeface="Times New Roman" panose="02020603050405020304" pitchFamily="18" charset="0"/>
              </a:rPr>
              <a:t>imdilate</a:t>
            </a:r>
            <a:r>
              <a:rPr lang="en-US" altLang="zh-CN" sz="2934" b="1" dirty="0">
                <a:solidFill>
                  <a:srgbClr val="0000FF"/>
                </a:solidFill>
                <a:ea typeface="楷体" panose="02010609060101010101" pitchFamily="49" charset="-122"/>
                <a:cs typeface="Times New Roman" panose="02020603050405020304" pitchFamily="18" charset="0"/>
              </a:rPr>
              <a:t>(BW,SE),SE);</a:t>
            </a:r>
          </a:p>
          <a:p>
            <a:pPr indent="298467" algn="just">
              <a:spcBef>
                <a:spcPts val="255"/>
              </a:spcBef>
              <a:spcAft>
                <a:spcPts val="255"/>
              </a:spcAft>
            </a:pPr>
            <a:r>
              <a:rPr lang="en-US" altLang="zh-CN" sz="2934" b="1" dirty="0" err="1">
                <a:ea typeface="楷体" panose="02010609060101010101" pitchFamily="49" charset="-122"/>
                <a:cs typeface="Times New Roman" panose="02020603050405020304" pitchFamily="18" charset="0"/>
              </a:rPr>
              <a:t>figure,imshow</a:t>
            </a:r>
            <a:r>
              <a:rPr lang="en-US" altLang="zh-CN" sz="2934" b="1" dirty="0">
                <a:ea typeface="楷体" panose="02010609060101010101" pitchFamily="49" charset="-122"/>
                <a:cs typeface="Times New Roman" panose="02020603050405020304" pitchFamily="18" charset="0"/>
              </a:rPr>
              <a:t>(result1) ;title('</a:t>
            </a:r>
            <a:r>
              <a:rPr lang="zh-CN" altLang="zh-CN" sz="2934" b="1" dirty="0">
                <a:solidFill>
                  <a:srgbClr val="0000FF"/>
                </a:solidFill>
                <a:ea typeface="楷体" panose="02010609060101010101" pitchFamily="49" charset="-122"/>
                <a:cs typeface="Times New Roman" panose="02020603050405020304" pitchFamily="18" charset="0"/>
              </a:rPr>
              <a:t>开运算</a:t>
            </a:r>
            <a:r>
              <a:rPr lang="en-US" altLang="zh-CN" sz="2934" b="1" dirty="0">
                <a:ea typeface="楷体" panose="02010609060101010101" pitchFamily="49" charset="-122"/>
                <a:cs typeface="Times New Roman" panose="02020603050405020304" pitchFamily="18" charset="0"/>
              </a:rPr>
              <a:t>');</a:t>
            </a:r>
            <a:endParaRPr lang="zh-CN" altLang="zh-CN" sz="2934" b="1" dirty="0">
              <a:ea typeface="楷体" panose="02010609060101010101" pitchFamily="49" charset="-122"/>
              <a:cs typeface="Times New Roman" panose="02020603050405020304" pitchFamily="18" charset="0"/>
            </a:endParaRPr>
          </a:p>
          <a:p>
            <a:pPr indent="298467" algn="just">
              <a:spcBef>
                <a:spcPts val="255"/>
              </a:spcBef>
              <a:spcAft>
                <a:spcPts val="255"/>
              </a:spcAft>
            </a:pPr>
            <a:r>
              <a:rPr lang="en-US" altLang="zh-CN" sz="2934" b="1" dirty="0" err="1">
                <a:ea typeface="楷体" panose="02010609060101010101" pitchFamily="49" charset="-122"/>
                <a:cs typeface="Times New Roman" panose="02020603050405020304" pitchFamily="18" charset="0"/>
              </a:rPr>
              <a:t>figure,imshow</a:t>
            </a:r>
            <a:r>
              <a:rPr lang="en-US" altLang="zh-CN" sz="2934" b="1" dirty="0">
                <a:ea typeface="楷体" panose="02010609060101010101" pitchFamily="49" charset="-122"/>
                <a:cs typeface="Times New Roman" panose="02020603050405020304" pitchFamily="18" charset="0"/>
              </a:rPr>
              <a:t>(result2); ;title('</a:t>
            </a:r>
            <a:r>
              <a:rPr lang="zh-CN" altLang="zh-CN" sz="2934" b="1" dirty="0">
                <a:solidFill>
                  <a:srgbClr val="0000FF"/>
                </a:solidFill>
                <a:ea typeface="楷体" panose="02010609060101010101" pitchFamily="49" charset="-122"/>
                <a:cs typeface="Times New Roman" panose="02020603050405020304" pitchFamily="18" charset="0"/>
              </a:rPr>
              <a:t>闭运算</a:t>
            </a:r>
            <a:r>
              <a:rPr lang="en-US" altLang="zh-CN" sz="2934" b="1" dirty="0">
                <a:ea typeface="楷体" panose="02010609060101010101" pitchFamily="49" charset="-122"/>
                <a:cs typeface="Times New Roman" panose="02020603050405020304" pitchFamily="18" charset="0"/>
              </a:rPr>
              <a:t>');</a:t>
            </a:r>
            <a:endParaRPr lang="zh-CN" altLang="en-US" sz="2934"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681122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36</a:t>
            </a:fld>
            <a:endParaRPr lang="en-US" altLang="zh-CN"/>
          </a:p>
        </p:txBody>
      </p:sp>
      <p:sp>
        <p:nvSpPr>
          <p:cNvPr id="4"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复合形态变换</a:t>
            </a:r>
          </a:p>
        </p:txBody>
      </p:sp>
      <p:sp>
        <p:nvSpPr>
          <p:cNvPr id="5"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6" name="文本框 5"/>
          <p:cNvSpPr txBox="1"/>
          <p:nvPr/>
        </p:nvSpPr>
        <p:spPr>
          <a:xfrm>
            <a:off x="2192643" y="1796387"/>
            <a:ext cx="6598302" cy="445635"/>
          </a:xfrm>
          <a:prstGeom prst="rect">
            <a:avLst/>
          </a:prstGeom>
          <a:noFill/>
        </p:spPr>
        <p:txBody>
          <a:bodyPr wrap="square" rtlCol="0">
            <a:spAutoFit/>
          </a:bodyPr>
          <a:lstStyle/>
          <a:p>
            <a:pPr marL="437369" indent="-437369">
              <a:buClr>
                <a:srgbClr val="7030A0"/>
              </a:buClr>
              <a:buSzPct val="75000"/>
              <a:buFont typeface="Wingdings" panose="05000000000000000000" pitchFamily="2" charset="2"/>
              <a:buChar char="n"/>
            </a:pPr>
            <a:r>
              <a:rPr lang="zh-CN" altLang="zh-CN" sz="2296" dirty="0">
                <a:latin typeface="楷体" panose="02010609060101010101" pitchFamily="49" charset="-122"/>
                <a:ea typeface="楷体" panose="02010609060101010101" pitchFamily="49" charset="-122"/>
              </a:rPr>
              <a:t>函数</a:t>
            </a:r>
            <a:endParaRPr lang="zh-CN" altLang="en-US" sz="2296" dirty="0">
              <a:latin typeface="楷体" panose="02010609060101010101" pitchFamily="49" charset="-122"/>
              <a:ea typeface="楷体" panose="02010609060101010101" pitchFamily="49" charset="-122"/>
            </a:endParaRPr>
          </a:p>
        </p:txBody>
      </p:sp>
      <p:sp>
        <p:nvSpPr>
          <p:cNvPr id="7" name="矩形 6"/>
          <p:cNvSpPr/>
          <p:nvPr/>
        </p:nvSpPr>
        <p:spPr>
          <a:xfrm>
            <a:off x="3570299" y="1796388"/>
            <a:ext cx="7518837" cy="981551"/>
          </a:xfrm>
          <a:prstGeom prst="rect">
            <a:avLst/>
          </a:prstGeom>
        </p:spPr>
        <p:txBody>
          <a:bodyPr wrap="square">
            <a:spAutoFit/>
          </a:bodyPr>
          <a:lstStyle/>
          <a:p>
            <a:pPr algn="just">
              <a:spcBef>
                <a:spcPts val="128"/>
              </a:spcBef>
              <a:spcAft>
                <a:spcPts val="128"/>
              </a:spcAft>
            </a:pPr>
            <a:r>
              <a:rPr lang="en-US" altLang="zh-CN" sz="2806" kern="100" dirty="0"/>
              <a:t>IM2 </a:t>
            </a:r>
            <a:r>
              <a:rPr lang="en-US" altLang="zh-CN" sz="2806" kern="100" dirty="0"/>
              <a:t>= </a:t>
            </a:r>
            <a:r>
              <a:rPr lang="en-US" altLang="zh-CN" sz="2806" kern="100" dirty="0" err="1"/>
              <a:t>imopen</a:t>
            </a:r>
            <a:r>
              <a:rPr lang="en-US" altLang="zh-CN" sz="2806" kern="100" dirty="0"/>
              <a:t>(IM,SE)</a:t>
            </a:r>
            <a:r>
              <a:rPr lang="zh-CN" altLang="zh-CN" sz="2806" kern="100" dirty="0"/>
              <a:t>：</a:t>
            </a:r>
            <a:endParaRPr lang="en-US" altLang="zh-CN" sz="2806" kern="100" dirty="0"/>
          </a:p>
          <a:p>
            <a:pPr algn="just">
              <a:spcBef>
                <a:spcPts val="128"/>
              </a:spcBef>
              <a:spcAft>
                <a:spcPts val="128"/>
              </a:spcAft>
            </a:pPr>
            <a:r>
              <a:rPr lang="en-US" altLang="zh-CN" sz="2806" kern="100" dirty="0"/>
              <a:t>IM2 </a:t>
            </a:r>
            <a:r>
              <a:rPr lang="en-US" altLang="zh-CN" sz="2806" kern="100" dirty="0"/>
              <a:t>= </a:t>
            </a:r>
            <a:r>
              <a:rPr lang="en-US" altLang="zh-CN" sz="2806" kern="100" dirty="0" err="1"/>
              <a:t>imclose</a:t>
            </a:r>
            <a:r>
              <a:rPr lang="en-US" altLang="zh-CN" sz="2806" kern="100" dirty="0"/>
              <a:t>(IM,SE)</a:t>
            </a:r>
            <a:r>
              <a:rPr lang="zh-CN" altLang="zh-CN" sz="2806" kern="100" dirty="0"/>
              <a:t>：</a:t>
            </a:r>
            <a:endParaRPr lang="zh-CN" altLang="zh-CN" sz="2806" kern="100" dirty="0"/>
          </a:p>
        </p:txBody>
      </p:sp>
      <p:sp>
        <p:nvSpPr>
          <p:cNvPr id="8" name="矩形 7"/>
          <p:cNvSpPr/>
          <p:nvPr/>
        </p:nvSpPr>
        <p:spPr>
          <a:xfrm>
            <a:off x="1963382" y="1207550"/>
            <a:ext cx="8017752" cy="445635"/>
          </a:xfrm>
          <a:prstGeom prst="rect">
            <a:avLst/>
          </a:prstGeom>
        </p:spPr>
        <p:txBody>
          <a:bodyPr wrap="square">
            <a:spAutoFit/>
          </a:bodyPr>
          <a:lstStyle/>
          <a:p>
            <a:pPr algn="just">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3</a:t>
            </a:r>
            <a:r>
              <a:rPr lang="zh-CN" altLang="en-US" sz="2296" kern="100" dirty="0">
                <a:solidFill>
                  <a:srgbClr val="0000CC"/>
                </a:solidFill>
                <a:latin typeface="+mj-ea"/>
                <a:ea typeface="+mj-ea"/>
                <a:cs typeface="Times New Roman" panose="02020603050405020304" pitchFamily="18" charset="0"/>
              </a:rPr>
              <a:t>）例程</a:t>
            </a:r>
            <a:r>
              <a:rPr lang="en-US" altLang="zh-CN" sz="2296" kern="100" dirty="0">
                <a:solidFill>
                  <a:srgbClr val="0000CC"/>
                </a:solidFill>
                <a:latin typeface="+mj-ea"/>
                <a:ea typeface="+mj-ea"/>
                <a:cs typeface="Times New Roman" panose="02020603050405020304" pitchFamily="18" charset="0"/>
              </a:rPr>
              <a:t>(2)</a:t>
            </a:r>
            <a:endParaRPr lang="zh-CN" altLang="zh-CN" sz="2296" kern="100" dirty="0">
              <a:solidFill>
                <a:srgbClr val="0000CC"/>
              </a:solidFill>
              <a:latin typeface="+mj-ea"/>
              <a:ea typeface="+mj-ea"/>
              <a:cs typeface="Times New Roman" panose="02020603050405020304" pitchFamily="18" charset="0"/>
            </a:endParaRPr>
          </a:p>
        </p:txBody>
      </p:sp>
      <p:sp>
        <p:nvSpPr>
          <p:cNvPr id="9" name="TextBox 2"/>
          <p:cNvSpPr txBox="1"/>
          <p:nvPr/>
        </p:nvSpPr>
        <p:spPr>
          <a:xfrm>
            <a:off x="2192644" y="2724982"/>
            <a:ext cx="7465724" cy="3468129"/>
          </a:xfrm>
          <a:prstGeom prst="rect">
            <a:avLst/>
          </a:prstGeom>
          <a:noFill/>
        </p:spPr>
        <p:txBody>
          <a:bodyPr wrap="square" rtlCol="0">
            <a:spAutoFit/>
          </a:bodyPr>
          <a:lstStyle/>
          <a:p>
            <a:pPr marL="437369" indent="-437369" algn="just">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程序</a:t>
            </a:r>
            <a:endParaRPr lang="en-US" altLang="zh-CN" sz="2296" dirty="0">
              <a:ea typeface="楷体" panose="02010609060101010101" pitchFamily="49" charset="-122"/>
              <a:cs typeface="Times New Roman" panose="02020603050405020304" pitchFamily="18" charset="0"/>
            </a:endParaRPr>
          </a:p>
          <a:p>
            <a:pPr indent="298467" algn="just"/>
            <a:r>
              <a:rPr lang="en-US" altLang="zh-CN" sz="2806" b="1" dirty="0">
                <a:ea typeface="楷体" panose="02010609060101010101" pitchFamily="49" charset="-122"/>
                <a:cs typeface="Times New Roman" panose="02020603050405020304" pitchFamily="18" charset="0"/>
              </a:rPr>
              <a:t>Image=</a:t>
            </a:r>
            <a:r>
              <a:rPr lang="en-US" altLang="zh-CN" sz="2806" b="1" dirty="0" err="1">
                <a:ea typeface="楷体" panose="02010609060101010101" pitchFamily="49" charset="-122"/>
                <a:cs typeface="Times New Roman" panose="02020603050405020304" pitchFamily="18" charset="0"/>
              </a:rPr>
              <a:t>imread</a:t>
            </a:r>
            <a:r>
              <a:rPr lang="en-US" altLang="zh-CN" sz="2806" b="1" dirty="0">
                <a:ea typeface="楷体" panose="02010609060101010101" pitchFamily="49" charset="-122"/>
                <a:cs typeface="Times New Roman" panose="02020603050405020304" pitchFamily="18" charset="0"/>
              </a:rPr>
              <a:t>('A.bmp');</a:t>
            </a:r>
            <a:endParaRPr lang="zh-CN" altLang="zh-CN" sz="2806" b="1" dirty="0">
              <a:ea typeface="楷体" panose="02010609060101010101" pitchFamily="49" charset="-122"/>
              <a:cs typeface="Times New Roman" panose="02020603050405020304" pitchFamily="18" charset="0"/>
            </a:endParaRPr>
          </a:p>
          <a:p>
            <a:pPr indent="298467" algn="just"/>
            <a:r>
              <a:rPr lang="en-US" altLang="zh-CN" sz="2806" b="1" dirty="0">
                <a:ea typeface="楷体" panose="02010609060101010101" pitchFamily="49" charset="-122"/>
                <a:cs typeface="Times New Roman" panose="02020603050405020304" pitchFamily="18" charset="0"/>
              </a:rPr>
              <a:t>BW=im2bw(Image);</a:t>
            </a:r>
            <a:endParaRPr lang="zh-CN" altLang="zh-CN" sz="2806" b="1" dirty="0">
              <a:ea typeface="楷体" panose="02010609060101010101" pitchFamily="49" charset="-122"/>
              <a:cs typeface="Times New Roman" panose="02020603050405020304" pitchFamily="18" charset="0"/>
            </a:endParaRPr>
          </a:p>
          <a:p>
            <a:pPr indent="298467" algn="just"/>
            <a:r>
              <a:rPr lang="en-US" altLang="zh-CN" sz="2806" b="1" dirty="0">
                <a:ea typeface="楷体" panose="02010609060101010101" pitchFamily="49" charset="-122"/>
                <a:cs typeface="Times New Roman" panose="02020603050405020304" pitchFamily="18" charset="0"/>
              </a:rPr>
              <a:t>SE=</a:t>
            </a:r>
            <a:r>
              <a:rPr lang="en-US" altLang="zh-CN" sz="2806" b="1" dirty="0" err="1">
                <a:ea typeface="楷体" panose="02010609060101010101" pitchFamily="49" charset="-122"/>
                <a:cs typeface="Times New Roman" panose="02020603050405020304" pitchFamily="18" charset="0"/>
              </a:rPr>
              <a:t>strel</a:t>
            </a:r>
            <a:r>
              <a:rPr lang="en-US" altLang="zh-CN" sz="2806" b="1" dirty="0">
                <a:ea typeface="楷体" panose="02010609060101010101" pitchFamily="49" charset="-122"/>
                <a:cs typeface="Times New Roman" panose="02020603050405020304" pitchFamily="18" charset="0"/>
              </a:rPr>
              <a:t>('square',3);</a:t>
            </a:r>
            <a:endParaRPr lang="zh-CN" altLang="zh-CN" sz="2806" b="1" dirty="0">
              <a:ea typeface="楷体" panose="02010609060101010101" pitchFamily="49" charset="-122"/>
              <a:cs typeface="Times New Roman" panose="02020603050405020304" pitchFamily="18" charset="0"/>
            </a:endParaRPr>
          </a:p>
          <a:p>
            <a:pPr indent="298467" algn="just"/>
            <a:r>
              <a:rPr lang="en-US" altLang="zh-CN" sz="2806" b="1" dirty="0">
                <a:ea typeface="楷体" panose="02010609060101010101" pitchFamily="49" charset="-122"/>
                <a:cs typeface="Times New Roman" panose="02020603050405020304" pitchFamily="18" charset="0"/>
              </a:rPr>
              <a:t>result1=</a:t>
            </a:r>
            <a:r>
              <a:rPr lang="en-US" altLang="zh-CN" sz="2806" dirty="0" err="1">
                <a:cs typeface="Times New Roman" pitchFamily="18" charset="0"/>
              </a:rPr>
              <a:t>imopen</a:t>
            </a:r>
            <a:r>
              <a:rPr lang="en-US" altLang="zh-CN" sz="2806" dirty="0">
                <a:cs typeface="Times New Roman" pitchFamily="18" charset="0"/>
              </a:rPr>
              <a:t> </a:t>
            </a:r>
            <a:r>
              <a:rPr lang="en-US" altLang="zh-CN" sz="2806" b="1" dirty="0">
                <a:ea typeface="楷体" panose="02010609060101010101" pitchFamily="49" charset="-122"/>
                <a:cs typeface="Times New Roman" panose="02020603050405020304" pitchFamily="18" charset="0"/>
              </a:rPr>
              <a:t>(BW,SE),SE);</a:t>
            </a:r>
          </a:p>
          <a:p>
            <a:pPr indent="298467" algn="just"/>
            <a:r>
              <a:rPr lang="en-US" altLang="zh-CN" sz="2806" b="1" dirty="0">
                <a:ea typeface="楷体" panose="02010609060101010101" pitchFamily="49" charset="-122"/>
                <a:cs typeface="Times New Roman" panose="02020603050405020304" pitchFamily="18" charset="0"/>
              </a:rPr>
              <a:t>result2=</a:t>
            </a:r>
            <a:r>
              <a:rPr lang="en-US" altLang="zh-CN" sz="2806" b="1" dirty="0" err="1">
                <a:ea typeface="楷体" panose="02010609060101010101" pitchFamily="49" charset="-122"/>
                <a:cs typeface="Times New Roman" panose="02020603050405020304" pitchFamily="18" charset="0"/>
              </a:rPr>
              <a:t>imclose</a:t>
            </a:r>
            <a:r>
              <a:rPr lang="en-US" altLang="zh-CN" sz="2806" b="1" dirty="0">
                <a:ea typeface="楷体" panose="02010609060101010101" pitchFamily="49" charset="-122"/>
                <a:cs typeface="Times New Roman" panose="02020603050405020304" pitchFamily="18" charset="0"/>
              </a:rPr>
              <a:t>(BW,SE),SE);</a:t>
            </a:r>
          </a:p>
          <a:p>
            <a:pPr indent="298467" algn="just"/>
            <a:r>
              <a:rPr lang="en-US" altLang="zh-CN" sz="2806" b="1" dirty="0" err="1">
                <a:ea typeface="楷体" panose="02010609060101010101" pitchFamily="49" charset="-122"/>
                <a:cs typeface="Times New Roman" panose="02020603050405020304" pitchFamily="18" charset="0"/>
              </a:rPr>
              <a:t>figure,imshow</a:t>
            </a:r>
            <a:r>
              <a:rPr lang="en-US" altLang="zh-CN" sz="2806" b="1" dirty="0">
                <a:ea typeface="楷体" panose="02010609060101010101" pitchFamily="49" charset="-122"/>
                <a:cs typeface="Times New Roman" panose="02020603050405020304" pitchFamily="18" charset="0"/>
              </a:rPr>
              <a:t>(result1) ;title('</a:t>
            </a:r>
            <a:r>
              <a:rPr lang="zh-CN" altLang="zh-CN" sz="2806" b="1" dirty="0">
                <a:ea typeface="楷体" panose="02010609060101010101" pitchFamily="49" charset="-122"/>
                <a:cs typeface="Times New Roman" panose="02020603050405020304" pitchFamily="18" charset="0"/>
              </a:rPr>
              <a:t>开运算</a:t>
            </a:r>
            <a:r>
              <a:rPr lang="en-US" altLang="zh-CN" sz="2806" b="1" dirty="0">
                <a:ea typeface="楷体" panose="02010609060101010101" pitchFamily="49" charset="-122"/>
                <a:cs typeface="Times New Roman" panose="02020603050405020304" pitchFamily="18" charset="0"/>
              </a:rPr>
              <a:t>');</a:t>
            </a:r>
            <a:endParaRPr lang="zh-CN" altLang="zh-CN" sz="2806" b="1" dirty="0">
              <a:ea typeface="楷体" panose="02010609060101010101" pitchFamily="49" charset="-122"/>
              <a:cs typeface="Times New Roman" panose="02020603050405020304" pitchFamily="18" charset="0"/>
            </a:endParaRPr>
          </a:p>
          <a:p>
            <a:pPr indent="298467" algn="just"/>
            <a:r>
              <a:rPr lang="en-US" altLang="zh-CN" sz="2806" b="1" dirty="0" err="1">
                <a:ea typeface="楷体" panose="02010609060101010101" pitchFamily="49" charset="-122"/>
                <a:cs typeface="Times New Roman" panose="02020603050405020304" pitchFamily="18" charset="0"/>
              </a:rPr>
              <a:t>figure,imshow</a:t>
            </a:r>
            <a:r>
              <a:rPr lang="en-US" altLang="zh-CN" sz="2806" b="1" dirty="0">
                <a:ea typeface="楷体" panose="02010609060101010101" pitchFamily="49" charset="-122"/>
                <a:cs typeface="Times New Roman" panose="02020603050405020304" pitchFamily="18" charset="0"/>
              </a:rPr>
              <a:t>(result2); ;title('</a:t>
            </a:r>
            <a:r>
              <a:rPr lang="zh-CN" altLang="zh-CN" sz="2806" b="1" dirty="0">
                <a:ea typeface="楷体" panose="02010609060101010101" pitchFamily="49" charset="-122"/>
                <a:cs typeface="Times New Roman" panose="02020603050405020304" pitchFamily="18" charset="0"/>
              </a:rPr>
              <a:t>闭运算</a:t>
            </a:r>
            <a:r>
              <a:rPr lang="en-US" altLang="zh-CN" sz="2806" b="1" dirty="0">
                <a:ea typeface="楷体" panose="02010609060101010101" pitchFamily="49" charset="-122"/>
                <a:cs typeface="Times New Roman" panose="02020603050405020304" pitchFamily="18" charset="0"/>
              </a:rPr>
              <a:t>');</a:t>
            </a:r>
            <a:endParaRPr lang="zh-CN" altLang="en-US" sz="2806"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905932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37</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复合形态变换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5" name="图片 4" descr="A"/>
          <p:cNvPicPr>
            <a:picLocks noChangeAspect="1"/>
          </p:cNvPicPr>
          <p:nvPr/>
        </p:nvPicPr>
        <p:blipFill>
          <a:blip r:embed="rId2" cstate="print"/>
          <a:srcRect/>
          <a:stretch>
            <a:fillRect/>
          </a:stretch>
        </p:blipFill>
        <p:spPr bwMode="auto">
          <a:xfrm>
            <a:off x="3004697" y="2556485"/>
            <a:ext cx="1966972" cy="1836670"/>
          </a:xfrm>
          <a:prstGeom prst="rect">
            <a:avLst/>
          </a:prstGeom>
          <a:noFill/>
        </p:spPr>
      </p:pic>
      <p:sp>
        <p:nvSpPr>
          <p:cNvPr id="6" name="矩形 5"/>
          <p:cNvSpPr/>
          <p:nvPr/>
        </p:nvSpPr>
        <p:spPr>
          <a:xfrm>
            <a:off x="2799634" y="4525211"/>
            <a:ext cx="2377096" cy="524118"/>
          </a:xfrm>
          <a:prstGeom prst="rect">
            <a:avLst/>
          </a:prstGeom>
        </p:spPr>
        <p:txBody>
          <a:bodyPr wrap="square">
            <a:spAutoFit/>
          </a:bodyPr>
          <a:lstStyle/>
          <a:p>
            <a:r>
              <a:rPr lang="zh-CN" altLang="zh-CN" sz="2806" kern="100" dirty="0">
                <a:ea typeface="楷体" panose="02010609060101010101" pitchFamily="49" charset="-122"/>
                <a:cs typeface="Times New Roman" panose="02020603050405020304" pitchFamily="18" charset="0"/>
              </a:rPr>
              <a:t>（</a:t>
            </a:r>
            <a:r>
              <a:rPr lang="en-US" altLang="zh-CN" sz="2806" kern="100" dirty="0">
                <a:ea typeface="楷体" panose="02010609060101010101" pitchFamily="49" charset="-122"/>
                <a:cs typeface="Times New Roman" panose="02020603050405020304" pitchFamily="18" charset="0"/>
              </a:rPr>
              <a:t>a</a:t>
            </a:r>
            <a:r>
              <a:rPr lang="zh-CN" altLang="zh-CN" sz="2806" kern="100" dirty="0">
                <a:ea typeface="楷体" panose="02010609060101010101" pitchFamily="49" charset="-122"/>
                <a:cs typeface="Times New Roman" panose="02020603050405020304" pitchFamily="18" charset="0"/>
              </a:rPr>
              <a:t>）原图</a:t>
            </a:r>
            <a:endParaRPr lang="zh-CN" altLang="en-US" sz="2806" dirty="0">
              <a:ea typeface="楷体" panose="02010609060101010101" pitchFamily="49" charset="-122"/>
              <a:cs typeface="Times New Roman" panose="02020603050405020304" pitchFamily="18" charset="0"/>
            </a:endParaRPr>
          </a:p>
        </p:txBody>
      </p:sp>
      <p:pic>
        <p:nvPicPr>
          <p:cNvPr id="7" name="图片 6" descr="Aopen"/>
          <p:cNvPicPr>
            <a:picLocks noChangeAspect="1"/>
          </p:cNvPicPr>
          <p:nvPr/>
        </p:nvPicPr>
        <p:blipFill>
          <a:blip r:embed="rId3" cstate="print"/>
          <a:srcRect/>
          <a:stretch>
            <a:fillRect/>
          </a:stretch>
        </p:blipFill>
        <p:spPr bwMode="auto">
          <a:xfrm>
            <a:off x="6555220" y="1454361"/>
            <a:ext cx="1967860" cy="1836670"/>
          </a:xfrm>
          <a:prstGeom prst="rect">
            <a:avLst/>
          </a:prstGeom>
          <a:noFill/>
        </p:spPr>
      </p:pic>
      <p:sp>
        <p:nvSpPr>
          <p:cNvPr id="8" name="矩形 7"/>
          <p:cNvSpPr/>
          <p:nvPr/>
        </p:nvSpPr>
        <p:spPr>
          <a:xfrm>
            <a:off x="6031652" y="3354743"/>
            <a:ext cx="3002745" cy="524118"/>
          </a:xfrm>
          <a:prstGeom prst="rect">
            <a:avLst/>
          </a:prstGeom>
        </p:spPr>
        <p:txBody>
          <a:bodyPr wrap="none">
            <a:spAutoFit/>
          </a:bodyPr>
          <a:lstStyle/>
          <a:p>
            <a:r>
              <a:rPr lang="zh-CN" altLang="zh-CN" sz="2806" kern="100" dirty="0">
                <a:ea typeface="楷体" panose="02010609060101010101" pitchFamily="49" charset="-122"/>
                <a:cs typeface="Times New Roman" panose="02020603050405020304" pitchFamily="18" charset="0"/>
              </a:rPr>
              <a:t>（</a:t>
            </a:r>
            <a:r>
              <a:rPr lang="en-US" altLang="zh-CN" sz="2806" kern="100" dirty="0">
                <a:ea typeface="楷体" panose="02010609060101010101" pitchFamily="49" charset="-122"/>
                <a:cs typeface="Times New Roman" panose="02020603050405020304" pitchFamily="18" charset="0"/>
              </a:rPr>
              <a:t>b</a:t>
            </a:r>
            <a:r>
              <a:rPr lang="zh-CN" altLang="zh-CN" sz="2806" kern="100" dirty="0">
                <a:ea typeface="楷体" panose="02010609060101010101" pitchFamily="49" charset="-122"/>
                <a:cs typeface="Times New Roman" panose="02020603050405020304" pitchFamily="18" charset="0"/>
              </a:rPr>
              <a:t>）开运算结果</a:t>
            </a:r>
            <a:r>
              <a:rPr lang="en-US" altLang="zh-CN" sz="2806" kern="100" dirty="0">
                <a:ea typeface="楷体" panose="02010609060101010101" pitchFamily="49" charset="-122"/>
                <a:cs typeface="Times New Roman" panose="02020603050405020304" pitchFamily="18" charset="0"/>
              </a:rPr>
              <a:t> </a:t>
            </a:r>
            <a:endParaRPr lang="zh-CN" altLang="en-US" sz="2806" dirty="0">
              <a:ea typeface="楷体" panose="02010609060101010101" pitchFamily="49" charset="-122"/>
              <a:cs typeface="Times New Roman" panose="02020603050405020304" pitchFamily="18" charset="0"/>
            </a:endParaRPr>
          </a:p>
        </p:txBody>
      </p:sp>
      <p:pic>
        <p:nvPicPr>
          <p:cNvPr id="9" name="图片 8" descr="Aclose"/>
          <p:cNvPicPr>
            <a:picLocks noChangeAspect="1"/>
          </p:cNvPicPr>
          <p:nvPr/>
        </p:nvPicPr>
        <p:blipFill>
          <a:blip r:embed="rId4" cstate="print"/>
          <a:srcRect/>
          <a:stretch>
            <a:fillRect/>
          </a:stretch>
        </p:blipFill>
        <p:spPr bwMode="auto">
          <a:xfrm>
            <a:off x="6577267" y="3881667"/>
            <a:ext cx="1967860" cy="1836670"/>
          </a:xfrm>
          <a:prstGeom prst="rect">
            <a:avLst/>
          </a:prstGeom>
          <a:noFill/>
        </p:spPr>
      </p:pic>
      <p:sp>
        <p:nvSpPr>
          <p:cNvPr id="10" name="矩形 9"/>
          <p:cNvSpPr/>
          <p:nvPr/>
        </p:nvSpPr>
        <p:spPr>
          <a:xfrm>
            <a:off x="6049490" y="5718981"/>
            <a:ext cx="3352294" cy="524118"/>
          </a:xfrm>
          <a:prstGeom prst="rect">
            <a:avLst/>
          </a:prstGeom>
        </p:spPr>
        <p:txBody>
          <a:bodyPr wrap="square">
            <a:spAutoFit/>
          </a:bodyPr>
          <a:lstStyle/>
          <a:p>
            <a:pPr algn="just"/>
            <a:r>
              <a:rPr lang="zh-CN" altLang="zh-CN" sz="2806" kern="100" dirty="0">
                <a:cs typeface="Times New Roman" panose="02020603050405020304" pitchFamily="18" charset="0"/>
              </a:rPr>
              <a:t>（</a:t>
            </a:r>
            <a:r>
              <a:rPr lang="en-US" altLang="zh-CN" sz="2806" kern="100" dirty="0">
                <a:cs typeface="Times New Roman" panose="02020603050405020304" pitchFamily="18" charset="0"/>
              </a:rPr>
              <a:t>c</a:t>
            </a:r>
            <a:r>
              <a:rPr lang="zh-CN" altLang="zh-CN" sz="2806" kern="100" dirty="0">
                <a:cs typeface="Times New Roman" panose="02020603050405020304" pitchFamily="18" charset="0"/>
              </a:rPr>
              <a:t>）闭运算结果</a:t>
            </a:r>
          </a:p>
        </p:txBody>
      </p:sp>
      <p:sp>
        <p:nvSpPr>
          <p:cNvPr id="11" name="文本框 10"/>
          <p:cNvSpPr txBox="1"/>
          <p:nvPr/>
        </p:nvSpPr>
        <p:spPr>
          <a:xfrm>
            <a:off x="2192643" y="1371113"/>
            <a:ext cx="6598302" cy="445635"/>
          </a:xfrm>
          <a:prstGeom prst="rect">
            <a:avLst/>
          </a:prstGeom>
          <a:noFill/>
        </p:spPr>
        <p:txBody>
          <a:bodyPr wrap="square" rtlCol="0">
            <a:spAutoFit/>
          </a:bodyPr>
          <a:lstStyle/>
          <a:p>
            <a:pPr marL="437369" indent="-437369">
              <a:buClr>
                <a:srgbClr val="7030A0"/>
              </a:buClr>
              <a:buSzPct val="75000"/>
              <a:buFont typeface="Wingdings" panose="05000000000000000000" pitchFamily="2" charset="2"/>
              <a:buChar char="n"/>
            </a:pPr>
            <a:r>
              <a:rPr lang="zh-CN" altLang="en-US" sz="2296" dirty="0">
                <a:latin typeface="楷体" panose="02010609060101010101" pitchFamily="49" charset="-122"/>
                <a:ea typeface="楷体" panose="02010609060101010101" pitchFamily="49" charset="-122"/>
              </a:rPr>
              <a:t>效果</a:t>
            </a:r>
          </a:p>
        </p:txBody>
      </p:sp>
    </p:spTree>
    <p:extLst>
      <p:ext uri="{BB962C8B-B14F-4D97-AF65-F5344CB8AC3E}">
        <p14:creationId xmlns:p14="http://schemas.microsoft.com/office/powerpoint/2010/main" val="4204176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38</a:t>
            </a:fld>
            <a:endParaRPr lang="en-US" altLang="zh-CN"/>
          </a:p>
        </p:txBody>
      </p:sp>
      <p:sp>
        <p:nvSpPr>
          <p:cNvPr id="3" name="Text Box 5"/>
          <p:cNvSpPr txBox="1">
            <a:spLocks noChangeArrowheads="1"/>
          </p:cNvSpPr>
          <p:nvPr/>
        </p:nvSpPr>
        <p:spPr bwMode="auto">
          <a:xfrm>
            <a:off x="1871191" y="1178830"/>
            <a:ext cx="8081248" cy="445635"/>
          </a:xfrm>
          <a:prstGeom prst="rect">
            <a:avLst/>
          </a:prstGeom>
          <a:noFill/>
          <a:ln w="9525">
            <a:noFill/>
            <a:miter lim="800000"/>
            <a:headEnd/>
            <a:tailEnd/>
          </a:ln>
        </p:spPr>
        <p:txBody>
          <a:bodyPr wrap="square">
            <a:spAutoFit/>
          </a:bodyPr>
          <a:lstStyle/>
          <a:p>
            <a:pPr marL="437369" indent="-437369" algn="just">
              <a:buClr>
                <a:srgbClr val="7030A0"/>
              </a:buClr>
              <a:buSzPct val="75000"/>
              <a:buFont typeface="Wingdings" panose="05000000000000000000" pitchFamily="2" charset="2"/>
              <a:buChar char="n"/>
            </a:pPr>
            <a:r>
              <a:rPr lang="zh-CN" altLang="en-US" sz="2296" dirty="0">
                <a:solidFill>
                  <a:srgbClr val="0000FF"/>
                </a:solidFill>
                <a:ea typeface="楷体" panose="02010609060101010101" pitchFamily="49" charset="-122"/>
                <a:cs typeface="Times New Roman" panose="02020603050405020304" pitchFamily="18" charset="0"/>
              </a:rPr>
              <a:t>开运算</a:t>
            </a:r>
            <a:r>
              <a:rPr lang="zh-CN" altLang="en-US" sz="2296" dirty="0">
                <a:solidFill>
                  <a:srgbClr val="0000FF"/>
                </a:solidFill>
                <a:ea typeface="楷体" panose="02010609060101010101" pitchFamily="49" charset="-122"/>
                <a:cs typeface="Times New Roman" panose="02020603050405020304" pitchFamily="18" charset="0"/>
              </a:rPr>
              <a:t>的</a:t>
            </a:r>
            <a:r>
              <a:rPr lang="zh-CN" altLang="en-US" sz="2296" dirty="0">
                <a:solidFill>
                  <a:srgbClr val="0000FF"/>
                </a:solidFill>
                <a:ea typeface="楷体" panose="02010609060101010101" pitchFamily="49" charset="-122"/>
                <a:cs typeface="Times New Roman" panose="02020603050405020304" pitchFamily="18" charset="0"/>
              </a:rPr>
              <a:t>效果</a:t>
            </a:r>
            <a:endParaRPr lang="zh-CN" altLang="en-US" sz="2296" dirty="0">
              <a:ea typeface="楷体" panose="02010609060101010101" pitchFamily="49" charset="-122"/>
              <a:cs typeface="Times New Roman" panose="02020603050405020304" pitchFamily="18" charset="0"/>
            </a:endParaRPr>
          </a:p>
        </p:txBody>
      </p:sp>
      <p:sp>
        <p:nvSpPr>
          <p:cNvPr id="4" name="Text Box 6"/>
          <p:cNvSpPr txBox="1">
            <a:spLocks noChangeArrowheads="1"/>
          </p:cNvSpPr>
          <p:nvPr/>
        </p:nvSpPr>
        <p:spPr bwMode="auto">
          <a:xfrm>
            <a:off x="1871191" y="3659551"/>
            <a:ext cx="8081248" cy="445635"/>
          </a:xfrm>
          <a:prstGeom prst="rect">
            <a:avLst/>
          </a:prstGeom>
          <a:noFill/>
          <a:ln w="9525">
            <a:noFill/>
            <a:miter lim="800000"/>
            <a:headEnd/>
            <a:tailEnd/>
          </a:ln>
        </p:spPr>
        <p:txBody>
          <a:bodyPr wrap="square">
            <a:spAutoFit/>
          </a:bodyPr>
          <a:lstStyle/>
          <a:p>
            <a:pPr marL="437369" indent="-437369" algn="just">
              <a:buClr>
                <a:srgbClr val="7030A0"/>
              </a:buClr>
              <a:buSzPct val="75000"/>
              <a:buFont typeface="Wingdings" panose="05000000000000000000" pitchFamily="2" charset="2"/>
              <a:buChar char="n"/>
            </a:pPr>
            <a:r>
              <a:rPr lang="zh-CN" altLang="en-US" sz="2296" dirty="0">
                <a:solidFill>
                  <a:srgbClr val="0000FF"/>
                </a:solidFill>
                <a:ea typeface="楷体" panose="02010609060101010101" pitchFamily="49" charset="-122"/>
                <a:cs typeface="Times New Roman" panose="02020603050405020304" pitchFamily="18" charset="0"/>
              </a:rPr>
              <a:t>闭运算</a:t>
            </a:r>
            <a:r>
              <a:rPr lang="zh-CN" altLang="en-US" sz="2296" dirty="0">
                <a:solidFill>
                  <a:srgbClr val="0000FF"/>
                </a:solidFill>
                <a:ea typeface="楷体" panose="02010609060101010101" pitchFamily="49" charset="-122"/>
                <a:cs typeface="Times New Roman" panose="02020603050405020304" pitchFamily="18" charset="0"/>
              </a:rPr>
              <a:t>的</a:t>
            </a:r>
            <a:r>
              <a:rPr lang="zh-CN" altLang="en-US" sz="2296" dirty="0">
                <a:solidFill>
                  <a:srgbClr val="0000FF"/>
                </a:solidFill>
                <a:ea typeface="楷体" panose="02010609060101010101" pitchFamily="49" charset="-122"/>
                <a:cs typeface="Times New Roman" panose="02020603050405020304" pitchFamily="18" charset="0"/>
              </a:rPr>
              <a:t>效果</a:t>
            </a:r>
            <a:endParaRPr lang="zh-CN" altLang="en-US" sz="2296" dirty="0">
              <a:ea typeface="楷体" panose="02010609060101010101" pitchFamily="49" charset="-122"/>
              <a:cs typeface="Times New Roman" panose="02020603050405020304" pitchFamily="18" charset="0"/>
            </a:endParaRPr>
          </a:p>
        </p:txBody>
      </p:sp>
      <p:sp>
        <p:nvSpPr>
          <p:cNvPr id="5"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复合形态变换</a:t>
            </a:r>
          </a:p>
        </p:txBody>
      </p:sp>
      <p:sp>
        <p:nvSpPr>
          <p:cNvPr id="6"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7" name="矩形 6"/>
          <p:cNvSpPr/>
          <p:nvPr/>
        </p:nvSpPr>
        <p:spPr>
          <a:xfrm>
            <a:off x="2107143" y="1849055"/>
            <a:ext cx="8103252" cy="1819472"/>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p"/>
            </a:pPr>
            <a:r>
              <a:rPr lang="zh-CN" altLang="en-US" sz="2806" dirty="0">
                <a:ea typeface="楷体" panose="02010609060101010101" pitchFamily="49" charset="-122"/>
                <a:cs typeface="Times New Roman" panose="02020603050405020304" pitchFamily="18" charset="0"/>
                <a:sym typeface="Symbol" pitchFamily="18" charset="2"/>
              </a:rPr>
              <a:t>删除小物体</a:t>
            </a:r>
            <a:r>
              <a:rPr lang="en-US" altLang="zh-CN" sz="2806" dirty="0">
                <a:ea typeface="楷体" panose="02010609060101010101" pitchFamily="49" charset="-122"/>
                <a:cs typeface="Times New Roman" panose="02020603050405020304" pitchFamily="18" charset="0"/>
                <a:sym typeface="Symbol" pitchFamily="18" charset="2"/>
              </a:rPr>
              <a:t>(</a:t>
            </a:r>
            <a:r>
              <a:rPr lang="zh-CN" altLang="en-US" sz="2806" dirty="0">
                <a:ea typeface="楷体" panose="02010609060101010101" pitchFamily="49" charset="-122"/>
                <a:cs typeface="Times New Roman" panose="02020603050405020304" pitchFamily="18" charset="0"/>
                <a:sym typeface="Symbol" pitchFamily="18" charset="2"/>
              </a:rPr>
              <a:t>滤掉突刺</a:t>
            </a:r>
            <a:r>
              <a:rPr lang="en-US" altLang="zh-CN" sz="2806" dirty="0">
                <a:ea typeface="楷体" panose="02010609060101010101" pitchFamily="49" charset="-122"/>
                <a:cs typeface="Times New Roman" panose="02020603050405020304" pitchFamily="18" charset="0"/>
                <a:sym typeface="Symbol" pitchFamily="18" charset="2"/>
              </a:rPr>
              <a:t>)</a:t>
            </a:r>
          </a:p>
          <a:p>
            <a:pPr marL="437369" indent="-437369" algn="just">
              <a:buClr>
                <a:srgbClr val="7030A0"/>
              </a:buClr>
              <a:buSzPct val="75000"/>
              <a:buFont typeface="Wingdings" panose="05000000000000000000" pitchFamily="2" charset="2"/>
              <a:buChar char="p"/>
            </a:pPr>
            <a:r>
              <a:rPr lang="zh-CN" altLang="en-US" sz="2806" dirty="0">
                <a:ea typeface="楷体" panose="02010609060101010101" pitchFamily="49" charset="-122"/>
                <a:cs typeface="Times New Roman" panose="02020603050405020304" pitchFamily="18" charset="0"/>
                <a:sym typeface="Symbol" pitchFamily="18" charset="2"/>
              </a:rPr>
              <a:t>将物体拆分为小物体</a:t>
            </a:r>
            <a:r>
              <a:rPr lang="en-US" altLang="zh-CN" sz="2806" dirty="0">
                <a:ea typeface="楷体" panose="02010609060101010101" pitchFamily="49" charset="-122"/>
                <a:cs typeface="Times New Roman" panose="02020603050405020304" pitchFamily="18" charset="0"/>
                <a:sym typeface="Symbol" pitchFamily="18" charset="2"/>
              </a:rPr>
              <a:t>(</a:t>
            </a:r>
            <a:r>
              <a:rPr lang="zh-CN" altLang="en-US" sz="2806" dirty="0">
                <a:ea typeface="楷体" panose="02010609060101010101" pitchFamily="49" charset="-122"/>
                <a:cs typeface="Times New Roman" panose="02020603050405020304" pitchFamily="18" charset="0"/>
                <a:sym typeface="Symbol" pitchFamily="18" charset="2"/>
              </a:rPr>
              <a:t>切断细长搭接</a:t>
            </a:r>
            <a:r>
              <a:rPr lang="en-US" altLang="zh-CN" sz="2806" dirty="0">
                <a:ea typeface="楷体" panose="02010609060101010101" pitchFamily="49" charset="-122"/>
                <a:cs typeface="Times New Roman" panose="02020603050405020304" pitchFamily="18" charset="0"/>
                <a:sym typeface="Symbol" pitchFamily="18" charset="2"/>
              </a:rPr>
              <a:t>)</a:t>
            </a:r>
            <a:r>
              <a:rPr lang="zh-CN" altLang="en-US" sz="2806" dirty="0">
                <a:ea typeface="楷体" panose="02010609060101010101" pitchFamily="49" charset="-122"/>
                <a:cs typeface="Times New Roman" panose="02020603050405020304" pitchFamily="18" charset="0"/>
                <a:sym typeface="Symbol" pitchFamily="18" charset="2"/>
              </a:rPr>
              <a:t>起分离作用</a:t>
            </a:r>
            <a:endParaRPr lang="en-US" altLang="zh-CN" sz="2806" dirty="0">
              <a:ea typeface="楷体" panose="02010609060101010101" pitchFamily="49" charset="-122"/>
              <a:cs typeface="Times New Roman" panose="02020603050405020304" pitchFamily="18" charset="0"/>
              <a:sym typeface="Symbol" pitchFamily="18" charset="2"/>
            </a:endParaRPr>
          </a:p>
          <a:p>
            <a:pPr marL="437369" indent="-437369" algn="just">
              <a:buClr>
                <a:srgbClr val="7030A0"/>
              </a:buClr>
              <a:buSzPct val="75000"/>
              <a:buFont typeface="Wingdings" panose="05000000000000000000" pitchFamily="2" charset="2"/>
              <a:buChar char="p"/>
            </a:pPr>
            <a:r>
              <a:rPr lang="zh-CN" altLang="en-US" sz="2806" dirty="0">
                <a:ea typeface="楷体" panose="02010609060101010101" pitchFamily="49" charset="-122"/>
                <a:cs typeface="Times New Roman" panose="02020603050405020304" pitchFamily="18" charset="0"/>
                <a:sym typeface="Symbol" pitchFamily="18" charset="2"/>
              </a:rPr>
              <a:t>平滑大物体边界而不明显改变它们面积</a:t>
            </a:r>
            <a:r>
              <a:rPr lang="en-US" altLang="zh-CN" sz="2806" dirty="0">
                <a:ea typeface="楷体" panose="02010609060101010101" pitchFamily="49" charset="-122"/>
                <a:cs typeface="Times New Roman" panose="02020603050405020304" pitchFamily="18" charset="0"/>
                <a:sym typeface="Symbol" pitchFamily="18" charset="2"/>
              </a:rPr>
              <a:t>(</a:t>
            </a:r>
            <a:r>
              <a:rPr lang="zh-CN" altLang="en-US" sz="2806" dirty="0">
                <a:ea typeface="楷体" panose="02010609060101010101" pitchFamily="49" charset="-122"/>
                <a:cs typeface="Times New Roman" panose="02020603050405020304" pitchFamily="18" charset="0"/>
                <a:sym typeface="Symbol" pitchFamily="18" charset="2"/>
              </a:rPr>
              <a:t>平滑图像轮廓</a:t>
            </a:r>
            <a:r>
              <a:rPr lang="en-US" altLang="zh-CN" sz="2806" dirty="0">
                <a:ea typeface="楷体" panose="02010609060101010101" pitchFamily="49" charset="-122"/>
                <a:cs typeface="Times New Roman" panose="02020603050405020304" pitchFamily="18" charset="0"/>
                <a:sym typeface="Symbol" pitchFamily="18" charset="2"/>
              </a:rPr>
              <a:t>)</a:t>
            </a:r>
          </a:p>
        </p:txBody>
      </p:sp>
      <p:sp>
        <p:nvSpPr>
          <p:cNvPr id="8" name="矩形 7"/>
          <p:cNvSpPr/>
          <p:nvPr/>
        </p:nvSpPr>
        <p:spPr>
          <a:xfrm>
            <a:off x="2094046" y="4295248"/>
            <a:ext cx="8103252" cy="1819472"/>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p"/>
            </a:pPr>
            <a:r>
              <a:rPr lang="zh-CN" altLang="en-US" sz="2806" dirty="0">
                <a:ea typeface="楷体" panose="02010609060101010101" pitchFamily="49" charset="-122"/>
                <a:cs typeface="Times New Roman" panose="02020603050405020304" pitchFamily="18" charset="0"/>
                <a:sym typeface="Symbol" pitchFamily="18" charset="2"/>
              </a:rPr>
              <a:t>填充物体的裂缝和小洞</a:t>
            </a:r>
            <a:endParaRPr lang="en-US" altLang="zh-CN" sz="2806" dirty="0">
              <a:ea typeface="楷体" panose="02010609060101010101" pitchFamily="49" charset="-122"/>
              <a:cs typeface="Times New Roman" panose="02020603050405020304" pitchFamily="18" charset="0"/>
              <a:sym typeface="Symbol" pitchFamily="18" charset="2"/>
            </a:endParaRPr>
          </a:p>
          <a:p>
            <a:pPr marL="437369" indent="-437369" algn="just">
              <a:buClr>
                <a:srgbClr val="7030A0"/>
              </a:buClr>
              <a:buSzPct val="75000"/>
              <a:buFont typeface="Wingdings" panose="05000000000000000000" pitchFamily="2" charset="2"/>
              <a:buChar char="p"/>
            </a:pPr>
            <a:r>
              <a:rPr lang="zh-CN" altLang="en-US" sz="2806" dirty="0">
                <a:ea typeface="楷体" panose="02010609060101010101" pitchFamily="49" charset="-122"/>
                <a:cs typeface="Times New Roman" panose="02020603050405020304" pitchFamily="18" charset="0"/>
                <a:sym typeface="Symbol" pitchFamily="18" charset="2"/>
              </a:rPr>
              <a:t>连相近物体</a:t>
            </a:r>
            <a:r>
              <a:rPr lang="en-US" altLang="zh-CN" sz="2806" dirty="0">
                <a:ea typeface="楷体" panose="02010609060101010101" pitchFamily="49" charset="-122"/>
                <a:cs typeface="Times New Roman" panose="02020603050405020304" pitchFamily="18" charset="0"/>
                <a:sym typeface="Symbol" pitchFamily="18" charset="2"/>
              </a:rPr>
              <a:t>(</a:t>
            </a:r>
            <a:r>
              <a:rPr lang="zh-CN" altLang="en-US" sz="2806" dirty="0">
                <a:ea typeface="楷体" panose="02010609060101010101" pitchFamily="49" charset="-122"/>
                <a:cs typeface="Times New Roman" panose="02020603050405020304" pitchFamily="18" charset="0"/>
                <a:sym typeface="Symbol" pitchFamily="18" charset="2"/>
              </a:rPr>
              <a:t>搭接短的间断</a:t>
            </a:r>
            <a:r>
              <a:rPr lang="en-US" altLang="zh-CN" sz="2806" dirty="0">
                <a:ea typeface="楷体" panose="02010609060101010101" pitchFamily="49" charset="-122"/>
                <a:cs typeface="Times New Roman" panose="02020603050405020304" pitchFamily="18" charset="0"/>
                <a:sym typeface="Symbol" pitchFamily="18" charset="2"/>
              </a:rPr>
              <a:t>)</a:t>
            </a:r>
            <a:r>
              <a:rPr lang="zh-CN" altLang="en-US" sz="2806" dirty="0">
                <a:ea typeface="楷体" panose="02010609060101010101" pitchFamily="49" charset="-122"/>
                <a:cs typeface="Times New Roman" panose="02020603050405020304" pitchFamily="18" charset="0"/>
                <a:sym typeface="Symbol" pitchFamily="18" charset="2"/>
              </a:rPr>
              <a:t>起连通补接作用</a:t>
            </a:r>
            <a:endParaRPr lang="en-US" altLang="zh-CN" sz="2806" dirty="0">
              <a:ea typeface="楷体" panose="02010609060101010101" pitchFamily="49" charset="-122"/>
              <a:cs typeface="Times New Roman" panose="02020603050405020304" pitchFamily="18" charset="0"/>
              <a:sym typeface="Symbol" pitchFamily="18" charset="2"/>
            </a:endParaRPr>
          </a:p>
          <a:p>
            <a:pPr marL="437369" indent="-437369" algn="just">
              <a:buClr>
                <a:srgbClr val="7030A0"/>
              </a:buClr>
              <a:buSzPct val="75000"/>
              <a:buFont typeface="Wingdings" panose="05000000000000000000" pitchFamily="2" charset="2"/>
              <a:buChar char="p"/>
            </a:pPr>
            <a:r>
              <a:rPr lang="zh-CN" altLang="en-US" sz="2806" dirty="0">
                <a:ea typeface="楷体" panose="02010609060101010101" pitchFamily="49" charset="-122"/>
                <a:cs typeface="Times New Roman" panose="02020603050405020304" pitchFamily="18" charset="0"/>
                <a:sym typeface="Symbol" pitchFamily="18" charset="2"/>
              </a:rPr>
              <a:t>平滑大物体边界而不明显改变它们面积</a:t>
            </a:r>
            <a:r>
              <a:rPr lang="en-US" altLang="zh-CN" sz="2806" dirty="0">
                <a:ea typeface="楷体" panose="02010609060101010101" pitchFamily="49" charset="-122"/>
                <a:cs typeface="Times New Roman" panose="02020603050405020304" pitchFamily="18" charset="0"/>
                <a:sym typeface="Symbol" pitchFamily="18" charset="2"/>
              </a:rPr>
              <a:t>(</a:t>
            </a:r>
            <a:r>
              <a:rPr lang="zh-CN" altLang="en-US" sz="2806" dirty="0">
                <a:ea typeface="楷体" panose="02010609060101010101" pitchFamily="49" charset="-122"/>
                <a:cs typeface="Times New Roman" panose="02020603050405020304" pitchFamily="18" charset="0"/>
                <a:sym typeface="Symbol" pitchFamily="18" charset="2"/>
              </a:rPr>
              <a:t>平滑图像轮廓</a:t>
            </a:r>
            <a:r>
              <a:rPr lang="en-US" altLang="zh-CN" sz="2806" dirty="0">
                <a:ea typeface="楷体" panose="02010609060101010101" pitchFamily="49" charset="-122"/>
                <a:cs typeface="Times New Roman" panose="02020603050405020304" pitchFamily="18" charset="0"/>
                <a:sym typeface="Symbol" pitchFamily="18" charset="2"/>
              </a:rPr>
              <a:t>)</a:t>
            </a:r>
          </a:p>
        </p:txBody>
      </p:sp>
    </p:spTree>
    <p:extLst>
      <p:ext uri="{BB962C8B-B14F-4D97-AF65-F5344CB8AC3E}">
        <p14:creationId xmlns:p14="http://schemas.microsoft.com/office/powerpoint/2010/main" val="1519399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39</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复合形态变换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Rectangle 27"/>
          <p:cNvSpPr>
            <a:spLocks noChangeArrowheads="1"/>
          </p:cNvSpPr>
          <p:nvPr/>
        </p:nvSpPr>
        <p:spPr bwMode="auto">
          <a:xfrm>
            <a:off x="1745223" y="1311152"/>
            <a:ext cx="5512014" cy="81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lvl1pPr marL="514350" indent="-5143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marL="0" indent="0">
              <a:lnSpc>
                <a:spcPct val="110000"/>
              </a:lnSpc>
              <a:buClr>
                <a:srgbClr val="C00000"/>
              </a:buClr>
              <a:buSzPct val="100000"/>
              <a:buNone/>
            </a:pPr>
            <a:r>
              <a:rPr lang="zh-CN" altLang="en-US" sz="3061" dirty="0">
                <a:solidFill>
                  <a:srgbClr val="0000CC"/>
                </a:solidFill>
                <a:latin typeface="+mj-ea"/>
                <a:ea typeface="+mj-ea"/>
              </a:rPr>
              <a:t>（</a:t>
            </a:r>
            <a:r>
              <a:rPr lang="en-US" altLang="zh-CN" sz="3061" dirty="0">
                <a:solidFill>
                  <a:srgbClr val="0000CC"/>
                </a:solidFill>
                <a:latin typeface="+mj-ea"/>
                <a:ea typeface="+mj-ea"/>
              </a:rPr>
              <a:t>4</a:t>
            </a:r>
            <a:r>
              <a:rPr lang="zh-CN" altLang="en-US" sz="3061" dirty="0">
                <a:solidFill>
                  <a:srgbClr val="0000CC"/>
                </a:solidFill>
                <a:latin typeface="+mj-ea"/>
                <a:ea typeface="+mj-ea"/>
              </a:rPr>
              <a:t>）开、闭运算的性质</a:t>
            </a:r>
            <a:endParaRPr lang="zh-CN" altLang="en-US" sz="3061" dirty="0">
              <a:solidFill>
                <a:srgbClr val="0000CC"/>
              </a:solidFill>
              <a:latin typeface="+mj-ea"/>
              <a:ea typeface="+mj-ea"/>
            </a:endParaRPr>
          </a:p>
        </p:txBody>
      </p:sp>
      <p:sp>
        <p:nvSpPr>
          <p:cNvPr id="7" name="矩形 6"/>
          <p:cNvSpPr/>
          <p:nvPr/>
        </p:nvSpPr>
        <p:spPr>
          <a:xfrm>
            <a:off x="2255213" y="2002626"/>
            <a:ext cx="8107043" cy="445635"/>
          </a:xfrm>
          <a:prstGeom prst="rect">
            <a:avLst/>
          </a:prstGeom>
        </p:spPr>
        <p:txBody>
          <a:bodyPr wrap="square">
            <a:spAutoFit/>
          </a:bodyPr>
          <a:lstStyle/>
          <a:p>
            <a:pPr marL="437369" indent="-437369">
              <a:buClr>
                <a:srgbClr val="7030A0"/>
              </a:buClr>
              <a:buSzPct val="75000"/>
              <a:buFont typeface="Wingdings" panose="05000000000000000000" pitchFamily="2" charset="2"/>
              <a:buChar char="n"/>
            </a:pPr>
            <a:r>
              <a:rPr lang="zh-CN" altLang="zh-CN" sz="2296" kern="100" dirty="0">
                <a:latin typeface="楷体" panose="02010609060101010101" pitchFamily="49" charset="-122"/>
                <a:ea typeface="楷体" panose="02010609060101010101" pitchFamily="49" charset="-122"/>
                <a:cs typeface="Times New Roman" panose="02020603050405020304" pitchFamily="18" charset="0"/>
              </a:rPr>
              <a:t>性质</a:t>
            </a:r>
            <a:r>
              <a:rPr lang="en-US" altLang="zh-CN" sz="2296" kern="100" dirty="0">
                <a:latin typeface="楷体" panose="02010609060101010101" pitchFamily="49" charset="-122"/>
                <a:ea typeface="楷体" panose="02010609060101010101" pitchFamily="49" charset="-122"/>
              </a:rPr>
              <a:t>1</a:t>
            </a:r>
            <a:r>
              <a:rPr lang="zh-CN" altLang="zh-CN" sz="2296" kern="100" dirty="0">
                <a:latin typeface="楷体" panose="02010609060101010101" pitchFamily="49" charset="-122"/>
                <a:ea typeface="楷体" panose="02010609060101010101" pitchFamily="49" charset="-122"/>
                <a:cs typeface="Times New Roman" panose="02020603050405020304" pitchFamily="18" charset="0"/>
              </a:rPr>
              <a:t>：开运算和闭运算都具有</a:t>
            </a:r>
            <a:r>
              <a:rPr lang="zh-CN" altLang="zh-CN" sz="2296" kern="100" dirty="0">
                <a:latin typeface="楷体" panose="02010609060101010101" pitchFamily="49" charset="-122"/>
                <a:ea typeface="楷体" panose="02010609060101010101" pitchFamily="49" charset="-122"/>
                <a:cs typeface="Times New Roman" panose="02020603050405020304" pitchFamily="18" charset="0"/>
              </a:rPr>
              <a:t>增长性</a:t>
            </a:r>
            <a:endParaRPr lang="zh-CN" altLang="en-US" sz="2296"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8" name="文本框 7"/>
              <p:cNvSpPr txBox="1"/>
              <p:nvPr/>
            </p:nvSpPr>
            <p:spPr>
              <a:xfrm>
                <a:off x="4131848" y="2548339"/>
                <a:ext cx="2865463" cy="788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𝒀</m:t>
                      </m:r>
                      <m:r>
                        <a:rPr lang="en-US" altLang="zh-CN" sz="2296" b="1" i="1">
                          <a:latin typeface="Cambria Math" panose="02040503050406030204" pitchFamily="18" charset="0"/>
                          <a:ea typeface="Cambria Math" panose="02040503050406030204" pitchFamily="18" charset="0"/>
                        </a:rPr>
                        <m:t>⇒</m:t>
                      </m:r>
                      <m:d>
                        <m:dPr>
                          <m:begChr m:val="{"/>
                          <m:endChr m:val=""/>
                          <m:ctrlPr>
                            <a:rPr lang="en-US" altLang="zh-CN" sz="2296" b="1" i="1">
                              <a:latin typeface="Cambria Math" panose="02040503050406030204" pitchFamily="18" charset="0"/>
                              <a:ea typeface="Cambria Math" panose="02040503050406030204" pitchFamily="18" charset="0"/>
                            </a:rPr>
                          </m:ctrlPr>
                        </m:dPr>
                        <m:e>
                          <m:m>
                            <m:mPr>
                              <m:mcs>
                                <m:mc>
                                  <m:mcPr>
                                    <m:count m:val="1"/>
                                    <m:mcJc m:val="center"/>
                                  </m:mcPr>
                                </m:mc>
                              </m:mcs>
                              <m:ctrlPr>
                                <a:rPr lang="en-US" altLang="zh-CN" sz="2296" b="1" i="1">
                                  <a:latin typeface="Cambria Math" panose="02040503050406030204" pitchFamily="18" charset="0"/>
                                  <a:ea typeface="Cambria Math" panose="02040503050406030204" pitchFamily="18" charset="0"/>
                                </a:rPr>
                              </m:ctrlPr>
                            </m:mPr>
                            <m:mr>
                              <m:e>
                                <m:d>
                                  <m:dPr>
                                    <m:ctrlPr>
                                      <a:rPr lang="en-US" altLang="zh-CN" sz="2296" b="1" i="1">
                                        <a:latin typeface="Cambria Math" panose="02040503050406030204" pitchFamily="18" charset="0"/>
                                        <a:ea typeface="Cambria Math" panose="02040503050406030204" pitchFamily="18" charset="0"/>
                                      </a:rPr>
                                    </m:ctrlPr>
                                  </m:dPr>
                                  <m:e>
                                    <m:r>
                                      <a:rPr lang="en-US" altLang="zh-CN" sz="2296" b="1" i="1">
                                        <a:latin typeface="Cambria Math" panose="02040503050406030204" pitchFamily="18" charset="0"/>
                                        <a:ea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𝑺</m:t>
                                    </m:r>
                                  </m:e>
                                </m:d>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𝒀</m:t>
                                </m:r>
                              </m:e>
                            </m:mr>
                            <m:mr>
                              <m:e>
                                <m:d>
                                  <m:dPr>
                                    <m:ctrlPr>
                                      <a:rPr lang="en-US" altLang="zh-CN" sz="2296" i="1">
                                        <a:latin typeface="Cambria Math" panose="02040503050406030204" pitchFamily="18" charset="0"/>
                                        <a:ea typeface="Cambria Math" panose="02040503050406030204" pitchFamily="18" charset="0"/>
                                      </a:rPr>
                                    </m:ctrlPr>
                                  </m:dPr>
                                  <m:e>
                                    <m:r>
                                      <a:rPr lang="en-US" altLang="zh-CN" sz="2296" i="1">
                                        <a:latin typeface="Cambria Math" panose="02040503050406030204" pitchFamily="18" charset="0"/>
                                        <a:ea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e>
                                </m:d>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𝒀</m:t>
                                </m:r>
                              </m:e>
                            </m:mr>
                          </m:m>
                        </m:e>
                      </m:d>
                    </m:oMath>
                  </m:oMathPara>
                </a14:m>
                <a:endParaRPr lang="zh-CN" altLang="en-US" sz="2296" dirty="0"/>
              </a:p>
            </p:txBody>
          </p:sp>
        </mc:Choice>
        <mc:Fallback>
          <p:sp>
            <p:nvSpPr>
              <p:cNvPr id="8" name="文本框 7"/>
              <p:cNvSpPr txBox="1">
                <a:spLocks noRot="1" noChangeAspect="1" noMove="1" noResize="1" noEditPoints="1" noAdjustHandles="1" noChangeArrowheads="1" noChangeShapeType="1" noTextEdit="1"/>
              </p:cNvSpPr>
              <p:nvPr/>
            </p:nvSpPr>
            <p:spPr>
              <a:xfrm>
                <a:off x="4131848" y="2548339"/>
                <a:ext cx="2865463" cy="788101"/>
              </a:xfrm>
              <a:prstGeom prst="rect">
                <a:avLst/>
              </a:prstGeom>
              <a:blipFill>
                <a:blip r:embed="rId2"/>
                <a:stretch>
                  <a:fillRect/>
                </a:stretch>
              </a:blipFill>
            </p:spPr>
            <p:txBody>
              <a:bodyPr/>
              <a:lstStyle/>
              <a:p>
                <a:r>
                  <a:rPr lang="zh-CN" altLang="en-US">
                    <a:noFill/>
                  </a:rPr>
                  <a:t> </a:t>
                </a:r>
              </a:p>
            </p:txBody>
          </p:sp>
        </mc:Fallback>
      </mc:AlternateContent>
      <p:sp>
        <p:nvSpPr>
          <p:cNvPr id="9" name="矩形 8"/>
          <p:cNvSpPr/>
          <p:nvPr/>
        </p:nvSpPr>
        <p:spPr>
          <a:xfrm>
            <a:off x="2299771" y="3702782"/>
            <a:ext cx="8062485" cy="798937"/>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n"/>
            </a:pPr>
            <a:r>
              <a:rPr lang="zh-CN" altLang="zh-CN" sz="2296" kern="100" dirty="0">
                <a:ea typeface="楷体" panose="02010609060101010101" pitchFamily="49" charset="-122"/>
                <a:cs typeface="Times New Roman" panose="02020603050405020304" pitchFamily="18" charset="0"/>
              </a:rPr>
              <a:t>性质</a:t>
            </a:r>
            <a:r>
              <a:rPr lang="en-US" altLang="zh-CN" sz="2296" kern="100" dirty="0">
                <a:ea typeface="楷体" panose="02010609060101010101" pitchFamily="49" charset="-122"/>
                <a:cs typeface="Times New Roman" panose="02020603050405020304" pitchFamily="18" charset="0"/>
              </a:rPr>
              <a:t>2</a:t>
            </a:r>
            <a:r>
              <a:rPr lang="zh-CN" altLang="zh-CN" sz="2296" kern="100" dirty="0">
                <a:ea typeface="楷体" panose="02010609060101010101" pitchFamily="49" charset="-122"/>
                <a:cs typeface="Times New Roman" panose="02020603050405020304" pitchFamily="18" charset="0"/>
              </a:rPr>
              <a:t>：开运算是非外延的</a:t>
            </a:r>
            <a:r>
              <a:rPr lang="zh-CN" altLang="zh-CN" sz="2296" kern="100" dirty="0">
                <a:ea typeface="楷体" panose="02010609060101010101" pitchFamily="49" charset="-122"/>
                <a:cs typeface="Times New Roman" panose="02020603050405020304" pitchFamily="18" charset="0"/>
              </a:rPr>
              <a:t>，</a:t>
            </a:r>
            <a:endParaRPr lang="en-US" altLang="zh-CN" sz="2296" kern="100" dirty="0">
              <a:ea typeface="楷体" panose="02010609060101010101" pitchFamily="49" charset="-122"/>
              <a:cs typeface="Times New Roman" panose="02020603050405020304" pitchFamily="18" charset="0"/>
            </a:endParaRPr>
          </a:p>
          <a:p>
            <a:pPr algn="just">
              <a:buClr>
                <a:srgbClr val="7030A0"/>
              </a:buClr>
              <a:buSzPct val="75000"/>
            </a:pPr>
            <a:r>
              <a:rPr lang="en-US" altLang="zh-CN" sz="2296" kern="100" dirty="0">
                <a:ea typeface="楷体" panose="02010609060101010101" pitchFamily="49" charset="-122"/>
                <a:cs typeface="Times New Roman" panose="02020603050405020304" pitchFamily="18" charset="0"/>
              </a:rPr>
              <a:t> </a:t>
            </a:r>
            <a:r>
              <a:rPr lang="en-US" altLang="zh-CN" sz="2296" kern="100" dirty="0">
                <a:ea typeface="楷体" panose="02010609060101010101" pitchFamily="49" charset="-122"/>
                <a:cs typeface="Times New Roman" panose="02020603050405020304" pitchFamily="18" charset="0"/>
              </a:rPr>
              <a:t>                 </a:t>
            </a:r>
            <a:r>
              <a:rPr lang="zh-CN" altLang="zh-CN" sz="2296" kern="100" dirty="0">
                <a:ea typeface="楷体" panose="02010609060101010101" pitchFamily="49" charset="-122"/>
                <a:cs typeface="Times New Roman" panose="02020603050405020304" pitchFamily="18" charset="0"/>
              </a:rPr>
              <a:t>而</a:t>
            </a:r>
            <a:r>
              <a:rPr lang="zh-CN" altLang="zh-CN" sz="2296" kern="100" dirty="0">
                <a:ea typeface="楷体" panose="02010609060101010101" pitchFamily="49" charset="-122"/>
                <a:cs typeface="Times New Roman" panose="02020603050405020304" pitchFamily="18" charset="0"/>
              </a:rPr>
              <a:t>闭运算是外延的</a:t>
            </a:r>
          </a:p>
        </p:txBody>
      </p:sp>
      <mc:AlternateContent xmlns:mc="http://schemas.openxmlformats.org/markup-compatibility/2006">
        <mc:Choice xmlns:a14="http://schemas.microsoft.com/office/drawing/2010/main" Requires="a14">
          <p:sp>
            <p:nvSpPr>
              <p:cNvPr id="10" name="矩形 9"/>
              <p:cNvSpPr/>
              <p:nvPr/>
            </p:nvSpPr>
            <p:spPr>
              <a:xfrm>
                <a:off x="4844919" y="4916402"/>
                <a:ext cx="1546577" cy="445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296" i="1">
                          <a:latin typeface="Cambria Math" panose="02040503050406030204" pitchFamily="18" charset="0"/>
                          <a:ea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r>
                        <a:rPr lang="en-US" altLang="zh-CN" sz="2296" i="1">
                          <a:latin typeface="Cambria Math" panose="02040503050406030204" pitchFamily="18" charset="0"/>
                          <a:ea typeface="Cambria Math" panose="02040503050406030204" pitchFamily="18" charset="0"/>
                        </a:rPr>
                        <m:t> ⊆</m:t>
                      </m:r>
                      <m:r>
                        <a:rPr lang="en-US" altLang="zh-CN" sz="2296" b="1" i="1">
                          <a:latin typeface="Cambria Math" panose="02040503050406030204" pitchFamily="18" charset="0"/>
                          <a:ea typeface="Cambria Math" panose="02040503050406030204" pitchFamily="18" charset="0"/>
                        </a:rPr>
                        <m:t>𝑿</m:t>
                      </m:r>
                    </m:oMath>
                  </m:oMathPara>
                </a14:m>
                <a:endParaRPr lang="zh-CN" altLang="en-US" sz="2296" dirty="0"/>
              </a:p>
            </p:txBody>
          </p:sp>
        </mc:Choice>
        <mc:Fallback>
          <p:sp>
            <p:nvSpPr>
              <p:cNvPr id="10" name="矩形 9"/>
              <p:cNvSpPr>
                <a:spLocks noRot="1" noChangeAspect="1" noMove="1" noResize="1" noEditPoints="1" noAdjustHandles="1" noChangeArrowheads="1" noChangeShapeType="1" noTextEdit="1"/>
              </p:cNvSpPr>
              <p:nvPr/>
            </p:nvSpPr>
            <p:spPr>
              <a:xfrm>
                <a:off x="4844919" y="4916402"/>
                <a:ext cx="1546577" cy="44563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4718345" y="5658953"/>
                <a:ext cx="2149322" cy="4456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296" i="1">
                          <a:latin typeface="Cambria Math" panose="02040503050406030204" pitchFamily="18" charset="0"/>
                          <a:ea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oMath>
                  </m:oMathPara>
                </a14:m>
                <a:endParaRPr lang="zh-CN" altLang="en-US" sz="2296" dirty="0"/>
              </a:p>
            </p:txBody>
          </p:sp>
        </mc:Choice>
        <mc:Fallback>
          <p:sp>
            <p:nvSpPr>
              <p:cNvPr id="11" name="矩形 10"/>
              <p:cNvSpPr>
                <a:spLocks noRot="1" noChangeAspect="1" noMove="1" noResize="1" noEditPoints="1" noAdjustHandles="1" noChangeArrowheads="1" noChangeShapeType="1" noTextEdit="1"/>
              </p:cNvSpPr>
              <p:nvPr/>
            </p:nvSpPr>
            <p:spPr>
              <a:xfrm>
                <a:off x="4718345" y="5658953"/>
                <a:ext cx="2149322" cy="44563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975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4</a:t>
            </a:fld>
            <a:endParaRPr lang="en-US" altLang="zh-CN"/>
          </a:p>
        </p:txBody>
      </p:sp>
      <p:pic>
        <p:nvPicPr>
          <p:cNvPr id="4" name="图片 3"/>
          <p:cNvPicPr/>
          <p:nvPr/>
        </p:nvPicPr>
        <p:blipFill>
          <a:blip r:embed="rId2" cstate="print"/>
          <a:srcRect/>
          <a:stretch>
            <a:fillRect/>
          </a:stretch>
        </p:blipFill>
        <p:spPr bwMode="auto">
          <a:xfrm>
            <a:off x="2273621" y="1403771"/>
            <a:ext cx="7373880" cy="1994428"/>
          </a:xfrm>
          <a:prstGeom prst="rect">
            <a:avLst/>
          </a:prstGeom>
          <a:noFill/>
          <a:ln w="9525">
            <a:solidFill>
              <a:srgbClr val="C00000"/>
            </a:solidFill>
            <a:miter lim="800000"/>
            <a:headEnd/>
            <a:tailEnd/>
          </a:ln>
        </p:spPr>
      </p:pic>
      <p:sp>
        <p:nvSpPr>
          <p:cNvPr id="3" name="Rectangle 6"/>
          <p:cNvSpPr>
            <a:spLocks noChangeArrowheads="1"/>
          </p:cNvSpPr>
          <p:nvPr/>
        </p:nvSpPr>
        <p:spPr bwMode="auto">
          <a:xfrm>
            <a:off x="2159367" y="1319305"/>
            <a:ext cx="3801193" cy="484876"/>
          </a:xfrm>
          <a:prstGeom prst="rect">
            <a:avLst/>
          </a:prstGeom>
          <a:noFill/>
          <a:ln w="9525" algn="ctr">
            <a:noFill/>
            <a:miter lim="800000"/>
            <a:headEnd/>
            <a:tailEnd/>
          </a:ln>
        </p:spPr>
        <p:txBody>
          <a:bodyPr wrap="square" anchor="ctr">
            <a:spAutoFit/>
          </a:bodyPr>
          <a:lstStyle/>
          <a:p>
            <a:pPr>
              <a:spcBef>
                <a:spcPct val="0"/>
              </a:spcBef>
            </a:pPr>
            <a:r>
              <a:rPr lang="zh-CN" altLang="en-US" sz="2551" dirty="0">
                <a:solidFill>
                  <a:srgbClr val="0000CC"/>
                </a:solidFill>
                <a:latin typeface="楷体" panose="02010609060101010101" pitchFamily="49" charset="-122"/>
                <a:ea typeface="楷体" panose="02010609060101010101" pitchFamily="49" charset="-122"/>
              </a:rPr>
              <a:t>不同形状的结构元素 </a:t>
            </a:r>
          </a:p>
        </p:txBody>
      </p:sp>
      <p:sp>
        <p:nvSpPr>
          <p:cNvPr id="5" name="Rectangle 2"/>
          <p:cNvSpPr txBox="1">
            <a:spLocks noChangeArrowheads="1"/>
          </p:cNvSpPr>
          <p:nvPr/>
        </p:nvSpPr>
        <p:spPr bwMode="auto">
          <a:xfrm>
            <a:off x="1963382" y="305746"/>
            <a:ext cx="629105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3061"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3061" dirty="0">
                <a:latin typeface="Times New Roman" panose="02020603050405020304" pitchFamily="18" charset="0"/>
                <a:ea typeface="微软雅黑" panose="020B0503020204020204" pitchFamily="34" charset="-122"/>
                <a:cs typeface="Times New Roman" panose="02020603050405020304" pitchFamily="18" charset="0"/>
              </a:rPr>
              <a:t>形态学基础</a:t>
            </a:r>
            <a:endParaRPr lang="zh-CN" altLang="en-US" sz="306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Text Box 5"/>
          <p:cNvSpPr txBox="1">
            <a:spLocks noChangeArrowheads="1"/>
          </p:cNvSpPr>
          <p:nvPr/>
        </p:nvSpPr>
        <p:spPr bwMode="auto">
          <a:xfrm>
            <a:off x="1963383" y="3607337"/>
            <a:ext cx="8247013" cy="2888227"/>
          </a:xfrm>
          <a:prstGeom prst="rect">
            <a:avLst/>
          </a:prstGeom>
          <a:noFill/>
          <a:ln w="9525" algn="ctr">
            <a:noFill/>
            <a:miter lim="800000"/>
            <a:headEnd/>
            <a:tailEnd/>
          </a:ln>
        </p:spPr>
        <p:txBody>
          <a:bodyPr wrap="square">
            <a:spAutoFit/>
          </a:bodyPr>
          <a:lstStyle/>
          <a:p>
            <a:pPr marL="437369" indent="-437369" algn="just">
              <a:spcBef>
                <a:spcPts val="383"/>
              </a:spcBef>
              <a:spcAft>
                <a:spcPts val="383"/>
              </a:spcAft>
              <a:buClr>
                <a:srgbClr val="7030A0"/>
              </a:buClr>
              <a:buSzPct val="75000"/>
              <a:buFont typeface="Wingdings" panose="05000000000000000000" pitchFamily="2" charset="2"/>
              <a:buChar char="n"/>
            </a:pPr>
            <a:r>
              <a:rPr lang="zh-CN" altLang="en-US" sz="2806" b="1" dirty="0">
                <a:solidFill>
                  <a:srgbClr val="000066"/>
                </a:solidFill>
                <a:ea typeface="楷体" panose="02010609060101010101" pitchFamily="49" charset="-122"/>
                <a:cs typeface="Times New Roman" panose="02020603050405020304" pitchFamily="18" charset="0"/>
              </a:rPr>
              <a:t>所有形态学</a:t>
            </a:r>
            <a:r>
              <a:rPr lang="zh-CN" altLang="en-US" sz="2806" b="1" dirty="0">
                <a:solidFill>
                  <a:srgbClr val="000066"/>
                </a:solidFill>
                <a:ea typeface="楷体" panose="02010609060101010101" pitchFamily="49" charset="-122"/>
                <a:cs typeface="Times New Roman" panose="02020603050405020304" pitchFamily="18" charset="0"/>
              </a:rPr>
              <a:t>处理都基于</a:t>
            </a:r>
            <a:r>
              <a:rPr lang="zh-CN" altLang="en-US" sz="2806" b="1" u="sng" dirty="0">
                <a:solidFill>
                  <a:srgbClr val="FF0000"/>
                </a:solidFill>
                <a:ea typeface="楷体" panose="02010609060101010101" pitchFamily="49" charset="-122"/>
                <a:cs typeface="Times New Roman" panose="02020603050405020304" pitchFamily="18" charset="0"/>
              </a:rPr>
              <a:t>填放结构元素</a:t>
            </a:r>
            <a:r>
              <a:rPr lang="zh-CN" altLang="en-US" sz="2806" b="1" dirty="0">
                <a:solidFill>
                  <a:srgbClr val="000066"/>
                </a:solidFill>
                <a:ea typeface="楷体" panose="02010609060101010101" pitchFamily="49" charset="-122"/>
                <a:cs typeface="Times New Roman" panose="02020603050405020304" pitchFamily="18" charset="0"/>
              </a:rPr>
              <a:t>的概念</a:t>
            </a:r>
            <a:r>
              <a:rPr lang="zh-CN" altLang="en-US" sz="2806" b="1" dirty="0">
                <a:solidFill>
                  <a:srgbClr val="000066"/>
                </a:solidFill>
                <a:ea typeface="楷体" panose="02010609060101010101" pitchFamily="49" charset="-122"/>
                <a:cs typeface="Times New Roman" panose="02020603050405020304" pitchFamily="18" charset="0"/>
              </a:rPr>
              <a:t>。</a:t>
            </a:r>
            <a:endParaRPr lang="en-US" altLang="zh-CN" sz="2806" b="1" dirty="0">
              <a:solidFill>
                <a:srgbClr val="000066"/>
              </a:solidFill>
              <a:ea typeface="楷体" panose="02010609060101010101" pitchFamily="49" charset="-122"/>
              <a:cs typeface="Times New Roman" panose="02020603050405020304" pitchFamily="18" charset="0"/>
            </a:endParaRPr>
          </a:p>
          <a:p>
            <a:pPr marL="437369" indent="-437369" algn="just">
              <a:spcBef>
                <a:spcPts val="383"/>
              </a:spcBef>
              <a:spcAft>
                <a:spcPts val="383"/>
              </a:spcAft>
              <a:buClr>
                <a:srgbClr val="7030A0"/>
              </a:buClr>
              <a:buSzPct val="75000"/>
              <a:buFont typeface="Wingdings" panose="05000000000000000000" pitchFamily="2" charset="2"/>
              <a:buChar char="n"/>
            </a:pPr>
            <a:r>
              <a:rPr lang="zh-CN" altLang="en-US" sz="2806" b="1" dirty="0">
                <a:solidFill>
                  <a:srgbClr val="000066"/>
                </a:solidFill>
                <a:ea typeface="楷体" panose="02010609060101010101" pitchFamily="49" charset="-122"/>
                <a:cs typeface="Times New Roman" panose="02020603050405020304" pitchFamily="18" charset="0"/>
              </a:rPr>
              <a:t>所谓</a:t>
            </a:r>
            <a:r>
              <a:rPr lang="zh-CN" altLang="en-US" sz="2806" b="1" dirty="0">
                <a:solidFill>
                  <a:srgbClr val="000066"/>
                </a:solidFill>
                <a:ea typeface="楷体" panose="02010609060101010101" pitchFamily="49" charset="-122"/>
                <a:cs typeface="Times New Roman" panose="02020603050405020304" pitchFamily="18" charset="0"/>
              </a:rPr>
              <a:t>的</a:t>
            </a:r>
            <a:r>
              <a:rPr lang="zh-CN" altLang="en-US" sz="2806" b="1" u="sng" dirty="0">
                <a:solidFill>
                  <a:srgbClr val="FF0000"/>
                </a:solidFill>
                <a:ea typeface="楷体" panose="02010609060101010101" pitchFamily="49" charset="-122"/>
                <a:cs typeface="Times New Roman" panose="02020603050405020304" pitchFamily="18" charset="0"/>
              </a:rPr>
              <a:t>填放</a:t>
            </a:r>
            <a:r>
              <a:rPr lang="zh-CN" altLang="en-US" sz="2806" b="1" dirty="0">
                <a:solidFill>
                  <a:srgbClr val="000066"/>
                </a:solidFill>
                <a:ea typeface="楷体" panose="02010609060101010101" pitchFamily="49" charset="-122"/>
                <a:cs typeface="Times New Roman" panose="02020603050405020304" pitchFamily="18" charset="0"/>
              </a:rPr>
              <a:t>，就是用不同的方法把结构元素放在原图像的内部，在结构元素的填放中引出一系列图像的特性。</a:t>
            </a:r>
            <a:endParaRPr lang="en-US" altLang="zh-CN" sz="2806" b="1" dirty="0">
              <a:solidFill>
                <a:srgbClr val="000066"/>
              </a:solidFill>
              <a:ea typeface="楷体" panose="02010609060101010101" pitchFamily="49" charset="-122"/>
              <a:cs typeface="Times New Roman" panose="02020603050405020304" pitchFamily="18" charset="0"/>
            </a:endParaRPr>
          </a:p>
          <a:p>
            <a:pPr marL="437369" indent="-437369" algn="just">
              <a:spcBef>
                <a:spcPts val="383"/>
              </a:spcBef>
              <a:spcAft>
                <a:spcPts val="383"/>
              </a:spcAft>
              <a:buClr>
                <a:srgbClr val="7030A0"/>
              </a:buClr>
              <a:buSzPct val="75000"/>
              <a:buFont typeface="Wingdings" panose="05000000000000000000" pitchFamily="2" charset="2"/>
              <a:buChar char="n"/>
            </a:pPr>
            <a:r>
              <a:rPr lang="zh-CN" altLang="en-US" sz="2806" b="1" dirty="0">
                <a:solidFill>
                  <a:srgbClr val="000066"/>
                </a:solidFill>
                <a:ea typeface="楷体" panose="02010609060101010101" pitchFamily="49" charset="-122"/>
                <a:cs typeface="Times New Roman" panose="02020603050405020304" pitchFamily="18" charset="0"/>
              </a:rPr>
              <a:t>不同的结构元素和不同的形态学变换可以得到图像不同的处理作用结果。</a:t>
            </a:r>
          </a:p>
        </p:txBody>
      </p:sp>
    </p:spTree>
    <p:extLst>
      <p:ext uri="{BB962C8B-B14F-4D97-AF65-F5344CB8AC3E}">
        <p14:creationId xmlns:p14="http://schemas.microsoft.com/office/powerpoint/2010/main" val="34433413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40</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复合形态变换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6" name="矩形 5"/>
          <p:cNvSpPr/>
          <p:nvPr/>
        </p:nvSpPr>
        <p:spPr>
          <a:xfrm>
            <a:off x="2514096" y="1993128"/>
            <a:ext cx="7347495" cy="445635"/>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n"/>
            </a:pPr>
            <a:r>
              <a:rPr lang="zh-CN" altLang="zh-CN" sz="2296" kern="100" dirty="0">
                <a:ea typeface="楷体" panose="02010609060101010101" pitchFamily="49" charset="-122"/>
                <a:cs typeface="Times New Roman" panose="02020603050405020304" pitchFamily="18" charset="0"/>
              </a:rPr>
              <a:t>性质</a:t>
            </a:r>
            <a:r>
              <a:rPr lang="en-US" altLang="zh-CN" sz="2296" kern="100" dirty="0">
                <a:ea typeface="楷体" panose="02010609060101010101" pitchFamily="49" charset="-122"/>
                <a:cs typeface="Times New Roman" panose="02020603050405020304" pitchFamily="18" charset="0"/>
              </a:rPr>
              <a:t>3</a:t>
            </a:r>
            <a:r>
              <a:rPr lang="zh-CN" altLang="zh-CN" sz="2296" kern="100" dirty="0">
                <a:ea typeface="楷体" panose="02010609060101010101" pitchFamily="49" charset="-122"/>
                <a:cs typeface="Times New Roman" panose="02020603050405020304" pitchFamily="18" charset="0"/>
              </a:rPr>
              <a:t>：开运算和闭运算都具有同前性</a:t>
            </a:r>
          </a:p>
        </p:txBody>
      </p:sp>
      <mc:AlternateContent xmlns:mc="http://schemas.openxmlformats.org/markup-compatibility/2006">
        <mc:Choice xmlns:a14="http://schemas.microsoft.com/office/drawing/2010/main" Requires="a14">
          <p:sp>
            <p:nvSpPr>
              <p:cNvPr id="7" name="矩形 6"/>
              <p:cNvSpPr/>
              <p:nvPr/>
            </p:nvSpPr>
            <p:spPr>
              <a:xfrm>
                <a:off x="4442813" y="2581966"/>
                <a:ext cx="2581604" cy="445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sz="2296" i="1">
                              <a:latin typeface="Cambria Math" panose="02040503050406030204" pitchFamily="18" charset="0"/>
                              <a:ea typeface="Cambria Math" panose="02040503050406030204" pitchFamily="18" charset="0"/>
                            </a:rPr>
                          </m:ctrlPr>
                        </m:dPr>
                        <m:e>
                          <m:r>
                            <a:rPr lang="en-US" altLang="zh-CN" sz="2296" i="1">
                              <a:latin typeface="Cambria Math" panose="02040503050406030204" pitchFamily="18" charset="0"/>
                              <a:ea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e>
                      </m:d>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r>
                        <a:rPr lang="en-US" altLang="zh-CN" sz="2296" b="1"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oMath>
                  </m:oMathPara>
                </a14:m>
                <a:endParaRPr lang="zh-CN" altLang="en-US" sz="2296" dirty="0"/>
              </a:p>
            </p:txBody>
          </p:sp>
        </mc:Choice>
        <mc:Fallback>
          <p:sp>
            <p:nvSpPr>
              <p:cNvPr id="7" name="矩形 6"/>
              <p:cNvSpPr>
                <a:spLocks noRot="1" noChangeAspect="1" noMove="1" noResize="1" noEditPoints="1" noAdjustHandles="1" noChangeArrowheads="1" noChangeShapeType="1" noTextEdit="1"/>
              </p:cNvSpPr>
              <p:nvPr/>
            </p:nvSpPr>
            <p:spPr>
              <a:xfrm>
                <a:off x="4442813" y="2581966"/>
                <a:ext cx="2581604" cy="44563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3806079" y="3249229"/>
                <a:ext cx="4677857" cy="44563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d>
                        <m:dPr>
                          <m:ctrlPr>
                            <a:rPr lang="en-US" altLang="zh-CN" sz="2296" i="1">
                              <a:latin typeface="Cambria Math" panose="02040503050406030204" pitchFamily="18" charset="0"/>
                              <a:ea typeface="Cambria Math" panose="02040503050406030204" pitchFamily="18" charset="0"/>
                            </a:rPr>
                          </m:ctrlPr>
                        </m:dPr>
                        <m:e>
                          <m:r>
                            <a:rPr lang="en-US" altLang="zh-CN" sz="2296" i="1">
                              <a:latin typeface="Cambria Math" panose="02040503050406030204" pitchFamily="18" charset="0"/>
                              <a:ea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r>
                            <m:rPr>
                              <m:nor/>
                            </m:rPr>
                            <a:rPr lang="zh-CN" altLang="en-US" sz="2296" dirty="0"/>
                            <m:t> </m:t>
                          </m:r>
                        </m:e>
                      </m:d>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r>
                        <a:rPr lang="en-US" altLang="zh-CN" sz="2296" b="1"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oMath>
                  </m:oMathPara>
                </a14:m>
                <a:endParaRPr lang="zh-CN" altLang="en-US" sz="2296" dirty="0"/>
              </a:p>
            </p:txBody>
          </p:sp>
        </mc:Choice>
        <mc:Fallback>
          <p:sp>
            <p:nvSpPr>
              <p:cNvPr id="8" name="矩形 7"/>
              <p:cNvSpPr>
                <a:spLocks noRot="1" noChangeAspect="1" noMove="1" noResize="1" noEditPoints="1" noAdjustHandles="1" noChangeArrowheads="1" noChangeShapeType="1" noTextEdit="1"/>
              </p:cNvSpPr>
              <p:nvPr/>
            </p:nvSpPr>
            <p:spPr>
              <a:xfrm>
                <a:off x="3806079" y="3249229"/>
                <a:ext cx="4677857" cy="445635"/>
              </a:xfrm>
              <a:prstGeom prst="rect">
                <a:avLst/>
              </a:prstGeom>
              <a:blipFill>
                <a:blip r:embed="rId3"/>
                <a:stretch>
                  <a:fillRect/>
                </a:stretch>
              </a:blipFill>
            </p:spPr>
            <p:txBody>
              <a:bodyPr/>
              <a:lstStyle/>
              <a:p>
                <a:r>
                  <a:rPr lang="zh-CN" altLang="en-US">
                    <a:noFill/>
                  </a:rPr>
                  <a:t> </a:t>
                </a:r>
              </a:p>
            </p:txBody>
          </p:sp>
        </mc:Fallback>
      </mc:AlternateContent>
      <p:sp>
        <p:nvSpPr>
          <p:cNvPr id="9" name="矩形 8"/>
          <p:cNvSpPr/>
          <p:nvPr/>
        </p:nvSpPr>
        <p:spPr>
          <a:xfrm>
            <a:off x="2514096" y="3916492"/>
            <a:ext cx="7347495" cy="445635"/>
          </a:xfrm>
          <a:prstGeom prst="rect">
            <a:avLst/>
          </a:prstGeom>
        </p:spPr>
        <p:txBody>
          <a:bodyPr wrap="square">
            <a:spAutoFit/>
          </a:bodyPr>
          <a:lstStyle/>
          <a:p>
            <a:pPr marL="437369" indent="-437369">
              <a:buClr>
                <a:srgbClr val="7030A0"/>
              </a:buClr>
              <a:buSzPct val="75000"/>
              <a:buFont typeface="Wingdings" panose="05000000000000000000" pitchFamily="2" charset="2"/>
              <a:buChar char="n"/>
            </a:pPr>
            <a:r>
              <a:rPr lang="zh-CN" altLang="zh-CN" sz="2296" kern="100" dirty="0">
                <a:ea typeface="楷体" panose="02010609060101010101" pitchFamily="49" charset="-122"/>
                <a:cs typeface="Times New Roman" panose="02020603050405020304" pitchFamily="18" charset="0"/>
              </a:rPr>
              <a:t>性质</a:t>
            </a:r>
            <a:r>
              <a:rPr lang="en-US" altLang="zh-CN" sz="2296" kern="100" dirty="0">
                <a:ea typeface="楷体" panose="02010609060101010101" pitchFamily="49" charset="-122"/>
                <a:cs typeface="Times New Roman" panose="02020603050405020304" pitchFamily="18" charset="0"/>
              </a:rPr>
              <a:t>4</a:t>
            </a:r>
            <a:r>
              <a:rPr lang="zh-CN" altLang="zh-CN" sz="2296" kern="100" dirty="0">
                <a:ea typeface="楷体" panose="02010609060101010101" pitchFamily="49" charset="-122"/>
                <a:cs typeface="Times New Roman" panose="02020603050405020304" pitchFamily="18" charset="0"/>
              </a:rPr>
              <a:t>：开运算和闭运算都具有对偶性</a:t>
            </a:r>
            <a:endParaRPr lang="zh-CN" altLang="en-US" sz="2296" dirty="0">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矩形 9"/>
              <p:cNvSpPr/>
              <p:nvPr/>
            </p:nvSpPr>
            <p:spPr>
              <a:xfrm>
                <a:off x="4299344" y="4521496"/>
                <a:ext cx="2430409" cy="457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296" i="1">
                              <a:latin typeface="Cambria Math" panose="02040503050406030204" pitchFamily="18" charset="0"/>
                              <a:ea typeface="Cambria Math" panose="02040503050406030204" pitchFamily="18" charset="0"/>
                            </a:rPr>
                          </m:ctrlPr>
                        </m:sSupPr>
                        <m:e>
                          <m:d>
                            <m:dPr>
                              <m:ctrlPr>
                                <a:rPr lang="en-US" altLang="zh-CN" sz="2296" i="1">
                                  <a:latin typeface="Cambria Math" panose="02040503050406030204" pitchFamily="18" charset="0"/>
                                  <a:ea typeface="Cambria Math" panose="02040503050406030204" pitchFamily="18" charset="0"/>
                                </a:rPr>
                              </m:ctrlPr>
                            </m:dPr>
                            <m:e>
                              <m:r>
                                <a:rPr lang="en-US" altLang="zh-CN" sz="2296" i="1">
                                  <a:latin typeface="Cambria Math" panose="02040503050406030204" pitchFamily="18" charset="0"/>
                                  <a:ea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e>
                          </m:d>
                        </m:e>
                        <m:sup>
                          <m:r>
                            <a:rPr lang="en-US" altLang="zh-CN" sz="2296" b="1" i="1">
                              <a:latin typeface="Cambria Math" panose="02040503050406030204" pitchFamily="18" charset="0"/>
                              <a:ea typeface="Cambria Math" panose="02040503050406030204" pitchFamily="18" charset="0"/>
                            </a:rPr>
                            <m:t>𝒄</m:t>
                          </m:r>
                        </m:sup>
                      </m:sSup>
                      <m:r>
                        <a:rPr lang="en-US" altLang="zh-CN" sz="2296" b="1" i="1">
                          <a:latin typeface="Cambria Math" panose="02040503050406030204" pitchFamily="18" charset="0"/>
                          <a:ea typeface="Cambria Math" panose="02040503050406030204" pitchFamily="18" charset="0"/>
                        </a:rPr>
                        <m:t>=</m:t>
                      </m:r>
                      <m:sSup>
                        <m:sSupPr>
                          <m:ctrlPr>
                            <a:rPr lang="en-US" altLang="zh-CN" sz="2296" b="1" i="1">
                              <a:latin typeface="Cambria Math" panose="02040503050406030204" pitchFamily="18" charset="0"/>
                              <a:ea typeface="Cambria Math" panose="02040503050406030204" pitchFamily="18" charset="0"/>
                            </a:rPr>
                          </m:ctrlPr>
                        </m:sSupPr>
                        <m:e>
                          <m:r>
                            <a:rPr lang="en-US" altLang="zh-CN" sz="2296" i="1">
                              <a:latin typeface="Cambria Math" panose="02040503050406030204" pitchFamily="18" charset="0"/>
                              <a:ea typeface="Cambria Math" panose="02040503050406030204" pitchFamily="18" charset="0"/>
                            </a:rPr>
                            <m:t>𝑿</m:t>
                          </m:r>
                        </m:e>
                        <m:sup>
                          <m:r>
                            <a:rPr lang="en-US" altLang="zh-CN" sz="2296" b="1" i="1">
                              <a:latin typeface="Cambria Math" panose="02040503050406030204" pitchFamily="18" charset="0"/>
                              <a:ea typeface="Cambria Math" panose="02040503050406030204" pitchFamily="18" charset="0"/>
                            </a:rPr>
                            <m:t>𝒄</m:t>
                          </m:r>
                        </m:sup>
                      </m:sSup>
                      <m:r>
                        <a:rPr lang="en-US" altLang="zh-CN" sz="2296" i="1">
                          <a:latin typeface="Cambria Math" panose="02040503050406030204" pitchFamily="18" charset="0"/>
                          <a:ea typeface="Cambria Math" panose="02040503050406030204" pitchFamily="18" charset="0"/>
                        </a:rPr>
                        <m:t>∙</m:t>
                      </m:r>
                      <m:acc>
                        <m:accPr>
                          <m:chr m:val="̂"/>
                          <m:ctrlPr>
                            <a:rPr lang="en-US" altLang="zh-CN" sz="2296" i="1">
                              <a:latin typeface="Cambria Math" panose="02040503050406030204" pitchFamily="18" charset="0"/>
                              <a:ea typeface="Cambria Math" panose="02040503050406030204" pitchFamily="18" charset="0"/>
                            </a:rPr>
                          </m:ctrlPr>
                        </m:accPr>
                        <m:e>
                          <m:r>
                            <a:rPr lang="en-US" altLang="zh-CN" sz="2296" i="1">
                              <a:latin typeface="Cambria Math" panose="02040503050406030204" pitchFamily="18" charset="0"/>
                              <a:ea typeface="Cambria Math" panose="02040503050406030204" pitchFamily="18" charset="0"/>
                            </a:rPr>
                            <m:t>𝑺</m:t>
                          </m:r>
                          <m:r>
                            <m:rPr>
                              <m:nor/>
                            </m:rPr>
                            <a:rPr lang="zh-CN" altLang="en-US" sz="2296" dirty="0"/>
                            <m:t> </m:t>
                          </m:r>
                        </m:e>
                      </m:acc>
                    </m:oMath>
                  </m:oMathPara>
                </a14:m>
                <a:endParaRPr lang="zh-CN" altLang="en-US" sz="2296" dirty="0"/>
              </a:p>
            </p:txBody>
          </p:sp>
        </mc:Choice>
        <mc:Fallback>
          <p:sp>
            <p:nvSpPr>
              <p:cNvPr id="10" name="矩形 9"/>
              <p:cNvSpPr>
                <a:spLocks noRot="1" noChangeAspect="1" noMove="1" noResize="1" noEditPoints="1" noAdjustHandles="1" noChangeArrowheads="1" noChangeShapeType="1" noTextEdit="1"/>
              </p:cNvSpPr>
              <p:nvPr/>
            </p:nvSpPr>
            <p:spPr>
              <a:xfrm>
                <a:off x="4299344" y="4521496"/>
                <a:ext cx="2430409" cy="457498"/>
              </a:xfrm>
              <a:prstGeom prst="rect">
                <a:avLst/>
              </a:prstGeom>
              <a:blipFill>
                <a:blip r:embed="rId4"/>
                <a:stretch>
                  <a:fillRect t="-5333" r="-165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3662609" y="5188759"/>
                <a:ext cx="4677857" cy="4574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2296" i="1">
                              <a:latin typeface="Cambria Math" panose="02040503050406030204" pitchFamily="18" charset="0"/>
                              <a:ea typeface="Cambria Math" panose="02040503050406030204" pitchFamily="18" charset="0"/>
                            </a:rPr>
                          </m:ctrlPr>
                        </m:sSupPr>
                        <m:e>
                          <m:d>
                            <m:dPr>
                              <m:ctrlPr>
                                <a:rPr lang="en-US" altLang="zh-CN" sz="2296" i="1">
                                  <a:latin typeface="Cambria Math" panose="02040503050406030204" pitchFamily="18" charset="0"/>
                                  <a:ea typeface="Cambria Math" panose="02040503050406030204" pitchFamily="18" charset="0"/>
                                </a:rPr>
                              </m:ctrlPr>
                            </m:dPr>
                            <m:e>
                              <m:r>
                                <a:rPr lang="en-US" altLang="zh-CN" sz="2296" i="1">
                                  <a:latin typeface="Cambria Math" panose="02040503050406030204" pitchFamily="18" charset="0"/>
                                  <a:ea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e>
                          </m:d>
                        </m:e>
                        <m:sup>
                          <m:r>
                            <a:rPr lang="en-US" altLang="zh-CN" sz="2296" i="1">
                              <a:latin typeface="Cambria Math" panose="02040503050406030204" pitchFamily="18" charset="0"/>
                              <a:ea typeface="Cambria Math" panose="02040503050406030204" pitchFamily="18" charset="0"/>
                            </a:rPr>
                            <m:t>𝒄</m:t>
                          </m:r>
                        </m:sup>
                      </m:sSup>
                      <m:r>
                        <a:rPr lang="en-US" altLang="zh-CN" sz="2296" i="1">
                          <a:latin typeface="Cambria Math" panose="02040503050406030204" pitchFamily="18" charset="0"/>
                          <a:ea typeface="Cambria Math" panose="02040503050406030204" pitchFamily="18" charset="0"/>
                        </a:rPr>
                        <m:t>=</m:t>
                      </m:r>
                      <m:sSup>
                        <m:sSupPr>
                          <m:ctrlPr>
                            <a:rPr lang="en-US" altLang="zh-CN" sz="2296" i="1">
                              <a:latin typeface="Cambria Math" panose="02040503050406030204" pitchFamily="18" charset="0"/>
                              <a:ea typeface="Cambria Math" panose="02040503050406030204" pitchFamily="18" charset="0"/>
                            </a:rPr>
                          </m:ctrlPr>
                        </m:sSupPr>
                        <m:e>
                          <m:r>
                            <a:rPr lang="en-US" altLang="zh-CN" sz="2296" i="1">
                              <a:latin typeface="Cambria Math" panose="02040503050406030204" pitchFamily="18" charset="0"/>
                              <a:ea typeface="Cambria Math" panose="02040503050406030204" pitchFamily="18" charset="0"/>
                            </a:rPr>
                            <m:t>𝑿</m:t>
                          </m:r>
                        </m:e>
                        <m:sup>
                          <m:r>
                            <a:rPr lang="en-US" altLang="zh-CN" sz="2296" i="1">
                              <a:latin typeface="Cambria Math" panose="02040503050406030204" pitchFamily="18" charset="0"/>
                              <a:ea typeface="Cambria Math" panose="02040503050406030204" pitchFamily="18" charset="0"/>
                            </a:rPr>
                            <m:t>𝒄</m:t>
                          </m:r>
                        </m:sup>
                      </m:sSup>
                      <m:r>
                        <a:rPr lang="en-US" altLang="zh-CN" sz="2296" i="1">
                          <a:latin typeface="Cambria Math" panose="02040503050406030204" pitchFamily="18" charset="0"/>
                          <a:ea typeface="Cambria Math" panose="02040503050406030204" pitchFamily="18" charset="0"/>
                        </a:rPr>
                        <m:t>∘</m:t>
                      </m:r>
                      <m:acc>
                        <m:accPr>
                          <m:chr m:val="̂"/>
                          <m:ctrlPr>
                            <a:rPr lang="en-US" altLang="zh-CN" sz="2296" i="1">
                              <a:latin typeface="Cambria Math" panose="02040503050406030204" pitchFamily="18" charset="0"/>
                              <a:ea typeface="Cambria Math" panose="02040503050406030204" pitchFamily="18" charset="0"/>
                            </a:rPr>
                          </m:ctrlPr>
                        </m:accPr>
                        <m:e>
                          <m:r>
                            <a:rPr lang="en-US" altLang="zh-CN" sz="2296" i="1">
                              <a:latin typeface="Cambria Math" panose="02040503050406030204" pitchFamily="18" charset="0"/>
                              <a:ea typeface="Cambria Math" panose="02040503050406030204" pitchFamily="18" charset="0"/>
                            </a:rPr>
                            <m:t>𝑺</m:t>
                          </m:r>
                          <m:r>
                            <m:rPr>
                              <m:nor/>
                            </m:rPr>
                            <a:rPr lang="zh-CN" altLang="en-US" sz="2296" dirty="0"/>
                            <m:t> </m:t>
                          </m:r>
                        </m:e>
                      </m:acc>
                    </m:oMath>
                  </m:oMathPara>
                </a14:m>
                <a:endParaRPr lang="zh-CN" altLang="en-US" sz="2296" dirty="0"/>
              </a:p>
            </p:txBody>
          </p:sp>
        </mc:Choice>
        <mc:Fallback>
          <p:sp>
            <p:nvSpPr>
              <p:cNvPr id="11" name="矩形 10"/>
              <p:cNvSpPr>
                <a:spLocks noRot="1" noChangeAspect="1" noMove="1" noResize="1" noEditPoints="1" noAdjustHandles="1" noChangeArrowheads="1" noChangeShapeType="1" noTextEdit="1"/>
              </p:cNvSpPr>
              <p:nvPr/>
            </p:nvSpPr>
            <p:spPr>
              <a:xfrm>
                <a:off x="3662609" y="5188759"/>
                <a:ext cx="4677857" cy="457498"/>
              </a:xfrm>
              <a:prstGeom prst="rect">
                <a:avLst/>
              </a:prstGeom>
              <a:blipFill>
                <a:blip r:embed="rId5"/>
                <a:stretch>
                  <a:fillRect t="-5333"/>
                </a:stretch>
              </a:blipFill>
            </p:spPr>
            <p:txBody>
              <a:bodyPr/>
              <a:lstStyle/>
              <a:p>
                <a:r>
                  <a:rPr lang="zh-CN" altLang="en-US">
                    <a:noFill/>
                  </a:rPr>
                  <a:t> </a:t>
                </a:r>
              </a:p>
            </p:txBody>
          </p:sp>
        </mc:Fallback>
      </mc:AlternateContent>
      <p:sp>
        <p:nvSpPr>
          <p:cNvPr id="12" name="Rectangle 27"/>
          <p:cNvSpPr>
            <a:spLocks noChangeArrowheads="1"/>
          </p:cNvSpPr>
          <p:nvPr/>
        </p:nvSpPr>
        <p:spPr bwMode="auto">
          <a:xfrm>
            <a:off x="1745223" y="1311152"/>
            <a:ext cx="5512014" cy="81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lvl1pPr marL="514350" indent="-5143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marL="0" indent="0">
              <a:lnSpc>
                <a:spcPct val="110000"/>
              </a:lnSpc>
              <a:buClr>
                <a:srgbClr val="C00000"/>
              </a:buClr>
              <a:buSzPct val="100000"/>
              <a:buNone/>
            </a:pPr>
            <a:r>
              <a:rPr lang="zh-CN" altLang="en-US" sz="3061" dirty="0">
                <a:solidFill>
                  <a:srgbClr val="0000CC"/>
                </a:solidFill>
                <a:latin typeface="+mj-ea"/>
                <a:ea typeface="+mj-ea"/>
              </a:rPr>
              <a:t>（</a:t>
            </a:r>
            <a:r>
              <a:rPr lang="en-US" altLang="zh-CN" sz="3061" dirty="0">
                <a:solidFill>
                  <a:srgbClr val="0000CC"/>
                </a:solidFill>
                <a:latin typeface="+mj-ea"/>
                <a:ea typeface="+mj-ea"/>
              </a:rPr>
              <a:t>4</a:t>
            </a:r>
            <a:r>
              <a:rPr lang="zh-CN" altLang="en-US" sz="3061" dirty="0">
                <a:solidFill>
                  <a:srgbClr val="0000CC"/>
                </a:solidFill>
                <a:latin typeface="+mj-ea"/>
                <a:ea typeface="+mj-ea"/>
              </a:rPr>
              <a:t>）开、闭运算的性质</a:t>
            </a:r>
            <a:endParaRPr lang="zh-CN" altLang="en-US" sz="3061" dirty="0">
              <a:solidFill>
                <a:srgbClr val="0000CC"/>
              </a:solidFill>
              <a:latin typeface="+mj-ea"/>
              <a:ea typeface="+mj-ea"/>
            </a:endParaRPr>
          </a:p>
        </p:txBody>
      </p:sp>
    </p:spTree>
    <p:extLst>
      <p:ext uri="{BB962C8B-B14F-4D97-AF65-F5344CB8AC3E}">
        <p14:creationId xmlns:p14="http://schemas.microsoft.com/office/powerpoint/2010/main" val="27856644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41</a:t>
            </a:fld>
            <a:endParaRPr lang="en-US" altLang="zh-CN"/>
          </a:p>
        </p:txBody>
      </p:sp>
      <p:sp>
        <p:nvSpPr>
          <p:cNvPr id="3" name="Rectangle 2"/>
          <p:cNvSpPr txBox="1">
            <a:spLocks noChangeArrowheads="1"/>
          </p:cNvSpPr>
          <p:nvPr/>
        </p:nvSpPr>
        <p:spPr bwMode="auto">
          <a:xfrm>
            <a:off x="1963382" y="305746"/>
            <a:ext cx="629105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3061" dirty="0">
                <a:latin typeface="Times New Roman" panose="02020603050405020304" pitchFamily="18" charset="0"/>
                <a:ea typeface="微软雅黑" panose="020B0503020204020204" pitchFamily="34" charset="-122"/>
                <a:cs typeface="Times New Roman" panose="02020603050405020304" pitchFamily="18" charset="0"/>
              </a:rPr>
              <a:t>9.3 </a:t>
            </a:r>
            <a:r>
              <a:rPr lang="zh-CN" altLang="en-US" sz="3061" dirty="0">
                <a:latin typeface="Times New Roman" panose="02020603050405020304" pitchFamily="18" charset="0"/>
                <a:ea typeface="微软雅黑" panose="020B0503020204020204" pitchFamily="34" charset="-122"/>
                <a:cs typeface="Times New Roman" panose="02020603050405020304" pitchFamily="18" charset="0"/>
              </a:rPr>
              <a:t>二值图像的形态学处理</a:t>
            </a:r>
            <a:endParaRPr lang="zh-CN" altLang="en-US" sz="306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 Box 4"/>
          <p:cNvSpPr txBox="1">
            <a:spLocks noChangeArrowheads="1"/>
          </p:cNvSpPr>
          <p:nvPr/>
        </p:nvSpPr>
        <p:spPr bwMode="auto">
          <a:xfrm>
            <a:off x="2184085" y="1435142"/>
            <a:ext cx="7570730" cy="442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7" tIns="45718" rIns="91437" bIns="45718">
            <a:spAutoFit/>
          </a:bodyPr>
          <a:lstStyle>
            <a:lvl1pPr>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9.3.1 </a:t>
            </a:r>
            <a:r>
              <a:rPr lang="zh-CN" altLang="en-US" sz="3061" dirty="0">
                <a:ea typeface="黑体" panose="02010609060101010101" pitchFamily="49" charset="-122"/>
                <a:cs typeface="Times New Roman" panose="02020603050405020304" pitchFamily="18" charset="0"/>
              </a:rPr>
              <a:t>形态滤波</a:t>
            </a:r>
            <a:endParaRPr lang="en-US" altLang="zh-CN" sz="3061" dirty="0">
              <a:ea typeface="黑体" panose="02010609060101010101" pitchFamily="49" charset="-122"/>
              <a:cs typeface="Times New Roman" panose="02020603050405020304" pitchFamily="18" charset="0"/>
            </a:endParaRPr>
          </a:p>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9.3.2 </a:t>
            </a:r>
            <a:r>
              <a:rPr lang="zh-CN" altLang="en-US" sz="3061" dirty="0">
                <a:ea typeface="黑体" panose="02010609060101010101" pitchFamily="49" charset="-122"/>
                <a:cs typeface="Times New Roman" panose="02020603050405020304" pitchFamily="18" charset="0"/>
              </a:rPr>
              <a:t>图像的平滑处理</a:t>
            </a:r>
            <a:endParaRPr lang="en-US" altLang="zh-CN" sz="3061" dirty="0">
              <a:ea typeface="黑体" panose="02010609060101010101" pitchFamily="49" charset="-122"/>
              <a:cs typeface="Times New Roman" panose="02020603050405020304" pitchFamily="18" charset="0"/>
            </a:endParaRPr>
          </a:p>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9.3.3 </a:t>
            </a:r>
            <a:r>
              <a:rPr lang="zh-CN" altLang="en-US" sz="3061" dirty="0">
                <a:ea typeface="黑体" panose="02010609060101010101" pitchFamily="49" charset="-122"/>
                <a:cs typeface="Times New Roman" panose="02020603050405020304" pitchFamily="18" charset="0"/>
              </a:rPr>
              <a:t>图像的边缘提取</a:t>
            </a:r>
            <a:endParaRPr lang="en-US" altLang="zh-CN" sz="3061" dirty="0">
              <a:ea typeface="黑体" panose="02010609060101010101" pitchFamily="49" charset="-122"/>
              <a:cs typeface="Times New Roman" panose="02020603050405020304" pitchFamily="18" charset="0"/>
            </a:endParaRPr>
          </a:p>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9.3.4 </a:t>
            </a:r>
            <a:r>
              <a:rPr lang="zh-CN" altLang="en-US" sz="3061" dirty="0">
                <a:ea typeface="黑体" panose="02010609060101010101" pitchFamily="49" charset="-122"/>
                <a:cs typeface="Times New Roman" panose="02020603050405020304" pitchFamily="18" charset="0"/>
              </a:rPr>
              <a:t>区域填充</a:t>
            </a:r>
            <a:endParaRPr lang="en-US" altLang="zh-CN" sz="3061" dirty="0">
              <a:ea typeface="黑体" panose="02010609060101010101" pitchFamily="49" charset="-122"/>
              <a:cs typeface="Times New Roman" panose="02020603050405020304" pitchFamily="18" charset="0"/>
            </a:endParaRPr>
          </a:p>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9.3.5 </a:t>
            </a:r>
            <a:r>
              <a:rPr lang="zh-CN" altLang="en-US" sz="3061" dirty="0">
                <a:ea typeface="黑体" panose="02010609060101010101" pitchFamily="49" charset="-122"/>
                <a:cs typeface="Times New Roman" panose="02020603050405020304" pitchFamily="18" charset="0"/>
              </a:rPr>
              <a:t>目标探测</a:t>
            </a:r>
            <a:r>
              <a:rPr lang="en-US" altLang="zh-CN" sz="3061" dirty="0">
                <a:ea typeface="黑体" panose="02010609060101010101" pitchFamily="49" charset="-122"/>
                <a:cs typeface="Times New Roman" panose="02020603050405020304" pitchFamily="18" charset="0"/>
              </a:rPr>
              <a:t>—</a:t>
            </a:r>
            <a:r>
              <a:rPr lang="zh-CN" altLang="en-US" sz="3061" dirty="0">
                <a:ea typeface="黑体" panose="02010609060101010101" pitchFamily="49" charset="-122"/>
                <a:cs typeface="Times New Roman" panose="02020603050405020304" pitchFamily="18" charset="0"/>
              </a:rPr>
              <a:t>击中与否变换</a:t>
            </a:r>
            <a:endParaRPr lang="en-US" altLang="zh-CN" sz="3061" dirty="0">
              <a:ea typeface="黑体" panose="02010609060101010101" pitchFamily="49" charset="-122"/>
              <a:cs typeface="Times New Roman" panose="02020603050405020304" pitchFamily="18" charset="0"/>
            </a:endParaRPr>
          </a:p>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9.3.6 </a:t>
            </a:r>
            <a:r>
              <a:rPr lang="zh-CN" altLang="en-US" sz="3061" dirty="0">
                <a:ea typeface="黑体" panose="02010609060101010101" pitchFamily="49" charset="-122"/>
                <a:cs typeface="Times New Roman" panose="02020603050405020304" pitchFamily="18" charset="0"/>
              </a:rPr>
              <a:t>细化</a:t>
            </a:r>
            <a:endParaRPr lang="en-US" altLang="zh-CN" sz="3061" dirty="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78445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42</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形态滤波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Text Box 9"/>
          <p:cNvSpPr txBox="1">
            <a:spLocks noChangeArrowheads="1"/>
          </p:cNvSpPr>
          <p:nvPr/>
        </p:nvSpPr>
        <p:spPr bwMode="auto">
          <a:xfrm>
            <a:off x="2040744" y="2189111"/>
            <a:ext cx="7944479" cy="1710725"/>
          </a:xfrm>
          <a:prstGeom prst="rect">
            <a:avLst/>
          </a:prstGeom>
          <a:noFill/>
          <a:ln w="9525">
            <a:noFill/>
            <a:miter lim="800000"/>
            <a:headEnd/>
            <a:tailEnd/>
          </a:ln>
        </p:spPr>
        <p:txBody>
          <a:bodyPr wrap="square">
            <a:spAutoFit/>
          </a:bodyPr>
          <a:lstStyle/>
          <a:p>
            <a:pPr marL="437369" indent="-437369" algn="just">
              <a:spcBef>
                <a:spcPts val="765"/>
              </a:spcBef>
              <a:spcAft>
                <a:spcPts val="765"/>
              </a:spcAft>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 选择</a:t>
            </a:r>
            <a:r>
              <a:rPr lang="zh-CN" altLang="en-US" sz="2296" b="1" u="sng" dirty="0">
                <a:solidFill>
                  <a:srgbClr val="0000CC"/>
                </a:solidFill>
                <a:ea typeface="楷体" panose="02010609060101010101" pitchFamily="49" charset="-122"/>
                <a:cs typeface="Times New Roman" panose="02020603050405020304" pitchFamily="18" charset="0"/>
              </a:rPr>
              <a:t>不同形状</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如各向同性的圆、十字架、矩形、不同朝向的有向线段等</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a:t>
            </a:r>
            <a:r>
              <a:rPr lang="zh-CN" altLang="en-US" sz="2296" b="1" u="sng" dirty="0">
                <a:solidFill>
                  <a:srgbClr val="0000CC"/>
                </a:solidFill>
                <a:ea typeface="楷体" panose="02010609060101010101" pitchFamily="49" charset="-122"/>
                <a:cs typeface="Times New Roman" panose="02020603050405020304" pitchFamily="18" charset="0"/>
              </a:rPr>
              <a:t>不同尺寸</a:t>
            </a:r>
            <a:r>
              <a:rPr lang="zh-CN" altLang="en-US" sz="2296" dirty="0">
                <a:ea typeface="楷体" panose="02010609060101010101" pitchFamily="49" charset="-122"/>
                <a:cs typeface="Times New Roman" panose="02020603050405020304" pitchFamily="18" charset="0"/>
              </a:rPr>
              <a:t>的结构元素可以提取图像的</a:t>
            </a:r>
            <a:r>
              <a:rPr lang="zh-CN" altLang="en-US" sz="2296" b="1" u="sng" dirty="0">
                <a:solidFill>
                  <a:srgbClr val="0000CC"/>
                </a:solidFill>
                <a:ea typeface="楷体" panose="02010609060101010101" pitchFamily="49" charset="-122"/>
                <a:cs typeface="Times New Roman" panose="02020603050405020304" pitchFamily="18" charset="0"/>
              </a:rPr>
              <a:t>不同特征</a:t>
            </a:r>
            <a:r>
              <a:rPr lang="zh-CN" altLang="en-US" sz="2296" dirty="0">
                <a:ea typeface="楷体" panose="02010609060101010101" pitchFamily="49" charset="-122"/>
                <a:cs typeface="Times New Roman" panose="02020603050405020304" pitchFamily="18" charset="0"/>
              </a:rPr>
              <a:t>。</a:t>
            </a:r>
          </a:p>
          <a:p>
            <a:pPr marL="437369" indent="-437369" algn="just">
              <a:spcBef>
                <a:spcPts val="765"/>
              </a:spcBef>
              <a:spcAft>
                <a:spcPts val="765"/>
              </a:spcAft>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 </a:t>
            </a:r>
            <a:r>
              <a:rPr lang="zh-CN" altLang="en-US" sz="2296" dirty="0">
                <a:solidFill>
                  <a:srgbClr val="000099"/>
                </a:solidFill>
                <a:ea typeface="楷体" panose="02010609060101010101" pitchFamily="49" charset="-122"/>
                <a:cs typeface="Times New Roman" panose="02020603050405020304" pitchFamily="18" charset="0"/>
              </a:rPr>
              <a:t>结构</a:t>
            </a:r>
            <a:r>
              <a:rPr lang="zh-CN" altLang="en-US" sz="2296" dirty="0">
                <a:solidFill>
                  <a:srgbClr val="000099"/>
                </a:solidFill>
                <a:ea typeface="楷体" panose="02010609060101010101" pitchFamily="49" charset="-122"/>
                <a:cs typeface="Times New Roman" panose="02020603050405020304" pitchFamily="18" charset="0"/>
              </a:rPr>
              <a:t>元素的形状和大小会直接影响形态滤波输出结果。</a:t>
            </a:r>
          </a:p>
        </p:txBody>
      </p:sp>
      <p:sp>
        <p:nvSpPr>
          <p:cNvPr id="6" name="Rectangle 27"/>
          <p:cNvSpPr>
            <a:spLocks noChangeArrowheads="1"/>
          </p:cNvSpPr>
          <p:nvPr/>
        </p:nvSpPr>
        <p:spPr bwMode="auto">
          <a:xfrm>
            <a:off x="2049521" y="1366029"/>
            <a:ext cx="3307765" cy="53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lvl1pPr marL="514350" indent="-5143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marL="0" indent="0">
              <a:lnSpc>
                <a:spcPct val="110000"/>
              </a:lnSpc>
              <a:buClr>
                <a:srgbClr val="C00000"/>
              </a:buClr>
              <a:buSzPct val="100000"/>
              <a:buNone/>
            </a:pPr>
            <a:r>
              <a:rPr lang="zh-CN" altLang="en-US" sz="3061" dirty="0">
                <a:solidFill>
                  <a:srgbClr val="0000CC"/>
                </a:solidFill>
                <a:latin typeface="+mj-ea"/>
                <a:ea typeface="+mj-ea"/>
              </a:rPr>
              <a:t>（</a:t>
            </a:r>
            <a:r>
              <a:rPr lang="en-US" altLang="zh-CN" sz="3061" dirty="0">
                <a:solidFill>
                  <a:srgbClr val="0000CC"/>
                </a:solidFill>
                <a:latin typeface="+mj-ea"/>
                <a:ea typeface="+mj-ea"/>
              </a:rPr>
              <a:t>1</a:t>
            </a:r>
            <a:r>
              <a:rPr lang="zh-CN" altLang="en-US" sz="3061" dirty="0">
                <a:solidFill>
                  <a:srgbClr val="0000CC"/>
                </a:solidFill>
                <a:latin typeface="+mj-ea"/>
                <a:ea typeface="+mj-ea"/>
              </a:rPr>
              <a:t>）</a:t>
            </a:r>
            <a:r>
              <a:rPr lang="zh-CN" altLang="en-US" sz="3061" dirty="0">
                <a:solidFill>
                  <a:srgbClr val="0000CC"/>
                </a:solidFill>
                <a:latin typeface="+mj-ea"/>
                <a:ea typeface="+mj-ea"/>
              </a:rPr>
              <a:t>原理</a:t>
            </a:r>
          </a:p>
        </p:txBody>
      </p:sp>
    </p:spTree>
    <p:extLst>
      <p:ext uri="{BB962C8B-B14F-4D97-AF65-F5344CB8AC3E}">
        <p14:creationId xmlns:p14="http://schemas.microsoft.com/office/powerpoint/2010/main" val="25897406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43</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形态滤波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1900401" y="1202156"/>
            <a:ext cx="8385126" cy="445635"/>
          </a:xfrm>
          <a:prstGeom prst="rect">
            <a:avLst/>
          </a:prstGeom>
        </p:spPr>
        <p:txBody>
          <a:bodyPr wrap="square">
            <a:spAutoFit/>
          </a:bodyPr>
          <a:lstStyle/>
          <a:p>
            <a:pPr>
              <a:buClr>
                <a:srgbClr val="7030A0"/>
              </a:buClr>
              <a:buSzPct val="75000"/>
            </a:pPr>
            <a:r>
              <a:rPr lang="zh-CN" altLang="en-US" sz="2296" dirty="0">
                <a:solidFill>
                  <a:srgbClr val="0000CC"/>
                </a:solidFill>
                <a:latin typeface="+mj-ea"/>
                <a:ea typeface="+mj-ea"/>
                <a:cs typeface="Times New Roman" panose="02020603050405020304" pitchFamily="18" charset="0"/>
              </a:rPr>
              <a:t>（</a:t>
            </a:r>
            <a:r>
              <a:rPr lang="en-US" altLang="zh-CN" sz="2296" dirty="0">
                <a:solidFill>
                  <a:srgbClr val="0000CC"/>
                </a:solidFill>
                <a:latin typeface="+mj-ea"/>
                <a:ea typeface="+mj-ea"/>
                <a:cs typeface="Times New Roman" panose="02020603050405020304" pitchFamily="18" charset="0"/>
              </a:rPr>
              <a:t>2</a:t>
            </a:r>
            <a:r>
              <a:rPr lang="zh-CN" altLang="en-US" sz="2296" dirty="0">
                <a:solidFill>
                  <a:srgbClr val="0000CC"/>
                </a:solidFill>
                <a:latin typeface="+mj-ea"/>
                <a:ea typeface="+mj-ea"/>
                <a:cs typeface="Times New Roman" panose="02020603050405020304" pitchFamily="18" charset="0"/>
              </a:rPr>
              <a:t>）</a:t>
            </a:r>
            <a:r>
              <a:rPr lang="zh-CN" altLang="zh-CN" sz="2296" dirty="0">
                <a:solidFill>
                  <a:srgbClr val="0000CC"/>
                </a:solidFill>
                <a:latin typeface="+mj-ea"/>
                <a:ea typeface="+mj-ea"/>
                <a:cs typeface="Times New Roman" panose="02020603050405020304" pitchFamily="18" charset="0"/>
              </a:rPr>
              <a:t>例</a:t>
            </a:r>
            <a:r>
              <a:rPr lang="zh-CN" altLang="en-US" sz="2296" dirty="0">
                <a:solidFill>
                  <a:srgbClr val="0000CC"/>
                </a:solidFill>
                <a:latin typeface="+mj-ea"/>
                <a:ea typeface="+mj-ea"/>
                <a:cs typeface="Times New Roman" panose="02020603050405020304" pitchFamily="18" charset="0"/>
              </a:rPr>
              <a:t>程</a:t>
            </a:r>
            <a:r>
              <a:rPr lang="en-US" altLang="zh-CN" sz="2296" dirty="0">
                <a:solidFill>
                  <a:srgbClr val="0000CC"/>
                </a:solidFill>
                <a:latin typeface="+mj-ea"/>
                <a:ea typeface="+mj-ea"/>
                <a:cs typeface="Times New Roman" panose="02020603050405020304" pitchFamily="18" charset="0"/>
              </a:rPr>
              <a:t>---</a:t>
            </a:r>
            <a:r>
              <a:rPr lang="zh-CN" altLang="zh-CN" sz="2296" dirty="0">
                <a:solidFill>
                  <a:srgbClr val="0000CC"/>
                </a:solidFill>
                <a:latin typeface="+mj-ea"/>
                <a:ea typeface="+mj-ea"/>
                <a:cs typeface="Times New Roman" panose="02020603050405020304" pitchFamily="18" charset="0"/>
              </a:rPr>
              <a:t>对</a:t>
            </a:r>
            <a:r>
              <a:rPr lang="zh-CN" altLang="zh-CN" sz="2296" dirty="0">
                <a:solidFill>
                  <a:srgbClr val="0000CC"/>
                </a:solidFill>
                <a:latin typeface="+mj-ea"/>
                <a:ea typeface="+mj-ea"/>
                <a:cs typeface="Times New Roman" panose="02020603050405020304" pitchFamily="18" charset="0"/>
              </a:rPr>
              <a:t>二值</a:t>
            </a:r>
            <a:r>
              <a:rPr lang="zh-CN" altLang="zh-CN" sz="2296" dirty="0">
                <a:solidFill>
                  <a:srgbClr val="0000CC"/>
                </a:solidFill>
                <a:latin typeface="+mj-ea"/>
                <a:ea typeface="+mj-ea"/>
                <a:cs typeface="Times New Roman" panose="02020603050405020304" pitchFamily="18" charset="0"/>
              </a:rPr>
              <a:t>图像特征提取 </a:t>
            </a:r>
            <a:endParaRPr lang="zh-CN" altLang="zh-CN" sz="2296" dirty="0">
              <a:solidFill>
                <a:srgbClr val="0000CC"/>
              </a:solidFill>
              <a:latin typeface="+mj-ea"/>
              <a:ea typeface="+mj-ea"/>
              <a:cs typeface="Times New Roman" panose="02020603050405020304" pitchFamily="18" charset="0"/>
            </a:endParaRPr>
          </a:p>
        </p:txBody>
      </p:sp>
      <p:sp>
        <p:nvSpPr>
          <p:cNvPr id="6" name="TextBox 4"/>
          <p:cNvSpPr txBox="1"/>
          <p:nvPr/>
        </p:nvSpPr>
        <p:spPr>
          <a:xfrm>
            <a:off x="2018724" y="2326876"/>
            <a:ext cx="8521926" cy="4035592"/>
          </a:xfrm>
          <a:prstGeom prst="rect">
            <a:avLst/>
          </a:prstGeom>
          <a:noFill/>
        </p:spPr>
        <p:txBody>
          <a:bodyPr wrap="square" rtlCol="0">
            <a:spAutoFit/>
          </a:bodyPr>
          <a:lstStyle/>
          <a:p>
            <a:pPr indent="583159" algn="just">
              <a:spcBef>
                <a:spcPts val="383"/>
              </a:spcBef>
            </a:pPr>
            <a:r>
              <a:rPr lang="en-US" altLang="zh-CN" sz="2551" dirty="0">
                <a:solidFill>
                  <a:prstClr val="black"/>
                </a:solidFill>
                <a:cs typeface="Times New Roman" pitchFamily="18" charset="0"/>
              </a:rPr>
              <a:t>I=</a:t>
            </a:r>
            <a:r>
              <a:rPr lang="en-US" altLang="zh-CN" sz="2551" dirty="0" err="1">
                <a:solidFill>
                  <a:prstClr val="black"/>
                </a:solidFill>
                <a:cs typeface="Times New Roman" pitchFamily="18" charset="0"/>
              </a:rPr>
              <a:t>imread</a:t>
            </a:r>
            <a:r>
              <a:rPr lang="en-US" altLang="zh-CN" sz="2551" dirty="0">
                <a:solidFill>
                  <a:prstClr val="black"/>
                </a:solidFill>
                <a:cs typeface="Times New Roman" pitchFamily="18" charset="0"/>
              </a:rPr>
              <a:t>(‘pattern.jpg’);</a:t>
            </a:r>
            <a:endParaRPr lang="zh-CN" altLang="zh-CN" sz="2551" dirty="0">
              <a:solidFill>
                <a:prstClr val="black"/>
              </a:solidFill>
              <a:cs typeface="Times New Roman" pitchFamily="18" charset="0"/>
            </a:endParaRPr>
          </a:p>
          <a:p>
            <a:pPr indent="583159" algn="just">
              <a:spcBef>
                <a:spcPts val="383"/>
              </a:spcBef>
            </a:pPr>
            <a:r>
              <a:rPr lang="en-US" altLang="zh-CN" sz="2551" dirty="0">
                <a:solidFill>
                  <a:prstClr val="black"/>
                </a:solidFill>
                <a:cs typeface="Times New Roman" pitchFamily="18" charset="0"/>
              </a:rPr>
              <a:t>BW1=im2bw(</a:t>
            </a:r>
            <a:r>
              <a:rPr lang="en-US" altLang="zh-CN" sz="2551" dirty="0" err="1">
                <a:solidFill>
                  <a:prstClr val="black"/>
                </a:solidFill>
                <a:cs typeface="Times New Roman" pitchFamily="18" charset="0"/>
              </a:rPr>
              <a:t>I,h</a:t>
            </a:r>
            <a:r>
              <a:rPr lang="en-US" altLang="zh-CN" sz="2551" dirty="0">
                <a:solidFill>
                  <a:prstClr val="black"/>
                </a:solidFill>
                <a:cs typeface="Times New Roman" pitchFamily="18" charset="0"/>
              </a:rPr>
              <a:t>);</a:t>
            </a:r>
            <a:endParaRPr lang="zh-CN" altLang="zh-CN" sz="2551" dirty="0">
              <a:solidFill>
                <a:prstClr val="black"/>
              </a:solidFill>
              <a:cs typeface="Times New Roman" pitchFamily="18" charset="0"/>
            </a:endParaRPr>
          </a:p>
          <a:p>
            <a:pPr indent="583159" algn="just">
              <a:spcBef>
                <a:spcPts val="383"/>
              </a:spcBef>
            </a:pPr>
            <a:r>
              <a:rPr lang="en-US" altLang="zh-CN" sz="2551" dirty="0">
                <a:solidFill>
                  <a:prstClr val="black"/>
                </a:solidFill>
                <a:cs typeface="Times New Roman" pitchFamily="18" charset="0"/>
              </a:rPr>
              <a:t>BW1=1-BW1;</a:t>
            </a:r>
            <a:endParaRPr lang="zh-CN" altLang="zh-CN" sz="2551" dirty="0">
              <a:solidFill>
                <a:prstClr val="black"/>
              </a:solidFill>
              <a:cs typeface="Times New Roman" pitchFamily="18" charset="0"/>
            </a:endParaRPr>
          </a:p>
          <a:p>
            <a:pPr indent="583159" algn="just">
              <a:spcBef>
                <a:spcPts val="383"/>
              </a:spcBef>
            </a:pPr>
            <a:r>
              <a:rPr lang="en-US" altLang="zh-CN" sz="2551" dirty="0">
                <a:solidFill>
                  <a:prstClr val="black"/>
                </a:solidFill>
                <a:cs typeface="Times New Roman" pitchFamily="18" charset="0"/>
              </a:rPr>
              <a:t>se=</a:t>
            </a:r>
            <a:r>
              <a:rPr lang="en-US" altLang="zh-CN" sz="2551" dirty="0" err="1">
                <a:solidFill>
                  <a:prstClr val="black"/>
                </a:solidFill>
                <a:cs typeface="Times New Roman" pitchFamily="18" charset="0"/>
              </a:rPr>
              <a:t>strel</a:t>
            </a:r>
            <a:r>
              <a:rPr lang="en-US" altLang="zh-CN" sz="2551" dirty="0">
                <a:solidFill>
                  <a:prstClr val="black"/>
                </a:solidFill>
                <a:cs typeface="Times New Roman" pitchFamily="18" charset="0"/>
              </a:rPr>
              <a:t>('square',3); </a:t>
            </a:r>
            <a:endParaRPr lang="zh-CN" altLang="zh-CN" sz="2551" dirty="0">
              <a:solidFill>
                <a:prstClr val="black"/>
              </a:solidFill>
              <a:cs typeface="Times New Roman" pitchFamily="18" charset="0"/>
            </a:endParaRPr>
          </a:p>
          <a:p>
            <a:pPr indent="583159" algn="just">
              <a:spcBef>
                <a:spcPts val="383"/>
              </a:spcBef>
            </a:pPr>
            <a:r>
              <a:rPr lang="en-US" altLang="zh-CN" sz="2551" dirty="0">
                <a:solidFill>
                  <a:prstClr val="black"/>
                </a:solidFill>
                <a:cs typeface="Times New Roman" pitchFamily="18" charset="0"/>
              </a:rPr>
              <a:t>BW2=1-</a:t>
            </a:r>
            <a:r>
              <a:rPr lang="en-US" altLang="zh-CN" sz="2551" dirty="0">
                <a:solidFill>
                  <a:srgbClr val="0000CC"/>
                </a:solidFill>
                <a:cs typeface="Times New Roman" pitchFamily="18" charset="0"/>
              </a:rPr>
              <a:t>imopen</a:t>
            </a:r>
            <a:r>
              <a:rPr lang="en-US" altLang="zh-CN" sz="2551" dirty="0">
                <a:solidFill>
                  <a:prstClr val="black"/>
                </a:solidFill>
                <a:cs typeface="Times New Roman" pitchFamily="18" charset="0"/>
              </a:rPr>
              <a:t>(BW1,se);</a:t>
            </a:r>
            <a:endParaRPr lang="zh-CN" altLang="zh-CN" sz="2551" dirty="0">
              <a:solidFill>
                <a:prstClr val="black"/>
              </a:solidFill>
              <a:cs typeface="Times New Roman" pitchFamily="18" charset="0"/>
            </a:endParaRPr>
          </a:p>
          <a:p>
            <a:pPr indent="583159" algn="just">
              <a:spcBef>
                <a:spcPts val="383"/>
              </a:spcBef>
            </a:pPr>
            <a:r>
              <a:rPr lang="en-US" altLang="zh-CN" sz="2551" dirty="0" err="1">
                <a:solidFill>
                  <a:prstClr val="black"/>
                </a:solidFill>
                <a:cs typeface="Times New Roman" pitchFamily="18" charset="0"/>
              </a:rPr>
              <a:t>figure;imshow</a:t>
            </a:r>
            <a:r>
              <a:rPr lang="en-US" altLang="zh-CN" sz="2551" dirty="0">
                <a:solidFill>
                  <a:prstClr val="black"/>
                </a:solidFill>
                <a:cs typeface="Times New Roman" pitchFamily="18" charset="0"/>
              </a:rPr>
              <a:t>(BW2);title('</a:t>
            </a:r>
            <a:r>
              <a:rPr lang="zh-CN" altLang="zh-CN" sz="2551" dirty="0">
                <a:solidFill>
                  <a:prstClr val="black"/>
                </a:solidFill>
                <a:cs typeface="Times New Roman" pitchFamily="18" charset="0"/>
              </a:rPr>
              <a:t>矩形块提取</a:t>
            </a:r>
            <a:r>
              <a:rPr lang="en-US" altLang="zh-CN" sz="2551" dirty="0">
                <a:solidFill>
                  <a:prstClr val="black"/>
                </a:solidFill>
                <a:cs typeface="Times New Roman" pitchFamily="18" charset="0"/>
              </a:rPr>
              <a:t>');</a:t>
            </a:r>
            <a:endParaRPr lang="zh-CN" altLang="zh-CN" sz="2551" dirty="0">
              <a:solidFill>
                <a:prstClr val="black"/>
              </a:solidFill>
              <a:cs typeface="Times New Roman" pitchFamily="18" charset="0"/>
            </a:endParaRPr>
          </a:p>
          <a:p>
            <a:pPr indent="583159" algn="just">
              <a:spcBef>
                <a:spcPts val="383"/>
              </a:spcBef>
            </a:pPr>
            <a:r>
              <a:rPr lang="en-US" altLang="zh-CN" sz="2551" dirty="0">
                <a:solidFill>
                  <a:prstClr val="black"/>
                </a:solidFill>
                <a:cs typeface="Times New Roman" pitchFamily="18" charset="0"/>
              </a:rPr>
              <a:t>se45=</a:t>
            </a:r>
            <a:r>
              <a:rPr lang="en-US" altLang="zh-CN" sz="2551" dirty="0" err="1">
                <a:solidFill>
                  <a:prstClr val="black"/>
                </a:solidFill>
                <a:cs typeface="Times New Roman" pitchFamily="18" charset="0"/>
              </a:rPr>
              <a:t>strel</a:t>
            </a:r>
            <a:r>
              <a:rPr lang="en-US" altLang="zh-CN" sz="2551" dirty="0">
                <a:solidFill>
                  <a:prstClr val="black"/>
                </a:solidFill>
                <a:cs typeface="Times New Roman" pitchFamily="18" charset="0"/>
              </a:rPr>
              <a:t>('line',25,45);     </a:t>
            </a:r>
            <a:endParaRPr lang="zh-CN" altLang="zh-CN" sz="2551" dirty="0">
              <a:solidFill>
                <a:prstClr val="black"/>
              </a:solidFill>
              <a:cs typeface="Times New Roman" pitchFamily="18" charset="0"/>
            </a:endParaRPr>
          </a:p>
          <a:p>
            <a:pPr indent="583159" algn="just">
              <a:spcBef>
                <a:spcPts val="383"/>
              </a:spcBef>
            </a:pPr>
            <a:r>
              <a:rPr lang="en-US" altLang="zh-CN" sz="2551" dirty="0">
                <a:solidFill>
                  <a:prstClr val="black"/>
                </a:solidFill>
                <a:cs typeface="Times New Roman" pitchFamily="18" charset="0"/>
              </a:rPr>
              <a:t>BW3=1-</a:t>
            </a:r>
            <a:r>
              <a:rPr lang="en-US" altLang="zh-CN" sz="2551" dirty="0">
                <a:solidFill>
                  <a:srgbClr val="0000CC"/>
                </a:solidFill>
                <a:cs typeface="Times New Roman" pitchFamily="18" charset="0"/>
              </a:rPr>
              <a:t>imopen</a:t>
            </a:r>
            <a:r>
              <a:rPr lang="en-US" altLang="zh-CN" sz="2551" dirty="0">
                <a:solidFill>
                  <a:prstClr val="black"/>
                </a:solidFill>
                <a:cs typeface="Times New Roman" pitchFamily="18" charset="0"/>
              </a:rPr>
              <a:t>(BW1,se45);</a:t>
            </a:r>
            <a:endParaRPr lang="zh-CN" altLang="zh-CN" sz="2551" dirty="0">
              <a:solidFill>
                <a:prstClr val="black"/>
              </a:solidFill>
              <a:cs typeface="Times New Roman" pitchFamily="18" charset="0"/>
            </a:endParaRPr>
          </a:p>
          <a:p>
            <a:pPr indent="583159" algn="just">
              <a:spcBef>
                <a:spcPts val="383"/>
              </a:spcBef>
            </a:pPr>
            <a:r>
              <a:rPr lang="en-US" altLang="zh-CN" sz="2551" dirty="0" err="1">
                <a:solidFill>
                  <a:prstClr val="black"/>
                </a:solidFill>
                <a:cs typeface="Times New Roman" pitchFamily="18" charset="0"/>
              </a:rPr>
              <a:t>figure;imshow</a:t>
            </a:r>
            <a:r>
              <a:rPr lang="en-US" altLang="zh-CN" sz="2551" dirty="0">
                <a:solidFill>
                  <a:prstClr val="black"/>
                </a:solidFill>
                <a:cs typeface="Times New Roman" pitchFamily="18" charset="0"/>
              </a:rPr>
              <a:t>(BW3);title('</a:t>
            </a:r>
            <a:r>
              <a:rPr lang="zh-CN" altLang="zh-CN" sz="2551" dirty="0">
                <a:solidFill>
                  <a:prstClr val="black"/>
                </a:solidFill>
                <a:cs typeface="Times New Roman" pitchFamily="18" charset="0"/>
              </a:rPr>
              <a:t>线段提取</a:t>
            </a:r>
            <a:r>
              <a:rPr lang="en-US" altLang="zh-CN" sz="2551" dirty="0">
                <a:solidFill>
                  <a:prstClr val="black"/>
                </a:solidFill>
                <a:cs typeface="Times New Roman" pitchFamily="18" charset="0"/>
              </a:rPr>
              <a:t>');</a:t>
            </a:r>
            <a:endParaRPr lang="zh-CN" altLang="en-US" sz="2551" dirty="0">
              <a:solidFill>
                <a:prstClr val="black"/>
              </a:solidFill>
              <a:cs typeface="Times New Roman" pitchFamily="18" charset="0"/>
            </a:endParaRPr>
          </a:p>
        </p:txBody>
      </p:sp>
      <p:sp>
        <p:nvSpPr>
          <p:cNvPr id="7" name="矩形 6"/>
          <p:cNvSpPr/>
          <p:nvPr/>
        </p:nvSpPr>
        <p:spPr>
          <a:xfrm>
            <a:off x="2155524" y="1738039"/>
            <a:ext cx="8385126" cy="445635"/>
          </a:xfrm>
          <a:prstGeom prst="rect">
            <a:avLst/>
          </a:prstGeom>
        </p:spPr>
        <p:txBody>
          <a:bodyPr wrap="square">
            <a:spAutoFit/>
          </a:bodyPr>
          <a:lstStyle/>
          <a:p>
            <a:pPr marL="437369" indent="-437369">
              <a:buClr>
                <a:srgbClr val="7030A0"/>
              </a:buClr>
              <a:buSzPct val="75000"/>
              <a:buFont typeface="Wingdings" panose="05000000000000000000" pitchFamily="2" charset="2"/>
              <a:buChar char="n"/>
            </a:pPr>
            <a:r>
              <a:rPr lang="zh-CN" altLang="en-US" sz="2296" dirty="0">
                <a:latin typeface="楷体" panose="02010609060101010101" pitchFamily="49" charset="-122"/>
                <a:ea typeface="楷体" panose="02010609060101010101" pitchFamily="49" charset="-122"/>
                <a:cs typeface="Times New Roman" panose="02020603050405020304" pitchFamily="18" charset="0"/>
              </a:rPr>
              <a:t>程序</a:t>
            </a:r>
            <a:endParaRPr lang="zh-CN" altLang="zh-CN" sz="2296"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688922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44</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形态滤波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5" name="图片 4"/>
          <p:cNvPicPr>
            <a:picLocks noChangeAspect="1"/>
          </p:cNvPicPr>
          <p:nvPr/>
        </p:nvPicPr>
        <p:blipFill>
          <a:blip r:embed="rId2" cstate="print"/>
          <a:srcRect/>
          <a:stretch>
            <a:fillRect/>
          </a:stretch>
        </p:blipFill>
        <p:spPr bwMode="auto">
          <a:xfrm>
            <a:off x="4610190" y="1506412"/>
            <a:ext cx="2041064" cy="1836670"/>
          </a:xfrm>
          <a:prstGeom prst="rect">
            <a:avLst/>
          </a:prstGeom>
          <a:noFill/>
          <a:ln w="9525">
            <a:noFill/>
            <a:miter lim="800000"/>
            <a:headEnd/>
            <a:tailEnd/>
          </a:ln>
        </p:spPr>
      </p:pic>
      <p:sp>
        <p:nvSpPr>
          <p:cNvPr id="6" name="矩形 5"/>
          <p:cNvSpPr/>
          <p:nvPr/>
        </p:nvSpPr>
        <p:spPr>
          <a:xfrm>
            <a:off x="4298541" y="3343083"/>
            <a:ext cx="3290145" cy="524118"/>
          </a:xfrm>
          <a:prstGeom prst="rect">
            <a:avLst/>
          </a:prstGeom>
        </p:spPr>
        <p:txBody>
          <a:bodyPr wrap="square">
            <a:spAutoFit/>
          </a:bodyPr>
          <a:lstStyle/>
          <a:p>
            <a:r>
              <a:rPr lang="en-US" altLang="zh-CN" sz="2806" dirty="0">
                <a:ea typeface="楷体" panose="02010609060101010101" pitchFamily="49" charset="-122"/>
                <a:cs typeface="Times New Roman" panose="02020603050405020304" pitchFamily="18" charset="0"/>
              </a:rPr>
              <a:t>(a) </a:t>
            </a:r>
            <a:r>
              <a:rPr lang="zh-CN" altLang="zh-CN" sz="2806" dirty="0">
                <a:ea typeface="楷体" panose="02010609060101010101" pitchFamily="49" charset="-122"/>
                <a:cs typeface="Times New Roman" panose="02020603050405020304" pitchFamily="18" charset="0"/>
              </a:rPr>
              <a:t>原始二值图像</a:t>
            </a:r>
            <a:endParaRPr lang="zh-CN" altLang="en-US" sz="2806" dirty="0">
              <a:ea typeface="楷体" panose="02010609060101010101" pitchFamily="49" charset="-122"/>
              <a:cs typeface="Times New Roman" panose="02020603050405020304" pitchFamily="18" charset="0"/>
            </a:endParaRPr>
          </a:p>
        </p:txBody>
      </p:sp>
      <p:pic>
        <p:nvPicPr>
          <p:cNvPr id="7" name="图片 6"/>
          <p:cNvPicPr>
            <a:picLocks noChangeAspect="1"/>
          </p:cNvPicPr>
          <p:nvPr/>
        </p:nvPicPr>
        <p:blipFill>
          <a:blip r:embed="rId3" cstate="print"/>
          <a:srcRect/>
          <a:stretch>
            <a:fillRect/>
          </a:stretch>
        </p:blipFill>
        <p:spPr bwMode="auto">
          <a:xfrm>
            <a:off x="2178602" y="3903747"/>
            <a:ext cx="1928900" cy="1836670"/>
          </a:xfrm>
          <a:prstGeom prst="rect">
            <a:avLst/>
          </a:prstGeom>
          <a:noFill/>
          <a:ln w="9525">
            <a:noFill/>
            <a:miter lim="800000"/>
            <a:headEnd/>
            <a:tailEnd/>
          </a:ln>
        </p:spPr>
      </p:pic>
      <p:pic>
        <p:nvPicPr>
          <p:cNvPr id="8" name="图片 7"/>
          <p:cNvPicPr>
            <a:picLocks noChangeAspect="1"/>
          </p:cNvPicPr>
          <p:nvPr/>
        </p:nvPicPr>
        <p:blipFill>
          <a:blip r:embed="rId4" cstate="print"/>
          <a:srcRect/>
          <a:stretch>
            <a:fillRect/>
          </a:stretch>
        </p:blipFill>
        <p:spPr bwMode="auto">
          <a:xfrm>
            <a:off x="6817192" y="3903747"/>
            <a:ext cx="1954966" cy="1836670"/>
          </a:xfrm>
          <a:prstGeom prst="rect">
            <a:avLst/>
          </a:prstGeom>
          <a:noFill/>
          <a:ln w="9525">
            <a:noFill/>
            <a:miter lim="800000"/>
            <a:headEnd/>
            <a:tailEnd/>
          </a:ln>
        </p:spPr>
      </p:pic>
      <p:sp>
        <p:nvSpPr>
          <p:cNvPr id="9" name="矩形 8"/>
          <p:cNvSpPr/>
          <p:nvPr/>
        </p:nvSpPr>
        <p:spPr>
          <a:xfrm>
            <a:off x="1912264" y="5732814"/>
            <a:ext cx="8201439" cy="524118"/>
          </a:xfrm>
          <a:prstGeom prst="rect">
            <a:avLst/>
          </a:prstGeom>
        </p:spPr>
        <p:txBody>
          <a:bodyPr wrap="square">
            <a:spAutoFit/>
          </a:bodyPr>
          <a:lstStyle/>
          <a:p>
            <a:r>
              <a:rPr lang="en-US" altLang="zh-CN" sz="2806" dirty="0">
                <a:ea typeface="楷体" panose="02010609060101010101" pitchFamily="49" charset="-122"/>
                <a:cs typeface="Times New Roman" panose="02020603050405020304" pitchFamily="18" charset="0"/>
              </a:rPr>
              <a:t>(b) </a:t>
            </a:r>
            <a:r>
              <a:rPr lang="zh-CN" altLang="zh-CN" sz="2806" dirty="0">
                <a:ea typeface="楷体" panose="02010609060101010101" pitchFamily="49" charset="-122"/>
                <a:cs typeface="Times New Roman" panose="02020603050405020304" pitchFamily="18" charset="0"/>
              </a:rPr>
              <a:t>矩形块提取</a:t>
            </a:r>
            <a:r>
              <a:rPr lang="en-US" altLang="zh-CN" sz="2806" dirty="0">
                <a:ea typeface="楷体" panose="02010609060101010101" pitchFamily="49" charset="-122"/>
                <a:cs typeface="Times New Roman" panose="02020603050405020304" pitchFamily="18" charset="0"/>
              </a:rPr>
              <a:t>                         (c) 45</a:t>
            </a:r>
            <a:r>
              <a:rPr lang="en-US" altLang="zh-CN" sz="2806" dirty="0">
                <a:ea typeface="楷体" panose="02010609060101010101" pitchFamily="49" charset="-122"/>
                <a:cs typeface="Times New Roman" panose="02020603050405020304" pitchFamily="18" charset="0"/>
                <a:sym typeface="Symbol"/>
              </a:rPr>
              <a:t></a:t>
            </a:r>
            <a:r>
              <a:rPr lang="zh-CN" altLang="zh-CN" sz="2806" dirty="0">
                <a:ea typeface="楷体" panose="02010609060101010101" pitchFamily="49" charset="-122"/>
                <a:cs typeface="Times New Roman" panose="02020603050405020304" pitchFamily="18" charset="0"/>
              </a:rPr>
              <a:t>有向线段提取</a:t>
            </a:r>
            <a:endParaRPr lang="zh-CN" altLang="en-US" sz="2806" dirty="0">
              <a:ea typeface="楷体" panose="02010609060101010101" pitchFamily="49" charset="-122"/>
              <a:cs typeface="Times New Roman" panose="02020603050405020304" pitchFamily="18" charset="0"/>
            </a:endParaRPr>
          </a:p>
        </p:txBody>
      </p:sp>
      <p:sp>
        <p:nvSpPr>
          <p:cNvPr id="10" name="矩形 9"/>
          <p:cNvSpPr/>
          <p:nvPr/>
        </p:nvSpPr>
        <p:spPr>
          <a:xfrm>
            <a:off x="1977130" y="1237791"/>
            <a:ext cx="8385126" cy="445635"/>
          </a:xfrm>
          <a:prstGeom prst="rect">
            <a:avLst/>
          </a:prstGeom>
        </p:spPr>
        <p:txBody>
          <a:bodyPr wrap="square">
            <a:spAutoFit/>
          </a:bodyPr>
          <a:lstStyle/>
          <a:p>
            <a:pPr marL="437369" indent="-437369">
              <a:buClr>
                <a:srgbClr val="7030A0"/>
              </a:buClr>
              <a:buSzPct val="75000"/>
              <a:buFont typeface="Wingdings" panose="05000000000000000000" pitchFamily="2" charset="2"/>
              <a:buChar char="n"/>
            </a:pPr>
            <a:r>
              <a:rPr lang="zh-CN" altLang="en-US" sz="2296" dirty="0">
                <a:latin typeface="楷体" panose="02010609060101010101" pitchFamily="49" charset="-122"/>
                <a:ea typeface="楷体" panose="02010609060101010101" pitchFamily="49" charset="-122"/>
                <a:cs typeface="Times New Roman" panose="02020603050405020304" pitchFamily="18" charset="0"/>
              </a:rPr>
              <a:t>效果</a:t>
            </a:r>
            <a:endParaRPr lang="zh-CN" altLang="zh-CN" sz="2296"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669332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45</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图像的平滑处理</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Text Box 12"/>
          <p:cNvSpPr txBox="1">
            <a:spLocks noChangeArrowheads="1"/>
          </p:cNvSpPr>
          <p:nvPr/>
        </p:nvSpPr>
        <p:spPr bwMode="auto">
          <a:xfrm>
            <a:off x="2560018" y="1997323"/>
            <a:ext cx="7549072" cy="798937"/>
          </a:xfrm>
          <a:prstGeom prst="rect">
            <a:avLst/>
          </a:prstGeom>
          <a:noFill/>
          <a:ln w="9525">
            <a:noFill/>
            <a:miter lim="800000"/>
            <a:headEnd/>
            <a:tailEnd/>
          </a:ln>
        </p:spPr>
        <p:txBody>
          <a:bodyPr wrap="square">
            <a:spAutoFit/>
          </a:bodyPr>
          <a:lstStyle/>
          <a:p>
            <a:pPr marL="437369" indent="-437369">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可通过</a:t>
            </a:r>
            <a:r>
              <a:rPr lang="zh-CN" altLang="en-US" sz="2296" dirty="0">
                <a:ea typeface="楷体" panose="02010609060101010101" pitchFamily="49" charset="-122"/>
                <a:cs typeface="Times New Roman" panose="02020603050405020304" pitchFamily="18" charset="0"/>
              </a:rPr>
              <a:t>开运算和闭运算</a:t>
            </a:r>
            <a:r>
              <a:rPr lang="zh-CN" altLang="en-US" sz="2296" dirty="0">
                <a:ea typeface="楷体" panose="02010609060101010101" pitchFamily="49" charset="-122"/>
                <a:cs typeface="Times New Roman" panose="02020603050405020304" pitchFamily="18" charset="0"/>
              </a:rPr>
              <a:t>的串行结合来构成形态学噪声滤波器。</a:t>
            </a:r>
          </a:p>
        </p:txBody>
      </p:sp>
      <p:sp>
        <p:nvSpPr>
          <p:cNvPr id="6" name="Text Box 13"/>
          <p:cNvSpPr txBox="1">
            <a:spLocks noChangeArrowheads="1"/>
          </p:cNvSpPr>
          <p:nvPr/>
        </p:nvSpPr>
        <p:spPr bwMode="auto">
          <a:xfrm>
            <a:off x="2560018" y="3194252"/>
            <a:ext cx="7424636" cy="445635"/>
          </a:xfrm>
          <a:prstGeom prst="rect">
            <a:avLst/>
          </a:prstGeom>
          <a:noFill/>
          <a:ln w="9525">
            <a:noFill/>
            <a:miter lim="800000"/>
            <a:headEnd/>
            <a:tailEnd/>
          </a:ln>
        </p:spPr>
        <p:txBody>
          <a:bodyPr wrap="square">
            <a:spAutoFit/>
          </a:bodyPr>
          <a:lstStyle/>
          <a:p>
            <a:pPr marL="437369" indent="-437369">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对二值图像平滑</a:t>
            </a:r>
            <a:r>
              <a:rPr lang="zh-CN" altLang="en-US" sz="2296" dirty="0">
                <a:ea typeface="楷体" panose="02010609060101010101" pitchFamily="49" charset="-122"/>
                <a:cs typeface="Times New Roman" panose="02020603050405020304" pitchFamily="18" charset="0"/>
              </a:rPr>
              <a:t>处理的形态学变换为：</a:t>
            </a:r>
          </a:p>
        </p:txBody>
      </p:sp>
      <p:sp>
        <p:nvSpPr>
          <p:cNvPr id="7" name="Text Box 13"/>
          <p:cNvSpPr txBox="1">
            <a:spLocks noChangeArrowheads="1"/>
          </p:cNvSpPr>
          <p:nvPr/>
        </p:nvSpPr>
        <p:spPr bwMode="auto">
          <a:xfrm>
            <a:off x="2938961" y="5497556"/>
            <a:ext cx="7271435" cy="445635"/>
          </a:xfrm>
          <a:prstGeom prst="rect">
            <a:avLst/>
          </a:prstGeom>
          <a:noFill/>
          <a:ln w="9525">
            <a:noFill/>
            <a:miter lim="800000"/>
            <a:headEnd/>
            <a:tailEnd/>
          </a:ln>
        </p:spPr>
        <p:txBody>
          <a:bodyPr wrap="square">
            <a:spAutoFit/>
          </a:bodyPr>
          <a:lstStyle/>
          <a:p>
            <a:r>
              <a:rPr lang="zh-CN" altLang="en-US" sz="2296" dirty="0">
                <a:ea typeface="楷体" panose="02010609060101010101" pitchFamily="49" charset="-122"/>
                <a:cs typeface="Times New Roman" panose="02020603050405020304" pitchFamily="18" charset="0"/>
              </a:rPr>
              <a:t>关键为：结构元素的选取</a:t>
            </a:r>
            <a:endParaRPr lang="zh-CN" altLang="en-US" sz="2296" dirty="0">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矩形 9"/>
              <p:cNvSpPr/>
              <p:nvPr/>
            </p:nvSpPr>
            <p:spPr>
              <a:xfrm>
                <a:off x="3750013" y="3920112"/>
                <a:ext cx="2091726" cy="445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ea typeface="Cambria Math" panose="02040503050406030204" pitchFamily="18" charset="0"/>
                        </a:rPr>
                        <m:t>𝒀</m:t>
                      </m:r>
                      <m:r>
                        <a:rPr lang="en-US" altLang="zh-CN" sz="2296" b="1" i="1">
                          <a:latin typeface="Cambria Math" panose="02040503050406030204" pitchFamily="18" charset="0"/>
                          <a:ea typeface="Cambria Math" panose="02040503050406030204" pitchFamily="18" charset="0"/>
                        </a:rPr>
                        <m:t>=</m:t>
                      </m:r>
                      <m:d>
                        <m:dPr>
                          <m:ctrlPr>
                            <a:rPr lang="en-US" altLang="zh-CN" sz="2296" i="1">
                              <a:latin typeface="Cambria Math" panose="02040503050406030204" pitchFamily="18" charset="0"/>
                              <a:ea typeface="Cambria Math" panose="02040503050406030204" pitchFamily="18" charset="0"/>
                            </a:rPr>
                          </m:ctrlPr>
                        </m:dPr>
                        <m:e>
                          <m:r>
                            <a:rPr lang="en-US" altLang="zh-CN" sz="2296" i="1">
                              <a:latin typeface="Cambria Math" panose="02040503050406030204" pitchFamily="18" charset="0"/>
                              <a:ea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e>
                      </m:d>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oMath>
                  </m:oMathPara>
                </a14:m>
                <a:endParaRPr lang="zh-CN" altLang="en-US" sz="2296" dirty="0"/>
              </a:p>
            </p:txBody>
          </p:sp>
        </mc:Choice>
        <mc:Fallback>
          <p:sp>
            <p:nvSpPr>
              <p:cNvPr id="10" name="矩形 9"/>
              <p:cNvSpPr>
                <a:spLocks noRot="1" noChangeAspect="1" noMove="1" noResize="1" noEditPoints="1" noAdjustHandles="1" noChangeArrowheads="1" noChangeShapeType="1" noTextEdit="1"/>
              </p:cNvSpPr>
              <p:nvPr/>
            </p:nvSpPr>
            <p:spPr>
              <a:xfrm>
                <a:off x="3750013" y="3920112"/>
                <a:ext cx="2091726" cy="44563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3750013" y="4568253"/>
                <a:ext cx="2091726" cy="445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ea typeface="Cambria Math" panose="02040503050406030204" pitchFamily="18" charset="0"/>
                        </a:rPr>
                        <m:t>𝒀</m:t>
                      </m:r>
                      <m:r>
                        <a:rPr lang="en-US" altLang="zh-CN" sz="2296" b="1" i="1">
                          <a:latin typeface="Cambria Math" panose="02040503050406030204" pitchFamily="18" charset="0"/>
                          <a:ea typeface="Cambria Math" panose="02040503050406030204" pitchFamily="18" charset="0"/>
                        </a:rPr>
                        <m:t>=</m:t>
                      </m:r>
                      <m:d>
                        <m:dPr>
                          <m:ctrlPr>
                            <a:rPr lang="en-US" altLang="zh-CN" sz="2296" i="1">
                              <a:latin typeface="Cambria Math" panose="02040503050406030204" pitchFamily="18" charset="0"/>
                              <a:ea typeface="Cambria Math" panose="02040503050406030204" pitchFamily="18" charset="0"/>
                            </a:rPr>
                          </m:ctrlPr>
                        </m:dPr>
                        <m:e>
                          <m:r>
                            <a:rPr lang="en-US" altLang="zh-CN" sz="2296" i="1">
                              <a:latin typeface="Cambria Math" panose="02040503050406030204" pitchFamily="18" charset="0"/>
                              <a:ea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e>
                      </m:d>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oMath>
                  </m:oMathPara>
                </a14:m>
                <a:endParaRPr lang="zh-CN" altLang="en-US" sz="2296" dirty="0"/>
              </a:p>
            </p:txBody>
          </p:sp>
        </mc:Choice>
        <mc:Fallback>
          <p:sp>
            <p:nvSpPr>
              <p:cNvPr id="11" name="矩形 10"/>
              <p:cNvSpPr>
                <a:spLocks noRot="1" noChangeAspect="1" noMove="1" noResize="1" noEditPoints="1" noAdjustHandles="1" noChangeArrowheads="1" noChangeShapeType="1" noTextEdit="1"/>
              </p:cNvSpPr>
              <p:nvPr/>
            </p:nvSpPr>
            <p:spPr>
              <a:xfrm>
                <a:off x="3750013" y="4568253"/>
                <a:ext cx="2091726" cy="445635"/>
              </a:xfrm>
              <a:prstGeom prst="rect">
                <a:avLst/>
              </a:prstGeom>
              <a:blipFill>
                <a:blip r:embed="rId3"/>
                <a:stretch>
                  <a:fillRect/>
                </a:stretch>
              </a:blipFill>
            </p:spPr>
            <p:txBody>
              <a:bodyPr/>
              <a:lstStyle/>
              <a:p>
                <a:r>
                  <a:rPr lang="zh-CN" altLang="en-US">
                    <a:noFill/>
                  </a:rPr>
                  <a:t> </a:t>
                </a:r>
              </a:p>
            </p:txBody>
          </p:sp>
        </mc:Fallback>
      </mc:AlternateContent>
      <p:sp>
        <p:nvSpPr>
          <p:cNvPr id="12" name="Rectangle 27"/>
          <p:cNvSpPr>
            <a:spLocks noChangeArrowheads="1"/>
          </p:cNvSpPr>
          <p:nvPr/>
        </p:nvSpPr>
        <p:spPr bwMode="auto">
          <a:xfrm>
            <a:off x="1963383" y="1322939"/>
            <a:ext cx="3307765" cy="53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lvl1pPr marL="514350" indent="-5143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marL="0" indent="0">
              <a:lnSpc>
                <a:spcPct val="110000"/>
              </a:lnSpc>
              <a:buClr>
                <a:srgbClr val="C00000"/>
              </a:buClr>
              <a:buSzPct val="100000"/>
              <a:buNone/>
            </a:pPr>
            <a:r>
              <a:rPr lang="zh-CN" altLang="en-US" sz="3061" dirty="0">
                <a:solidFill>
                  <a:srgbClr val="0000CC"/>
                </a:solidFill>
                <a:latin typeface="+mj-ea"/>
                <a:ea typeface="+mj-ea"/>
              </a:rPr>
              <a:t>（</a:t>
            </a:r>
            <a:r>
              <a:rPr lang="en-US" altLang="zh-CN" sz="3061" dirty="0">
                <a:solidFill>
                  <a:srgbClr val="0000CC"/>
                </a:solidFill>
                <a:latin typeface="+mj-ea"/>
                <a:ea typeface="+mj-ea"/>
              </a:rPr>
              <a:t>1</a:t>
            </a:r>
            <a:r>
              <a:rPr lang="zh-CN" altLang="en-US" sz="3061" dirty="0">
                <a:solidFill>
                  <a:srgbClr val="0000CC"/>
                </a:solidFill>
                <a:latin typeface="+mj-ea"/>
                <a:ea typeface="+mj-ea"/>
              </a:rPr>
              <a:t>）</a:t>
            </a:r>
            <a:r>
              <a:rPr lang="zh-CN" altLang="en-US" sz="3061" dirty="0">
                <a:solidFill>
                  <a:srgbClr val="0000CC"/>
                </a:solidFill>
                <a:latin typeface="+mj-ea"/>
                <a:ea typeface="+mj-ea"/>
              </a:rPr>
              <a:t>原理</a:t>
            </a:r>
          </a:p>
        </p:txBody>
      </p:sp>
    </p:spTree>
    <p:extLst>
      <p:ext uri="{BB962C8B-B14F-4D97-AF65-F5344CB8AC3E}">
        <p14:creationId xmlns:p14="http://schemas.microsoft.com/office/powerpoint/2010/main" val="19389701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46</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图像的平滑处理</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1794845" y="1229777"/>
            <a:ext cx="4023858" cy="445635"/>
          </a:xfrm>
          <a:prstGeom prst="rect">
            <a:avLst/>
          </a:prstGeom>
        </p:spPr>
        <p:txBody>
          <a:bodyPr wrap="none">
            <a:spAutoFit/>
          </a:bodyPr>
          <a:lstStyle/>
          <a:p>
            <a:pPr>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2</a:t>
            </a:r>
            <a:r>
              <a:rPr lang="zh-CN" altLang="en-US"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示例</a:t>
            </a:r>
            <a:r>
              <a:rPr lang="en-US" altLang="zh-CN" sz="2296" kern="100" dirty="0">
                <a:solidFill>
                  <a:srgbClr val="0000CC"/>
                </a:solidFill>
                <a:latin typeface="+mj-ea"/>
                <a:ea typeface="+mj-ea"/>
                <a:cs typeface="Times New Roman" panose="02020603050405020304" pitchFamily="18" charset="0"/>
              </a:rPr>
              <a:t>---</a:t>
            </a:r>
            <a:r>
              <a:rPr lang="zh-CN" altLang="en-US" sz="2296" kern="100" dirty="0">
                <a:solidFill>
                  <a:srgbClr val="0000CC"/>
                </a:solidFill>
                <a:latin typeface="+mj-ea"/>
                <a:ea typeface="+mj-ea"/>
                <a:cs typeface="Times New Roman" panose="02020603050405020304" pitchFamily="18" charset="0"/>
              </a:rPr>
              <a:t>形态学噪声滤波</a:t>
            </a:r>
            <a:endParaRPr lang="zh-CN" altLang="en-US" sz="2296" dirty="0">
              <a:solidFill>
                <a:srgbClr val="0000CC"/>
              </a:solidFill>
              <a:latin typeface="+mj-ea"/>
              <a:ea typeface="+mj-ea"/>
              <a:cs typeface="Times New Roman" panose="02020603050405020304" pitchFamily="18" charset="0"/>
            </a:endParaRPr>
          </a:p>
        </p:txBody>
      </p:sp>
      <p:sp>
        <p:nvSpPr>
          <p:cNvPr id="6" name="灯片编号占位符 1"/>
          <p:cNvSpPr txBox="1">
            <a:spLocks/>
          </p:cNvSpPr>
          <p:nvPr/>
        </p:nvSpPr>
        <p:spPr bwMode="auto">
          <a:xfrm>
            <a:off x="8082573" y="6587766"/>
            <a:ext cx="2134140" cy="295621"/>
          </a:xfrm>
          <a:prstGeom prst="rect">
            <a:avLst/>
          </a:prstGeom>
          <a:noFill/>
          <a:ln w="9525">
            <a:noFill/>
            <a:miter lim="800000"/>
            <a:headEnd/>
            <a:tailEnd/>
          </a:ln>
          <a:effectLst/>
        </p:spPr>
        <p:txBody>
          <a:bodyPr vert="horz" wrap="square" lIns="91429" tIns="0" rIns="91429" bIns="0" numCol="1" anchor="t" anchorCtr="0" compatLnSpc="1">
            <a:prstTxWarp prst="textNoShape">
              <a:avLst/>
            </a:prstTxWarp>
          </a:bodyPr>
          <a:lstStyle>
            <a:defPPr>
              <a:defRPr lang="zh-CN"/>
            </a:defPPr>
            <a:lvl1pPr algn="r" rtl="0" eaLnBrk="1" fontAlgn="base" hangingPunct="1">
              <a:spcBef>
                <a:spcPct val="0"/>
              </a:spcBef>
              <a:spcAft>
                <a:spcPct val="0"/>
              </a:spcAft>
              <a:defRPr kumimoji="0" sz="110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defRPr/>
            </a:pPr>
            <a:fld id="{BEAAA290-34B3-4F10-B175-BE0FC4B87A97}" type="slidenum">
              <a:rPr lang="en-US" altLang="zh-CN" sz="1403"/>
              <a:pPr>
                <a:defRPr/>
              </a:pPr>
              <a:t>46</a:t>
            </a:fld>
            <a:endParaRPr lang="en-US" altLang="zh-CN" sz="1403"/>
          </a:p>
        </p:txBody>
      </p:sp>
      <p:sp>
        <p:nvSpPr>
          <p:cNvPr id="7" name="Oval 3"/>
          <p:cNvSpPr>
            <a:spLocks noChangeArrowheads="1"/>
          </p:cNvSpPr>
          <p:nvPr/>
        </p:nvSpPr>
        <p:spPr bwMode="auto">
          <a:xfrm>
            <a:off x="6153509" y="2725106"/>
            <a:ext cx="252360" cy="278599"/>
          </a:xfrm>
          <a:prstGeom prst="ellipse">
            <a:avLst/>
          </a:prstGeom>
          <a:solidFill>
            <a:schemeClr val="tx1"/>
          </a:solidFill>
          <a:ln w="28575" algn="ctr">
            <a:solidFill>
              <a:schemeClr val="tx1"/>
            </a:solidFill>
            <a:round/>
            <a:headEnd/>
            <a:tailEnd/>
          </a:ln>
          <a:effectLst/>
        </p:spPr>
        <p:txBody>
          <a:bodyPr wrap="none" anchor="ctr"/>
          <a:lstStyle/>
          <a:p>
            <a:endParaRPr lang="zh-CN" altLang="en-US" sz="2296"/>
          </a:p>
        </p:txBody>
      </p:sp>
      <p:pic>
        <p:nvPicPr>
          <p:cNvPr id="8" name="Picture 11"/>
          <p:cNvPicPr>
            <a:picLocks noChangeAspect="1" noChangeArrowheads="1"/>
          </p:cNvPicPr>
          <p:nvPr/>
        </p:nvPicPr>
        <p:blipFill>
          <a:blip r:embed="rId2" cstate="print"/>
          <a:srcRect/>
          <a:stretch>
            <a:fillRect/>
          </a:stretch>
        </p:blipFill>
        <p:spPr bwMode="auto">
          <a:xfrm>
            <a:off x="2503364" y="1976952"/>
            <a:ext cx="1484640" cy="1607086"/>
          </a:xfrm>
          <a:prstGeom prst="rect">
            <a:avLst/>
          </a:prstGeom>
          <a:noFill/>
          <a:ln w="9525">
            <a:noFill/>
            <a:miter lim="800000"/>
            <a:headEnd/>
            <a:tailEnd/>
          </a:ln>
          <a:effectLst/>
        </p:spPr>
      </p:pic>
      <p:pic>
        <p:nvPicPr>
          <p:cNvPr id="9" name="Picture 12"/>
          <p:cNvPicPr>
            <a:picLocks noChangeAspect="1" noChangeArrowheads="1"/>
          </p:cNvPicPr>
          <p:nvPr/>
        </p:nvPicPr>
        <p:blipFill>
          <a:blip r:embed="rId3" cstate="print"/>
          <a:srcRect/>
          <a:stretch>
            <a:fillRect/>
          </a:stretch>
        </p:blipFill>
        <p:spPr bwMode="auto">
          <a:xfrm>
            <a:off x="7979861" y="1969568"/>
            <a:ext cx="1498395" cy="1607086"/>
          </a:xfrm>
          <a:prstGeom prst="rect">
            <a:avLst/>
          </a:prstGeom>
          <a:noFill/>
          <a:ln w="9525">
            <a:noFill/>
            <a:miter lim="800000"/>
            <a:headEnd/>
            <a:tailEnd/>
          </a:ln>
          <a:effectLst/>
        </p:spPr>
      </p:pic>
      <p:pic>
        <p:nvPicPr>
          <p:cNvPr id="10" name="Picture 13"/>
          <p:cNvPicPr>
            <a:picLocks noChangeAspect="1" noChangeArrowheads="1"/>
          </p:cNvPicPr>
          <p:nvPr/>
        </p:nvPicPr>
        <p:blipFill>
          <a:blip r:embed="rId4" cstate="print"/>
          <a:srcRect/>
          <a:stretch>
            <a:fillRect/>
          </a:stretch>
        </p:blipFill>
        <p:spPr bwMode="auto">
          <a:xfrm>
            <a:off x="2523904" y="3917145"/>
            <a:ext cx="1483463" cy="1607086"/>
          </a:xfrm>
          <a:prstGeom prst="rect">
            <a:avLst/>
          </a:prstGeom>
          <a:noFill/>
          <a:ln w="9525">
            <a:noFill/>
            <a:miter lim="800000"/>
            <a:headEnd/>
            <a:tailEnd/>
          </a:ln>
          <a:effectLst/>
        </p:spPr>
      </p:pic>
      <p:pic>
        <p:nvPicPr>
          <p:cNvPr id="11" name="Picture 14"/>
          <p:cNvPicPr>
            <a:picLocks noChangeAspect="1" noChangeArrowheads="1"/>
          </p:cNvPicPr>
          <p:nvPr/>
        </p:nvPicPr>
        <p:blipFill>
          <a:blip r:embed="rId5" cstate="print"/>
          <a:srcRect/>
          <a:stretch>
            <a:fillRect/>
          </a:stretch>
        </p:blipFill>
        <p:spPr bwMode="auto">
          <a:xfrm>
            <a:off x="5431355" y="3866121"/>
            <a:ext cx="1491746" cy="1607086"/>
          </a:xfrm>
          <a:prstGeom prst="rect">
            <a:avLst/>
          </a:prstGeom>
          <a:noFill/>
          <a:ln w="9525">
            <a:noFill/>
            <a:miter lim="800000"/>
            <a:headEnd/>
            <a:tailEnd/>
          </a:ln>
          <a:effectLst/>
        </p:spPr>
      </p:pic>
      <p:pic>
        <p:nvPicPr>
          <p:cNvPr id="12" name="Picture 15"/>
          <p:cNvPicPr>
            <a:picLocks noChangeAspect="1" noChangeArrowheads="1"/>
          </p:cNvPicPr>
          <p:nvPr/>
        </p:nvPicPr>
        <p:blipFill>
          <a:blip r:embed="rId6" cstate="print"/>
          <a:srcRect/>
          <a:stretch>
            <a:fillRect/>
          </a:stretch>
        </p:blipFill>
        <p:spPr bwMode="auto">
          <a:xfrm>
            <a:off x="7999059" y="3805660"/>
            <a:ext cx="1505174" cy="1607086"/>
          </a:xfrm>
          <a:prstGeom prst="rect">
            <a:avLst/>
          </a:prstGeom>
          <a:noFill/>
          <a:ln w="9525">
            <a:noFill/>
            <a:miter lim="800000"/>
            <a:headEnd/>
            <a:tailEnd/>
          </a:ln>
          <a:effectLst/>
        </p:spPr>
      </p:pic>
      <p:sp>
        <p:nvSpPr>
          <p:cNvPr id="13" name="TextBox 57"/>
          <p:cNvSpPr txBox="1"/>
          <p:nvPr/>
        </p:nvSpPr>
        <p:spPr>
          <a:xfrm>
            <a:off x="2339351" y="3507430"/>
            <a:ext cx="1913450" cy="524118"/>
          </a:xfrm>
          <a:prstGeom prst="rect">
            <a:avLst/>
          </a:prstGeom>
          <a:noFill/>
        </p:spPr>
        <p:txBody>
          <a:bodyPr wrap="square" rtlCol="0">
            <a:spAutoFit/>
          </a:bodyPr>
          <a:lstStyle/>
          <a:p>
            <a:r>
              <a:rPr lang="zh-CN" altLang="en-US" sz="2806" b="1" dirty="0">
                <a:ea typeface="楷体" panose="02010609060101010101" pitchFamily="49" charset="-122"/>
                <a:cs typeface="Times New Roman" panose="02020603050405020304" pitchFamily="18" charset="0"/>
              </a:rPr>
              <a:t>  </a:t>
            </a:r>
            <a:r>
              <a:rPr lang="zh-CN" altLang="en-US" sz="2806" dirty="0">
                <a:ea typeface="楷体" panose="02010609060101010101" pitchFamily="49" charset="-122"/>
                <a:cs typeface="Times New Roman" panose="02020603050405020304" pitchFamily="18" charset="0"/>
              </a:rPr>
              <a:t>图像</a:t>
            </a:r>
            <a:r>
              <a:rPr lang="en-US" altLang="zh-CN" sz="2806" b="1" i="1" dirty="0">
                <a:ea typeface="楷体" panose="02010609060101010101" pitchFamily="49" charset="-122"/>
                <a:cs typeface="Times New Roman" panose="02020603050405020304" pitchFamily="18" charset="0"/>
              </a:rPr>
              <a:t>X</a:t>
            </a:r>
            <a:endParaRPr lang="zh-CN" altLang="en-US" sz="2806" b="1" i="1" dirty="0">
              <a:ea typeface="楷体" panose="02010609060101010101" pitchFamily="49" charset="-122"/>
              <a:cs typeface="Times New Roman" panose="02020603050405020304" pitchFamily="18" charset="0"/>
            </a:endParaRPr>
          </a:p>
        </p:txBody>
      </p:sp>
      <p:sp>
        <p:nvSpPr>
          <p:cNvPr id="14" name="TextBox 59"/>
          <p:cNvSpPr txBox="1"/>
          <p:nvPr/>
        </p:nvSpPr>
        <p:spPr>
          <a:xfrm>
            <a:off x="4668064" y="3460348"/>
            <a:ext cx="2915733" cy="524118"/>
          </a:xfrm>
          <a:prstGeom prst="rect">
            <a:avLst/>
          </a:prstGeom>
          <a:noFill/>
        </p:spPr>
        <p:txBody>
          <a:bodyPr wrap="square" rtlCol="0">
            <a:spAutoFit/>
          </a:bodyPr>
          <a:lstStyle/>
          <a:p>
            <a:r>
              <a:rPr lang="zh-CN" altLang="en-US" sz="2806" b="1" dirty="0">
                <a:ea typeface="楷体" panose="02010609060101010101" pitchFamily="49" charset="-122"/>
                <a:cs typeface="Times New Roman" panose="02020603050405020304" pitchFamily="18" charset="0"/>
              </a:rPr>
              <a:t>   </a:t>
            </a:r>
            <a:r>
              <a:rPr lang="zh-CN" altLang="en-US" sz="2806" dirty="0">
                <a:ea typeface="楷体" panose="02010609060101010101" pitchFamily="49" charset="-122"/>
                <a:cs typeface="Times New Roman" panose="02020603050405020304" pitchFamily="18" charset="0"/>
              </a:rPr>
              <a:t>结构元素</a:t>
            </a:r>
            <a:r>
              <a:rPr lang="en-US" altLang="zh-CN" sz="2806" b="1" i="1" dirty="0">
                <a:ea typeface="楷体" panose="02010609060101010101" pitchFamily="49" charset="-122"/>
                <a:cs typeface="Times New Roman" panose="02020603050405020304" pitchFamily="18" charset="0"/>
              </a:rPr>
              <a:t>S</a:t>
            </a:r>
            <a:endParaRPr lang="zh-CN" altLang="en-US" sz="2806" b="1" i="1" dirty="0">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5" name="文本框 14"/>
              <p:cNvSpPr txBox="1"/>
              <p:nvPr/>
            </p:nvSpPr>
            <p:spPr>
              <a:xfrm>
                <a:off x="8136994" y="3437193"/>
                <a:ext cx="1067215" cy="431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6" b="1" i="1">
                          <a:latin typeface="Cambria Math" panose="02040503050406030204" pitchFamily="18" charset="0"/>
                        </a:rPr>
                        <m:t>𝑿</m:t>
                      </m:r>
                      <m:r>
                        <a:rPr lang="en-US" altLang="zh-CN" sz="2806" b="1" i="1">
                          <a:latin typeface="Cambria Math" panose="02040503050406030204" pitchFamily="18" charset="0"/>
                          <a:ea typeface="Cambria Math" panose="02040503050406030204" pitchFamily="18" charset="0"/>
                        </a:rPr>
                        <m:t>⊖</m:t>
                      </m:r>
                      <m:r>
                        <a:rPr lang="en-US" altLang="zh-CN" sz="2806" b="1" i="1">
                          <a:latin typeface="Cambria Math" panose="02040503050406030204" pitchFamily="18" charset="0"/>
                          <a:ea typeface="Cambria Math" panose="02040503050406030204" pitchFamily="18" charset="0"/>
                        </a:rPr>
                        <m:t>𝑺</m:t>
                      </m:r>
                    </m:oMath>
                  </m:oMathPara>
                </a14:m>
                <a:endParaRPr lang="zh-CN" altLang="en-US" sz="2806" dirty="0"/>
              </a:p>
            </p:txBody>
          </p:sp>
        </mc:Choice>
        <mc:Fallback>
          <p:sp>
            <p:nvSpPr>
              <p:cNvPr id="15" name="文本框 14"/>
              <p:cNvSpPr txBox="1">
                <a:spLocks noRot="1" noChangeAspect="1" noMove="1" noResize="1" noEditPoints="1" noAdjustHandles="1" noChangeArrowheads="1" noChangeShapeType="1" noTextEdit="1"/>
              </p:cNvSpPr>
              <p:nvPr/>
            </p:nvSpPr>
            <p:spPr>
              <a:xfrm>
                <a:off x="8136994" y="3437193"/>
                <a:ext cx="1067215" cy="43178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2777860" y="5300363"/>
                <a:ext cx="870045" cy="431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6" b="1" i="1">
                          <a:latin typeface="Cambria Math" panose="02040503050406030204" pitchFamily="18" charset="0"/>
                        </a:rPr>
                        <m:t>𝑿</m:t>
                      </m:r>
                      <m:r>
                        <a:rPr lang="en-US" altLang="zh-CN" sz="2806" b="1" i="1">
                          <a:latin typeface="Cambria Math" panose="02040503050406030204" pitchFamily="18" charset="0"/>
                          <a:ea typeface="Cambria Math" panose="02040503050406030204" pitchFamily="18" charset="0"/>
                        </a:rPr>
                        <m:t>∘</m:t>
                      </m:r>
                      <m:r>
                        <a:rPr lang="en-US" altLang="zh-CN" sz="2806" b="1" i="1">
                          <a:latin typeface="Cambria Math" panose="02040503050406030204" pitchFamily="18" charset="0"/>
                          <a:ea typeface="Cambria Math" panose="02040503050406030204" pitchFamily="18" charset="0"/>
                        </a:rPr>
                        <m:t>𝑺</m:t>
                      </m:r>
                    </m:oMath>
                  </m:oMathPara>
                </a14:m>
                <a:endParaRPr lang="zh-CN" altLang="en-US" sz="2806" dirty="0"/>
              </a:p>
            </p:txBody>
          </p:sp>
        </mc:Choice>
        <mc:Fallback>
          <p:sp>
            <p:nvSpPr>
              <p:cNvPr id="16" name="文本框 15"/>
              <p:cNvSpPr txBox="1">
                <a:spLocks noRot="1" noChangeAspect="1" noMove="1" noResize="1" noEditPoints="1" noAdjustHandles="1" noChangeArrowheads="1" noChangeShapeType="1" noTextEdit="1"/>
              </p:cNvSpPr>
              <p:nvPr/>
            </p:nvSpPr>
            <p:spPr>
              <a:xfrm>
                <a:off x="2777860" y="5300363"/>
                <a:ext cx="870045" cy="43178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5190149" y="5332078"/>
                <a:ext cx="1987467" cy="431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806" b="1" i="1">
                              <a:latin typeface="Cambria Math" panose="02040503050406030204" pitchFamily="18" charset="0"/>
                            </a:rPr>
                          </m:ctrlPr>
                        </m:dPr>
                        <m:e>
                          <m:r>
                            <a:rPr lang="en-US" altLang="zh-CN" sz="2806" i="1">
                              <a:latin typeface="Cambria Math" panose="02040503050406030204" pitchFamily="18" charset="0"/>
                            </a:rPr>
                            <m:t>𝑿</m:t>
                          </m:r>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r>
                            <m:rPr>
                              <m:nor/>
                            </m:rPr>
                            <a:rPr lang="zh-CN" altLang="en-US" sz="2806" dirty="0"/>
                            <m:t> </m:t>
                          </m:r>
                        </m:e>
                      </m:d>
                      <m:r>
                        <a:rPr lang="en-US" altLang="zh-CN" sz="2806" b="1" i="1">
                          <a:latin typeface="Cambria Math" panose="02040503050406030204" pitchFamily="18" charset="0"/>
                          <a:ea typeface="Cambria Math" panose="02040503050406030204" pitchFamily="18" charset="0"/>
                        </a:rPr>
                        <m:t>⊕</m:t>
                      </m:r>
                      <m:r>
                        <a:rPr lang="en-US" altLang="zh-CN" sz="2806" b="1" i="1">
                          <a:latin typeface="Cambria Math" panose="02040503050406030204" pitchFamily="18" charset="0"/>
                          <a:ea typeface="Cambria Math" panose="02040503050406030204" pitchFamily="18" charset="0"/>
                        </a:rPr>
                        <m:t>𝑺</m:t>
                      </m:r>
                    </m:oMath>
                  </m:oMathPara>
                </a14:m>
                <a:endParaRPr lang="zh-CN" altLang="en-US" sz="2806" dirty="0"/>
              </a:p>
            </p:txBody>
          </p:sp>
        </mc:Choice>
        <mc:Fallback>
          <p:sp>
            <p:nvSpPr>
              <p:cNvPr id="17" name="文本框 16"/>
              <p:cNvSpPr txBox="1">
                <a:spLocks noRot="1" noChangeAspect="1" noMove="1" noResize="1" noEditPoints="1" noAdjustHandles="1" noChangeArrowheads="1" noChangeShapeType="1" noTextEdit="1"/>
              </p:cNvSpPr>
              <p:nvPr/>
            </p:nvSpPr>
            <p:spPr>
              <a:xfrm>
                <a:off x="5190149" y="5332078"/>
                <a:ext cx="1987467" cy="43178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7927600" y="5188803"/>
                <a:ext cx="1730987" cy="431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806" b="1" i="1">
                              <a:latin typeface="Cambria Math" panose="02040503050406030204" pitchFamily="18" charset="0"/>
                            </a:rPr>
                          </m:ctrlPr>
                        </m:dPr>
                        <m:e>
                          <m:r>
                            <a:rPr lang="en-US" altLang="zh-CN" sz="2806" i="1">
                              <a:latin typeface="Cambria Math" panose="02040503050406030204" pitchFamily="18" charset="0"/>
                            </a:rPr>
                            <m:t>𝑿</m:t>
                          </m:r>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r>
                            <m:rPr>
                              <m:nor/>
                            </m:rPr>
                            <a:rPr lang="zh-CN" altLang="en-US" sz="2806" dirty="0"/>
                            <m:t> </m:t>
                          </m:r>
                        </m:e>
                      </m:d>
                      <m:r>
                        <a:rPr lang="en-US" altLang="zh-CN" sz="2806" b="1" i="1">
                          <a:latin typeface="Cambria Math" panose="02040503050406030204" pitchFamily="18" charset="0"/>
                          <a:ea typeface="Cambria Math" panose="02040503050406030204" pitchFamily="18" charset="0"/>
                        </a:rPr>
                        <m:t>∙</m:t>
                      </m:r>
                      <m:r>
                        <a:rPr lang="en-US" altLang="zh-CN" sz="2806" b="1" i="1">
                          <a:latin typeface="Cambria Math" panose="02040503050406030204" pitchFamily="18" charset="0"/>
                          <a:ea typeface="Cambria Math" panose="02040503050406030204" pitchFamily="18" charset="0"/>
                        </a:rPr>
                        <m:t>𝑺</m:t>
                      </m:r>
                    </m:oMath>
                  </m:oMathPara>
                </a14:m>
                <a:endParaRPr lang="zh-CN" altLang="en-US" sz="2806" dirty="0"/>
              </a:p>
            </p:txBody>
          </p:sp>
        </mc:Choice>
        <mc:Fallback>
          <p:sp>
            <p:nvSpPr>
              <p:cNvPr id="18" name="文本框 17"/>
              <p:cNvSpPr txBox="1">
                <a:spLocks noRot="1" noChangeAspect="1" noMove="1" noResize="1" noEditPoints="1" noAdjustHandles="1" noChangeArrowheads="1" noChangeShapeType="1" noTextEdit="1"/>
              </p:cNvSpPr>
              <p:nvPr/>
            </p:nvSpPr>
            <p:spPr>
              <a:xfrm>
                <a:off x="7927600" y="5188803"/>
                <a:ext cx="1730987" cy="431785"/>
              </a:xfrm>
              <a:prstGeom prst="rect">
                <a:avLst/>
              </a:prstGeom>
              <a:blipFill>
                <a:blip r:embed="rId10"/>
                <a:stretch>
                  <a:fillRect/>
                </a:stretch>
              </a:blipFill>
            </p:spPr>
            <p:txBody>
              <a:bodyPr/>
              <a:lstStyle/>
              <a:p>
                <a:r>
                  <a:rPr lang="zh-CN" altLang="en-US">
                    <a:noFill/>
                  </a:rPr>
                  <a:t> </a:t>
                </a:r>
              </a:p>
            </p:txBody>
          </p:sp>
        </mc:Fallback>
      </mc:AlternateContent>
      <p:sp>
        <p:nvSpPr>
          <p:cNvPr id="19" name="Text Box 6"/>
          <p:cNvSpPr txBox="1">
            <a:spLocks noChangeArrowheads="1"/>
          </p:cNvSpPr>
          <p:nvPr/>
        </p:nvSpPr>
        <p:spPr bwMode="auto">
          <a:xfrm>
            <a:off x="1935459" y="5839526"/>
            <a:ext cx="8688457" cy="445635"/>
          </a:xfrm>
          <a:prstGeom prst="rect">
            <a:avLst/>
          </a:prstGeom>
          <a:noFill/>
          <a:ln w="9525">
            <a:noFill/>
            <a:miter lim="800000"/>
            <a:headEnd/>
            <a:tailEnd/>
          </a:ln>
        </p:spPr>
        <p:txBody>
          <a:bodyPr wrap="square">
            <a:spAutoFit/>
          </a:bodyPr>
          <a:lstStyle/>
          <a:p>
            <a:r>
              <a:rPr lang="zh-CN" altLang="en-US" sz="2296" dirty="0">
                <a:ea typeface="楷体" panose="02010609060101010101" pitchFamily="49" charset="-122"/>
                <a:cs typeface="Times New Roman" panose="02020603050405020304" pitchFamily="18" charset="0"/>
              </a:rPr>
              <a:t>这里</a:t>
            </a:r>
            <a:r>
              <a:rPr lang="zh-CN" altLang="en-US" sz="2296" b="1" u="sng" dirty="0">
                <a:solidFill>
                  <a:srgbClr val="0000CC"/>
                </a:solidFill>
                <a:ea typeface="楷体" panose="02010609060101010101" pitchFamily="49" charset="-122"/>
                <a:cs typeface="Times New Roman" panose="02020603050405020304" pitchFamily="18" charset="0"/>
              </a:rPr>
              <a:t>结构元素</a:t>
            </a:r>
            <a:r>
              <a:rPr lang="en-US" altLang="zh-CN" sz="2296" b="1" i="1" u="sng" dirty="0">
                <a:solidFill>
                  <a:srgbClr val="0000CC"/>
                </a:solidFill>
                <a:ea typeface="楷体" panose="02010609060101010101" pitchFamily="49" charset="-122"/>
                <a:cs typeface="Times New Roman" panose="02020603050405020304" pitchFamily="18" charset="0"/>
              </a:rPr>
              <a:t>S</a:t>
            </a:r>
            <a:r>
              <a:rPr lang="zh-CN" altLang="en-US" sz="2296" b="1" u="sng" dirty="0">
                <a:solidFill>
                  <a:srgbClr val="0000CC"/>
                </a:solidFill>
                <a:ea typeface="楷体" panose="02010609060101010101" pitchFamily="49" charset="-122"/>
                <a:cs typeface="Times New Roman" panose="02020603050405020304" pitchFamily="18" charset="0"/>
              </a:rPr>
              <a:t>大于所有噪声孔和噪声</a:t>
            </a:r>
            <a:r>
              <a:rPr lang="zh-CN" altLang="en-US" sz="2296" b="1" u="sng" dirty="0">
                <a:solidFill>
                  <a:srgbClr val="0000CC"/>
                </a:solidFill>
                <a:ea typeface="楷体" panose="02010609060101010101" pitchFamily="49" charset="-122"/>
                <a:cs typeface="Times New Roman" panose="02020603050405020304" pitchFamily="18" charset="0"/>
              </a:rPr>
              <a:t>块的尺寸</a:t>
            </a:r>
            <a:r>
              <a:rPr lang="zh-CN" altLang="en-US" sz="2296" b="1" dirty="0">
                <a:solidFill>
                  <a:srgbClr val="0000CC"/>
                </a:solidFill>
                <a:ea typeface="楷体" panose="02010609060101010101" pitchFamily="49" charset="-122"/>
                <a:cs typeface="Times New Roman" panose="02020603050405020304" pitchFamily="18" charset="0"/>
              </a:rPr>
              <a:t>。</a:t>
            </a:r>
            <a:endParaRPr lang="zh-CN" altLang="en-US" sz="2296" b="1" dirty="0">
              <a:solidFill>
                <a:srgbClr val="0000CC"/>
              </a:solidFill>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865424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47</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图像的平滑处理</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Rectangle 4"/>
          <p:cNvSpPr>
            <a:spLocks noChangeArrowheads="1"/>
          </p:cNvSpPr>
          <p:nvPr/>
        </p:nvSpPr>
        <p:spPr bwMode="auto">
          <a:xfrm>
            <a:off x="1889478" y="1314286"/>
            <a:ext cx="8320918" cy="3923114"/>
          </a:xfrm>
          <a:prstGeom prst="rect">
            <a:avLst/>
          </a:prstGeom>
          <a:noFill/>
          <a:ln w="9525">
            <a:noFill/>
            <a:miter lim="800000"/>
            <a:headEnd/>
            <a:tailEnd/>
          </a:ln>
        </p:spPr>
        <p:txBody>
          <a:bodyPr/>
          <a:lstStyle/>
          <a:p>
            <a:pPr marL="437369" indent="-437369">
              <a:lnSpc>
                <a:spcPct val="90000"/>
              </a:lnSpc>
              <a:spcBef>
                <a:spcPct val="20000"/>
              </a:spcBef>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思考问题</a:t>
            </a:r>
          </a:p>
          <a:p>
            <a:pPr marL="437369" indent="-437369">
              <a:lnSpc>
                <a:spcPct val="90000"/>
              </a:lnSpc>
              <a:spcBef>
                <a:spcPct val="20000"/>
              </a:spcBef>
            </a:pPr>
            <a:r>
              <a:rPr lang="zh-CN" altLang="en-US" sz="2296" dirty="0">
                <a:solidFill>
                  <a:srgbClr val="0000FF"/>
                </a:solidFill>
                <a:ea typeface="楷体" panose="02010609060101010101" pitchFamily="49" charset="-122"/>
                <a:cs typeface="Times New Roman" panose="02020603050405020304" pitchFamily="18" charset="0"/>
              </a:rPr>
              <a:t>   </a:t>
            </a:r>
            <a:r>
              <a:rPr lang="zh-CN" altLang="en-US" sz="2296" dirty="0">
                <a:solidFill>
                  <a:srgbClr val="0000FF"/>
                </a:solidFill>
                <a:ea typeface="楷体" panose="02010609060101010101" pitchFamily="49" charset="-122"/>
                <a:cs typeface="Times New Roman" panose="02020603050405020304" pitchFamily="18" charset="0"/>
              </a:rPr>
              <a:t> 如果</a:t>
            </a:r>
            <a:r>
              <a:rPr lang="zh-CN" altLang="en-US" sz="2296" dirty="0">
                <a:solidFill>
                  <a:srgbClr val="0000FF"/>
                </a:solidFill>
                <a:ea typeface="楷体" panose="02010609060101010101" pitchFamily="49" charset="-122"/>
                <a:cs typeface="Times New Roman" panose="02020603050405020304" pitchFamily="18" charset="0"/>
              </a:rPr>
              <a:t>结构元素</a:t>
            </a:r>
            <a:r>
              <a:rPr lang="en-US" altLang="zh-CN" sz="2296" i="1" dirty="0">
                <a:solidFill>
                  <a:srgbClr val="0000FF"/>
                </a:solidFill>
                <a:ea typeface="楷体" panose="02010609060101010101" pitchFamily="49" charset="-122"/>
                <a:cs typeface="Times New Roman" panose="02020603050405020304" pitchFamily="18" charset="0"/>
              </a:rPr>
              <a:t>S</a:t>
            </a:r>
            <a:r>
              <a:rPr lang="zh-CN" altLang="en-US" sz="2296" dirty="0">
                <a:solidFill>
                  <a:srgbClr val="0000FF"/>
                </a:solidFill>
                <a:ea typeface="楷体" panose="02010609060101010101" pitchFamily="49" charset="-122"/>
                <a:cs typeface="Times New Roman" panose="02020603050405020304" pitchFamily="18" charset="0"/>
              </a:rPr>
              <a:t>的直径缩小一半，能否达到目的？</a:t>
            </a:r>
          </a:p>
          <a:p>
            <a:pPr marL="437369" indent="-437369">
              <a:lnSpc>
                <a:spcPct val="90000"/>
              </a:lnSpc>
              <a:spcBef>
                <a:spcPct val="20000"/>
              </a:spcBef>
              <a:buClr>
                <a:srgbClr val="7030A0"/>
              </a:buClr>
              <a:buSzPct val="75000"/>
              <a:buFont typeface="Wingdings" panose="05000000000000000000" pitchFamily="2" charset="2"/>
              <a:buChar char="p"/>
            </a:pPr>
            <a:r>
              <a:rPr lang="zh-CN" altLang="en-US" sz="2296" dirty="0">
                <a:ea typeface="楷体" panose="02010609060101010101" pitchFamily="49" charset="-122"/>
                <a:cs typeface="Times New Roman" panose="02020603050405020304" pitchFamily="18" charset="0"/>
              </a:rPr>
              <a:t>答</a:t>
            </a:r>
            <a:r>
              <a:rPr lang="en-US" altLang="zh-CN"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不能，至少效果不好。</a:t>
            </a:r>
          </a:p>
          <a:p>
            <a:pPr marL="437369" indent="-437369">
              <a:lnSpc>
                <a:spcPct val="90000"/>
              </a:lnSpc>
              <a:spcBef>
                <a:spcPct val="20000"/>
              </a:spcBef>
            </a:pPr>
            <a:r>
              <a:rPr lang="zh-CN" altLang="en-US" sz="2296" dirty="0">
                <a:ea typeface="楷体" panose="02010609060101010101" pitchFamily="49" charset="-122"/>
                <a:cs typeface="Times New Roman" panose="02020603050405020304" pitchFamily="18" charset="0"/>
              </a:rPr>
              <a:t>         开运算能够去掉外边噪声的关键在于</a:t>
            </a:r>
            <a:r>
              <a:rPr lang="zh-CN" altLang="en-US" sz="2296" dirty="0">
                <a:solidFill>
                  <a:srgbClr val="0000FF"/>
                </a:solidFill>
                <a:ea typeface="楷体" panose="02010609060101010101" pitchFamily="49" charset="-122"/>
                <a:cs typeface="Times New Roman" panose="02020603050405020304" pitchFamily="18" charset="0"/>
              </a:rPr>
              <a:t>结构元素</a:t>
            </a:r>
            <a:r>
              <a:rPr lang="en-US" altLang="zh-CN" sz="2296" i="1" dirty="0">
                <a:solidFill>
                  <a:srgbClr val="0000FF"/>
                </a:solidFill>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的尺寸大于噪声的尺寸，由于噪声不能完全包含</a:t>
            </a:r>
            <a:r>
              <a:rPr lang="zh-CN" altLang="en-US" sz="2296" dirty="0">
                <a:solidFill>
                  <a:srgbClr val="0000FF"/>
                </a:solidFill>
                <a:ea typeface="楷体" panose="02010609060101010101" pitchFamily="49" charset="-122"/>
                <a:cs typeface="Times New Roman" panose="02020603050405020304" pitchFamily="18" charset="0"/>
              </a:rPr>
              <a:t>结构元素</a:t>
            </a:r>
            <a:r>
              <a:rPr lang="en-US" altLang="zh-CN" sz="2296" i="1" dirty="0">
                <a:solidFill>
                  <a:srgbClr val="0000FF"/>
                </a:solidFill>
                <a:ea typeface="楷体" panose="02010609060101010101" pitchFamily="49" charset="-122"/>
                <a:cs typeface="Times New Roman" panose="02020603050405020304" pitchFamily="18" charset="0"/>
              </a:rPr>
              <a:t>S</a:t>
            </a:r>
            <a:r>
              <a:rPr lang="en-US" altLang="zh-CN"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，在腐蚀时，噪声点被腐蚀掉了；</a:t>
            </a:r>
          </a:p>
          <a:p>
            <a:pPr marL="437369" indent="-437369">
              <a:lnSpc>
                <a:spcPct val="90000"/>
              </a:lnSpc>
              <a:spcBef>
                <a:spcPct val="20000"/>
              </a:spcBef>
            </a:pPr>
            <a:r>
              <a:rPr lang="zh-CN" altLang="en-US" sz="2296" dirty="0">
                <a:ea typeface="楷体" panose="02010609060101010101" pitchFamily="49" charset="-122"/>
                <a:cs typeface="Times New Roman" panose="02020603050405020304" pitchFamily="18" charset="0"/>
              </a:rPr>
              <a:t>          闭运算中，又由于</a:t>
            </a:r>
            <a:r>
              <a:rPr lang="zh-CN" altLang="en-US" sz="2296" dirty="0">
                <a:solidFill>
                  <a:srgbClr val="0000FF"/>
                </a:solidFill>
                <a:ea typeface="楷体" panose="02010609060101010101" pitchFamily="49" charset="-122"/>
                <a:cs typeface="Times New Roman" panose="02020603050405020304" pitchFamily="18" charset="0"/>
              </a:rPr>
              <a:t>结构元素</a:t>
            </a:r>
            <a:r>
              <a:rPr lang="en-US" altLang="zh-CN" sz="2296" i="1" dirty="0">
                <a:solidFill>
                  <a:srgbClr val="0000FF"/>
                </a:solidFill>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的尺寸大于内部空洞的尺寸，才能在膨胀时融合噪声孔洞。</a:t>
            </a:r>
          </a:p>
        </p:txBody>
      </p:sp>
    </p:spTree>
    <p:extLst>
      <p:ext uri="{BB962C8B-B14F-4D97-AF65-F5344CB8AC3E}">
        <p14:creationId xmlns:p14="http://schemas.microsoft.com/office/powerpoint/2010/main" val="12698233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48</a:t>
            </a:fld>
            <a:endParaRPr lang="en-US" altLang="zh-CN"/>
          </a:p>
        </p:txBody>
      </p:sp>
      <p:sp>
        <p:nvSpPr>
          <p:cNvPr id="3" name="矩形 2"/>
          <p:cNvSpPr/>
          <p:nvPr/>
        </p:nvSpPr>
        <p:spPr>
          <a:xfrm>
            <a:off x="1963382" y="1242458"/>
            <a:ext cx="8476970" cy="445635"/>
          </a:xfrm>
          <a:prstGeom prst="rect">
            <a:avLst/>
          </a:prstGeom>
        </p:spPr>
        <p:txBody>
          <a:bodyPr wrap="square">
            <a:spAutoFit/>
          </a:bodyPr>
          <a:lstStyle/>
          <a:p>
            <a:pPr algn="just">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3</a:t>
            </a:r>
            <a:r>
              <a:rPr lang="zh-CN" altLang="en-US"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例程</a:t>
            </a:r>
            <a:r>
              <a:rPr lang="en-US" altLang="zh-CN" sz="2296" kern="100" dirty="0">
                <a:solidFill>
                  <a:srgbClr val="0000CC"/>
                </a:solidFill>
                <a:latin typeface="+mj-ea"/>
                <a:ea typeface="+mj-ea"/>
                <a:cs typeface="Times New Roman" panose="02020603050405020304" pitchFamily="18" charset="0"/>
              </a:rPr>
              <a:t>---</a:t>
            </a:r>
            <a:r>
              <a:rPr lang="zh-CN" altLang="en-US" sz="2296" kern="100" dirty="0">
                <a:solidFill>
                  <a:srgbClr val="0000CC"/>
                </a:solidFill>
                <a:latin typeface="+mj-ea"/>
                <a:ea typeface="+mj-ea"/>
                <a:cs typeface="Times New Roman" panose="02020603050405020304" pitchFamily="18" charset="0"/>
              </a:rPr>
              <a:t>二值图像的平滑</a:t>
            </a:r>
            <a:endParaRPr lang="zh-CN" altLang="zh-CN" sz="2296" kern="100" dirty="0">
              <a:solidFill>
                <a:srgbClr val="0000CC"/>
              </a:solidFill>
              <a:latin typeface="+mj-ea"/>
              <a:ea typeface="+mj-ea"/>
              <a:cs typeface="Times New Roman" panose="02020603050405020304" pitchFamily="18" charset="0"/>
            </a:endParaRPr>
          </a:p>
        </p:txBody>
      </p:sp>
      <p:sp>
        <p:nvSpPr>
          <p:cNvPr id="4"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图像的平滑处理</a:t>
            </a:r>
          </a:p>
        </p:txBody>
      </p:sp>
      <p:sp>
        <p:nvSpPr>
          <p:cNvPr id="5"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6" name="文本框 5"/>
          <p:cNvSpPr txBox="1"/>
          <p:nvPr/>
        </p:nvSpPr>
        <p:spPr>
          <a:xfrm>
            <a:off x="2437256" y="2060101"/>
            <a:ext cx="7151456" cy="3788729"/>
          </a:xfrm>
          <a:prstGeom prst="rect">
            <a:avLst/>
          </a:prstGeom>
          <a:noFill/>
        </p:spPr>
        <p:txBody>
          <a:bodyPr wrap="square" rtlCol="0">
            <a:spAutoFit/>
          </a:bodyPr>
          <a:lstStyle/>
          <a:p>
            <a:pPr marL="437369" indent="-437369">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程序</a:t>
            </a:r>
            <a:endParaRPr lang="en-US" altLang="zh-CN" sz="2296" dirty="0">
              <a:ea typeface="楷体" panose="02010609060101010101" pitchFamily="49" charset="-122"/>
              <a:cs typeface="Times New Roman" panose="02020603050405020304" pitchFamily="18" charset="0"/>
            </a:endParaRPr>
          </a:p>
          <a:p>
            <a:pPr indent="583159">
              <a:spcBef>
                <a:spcPts val="128"/>
              </a:spcBef>
              <a:spcAft>
                <a:spcPts val="255"/>
              </a:spcAft>
            </a:pPr>
            <a:r>
              <a:rPr lang="en-US" altLang="zh-CN" sz="2806" dirty="0">
                <a:ea typeface="楷体" panose="02010609060101010101" pitchFamily="49" charset="-122"/>
                <a:cs typeface="Times New Roman" panose="02020603050405020304" pitchFamily="18" charset="0"/>
              </a:rPr>
              <a:t>Image=</a:t>
            </a:r>
            <a:r>
              <a:rPr lang="en-US" altLang="zh-CN" sz="2806" dirty="0" err="1">
                <a:ea typeface="楷体" panose="02010609060101010101" pitchFamily="49" charset="-122"/>
                <a:cs typeface="Times New Roman" panose="02020603050405020304" pitchFamily="18" charset="0"/>
              </a:rPr>
              <a:t>imread</a:t>
            </a:r>
            <a:r>
              <a:rPr lang="en-US" altLang="zh-CN" sz="2806" dirty="0">
                <a:ea typeface="楷体" panose="02010609060101010101" pitchFamily="49" charset="-122"/>
                <a:cs typeface="Times New Roman" panose="02020603050405020304" pitchFamily="18" charset="0"/>
              </a:rPr>
              <a:t>('A.bmp');</a:t>
            </a:r>
            <a:endParaRPr lang="zh-CN" altLang="zh-CN" sz="2806" dirty="0">
              <a:ea typeface="楷体" panose="02010609060101010101" pitchFamily="49" charset="-122"/>
              <a:cs typeface="Times New Roman" panose="02020603050405020304" pitchFamily="18" charset="0"/>
            </a:endParaRPr>
          </a:p>
          <a:p>
            <a:pPr indent="583159">
              <a:spcBef>
                <a:spcPts val="128"/>
              </a:spcBef>
              <a:spcAft>
                <a:spcPts val="255"/>
              </a:spcAft>
            </a:pPr>
            <a:r>
              <a:rPr lang="en-US" altLang="zh-CN" sz="2806" dirty="0">
                <a:ea typeface="楷体" panose="02010609060101010101" pitchFamily="49" charset="-122"/>
                <a:cs typeface="Times New Roman" panose="02020603050405020304" pitchFamily="18" charset="0"/>
              </a:rPr>
              <a:t>BW=im2bw(Image);</a:t>
            </a:r>
            <a:endParaRPr lang="zh-CN" altLang="zh-CN" sz="2806" dirty="0">
              <a:ea typeface="楷体" panose="02010609060101010101" pitchFamily="49" charset="-122"/>
              <a:cs typeface="Times New Roman" panose="02020603050405020304" pitchFamily="18" charset="0"/>
            </a:endParaRPr>
          </a:p>
          <a:p>
            <a:pPr indent="583159">
              <a:spcBef>
                <a:spcPts val="128"/>
              </a:spcBef>
              <a:spcAft>
                <a:spcPts val="255"/>
              </a:spcAft>
            </a:pPr>
            <a:r>
              <a:rPr lang="en-US" altLang="zh-CN" sz="2806" dirty="0">
                <a:ea typeface="楷体" panose="02010609060101010101" pitchFamily="49" charset="-122"/>
                <a:cs typeface="Times New Roman" panose="02020603050405020304" pitchFamily="18" charset="0"/>
              </a:rPr>
              <a:t>SE=</a:t>
            </a:r>
            <a:r>
              <a:rPr lang="en-US" altLang="zh-CN" sz="2806" dirty="0" err="1">
                <a:ea typeface="楷体" panose="02010609060101010101" pitchFamily="49" charset="-122"/>
                <a:cs typeface="Times New Roman" panose="02020603050405020304" pitchFamily="18" charset="0"/>
              </a:rPr>
              <a:t>strel</a:t>
            </a:r>
            <a:r>
              <a:rPr lang="en-US" altLang="zh-CN" sz="2806" dirty="0">
                <a:ea typeface="楷体" panose="02010609060101010101" pitchFamily="49" charset="-122"/>
                <a:cs typeface="Times New Roman" panose="02020603050405020304" pitchFamily="18" charset="0"/>
              </a:rPr>
              <a:t>('square',3);</a:t>
            </a:r>
            <a:endParaRPr lang="zh-CN" altLang="zh-CN" sz="2806" dirty="0">
              <a:ea typeface="楷体" panose="02010609060101010101" pitchFamily="49" charset="-122"/>
              <a:cs typeface="Times New Roman" panose="02020603050405020304" pitchFamily="18" charset="0"/>
            </a:endParaRPr>
          </a:p>
          <a:p>
            <a:pPr indent="583159">
              <a:spcBef>
                <a:spcPts val="128"/>
              </a:spcBef>
              <a:spcAft>
                <a:spcPts val="255"/>
              </a:spcAft>
            </a:pPr>
            <a:r>
              <a:rPr lang="en-US" altLang="zh-CN" sz="2806" dirty="0">
                <a:ea typeface="楷体" panose="02010609060101010101" pitchFamily="49" charset="-122"/>
                <a:cs typeface="Times New Roman" panose="02020603050405020304" pitchFamily="18" charset="0"/>
              </a:rPr>
              <a:t>result1=</a:t>
            </a:r>
            <a:r>
              <a:rPr lang="en-US" altLang="zh-CN" sz="2806" dirty="0" err="1">
                <a:ea typeface="楷体" panose="02010609060101010101" pitchFamily="49" charset="-122"/>
                <a:cs typeface="Times New Roman" panose="02020603050405020304" pitchFamily="18" charset="0"/>
              </a:rPr>
              <a:t>imclose</a:t>
            </a:r>
            <a:r>
              <a:rPr lang="en-US" altLang="zh-CN" sz="2806" dirty="0">
                <a:ea typeface="楷体" panose="02010609060101010101" pitchFamily="49" charset="-122"/>
                <a:cs typeface="Times New Roman" panose="02020603050405020304" pitchFamily="18" charset="0"/>
              </a:rPr>
              <a:t>(</a:t>
            </a:r>
            <a:r>
              <a:rPr lang="en-US" altLang="zh-CN" sz="2806" dirty="0" err="1">
                <a:ea typeface="楷体" panose="02010609060101010101" pitchFamily="49" charset="-122"/>
                <a:cs typeface="Times New Roman" panose="02020603050405020304" pitchFamily="18" charset="0"/>
              </a:rPr>
              <a:t>imopen</a:t>
            </a:r>
            <a:r>
              <a:rPr lang="en-US" altLang="zh-CN" sz="2806" dirty="0">
                <a:ea typeface="楷体" panose="02010609060101010101" pitchFamily="49" charset="-122"/>
                <a:cs typeface="Times New Roman" panose="02020603050405020304" pitchFamily="18" charset="0"/>
              </a:rPr>
              <a:t>(BW,SE),SE); </a:t>
            </a:r>
            <a:endParaRPr lang="en-US" altLang="zh-CN" sz="2806" dirty="0">
              <a:ea typeface="楷体" panose="02010609060101010101" pitchFamily="49" charset="-122"/>
              <a:cs typeface="Times New Roman" panose="02020603050405020304" pitchFamily="18" charset="0"/>
            </a:endParaRPr>
          </a:p>
          <a:p>
            <a:pPr indent="583159">
              <a:spcBef>
                <a:spcPts val="128"/>
              </a:spcBef>
              <a:spcAft>
                <a:spcPts val="255"/>
              </a:spcAft>
            </a:pPr>
            <a:r>
              <a:rPr lang="en-US" altLang="zh-CN" sz="2806" dirty="0" err="1">
                <a:ea typeface="楷体" panose="02010609060101010101" pitchFamily="49" charset="-122"/>
                <a:cs typeface="Times New Roman" panose="02020603050405020304" pitchFamily="18" charset="0"/>
              </a:rPr>
              <a:t>figure,imshow</a:t>
            </a:r>
            <a:r>
              <a:rPr lang="en-US" altLang="zh-CN" sz="2806" dirty="0">
                <a:ea typeface="楷体" panose="02010609060101010101" pitchFamily="49" charset="-122"/>
                <a:cs typeface="Times New Roman" panose="02020603050405020304" pitchFamily="18" charset="0"/>
              </a:rPr>
              <a:t>(result1</a:t>
            </a:r>
            <a:r>
              <a:rPr lang="en-US" altLang="zh-CN" sz="2806" dirty="0">
                <a:ea typeface="楷体" panose="02010609060101010101" pitchFamily="49" charset="-122"/>
                <a:cs typeface="Times New Roman" panose="02020603050405020304" pitchFamily="18" charset="0"/>
              </a:rPr>
              <a:t>);</a:t>
            </a:r>
            <a:endParaRPr lang="zh-CN" altLang="zh-CN" sz="2806" dirty="0">
              <a:ea typeface="楷体" panose="02010609060101010101" pitchFamily="49" charset="-122"/>
              <a:cs typeface="Times New Roman" panose="02020603050405020304" pitchFamily="18" charset="0"/>
            </a:endParaRPr>
          </a:p>
          <a:p>
            <a:pPr indent="583159">
              <a:spcBef>
                <a:spcPts val="128"/>
              </a:spcBef>
              <a:spcAft>
                <a:spcPts val="255"/>
              </a:spcAft>
            </a:pPr>
            <a:r>
              <a:rPr lang="en-US" altLang="zh-CN" sz="2806" dirty="0">
                <a:ea typeface="楷体" panose="02010609060101010101" pitchFamily="49" charset="-122"/>
                <a:cs typeface="Times New Roman" panose="02020603050405020304" pitchFamily="18" charset="0"/>
              </a:rPr>
              <a:t>result2=</a:t>
            </a:r>
            <a:r>
              <a:rPr lang="en-US" altLang="zh-CN" sz="2806" dirty="0" err="1">
                <a:ea typeface="楷体" panose="02010609060101010101" pitchFamily="49" charset="-122"/>
                <a:cs typeface="Times New Roman" panose="02020603050405020304" pitchFamily="18" charset="0"/>
              </a:rPr>
              <a:t>imopen</a:t>
            </a:r>
            <a:r>
              <a:rPr lang="en-US" altLang="zh-CN" sz="2806" dirty="0">
                <a:ea typeface="楷体" panose="02010609060101010101" pitchFamily="49" charset="-122"/>
                <a:cs typeface="Times New Roman" panose="02020603050405020304" pitchFamily="18" charset="0"/>
              </a:rPr>
              <a:t>(</a:t>
            </a:r>
            <a:r>
              <a:rPr lang="en-US" altLang="zh-CN" sz="2806" dirty="0" err="1">
                <a:ea typeface="楷体" panose="02010609060101010101" pitchFamily="49" charset="-122"/>
                <a:cs typeface="Times New Roman" panose="02020603050405020304" pitchFamily="18" charset="0"/>
              </a:rPr>
              <a:t>imclose</a:t>
            </a:r>
            <a:r>
              <a:rPr lang="en-US" altLang="zh-CN" sz="2806" dirty="0">
                <a:ea typeface="楷体" panose="02010609060101010101" pitchFamily="49" charset="-122"/>
                <a:cs typeface="Times New Roman" panose="02020603050405020304" pitchFamily="18" charset="0"/>
              </a:rPr>
              <a:t>(BW,SE),SE);               </a:t>
            </a:r>
            <a:endParaRPr lang="en-US" altLang="zh-CN" sz="2806" dirty="0">
              <a:ea typeface="楷体" panose="02010609060101010101" pitchFamily="49" charset="-122"/>
              <a:cs typeface="Times New Roman" panose="02020603050405020304" pitchFamily="18" charset="0"/>
            </a:endParaRPr>
          </a:p>
          <a:p>
            <a:pPr indent="583159">
              <a:spcBef>
                <a:spcPts val="128"/>
              </a:spcBef>
              <a:spcAft>
                <a:spcPts val="255"/>
              </a:spcAft>
            </a:pPr>
            <a:r>
              <a:rPr lang="en-US" altLang="zh-CN" sz="2806" dirty="0" err="1">
                <a:ea typeface="楷体" panose="02010609060101010101" pitchFamily="49" charset="-122"/>
                <a:cs typeface="Times New Roman" panose="02020603050405020304" pitchFamily="18" charset="0"/>
              </a:rPr>
              <a:t>figure,imshow</a:t>
            </a:r>
            <a:r>
              <a:rPr lang="en-US" altLang="zh-CN" sz="2806" dirty="0">
                <a:ea typeface="楷体" panose="02010609060101010101" pitchFamily="49" charset="-122"/>
                <a:cs typeface="Times New Roman" panose="02020603050405020304" pitchFamily="18" charset="0"/>
              </a:rPr>
              <a:t>(result2);</a:t>
            </a:r>
            <a:endParaRPr lang="zh-CN" altLang="en-US" sz="2806"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767974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49</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图像的平滑处理</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灯片编号占位符 1"/>
          <p:cNvSpPr txBox="1">
            <a:spLocks/>
          </p:cNvSpPr>
          <p:nvPr/>
        </p:nvSpPr>
        <p:spPr bwMode="auto">
          <a:xfrm>
            <a:off x="8206024" y="7816666"/>
            <a:ext cx="2134140" cy="295621"/>
          </a:xfrm>
          <a:prstGeom prst="rect">
            <a:avLst/>
          </a:prstGeom>
          <a:noFill/>
          <a:ln w="9525">
            <a:noFill/>
            <a:miter lim="800000"/>
            <a:headEnd/>
            <a:tailEnd/>
          </a:ln>
          <a:effectLst/>
        </p:spPr>
        <p:txBody>
          <a:bodyPr vert="horz" wrap="square" lIns="91429" tIns="0" rIns="91429" bIns="0" numCol="1" anchor="t" anchorCtr="0" compatLnSpc="1">
            <a:prstTxWarp prst="textNoShape">
              <a:avLst/>
            </a:prstTxWarp>
          </a:bodyPr>
          <a:lstStyle>
            <a:defPPr>
              <a:defRPr lang="zh-CN"/>
            </a:defPPr>
            <a:lvl1pPr algn="r" rtl="0" eaLnBrk="1" fontAlgn="base" hangingPunct="1">
              <a:spcBef>
                <a:spcPct val="0"/>
              </a:spcBef>
              <a:spcAft>
                <a:spcPct val="0"/>
              </a:spcAft>
              <a:defRPr kumimoji="0" sz="110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defRPr/>
            </a:pPr>
            <a:fld id="{BEAAA290-34B3-4F10-B175-BE0FC4B87A97}" type="slidenum">
              <a:rPr lang="en-US" altLang="zh-CN" sz="1403"/>
              <a:pPr>
                <a:defRPr/>
              </a:pPr>
              <a:t>49</a:t>
            </a:fld>
            <a:endParaRPr lang="en-US" altLang="zh-CN" sz="1403"/>
          </a:p>
        </p:txBody>
      </p:sp>
      <p:pic>
        <p:nvPicPr>
          <p:cNvPr id="6" name="图片 5" descr="A"/>
          <p:cNvPicPr>
            <a:picLocks noChangeAspect="1"/>
          </p:cNvPicPr>
          <p:nvPr/>
        </p:nvPicPr>
        <p:blipFill>
          <a:blip r:embed="rId2" cstate="print"/>
          <a:srcRect/>
          <a:stretch>
            <a:fillRect/>
          </a:stretch>
        </p:blipFill>
        <p:spPr bwMode="auto">
          <a:xfrm>
            <a:off x="2275464" y="1992478"/>
            <a:ext cx="1836466" cy="1836670"/>
          </a:xfrm>
          <a:prstGeom prst="rect">
            <a:avLst/>
          </a:prstGeom>
          <a:noFill/>
        </p:spPr>
      </p:pic>
      <p:pic>
        <p:nvPicPr>
          <p:cNvPr id="7" name="图片 6" descr="Asmooth"/>
          <p:cNvPicPr>
            <a:picLocks noChangeAspect="1"/>
          </p:cNvPicPr>
          <p:nvPr/>
        </p:nvPicPr>
        <p:blipFill>
          <a:blip r:embed="rId3" cstate="print"/>
          <a:srcRect/>
          <a:stretch>
            <a:fillRect/>
          </a:stretch>
        </p:blipFill>
        <p:spPr bwMode="auto">
          <a:xfrm>
            <a:off x="3388578" y="4413314"/>
            <a:ext cx="1836670" cy="1836670"/>
          </a:xfrm>
          <a:prstGeom prst="rect">
            <a:avLst/>
          </a:prstGeom>
          <a:noFill/>
        </p:spPr>
      </p:pic>
      <p:pic>
        <p:nvPicPr>
          <p:cNvPr id="8" name="图片 7" descr="openclose"/>
          <p:cNvPicPr>
            <a:picLocks noChangeAspect="1"/>
          </p:cNvPicPr>
          <p:nvPr/>
        </p:nvPicPr>
        <p:blipFill>
          <a:blip r:embed="rId4" cstate="print"/>
          <a:srcRect/>
          <a:stretch>
            <a:fillRect/>
          </a:stretch>
        </p:blipFill>
        <p:spPr bwMode="auto">
          <a:xfrm>
            <a:off x="6725025" y="4355406"/>
            <a:ext cx="1836670" cy="1836670"/>
          </a:xfrm>
          <a:prstGeom prst="rect">
            <a:avLst/>
          </a:prstGeom>
          <a:noFill/>
          <a:ln w="9525">
            <a:noFill/>
            <a:miter lim="800000"/>
            <a:headEnd/>
            <a:tailEnd/>
          </a:ln>
        </p:spPr>
      </p:pic>
      <p:sp>
        <p:nvSpPr>
          <p:cNvPr id="9" name="TextBox 57"/>
          <p:cNvSpPr txBox="1"/>
          <p:nvPr/>
        </p:nvSpPr>
        <p:spPr>
          <a:xfrm>
            <a:off x="2275465" y="3805825"/>
            <a:ext cx="1623770" cy="524118"/>
          </a:xfrm>
          <a:prstGeom prst="rect">
            <a:avLst/>
          </a:prstGeom>
          <a:noFill/>
        </p:spPr>
        <p:txBody>
          <a:bodyPr wrap="square" rtlCol="0">
            <a:spAutoFit/>
          </a:bodyPr>
          <a:lstStyle/>
          <a:p>
            <a:r>
              <a:rPr lang="zh-CN" altLang="en-US" sz="2806" b="1" dirty="0">
                <a:ea typeface="楷体" panose="02010609060101010101" pitchFamily="49" charset="-122"/>
                <a:cs typeface="Times New Roman" panose="02020603050405020304" pitchFamily="18" charset="0"/>
              </a:rPr>
              <a:t>  </a:t>
            </a:r>
            <a:r>
              <a:rPr lang="zh-CN" altLang="en-US" sz="2806" dirty="0">
                <a:ea typeface="楷体" panose="02010609060101010101" pitchFamily="49" charset="-122"/>
                <a:cs typeface="Times New Roman" panose="02020603050405020304" pitchFamily="18" charset="0"/>
              </a:rPr>
              <a:t>图像 </a:t>
            </a:r>
            <a:r>
              <a:rPr lang="en-US" altLang="zh-CN" sz="2806" i="1" dirty="0">
                <a:ea typeface="楷体" panose="02010609060101010101" pitchFamily="49" charset="-122"/>
                <a:cs typeface="Times New Roman" panose="02020603050405020304" pitchFamily="18" charset="0"/>
              </a:rPr>
              <a:t>A</a:t>
            </a:r>
            <a:endParaRPr lang="zh-CN" altLang="en-US" sz="2806" b="1" i="1" dirty="0">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文本框 9"/>
              <p:cNvSpPr txBox="1"/>
              <p:nvPr/>
            </p:nvSpPr>
            <p:spPr>
              <a:xfrm>
                <a:off x="3432534" y="6249985"/>
                <a:ext cx="1721369" cy="431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806" b="1" i="1">
                              <a:latin typeface="Cambria Math" panose="02040503050406030204" pitchFamily="18" charset="0"/>
                            </a:rPr>
                          </m:ctrlPr>
                        </m:dPr>
                        <m:e>
                          <m:r>
                            <a:rPr lang="en-US" altLang="zh-CN" sz="2806" b="1" i="1">
                              <a:latin typeface="Cambria Math" panose="02040503050406030204" pitchFamily="18" charset="0"/>
                            </a:rPr>
                            <m:t>𝑨</m:t>
                          </m:r>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r>
                            <m:rPr>
                              <m:nor/>
                            </m:rPr>
                            <a:rPr lang="zh-CN" altLang="en-US" sz="2806" dirty="0"/>
                            <m:t> </m:t>
                          </m:r>
                        </m:e>
                      </m:d>
                      <m:r>
                        <a:rPr lang="en-US" altLang="zh-CN" sz="2806" b="1" i="1">
                          <a:latin typeface="Cambria Math" panose="02040503050406030204" pitchFamily="18" charset="0"/>
                          <a:ea typeface="Cambria Math" panose="02040503050406030204" pitchFamily="18" charset="0"/>
                        </a:rPr>
                        <m:t>∙</m:t>
                      </m:r>
                      <m:r>
                        <a:rPr lang="en-US" altLang="zh-CN" sz="2806" b="1" i="1">
                          <a:latin typeface="Cambria Math" panose="02040503050406030204" pitchFamily="18" charset="0"/>
                          <a:ea typeface="Cambria Math" panose="02040503050406030204" pitchFamily="18" charset="0"/>
                        </a:rPr>
                        <m:t>𝑺</m:t>
                      </m:r>
                    </m:oMath>
                  </m:oMathPara>
                </a14:m>
                <a:endParaRPr lang="zh-CN" altLang="en-US" sz="2806" dirty="0"/>
              </a:p>
            </p:txBody>
          </p:sp>
        </mc:Choice>
        <mc:Fallback>
          <p:sp>
            <p:nvSpPr>
              <p:cNvPr id="10" name="文本框 9"/>
              <p:cNvSpPr txBox="1">
                <a:spLocks noRot="1" noChangeAspect="1" noMove="1" noResize="1" noEditPoints="1" noAdjustHandles="1" noChangeArrowheads="1" noChangeShapeType="1" noTextEdit="1"/>
              </p:cNvSpPr>
              <p:nvPr/>
            </p:nvSpPr>
            <p:spPr>
              <a:xfrm>
                <a:off x="3432534" y="6249985"/>
                <a:ext cx="1721369" cy="43178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6790200" y="6229341"/>
                <a:ext cx="1721369" cy="431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806" b="1" i="1">
                              <a:latin typeface="Cambria Math" panose="02040503050406030204" pitchFamily="18" charset="0"/>
                            </a:rPr>
                          </m:ctrlPr>
                        </m:dPr>
                        <m:e>
                          <m:r>
                            <a:rPr lang="en-US" altLang="zh-CN" sz="2806" b="1" i="1">
                              <a:latin typeface="Cambria Math" panose="02040503050406030204" pitchFamily="18" charset="0"/>
                            </a:rPr>
                            <m:t>𝑨</m:t>
                          </m:r>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r>
                            <m:rPr>
                              <m:nor/>
                            </m:rPr>
                            <a:rPr lang="zh-CN" altLang="en-US" sz="2806" dirty="0"/>
                            <m:t> </m:t>
                          </m:r>
                        </m:e>
                      </m:d>
                      <m:r>
                        <a:rPr lang="en-US" altLang="zh-CN" sz="2806" i="1">
                          <a:latin typeface="Cambria Math" panose="02040503050406030204" pitchFamily="18" charset="0"/>
                          <a:ea typeface="Cambria Math" panose="02040503050406030204" pitchFamily="18" charset="0"/>
                        </a:rPr>
                        <m:t>∘</m:t>
                      </m:r>
                      <m:r>
                        <a:rPr lang="en-US" altLang="zh-CN" sz="2806" b="1" i="1">
                          <a:latin typeface="Cambria Math" panose="02040503050406030204" pitchFamily="18" charset="0"/>
                          <a:ea typeface="Cambria Math" panose="02040503050406030204" pitchFamily="18" charset="0"/>
                        </a:rPr>
                        <m:t>𝑺</m:t>
                      </m:r>
                    </m:oMath>
                  </m:oMathPara>
                </a14:m>
                <a:endParaRPr lang="zh-CN" altLang="en-US" sz="2806" dirty="0"/>
              </a:p>
            </p:txBody>
          </p:sp>
        </mc:Choice>
        <mc:Fallback>
          <p:sp>
            <p:nvSpPr>
              <p:cNvPr id="11" name="文本框 10"/>
              <p:cNvSpPr txBox="1">
                <a:spLocks noRot="1" noChangeAspect="1" noMove="1" noResize="1" noEditPoints="1" noAdjustHandles="1" noChangeArrowheads="1" noChangeShapeType="1" noTextEdit="1"/>
              </p:cNvSpPr>
              <p:nvPr/>
            </p:nvSpPr>
            <p:spPr>
              <a:xfrm>
                <a:off x="6790200" y="6229341"/>
                <a:ext cx="1721369" cy="431785"/>
              </a:xfrm>
              <a:prstGeom prst="rect">
                <a:avLst/>
              </a:prstGeom>
              <a:blipFill>
                <a:blip r:embed="rId6"/>
                <a:stretch>
                  <a:fillRect/>
                </a:stretch>
              </a:blipFill>
            </p:spPr>
            <p:txBody>
              <a:bodyPr/>
              <a:lstStyle/>
              <a:p>
                <a:r>
                  <a:rPr lang="zh-CN" altLang="en-US">
                    <a:noFill/>
                  </a:rPr>
                  <a:t> </a:t>
                </a:r>
              </a:p>
            </p:txBody>
          </p:sp>
        </mc:Fallback>
      </mc:AlternateContent>
      <p:pic>
        <p:nvPicPr>
          <p:cNvPr id="12" name="图片 11" descr="Aopen"/>
          <p:cNvPicPr>
            <a:picLocks noChangeAspect="1"/>
          </p:cNvPicPr>
          <p:nvPr/>
        </p:nvPicPr>
        <p:blipFill>
          <a:blip r:embed="rId7" cstate="print"/>
          <a:srcRect/>
          <a:stretch>
            <a:fillRect/>
          </a:stretch>
        </p:blipFill>
        <p:spPr bwMode="auto">
          <a:xfrm>
            <a:off x="5225247" y="1971110"/>
            <a:ext cx="1836670" cy="1836670"/>
          </a:xfrm>
          <a:prstGeom prst="rect">
            <a:avLst/>
          </a:prstGeom>
          <a:noFill/>
        </p:spPr>
      </p:pic>
      <p:pic>
        <p:nvPicPr>
          <p:cNvPr id="13" name="图片 12" descr="Aclose"/>
          <p:cNvPicPr>
            <a:picLocks noChangeAspect="1"/>
          </p:cNvPicPr>
          <p:nvPr/>
        </p:nvPicPr>
        <p:blipFill>
          <a:blip r:embed="rId8" cstate="print"/>
          <a:srcRect/>
          <a:stretch>
            <a:fillRect/>
          </a:stretch>
        </p:blipFill>
        <p:spPr bwMode="auto">
          <a:xfrm>
            <a:off x="7953971" y="1969155"/>
            <a:ext cx="1836670" cy="1836670"/>
          </a:xfrm>
          <a:prstGeom prst="rect">
            <a:avLst/>
          </a:prstGeom>
          <a:noFill/>
        </p:spPr>
      </p:pic>
      <p:sp>
        <p:nvSpPr>
          <p:cNvPr id="14" name="TextBox 57"/>
          <p:cNvSpPr txBox="1"/>
          <p:nvPr/>
        </p:nvSpPr>
        <p:spPr>
          <a:xfrm>
            <a:off x="4958756" y="3829419"/>
            <a:ext cx="2404711" cy="524118"/>
          </a:xfrm>
          <a:prstGeom prst="rect">
            <a:avLst/>
          </a:prstGeom>
          <a:noFill/>
        </p:spPr>
        <p:txBody>
          <a:bodyPr wrap="square" rtlCol="0">
            <a:spAutoFit/>
          </a:bodyPr>
          <a:lstStyle/>
          <a:p>
            <a:r>
              <a:rPr lang="zh-CN" altLang="en-US" sz="2806" b="1" dirty="0">
                <a:ea typeface="楷体" panose="02010609060101010101" pitchFamily="49" charset="-122"/>
                <a:cs typeface="Times New Roman" panose="02020603050405020304" pitchFamily="18" charset="0"/>
              </a:rPr>
              <a:t>  </a:t>
            </a:r>
            <a:r>
              <a:rPr lang="zh-CN" altLang="en-US" sz="2806" dirty="0">
                <a:ea typeface="楷体" panose="02010609060101010101" pitchFamily="49" charset="-122"/>
                <a:cs typeface="Times New Roman" panose="02020603050405020304" pitchFamily="18" charset="0"/>
              </a:rPr>
              <a:t>开运算结果</a:t>
            </a:r>
            <a:endParaRPr lang="zh-CN" altLang="en-US" sz="2806" b="1" i="1" dirty="0">
              <a:ea typeface="楷体" panose="02010609060101010101" pitchFamily="49" charset="-122"/>
              <a:cs typeface="Times New Roman" panose="02020603050405020304" pitchFamily="18" charset="0"/>
            </a:endParaRPr>
          </a:p>
        </p:txBody>
      </p:sp>
      <p:sp>
        <p:nvSpPr>
          <p:cNvPr id="15" name="TextBox 57"/>
          <p:cNvSpPr txBox="1"/>
          <p:nvPr/>
        </p:nvSpPr>
        <p:spPr>
          <a:xfrm>
            <a:off x="7708535" y="3805825"/>
            <a:ext cx="2404711" cy="524118"/>
          </a:xfrm>
          <a:prstGeom prst="rect">
            <a:avLst/>
          </a:prstGeom>
          <a:noFill/>
        </p:spPr>
        <p:txBody>
          <a:bodyPr wrap="square" rtlCol="0">
            <a:spAutoFit/>
          </a:bodyPr>
          <a:lstStyle/>
          <a:p>
            <a:r>
              <a:rPr lang="zh-CN" altLang="en-US" sz="2806" b="1" dirty="0">
                <a:ea typeface="楷体" panose="02010609060101010101" pitchFamily="49" charset="-122"/>
                <a:cs typeface="Times New Roman" panose="02020603050405020304" pitchFamily="18" charset="0"/>
              </a:rPr>
              <a:t>  </a:t>
            </a:r>
            <a:r>
              <a:rPr lang="zh-CN" altLang="en-US" sz="2806" dirty="0">
                <a:ea typeface="楷体" panose="02010609060101010101" pitchFamily="49" charset="-122"/>
                <a:cs typeface="Times New Roman" panose="02020603050405020304" pitchFamily="18" charset="0"/>
              </a:rPr>
              <a:t>闭运算结果</a:t>
            </a:r>
            <a:endParaRPr lang="zh-CN" altLang="en-US" sz="2806" b="1" i="1" dirty="0">
              <a:ea typeface="楷体" panose="02010609060101010101" pitchFamily="49" charset="-122"/>
              <a:cs typeface="Times New Roman" panose="02020603050405020304" pitchFamily="18" charset="0"/>
            </a:endParaRPr>
          </a:p>
        </p:txBody>
      </p:sp>
      <p:sp>
        <p:nvSpPr>
          <p:cNvPr id="17" name="矩形 16"/>
          <p:cNvSpPr/>
          <p:nvPr/>
        </p:nvSpPr>
        <p:spPr>
          <a:xfrm>
            <a:off x="1963382" y="1242458"/>
            <a:ext cx="8476970" cy="445635"/>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n"/>
            </a:pPr>
            <a:r>
              <a:rPr lang="zh-CN" altLang="en-US" sz="2296" kern="100" dirty="0">
                <a:latin typeface="楷体" panose="02010609060101010101" pitchFamily="49" charset="-122"/>
                <a:ea typeface="楷体" panose="02010609060101010101" pitchFamily="49" charset="-122"/>
                <a:cs typeface="Times New Roman" panose="02020603050405020304" pitchFamily="18" charset="0"/>
              </a:rPr>
              <a:t>效果</a:t>
            </a:r>
            <a:endParaRPr lang="zh-CN" altLang="zh-CN" sz="2296" kern="1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05272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5</a:t>
            </a:fld>
            <a:endParaRPr lang="en-US" altLang="zh-CN"/>
          </a:p>
        </p:txBody>
      </p:sp>
      <p:sp>
        <p:nvSpPr>
          <p:cNvPr id="3" name="Rectangle 2"/>
          <p:cNvSpPr txBox="1">
            <a:spLocks noChangeArrowheads="1"/>
          </p:cNvSpPr>
          <p:nvPr/>
        </p:nvSpPr>
        <p:spPr bwMode="auto">
          <a:xfrm>
            <a:off x="1963382" y="305746"/>
            <a:ext cx="629105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3061" dirty="0">
                <a:latin typeface="Times New Roman" panose="02020603050405020304" pitchFamily="18" charset="0"/>
                <a:ea typeface="微软雅黑" panose="020B0503020204020204" pitchFamily="34" charset="-122"/>
                <a:cs typeface="Times New Roman" panose="02020603050405020304" pitchFamily="18" charset="0"/>
              </a:rPr>
              <a:t>9.1 </a:t>
            </a:r>
            <a:r>
              <a:rPr lang="zh-CN" altLang="en-US" sz="3061" dirty="0">
                <a:latin typeface="Times New Roman" panose="02020603050405020304" pitchFamily="18" charset="0"/>
                <a:ea typeface="微软雅黑" panose="020B0503020204020204" pitchFamily="34" charset="-122"/>
                <a:cs typeface="Times New Roman" panose="02020603050405020304" pitchFamily="18" charset="0"/>
              </a:rPr>
              <a:t>形态学基础</a:t>
            </a:r>
            <a:endParaRPr lang="zh-CN" altLang="en-US" sz="306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Box 3"/>
          <p:cNvSpPr txBox="1"/>
          <p:nvPr/>
        </p:nvSpPr>
        <p:spPr>
          <a:xfrm>
            <a:off x="1891266" y="1175005"/>
            <a:ext cx="7970864" cy="445635"/>
          </a:xfrm>
          <a:prstGeom prst="rect">
            <a:avLst/>
          </a:prstGeom>
          <a:noFill/>
        </p:spPr>
        <p:txBody>
          <a:bodyPr wrap="square" rtlCol="0">
            <a:spAutoFit/>
          </a:bodyPr>
          <a:lstStyle/>
          <a:p>
            <a:r>
              <a:rPr lang="zh-CN" altLang="en-US" sz="2296" dirty="0">
                <a:solidFill>
                  <a:srgbClr val="0033CC"/>
                </a:solidFill>
                <a:latin typeface="+mn-ea"/>
                <a:cs typeface="Times New Roman" pitchFamily="18" charset="0"/>
              </a:rPr>
              <a:t>（</a:t>
            </a:r>
            <a:r>
              <a:rPr lang="en-US" altLang="zh-CN" sz="2296" dirty="0">
                <a:solidFill>
                  <a:srgbClr val="0033CC"/>
                </a:solidFill>
                <a:latin typeface="+mn-ea"/>
                <a:cs typeface="Times New Roman" pitchFamily="18" charset="0"/>
              </a:rPr>
              <a:t>2</a:t>
            </a:r>
            <a:r>
              <a:rPr lang="zh-CN" altLang="en-US" sz="2296" dirty="0">
                <a:solidFill>
                  <a:srgbClr val="0033CC"/>
                </a:solidFill>
                <a:latin typeface="+mn-ea"/>
                <a:cs typeface="Times New Roman" pitchFamily="18" charset="0"/>
              </a:rPr>
              <a:t>）例程</a:t>
            </a:r>
            <a:endParaRPr lang="zh-CN" altLang="zh-CN" sz="2296" dirty="0">
              <a:latin typeface="+mn-ea"/>
              <a:cs typeface="Times New Roman" pitchFamily="18" charset="0"/>
            </a:endParaRPr>
          </a:p>
        </p:txBody>
      </p:sp>
      <p:sp>
        <p:nvSpPr>
          <p:cNvPr id="12" name="TextBox 1"/>
          <p:cNvSpPr txBox="1"/>
          <p:nvPr/>
        </p:nvSpPr>
        <p:spPr>
          <a:xfrm>
            <a:off x="2284488" y="1763842"/>
            <a:ext cx="6323009" cy="524118"/>
          </a:xfrm>
          <a:prstGeom prst="rect">
            <a:avLst/>
          </a:prstGeom>
          <a:noFill/>
        </p:spPr>
        <p:txBody>
          <a:bodyPr wrap="square" rtlCol="0">
            <a:spAutoFit/>
          </a:bodyPr>
          <a:lstStyle/>
          <a:p>
            <a:pPr marL="437369" indent="-437369">
              <a:buClr>
                <a:srgbClr val="7030A0"/>
              </a:buClr>
              <a:buSzPct val="75000"/>
              <a:buFont typeface="Wingdings" panose="05000000000000000000" pitchFamily="2" charset="2"/>
              <a:buChar char="n"/>
            </a:pPr>
            <a:r>
              <a:rPr lang="zh-CN" altLang="en-US" sz="2806" dirty="0">
                <a:solidFill>
                  <a:prstClr val="black"/>
                </a:solidFill>
                <a:latin typeface="楷体" panose="02010609060101010101" pitchFamily="49" charset="-122"/>
                <a:ea typeface="楷体" panose="02010609060101010101" pitchFamily="49" charset="-122"/>
                <a:cs typeface="Times New Roman" panose="02020603050405020304" pitchFamily="18" charset="0"/>
              </a:rPr>
              <a:t>函数</a:t>
            </a:r>
            <a:endParaRPr lang="zh-CN" altLang="en-US" sz="2806"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3" name="TextBox 2"/>
          <p:cNvSpPr txBox="1"/>
          <p:nvPr/>
        </p:nvSpPr>
        <p:spPr>
          <a:xfrm>
            <a:off x="3776355" y="1784260"/>
            <a:ext cx="6434041" cy="524118"/>
          </a:xfrm>
          <a:prstGeom prst="rect">
            <a:avLst/>
          </a:prstGeom>
          <a:noFill/>
        </p:spPr>
        <p:txBody>
          <a:bodyPr wrap="square" rtlCol="0">
            <a:spAutoFit/>
          </a:bodyPr>
          <a:lstStyle/>
          <a:p>
            <a:r>
              <a:rPr lang="en-US" altLang="zh-CN" sz="2806" dirty="0">
                <a:solidFill>
                  <a:prstClr val="black"/>
                </a:solidFill>
                <a:cs typeface="Times New Roman" panose="02020603050405020304" pitchFamily="18" charset="0"/>
              </a:rPr>
              <a:t>SE  =  </a:t>
            </a:r>
            <a:r>
              <a:rPr lang="en-US" altLang="zh-CN" sz="2806" dirty="0" err="1">
                <a:cs typeface="Times New Roman" panose="02020603050405020304" pitchFamily="18" charset="0"/>
              </a:rPr>
              <a:t>strel</a:t>
            </a:r>
            <a:r>
              <a:rPr lang="en-US" altLang="zh-CN" sz="2806" dirty="0">
                <a:solidFill>
                  <a:srgbClr val="C00000"/>
                </a:solidFill>
                <a:cs typeface="Times New Roman" panose="02020603050405020304" pitchFamily="18" charset="0"/>
              </a:rPr>
              <a:t> </a:t>
            </a:r>
            <a:r>
              <a:rPr lang="en-US" altLang="zh-CN" sz="2806" dirty="0">
                <a:solidFill>
                  <a:prstClr val="black"/>
                </a:solidFill>
                <a:cs typeface="Times New Roman" panose="02020603050405020304" pitchFamily="18" charset="0"/>
              </a:rPr>
              <a:t>( shape ,  parameters )</a:t>
            </a:r>
            <a:endParaRPr lang="zh-CN" altLang="en-US" sz="2806" dirty="0">
              <a:solidFill>
                <a:prstClr val="black"/>
              </a:solidFill>
              <a:cs typeface="Times New Roman" panose="02020603050405020304" pitchFamily="18" charset="0"/>
            </a:endParaRPr>
          </a:p>
        </p:txBody>
      </p:sp>
      <p:sp>
        <p:nvSpPr>
          <p:cNvPr id="14" name="矩形 13"/>
          <p:cNvSpPr/>
          <p:nvPr/>
        </p:nvSpPr>
        <p:spPr>
          <a:xfrm>
            <a:off x="2284487" y="2231808"/>
            <a:ext cx="8082244" cy="1819472"/>
          </a:xfrm>
          <a:prstGeom prst="rect">
            <a:avLst/>
          </a:prstGeom>
        </p:spPr>
        <p:txBody>
          <a:bodyPr wrap="square">
            <a:spAutoFit/>
          </a:bodyPr>
          <a:lstStyle/>
          <a:p>
            <a:pPr marL="437369" indent="-437369">
              <a:buClr>
                <a:srgbClr val="7030A0"/>
              </a:buClr>
              <a:buSzPct val="75000"/>
              <a:buFont typeface="Wingdings" panose="05000000000000000000" pitchFamily="2" charset="2"/>
              <a:buChar char="n"/>
            </a:pPr>
            <a:r>
              <a:rPr lang="zh-CN" altLang="en-US" sz="2806" dirty="0">
                <a:ea typeface="楷体" panose="02010609060101010101" pitchFamily="49" charset="-122"/>
                <a:cs typeface="Times New Roman" panose="02020603050405020304" pitchFamily="18" charset="0"/>
              </a:rPr>
              <a:t>程序</a:t>
            </a:r>
            <a:endParaRPr lang="en-US" altLang="zh-CN" sz="2806" dirty="0">
              <a:ea typeface="楷体" panose="02010609060101010101" pitchFamily="49" charset="-122"/>
              <a:cs typeface="Times New Roman" panose="02020603050405020304" pitchFamily="18" charset="0"/>
            </a:endParaRPr>
          </a:p>
          <a:p>
            <a:r>
              <a:rPr lang="en-US" altLang="zh-CN" sz="2806" dirty="0">
                <a:ea typeface="楷体" panose="02010609060101010101" pitchFamily="49" charset="-122"/>
                <a:cs typeface="Times New Roman" panose="02020603050405020304" pitchFamily="18" charset="0"/>
              </a:rPr>
              <a:t>    SE = </a:t>
            </a:r>
            <a:r>
              <a:rPr lang="en-US" altLang="zh-CN" sz="2806" dirty="0" err="1">
                <a:ea typeface="楷体" panose="02010609060101010101" pitchFamily="49" charset="-122"/>
                <a:cs typeface="Times New Roman" panose="02020603050405020304" pitchFamily="18" charset="0"/>
              </a:rPr>
              <a:t>strel</a:t>
            </a:r>
            <a:r>
              <a:rPr lang="en-US" altLang="zh-CN" sz="2806" dirty="0">
                <a:ea typeface="楷体" panose="02010609060101010101" pitchFamily="49" charset="-122"/>
                <a:cs typeface="Times New Roman" panose="02020603050405020304" pitchFamily="18" charset="0"/>
              </a:rPr>
              <a:t>('diamond',3);</a:t>
            </a:r>
            <a:endParaRPr lang="zh-CN" altLang="zh-CN" sz="2806" dirty="0">
              <a:ea typeface="楷体" panose="02010609060101010101" pitchFamily="49" charset="-122"/>
              <a:cs typeface="Times New Roman" panose="02020603050405020304" pitchFamily="18" charset="0"/>
            </a:endParaRPr>
          </a:p>
          <a:p>
            <a:r>
              <a:rPr lang="en-US" altLang="zh-CN" sz="2806" dirty="0">
                <a:ea typeface="楷体" panose="02010609060101010101" pitchFamily="49" charset="-122"/>
                <a:cs typeface="Times New Roman" panose="02020603050405020304" pitchFamily="18" charset="0"/>
              </a:rPr>
              <a:t>    GN=</a:t>
            </a:r>
            <a:r>
              <a:rPr lang="en-US" altLang="zh-CN" sz="2806" dirty="0" err="1">
                <a:ea typeface="楷体" panose="02010609060101010101" pitchFamily="49" charset="-122"/>
                <a:cs typeface="Times New Roman" panose="02020603050405020304" pitchFamily="18" charset="0"/>
              </a:rPr>
              <a:t>getnhood</a:t>
            </a:r>
            <a:r>
              <a:rPr lang="en-US" altLang="zh-CN" sz="2806" dirty="0">
                <a:ea typeface="楷体" panose="02010609060101010101" pitchFamily="49" charset="-122"/>
                <a:cs typeface="Times New Roman" panose="02020603050405020304" pitchFamily="18" charset="0"/>
              </a:rPr>
              <a:t>(SE);%</a:t>
            </a:r>
            <a:r>
              <a:rPr lang="zh-CN" altLang="zh-CN" sz="2806" dirty="0">
                <a:ea typeface="楷体" panose="02010609060101010101" pitchFamily="49" charset="-122"/>
                <a:cs typeface="Times New Roman" panose="02020603050405020304" pitchFamily="18" charset="0"/>
              </a:rPr>
              <a:t>获取结构元素的邻域</a:t>
            </a:r>
          </a:p>
          <a:p>
            <a:r>
              <a:rPr lang="en-US" altLang="zh-CN" sz="2806" dirty="0">
                <a:ea typeface="楷体" panose="02010609060101010101" pitchFamily="49" charset="-122"/>
                <a:cs typeface="Times New Roman" panose="02020603050405020304" pitchFamily="18" charset="0"/>
              </a:rPr>
              <a:t>    </a:t>
            </a:r>
            <a:r>
              <a:rPr lang="en-US" altLang="zh-CN" sz="2806" dirty="0" err="1">
                <a:ea typeface="楷体" panose="02010609060101010101" pitchFamily="49" charset="-122"/>
                <a:cs typeface="Times New Roman" panose="02020603050405020304" pitchFamily="18" charset="0"/>
              </a:rPr>
              <a:t>figure,imshow</a:t>
            </a:r>
            <a:r>
              <a:rPr lang="en-US" altLang="zh-CN" sz="2806" dirty="0">
                <a:ea typeface="楷体" panose="02010609060101010101" pitchFamily="49" charset="-122"/>
                <a:cs typeface="Times New Roman" panose="02020603050405020304" pitchFamily="18" charset="0"/>
              </a:rPr>
              <a:t>(GN,[]);</a:t>
            </a:r>
            <a:endParaRPr lang="zh-CN" altLang="en-US" sz="2806" dirty="0">
              <a:ea typeface="楷体" panose="02010609060101010101" pitchFamily="49" charset="-122"/>
              <a:cs typeface="Times New Roman" panose="02020603050405020304" pitchFamily="18" charset="0"/>
            </a:endParaRPr>
          </a:p>
        </p:txBody>
      </p:sp>
      <p:graphicFrame>
        <p:nvGraphicFramePr>
          <p:cNvPr id="15" name="表格 14"/>
          <p:cNvGraphicFramePr>
            <a:graphicFrameLocks noGrp="1"/>
          </p:cNvGraphicFramePr>
          <p:nvPr>
            <p:extLst/>
          </p:nvPr>
        </p:nvGraphicFramePr>
        <p:xfrm>
          <a:off x="5876048" y="3955958"/>
          <a:ext cx="2749152" cy="2773680"/>
        </p:xfrm>
        <a:graphic>
          <a:graphicData uri="http://schemas.openxmlformats.org/drawingml/2006/table">
            <a:tbl>
              <a:tblPr/>
              <a:tblGrid>
                <a:gridCol w="392736">
                  <a:extLst>
                    <a:ext uri="{9D8B030D-6E8A-4147-A177-3AD203B41FA5}">
                      <a16:colId xmlns:a16="http://schemas.microsoft.com/office/drawing/2014/main" val="20000"/>
                    </a:ext>
                  </a:extLst>
                </a:gridCol>
                <a:gridCol w="392736">
                  <a:extLst>
                    <a:ext uri="{9D8B030D-6E8A-4147-A177-3AD203B41FA5}">
                      <a16:colId xmlns:a16="http://schemas.microsoft.com/office/drawing/2014/main" val="20001"/>
                    </a:ext>
                  </a:extLst>
                </a:gridCol>
                <a:gridCol w="392736">
                  <a:extLst>
                    <a:ext uri="{9D8B030D-6E8A-4147-A177-3AD203B41FA5}">
                      <a16:colId xmlns:a16="http://schemas.microsoft.com/office/drawing/2014/main" val="20002"/>
                    </a:ext>
                  </a:extLst>
                </a:gridCol>
                <a:gridCol w="392736">
                  <a:extLst>
                    <a:ext uri="{9D8B030D-6E8A-4147-A177-3AD203B41FA5}">
                      <a16:colId xmlns:a16="http://schemas.microsoft.com/office/drawing/2014/main" val="20003"/>
                    </a:ext>
                  </a:extLst>
                </a:gridCol>
                <a:gridCol w="392736">
                  <a:extLst>
                    <a:ext uri="{9D8B030D-6E8A-4147-A177-3AD203B41FA5}">
                      <a16:colId xmlns:a16="http://schemas.microsoft.com/office/drawing/2014/main" val="20004"/>
                    </a:ext>
                  </a:extLst>
                </a:gridCol>
                <a:gridCol w="392736">
                  <a:extLst>
                    <a:ext uri="{9D8B030D-6E8A-4147-A177-3AD203B41FA5}">
                      <a16:colId xmlns:a16="http://schemas.microsoft.com/office/drawing/2014/main" val="20005"/>
                    </a:ext>
                  </a:extLst>
                </a:gridCol>
                <a:gridCol w="392736">
                  <a:extLst>
                    <a:ext uri="{9D8B030D-6E8A-4147-A177-3AD203B41FA5}">
                      <a16:colId xmlns:a16="http://schemas.microsoft.com/office/drawing/2014/main" val="20006"/>
                    </a:ext>
                  </a:extLst>
                </a:gridCol>
              </a:tblGrid>
              <a:tr h="388762">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0</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0</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0</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1</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0</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0</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0</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88762">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0</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0</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1</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1</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1</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0</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0</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88762">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0</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1</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1</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1</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1</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1</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0</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88762">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1</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1</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1</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1</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1</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1</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1</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88762">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0</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1</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1</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1</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1</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1</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0</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88762">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0</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0</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1</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1</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1</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0</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0</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88762">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0</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0</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0</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1</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0</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a:latin typeface="Times New Roman"/>
                          <a:ea typeface="宋体"/>
                        </a:rPr>
                        <a:t>0</a:t>
                      </a:r>
                      <a:endParaRPr lang="zh-CN" sz="2600" b="1" kern="10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Perpetua"/>
                        </a:defRPr>
                      </a:lvl1pPr>
                      <a:lvl2pPr marL="457200" algn="l" defTabSz="914400" rtl="0" eaLnBrk="1" latinLnBrk="0" hangingPunct="1">
                        <a:defRPr sz="1800" kern="1200">
                          <a:solidFill>
                            <a:schemeClr val="tx1"/>
                          </a:solidFill>
                          <a:latin typeface="Perpetua"/>
                        </a:defRPr>
                      </a:lvl2pPr>
                      <a:lvl3pPr marL="914400" algn="l" defTabSz="914400" rtl="0" eaLnBrk="1" latinLnBrk="0" hangingPunct="1">
                        <a:defRPr sz="1800" kern="1200">
                          <a:solidFill>
                            <a:schemeClr val="tx1"/>
                          </a:solidFill>
                          <a:latin typeface="Perpetua"/>
                        </a:defRPr>
                      </a:lvl3pPr>
                      <a:lvl4pPr marL="1371600" algn="l" defTabSz="914400" rtl="0" eaLnBrk="1" latinLnBrk="0" hangingPunct="1">
                        <a:defRPr sz="1800" kern="1200">
                          <a:solidFill>
                            <a:schemeClr val="tx1"/>
                          </a:solidFill>
                          <a:latin typeface="Perpetua"/>
                        </a:defRPr>
                      </a:lvl4pPr>
                      <a:lvl5pPr marL="1828800" algn="l" defTabSz="914400" rtl="0" eaLnBrk="1" latinLnBrk="0" hangingPunct="1">
                        <a:defRPr sz="1800" kern="1200">
                          <a:solidFill>
                            <a:schemeClr val="tx1"/>
                          </a:solidFill>
                          <a:latin typeface="Perpetua"/>
                        </a:defRPr>
                      </a:lvl5pPr>
                      <a:lvl6pPr marL="2286000" algn="l" defTabSz="914400" rtl="0" eaLnBrk="1" latinLnBrk="0" hangingPunct="1">
                        <a:defRPr sz="1800" kern="1200">
                          <a:solidFill>
                            <a:schemeClr val="tx1"/>
                          </a:solidFill>
                          <a:latin typeface="Perpetua"/>
                        </a:defRPr>
                      </a:lvl6pPr>
                      <a:lvl7pPr marL="2743200" algn="l" defTabSz="914400" rtl="0" eaLnBrk="1" latinLnBrk="0" hangingPunct="1">
                        <a:defRPr sz="1800" kern="1200">
                          <a:solidFill>
                            <a:schemeClr val="tx1"/>
                          </a:solidFill>
                          <a:latin typeface="Perpetua"/>
                        </a:defRPr>
                      </a:lvl7pPr>
                      <a:lvl8pPr marL="3200400" algn="l" defTabSz="914400" rtl="0" eaLnBrk="1" latinLnBrk="0" hangingPunct="1">
                        <a:defRPr sz="1800" kern="1200">
                          <a:solidFill>
                            <a:schemeClr val="tx1"/>
                          </a:solidFill>
                          <a:latin typeface="Perpetua"/>
                        </a:defRPr>
                      </a:lvl8pPr>
                      <a:lvl9pPr marL="3657600" algn="l" defTabSz="914400" rtl="0" eaLnBrk="1" latinLnBrk="0" hangingPunct="1">
                        <a:defRPr sz="1800" kern="1200">
                          <a:solidFill>
                            <a:schemeClr val="tx1"/>
                          </a:solidFill>
                          <a:latin typeface="Perpetua"/>
                        </a:defRPr>
                      </a:lvl9pPr>
                    </a:lstStyle>
                    <a:p>
                      <a:pPr algn="ctr">
                        <a:spcAft>
                          <a:spcPts val="0"/>
                        </a:spcAft>
                      </a:pPr>
                      <a:r>
                        <a:rPr lang="en-US" sz="2600" b="1" kern="100" dirty="0">
                          <a:latin typeface="Times New Roman"/>
                          <a:ea typeface="宋体"/>
                        </a:rPr>
                        <a:t>0</a:t>
                      </a:r>
                      <a:endParaRPr lang="zh-CN" sz="2600" b="1" kern="100" dirty="0">
                        <a:latin typeface="Times New Roman"/>
                        <a:ea typeface="宋体"/>
                      </a:endParaRPr>
                    </a:p>
                  </a:txBody>
                  <a:tcPr marL="87471" marR="87471"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pic>
        <p:nvPicPr>
          <p:cNvPr id="16" name="图片 15"/>
          <p:cNvPicPr/>
          <p:nvPr/>
        </p:nvPicPr>
        <p:blipFill>
          <a:blip r:embed="rId2" cstate="print"/>
          <a:srcRect/>
          <a:stretch>
            <a:fillRect/>
          </a:stretch>
        </p:blipFill>
        <p:spPr bwMode="auto">
          <a:xfrm>
            <a:off x="3265781" y="4651871"/>
            <a:ext cx="918437" cy="1010281"/>
          </a:xfrm>
          <a:prstGeom prst="rect">
            <a:avLst/>
          </a:prstGeom>
          <a:noFill/>
          <a:ln w="9525">
            <a:noFill/>
            <a:miter lim="800000"/>
            <a:headEnd/>
            <a:tailEnd/>
          </a:ln>
        </p:spPr>
      </p:pic>
      <p:sp>
        <p:nvSpPr>
          <p:cNvPr id="17" name="TextBox 1"/>
          <p:cNvSpPr txBox="1"/>
          <p:nvPr/>
        </p:nvSpPr>
        <p:spPr>
          <a:xfrm>
            <a:off x="2302193" y="3966125"/>
            <a:ext cx="6323009" cy="524118"/>
          </a:xfrm>
          <a:prstGeom prst="rect">
            <a:avLst/>
          </a:prstGeom>
          <a:noFill/>
        </p:spPr>
        <p:txBody>
          <a:bodyPr wrap="square" rtlCol="0">
            <a:spAutoFit/>
          </a:bodyPr>
          <a:lstStyle/>
          <a:p>
            <a:pPr marL="437369" indent="-437369">
              <a:buClr>
                <a:srgbClr val="7030A0"/>
              </a:buClr>
              <a:buSzPct val="75000"/>
              <a:buFont typeface="Wingdings" panose="05000000000000000000" pitchFamily="2" charset="2"/>
              <a:buChar char="n"/>
            </a:pPr>
            <a:r>
              <a:rPr lang="zh-CN" altLang="en-US" sz="2806" dirty="0">
                <a:solidFill>
                  <a:prstClr val="black"/>
                </a:solidFill>
                <a:latin typeface="楷体" panose="02010609060101010101" pitchFamily="49" charset="-122"/>
                <a:ea typeface="楷体" panose="02010609060101010101" pitchFamily="49" charset="-122"/>
                <a:cs typeface="Times New Roman" panose="02020603050405020304" pitchFamily="18" charset="0"/>
              </a:rPr>
              <a:t>效果</a:t>
            </a:r>
            <a:endParaRPr lang="zh-CN" altLang="en-US" sz="2806"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0437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50</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9.3.3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图像的边缘提取</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1977454" y="1990192"/>
            <a:ext cx="8247013" cy="1203535"/>
          </a:xfrm>
          <a:prstGeom prst="rect">
            <a:avLst/>
          </a:prstGeom>
        </p:spPr>
        <p:txBody>
          <a:bodyPr wrap="square">
            <a:spAutoFit/>
          </a:bodyPr>
          <a:lstStyle/>
          <a:p>
            <a:pPr marL="437369" indent="-437369">
              <a:spcBef>
                <a:spcPts val="383"/>
              </a:spcBef>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基于形态学</a:t>
            </a:r>
            <a:r>
              <a:rPr lang="zh-CN" altLang="en-US" sz="2296" dirty="0">
                <a:ea typeface="楷体" panose="02010609060101010101" pitchFamily="49" charset="-122"/>
                <a:cs typeface="Times New Roman" panose="02020603050405020304" pitchFamily="18" charset="0"/>
              </a:rPr>
              <a:t>提取</a:t>
            </a:r>
            <a:r>
              <a:rPr lang="zh-CN" altLang="en-US" sz="2296" dirty="0">
                <a:ea typeface="楷体" panose="02010609060101010101" pitchFamily="49" charset="-122"/>
                <a:cs typeface="Times New Roman" panose="02020603050405020304" pitchFamily="18" charset="0"/>
              </a:rPr>
              <a:t>边缘利用腐蚀</a:t>
            </a:r>
            <a:r>
              <a:rPr lang="zh-CN" altLang="en-US" sz="2296" dirty="0">
                <a:ea typeface="楷体" panose="02010609060101010101" pitchFamily="49" charset="-122"/>
                <a:cs typeface="Times New Roman" panose="02020603050405020304" pitchFamily="18" charset="0"/>
              </a:rPr>
              <a:t>运算的特性</a:t>
            </a:r>
            <a:r>
              <a:rPr lang="zh-CN" altLang="en-US" sz="2296" dirty="0">
                <a:ea typeface="楷体" panose="02010609060101010101" pitchFamily="49" charset="-122"/>
                <a:cs typeface="Times New Roman" panose="02020603050405020304" pitchFamily="18" charset="0"/>
              </a:rPr>
              <a:t>：</a:t>
            </a:r>
            <a:endParaRPr lang="en-US" altLang="zh-CN" sz="2296" dirty="0">
              <a:ea typeface="楷体" panose="02010609060101010101" pitchFamily="49" charset="-122"/>
              <a:cs typeface="Times New Roman" panose="02020603050405020304" pitchFamily="18" charset="0"/>
            </a:endParaRPr>
          </a:p>
          <a:p>
            <a:pPr>
              <a:spcBef>
                <a:spcPts val="383"/>
              </a:spcBef>
            </a:pPr>
            <a:r>
              <a:rPr lang="zh-CN" altLang="en-US" sz="2296" dirty="0">
                <a:ea typeface="楷体" panose="02010609060101010101" pitchFamily="49" charset="-122"/>
                <a:cs typeface="Times New Roman" panose="02020603050405020304" pitchFamily="18" charset="0"/>
              </a:rPr>
              <a:t>    腐蚀</a:t>
            </a:r>
            <a:r>
              <a:rPr lang="zh-CN" altLang="en-US" sz="2296" dirty="0">
                <a:ea typeface="楷体" panose="02010609060101010101" pitchFamily="49" charset="-122"/>
                <a:cs typeface="Times New Roman" panose="02020603050405020304" pitchFamily="18" charset="0"/>
              </a:rPr>
              <a:t>运算可以缩小目标，原图像与缩小</a:t>
            </a:r>
            <a:r>
              <a:rPr lang="zh-CN" altLang="en-US" sz="2296" dirty="0">
                <a:ea typeface="楷体" panose="02010609060101010101" pitchFamily="49" charset="-122"/>
                <a:cs typeface="Times New Roman" panose="02020603050405020304" pitchFamily="18" charset="0"/>
              </a:rPr>
              <a:t>图像 </a:t>
            </a:r>
            <a:r>
              <a:rPr lang="en-US" altLang="zh-CN" sz="2296" dirty="0">
                <a:ea typeface="楷体" panose="02010609060101010101" pitchFamily="49" charset="-122"/>
                <a:cs typeface="Times New Roman" panose="02020603050405020304" pitchFamily="18" charset="0"/>
              </a:rPr>
              <a:t/>
            </a:r>
            <a:br>
              <a:rPr lang="en-US" altLang="zh-CN" sz="2296" dirty="0">
                <a:ea typeface="楷体" panose="02010609060101010101" pitchFamily="49" charset="-122"/>
                <a:cs typeface="Times New Roman" panose="02020603050405020304" pitchFamily="18" charset="0"/>
              </a:rPr>
            </a:br>
            <a:r>
              <a:rPr lang="en-US" altLang="zh-CN"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的</a:t>
            </a:r>
            <a:r>
              <a:rPr lang="zh-CN" altLang="en-US" sz="2296" dirty="0">
                <a:ea typeface="楷体" panose="02010609060101010101" pitchFamily="49" charset="-122"/>
                <a:cs typeface="Times New Roman" panose="02020603050405020304" pitchFamily="18" charset="0"/>
              </a:rPr>
              <a:t>差即为边界。</a:t>
            </a:r>
          </a:p>
        </p:txBody>
      </p:sp>
      <p:sp>
        <p:nvSpPr>
          <p:cNvPr id="6" name="矩形 5"/>
          <p:cNvSpPr/>
          <p:nvPr/>
        </p:nvSpPr>
        <p:spPr>
          <a:xfrm>
            <a:off x="1977453" y="3566766"/>
            <a:ext cx="8113654" cy="445635"/>
          </a:xfrm>
          <a:prstGeom prst="rect">
            <a:avLst/>
          </a:prstGeom>
        </p:spPr>
        <p:txBody>
          <a:bodyPr wrap="square">
            <a:spAutoFit/>
          </a:bodyPr>
          <a:lstStyle/>
          <a:p>
            <a:pPr marL="437369" indent="-437369">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提取物体的轮廓边缘的形态学</a:t>
            </a:r>
            <a:r>
              <a:rPr lang="zh-CN" altLang="en-US" sz="2296" dirty="0">
                <a:ea typeface="楷体" panose="02010609060101010101" pitchFamily="49" charset="-122"/>
                <a:cs typeface="Times New Roman" panose="02020603050405020304" pitchFamily="18" charset="0"/>
              </a:rPr>
              <a:t>变换：</a:t>
            </a:r>
            <a:endParaRPr lang="zh-CN" altLang="en-US" sz="2296" dirty="0">
              <a:ea typeface="楷体" panose="02010609060101010101" pitchFamily="49" charset="-122"/>
              <a:cs typeface="Times New Roman" panose="02020603050405020304" pitchFamily="18" charset="0"/>
            </a:endParaRPr>
          </a:p>
        </p:txBody>
      </p:sp>
      <p:sp>
        <p:nvSpPr>
          <p:cNvPr id="7" name="矩形 6"/>
          <p:cNvSpPr/>
          <p:nvPr/>
        </p:nvSpPr>
        <p:spPr>
          <a:xfrm>
            <a:off x="2930233" y="4239740"/>
            <a:ext cx="1954381" cy="1562607"/>
          </a:xfrm>
          <a:prstGeom prst="rect">
            <a:avLst/>
          </a:prstGeom>
        </p:spPr>
        <p:txBody>
          <a:bodyPr wrap="none">
            <a:spAutoFit/>
          </a:bodyPr>
          <a:lstStyle/>
          <a:p>
            <a:pPr algn="just">
              <a:spcBef>
                <a:spcPts val="765"/>
              </a:spcBef>
              <a:spcAft>
                <a:spcPts val="765"/>
              </a:spcAft>
            </a:pPr>
            <a:r>
              <a:rPr lang="zh-CN" altLang="zh-CN" sz="2296" kern="100" dirty="0">
                <a:ea typeface="楷体" panose="02010609060101010101" pitchFamily="49" charset="-122"/>
                <a:cs typeface="Times New Roman" panose="02020603050405020304" pitchFamily="18" charset="0"/>
              </a:rPr>
              <a:t>内边界</a:t>
            </a:r>
            <a:r>
              <a:rPr lang="zh-CN" altLang="zh-CN" sz="2296" kern="100" dirty="0">
                <a:ea typeface="楷体" panose="02010609060101010101" pitchFamily="49" charset="-122"/>
                <a:cs typeface="Times New Roman" panose="02020603050405020304" pitchFamily="18" charset="0"/>
              </a:rPr>
              <a:t>：</a:t>
            </a:r>
            <a:endParaRPr lang="en-US" altLang="zh-CN" sz="2296" kern="100" dirty="0">
              <a:ea typeface="楷体" panose="02010609060101010101" pitchFamily="49" charset="-122"/>
              <a:cs typeface="Times New Roman" panose="02020603050405020304" pitchFamily="18" charset="0"/>
            </a:endParaRPr>
          </a:p>
          <a:p>
            <a:pPr algn="just">
              <a:spcBef>
                <a:spcPts val="765"/>
              </a:spcBef>
              <a:spcAft>
                <a:spcPts val="765"/>
              </a:spcAft>
            </a:pPr>
            <a:r>
              <a:rPr lang="zh-CN" altLang="en-US" sz="2296" kern="100" dirty="0">
                <a:ea typeface="楷体" panose="02010609060101010101" pitchFamily="49" charset="-122"/>
                <a:cs typeface="Times New Roman" panose="02020603050405020304" pitchFamily="18" charset="0"/>
              </a:rPr>
              <a:t>外边界：</a:t>
            </a:r>
            <a:endParaRPr lang="en-US" altLang="zh-CN" sz="2296" kern="100" dirty="0">
              <a:ea typeface="楷体" panose="02010609060101010101" pitchFamily="49" charset="-122"/>
              <a:cs typeface="Times New Roman" panose="02020603050405020304" pitchFamily="18" charset="0"/>
            </a:endParaRPr>
          </a:p>
          <a:p>
            <a:pPr algn="just">
              <a:spcBef>
                <a:spcPts val="765"/>
              </a:spcBef>
              <a:spcAft>
                <a:spcPts val="765"/>
              </a:spcAft>
            </a:pPr>
            <a:r>
              <a:rPr lang="zh-CN" altLang="en-US" sz="2296" kern="100" dirty="0">
                <a:ea typeface="楷体" panose="02010609060101010101" pitchFamily="49" charset="-122"/>
                <a:cs typeface="Times New Roman" panose="02020603050405020304" pitchFamily="18" charset="0"/>
              </a:rPr>
              <a:t>形态学梯度：</a:t>
            </a:r>
            <a:endParaRPr lang="zh-CN" altLang="zh-CN" sz="2296" kern="100" dirty="0">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5369233" y="4270248"/>
                <a:ext cx="2243691"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rPr>
                        <m:t>𝒀</m:t>
                      </m:r>
                      <m:r>
                        <a:rPr lang="en-US" altLang="zh-CN" sz="2296" b="1" i="1">
                          <a:latin typeface="Cambria Math" panose="02040503050406030204" pitchFamily="18" charset="0"/>
                        </a:rPr>
                        <m:t>=</m:t>
                      </m:r>
                      <m:r>
                        <a:rPr lang="en-US" altLang="zh-CN" sz="2296" b="1" i="1">
                          <a:latin typeface="Cambria Math" panose="02040503050406030204" pitchFamily="18" charset="0"/>
                        </a:rPr>
                        <m:t>𝑿</m:t>
                      </m:r>
                      <m:r>
                        <a:rPr lang="en-US" altLang="zh-CN" sz="2296" b="1" i="1">
                          <a:latin typeface="Cambria Math" panose="02040503050406030204" pitchFamily="18" charset="0"/>
                        </a:rPr>
                        <m:t>−</m:t>
                      </m:r>
                      <m:d>
                        <m:dPr>
                          <m:ctrlPr>
                            <a:rPr lang="en-US" altLang="zh-CN" sz="2296" b="1" i="1">
                              <a:latin typeface="Cambria Math" panose="02040503050406030204" pitchFamily="18" charset="0"/>
                            </a:rPr>
                          </m:ctrlPr>
                        </m:dPr>
                        <m:e>
                          <m:r>
                            <a:rPr lang="en-US" altLang="zh-CN" sz="2296" b="1" i="1">
                              <a:latin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𝑺</m:t>
                          </m:r>
                        </m:e>
                      </m:d>
                    </m:oMath>
                  </m:oMathPara>
                </a14:m>
                <a:endParaRPr lang="zh-CN" altLang="en-US" sz="2296" dirty="0"/>
              </a:p>
            </p:txBody>
          </p:sp>
        </mc:Choice>
        <mc:Fallback>
          <p:sp>
            <p:nvSpPr>
              <p:cNvPr id="8" name="文本框 7"/>
              <p:cNvSpPr txBox="1">
                <a:spLocks noRot="1" noChangeAspect="1" noMove="1" noResize="1" noEditPoints="1" noAdjustHandles="1" noChangeArrowheads="1" noChangeShapeType="1" noTextEdit="1"/>
              </p:cNvSpPr>
              <p:nvPr/>
            </p:nvSpPr>
            <p:spPr>
              <a:xfrm>
                <a:off x="5369233" y="4270248"/>
                <a:ext cx="2243691" cy="353302"/>
              </a:xfrm>
              <a:prstGeom prst="rect">
                <a:avLst/>
              </a:prstGeom>
              <a:blipFill>
                <a:blip r:embed="rId2"/>
                <a:stretch>
                  <a:fillRect l="-2446" b="-245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5369233" y="4931904"/>
                <a:ext cx="2243691"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rPr>
                        <m:t>𝒀</m:t>
                      </m:r>
                      <m:r>
                        <a:rPr lang="en-US" altLang="zh-CN" sz="2296" b="1" i="1">
                          <a:latin typeface="Cambria Math" panose="02040503050406030204" pitchFamily="18" charset="0"/>
                        </a:rPr>
                        <m:t>=</m:t>
                      </m:r>
                      <m:d>
                        <m:dPr>
                          <m:ctrlPr>
                            <a:rPr lang="en-US" altLang="zh-CN" sz="2296" i="1">
                              <a:latin typeface="Cambria Math" panose="02040503050406030204" pitchFamily="18" charset="0"/>
                            </a:rPr>
                          </m:ctrlPr>
                        </m:dPr>
                        <m:e>
                          <m:r>
                            <a:rPr lang="en-US" altLang="zh-CN" sz="2296" i="1">
                              <a:latin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e>
                      </m:d>
                      <m:r>
                        <a:rPr lang="en-US" altLang="zh-CN" sz="2296" i="1">
                          <a:latin typeface="Cambria Math" panose="02040503050406030204" pitchFamily="18" charset="0"/>
                        </a:rPr>
                        <m:t>−</m:t>
                      </m:r>
                      <m:r>
                        <a:rPr lang="en-US" altLang="zh-CN" sz="2296" b="1" i="1">
                          <a:latin typeface="Cambria Math" panose="02040503050406030204" pitchFamily="18" charset="0"/>
                        </a:rPr>
                        <m:t>𝑿</m:t>
                      </m:r>
                    </m:oMath>
                  </m:oMathPara>
                </a14:m>
                <a:endParaRPr lang="zh-CN" altLang="en-US" sz="2296" dirty="0"/>
              </a:p>
            </p:txBody>
          </p:sp>
        </mc:Choice>
        <mc:Fallback>
          <p:sp>
            <p:nvSpPr>
              <p:cNvPr id="9" name="文本框 8"/>
              <p:cNvSpPr txBox="1">
                <a:spLocks noRot="1" noChangeAspect="1" noMove="1" noResize="1" noEditPoints="1" noAdjustHandles="1" noChangeArrowheads="1" noChangeShapeType="1" noTextEdit="1"/>
              </p:cNvSpPr>
              <p:nvPr/>
            </p:nvSpPr>
            <p:spPr>
              <a:xfrm>
                <a:off x="5369233" y="4931904"/>
                <a:ext cx="2243691" cy="353302"/>
              </a:xfrm>
              <a:prstGeom prst="rect">
                <a:avLst/>
              </a:prstGeom>
              <a:blipFill>
                <a:blip r:embed="rId3"/>
                <a:stretch>
                  <a:fillRect l="-2446" r="-2174" b="-24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5369233" y="5530284"/>
                <a:ext cx="3078984"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rPr>
                        <m:t>𝒀</m:t>
                      </m:r>
                      <m:r>
                        <a:rPr lang="en-US" altLang="zh-CN" sz="2296" b="1" i="1">
                          <a:latin typeface="Cambria Math" panose="02040503050406030204" pitchFamily="18" charset="0"/>
                        </a:rPr>
                        <m:t>=</m:t>
                      </m:r>
                      <m:d>
                        <m:dPr>
                          <m:ctrlPr>
                            <a:rPr lang="en-US" altLang="zh-CN" sz="2296" i="1">
                              <a:latin typeface="Cambria Math" panose="02040503050406030204" pitchFamily="18" charset="0"/>
                            </a:rPr>
                          </m:ctrlPr>
                        </m:dPr>
                        <m:e>
                          <m:r>
                            <a:rPr lang="en-US" altLang="zh-CN" sz="2296" i="1">
                              <a:latin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e>
                      </m:d>
                      <m:r>
                        <a:rPr lang="en-US" altLang="zh-CN" sz="2296" i="1">
                          <a:latin typeface="Cambria Math" panose="02040503050406030204" pitchFamily="18" charset="0"/>
                        </a:rPr>
                        <m:t>−</m:t>
                      </m:r>
                      <m:d>
                        <m:dPr>
                          <m:ctrlPr>
                            <a:rPr lang="en-US" altLang="zh-CN" sz="2296" i="1">
                              <a:latin typeface="Cambria Math" panose="02040503050406030204" pitchFamily="18" charset="0"/>
                            </a:rPr>
                          </m:ctrlPr>
                        </m:dPr>
                        <m:e>
                          <m:r>
                            <a:rPr lang="en-US" altLang="zh-CN" sz="2296" i="1">
                              <a:latin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e>
                      </m:d>
                    </m:oMath>
                  </m:oMathPara>
                </a14:m>
                <a:endParaRPr lang="zh-CN" altLang="en-US" sz="2296" dirty="0"/>
              </a:p>
            </p:txBody>
          </p:sp>
        </mc:Choice>
        <mc:Fallback>
          <p:sp>
            <p:nvSpPr>
              <p:cNvPr id="10" name="文本框 9"/>
              <p:cNvSpPr txBox="1">
                <a:spLocks noRot="1" noChangeAspect="1" noMove="1" noResize="1" noEditPoints="1" noAdjustHandles="1" noChangeArrowheads="1" noChangeShapeType="1" noTextEdit="1"/>
              </p:cNvSpPr>
              <p:nvPr/>
            </p:nvSpPr>
            <p:spPr>
              <a:xfrm>
                <a:off x="5369233" y="5530284"/>
                <a:ext cx="3078984" cy="353302"/>
              </a:xfrm>
              <a:prstGeom prst="rect">
                <a:avLst/>
              </a:prstGeom>
              <a:blipFill>
                <a:blip r:embed="rId4"/>
                <a:stretch>
                  <a:fillRect l="-1584" b="-24138"/>
                </a:stretch>
              </a:blipFill>
            </p:spPr>
            <p:txBody>
              <a:bodyPr/>
              <a:lstStyle/>
              <a:p>
                <a:r>
                  <a:rPr lang="zh-CN" altLang="en-US">
                    <a:noFill/>
                  </a:rPr>
                  <a:t> </a:t>
                </a:r>
              </a:p>
            </p:txBody>
          </p:sp>
        </mc:Fallback>
      </mc:AlternateContent>
      <p:sp>
        <p:nvSpPr>
          <p:cNvPr id="11" name="Rectangle 27"/>
          <p:cNvSpPr>
            <a:spLocks noChangeArrowheads="1"/>
          </p:cNvSpPr>
          <p:nvPr/>
        </p:nvSpPr>
        <p:spPr bwMode="auto">
          <a:xfrm>
            <a:off x="1963383" y="1322939"/>
            <a:ext cx="3307765" cy="53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lvl1pPr marL="514350" indent="-5143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marL="0" indent="0">
              <a:lnSpc>
                <a:spcPct val="110000"/>
              </a:lnSpc>
              <a:buClr>
                <a:srgbClr val="C00000"/>
              </a:buClr>
              <a:buSzPct val="100000"/>
              <a:buNone/>
            </a:pPr>
            <a:r>
              <a:rPr lang="zh-CN" altLang="en-US" sz="3061" dirty="0">
                <a:solidFill>
                  <a:srgbClr val="0000CC"/>
                </a:solidFill>
                <a:latin typeface="+mj-ea"/>
                <a:ea typeface="+mj-ea"/>
              </a:rPr>
              <a:t>（</a:t>
            </a:r>
            <a:r>
              <a:rPr lang="en-US" altLang="zh-CN" sz="3061" dirty="0">
                <a:solidFill>
                  <a:srgbClr val="0000CC"/>
                </a:solidFill>
                <a:latin typeface="+mj-ea"/>
                <a:ea typeface="+mj-ea"/>
              </a:rPr>
              <a:t>1</a:t>
            </a:r>
            <a:r>
              <a:rPr lang="zh-CN" altLang="en-US" sz="3061" dirty="0">
                <a:solidFill>
                  <a:srgbClr val="0000CC"/>
                </a:solidFill>
                <a:latin typeface="+mj-ea"/>
                <a:ea typeface="+mj-ea"/>
              </a:rPr>
              <a:t>）</a:t>
            </a:r>
            <a:r>
              <a:rPr lang="zh-CN" altLang="en-US" sz="3061" dirty="0">
                <a:solidFill>
                  <a:srgbClr val="0000CC"/>
                </a:solidFill>
                <a:latin typeface="+mj-ea"/>
                <a:ea typeface="+mj-ea"/>
              </a:rPr>
              <a:t>原理</a:t>
            </a:r>
          </a:p>
        </p:txBody>
      </p:sp>
    </p:spTree>
    <p:extLst>
      <p:ext uri="{BB962C8B-B14F-4D97-AF65-F5344CB8AC3E}">
        <p14:creationId xmlns:p14="http://schemas.microsoft.com/office/powerpoint/2010/main" val="14037956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51</a:t>
            </a:fld>
            <a:endParaRPr lang="en-US" altLang="zh-CN"/>
          </a:p>
        </p:txBody>
      </p:sp>
      <p:sp>
        <p:nvSpPr>
          <p:cNvPr id="3" name="矩形 2"/>
          <p:cNvSpPr/>
          <p:nvPr/>
        </p:nvSpPr>
        <p:spPr>
          <a:xfrm>
            <a:off x="1971711" y="1376717"/>
            <a:ext cx="7071964" cy="445635"/>
          </a:xfrm>
          <a:prstGeom prst="rect">
            <a:avLst/>
          </a:prstGeom>
        </p:spPr>
        <p:txBody>
          <a:bodyPr wrap="square">
            <a:spAutoFit/>
          </a:bodyPr>
          <a:lstStyle/>
          <a:p>
            <a:pPr algn="just">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2</a:t>
            </a:r>
            <a:r>
              <a:rPr lang="zh-CN" altLang="en-US" sz="2296" kern="100" dirty="0">
                <a:solidFill>
                  <a:srgbClr val="0000CC"/>
                </a:solidFill>
                <a:latin typeface="+mj-ea"/>
                <a:ea typeface="+mj-ea"/>
                <a:cs typeface="Times New Roman" panose="02020603050405020304" pitchFamily="18" charset="0"/>
              </a:rPr>
              <a:t>）示例</a:t>
            </a:r>
            <a:r>
              <a:rPr lang="en-US" altLang="zh-CN"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对图</a:t>
            </a:r>
            <a:r>
              <a:rPr lang="zh-CN" altLang="en-US" sz="2296" kern="100" dirty="0">
                <a:solidFill>
                  <a:srgbClr val="0000CC"/>
                </a:solidFill>
                <a:latin typeface="+mj-ea"/>
                <a:ea typeface="+mj-ea"/>
                <a:cs typeface="Times New Roman" panose="02020603050405020304" pitchFamily="18" charset="0"/>
              </a:rPr>
              <a:t>像</a:t>
            </a:r>
            <a:r>
              <a:rPr lang="en-US" altLang="zh-CN" sz="2296" i="1" kern="100" dirty="0">
                <a:solidFill>
                  <a:srgbClr val="0000CC"/>
                </a:solidFill>
                <a:ea typeface="+mj-ea"/>
                <a:cs typeface="Times New Roman" panose="02020603050405020304" pitchFamily="18" charset="0"/>
              </a:rPr>
              <a:t>X </a:t>
            </a:r>
            <a:r>
              <a:rPr lang="zh-CN" altLang="zh-CN" sz="2296" kern="100" dirty="0">
                <a:solidFill>
                  <a:srgbClr val="0000CC"/>
                </a:solidFill>
                <a:latin typeface="+mj-ea"/>
                <a:ea typeface="+mj-ea"/>
                <a:cs typeface="Times New Roman" panose="02020603050405020304" pitchFamily="18" charset="0"/>
              </a:rPr>
              <a:t>进行</a:t>
            </a:r>
            <a:r>
              <a:rPr lang="zh-CN" altLang="zh-CN" sz="2296" kern="100" dirty="0">
                <a:solidFill>
                  <a:srgbClr val="0000CC"/>
                </a:solidFill>
                <a:latin typeface="+mj-ea"/>
                <a:ea typeface="+mj-ea"/>
                <a:cs typeface="Times New Roman" panose="02020603050405020304" pitchFamily="18" charset="0"/>
              </a:rPr>
              <a:t>边缘</a:t>
            </a:r>
            <a:r>
              <a:rPr lang="zh-CN" altLang="zh-CN" sz="2296" kern="100" dirty="0">
                <a:solidFill>
                  <a:srgbClr val="0000CC"/>
                </a:solidFill>
                <a:latin typeface="+mj-ea"/>
                <a:ea typeface="+mj-ea"/>
                <a:cs typeface="Times New Roman" panose="02020603050405020304" pitchFamily="18" charset="0"/>
              </a:rPr>
              <a:t>提取</a:t>
            </a:r>
            <a:endParaRPr lang="zh-CN" altLang="en-US" sz="2296" dirty="0">
              <a:solidFill>
                <a:srgbClr val="0000CC"/>
              </a:solidFill>
              <a:latin typeface="+mj-ea"/>
              <a:ea typeface="+mj-ea"/>
            </a:endParaRPr>
          </a:p>
        </p:txBody>
      </p:sp>
      <p:sp>
        <p:nvSpPr>
          <p:cNvPr id="4"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9.3.3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图像的边缘提取</a:t>
            </a:r>
          </a:p>
        </p:txBody>
      </p:sp>
      <p:sp>
        <p:nvSpPr>
          <p:cNvPr id="5"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2774136" y="5739549"/>
            <a:ext cx="2267791" cy="563359"/>
          </a:xfrm>
          <a:prstGeom prst="rect">
            <a:avLst/>
          </a:prstGeom>
          <a:noFill/>
          <a:ln w="9525" algn="ctr">
            <a:noFill/>
            <a:miter lim="800000"/>
            <a:headEnd/>
            <a:tailEnd/>
          </a:ln>
        </p:spPr>
        <p:txBody>
          <a:bodyPr wrap="square">
            <a:spAutoFit/>
          </a:bodyPr>
          <a:lstStyle/>
          <a:p>
            <a:pPr algn="ctr"/>
            <a:r>
              <a:rPr lang="zh-CN" altLang="en-US" sz="3061" b="1" dirty="0">
                <a:ea typeface="楷体" panose="02010609060101010101" pitchFamily="49" charset="-122"/>
                <a:cs typeface="Times New Roman" panose="02020603050405020304" pitchFamily="18" charset="0"/>
              </a:rPr>
              <a:t>图像</a:t>
            </a:r>
            <a:r>
              <a:rPr lang="en-US" altLang="zh-CN" sz="3061" b="1" i="1" dirty="0">
                <a:ea typeface="楷体" panose="02010609060101010101" pitchFamily="49" charset="-122"/>
                <a:cs typeface="Times New Roman" panose="02020603050405020304" pitchFamily="18" charset="0"/>
              </a:rPr>
              <a:t>X</a:t>
            </a:r>
          </a:p>
        </p:txBody>
      </p:sp>
      <p:sp>
        <p:nvSpPr>
          <p:cNvPr id="7" name="Text Box 6"/>
          <p:cNvSpPr txBox="1">
            <a:spLocks noChangeArrowheads="1"/>
          </p:cNvSpPr>
          <p:nvPr/>
        </p:nvSpPr>
        <p:spPr bwMode="auto">
          <a:xfrm>
            <a:off x="6630783" y="5652426"/>
            <a:ext cx="2267791" cy="563359"/>
          </a:xfrm>
          <a:prstGeom prst="rect">
            <a:avLst/>
          </a:prstGeom>
          <a:noFill/>
          <a:ln w="9525" algn="ctr">
            <a:noFill/>
            <a:miter lim="800000"/>
            <a:headEnd/>
            <a:tailEnd/>
          </a:ln>
        </p:spPr>
        <p:txBody>
          <a:bodyPr wrap="square">
            <a:spAutoFit/>
          </a:bodyPr>
          <a:lstStyle/>
          <a:p>
            <a:pPr algn="ctr"/>
            <a:r>
              <a:rPr lang="zh-CN" altLang="en-US" sz="3061" b="1" dirty="0">
                <a:ea typeface="楷体" panose="02010609060101010101" pitchFamily="49" charset="-122"/>
                <a:cs typeface="Times New Roman" panose="02020603050405020304" pitchFamily="18" charset="0"/>
              </a:rPr>
              <a:t>结构</a:t>
            </a:r>
            <a:r>
              <a:rPr lang="zh-CN" altLang="en-US" sz="3061" b="1" dirty="0">
                <a:ea typeface="楷体" panose="02010609060101010101" pitchFamily="49" charset="-122"/>
                <a:cs typeface="Times New Roman" panose="02020603050405020304" pitchFamily="18" charset="0"/>
              </a:rPr>
              <a:t>元素</a:t>
            </a:r>
            <a:r>
              <a:rPr lang="en-US" altLang="zh-CN" sz="2296" i="1" dirty="0">
                <a:ea typeface="楷体" panose="02010609060101010101" pitchFamily="49" charset="-122"/>
                <a:cs typeface="Times New Roman" panose="02020603050405020304" pitchFamily="18" charset="0"/>
              </a:rPr>
              <a:t>S</a:t>
            </a:r>
            <a:endParaRPr lang="en-US" altLang="zh-CN" sz="3061" b="1" i="1" dirty="0">
              <a:ea typeface="楷体" panose="02010609060101010101" pitchFamily="49" charset="-122"/>
              <a:cs typeface="Times New Roman" panose="02020603050405020304" pitchFamily="18" charset="0"/>
            </a:endParaRPr>
          </a:p>
        </p:txBody>
      </p:sp>
      <p:pic>
        <p:nvPicPr>
          <p:cNvPr id="8" name="图片 7"/>
          <p:cNvPicPr/>
          <p:nvPr/>
        </p:nvPicPr>
        <p:blipFill>
          <a:blip r:embed="rId2" cstate="print"/>
          <a:srcRect/>
          <a:stretch>
            <a:fillRect/>
          </a:stretch>
        </p:blipFill>
        <p:spPr bwMode="auto">
          <a:xfrm>
            <a:off x="2774136" y="2428620"/>
            <a:ext cx="2534948" cy="3223805"/>
          </a:xfrm>
          <a:prstGeom prst="rect">
            <a:avLst/>
          </a:prstGeom>
          <a:noFill/>
          <a:ln w="9525">
            <a:noFill/>
            <a:miter lim="800000"/>
            <a:headEnd/>
            <a:tailEnd/>
          </a:ln>
        </p:spPr>
      </p:pic>
      <p:pic>
        <p:nvPicPr>
          <p:cNvPr id="9" name="图片 8"/>
          <p:cNvPicPr/>
          <p:nvPr/>
        </p:nvPicPr>
        <p:blipFill>
          <a:blip r:embed="rId3" cstate="print"/>
          <a:srcRect/>
          <a:stretch>
            <a:fillRect/>
          </a:stretch>
        </p:blipFill>
        <p:spPr bwMode="auto">
          <a:xfrm>
            <a:off x="6830749" y="2663477"/>
            <a:ext cx="933929" cy="2332114"/>
          </a:xfrm>
          <a:prstGeom prst="rect">
            <a:avLst/>
          </a:prstGeom>
          <a:noFill/>
          <a:ln w="9525">
            <a:noFill/>
            <a:miter lim="800000"/>
            <a:headEnd/>
            <a:tailEnd/>
          </a:ln>
        </p:spPr>
      </p:pic>
    </p:spTree>
    <p:extLst>
      <p:ext uri="{BB962C8B-B14F-4D97-AF65-F5344CB8AC3E}">
        <p14:creationId xmlns:p14="http://schemas.microsoft.com/office/powerpoint/2010/main" val="7923286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52</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9.3.3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图像的边缘提取</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灯片编号占位符 1"/>
          <p:cNvSpPr txBox="1">
            <a:spLocks/>
          </p:cNvSpPr>
          <p:nvPr/>
        </p:nvSpPr>
        <p:spPr bwMode="auto">
          <a:xfrm>
            <a:off x="8108774" y="7430672"/>
            <a:ext cx="2134140" cy="295621"/>
          </a:xfrm>
          <a:prstGeom prst="rect">
            <a:avLst/>
          </a:prstGeom>
          <a:noFill/>
          <a:ln w="9525">
            <a:noFill/>
            <a:miter lim="800000"/>
            <a:headEnd/>
            <a:tailEnd/>
          </a:ln>
          <a:effectLst/>
        </p:spPr>
        <p:txBody>
          <a:bodyPr vert="horz" wrap="square" lIns="91429" tIns="0" rIns="91429" bIns="0" numCol="1" anchor="t" anchorCtr="0" compatLnSpc="1">
            <a:prstTxWarp prst="textNoShape">
              <a:avLst/>
            </a:prstTxWarp>
          </a:bodyPr>
          <a:lstStyle>
            <a:defPPr>
              <a:defRPr lang="zh-CN"/>
            </a:defPPr>
            <a:lvl1pPr algn="r" rtl="0" eaLnBrk="1" fontAlgn="base" hangingPunct="1">
              <a:spcBef>
                <a:spcPct val="0"/>
              </a:spcBef>
              <a:spcAft>
                <a:spcPct val="0"/>
              </a:spcAft>
              <a:defRPr kumimoji="0" sz="110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defRPr/>
            </a:pPr>
            <a:fld id="{BEAAA290-34B3-4F10-B175-BE0FC4B87A97}" type="slidenum">
              <a:rPr lang="en-US" altLang="zh-CN" sz="1403"/>
              <a:pPr>
                <a:defRPr/>
              </a:pPr>
              <a:t>52</a:t>
            </a:fld>
            <a:endParaRPr lang="en-US" altLang="zh-CN" sz="1403"/>
          </a:p>
        </p:txBody>
      </p:sp>
      <p:pic>
        <p:nvPicPr>
          <p:cNvPr id="6" name="图片 5"/>
          <p:cNvPicPr>
            <a:picLocks noChangeAspect="1"/>
          </p:cNvPicPr>
          <p:nvPr/>
        </p:nvPicPr>
        <p:blipFill>
          <a:blip r:embed="rId2" cstate="print"/>
          <a:srcRect/>
          <a:stretch>
            <a:fillRect/>
          </a:stretch>
        </p:blipFill>
        <p:spPr bwMode="auto">
          <a:xfrm>
            <a:off x="3109480" y="1301450"/>
            <a:ext cx="1567716" cy="2112170"/>
          </a:xfrm>
          <a:prstGeom prst="rect">
            <a:avLst/>
          </a:prstGeom>
          <a:noFill/>
          <a:ln w="9525">
            <a:noFill/>
            <a:miter lim="800000"/>
            <a:headEnd/>
            <a:tailEnd/>
          </a:ln>
        </p:spPr>
      </p:pic>
      <p:pic>
        <p:nvPicPr>
          <p:cNvPr id="7" name="图片 6"/>
          <p:cNvPicPr>
            <a:picLocks noChangeAspect="1"/>
          </p:cNvPicPr>
          <p:nvPr/>
        </p:nvPicPr>
        <p:blipFill>
          <a:blip r:embed="rId2" cstate="print"/>
          <a:srcRect/>
          <a:stretch>
            <a:fillRect/>
          </a:stretch>
        </p:blipFill>
        <p:spPr bwMode="auto">
          <a:xfrm>
            <a:off x="6910237" y="1288092"/>
            <a:ext cx="1567716" cy="2112170"/>
          </a:xfrm>
          <a:prstGeom prst="rect">
            <a:avLst/>
          </a:prstGeom>
          <a:noFill/>
          <a:ln w="9525">
            <a:noFill/>
            <a:miter lim="800000"/>
            <a:headEnd/>
            <a:tailEnd/>
          </a:ln>
        </p:spPr>
      </p:pic>
      <p:pic>
        <p:nvPicPr>
          <p:cNvPr id="8" name="图片 7"/>
          <p:cNvPicPr>
            <a:picLocks noChangeAspect="1"/>
          </p:cNvPicPr>
          <p:nvPr/>
        </p:nvPicPr>
        <p:blipFill>
          <a:blip r:embed="rId3" cstate="print"/>
          <a:srcRect/>
          <a:stretch>
            <a:fillRect/>
          </a:stretch>
        </p:blipFill>
        <p:spPr bwMode="auto">
          <a:xfrm>
            <a:off x="2406868" y="3859269"/>
            <a:ext cx="1566260" cy="2112170"/>
          </a:xfrm>
          <a:prstGeom prst="rect">
            <a:avLst/>
          </a:prstGeom>
          <a:noFill/>
          <a:ln w="9525">
            <a:noFill/>
            <a:miter lim="800000"/>
            <a:headEnd/>
            <a:tailEnd/>
          </a:ln>
        </p:spPr>
      </p:pic>
      <p:pic>
        <p:nvPicPr>
          <p:cNvPr id="9" name="图片 8"/>
          <p:cNvPicPr>
            <a:picLocks noChangeAspect="1"/>
          </p:cNvPicPr>
          <p:nvPr/>
        </p:nvPicPr>
        <p:blipFill>
          <a:blip r:embed="rId4" cstate="print"/>
          <a:srcRect/>
          <a:stretch>
            <a:fillRect/>
          </a:stretch>
        </p:blipFill>
        <p:spPr bwMode="auto">
          <a:xfrm>
            <a:off x="4919185" y="3828999"/>
            <a:ext cx="1566735" cy="2112170"/>
          </a:xfrm>
          <a:prstGeom prst="rect">
            <a:avLst/>
          </a:prstGeom>
          <a:noFill/>
          <a:ln w="9525">
            <a:noFill/>
            <a:miter lim="800000"/>
            <a:headEnd/>
            <a:tailEnd/>
          </a:ln>
        </p:spPr>
      </p:pic>
      <p:pic>
        <p:nvPicPr>
          <p:cNvPr id="10" name="图片 9"/>
          <p:cNvPicPr>
            <a:picLocks noChangeAspect="1"/>
          </p:cNvPicPr>
          <p:nvPr/>
        </p:nvPicPr>
        <p:blipFill>
          <a:blip r:embed="rId5" cstate="print"/>
          <a:srcRect/>
          <a:stretch>
            <a:fillRect/>
          </a:stretch>
        </p:blipFill>
        <p:spPr bwMode="auto">
          <a:xfrm>
            <a:off x="7707587" y="3810418"/>
            <a:ext cx="1566909" cy="2112170"/>
          </a:xfrm>
          <a:prstGeom prst="rect">
            <a:avLst/>
          </a:prstGeom>
          <a:noFill/>
          <a:ln w="9525">
            <a:noFill/>
            <a:miter lim="800000"/>
            <a:headEnd/>
            <a:tailEnd/>
          </a:ln>
        </p:spPr>
      </p:pic>
      <mc:AlternateContent xmlns:mc="http://schemas.openxmlformats.org/markup-compatibility/2006">
        <mc:Choice xmlns:a14="http://schemas.microsoft.com/office/drawing/2010/main" Requires="a14">
          <p:sp>
            <p:nvSpPr>
              <p:cNvPr id="11" name="矩形 10"/>
              <p:cNvSpPr/>
              <p:nvPr/>
            </p:nvSpPr>
            <p:spPr>
              <a:xfrm>
                <a:off x="3189999" y="3381096"/>
                <a:ext cx="1251881"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6" i="1">
                          <a:latin typeface="Cambria Math" panose="02040503050406030204" pitchFamily="18" charset="0"/>
                        </a:rPr>
                        <m:t>𝑿</m:t>
                      </m:r>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oMath>
                  </m:oMathPara>
                </a14:m>
                <a:endParaRPr lang="zh-CN" altLang="en-US" sz="2806" dirty="0"/>
              </a:p>
            </p:txBody>
          </p:sp>
        </mc:Choice>
        <mc:Fallback>
          <p:sp>
            <p:nvSpPr>
              <p:cNvPr id="11" name="矩形 10"/>
              <p:cNvSpPr>
                <a:spLocks noRot="1" noChangeAspect="1" noMove="1" noResize="1" noEditPoints="1" noAdjustHandles="1" noChangeArrowheads="1" noChangeShapeType="1" noTextEdit="1"/>
              </p:cNvSpPr>
              <p:nvPr/>
            </p:nvSpPr>
            <p:spPr>
              <a:xfrm>
                <a:off x="3189999" y="3381096"/>
                <a:ext cx="1251881" cy="52411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7180793" y="3342212"/>
                <a:ext cx="1251881"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6" i="1">
                          <a:latin typeface="Cambria Math" panose="02040503050406030204" pitchFamily="18" charset="0"/>
                        </a:rPr>
                        <m:t>𝑿</m:t>
                      </m:r>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oMath>
                  </m:oMathPara>
                </a14:m>
                <a:endParaRPr lang="zh-CN" altLang="en-US" sz="2806" dirty="0"/>
              </a:p>
            </p:txBody>
          </p:sp>
        </mc:Choice>
        <mc:Fallback>
          <p:sp>
            <p:nvSpPr>
              <p:cNvPr id="12" name="矩形 11"/>
              <p:cNvSpPr>
                <a:spLocks noRot="1" noChangeAspect="1" noMove="1" noResize="1" noEditPoints="1" noAdjustHandles="1" noChangeArrowheads="1" noChangeShapeType="1" noTextEdit="1"/>
              </p:cNvSpPr>
              <p:nvPr/>
            </p:nvSpPr>
            <p:spPr>
              <a:xfrm>
                <a:off x="7180793" y="3342212"/>
                <a:ext cx="1251881" cy="52411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1971329" y="5968253"/>
                <a:ext cx="2228239"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6" i="1">
                          <a:latin typeface="Cambria Math" panose="02040503050406030204" pitchFamily="18" charset="0"/>
                        </a:rPr>
                        <m:t>𝑿</m:t>
                      </m:r>
                      <m:r>
                        <a:rPr lang="en-US" altLang="zh-CN" sz="2806" i="1">
                          <a:latin typeface="Cambria Math" panose="02040503050406030204" pitchFamily="18" charset="0"/>
                        </a:rPr>
                        <m:t>−</m:t>
                      </m:r>
                      <m:d>
                        <m:dPr>
                          <m:ctrlPr>
                            <a:rPr lang="en-US" altLang="zh-CN" sz="2806" i="1">
                              <a:latin typeface="Cambria Math" panose="02040503050406030204" pitchFamily="18" charset="0"/>
                            </a:rPr>
                          </m:ctrlPr>
                        </m:dPr>
                        <m:e>
                          <m:r>
                            <a:rPr lang="en-US" altLang="zh-CN" sz="2806" i="1">
                              <a:latin typeface="Cambria Math" panose="02040503050406030204" pitchFamily="18" charset="0"/>
                            </a:rPr>
                            <m:t>𝑿</m:t>
                          </m:r>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e>
                      </m:d>
                    </m:oMath>
                  </m:oMathPara>
                </a14:m>
                <a:endParaRPr lang="zh-CN" altLang="en-US" sz="2806" dirty="0"/>
              </a:p>
            </p:txBody>
          </p:sp>
        </mc:Choice>
        <mc:Fallback>
          <p:sp>
            <p:nvSpPr>
              <p:cNvPr id="13" name="矩形 12"/>
              <p:cNvSpPr>
                <a:spLocks noRot="1" noChangeAspect="1" noMove="1" noResize="1" noEditPoints="1" noAdjustHandles="1" noChangeArrowheads="1" noChangeShapeType="1" noTextEdit="1"/>
              </p:cNvSpPr>
              <p:nvPr/>
            </p:nvSpPr>
            <p:spPr>
              <a:xfrm>
                <a:off x="1971329" y="5968253"/>
                <a:ext cx="2228239" cy="52411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4543938" y="5911350"/>
                <a:ext cx="2228239"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sz="2806" i="1">
                              <a:latin typeface="Cambria Math" panose="02040503050406030204" pitchFamily="18" charset="0"/>
                            </a:rPr>
                          </m:ctrlPr>
                        </m:dPr>
                        <m:e>
                          <m:r>
                            <a:rPr lang="en-US" altLang="zh-CN" sz="2806" i="1">
                              <a:latin typeface="Cambria Math" panose="02040503050406030204" pitchFamily="18" charset="0"/>
                            </a:rPr>
                            <m:t>𝑿</m:t>
                          </m:r>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e>
                      </m:d>
                      <m:r>
                        <a:rPr lang="en-US" altLang="zh-CN" sz="2806" i="1">
                          <a:latin typeface="Cambria Math" panose="02040503050406030204" pitchFamily="18" charset="0"/>
                        </a:rPr>
                        <m:t>−</m:t>
                      </m:r>
                      <m:r>
                        <a:rPr lang="en-US" altLang="zh-CN" sz="2806" i="1">
                          <a:latin typeface="Cambria Math" panose="02040503050406030204" pitchFamily="18" charset="0"/>
                        </a:rPr>
                        <m:t>𝑿</m:t>
                      </m:r>
                    </m:oMath>
                  </m:oMathPara>
                </a14:m>
                <a:endParaRPr lang="zh-CN" altLang="en-US" sz="2806" dirty="0"/>
              </a:p>
            </p:txBody>
          </p:sp>
        </mc:Choice>
        <mc:Fallback>
          <p:sp>
            <p:nvSpPr>
              <p:cNvPr id="14" name="矩形 13"/>
              <p:cNvSpPr>
                <a:spLocks noRot="1" noChangeAspect="1" noMove="1" noResize="1" noEditPoints="1" noAdjustHandles="1" noChangeArrowheads="1" noChangeShapeType="1" noTextEdit="1"/>
              </p:cNvSpPr>
              <p:nvPr/>
            </p:nvSpPr>
            <p:spPr>
              <a:xfrm>
                <a:off x="4543938" y="5911350"/>
                <a:ext cx="2228239" cy="52411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p:cNvSpPr/>
              <p:nvPr/>
            </p:nvSpPr>
            <p:spPr>
              <a:xfrm>
                <a:off x="7005481" y="5911349"/>
                <a:ext cx="3248317" cy="52411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zh-CN" sz="2806" i="1">
                              <a:latin typeface="Cambria Math" panose="02040503050406030204" pitchFamily="18" charset="0"/>
                            </a:rPr>
                          </m:ctrlPr>
                        </m:dPr>
                        <m:e>
                          <m:r>
                            <a:rPr lang="en-US" altLang="zh-CN" sz="2806" i="1">
                              <a:latin typeface="Cambria Math" panose="02040503050406030204" pitchFamily="18" charset="0"/>
                            </a:rPr>
                            <m:t>𝑿</m:t>
                          </m:r>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e>
                      </m:d>
                      <m:r>
                        <a:rPr lang="en-US" altLang="zh-CN" sz="2806" i="1">
                          <a:latin typeface="Cambria Math" panose="02040503050406030204" pitchFamily="18" charset="0"/>
                        </a:rPr>
                        <m:t>−</m:t>
                      </m:r>
                      <m:d>
                        <m:dPr>
                          <m:ctrlPr>
                            <a:rPr lang="en-US" altLang="zh-CN" sz="2806" i="1">
                              <a:latin typeface="Cambria Math" panose="02040503050406030204" pitchFamily="18" charset="0"/>
                            </a:rPr>
                          </m:ctrlPr>
                        </m:dPr>
                        <m:e>
                          <m:r>
                            <a:rPr lang="en-US" altLang="zh-CN" sz="2806" i="1">
                              <a:latin typeface="Cambria Math" panose="02040503050406030204" pitchFamily="18" charset="0"/>
                            </a:rPr>
                            <m:t>𝑿</m:t>
                          </m:r>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e>
                      </m:d>
                    </m:oMath>
                  </m:oMathPara>
                </a14:m>
                <a:endParaRPr lang="zh-CN" altLang="en-US" sz="2806" dirty="0"/>
              </a:p>
            </p:txBody>
          </p:sp>
        </mc:Choice>
        <mc:Fallback>
          <p:sp>
            <p:nvSpPr>
              <p:cNvPr id="15" name="矩形 14"/>
              <p:cNvSpPr>
                <a:spLocks noRot="1" noChangeAspect="1" noMove="1" noResize="1" noEditPoints="1" noAdjustHandles="1" noChangeArrowheads="1" noChangeShapeType="1" noTextEdit="1"/>
              </p:cNvSpPr>
              <p:nvPr/>
            </p:nvSpPr>
            <p:spPr>
              <a:xfrm>
                <a:off x="7005481" y="5911349"/>
                <a:ext cx="3248317" cy="524118"/>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09882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53</a:t>
            </a:fld>
            <a:endParaRPr lang="en-US" altLang="zh-CN"/>
          </a:p>
        </p:txBody>
      </p:sp>
      <p:sp>
        <p:nvSpPr>
          <p:cNvPr id="3" name="矩形 2"/>
          <p:cNvSpPr/>
          <p:nvPr/>
        </p:nvSpPr>
        <p:spPr>
          <a:xfrm>
            <a:off x="1963382" y="1222757"/>
            <a:ext cx="8017752" cy="445635"/>
          </a:xfrm>
          <a:prstGeom prst="rect">
            <a:avLst/>
          </a:prstGeom>
        </p:spPr>
        <p:txBody>
          <a:bodyPr wrap="square">
            <a:spAutoFit/>
          </a:bodyPr>
          <a:lstStyle/>
          <a:p>
            <a:pPr algn="just">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3</a:t>
            </a:r>
            <a:r>
              <a:rPr lang="zh-CN" altLang="en-US" sz="2296" kern="100" dirty="0">
                <a:solidFill>
                  <a:srgbClr val="0000CC"/>
                </a:solidFill>
                <a:latin typeface="+mj-ea"/>
                <a:ea typeface="+mj-ea"/>
                <a:cs typeface="Times New Roman" panose="02020603050405020304" pitchFamily="18" charset="0"/>
              </a:rPr>
              <a:t>）例程</a:t>
            </a:r>
            <a:r>
              <a:rPr lang="en-US" altLang="zh-CN" sz="2296" kern="100" dirty="0">
                <a:solidFill>
                  <a:srgbClr val="0000CC"/>
                </a:solidFill>
                <a:latin typeface="+mj-ea"/>
                <a:ea typeface="+mj-ea"/>
                <a:cs typeface="Times New Roman" panose="02020603050405020304" pitchFamily="18" charset="0"/>
              </a:rPr>
              <a:t>(1)---</a:t>
            </a:r>
            <a:r>
              <a:rPr lang="zh-CN" altLang="zh-CN" sz="2296" kern="100" dirty="0">
                <a:solidFill>
                  <a:srgbClr val="0000CC"/>
                </a:solidFill>
                <a:latin typeface="+mj-ea"/>
                <a:ea typeface="+mj-ea"/>
                <a:cs typeface="Times New Roman" panose="02020603050405020304" pitchFamily="18" charset="0"/>
              </a:rPr>
              <a:t>边缘</a:t>
            </a:r>
            <a:r>
              <a:rPr lang="zh-CN" altLang="zh-CN" sz="2296" kern="100" dirty="0">
                <a:solidFill>
                  <a:srgbClr val="0000CC"/>
                </a:solidFill>
                <a:latin typeface="+mj-ea"/>
                <a:ea typeface="+mj-ea"/>
                <a:cs typeface="Times New Roman" panose="02020603050405020304" pitchFamily="18" charset="0"/>
              </a:rPr>
              <a:t>提取</a:t>
            </a:r>
          </a:p>
        </p:txBody>
      </p:sp>
      <p:sp>
        <p:nvSpPr>
          <p:cNvPr id="4"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9.3.3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图像的边缘提取</a:t>
            </a:r>
          </a:p>
        </p:txBody>
      </p:sp>
      <p:sp>
        <p:nvSpPr>
          <p:cNvPr id="5"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6" name="文本框 5"/>
          <p:cNvSpPr txBox="1"/>
          <p:nvPr/>
        </p:nvSpPr>
        <p:spPr>
          <a:xfrm>
            <a:off x="2445213" y="1863541"/>
            <a:ext cx="7668948" cy="4525598"/>
          </a:xfrm>
          <a:prstGeom prst="rect">
            <a:avLst/>
          </a:prstGeom>
          <a:noFill/>
        </p:spPr>
        <p:txBody>
          <a:bodyPr wrap="square" rtlCol="0">
            <a:spAutoFit/>
          </a:bodyPr>
          <a:lstStyle/>
          <a:p>
            <a:pPr marL="437369" indent="-437369" algn="just">
              <a:spcBef>
                <a:spcPts val="128"/>
              </a:spcBef>
              <a:buClr>
                <a:srgbClr val="7030A0"/>
              </a:buClr>
              <a:buSzPct val="75000"/>
              <a:buFont typeface="Wingdings" panose="05000000000000000000" pitchFamily="2" charset="2"/>
              <a:buChar char="n"/>
            </a:pPr>
            <a:r>
              <a:rPr lang="zh-CN" altLang="en-US" sz="2806" dirty="0">
                <a:ea typeface="楷体" panose="02010609060101010101" pitchFamily="49" charset="-122"/>
                <a:cs typeface="Times New Roman" panose="02020603050405020304" pitchFamily="18" charset="0"/>
              </a:rPr>
              <a:t>程序</a:t>
            </a:r>
            <a:endParaRPr lang="en-US" altLang="zh-CN" sz="2806" dirty="0">
              <a:ea typeface="楷体" panose="02010609060101010101" pitchFamily="49" charset="-122"/>
              <a:cs typeface="Times New Roman" panose="02020603050405020304" pitchFamily="18" charset="0"/>
            </a:endParaRPr>
          </a:p>
          <a:p>
            <a:pPr indent="583159" algn="just">
              <a:spcBef>
                <a:spcPts val="128"/>
              </a:spcBef>
            </a:pPr>
            <a:r>
              <a:rPr lang="en-US" altLang="zh-CN" sz="2806" dirty="0">
                <a:ea typeface="楷体" panose="02010609060101010101" pitchFamily="49" charset="-122"/>
                <a:cs typeface="Times New Roman" panose="02020603050405020304" pitchFamily="18" charset="0"/>
              </a:rPr>
              <a:t>Image=</a:t>
            </a:r>
            <a:r>
              <a:rPr lang="en-US" altLang="zh-CN" sz="2806" dirty="0" err="1">
                <a:ea typeface="楷体" panose="02010609060101010101" pitchFamily="49" charset="-122"/>
                <a:cs typeface="Times New Roman" panose="02020603050405020304" pitchFamily="18" charset="0"/>
              </a:rPr>
              <a:t>imread</a:t>
            </a:r>
            <a:r>
              <a:rPr lang="en-US" altLang="zh-CN" sz="2806" dirty="0">
                <a:ea typeface="楷体" panose="02010609060101010101" pitchFamily="49" charset="-122"/>
                <a:cs typeface="Times New Roman" panose="02020603050405020304" pitchFamily="18" charset="0"/>
              </a:rPr>
              <a:t>('menu.bmp');</a:t>
            </a:r>
            <a:endParaRPr lang="zh-CN" altLang="zh-CN" sz="2806" dirty="0">
              <a:ea typeface="楷体" panose="02010609060101010101" pitchFamily="49" charset="-122"/>
              <a:cs typeface="Times New Roman" panose="02020603050405020304" pitchFamily="18" charset="0"/>
            </a:endParaRPr>
          </a:p>
          <a:p>
            <a:pPr indent="583159" algn="just">
              <a:spcBef>
                <a:spcPts val="128"/>
              </a:spcBef>
            </a:pPr>
            <a:r>
              <a:rPr lang="en-US" altLang="zh-CN" sz="2806" dirty="0">
                <a:ea typeface="楷体" panose="02010609060101010101" pitchFamily="49" charset="-122"/>
                <a:cs typeface="Times New Roman" panose="02020603050405020304" pitchFamily="18" charset="0"/>
              </a:rPr>
              <a:t>BW=im2bw(Image);</a:t>
            </a:r>
            <a:endParaRPr lang="zh-CN" altLang="zh-CN" sz="2806" dirty="0">
              <a:ea typeface="楷体" panose="02010609060101010101" pitchFamily="49" charset="-122"/>
              <a:cs typeface="Times New Roman" panose="02020603050405020304" pitchFamily="18" charset="0"/>
            </a:endParaRPr>
          </a:p>
          <a:p>
            <a:pPr indent="583159" algn="just">
              <a:spcBef>
                <a:spcPts val="128"/>
              </a:spcBef>
            </a:pPr>
            <a:r>
              <a:rPr lang="en-US" altLang="zh-CN" sz="2806" dirty="0">
                <a:ea typeface="楷体" panose="02010609060101010101" pitchFamily="49" charset="-122"/>
                <a:cs typeface="Times New Roman" panose="02020603050405020304" pitchFamily="18" charset="0"/>
              </a:rPr>
              <a:t>SE=</a:t>
            </a:r>
            <a:r>
              <a:rPr lang="en-US" altLang="zh-CN" sz="2806" dirty="0" err="1">
                <a:ea typeface="楷体" panose="02010609060101010101" pitchFamily="49" charset="-122"/>
                <a:cs typeface="Times New Roman" panose="02020603050405020304" pitchFamily="18" charset="0"/>
              </a:rPr>
              <a:t>strel</a:t>
            </a:r>
            <a:r>
              <a:rPr lang="en-US" altLang="zh-CN" sz="2806" dirty="0">
                <a:ea typeface="楷体" panose="02010609060101010101" pitchFamily="49" charset="-122"/>
                <a:cs typeface="Times New Roman" panose="02020603050405020304" pitchFamily="18" charset="0"/>
              </a:rPr>
              <a:t>('square',3);</a:t>
            </a:r>
            <a:endParaRPr lang="zh-CN" altLang="zh-CN" sz="2806" dirty="0">
              <a:ea typeface="楷体" panose="02010609060101010101" pitchFamily="49" charset="-122"/>
              <a:cs typeface="Times New Roman" panose="02020603050405020304" pitchFamily="18" charset="0"/>
            </a:endParaRPr>
          </a:p>
          <a:p>
            <a:pPr indent="583159" algn="just">
              <a:spcBef>
                <a:spcPts val="128"/>
              </a:spcBef>
            </a:pPr>
            <a:r>
              <a:rPr lang="en-US" altLang="zh-CN" sz="2806" dirty="0">
                <a:ea typeface="楷体" panose="02010609060101010101" pitchFamily="49" charset="-122"/>
                <a:cs typeface="Times New Roman" panose="02020603050405020304" pitchFamily="18" charset="0"/>
              </a:rPr>
              <a:t>result1=BW-</a:t>
            </a:r>
            <a:r>
              <a:rPr lang="en-US" altLang="zh-CN" sz="2806" dirty="0" err="1">
                <a:ea typeface="楷体" panose="02010609060101010101" pitchFamily="49" charset="-122"/>
                <a:cs typeface="Times New Roman" panose="02020603050405020304" pitchFamily="18" charset="0"/>
              </a:rPr>
              <a:t>imerode</a:t>
            </a:r>
            <a:r>
              <a:rPr lang="en-US" altLang="zh-CN" sz="2806" dirty="0">
                <a:ea typeface="楷体" panose="02010609060101010101" pitchFamily="49" charset="-122"/>
                <a:cs typeface="Times New Roman" panose="02020603050405020304" pitchFamily="18" charset="0"/>
              </a:rPr>
              <a:t>(BW,SE</a:t>
            </a:r>
            <a:r>
              <a:rPr lang="en-US" altLang="zh-CN" sz="2806" dirty="0">
                <a:ea typeface="楷体" panose="02010609060101010101" pitchFamily="49" charset="-122"/>
                <a:cs typeface="Times New Roman" panose="02020603050405020304" pitchFamily="18" charset="0"/>
              </a:rPr>
              <a:t>); </a:t>
            </a:r>
          </a:p>
          <a:p>
            <a:pPr indent="583159" algn="just">
              <a:spcBef>
                <a:spcPts val="128"/>
              </a:spcBef>
            </a:pPr>
            <a:r>
              <a:rPr lang="en-US" altLang="zh-CN" sz="2806" dirty="0">
                <a:ea typeface="楷体" panose="02010609060101010101" pitchFamily="49" charset="-122"/>
                <a:cs typeface="Times New Roman" panose="02020603050405020304" pitchFamily="18" charset="0"/>
              </a:rPr>
              <a:t>result2=</a:t>
            </a:r>
            <a:r>
              <a:rPr lang="en-US" altLang="zh-CN" sz="2806" dirty="0" err="1">
                <a:ea typeface="楷体" panose="02010609060101010101" pitchFamily="49" charset="-122"/>
                <a:cs typeface="Times New Roman" panose="02020603050405020304" pitchFamily="18" charset="0"/>
              </a:rPr>
              <a:t>imdilate</a:t>
            </a:r>
            <a:r>
              <a:rPr lang="en-US" altLang="zh-CN" sz="2806" dirty="0">
                <a:ea typeface="楷体" panose="02010609060101010101" pitchFamily="49" charset="-122"/>
                <a:cs typeface="Times New Roman" panose="02020603050405020304" pitchFamily="18" charset="0"/>
              </a:rPr>
              <a:t>(BW,SE</a:t>
            </a:r>
            <a:r>
              <a:rPr lang="en-US" altLang="zh-CN" sz="2806" dirty="0">
                <a:ea typeface="楷体" panose="02010609060101010101" pitchFamily="49" charset="-122"/>
                <a:cs typeface="Times New Roman" panose="02020603050405020304" pitchFamily="18" charset="0"/>
              </a:rPr>
              <a:t>)-BW; </a:t>
            </a:r>
            <a:endParaRPr lang="en-US" altLang="zh-CN" sz="2806" dirty="0">
              <a:ea typeface="楷体" panose="02010609060101010101" pitchFamily="49" charset="-122"/>
              <a:cs typeface="Times New Roman" panose="02020603050405020304" pitchFamily="18" charset="0"/>
            </a:endParaRPr>
          </a:p>
          <a:p>
            <a:pPr indent="583159" algn="just">
              <a:spcBef>
                <a:spcPts val="128"/>
              </a:spcBef>
            </a:pPr>
            <a:r>
              <a:rPr lang="en-US" altLang="zh-CN" sz="2806" dirty="0">
                <a:ea typeface="楷体" panose="02010609060101010101" pitchFamily="49" charset="-122"/>
                <a:cs typeface="Times New Roman" panose="02020603050405020304" pitchFamily="18" charset="0"/>
              </a:rPr>
              <a:t>result3=</a:t>
            </a:r>
            <a:r>
              <a:rPr lang="en-US" altLang="zh-CN" sz="2806" dirty="0" err="1">
                <a:ea typeface="楷体" panose="02010609060101010101" pitchFamily="49" charset="-122"/>
                <a:cs typeface="Times New Roman" panose="02020603050405020304" pitchFamily="18" charset="0"/>
              </a:rPr>
              <a:t>imdilate</a:t>
            </a:r>
            <a:r>
              <a:rPr lang="en-US" altLang="zh-CN" sz="2806" dirty="0">
                <a:ea typeface="楷体" panose="02010609060101010101" pitchFamily="49" charset="-122"/>
                <a:cs typeface="Times New Roman" panose="02020603050405020304" pitchFamily="18" charset="0"/>
              </a:rPr>
              <a:t>(BW,SE</a:t>
            </a:r>
            <a:r>
              <a:rPr lang="en-US" altLang="zh-CN" sz="2806" dirty="0">
                <a:ea typeface="楷体" panose="02010609060101010101" pitchFamily="49" charset="-122"/>
                <a:cs typeface="Times New Roman" panose="02020603050405020304" pitchFamily="18" charset="0"/>
              </a:rPr>
              <a:t>)-</a:t>
            </a:r>
            <a:r>
              <a:rPr lang="en-US" altLang="zh-CN" sz="2806" dirty="0" err="1">
                <a:ea typeface="楷体" panose="02010609060101010101" pitchFamily="49" charset="-122"/>
                <a:cs typeface="Times New Roman" panose="02020603050405020304" pitchFamily="18" charset="0"/>
              </a:rPr>
              <a:t>imerode</a:t>
            </a:r>
            <a:r>
              <a:rPr lang="en-US" altLang="zh-CN" sz="2806" dirty="0">
                <a:ea typeface="楷体" panose="02010609060101010101" pitchFamily="49" charset="-122"/>
                <a:cs typeface="Times New Roman" panose="02020603050405020304" pitchFamily="18" charset="0"/>
              </a:rPr>
              <a:t>(BW,SE);    </a:t>
            </a:r>
            <a:r>
              <a:rPr lang="en-US" altLang="zh-CN" sz="2806" dirty="0">
                <a:ea typeface="楷体" panose="02010609060101010101" pitchFamily="49" charset="-122"/>
                <a:cs typeface="Times New Roman" panose="02020603050405020304" pitchFamily="18" charset="0"/>
              </a:rPr>
              <a:t> </a:t>
            </a:r>
          </a:p>
          <a:p>
            <a:pPr indent="583159" algn="just">
              <a:spcBef>
                <a:spcPts val="128"/>
              </a:spcBef>
            </a:pPr>
            <a:r>
              <a:rPr lang="en-US" altLang="zh-CN" sz="2806" dirty="0" err="1">
                <a:ea typeface="楷体" panose="02010609060101010101" pitchFamily="49" charset="-122"/>
                <a:cs typeface="Times New Roman" panose="02020603050405020304" pitchFamily="18" charset="0"/>
              </a:rPr>
              <a:t>figure,imshow</a:t>
            </a:r>
            <a:r>
              <a:rPr lang="en-US" altLang="zh-CN" sz="2806" dirty="0">
                <a:ea typeface="楷体" panose="02010609060101010101" pitchFamily="49" charset="-122"/>
                <a:cs typeface="Times New Roman" panose="02020603050405020304" pitchFamily="18" charset="0"/>
              </a:rPr>
              <a:t>(result1</a:t>
            </a:r>
            <a:r>
              <a:rPr lang="en-US" altLang="zh-CN" sz="2806" dirty="0">
                <a:ea typeface="楷体" panose="02010609060101010101" pitchFamily="49" charset="-122"/>
                <a:cs typeface="Times New Roman" panose="02020603050405020304" pitchFamily="18" charset="0"/>
              </a:rPr>
              <a:t>);</a:t>
            </a:r>
            <a:endParaRPr lang="zh-CN" altLang="zh-CN" sz="2806" dirty="0">
              <a:ea typeface="楷体" panose="02010609060101010101" pitchFamily="49" charset="-122"/>
              <a:cs typeface="Times New Roman" panose="02020603050405020304" pitchFamily="18" charset="0"/>
            </a:endParaRPr>
          </a:p>
          <a:p>
            <a:pPr indent="583159" algn="just">
              <a:spcBef>
                <a:spcPts val="128"/>
              </a:spcBef>
            </a:pPr>
            <a:r>
              <a:rPr lang="en-US" altLang="zh-CN" sz="2806" dirty="0" err="1">
                <a:ea typeface="楷体" panose="02010609060101010101" pitchFamily="49" charset="-122"/>
                <a:cs typeface="Times New Roman" panose="02020603050405020304" pitchFamily="18" charset="0"/>
              </a:rPr>
              <a:t>figure,imshow</a:t>
            </a:r>
            <a:r>
              <a:rPr lang="en-US" altLang="zh-CN" sz="2806" dirty="0">
                <a:ea typeface="楷体" panose="02010609060101010101" pitchFamily="49" charset="-122"/>
                <a:cs typeface="Times New Roman" panose="02020603050405020304" pitchFamily="18" charset="0"/>
              </a:rPr>
              <a:t>(result2);</a:t>
            </a:r>
            <a:endParaRPr lang="zh-CN" altLang="zh-CN" sz="2806" dirty="0">
              <a:ea typeface="楷体" panose="02010609060101010101" pitchFamily="49" charset="-122"/>
              <a:cs typeface="Times New Roman" panose="02020603050405020304" pitchFamily="18" charset="0"/>
            </a:endParaRPr>
          </a:p>
          <a:p>
            <a:pPr indent="583159" algn="just">
              <a:spcBef>
                <a:spcPts val="128"/>
              </a:spcBef>
            </a:pPr>
            <a:r>
              <a:rPr lang="en-US" altLang="zh-CN" sz="2806" dirty="0" err="1">
                <a:ea typeface="楷体" panose="02010609060101010101" pitchFamily="49" charset="-122"/>
                <a:cs typeface="Times New Roman" panose="02020603050405020304" pitchFamily="18" charset="0"/>
              </a:rPr>
              <a:t>figure,imshow</a:t>
            </a:r>
            <a:r>
              <a:rPr lang="en-US" altLang="zh-CN" sz="2806" dirty="0">
                <a:ea typeface="楷体" panose="02010609060101010101" pitchFamily="49" charset="-122"/>
                <a:cs typeface="Times New Roman" panose="02020603050405020304" pitchFamily="18" charset="0"/>
              </a:rPr>
              <a:t>(result3</a:t>
            </a:r>
            <a:r>
              <a:rPr lang="en-US" altLang="zh-CN" sz="2806" dirty="0">
                <a:ea typeface="楷体" panose="02010609060101010101" pitchFamily="49" charset="-122"/>
                <a:cs typeface="Times New Roman" panose="02020603050405020304" pitchFamily="18" charset="0"/>
              </a:rPr>
              <a:t>);</a:t>
            </a:r>
            <a:endParaRPr lang="zh-CN" altLang="en-US" sz="2806"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91652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54</a:t>
            </a:fld>
            <a:endParaRPr lang="en-US" altLang="zh-CN"/>
          </a:p>
        </p:txBody>
      </p:sp>
      <p:sp>
        <p:nvSpPr>
          <p:cNvPr id="4"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9.3.3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图像的边缘提取</a:t>
            </a:r>
          </a:p>
        </p:txBody>
      </p:sp>
      <p:sp>
        <p:nvSpPr>
          <p:cNvPr id="5"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6" name="文本框 5"/>
          <p:cNvSpPr txBox="1"/>
          <p:nvPr/>
        </p:nvSpPr>
        <p:spPr>
          <a:xfrm>
            <a:off x="2316450" y="1916511"/>
            <a:ext cx="1667146" cy="445635"/>
          </a:xfrm>
          <a:prstGeom prst="rect">
            <a:avLst/>
          </a:prstGeom>
          <a:noFill/>
        </p:spPr>
        <p:txBody>
          <a:bodyPr wrap="square" rtlCol="0">
            <a:spAutoFit/>
          </a:bodyPr>
          <a:lstStyle/>
          <a:p>
            <a:pPr marL="437369" indent="-437369">
              <a:buClr>
                <a:srgbClr val="7030A0"/>
              </a:buClr>
              <a:buSzPct val="75000"/>
              <a:buFont typeface="Wingdings" panose="05000000000000000000" pitchFamily="2" charset="2"/>
              <a:buChar char="n"/>
            </a:pPr>
            <a:r>
              <a:rPr lang="zh-CN" altLang="zh-CN" sz="2296" dirty="0">
                <a:latin typeface="楷体" panose="02010609060101010101" pitchFamily="49" charset="-122"/>
                <a:ea typeface="楷体" panose="02010609060101010101" pitchFamily="49" charset="-122"/>
                <a:cs typeface="Times New Roman" panose="02020603050405020304" pitchFamily="18" charset="0"/>
              </a:rPr>
              <a:t>函数</a:t>
            </a:r>
            <a:r>
              <a:rPr lang="en-US" altLang="zh-CN" sz="2296" dirty="0">
                <a:latin typeface="楷体" panose="02010609060101010101" pitchFamily="49" charset="-122"/>
                <a:ea typeface="楷体" panose="02010609060101010101" pitchFamily="49" charset="-122"/>
                <a:cs typeface="Times New Roman" panose="02020603050405020304" pitchFamily="18" charset="0"/>
              </a:rPr>
              <a:t> </a:t>
            </a:r>
            <a:endParaRPr lang="zh-CN" altLang="en-US" sz="2296"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 name="矩形 6"/>
          <p:cNvSpPr/>
          <p:nvPr/>
        </p:nvSpPr>
        <p:spPr>
          <a:xfrm>
            <a:off x="3150022" y="2485078"/>
            <a:ext cx="4001416" cy="524118"/>
          </a:xfrm>
          <a:prstGeom prst="rect">
            <a:avLst/>
          </a:prstGeom>
        </p:spPr>
        <p:txBody>
          <a:bodyPr wrap="none">
            <a:spAutoFit/>
          </a:bodyPr>
          <a:lstStyle/>
          <a:p>
            <a:r>
              <a:rPr lang="en-US" altLang="zh-CN" sz="2806" kern="100" dirty="0"/>
              <a:t>IM2=</a:t>
            </a:r>
            <a:r>
              <a:rPr lang="en-US" altLang="zh-CN" sz="2806" kern="100" dirty="0" err="1"/>
              <a:t>bwperim</a:t>
            </a:r>
            <a:r>
              <a:rPr lang="en-US" altLang="zh-CN" sz="2806" kern="100" dirty="0"/>
              <a:t>(</a:t>
            </a:r>
            <a:r>
              <a:rPr lang="en-US" altLang="zh-CN" sz="2806" kern="100" dirty="0" err="1"/>
              <a:t>IM,conn</a:t>
            </a:r>
            <a:r>
              <a:rPr lang="en-US" altLang="zh-CN" sz="2806" kern="100" dirty="0"/>
              <a:t>); </a:t>
            </a:r>
            <a:endParaRPr lang="zh-CN" altLang="en-US" sz="2806" dirty="0"/>
          </a:p>
        </p:txBody>
      </p:sp>
      <p:sp>
        <p:nvSpPr>
          <p:cNvPr id="8" name="文本框 7"/>
          <p:cNvSpPr txBox="1"/>
          <p:nvPr/>
        </p:nvSpPr>
        <p:spPr>
          <a:xfrm>
            <a:off x="2315020" y="3070985"/>
            <a:ext cx="8261456" cy="2531847"/>
          </a:xfrm>
          <a:prstGeom prst="rect">
            <a:avLst/>
          </a:prstGeom>
          <a:noFill/>
        </p:spPr>
        <p:txBody>
          <a:bodyPr wrap="square" rtlCol="0">
            <a:spAutoFit/>
          </a:bodyPr>
          <a:lstStyle/>
          <a:p>
            <a:pPr marL="437369" indent="-437369">
              <a:buClr>
                <a:srgbClr val="7030A0"/>
              </a:buClr>
              <a:buSzPct val="75000"/>
              <a:buFont typeface="Wingdings" panose="05000000000000000000" pitchFamily="2" charset="2"/>
              <a:buChar char="n"/>
            </a:pPr>
            <a:r>
              <a:rPr lang="zh-CN" altLang="zh-CN" sz="2296" dirty="0">
                <a:ea typeface="楷体" panose="02010609060101010101" pitchFamily="49" charset="-122"/>
                <a:cs typeface="Times New Roman" panose="02020603050405020304" pitchFamily="18" charset="0"/>
              </a:rPr>
              <a:t>程序</a:t>
            </a:r>
            <a:endParaRPr lang="zh-CN" altLang="zh-CN" sz="2296" dirty="0">
              <a:ea typeface="楷体" panose="02010609060101010101" pitchFamily="49" charset="-122"/>
              <a:cs typeface="Times New Roman" panose="02020603050405020304" pitchFamily="18" charset="0"/>
            </a:endParaRPr>
          </a:p>
          <a:p>
            <a:pPr>
              <a:spcBef>
                <a:spcPts val="383"/>
              </a:spcBef>
              <a:spcAft>
                <a:spcPts val="383"/>
              </a:spcAft>
            </a:pPr>
            <a:r>
              <a:rPr lang="en-US" altLang="zh-CN" sz="2806" dirty="0">
                <a:ea typeface="楷体" panose="02010609060101010101" pitchFamily="49" charset="-122"/>
                <a:cs typeface="Times New Roman" panose="02020603050405020304" pitchFamily="18" charset="0"/>
              </a:rPr>
              <a:t>    Image=</a:t>
            </a:r>
            <a:r>
              <a:rPr lang="en-US" altLang="zh-CN" sz="2806" dirty="0" err="1">
                <a:ea typeface="楷体" panose="02010609060101010101" pitchFamily="49" charset="-122"/>
                <a:cs typeface="Times New Roman" panose="02020603050405020304" pitchFamily="18" charset="0"/>
              </a:rPr>
              <a:t>imread</a:t>
            </a:r>
            <a:r>
              <a:rPr lang="en-US" altLang="zh-CN" sz="2806" dirty="0">
                <a:ea typeface="楷体" panose="02010609060101010101" pitchFamily="49" charset="-122"/>
                <a:cs typeface="Times New Roman" panose="02020603050405020304" pitchFamily="18" charset="0"/>
              </a:rPr>
              <a:t>('menu.bmp');</a:t>
            </a:r>
            <a:endParaRPr lang="zh-CN" altLang="zh-CN" sz="2806" dirty="0">
              <a:ea typeface="楷体" panose="02010609060101010101" pitchFamily="49" charset="-122"/>
              <a:cs typeface="Times New Roman" panose="02020603050405020304" pitchFamily="18" charset="0"/>
            </a:endParaRPr>
          </a:p>
          <a:p>
            <a:pPr>
              <a:spcBef>
                <a:spcPts val="383"/>
              </a:spcBef>
              <a:spcAft>
                <a:spcPts val="383"/>
              </a:spcAft>
            </a:pPr>
            <a:r>
              <a:rPr lang="en-US" altLang="zh-CN" sz="2806" dirty="0">
                <a:ea typeface="楷体" panose="02010609060101010101" pitchFamily="49" charset="-122"/>
                <a:cs typeface="Times New Roman" panose="02020603050405020304" pitchFamily="18" charset="0"/>
              </a:rPr>
              <a:t>    BW=im2bw(Image</a:t>
            </a:r>
            <a:r>
              <a:rPr lang="en-US" altLang="zh-CN" sz="2806" dirty="0">
                <a:ea typeface="楷体" panose="02010609060101010101" pitchFamily="49" charset="-122"/>
                <a:cs typeface="Times New Roman" panose="02020603050405020304" pitchFamily="18" charset="0"/>
              </a:rPr>
              <a:t>);</a:t>
            </a:r>
            <a:endParaRPr lang="zh-CN" altLang="zh-CN" sz="2806" dirty="0">
              <a:ea typeface="楷体" panose="02010609060101010101" pitchFamily="49" charset="-122"/>
              <a:cs typeface="Times New Roman" panose="02020603050405020304" pitchFamily="18" charset="0"/>
            </a:endParaRPr>
          </a:p>
          <a:p>
            <a:pPr>
              <a:spcBef>
                <a:spcPts val="383"/>
              </a:spcBef>
              <a:spcAft>
                <a:spcPts val="383"/>
              </a:spcAft>
            </a:pPr>
            <a:r>
              <a:rPr lang="en-US" altLang="zh-CN" sz="2806" dirty="0">
                <a:ea typeface="楷体" panose="02010609060101010101" pitchFamily="49" charset="-122"/>
                <a:cs typeface="Times New Roman" panose="02020603050405020304" pitchFamily="18" charset="0"/>
              </a:rPr>
              <a:t>    result1=</a:t>
            </a:r>
            <a:r>
              <a:rPr lang="en-US" altLang="zh-CN" sz="2806" dirty="0" err="1">
                <a:ea typeface="楷体" panose="02010609060101010101" pitchFamily="49" charset="-122"/>
                <a:cs typeface="Times New Roman" panose="02020603050405020304" pitchFamily="18" charset="0"/>
              </a:rPr>
              <a:t>bwperim</a:t>
            </a:r>
            <a:r>
              <a:rPr lang="en-US" altLang="zh-CN" sz="2806" dirty="0">
                <a:ea typeface="楷体" panose="02010609060101010101" pitchFamily="49" charset="-122"/>
                <a:cs typeface="Times New Roman" panose="02020603050405020304" pitchFamily="18" charset="0"/>
              </a:rPr>
              <a:t>(BW</a:t>
            </a:r>
            <a:r>
              <a:rPr lang="en-US" altLang="zh-CN" sz="2806" dirty="0">
                <a:ea typeface="楷体" panose="02010609060101010101" pitchFamily="49" charset="-122"/>
                <a:cs typeface="Times New Roman" panose="02020603050405020304" pitchFamily="18" charset="0"/>
              </a:rPr>
              <a:t>);</a:t>
            </a:r>
            <a:endParaRPr lang="zh-CN" altLang="zh-CN" sz="2806" dirty="0">
              <a:ea typeface="楷体" panose="02010609060101010101" pitchFamily="49" charset="-122"/>
              <a:cs typeface="Times New Roman" panose="02020603050405020304" pitchFamily="18" charset="0"/>
            </a:endParaRPr>
          </a:p>
          <a:p>
            <a:pPr>
              <a:spcBef>
                <a:spcPts val="383"/>
              </a:spcBef>
              <a:spcAft>
                <a:spcPts val="383"/>
              </a:spcAft>
            </a:pPr>
            <a:r>
              <a:rPr lang="en-US" altLang="zh-CN" sz="2806" dirty="0">
                <a:ea typeface="楷体" panose="02010609060101010101" pitchFamily="49" charset="-122"/>
                <a:cs typeface="Times New Roman" panose="02020603050405020304" pitchFamily="18" charset="0"/>
              </a:rPr>
              <a:t>    </a:t>
            </a:r>
            <a:r>
              <a:rPr lang="en-US" altLang="zh-CN" sz="2806" dirty="0" err="1">
                <a:ea typeface="楷体" panose="02010609060101010101" pitchFamily="49" charset="-122"/>
                <a:cs typeface="Times New Roman" panose="02020603050405020304" pitchFamily="18" charset="0"/>
              </a:rPr>
              <a:t>figure,imshow</a:t>
            </a:r>
            <a:r>
              <a:rPr lang="en-US" altLang="zh-CN" sz="2806" dirty="0">
                <a:ea typeface="楷体" panose="02010609060101010101" pitchFamily="49" charset="-122"/>
                <a:cs typeface="Times New Roman" panose="02020603050405020304" pitchFamily="18" charset="0"/>
              </a:rPr>
              <a:t>(result1</a:t>
            </a:r>
            <a:r>
              <a:rPr lang="en-US" altLang="zh-CN" sz="2806" dirty="0">
                <a:ea typeface="楷体" panose="02010609060101010101" pitchFamily="49" charset="-122"/>
                <a:cs typeface="Times New Roman" panose="02020603050405020304" pitchFamily="18" charset="0"/>
              </a:rPr>
              <a:t>);title('</a:t>
            </a:r>
            <a:r>
              <a:rPr lang="zh-CN" altLang="zh-CN" sz="2806" dirty="0">
                <a:ea typeface="楷体" panose="02010609060101010101" pitchFamily="49" charset="-122"/>
                <a:cs typeface="Times New Roman" panose="02020603050405020304" pitchFamily="18" charset="0"/>
              </a:rPr>
              <a:t>二值</a:t>
            </a:r>
            <a:r>
              <a:rPr lang="zh-CN" altLang="zh-CN" sz="2806" dirty="0">
                <a:ea typeface="楷体" panose="02010609060101010101" pitchFamily="49" charset="-122"/>
                <a:cs typeface="Times New Roman" panose="02020603050405020304" pitchFamily="18" charset="0"/>
              </a:rPr>
              <a:t>图像边缘检测</a:t>
            </a:r>
            <a:r>
              <a:rPr lang="en-US" altLang="zh-CN" sz="2806" dirty="0">
                <a:ea typeface="楷体" panose="02010609060101010101" pitchFamily="49" charset="-122"/>
                <a:cs typeface="Times New Roman" panose="02020603050405020304" pitchFamily="18" charset="0"/>
              </a:rPr>
              <a:t>');</a:t>
            </a:r>
            <a:endParaRPr lang="zh-CN" altLang="en-US" sz="2296" dirty="0">
              <a:ea typeface="楷体" panose="02010609060101010101" pitchFamily="49" charset="-122"/>
              <a:cs typeface="Times New Roman" panose="02020603050405020304" pitchFamily="18" charset="0"/>
            </a:endParaRPr>
          </a:p>
        </p:txBody>
      </p:sp>
      <p:sp>
        <p:nvSpPr>
          <p:cNvPr id="9" name="矩形 8"/>
          <p:cNvSpPr/>
          <p:nvPr/>
        </p:nvSpPr>
        <p:spPr>
          <a:xfrm>
            <a:off x="1825268" y="1316922"/>
            <a:ext cx="8017752" cy="445635"/>
          </a:xfrm>
          <a:prstGeom prst="rect">
            <a:avLst/>
          </a:prstGeom>
        </p:spPr>
        <p:txBody>
          <a:bodyPr wrap="square">
            <a:spAutoFit/>
          </a:bodyPr>
          <a:lstStyle/>
          <a:p>
            <a:pPr algn="just">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3</a:t>
            </a:r>
            <a:r>
              <a:rPr lang="zh-CN" altLang="en-US" sz="2296" kern="100" dirty="0">
                <a:solidFill>
                  <a:srgbClr val="0000CC"/>
                </a:solidFill>
                <a:latin typeface="+mj-ea"/>
                <a:ea typeface="+mj-ea"/>
                <a:cs typeface="Times New Roman" panose="02020603050405020304" pitchFamily="18" charset="0"/>
              </a:rPr>
              <a:t>）例程</a:t>
            </a:r>
            <a:r>
              <a:rPr lang="en-US" altLang="zh-CN" sz="2296" kern="100" dirty="0">
                <a:solidFill>
                  <a:srgbClr val="0000CC"/>
                </a:solidFill>
                <a:latin typeface="+mj-ea"/>
                <a:ea typeface="+mj-ea"/>
                <a:cs typeface="Times New Roman" panose="02020603050405020304" pitchFamily="18" charset="0"/>
              </a:rPr>
              <a:t>(2)---</a:t>
            </a:r>
            <a:r>
              <a:rPr lang="zh-CN" altLang="zh-CN" sz="2296" kern="100" dirty="0">
                <a:solidFill>
                  <a:srgbClr val="0000CC"/>
                </a:solidFill>
                <a:latin typeface="+mj-ea"/>
                <a:ea typeface="+mj-ea"/>
                <a:cs typeface="Times New Roman" panose="02020603050405020304" pitchFamily="18" charset="0"/>
              </a:rPr>
              <a:t>边缘</a:t>
            </a:r>
            <a:r>
              <a:rPr lang="zh-CN" altLang="zh-CN" sz="2296" kern="100" dirty="0">
                <a:solidFill>
                  <a:srgbClr val="0000CC"/>
                </a:solidFill>
                <a:latin typeface="+mj-ea"/>
                <a:ea typeface="+mj-ea"/>
                <a:cs typeface="Times New Roman" panose="02020603050405020304" pitchFamily="18" charset="0"/>
              </a:rPr>
              <a:t>提取</a:t>
            </a:r>
          </a:p>
        </p:txBody>
      </p:sp>
    </p:spTree>
    <p:extLst>
      <p:ext uri="{BB962C8B-B14F-4D97-AF65-F5344CB8AC3E}">
        <p14:creationId xmlns:p14="http://schemas.microsoft.com/office/powerpoint/2010/main" val="15714554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55</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9.3.3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图像的边缘提取</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5" name="图片 4" descr="menuedge"/>
          <p:cNvPicPr/>
          <p:nvPr/>
        </p:nvPicPr>
        <p:blipFill>
          <a:blip r:embed="rId2" cstate="print"/>
          <a:srcRect/>
          <a:stretch>
            <a:fillRect/>
          </a:stretch>
        </p:blipFill>
        <p:spPr bwMode="auto">
          <a:xfrm>
            <a:off x="2017784" y="1782501"/>
            <a:ext cx="3995200" cy="1929546"/>
          </a:xfrm>
          <a:prstGeom prst="rect">
            <a:avLst/>
          </a:prstGeom>
          <a:noFill/>
        </p:spPr>
      </p:pic>
      <p:pic>
        <p:nvPicPr>
          <p:cNvPr id="6" name="图片 5" descr="menuedged"/>
          <p:cNvPicPr/>
          <p:nvPr/>
        </p:nvPicPr>
        <p:blipFill>
          <a:blip r:embed="rId3" cstate="print"/>
          <a:srcRect/>
          <a:stretch>
            <a:fillRect/>
          </a:stretch>
        </p:blipFill>
        <p:spPr bwMode="auto">
          <a:xfrm>
            <a:off x="6196671" y="1782502"/>
            <a:ext cx="3994756" cy="1929546"/>
          </a:xfrm>
          <a:prstGeom prst="rect">
            <a:avLst/>
          </a:prstGeom>
          <a:noFill/>
        </p:spPr>
      </p:pic>
      <mc:AlternateContent xmlns:mc="http://schemas.openxmlformats.org/markup-compatibility/2006">
        <mc:Choice xmlns:a14="http://schemas.microsoft.com/office/drawing/2010/main" Requires="a14">
          <p:sp>
            <p:nvSpPr>
              <p:cNvPr id="7" name="矩形 6"/>
              <p:cNvSpPr/>
              <p:nvPr/>
            </p:nvSpPr>
            <p:spPr>
              <a:xfrm>
                <a:off x="2982143" y="3774747"/>
                <a:ext cx="2228239"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6" i="1">
                          <a:solidFill>
                            <a:srgbClr val="002060"/>
                          </a:solidFill>
                          <a:latin typeface="Cambria Math" panose="02040503050406030204" pitchFamily="18" charset="0"/>
                        </a:rPr>
                        <m:t>𝑿</m:t>
                      </m:r>
                      <m:r>
                        <a:rPr lang="en-US" altLang="zh-CN" sz="2806" i="1">
                          <a:solidFill>
                            <a:srgbClr val="002060"/>
                          </a:solidFill>
                          <a:latin typeface="Cambria Math" panose="02040503050406030204" pitchFamily="18" charset="0"/>
                        </a:rPr>
                        <m:t>−</m:t>
                      </m:r>
                      <m:d>
                        <m:dPr>
                          <m:ctrlPr>
                            <a:rPr lang="en-US" altLang="zh-CN" sz="2806" i="1">
                              <a:solidFill>
                                <a:srgbClr val="002060"/>
                              </a:solidFill>
                              <a:latin typeface="Cambria Math" panose="02040503050406030204" pitchFamily="18" charset="0"/>
                            </a:rPr>
                          </m:ctrlPr>
                        </m:dPr>
                        <m:e>
                          <m:r>
                            <a:rPr lang="en-US" altLang="zh-CN" sz="2806" i="1">
                              <a:solidFill>
                                <a:srgbClr val="002060"/>
                              </a:solidFill>
                              <a:latin typeface="Cambria Math" panose="02040503050406030204" pitchFamily="18" charset="0"/>
                            </a:rPr>
                            <m:t>𝑿</m:t>
                          </m:r>
                          <m:r>
                            <a:rPr lang="en-US" altLang="zh-CN" sz="2806" i="1">
                              <a:solidFill>
                                <a:srgbClr val="002060"/>
                              </a:solidFill>
                              <a:latin typeface="Cambria Math" panose="02040503050406030204" pitchFamily="18" charset="0"/>
                              <a:ea typeface="Cambria Math" panose="02040503050406030204" pitchFamily="18" charset="0"/>
                            </a:rPr>
                            <m:t>⊖</m:t>
                          </m:r>
                          <m:r>
                            <a:rPr lang="en-US" altLang="zh-CN" sz="2806" i="1">
                              <a:solidFill>
                                <a:srgbClr val="002060"/>
                              </a:solidFill>
                              <a:latin typeface="Cambria Math" panose="02040503050406030204" pitchFamily="18" charset="0"/>
                              <a:ea typeface="Cambria Math" panose="02040503050406030204" pitchFamily="18" charset="0"/>
                            </a:rPr>
                            <m:t>𝑺</m:t>
                          </m:r>
                        </m:e>
                      </m:d>
                    </m:oMath>
                  </m:oMathPara>
                </a14:m>
                <a:endParaRPr lang="zh-CN" altLang="en-US" sz="2806" dirty="0"/>
              </a:p>
            </p:txBody>
          </p:sp>
        </mc:Choice>
        <mc:Fallback>
          <p:sp>
            <p:nvSpPr>
              <p:cNvPr id="7" name="矩形 6"/>
              <p:cNvSpPr>
                <a:spLocks noRot="1" noChangeAspect="1" noMove="1" noResize="1" noEditPoints="1" noAdjustHandles="1" noChangeArrowheads="1" noChangeShapeType="1" noTextEdit="1"/>
              </p:cNvSpPr>
              <p:nvPr/>
            </p:nvSpPr>
            <p:spPr>
              <a:xfrm>
                <a:off x="2982143" y="3774747"/>
                <a:ext cx="2228239" cy="52411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7057511" y="3751707"/>
                <a:ext cx="2228239"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sz="2806" i="1">
                              <a:solidFill>
                                <a:srgbClr val="002060"/>
                              </a:solidFill>
                              <a:latin typeface="Cambria Math" panose="02040503050406030204" pitchFamily="18" charset="0"/>
                            </a:rPr>
                          </m:ctrlPr>
                        </m:dPr>
                        <m:e>
                          <m:r>
                            <a:rPr lang="en-US" altLang="zh-CN" sz="2806" i="1">
                              <a:solidFill>
                                <a:srgbClr val="002060"/>
                              </a:solidFill>
                              <a:latin typeface="Cambria Math" panose="02040503050406030204" pitchFamily="18" charset="0"/>
                            </a:rPr>
                            <m:t>𝑿</m:t>
                          </m:r>
                          <m:r>
                            <a:rPr lang="en-US" altLang="zh-CN" sz="2806" i="1">
                              <a:solidFill>
                                <a:srgbClr val="002060"/>
                              </a:solidFill>
                              <a:latin typeface="Cambria Math" panose="02040503050406030204" pitchFamily="18" charset="0"/>
                              <a:ea typeface="Cambria Math" panose="02040503050406030204" pitchFamily="18" charset="0"/>
                            </a:rPr>
                            <m:t>⊕</m:t>
                          </m:r>
                          <m:r>
                            <a:rPr lang="en-US" altLang="zh-CN" sz="2806" i="1">
                              <a:solidFill>
                                <a:srgbClr val="002060"/>
                              </a:solidFill>
                              <a:latin typeface="Cambria Math" panose="02040503050406030204" pitchFamily="18" charset="0"/>
                              <a:ea typeface="Cambria Math" panose="02040503050406030204" pitchFamily="18" charset="0"/>
                            </a:rPr>
                            <m:t>𝑺</m:t>
                          </m:r>
                        </m:e>
                      </m:d>
                      <m:r>
                        <a:rPr lang="en-US" altLang="zh-CN" sz="2806" i="1">
                          <a:solidFill>
                            <a:srgbClr val="002060"/>
                          </a:solidFill>
                          <a:latin typeface="Cambria Math" panose="02040503050406030204" pitchFamily="18" charset="0"/>
                        </a:rPr>
                        <m:t>−</m:t>
                      </m:r>
                      <m:r>
                        <a:rPr lang="en-US" altLang="zh-CN" sz="2806" i="1">
                          <a:solidFill>
                            <a:srgbClr val="002060"/>
                          </a:solidFill>
                          <a:latin typeface="Cambria Math" panose="02040503050406030204" pitchFamily="18" charset="0"/>
                        </a:rPr>
                        <m:t>𝑿</m:t>
                      </m:r>
                    </m:oMath>
                  </m:oMathPara>
                </a14:m>
                <a:endParaRPr lang="zh-CN" altLang="en-US" sz="2806" dirty="0">
                  <a:solidFill>
                    <a:srgbClr val="002060"/>
                  </a:solidFill>
                </a:endParaRPr>
              </a:p>
            </p:txBody>
          </p:sp>
        </mc:Choice>
        <mc:Fallback>
          <p:sp>
            <p:nvSpPr>
              <p:cNvPr id="8" name="矩形 7"/>
              <p:cNvSpPr>
                <a:spLocks noRot="1" noChangeAspect="1" noMove="1" noResize="1" noEditPoints="1" noAdjustHandles="1" noChangeArrowheads="1" noChangeShapeType="1" noTextEdit="1"/>
              </p:cNvSpPr>
              <p:nvPr/>
            </p:nvSpPr>
            <p:spPr>
              <a:xfrm>
                <a:off x="7057511" y="3751707"/>
                <a:ext cx="2228239" cy="524118"/>
              </a:xfrm>
              <a:prstGeom prst="rect">
                <a:avLst/>
              </a:prstGeom>
              <a:blipFill>
                <a:blip r:embed="rId5"/>
                <a:stretch>
                  <a:fillRect/>
                </a:stretch>
              </a:blipFill>
            </p:spPr>
            <p:txBody>
              <a:bodyPr/>
              <a:lstStyle/>
              <a:p>
                <a:r>
                  <a:rPr lang="zh-CN" altLang="en-US">
                    <a:noFill/>
                  </a:rPr>
                  <a:t> </a:t>
                </a:r>
              </a:p>
            </p:txBody>
          </p:sp>
        </mc:Fallback>
      </mc:AlternateContent>
      <p:pic>
        <p:nvPicPr>
          <p:cNvPr id="9" name="图片 8" descr="mgrad"/>
          <p:cNvPicPr/>
          <p:nvPr/>
        </p:nvPicPr>
        <p:blipFill>
          <a:blip r:embed="rId6" cstate="print"/>
          <a:srcRect/>
          <a:stretch>
            <a:fillRect/>
          </a:stretch>
        </p:blipFill>
        <p:spPr bwMode="auto">
          <a:xfrm>
            <a:off x="4282309" y="4324327"/>
            <a:ext cx="3994756" cy="1928503"/>
          </a:xfrm>
          <a:prstGeom prst="rect">
            <a:avLst/>
          </a:prstGeom>
          <a:noFill/>
          <a:ln w="9525">
            <a:noFill/>
            <a:miter lim="800000"/>
            <a:headEnd/>
            <a:tailEnd/>
          </a:ln>
        </p:spPr>
      </p:pic>
      <mc:AlternateContent xmlns:mc="http://schemas.openxmlformats.org/markup-compatibility/2006">
        <mc:Choice xmlns:a14="http://schemas.microsoft.com/office/drawing/2010/main" Requires="a14">
          <p:sp>
            <p:nvSpPr>
              <p:cNvPr id="10" name="矩形 9"/>
              <p:cNvSpPr/>
              <p:nvPr/>
            </p:nvSpPr>
            <p:spPr>
              <a:xfrm>
                <a:off x="4655529" y="6243043"/>
                <a:ext cx="3248317" cy="52411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zh-CN" sz="2806" i="1">
                              <a:solidFill>
                                <a:srgbClr val="002060"/>
                              </a:solidFill>
                              <a:latin typeface="Cambria Math" panose="02040503050406030204" pitchFamily="18" charset="0"/>
                            </a:rPr>
                          </m:ctrlPr>
                        </m:dPr>
                        <m:e>
                          <m:r>
                            <a:rPr lang="en-US" altLang="zh-CN" sz="2806" i="1">
                              <a:solidFill>
                                <a:srgbClr val="002060"/>
                              </a:solidFill>
                              <a:latin typeface="Cambria Math" panose="02040503050406030204" pitchFamily="18" charset="0"/>
                            </a:rPr>
                            <m:t>𝑿</m:t>
                          </m:r>
                          <m:r>
                            <a:rPr lang="en-US" altLang="zh-CN" sz="2806" i="1">
                              <a:solidFill>
                                <a:srgbClr val="002060"/>
                              </a:solidFill>
                              <a:latin typeface="Cambria Math" panose="02040503050406030204" pitchFamily="18" charset="0"/>
                              <a:ea typeface="Cambria Math" panose="02040503050406030204" pitchFamily="18" charset="0"/>
                            </a:rPr>
                            <m:t>⊕</m:t>
                          </m:r>
                          <m:r>
                            <a:rPr lang="en-US" altLang="zh-CN" sz="2806" i="1">
                              <a:solidFill>
                                <a:srgbClr val="002060"/>
                              </a:solidFill>
                              <a:latin typeface="Cambria Math" panose="02040503050406030204" pitchFamily="18" charset="0"/>
                              <a:ea typeface="Cambria Math" panose="02040503050406030204" pitchFamily="18" charset="0"/>
                            </a:rPr>
                            <m:t>𝑺</m:t>
                          </m:r>
                        </m:e>
                      </m:d>
                      <m:r>
                        <a:rPr lang="en-US" altLang="zh-CN" sz="2806" i="1">
                          <a:solidFill>
                            <a:srgbClr val="002060"/>
                          </a:solidFill>
                          <a:latin typeface="Cambria Math" panose="02040503050406030204" pitchFamily="18" charset="0"/>
                        </a:rPr>
                        <m:t>−</m:t>
                      </m:r>
                      <m:d>
                        <m:dPr>
                          <m:ctrlPr>
                            <a:rPr lang="en-US" altLang="zh-CN" sz="2806" i="1">
                              <a:solidFill>
                                <a:srgbClr val="002060"/>
                              </a:solidFill>
                              <a:latin typeface="Cambria Math" panose="02040503050406030204" pitchFamily="18" charset="0"/>
                            </a:rPr>
                          </m:ctrlPr>
                        </m:dPr>
                        <m:e>
                          <m:r>
                            <a:rPr lang="en-US" altLang="zh-CN" sz="2806" i="1">
                              <a:solidFill>
                                <a:srgbClr val="002060"/>
                              </a:solidFill>
                              <a:latin typeface="Cambria Math" panose="02040503050406030204" pitchFamily="18" charset="0"/>
                            </a:rPr>
                            <m:t>𝑿</m:t>
                          </m:r>
                          <m:r>
                            <a:rPr lang="en-US" altLang="zh-CN" sz="2806" i="1">
                              <a:solidFill>
                                <a:srgbClr val="002060"/>
                              </a:solidFill>
                              <a:latin typeface="Cambria Math" panose="02040503050406030204" pitchFamily="18" charset="0"/>
                              <a:ea typeface="Cambria Math" panose="02040503050406030204" pitchFamily="18" charset="0"/>
                            </a:rPr>
                            <m:t>⊖</m:t>
                          </m:r>
                          <m:r>
                            <a:rPr lang="en-US" altLang="zh-CN" sz="2806" i="1">
                              <a:solidFill>
                                <a:srgbClr val="002060"/>
                              </a:solidFill>
                              <a:latin typeface="Cambria Math" panose="02040503050406030204" pitchFamily="18" charset="0"/>
                              <a:ea typeface="Cambria Math" panose="02040503050406030204" pitchFamily="18" charset="0"/>
                            </a:rPr>
                            <m:t>𝑺</m:t>
                          </m:r>
                        </m:e>
                      </m:d>
                    </m:oMath>
                  </m:oMathPara>
                </a14:m>
                <a:endParaRPr lang="zh-CN" altLang="en-US" sz="2806" dirty="0"/>
              </a:p>
            </p:txBody>
          </p:sp>
        </mc:Choice>
        <mc:Fallback>
          <p:sp>
            <p:nvSpPr>
              <p:cNvPr id="10" name="矩形 9"/>
              <p:cNvSpPr>
                <a:spLocks noRot="1" noChangeAspect="1" noMove="1" noResize="1" noEditPoints="1" noAdjustHandles="1" noChangeArrowheads="1" noChangeShapeType="1" noTextEdit="1"/>
              </p:cNvSpPr>
              <p:nvPr/>
            </p:nvSpPr>
            <p:spPr>
              <a:xfrm>
                <a:off x="4655529" y="6243043"/>
                <a:ext cx="3248317" cy="524118"/>
              </a:xfrm>
              <a:prstGeom prst="rect">
                <a:avLst/>
              </a:prstGeom>
              <a:blipFill>
                <a:blip r:embed="rId7"/>
                <a:stretch>
                  <a:fillRect/>
                </a:stretch>
              </a:blipFill>
            </p:spPr>
            <p:txBody>
              <a:bodyPr/>
              <a:lstStyle/>
              <a:p>
                <a:r>
                  <a:rPr lang="zh-CN" altLang="en-US">
                    <a:noFill/>
                  </a:rPr>
                  <a:t> </a:t>
                </a:r>
              </a:p>
            </p:txBody>
          </p:sp>
        </mc:Fallback>
      </mc:AlternateContent>
      <p:sp>
        <p:nvSpPr>
          <p:cNvPr id="11" name="矩形 10"/>
          <p:cNvSpPr/>
          <p:nvPr/>
        </p:nvSpPr>
        <p:spPr>
          <a:xfrm>
            <a:off x="1963382" y="1242458"/>
            <a:ext cx="8476970" cy="445635"/>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n"/>
            </a:pPr>
            <a:r>
              <a:rPr lang="zh-CN" altLang="en-US" sz="2296" kern="100" dirty="0">
                <a:latin typeface="楷体" panose="02010609060101010101" pitchFamily="49" charset="-122"/>
                <a:ea typeface="楷体" panose="02010609060101010101" pitchFamily="49" charset="-122"/>
                <a:cs typeface="Times New Roman" panose="02020603050405020304" pitchFamily="18" charset="0"/>
              </a:rPr>
              <a:t>效果</a:t>
            </a:r>
            <a:endParaRPr lang="zh-CN" altLang="zh-CN" sz="2296" kern="1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760843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56</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9.3.4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区域填充</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Text Box 11"/>
          <p:cNvSpPr txBox="1">
            <a:spLocks noChangeArrowheads="1"/>
          </p:cNvSpPr>
          <p:nvPr/>
        </p:nvSpPr>
        <p:spPr bwMode="auto">
          <a:xfrm>
            <a:off x="1963382" y="1873807"/>
            <a:ext cx="6047763" cy="445635"/>
          </a:xfrm>
          <a:prstGeom prst="rect">
            <a:avLst/>
          </a:prstGeom>
          <a:noFill/>
          <a:ln w="9525">
            <a:noFill/>
            <a:miter lim="800000"/>
            <a:headEnd/>
            <a:tailEnd/>
          </a:ln>
        </p:spPr>
        <p:txBody>
          <a:bodyPr wrap="square">
            <a:spAutoFit/>
          </a:bodyPr>
          <a:lstStyle/>
          <a:p>
            <a:pPr marL="437369" indent="-437369">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区域填充的形态学变换</a:t>
            </a:r>
            <a:r>
              <a:rPr lang="zh-CN" altLang="en-US" sz="2296" dirty="0">
                <a:ea typeface="楷体" panose="02010609060101010101" pitchFamily="49" charset="-122"/>
                <a:cs typeface="Times New Roman" panose="02020603050405020304" pitchFamily="18" charset="0"/>
              </a:rPr>
              <a:t>为</a:t>
            </a:r>
            <a:endParaRPr lang="zh-CN" altLang="en-US" sz="2296" dirty="0">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文本框 6"/>
              <p:cNvSpPr txBox="1"/>
              <p:nvPr/>
            </p:nvSpPr>
            <p:spPr>
              <a:xfrm>
                <a:off x="2699505" y="2530008"/>
                <a:ext cx="4980531" cy="3575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US" altLang="zh-CN" sz="2296" b="1" i="1">
                              <a:latin typeface="Cambria Math" panose="02040503050406030204" pitchFamily="18" charset="0"/>
                              <a:ea typeface="Cambria Math" panose="02040503050406030204" pitchFamily="18" charset="0"/>
                            </a:rPr>
                          </m:ctrlPr>
                        </m:mPr>
                        <m:mr>
                          <m:e>
                            <m:sSub>
                              <m:sSubPr>
                                <m:ctrlPr>
                                  <a:rPr lang="en-US" altLang="zh-CN" sz="2296" i="1">
                                    <a:latin typeface="Cambria Math" panose="02040503050406030204" pitchFamily="18" charset="0"/>
                                  </a:rPr>
                                </m:ctrlPr>
                              </m:sSubPr>
                              <m:e>
                                <m:r>
                                  <a:rPr lang="en-US" altLang="zh-CN" sz="2296" i="1">
                                    <a:latin typeface="Cambria Math" panose="02040503050406030204" pitchFamily="18" charset="0"/>
                                  </a:rPr>
                                  <m:t>𝑿</m:t>
                                </m:r>
                              </m:e>
                              <m:sub>
                                <m:r>
                                  <a:rPr lang="en-US" altLang="zh-CN" sz="2296" i="1">
                                    <a:latin typeface="Cambria Math" panose="02040503050406030204" pitchFamily="18" charset="0"/>
                                  </a:rPr>
                                  <m:t>𝒌</m:t>
                                </m:r>
                              </m:sub>
                            </m:sSub>
                            <m:r>
                              <a:rPr lang="en-US" altLang="zh-CN" sz="2296" i="1">
                                <a:latin typeface="Cambria Math" panose="02040503050406030204" pitchFamily="18" charset="0"/>
                              </a:rPr>
                              <m:t>=</m:t>
                            </m:r>
                            <m:d>
                              <m:dPr>
                                <m:ctrlPr>
                                  <a:rPr lang="en-US" altLang="zh-CN" sz="2296" i="1">
                                    <a:latin typeface="Cambria Math" panose="02040503050406030204" pitchFamily="18" charset="0"/>
                                  </a:rPr>
                                </m:ctrlPr>
                              </m:dPr>
                              <m:e>
                                <m:sSub>
                                  <m:sSubPr>
                                    <m:ctrlPr>
                                      <a:rPr lang="en-US" altLang="zh-CN" sz="2296" i="1">
                                        <a:latin typeface="Cambria Math" panose="02040503050406030204" pitchFamily="18" charset="0"/>
                                      </a:rPr>
                                    </m:ctrlPr>
                                  </m:sSubPr>
                                  <m:e>
                                    <m:r>
                                      <a:rPr lang="en-US" altLang="zh-CN" sz="2296" i="1">
                                        <a:latin typeface="Cambria Math" panose="02040503050406030204" pitchFamily="18" charset="0"/>
                                      </a:rPr>
                                      <m:t>𝑿</m:t>
                                    </m:r>
                                  </m:e>
                                  <m:sub>
                                    <m:r>
                                      <a:rPr lang="en-US" altLang="zh-CN" sz="2296" i="1">
                                        <a:latin typeface="Cambria Math" panose="02040503050406030204" pitchFamily="18" charset="0"/>
                                      </a:rPr>
                                      <m:t>𝒌</m:t>
                                    </m:r>
                                    <m:r>
                                      <a:rPr lang="en-US" altLang="zh-CN" sz="2296" i="1">
                                        <a:latin typeface="Cambria Math" panose="02040503050406030204" pitchFamily="18" charset="0"/>
                                      </a:rPr>
                                      <m:t>−</m:t>
                                    </m:r>
                                    <m:r>
                                      <a:rPr lang="en-US" altLang="zh-CN" sz="2296" i="1">
                                        <a:latin typeface="Cambria Math" panose="02040503050406030204" pitchFamily="18" charset="0"/>
                                      </a:rPr>
                                      <m:t>𝟏</m:t>
                                    </m:r>
                                  </m:sub>
                                </m:sSub>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e>
                            </m:d>
                            <m:r>
                              <a:rPr lang="en-US" altLang="zh-CN" sz="2296" i="1">
                                <a:latin typeface="Cambria Math" panose="02040503050406030204" pitchFamily="18" charset="0"/>
                                <a:ea typeface="Cambria Math" panose="02040503050406030204" pitchFamily="18" charset="0"/>
                              </a:rPr>
                              <m:t>∩</m:t>
                            </m:r>
                            <m:sSup>
                              <m:sSupPr>
                                <m:ctrlPr>
                                  <a:rPr lang="en-US" altLang="zh-CN" sz="2296" i="1">
                                    <a:latin typeface="Cambria Math" panose="02040503050406030204" pitchFamily="18" charset="0"/>
                                    <a:ea typeface="Cambria Math" panose="02040503050406030204" pitchFamily="18" charset="0"/>
                                  </a:rPr>
                                </m:ctrlPr>
                              </m:sSupPr>
                              <m:e>
                                <m:r>
                                  <a:rPr lang="en-US" altLang="zh-CN" sz="2296" i="1">
                                    <a:latin typeface="Cambria Math" panose="02040503050406030204" pitchFamily="18" charset="0"/>
                                    <a:ea typeface="Cambria Math" panose="02040503050406030204" pitchFamily="18" charset="0"/>
                                  </a:rPr>
                                  <m:t>𝑨</m:t>
                                </m:r>
                              </m:e>
                              <m:sup>
                                <m:r>
                                  <a:rPr lang="en-US" altLang="zh-CN" sz="2296" i="1">
                                    <a:latin typeface="Cambria Math" panose="02040503050406030204" pitchFamily="18" charset="0"/>
                                    <a:ea typeface="Cambria Math" panose="02040503050406030204" pitchFamily="18" charset="0"/>
                                  </a:rPr>
                                  <m:t>𝑪</m:t>
                                </m:r>
                              </m:sup>
                            </m:sSup>
                            <m:r>
                              <a:rPr lang="en-US" altLang="zh-CN" sz="2296" i="1">
                                <a:latin typeface="Cambria Math" panose="02040503050406030204" pitchFamily="18" charset="0"/>
                                <a:ea typeface="Cambria Math" panose="02040503050406030204" pitchFamily="18" charset="0"/>
                              </a:rPr>
                              <m:t>,</m:t>
                            </m:r>
                          </m:e>
                          <m:e>
                            <m:r>
                              <a:rPr lang="en-US" altLang="zh-CN" sz="2296" b="1" i="1">
                                <a:latin typeface="Cambria Math" panose="02040503050406030204" pitchFamily="18" charset="0"/>
                                <a:ea typeface="Cambria Math" panose="02040503050406030204" pitchFamily="18" charset="0"/>
                              </a:rPr>
                              <m:t>𝒌</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𝟏</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𝟐</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𝟑</m:t>
                            </m:r>
                            <m:r>
                              <a:rPr lang="en-US" altLang="zh-CN" sz="2296" b="1" i="1">
                                <a:latin typeface="Cambria Math" panose="02040503050406030204" pitchFamily="18" charset="0"/>
                                <a:ea typeface="Cambria Math" panose="02040503050406030204" pitchFamily="18" charset="0"/>
                              </a:rPr>
                              <m:t>,⋯</m:t>
                            </m:r>
                          </m:e>
                        </m:mr>
                      </m:m>
                    </m:oMath>
                  </m:oMathPara>
                </a14:m>
                <a:endParaRPr lang="zh-CN" altLang="en-US" sz="2296" dirty="0"/>
              </a:p>
            </p:txBody>
          </p:sp>
        </mc:Choice>
        <mc:Fallback>
          <p:sp>
            <p:nvSpPr>
              <p:cNvPr id="7" name="文本框 6"/>
              <p:cNvSpPr txBox="1">
                <a:spLocks noRot="1" noChangeAspect="1" noMove="1" noResize="1" noEditPoints="1" noAdjustHandles="1" noChangeArrowheads="1" noChangeShapeType="1" noTextEdit="1"/>
              </p:cNvSpPr>
              <p:nvPr/>
            </p:nvSpPr>
            <p:spPr>
              <a:xfrm>
                <a:off x="2699505" y="2530008"/>
                <a:ext cx="4980531" cy="357534"/>
              </a:xfrm>
              <a:prstGeom prst="rect">
                <a:avLst/>
              </a:prstGeom>
              <a:blipFill>
                <a:blip r:embed="rId2"/>
                <a:stretch>
                  <a:fillRect l="-857" b="-27119"/>
                </a:stretch>
              </a:blipFill>
            </p:spPr>
            <p:txBody>
              <a:bodyPr/>
              <a:lstStyle/>
              <a:p>
                <a:r>
                  <a:rPr lang="zh-CN" altLang="en-US">
                    <a:noFill/>
                  </a:rPr>
                  <a:t> </a:t>
                </a:r>
              </a:p>
            </p:txBody>
          </p:sp>
        </mc:Fallback>
      </mc:AlternateContent>
      <p:sp>
        <p:nvSpPr>
          <p:cNvPr id="8" name="Text Box 13"/>
          <p:cNvSpPr txBox="1">
            <a:spLocks noChangeArrowheads="1"/>
          </p:cNvSpPr>
          <p:nvPr/>
        </p:nvSpPr>
        <p:spPr bwMode="auto">
          <a:xfrm>
            <a:off x="2224890" y="3980063"/>
            <a:ext cx="8109595" cy="2064027"/>
          </a:xfrm>
          <a:prstGeom prst="rect">
            <a:avLst/>
          </a:prstGeom>
          <a:noFill/>
          <a:ln w="9525">
            <a:noFill/>
            <a:miter lim="800000"/>
            <a:headEnd/>
            <a:tailEnd/>
          </a:ln>
        </p:spPr>
        <p:txBody>
          <a:bodyPr wrap="square">
            <a:spAutoFit/>
          </a:bodyPr>
          <a:lstStyle/>
          <a:p>
            <a:pPr marL="437369" indent="-437369">
              <a:spcBef>
                <a:spcPts val="383"/>
              </a:spcBef>
              <a:spcAft>
                <a:spcPts val="383"/>
              </a:spcAft>
              <a:buClr>
                <a:srgbClr val="7030A0"/>
              </a:buClr>
              <a:buSzPct val="75000"/>
              <a:buFont typeface="Wingdings" panose="05000000000000000000" pitchFamily="2" charset="2"/>
              <a:buChar char="p"/>
            </a:pPr>
            <a:r>
              <a:rPr lang="zh-CN" altLang="en-US" sz="2296" dirty="0">
                <a:ea typeface="楷体" panose="02010609060101010101" pitchFamily="49" charset="-122"/>
                <a:cs typeface="Times New Roman" panose="02020603050405020304" pitchFamily="18" charset="0"/>
              </a:rPr>
              <a:t>取边界内</a:t>
            </a:r>
            <a:r>
              <a:rPr lang="zh-CN" altLang="en-US" sz="2296" dirty="0">
                <a:ea typeface="楷体" panose="02010609060101010101" pitchFamily="49" charset="-122"/>
                <a:cs typeface="Times New Roman" panose="02020603050405020304" pitchFamily="18" charset="0"/>
              </a:rPr>
              <a:t>某一点</a:t>
            </a:r>
            <a:r>
              <a:rPr lang="en-US" altLang="zh-CN" sz="2296" i="1" dirty="0">
                <a:ea typeface="楷体" panose="02010609060101010101" pitchFamily="49" charset="-122"/>
                <a:cs typeface="Times New Roman" panose="02020603050405020304" pitchFamily="18" charset="0"/>
              </a:rPr>
              <a:t>p </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p</a:t>
            </a:r>
            <a:r>
              <a:rPr lang="en-US" altLang="zh-CN" sz="2296" dirty="0">
                <a:ea typeface="楷体" panose="02010609060101010101" pitchFamily="49" charset="-122"/>
                <a:cs typeface="Times New Roman" panose="02020603050405020304" pitchFamily="18" charset="0"/>
              </a:rPr>
              <a:t> = </a:t>
            </a:r>
            <a:r>
              <a:rPr lang="en-US" altLang="zh-CN" sz="2296" i="1" dirty="0">
                <a:ea typeface="楷体" panose="02010609060101010101" pitchFamily="49" charset="-122"/>
                <a:cs typeface="Times New Roman" panose="02020603050405020304" pitchFamily="18" charset="0"/>
              </a:rPr>
              <a:t>x</a:t>
            </a:r>
            <a:r>
              <a:rPr lang="en-US" altLang="zh-CN" sz="2296" baseline="-25000" dirty="0">
                <a:ea typeface="楷体" panose="02010609060101010101" pitchFamily="49" charset="-122"/>
                <a:cs typeface="Times New Roman" panose="02020603050405020304" pitchFamily="18" charset="0"/>
              </a:rPr>
              <a:t>0 </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为起点，利用</a:t>
            </a:r>
            <a:r>
              <a:rPr lang="zh-CN" altLang="en-US" sz="2296" dirty="0">
                <a:ea typeface="楷体" panose="02010609060101010101" pitchFamily="49" charset="-122"/>
                <a:cs typeface="Times New Roman" panose="02020603050405020304" pitchFamily="18" charset="0"/>
              </a:rPr>
              <a:t>上面</a:t>
            </a:r>
            <a:r>
              <a:rPr lang="en-US" altLang="zh-CN"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的</a:t>
            </a:r>
            <a:r>
              <a:rPr lang="zh-CN" altLang="en-US" sz="2296" dirty="0">
                <a:ea typeface="楷体" panose="02010609060101010101" pitchFamily="49" charset="-122"/>
                <a:cs typeface="Times New Roman" panose="02020603050405020304" pitchFamily="18" charset="0"/>
              </a:rPr>
              <a:t>公式作迭代运算</a:t>
            </a:r>
            <a:r>
              <a:rPr lang="zh-CN" altLang="en-US" sz="2296" dirty="0">
                <a:ea typeface="楷体" panose="02010609060101010101" pitchFamily="49" charset="-122"/>
                <a:cs typeface="Times New Roman" panose="02020603050405020304" pitchFamily="18" charset="0"/>
              </a:rPr>
              <a:t>。</a:t>
            </a:r>
            <a:endParaRPr lang="en-US" altLang="zh-CN" sz="2296" dirty="0">
              <a:ea typeface="楷体" panose="02010609060101010101" pitchFamily="49" charset="-122"/>
              <a:cs typeface="Times New Roman" panose="02020603050405020304" pitchFamily="18" charset="0"/>
            </a:endParaRPr>
          </a:p>
          <a:p>
            <a:pPr marL="437369" indent="-437369">
              <a:spcBef>
                <a:spcPts val="383"/>
              </a:spcBef>
              <a:spcAft>
                <a:spcPts val="383"/>
              </a:spcAft>
              <a:buClr>
                <a:srgbClr val="7030A0"/>
              </a:buClr>
              <a:buSzPct val="75000"/>
              <a:buFont typeface="Wingdings" panose="05000000000000000000" pitchFamily="2" charset="2"/>
              <a:buChar char="p"/>
            </a:pPr>
            <a:r>
              <a:rPr lang="zh-CN" altLang="en-US" sz="2296" dirty="0">
                <a:ea typeface="楷体" panose="02010609060101010101" pitchFamily="49" charset="-122"/>
                <a:cs typeface="Times New Roman" panose="02020603050405020304" pitchFamily="18" charset="0"/>
              </a:rPr>
              <a:t>当</a:t>
            </a:r>
            <a:r>
              <a:rPr lang="en-US" altLang="zh-CN" sz="2296" i="1" dirty="0" err="1">
                <a:ea typeface="楷体" panose="02010609060101010101" pitchFamily="49" charset="-122"/>
                <a:cs typeface="Times New Roman" panose="02020603050405020304" pitchFamily="18" charset="0"/>
              </a:rPr>
              <a:t>x</a:t>
            </a:r>
            <a:r>
              <a:rPr lang="en-US" altLang="zh-CN" sz="2296" i="1" baseline="-25000" dirty="0" err="1">
                <a:ea typeface="楷体" panose="02010609060101010101" pitchFamily="49" charset="-122"/>
                <a:cs typeface="Times New Roman" panose="02020603050405020304" pitchFamily="18" charset="0"/>
              </a:rPr>
              <a:t>k</a:t>
            </a:r>
            <a:r>
              <a:rPr lang="en-US" altLang="zh-CN" sz="2296" i="1" baseline="-25000" dirty="0">
                <a:ea typeface="楷体" panose="02010609060101010101" pitchFamily="49" charset="-122"/>
                <a:cs typeface="Times New Roman" panose="02020603050405020304" pitchFamily="18" charset="0"/>
              </a:rPr>
              <a:t> </a:t>
            </a:r>
            <a:r>
              <a:rPr lang="en-US" altLang="zh-CN" sz="2296" dirty="0">
                <a:ea typeface="楷体" panose="02010609060101010101" pitchFamily="49" charset="-122"/>
                <a:cs typeface="Times New Roman" panose="02020603050405020304" pitchFamily="18" charset="0"/>
              </a:rPr>
              <a:t>= </a:t>
            </a:r>
            <a:r>
              <a:rPr lang="en-US" altLang="zh-CN" sz="2296" i="1" dirty="0" err="1">
                <a:ea typeface="楷体" panose="02010609060101010101" pitchFamily="49" charset="-122"/>
                <a:cs typeface="Times New Roman" panose="02020603050405020304" pitchFamily="18" charset="0"/>
              </a:rPr>
              <a:t>x</a:t>
            </a:r>
            <a:r>
              <a:rPr lang="en-US" altLang="zh-CN" sz="2296" i="1" baseline="-25000" dirty="0" err="1">
                <a:ea typeface="楷体" panose="02010609060101010101" pitchFamily="49" charset="-122"/>
                <a:cs typeface="Times New Roman" panose="02020603050405020304" pitchFamily="18" charset="0"/>
              </a:rPr>
              <a:t>k</a:t>
            </a:r>
            <a:r>
              <a:rPr lang="en-US" altLang="zh-CN" sz="2296" i="1" baseline="-25000" dirty="0">
                <a:ea typeface="楷体" panose="02010609060101010101" pitchFamily="49" charset="-122"/>
                <a:cs typeface="Times New Roman" panose="02020603050405020304" pitchFamily="18" charset="0"/>
                <a:sym typeface="Euclid Symbol" pitchFamily="18" charset="2"/>
              </a:rPr>
              <a:t></a:t>
            </a:r>
            <a:r>
              <a:rPr lang="en-US" altLang="zh-CN" sz="2296" baseline="-25000" dirty="0">
                <a:ea typeface="楷体" panose="02010609060101010101" pitchFamily="49" charset="-122"/>
                <a:cs typeface="Times New Roman" panose="02020603050405020304" pitchFamily="18" charset="0"/>
                <a:sym typeface="Euclid Symbol" pitchFamily="18" charset="2"/>
              </a:rPr>
              <a:t></a:t>
            </a:r>
            <a:r>
              <a:rPr lang="zh-CN" altLang="en-US" sz="2296" dirty="0">
                <a:ea typeface="楷体" panose="02010609060101010101" pitchFamily="49" charset="-122"/>
                <a:cs typeface="Times New Roman" panose="02020603050405020304" pitchFamily="18" charset="0"/>
              </a:rPr>
              <a:t>时停止迭代</a:t>
            </a:r>
            <a:r>
              <a:rPr lang="zh-CN" altLang="en-US" sz="2296" dirty="0">
                <a:ea typeface="楷体" panose="02010609060101010101" pitchFamily="49" charset="-122"/>
                <a:cs typeface="Times New Roman" panose="02020603050405020304" pitchFamily="18" charset="0"/>
              </a:rPr>
              <a:t>。</a:t>
            </a:r>
            <a:endParaRPr lang="en-US" altLang="zh-CN" sz="2296" dirty="0">
              <a:ea typeface="楷体" panose="02010609060101010101" pitchFamily="49" charset="-122"/>
              <a:cs typeface="Times New Roman" panose="02020603050405020304" pitchFamily="18" charset="0"/>
            </a:endParaRPr>
          </a:p>
          <a:p>
            <a:pPr marL="437369" indent="-437369">
              <a:spcBef>
                <a:spcPts val="383"/>
              </a:spcBef>
              <a:spcAft>
                <a:spcPts val="383"/>
              </a:spcAft>
              <a:buClr>
                <a:srgbClr val="7030A0"/>
              </a:buClr>
              <a:buSzPct val="75000"/>
              <a:buFont typeface="Wingdings" panose="05000000000000000000" pitchFamily="2" charset="2"/>
              <a:buChar char="p"/>
            </a:pPr>
            <a:r>
              <a:rPr lang="en-US" altLang="zh-CN" sz="2296" i="1" dirty="0">
                <a:ea typeface="楷体" panose="02010609060101010101" pitchFamily="49" charset="-122"/>
                <a:cs typeface="Times New Roman" panose="02020603050405020304" pitchFamily="18" charset="0"/>
              </a:rPr>
              <a:t> </a:t>
            </a:r>
            <a:r>
              <a:rPr lang="en-US" altLang="zh-CN" sz="2296" i="1" dirty="0" err="1">
                <a:ea typeface="楷体" panose="02010609060101010101" pitchFamily="49" charset="-122"/>
                <a:cs typeface="Times New Roman" panose="02020603050405020304" pitchFamily="18" charset="0"/>
              </a:rPr>
              <a:t>X</a:t>
            </a:r>
            <a:r>
              <a:rPr lang="en-US" altLang="zh-CN" sz="2296" i="1" baseline="-25000" dirty="0" err="1">
                <a:ea typeface="楷体" panose="02010609060101010101" pitchFamily="49" charset="-122"/>
                <a:cs typeface="Times New Roman" panose="02020603050405020304" pitchFamily="18" charset="0"/>
              </a:rPr>
              <a:t>k</a:t>
            </a:r>
            <a:r>
              <a:rPr lang="en-US" altLang="zh-CN" sz="2296" i="1" baseline="-25000"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和</a:t>
            </a:r>
            <a:r>
              <a:rPr lang="en-US" altLang="zh-CN" sz="2296" i="1" dirty="0">
                <a:ea typeface="楷体" panose="02010609060101010101" pitchFamily="49" charset="-122"/>
                <a:cs typeface="Times New Roman" panose="02020603050405020304" pitchFamily="18" charset="0"/>
              </a:rPr>
              <a:t>A</a:t>
            </a:r>
            <a:r>
              <a:rPr lang="zh-CN" altLang="en-US" sz="2296" dirty="0">
                <a:ea typeface="楷体" panose="02010609060101010101" pitchFamily="49" charset="-122"/>
                <a:cs typeface="Times New Roman" panose="02020603050405020304" pitchFamily="18" charset="0"/>
              </a:rPr>
              <a:t>的</a:t>
            </a:r>
            <a:r>
              <a:rPr lang="zh-CN" altLang="en-US" sz="2296" dirty="0">
                <a:ea typeface="楷体" panose="02010609060101010101" pitchFamily="49" charset="-122"/>
                <a:cs typeface="Times New Roman" panose="02020603050405020304" pitchFamily="18" charset="0"/>
              </a:rPr>
              <a:t>补集 </a:t>
            </a:r>
            <a:r>
              <a:rPr lang="en-US" altLang="zh-CN" sz="2296" i="1" dirty="0">
                <a:ea typeface="楷体" panose="02010609060101010101" pitchFamily="49" charset="-122"/>
                <a:cs typeface="Times New Roman" panose="02020603050405020304" pitchFamily="18" charset="0"/>
              </a:rPr>
              <a:t>A</a:t>
            </a:r>
            <a:r>
              <a:rPr lang="en-US" altLang="zh-CN" sz="2296" i="1" baseline="30000" dirty="0">
                <a:ea typeface="楷体" panose="02010609060101010101" pitchFamily="49" charset="-122"/>
                <a:cs typeface="Times New Roman" panose="02020603050405020304" pitchFamily="18" charset="0"/>
              </a:rPr>
              <a:t>C </a:t>
            </a:r>
            <a:r>
              <a:rPr lang="zh-CN" altLang="en-US" sz="2296" dirty="0">
                <a:ea typeface="楷体" panose="02010609060101010101" pitchFamily="49" charset="-122"/>
                <a:cs typeface="Times New Roman" panose="02020603050405020304" pitchFamily="18" charset="0"/>
              </a:rPr>
              <a:t>的</a:t>
            </a:r>
            <a:r>
              <a:rPr lang="zh-CN" altLang="en-US" sz="2296" dirty="0">
                <a:ea typeface="楷体" panose="02010609060101010101" pitchFamily="49" charset="-122"/>
                <a:cs typeface="Times New Roman" panose="02020603050405020304" pitchFamily="18" charset="0"/>
              </a:rPr>
              <a:t>交集就包括了图像边界线所包围的填充区域。</a:t>
            </a:r>
          </a:p>
        </p:txBody>
      </p:sp>
      <p:sp>
        <p:nvSpPr>
          <p:cNvPr id="9" name="Text Box 14"/>
          <p:cNvSpPr txBox="1">
            <a:spLocks noChangeArrowheads="1"/>
          </p:cNvSpPr>
          <p:nvPr/>
        </p:nvSpPr>
        <p:spPr bwMode="auto">
          <a:xfrm>
            <a:off x="2234200" y="3232737"/>
            <a:ext cx="7557568" cy="445635"/>
          </a:xfrm>
          <a:prstGeom prst="rect">
            <a:avLst/>
          </a:prstGeom>
          <a:noFill/>
          <a:ln w="9525" algn="ctr">
            <a:noFill/>
            <a:miter lim="800000"/>
            <a:headEnd/>
            <a:tailEnd/>
          </a:ln>
        </p:spPr>
        <p:txBody>
          <a:bodyPr wrap="square">
            <a:spAutoFit/>
          </a:bodyPr>
          <a:lstStyle/>
          <a:p>
            <a:pPr marL="437369" indent="-437369">
              <a:spcBef>
                <a:spcPct val="20000"/>
              </a:spcBef>
              <a:buClr>
                <a:srgbClr val="7030A0"/>
              </a:buClr>
              <a:buSzPct val="75000"/>
              <a:buFont typeface="Wingdings" panose="05000000000000000000" pitchFamily="2" charset="2"/>
              <a:buChar char="p"/>
            </a:pPr>
            <a:r>
              <a:rPr lang="en-US" altLang="zh-CN" sz="2296" b="1" i="1" dirty="0">
                <a:ea typeface="楷体" panose="02010609060101010101" pitchFamily="49" charset="-122"/>
                <a:cs typeface="Times New Roman" panose="02020603050405020304" pitchFamily="18" charset="0"/>
              </a:rPr>
              <a:t>A</a:t>
            </a:r>
            <a:r>
              <a:rPr lang="zh-CN" altLang="en-US" sz="2296" b="1" dirty="0">
                <a:ea typeface="楷体" panose="02010609060101010101" pitchFamily="49" charset="-122"/>
                <a:cs typeface="Times New Roman" panose="02020603050405020304" pitchFamily="18" charset="0"/>
              </a:rPr>
              <a:t>表示区域边界点</a:t>
            </a:r>
            <a:r>
              <a:rPr lang="zh-CN" altLang="en-US" sz="2296" b="1" dirty="0">
                <a:ea typeface="楷体" panose="02010609060101010101" pitchFamily="49" charset="-122"/>
                <a:cs typeface="Times New Roman" panose="02020603050405020304" pitchFamily="18" charset="0"/>
              </a:rPr>
              <a:t>集合，</a:t>
            </a:r>
            <a:r>
              <a:rPr lang="en-US" altLang="zh-CN" sz="2296" b="1" i="1" dirty="0">
                <a:ea typeface="楷体" panose="02010609060101010101" pitchFamily="49" charset="-122"/>
                <a:cs typeface="Times New Roman" panose="02020603050405020304" pitchFamily="18" charset="0"/>
              </a:rPr>
              <a:t>k</a:t>
            </a:r>
            <a:r>
              <a:rPr lang="zh-CN" altLang="en-US" sz="2296" b="1" dirty="0">
                <a:ea typeface="楷体" panose="02010609060101010101" pitchFamily="49" charset="-122"/>
                <a:cs typeface="Times New Roman" panose="02020603050405020304" pitchFamily="18" charset="0"/>
              </a:rPr>
              <a:t>为迭代次数</a:t>
            </a:r>
            <a:endParaRPr lang="zh-CN" altLang="en-US" sz="2296" b="1" dirty="0">
              <a:ea typeface="楷体" panose="02010609060101010101" pitchFamily="49" charset="-122"/>
              <a:cs typeface="Times New Roman" panose="02020603050405020304" pitchFamily="18" charset="0"/>
            </a:endParaRPr>
          </a:p>
        </p:txBody>
      </p:sp>
      <p:sp>
        <p:nvSpPr>
          <p:cNvPr id="10" name="Rectangle 27"/>
          <p:cNvSpPr>
            <a:spLocks noChangeArrowheads="1"/>
          </p:cNvSpPr>
          <p:nvPr/>
        </p:nvSpPr>
        <p:spPr bwMode="auto">
          <a:xfrm>
            <a:off x="1963383" y="1235128"/>
            <a:ext cx="3307765" cy="53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lvl1pPr marL="514350" indent="-5143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marL="0" indent="0">
              <a:lnSpc>
                <a:spcPct val="110000"/>
              </a:lnSpc>
              <a:buClr>
                <a:srgbClr val="C00000"/>
              </a:buClr>
              <a:buSzPct val="100000"/>
              <a:buNone/>
            </a:pPr>
            <a:r>
              <a:rPr lang="zh-CN" altLang="en-US" sz="3061" dirty="0">
                <a:solidFill>
                  <a:srgbClr val="0000CC"/>
                </a:solidFill>
                <a:latin typeface="+mj-ea"/>
                <a:ea typeface="+mj-ea"/>
              </a:rPr>
              <a:t>（</a:t>
            </a:r>
            <a:r>
              <a:rPr lang="en-US" altLang="zh-CN" sz="3061" dirty="0">
                <a:solidFill>
                  <a:srgbClr val="0000CC"/>
                </a:solidFill>
                <a:latin typeface="+mj-ea"/>
                <a:ea typeface="+mj-ea"/>
              </a:rPr>
              <a:t>1</a:t>
            </a:r>
            <a:r>
              <a:rPr lang="zh-CN" altLang="en-US" sz="3061" dirty="0">
                <a:solidFill>
                  <a:srgbClr val="0000CC"/>
                </a:solidFill>
                <a:latin typeface="+mj-ea"/>
                <a:ea typeface="+mj-ea"/>
              </a:rPr>
              <a:t>）</a:t>
            </a:r>
            <a:r>
              <a:rPr lang="zh-CN" altLang="en-US" sz="3061" dirty="0">
                <a:solidFill>
                  <a:srgbClr val="0000CC"/>
                </a:solidFill>
                <a:latin typeface="+mj-ea"/>
                <a:ea typeface="+mj-ea"/>
              </a:rPr>
              <a:t>原理</a:t>
            </a:r>
          </a:p>
        </p:txBody>
      </p:sp>
    </p:spTree>
    <p:extLst>
      <p:ext uri="{BB962C8B-B14F-4D97-AF65-F5344CB8AC3E}">
        <p14:creationId xmlns:p14="http://schemas.microsoft.com/office/powerpoint/2010/main" val="12121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57</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9.3.4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区域填充</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1845564" y="1282633"/>
            <a:ext cx="8334840" cy="445635"/>
          </a:xfrm>
          <a:prstGeom prst="rect">
            <a:avLst/>
          </a:prstGeom>
        </p:spPr>
        <p:txBody>
          <a:bodyPr wrap="square">
            <a:spAutoFit/>
          </a:bodyPr>
          <a:lstStyle/>
          <a:p>
            <a:pPr algn="just">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2</a:t>
            </a:r>
            <a:r>
              <a:rPr lang="zh-CN" altLang="en-US" sz="2296" kern="100" dirty="0">
                <a:solidFill>
                  <a:srgbClr val="0000CC"/>
                </a:solidFill>
                <a:latin typeface="+mj-ea"/>
                <a:ea typeface="+mj-ea"/>
                <a:cs typeface="Times New Roman" panose="02020603050405020304" pitchFamily="18" charset="0"/>
              </a:rPr>
              <a:t>）示例</a:t>
            </a:r>
            <a:r>
              <a:rPr lang="en-US" altLang="zh-CN"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区域填充</a:t>
            </a:r>
            <a:endParaRPr lang="zh-CN" altLang="zh-CN" sz="2296" kern="100"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845564" y="2942934"/>
            <a:ext cx="2262086" cy="3030842"/>
          </a:xfrm>
          <a:prstGeom prst="rect">
            <a:avLst/>
          </a:prstGeom>
        </p:spPr>
      </p:pic>
      <p:pic>
        <p:nvPicPr>
          <p:cNvPr id="7" name="图片 6"/>
          <p:cNvPicPr>
            <a:picLocks noChangeAspect="1"/>
          </p:cNvPicPr>
          <p:nvPr/>
        </p:nvPicPr>
        <p:blipFill>
          <a:blip r:embed="rId3"/>
          <a:stretch>
            <a:fillRect/>
          </a:stretch>
        </p:blipFill>
        <p:spPr>
          <a:xfrm>
            <a:off x="4289291" y="3907293"/>
            <a:ext cx="829494" cy="1010281"/>
          </a:xfrm>
          <a:prstGeom prst="rect">
            <a:avLst/>
          </a:prstGeom>
        </p:spPr>
      </p:pic>
      <p:pic>
        <p:nvPicPr>
          <p:cNvPr id="8" name="图片 7"/>
          <p:cNvPicPr>
            <a:picLocks noChangeAspect="1"/>
          </p:cNvPicPr>
          <p:nvPr/>
        </p:nvPicPr>
        <p:blipFill>
          <a:blip r:embed="rId4"/>
          <a:stretch>
            <a:fillRect/>
          </a:stretch>
        </p:blipFill>
        <p:spPr>
          <a:xfrm>
            <a:off x="5300427" y="2768794"/>
            <a:ext cx="2234825" cy="3204982"/>
          </a:xfrm>
          <a:prstGeom prst="rect">
            <a:avLst/>
          </a:prstGeom>
        </p:spPr>
      </p:pic>
      <p:pic>
        <p:nvPicPr>
          <p:cNvPr id="9" name="图片 8"/>
          <p:cNvPicPr>
            <a:picLocks noChangeAspect="1"/>
          </p:cNvPicPr>
          <p:nvPr/>
        </p:nvPicPr>
        <p:blipFill>
          <a:blip r:embed="rId5"/>
          <a:stretch>
            <a:fillRect/>
          </a:stretch>
        </p:blipFill>
        <p:spPr>
          <a:xfrm>
            <a:off x="7853545" y="2745288"/>
            <a:ext cx="2379377" cy="3228489"/>
          </a:xfrm>
          <a:prstGeom prst="rect">
            <a:avLst/>
          </a:prstGeom>
        </p:spPr>
      </p:pic>
      <p:sp>
        <p:nvSpPr>
          <p:cNvPr id="10" name="文本框 9"/>
          <p:cNvSpPr txBox="1"/>
          <p:nvPr/>
        </p:nvSpPr>
        <p:spPr>
          <a:xfrm>
            <a:off x="2029251" y="5973776"/>
            <a:ext cx="1836874" cy="484876"/>
          </a:xfrm>
          <a:prstGeom prst="rect">
            <a:avLst/>
          </a:prstGeom>
          <a:noFill/>
        </p:spPr>
        <p:txBody>
          <a:bodyPr wrap="square" rtlCol="0">
            <a:spAutoFit/>
          </a:bodyPr>
          <a:lstStyle/>
          <a:p>
            <a:r>
              <a:rPr lang="zh-CN" altLang="en-US" sz="2551" dirty="0">
                <a:latin typeface="楷体" panose="02010609060101010101" pitchFamily="49" charset="-122"/>
                <a:ea typeface="楷体" panose="02010609060101010101" pitchFamily="49" charset="-122"/>
              </a:rPr>
              <a:t>原始图像</a:t>
            </a:r>
            <a:endParaRPr lang="zh-CN" altLang="en-US" sz="2551" dirty="0">
              <a:latin typeface="楷体" panose="02010609060101010101" pitchFamily="49" charset="-122"/>
              <a:ea typeface="楷体" panose="02010609060101010101" pitchFamily="49" charset="-122"/>
            </a:endParaRPr>
          </a:p>
        </p:txBody>
      </p:sp>
      <p:sp>
        <p:nvSpPr>
          <p:cNvPr id="11" name="文本框 10"/>
          <p:cNvSpPr txBox="1"/>
          <p:nvPr/>
        </p:nvSpPr>
        <p:spPr>
          <a:xfrm>
            <a:off x="3923988" y="5969164"/>
            <a:ext cx="1836874" cy="484876"/>
          </a:xfrm>
          <a:prstGeom prst="rect">
            <a:avLst/>
          </a:prstGeom>
          <a:noFill/>
        </p:spPr>
        <p:txBody>
          <a:bodyPr wrap="square" rtlCol="0">
            <a:spAutoFit/>
          </a:bodyPr>
          <a:lstStyle/>
          <a:p>
            <a:r>
              <a:rPr lang="zh-CN" altLang="en-US" sz="2551" dirty="0">
                <a:latin typeface="楷体" panose="02010609060101010101" pitchFamily="49" charset="-122"/>
                <a:ea typeface="楷体" panose="02010609060101010101" pitchFamily="49" charset="-122"/>
              </a:rPr>
              <a:t>结构元素</a:t>
            </a:r>
            <a:endParaRPr lang="zh-CN" altLang="en-US" sz="2551" dirty="0">
              <a:latin typeface="楷体" panose="02010609060101010101" pitchFamily="49" charset="-122"/>
              <a:ea typeface="楷体" panose="02010609060101010101" pitchFamily="49" charset="-122"/>
            </a:endParaRPr>
          </a:p>
        </p:txBody>
      </p:sp>
      <p:sp>
        <p:nvSpPr>
          <p:cNvPr id="12" name="文本框 11"/>
          <p:cNvSpPr txBox="1"/>
          <p:nvPr/>
        </p:nvSpPr>
        <p:spPr>
          <a:xfrm>
            <a:off x="5731110" y="5969164"/>
            <a:ext cx="1836874" cy="484876"/>
          </a:xfrm>
          <a:prstGeom prst="rect">
            <a:avLst/>
          </a:prstGeom>
          <a:noFill/>
        </p:spPr>
        <p:txBody>
          <a:bodyPr wrap="square" rtlCol="0">
            <a:spAutoFit/>
          </a:bodyPr>
          <a:lstStyle/>
          <a:p>
            <a:r>
              <a:rPr lang="zh-CN" altLang="en-US" sz="2551" dirty="0">
                <a:latin typeface="楷体" panose="02010609060101010101" pitchFamily="49" charset="-122"/>
                <a:ea typeface="楷体" panose="02010609060101010101" pitchFamily="49" charset="-122"/>
              </a:rPr>
              <a:t>起点 </a:t>
            </a:r>
            <a:r>
              <a:rPr lang="en-US" altLang="zh-CN" sz="2551" i="1" dirty="0">
                <a:ea typeface="楷体" panose="02010609060101010101" pitchFamily="49" charset="-122"/>
                <a:cs typeface="Times New Roman" panose="02020603050405020304" pitchFamily="18" charset="0"/>
              </a:rPr>
              <a:t>p</a:t>
            </a:r>
            <a:endParaRPr lang="zh-CN" altLang="en-US" sz="2551" i="1" dirty="0">
              <a:ea typeface="楷体" panose="02010609060101010101" pitchFamily="49" charset="-122"/>
              <a:cs typeface="Times New Roman" panose="02020603050405020304" pitchFamily="18" charset="0"/>
            </a:endParaRPr>
          </a:p>
        </p:txBody>
      </p:sp>
      <p:sp>
        <p:nvSpPr>
          <p:cNvPr id="13" name="文本框 12"/>
          <p:cNvSpPr txBox="1"/>
          <p:nvPr/>
        </p:nvSpPr>
        <p:spPr>
          <a:xfrm>
            <a:off x="8096550" y="5969164"/>
            <a:ext cx="1980598" cy="484876"/>
          </a:xfrm>
          <a:prstGeom prst="rect">
            <a:avLst/>
          </a:prstGeom>
          <a:noFill/>
        </p:spPr>
        <p:txBody>
          <a:bodyPr wrap="square" rtlCol="0">
            <a:spAutoFit/>
          </a:bodyPr>
          <a:lstStyle/>
          <a:p>
            <a:r>
              <a:rPr lang="zh-CN" altLang="en-US" sz="2551" dirty="0">
                <a:latin typeface="楷体" panose="02010609060101010101" pitchFamily="49" charset="-122"/>
                <a:ea typeface="楷体" panose="02010609060101010101" pitchFamily="49" charset="-122"/>
              </a:rPr>
              <a:t>填充</a:t>
            </a:r>
            <a:r>
              <a:rPr lang="zh-CN" altLang="en-US" sz="2551" dirty="0">
                <a:latin typeface="楷体" panose="02010609060101010101" pitchFamily="49" charset="-122"/>
                <a:ea typeface="楷体" panose="02010609060101010101" pitchFamily="49" charset="-122"/>
              </a:rPr>
              <a:t>后</a:t>
            </a:r>
            <a:r>
              <a:rPr lang="zh-CN" altLang="en-US" sz="2551" dirty="0">
                <a:latin typeface="楷体" panose="02010609060101010101" pitchFamily="49" charset="-122"/>
                <a:ea typeface="楷体" panose="02010609060101010101" pitchFamily="49" charset="-122"/>
              </a:rPr>
              <a:t>图像</a:t>
            </a:r>
            <a:endParaRPr lang="zh-CN" altLang="en-US" sz="2551" dirty="0">
              <a:latin typeface="楷体" panose="02010609060101010101" pitchFamily="49" charset="-122"/>
              <a:ea typeface="楷体" panose="02010609060101010101" pitchFamily="49" charset="-122"/>
            </a:endParaRPr>
          </a:p>
        </p:txBody>
      </p:sp>
      <p:sp>
        <p:nvSpPr>
          <p:cNvPr id="14" name="矩形 13"/>
          <p:cNvSpPr/>
          <p:nvPr/>
        </p:nvSpPr>
        <p:spPr>
          <a:xfrm>
            <a:off x="2082689" y="1905246"/>
            <a:ext cx="7994460" cy="955903"/>
          </a:xfrm>
          <a:prstGeom prst="rect">
            <a:avLst/>
          </a:prstGeom>
        </p:spPr>
        <p:txBody>
          <a:bodyPr wrap="square">
            <a:spAutoFit/>
          </a:bodyPr>
          <a:lstStyle/>
          <a:p>
            <a:pPr algn="just">
              <a:buClr>
                <a:srgbClr val="7030A0"/>
              </a:buClr>
              <a:buSzPct val="75000"/>
            </a:pPr>
            <a:r>
              <a:rPr lang="zh-CN" altLang="zh-CN" sz="2806" kern="100" dirty="0">
                <a:latin typeface="楷体" panose="02010609060101010101" pitchFamily="49" charset="-122"/>
                <a:ea typeface="楷体" panose="02010609060101010101" pitchFamily="49" charset="-122"/>
                <a:cs typeface="Times New Roman" panose="02020603050405020304" pitchFamily="18" charset="0"/>
              </a:rPr>
              <a:t>边界点用灰色表示，赋值为</a:t>
            </a:r>
            <a:r>
              <a:rPr lang="en-US" altLang="zh-CN" sz="2806" kern="100" dirty="0">
                <a:latin typeface="楷体" panose="02010609060101010101" pitchFamily="49" charset="-122"/>
                <a:ea typeface="楷体" panose="02010609060101010101" pitchFamily="49" charset="-122"/>
                <a:cs typeface="Times New Roman" panose="02020603050405020304" pitchFamily="18" charset="0"/>
              </a:rPr>
              <a:t>1</a:t>
            </a:r>
            <a:r>
              <a:rPr lang="zh-CN" altLang="zh-CN" sz="2806" kern="100" dirty="0">
                <a:latin typeface="楷体" panose="02010609060101010101" pitchFamily="49" charset="-122"/>
                <a:ea typeface="楷体" panose="02010609060101010101" pitchFamily="49" charset="-122"/>
                <a:cs typeface="Times New Roman" panose="02020603050405020304" pitchFamily="18" charset="0"/>
              </a:rPr>
              <a:t>；所有非边界点是白色部分，赋值为</a:t>
            </a:r>
            <a:r>
              <a:rPr lang="en-US" altLang="zh-CN" sz="2806" kern="100" dirty="0">
                <a:latin typeface="楷体" panose="02010609060101010101" pitchFamily="49" charset="-122"/>
                <a:ea typeface="楷体" panose="02010609060101010101" pitchFamily="49" charset="-122"/>
                <a:cs typeface="Times New Roman" panose="02020603050405020304" pitchFamily="18" charset="0"/>
              </a:rPr>
              <a:t>0</a:t>
            </a:r>
            <a:r>
              <a:rPr lang="zh-CN" altLang="en-US" sz="2806" kern="100" dirty="0">
                <a:latin typeface="楷体" panose="02010609060101010101" pitchFamily="49" charset="-122"/>
                <a:ea typeface="楷体" panose="02010609060101010101" pitchFamily="49" charset="-122"/>
                <a:cs typeface="Times New Roman" panose="02020603050405020304" pitchFamily="18" charset="0"/>
              </a:rPr>
              <a:t>。</a:t>
            </a:r>
            <a:endParaRPr lang="zh-CN" altLang="zh-CN" sz="2806" kern="1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789592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58</a:t>
            </a:fld>
            <a:endParaRPr lang="en-US" altLang="zh-CN"/>
          </a:p>
        </p:txBody>
      </p:sp>
      <p:sp>
        <p:nvSpPr>
          <p:cNvPr id="3" name="矩形 2"/>
          <p:cNvSpPr/>
          <p:nvPr/>
        </p:nvSpPr>
        <p:spPr>
          <a:xfrm>
            <a:off x="1832193" y="1182556"/>
            <a:ext cx="8339205" cy="445635"/>
          </a:xfrm>
          <a:prstGeom prst="rect">
            <a:avLst/>
          </a:prstGeom>
        </p:spPr>
        <p:txBody>
          <a:bodyPr wrap="square">
            <a:spAutoFit/>
          </a:bodyPr>
          <a:lstStyle/>
          <a:p>
            <a:pPr algn="just">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3</a:t>
            </a:r>
            <a:r>
              <a:rPr lang="zh-CN" altLang="en-US"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例</a:t>
            </a:r>
            <a:r>
              <a:rPr lang="zh-CN" altLang="en-US" sz="2296" kern="100" dirty="0">
                <a:solidFill>
                  <a:srgbClr val="0000CC"/>
                </a:solidFill>
                <a:latin typeface="+mj-ea"/>
                <a:ea typeface="+mj-ea"/>
                <a:cs typeface="Times New Roman" panose="02020603050405020304" pitchFamily="18" charset="0"/>
              </a:rPr>
              <a:t>程</a:t>
            </a:r>
            <a:r>
              <a:rPr lang="en-US" altLang="zh-CN"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区域填充</a:t>
            </a:r>
            <a:endParaRPr lang="zh-CN" altLang="en-US" sz="2296" dirty="0">
              <a:solidFill>
                <a:srgbClr val="0000CC"/>
              </a:solidFill>
              <a:latin typeface="+mj-ea"/>
              <a:ea typeface="+mj-ea"/>
              <a:cs typeface="Times New Roman" panose="02020603050405020304" pitchFamily="18" charset="0"/>
            </a:endParaRPr>
          </a:p>
        </p:txBody>
      </p:sp>
      <p:sp>
        <p:nvSpPr>
          <p:cNvPr id="4"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9.3.4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区域填充</a:t>
            </a:r>
          </a:p>
        </p:txBody>
      </p:sp>
      <p:sp>
        <p:nvSpPr>
          <p:cNvPr id="5"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6" name="文本框 5"/>
          <p:cNvSpPr txBox="1"/>
          <p:nvPr/>
        </p:nvSpPr>
        <p:spPr>
          <a:xfrm>
            <a:off x="2238565" y="1856506"/>
            <a:ext cx="4624698" cy="445635"/>
          </a:xfrm>
          <a:prstGeom prst="rect">
            <a:avLst/>
          </a:prstGeom>
          <a:noFill/>
        </p:spPr>
        <p:txBody>
          <a:bodyPr wrap="square" rtlCol="0">
            <a:spAutoFit/>
          </a:bodyPr>
          <a:lstStyle/>
          <a:p>
            <a:pPr marL="437369" indent="-437369">
              <a:buClr>
                <a:srgbClr val="7030A0"/>
              </a:buClr>
              <a:buSzPct val="75000"/>
              <a:buFont typeface="Wingdings" panose="05000000000000000000" pitchFamily="2" charset="2"/>
              <a:buChar char="n"/>
            </a:pPr>
            <a:r>
              <a:rPr lang="zh-CN" altLang="zh-CN" sz="2296" dirty="0">
                <a:ea typeface="楷体" panose="02010609060101010101" pitchFamily="49" charset="-122"/>
                <a:cs typeface="Times New Roman" panose="02020603050405020304" pitchFamily="18" charset="0"/>
              </a:rPr>
              <a:t>函数</a:t>
            </a:r>
            <a:r>
              <a:rPr lang="en-US" altLang="zh-CN" sz="2296" dirty="0">
                <a:ea typeface="楷体" panose="02010609060101010101" pitchFamily="49" charset="-122"/>
                <a:cs typeface="Times New Roman" panose="02020603050405020304" pitchFamily="18" charset="0"/>
              </a:rPr>
              <a:t> </a:t>
            </a:r>
            <a:endParaRPr lang="zh-CN" altLang="en-US" sz="2296" dirty="0">
              <a:ea typeface="楷体" panose="02010609060101010101" pitchFamily="49" charset="-122"/>
              <a:cs typeface="Times New Roman" panose="02020603050405020304" pitchFamily="18" charset="0"/>
            </a:endParaRPr>
          </a:p>
        </p:txBody>
      </p:sp>
      <p:sp>
        <p:nvSpPr>
          <p:cNvPr id="7" name="文本框 6"/>
          <p:cNvSpPr txBox="1"/>
          <p:nvPr/>
        </p:nvSpPr>
        <p:spPr>
          <a:xfrm>
            <a:off x="3653900" y="1856506"/>
            <a:ext cx="5840317" cy="1387688"/>
          </a:xfrm>
          <a:prstGeom prst="rect">
            <a:avLst/>
          </a:prstGeom>
          <a:noFill/>
        </p:spPr>
        <p:txBody>
          <a:bodyPr wrap="square" rtlCol="0">
            <a:spAutoFit/>
          </a:bodyPr>
          <a:lstStyle/>
          <a:p>
            <a:pPr algn="just"/>
            <a:r>
              <a:rPr lang="en-US" altLang="zh-CN" sz="2806" dirty="0">
                <a:ea typeface="楷体" panose="02010609060101010101" pitchFamily="49" charset="-122"/>
                <a:cs typeface="Times New Roman" panose="02020603050405020304" pitchFamily="18" charset="0"/>
              </a:rPr>
              <a:t>IM2=</a:t>
            </a:r>
            <a:r>
              <a:rPr lang="en-US" altLang="zh-CN" sz="2806" dirty="0" err="1">
                <a:ea typeface="楷体" panose="02010609060101010101" pitchFamily="49" charset="-122"/>
                <a:cs typeface="Times New Roman" panose="02020603050405020304" pitchFamily="18" charset="0"/>
              </a:rPr>
              <a:t>imfill</a:t>
            </a:r>
            <a:r>
              <a:rPr lang="en-US" altLang="zh-CN" sz="2806" dirty="0">
                <a:ea typeface="楷体" panose="02010609060101010101" pitchFamily="49" charset="-122"/>
                <a:cs typeface="Times New Roman" panose="02020603050405020304" pitchFamily="18" charset="0"/>
              </a:rPr>
              <a:t>(</a:t>
            </a:r>
            <a:r>
              <a:rPr lang="en-US" altLang="zh-CN" sz="2806" dirty="0" err="1">
                <a:ea typeface="楷体" panose="02010609060101010101" pitchFamily="49" charset="-122"/>
                <a:cs typeface="Times New Roman" panose="02020603050405020304" pitchFamily="18" charset="0"/>
              </a:rPr>
              <a:t>IM</a:t>
            </a:r>
            <a:r>
              <a:rPr lang="en-US" altLang="zh-CN" sz="2806" dirty="0" err="1">
                <a:ea typeface="楷体" panose="02010609060101010101" pitchFamily="49" charset="-122"/>
                <a:cs typeface="Times New Roman" panose="02020603050405020304" pitchFamily="18" charset="0"/>
              </a:rPr>
              <a:t>,’holes</a:t>
            </a:r>
            <a:r>
              <a:rPr lang="en-US" altLang="zh-CN" sz="2806" dirty="0">
                <a:ea typeface="楷体" panose="02010609060101010101" pitchFamily="49" charset="-122"/>
                <a:cs typeface="Times New Roman" panose="02020603050405020304" pitchFamily="18" charset="0"/>
              </a:rPr>
              <a:t>’)</a:t>
            </a:r>
            <a:r>
              <a:rPr lang="zh-CN" altLang="en-US" sz="2806" dirty="0">
                <a:ea typeface="楷体" panose="02010609060101010101" pitchFamily="49" charset="-122"/>
                <a:cs typeface="Times New Roman" panose="02020603050405020304" pitchFamily="18" charset="0"/>
              </a:rPr>
              <a:t>：</a:t>
            </a:r>
            <a:endParaRPr lang="zh-CN" altLang="zh-CN" sz="2806" dirty="0">
              <a:ea typeface="楷体" panose="02010609060101010101" pitchFamily="49" charset="-122"/>
              <a:cs typeface="Times New Roman" panose="02020603050405020304" pitchFamily="18" charset="0"/>
            </a:endParaRPr>
          </a:p>
          <a:p>
            <a:pPr algn="just"/>
            <a:r>
              <a:rPr lang="en-US" altLang="zh-CN" sz="2806" dirty="0">
                <a:ea typeface="楷体" panose="02010609060101010101" pitchFamily="49" charset="-122"/>
                <a:cs typeface="Times New Roman" panose="02020603050405020304" pitchFamily="18" charset="0"/>
              </a:rPr>
              <a:t>IM2=</a:t>
            </a:r>
            <a:r>
              <a:rPr lang="en-US" altLang="zh-CN" sz="2806" dirty="0" err="1">
                <a:ea typeface="楷体" panose="02010609060101010101" pitchFamily="49" charset="-122"/>
                <a:cs typeface="Times New Roman" panose="02020603050405020304" pitchFamily="18" charset="0"/>
              </a:rPr>
              <a:t>imfill</a:t>
            </a:r>
            <a:r>
              <a:rPr lang="en-US" altLang="zh-CN" sz="2806" dirty="0">
                <a:ea typeface="楷体" panose="02010609060101010101" pitchFamily="49" charset="-122"/>
                <a:cs typeface="Times New Roman" panose="02020603050405020304" pitchFamily="18" charset="0"/>
              </a:rPr>
              <a:t>(</a:t>
            </a:r>
            <a:r>
              <a:rPr lang="en-US" altLang="zh-CN" sz="2806" dirty="0" err="1">
                <a:ea typeface="楷体" panose="02010609060101010101" pitchFamily="49" charset="-122"/>
                <a:cs typeface="Times New Roman" panose="02020603050405020304" pitchFamily="18" charset="0"/>
              </a:rPr>
              <a:t>IM,locations,conn</a:t>
            </a:r>
            <a:r>
              <a:rPr lang="en-US" altLang="zh-CN" sz="2806" dirty="0">
                <a:ea typeface="楷体" panose="02010609060101010101" pitchFamily="49" charset="-122"/>
                <a:cs typeface="Times New Roman" panose="02020603050405020304" pitchFamily="18" charset="0"/>
              </a:rPr>
              <a:t>)</a:t>
            </a:r>
            <a:r>
              <a:rPr lang="zh-CN" altLang="en-US" sz="2806" dirty="0">
                <a:ea typeface="楷体" panose="02010609060101010101" pitchFamily="49" charset="-122"/>
                <a:cs typeface="Times New Roman" panose="02020603050405020304" pitchFamily="18" charset="0"/>
              </a:rPr>
              <a:t>：</a:t>
            </a:r>
            <a:endParaRPr lang="zh-CN" altLang="zh-CN" sz="2806" dirty="0">
              <a:ea typeface="楷体" panose="02010609060101010101" pitchFamily="49" charset="-122"/>
              <a:cs typeface="Times New Roman" panose="02020603050405020304" pitchFamily="18" charset="0"/>
            </a:endParaRPr>
          </a:p>
          <a:p>
            <a:pPr algn="just"/>
            <a:r>
              <a:rPr lang="en-US" altLang="zh-CN" sz="2806" dirty="0">
                <a:ea typeface="楷体" panose="02010609060101010101" pitchFamily="49" charset="-122"/>
                <a:cs typeface="Times New Roman" panose="02020603050405020304" pitchFamily="18" charset="0"/>
              </a:rPr>
              <a:t>IM2</a:t>
            </a:r>
            <a:r>
              <a:rPr lang="en-US" altLang="zh-CN" sz="2806" dirty="0">
                <a:ea typeface="楷体" panose="02010609060101010101" pitchFamily="49" charset="-122"/>
                <a:cs typeface="Times New Roman" panose="02020603050405020304" pitchFamily="18" charset="0"/>
              </a:rPr>
              <a:t>= </a:t>
            </a:r>
            <a:r>
              <a:rPr lang="en-US" altLang="zh-CN" sz="2806" dirty="0" err="1">
                <a:ea typeface="楷体" panose="02010609060101010101" pitchFamily="49" charset="-122"/>
                <a:cs typeface="Times New Roman" panose="02020603050405020304" pitchFamily="18" charset="0"/>
              </a:rPr>
              <a:t>imfill</a:t>
            </a:r>
            <a:r>
              <a:rPr lang="zh-CN" altLang="zh-CN" sz="2806" dirty="0">
                <a:ea typeface="楷体" panose="02010609060101010101" pitchFamily="49" charset="-122"/>
                <a:cs typeface="Times New Roman" panose="02020603050405020304" pitchFamily="18" charset="0"/>
              </a:rPr>
              <a:t>（</a:t>
            </a:r>
            <a:r>
              <a:rPr lang="en-US" altLang="zh-CN" sz="2806" dirty="0" err="1">
                <a:ea typeface="楷体" panose="02010609060101010101" pitchFamily="49" charset="-122"/>
                <a:cs typeface="Times New Roman" panose="02020603050405020304" pitchFamily="18" charset="0"/>
              </a:rPr>
              <a:t>i</a:t>
            </a:r>
            <a:r>
              <a:rPr lang="zh-CN" altLang="zh-CN" sz="2806" dirty="0">
                <a:ea typeface="楷体" panose="02010609060101010101" pitchFamily="49" charset="-122"/>
                <a:cs typeface="Times New Roman" panose="02020603050405020304" pitchFamily="18" charset="0"/>
              </a:rPr>
              <a:t>）</a:t>
            </a:r>
            <a:r>
              <a:rPr lang="zh-CN" altLang="en-US" sz="2806" dirty="0">
                <a:ea typeface="楷体" panose="02010609060101010101" pitchFamily="49" charset="-122"/>
                <a:cs typeface="Times New Roman" panose="02020603050405020304" pitchFamily="18" charset="0"/>
              </a:rPr>
              <a:t>：</a:t>
            </a:r>
            <a:endParaRPr lang="zh-CN" altLang="en-US" sz="2806" dirty="0">
              <a:ea typeface="楷体" panose="02010609060101010101" pitchFamily="49" charset="-122"/>
              <a:cs typeface="Times New Roman" panose="02020603050405020304" pitchFamily="18" charset="0"/>
            </a:endParaRPr>
          </a:p>
        </p:txBody>
      </p:sp>
      <p:sp>
        <p:nvSpPr>
          <p:cNvPr id="8" name="矩形 7"/>
          <p:cNvSpPr/>
          <p:nvPr/>
        </p:nvSpPr>
        <p:spPr>
          <a:xfrm>
            <a:off x="2238566" y="3144608"/>
            <a:ext cx="7944021" cy="3036344"/>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n"/>
            </a:pPr>
            <a:r>
              <a:rPr lang="zh-CN" altLang="zh-CN" sz="2296" kern="100" dirty="0">
                <a:ea typeface="楷体" panose="02010609060101010101" pitchFamily="49" charset="-122"/>
                <a:cs typeface="Times New Roman" panose="02020603050405020304" pitchFamily="18" charset="0"/>
              </a:rPr>
              <a:t>程序</a:t>
            </a:r>
            <a:endParaRPr lang="zh-CN" altLang="zh-CN" sz="2296" kern="100" dirty="0">
              <a:ea typeface="楷体" panose="02010609060101010101" pitchFamily="49" charset="-122"/>
              <a:cs typeface="Times New Roman" panose="02020603050405020304" pitchFamily="18" charset="0"/>
            </a:endParaRPr>
          </a:p>
          <a:p>
            <a:pPr indent="583159" algn="just"/>
            <a:r>
              <a:rPr lang="en-US" altLang="zh-CN" sz="2806" kern="100" dirty="0">
                <a:ea typeface="楷体" panose="02010609060101010101" pitchFamily="49" charset="-122"/>
                <a:cs typeface="Times New Roman" panose="02020603050405020304" pitchFamily="18" charset="0"/>
              </a:rPr>
              <a:t>Image=</a:t>
            </a:r>
            <a:r>
              <a:rPr lang="en-US" altLang="zh-CN" sz="2806" kern="100" dirty="0" err="1">
                <a:ea typeface="楷体" panose="02010609060101010101" pitchFamily="49" charset="-122"/>
                <a:cs typeface="Times New Roman" panose="02020603050405020304" pitchFamily="18" charset="0"/>
              </a:rPr>
              <a:t>imread</a:t>
            </a:r>
            <a:r>
              <a:rPr lang="en-US" altLang="zh-CN" sz="2806" kern="100" dirty="0">
                <a:ea typeface="楷体" panose="02010609060101010101" pitchFamily="49" charset="-122"/>
                <a:cs typeface="Times New Roman" panose="02020603050405020304" pitchFamily="18" charset="0"/>
              </a:rPr>
              <a:t>('coin.bmp');</a:t>
            </a:r>
            <a:endParaRPr lang="zh-CN" altLang="zh-CN" sz="2806" kern="100" dirty="0">
              <a:ea typeface="楷体" panose="02010609060101010101" pitchFamily="49" charset="-122"/>
              <a:cs typeface="Times New Roman" panose="02020603050405020304" pitchFamily="18" charset="0"/>
            </a:endParaRPr>
          </a:p>
          <a:p>
            <a:pPr indent="583159" algn="just"/>
            <a:r>
              <a:rPr lang="en-US" altLang="zh-CN" sz="2806" kern="100" dirty="0">
                <a:ea typeface="楷体" panose="02010609060101010101" pitchFamily="49" charset="-122"/>
                <a:cs typeface="Times New Roman" panose="02020603050405020304" pitchFamily="18" charset="0"/>
              </a:rPr>
              <a:t>BW=im2bw(Image</a:t>
            </a:r>
            <a:r>
              <a:rPr lang="en-US" altLang="zh-CN" sz="2806" kern="100" dirty="0">
                <a:ea typeface="楷体" panose="02010609060101010101" pitchFamily="49" charset="-122"/>
                <a:cs typeface="Times New Roman" panose="02020603050405020304" pitchFamily="18" charset="0"/>
              </a:rPr>
              <a:t>);</a:t>
            </a:r>
            <a:endParaRPr lang="zh-CN" altLang="zh-CN" sz="2806" kern="100" dirty="0">
              <a:ea typeface="楷体" panose="02010609060101010101" pitchFamily="49" charset="-122"/>
              <a:cs typeface="Times New Roman" panose="02020603050405020304" pitchFamily="18" charset="0"/>
            </a:endParaRPr>
          </a:p>
          <a:p>
            <a:pPr indent="583159" algn="just"/>
            <a:r>
              <a:rPr lang="en-US" altLang="zh-CN" sz="2806" kern="100" dirty="0" err="1">
                <a:ea typeface="楷体" panose="02010609060101010101" pitchFamily="49" charset="-122"/>
                <a:cs typeface="Times New Roman" panose="02020603050405020304" pitchFamily="18" charset="0"/>
              </a:rPr>
              <a:t>imshow</a:t>
            </a:r>
            <a:r>
              <a:rPr lang="en-US" altLang="zh-CN" sz="2806" kern="100" dirty="0">
                <a:ea typeface="楷体" panose="02010609060101010101" pitchFamily="49" charset="-122"/>
                <a:cs typeface="Times New Roman" panose="02020603050405020304" pitchFamily="18" charset="0"/>
              </a:rPr>
              <a:t>(BW</a:t>
            </a:r>
            <a:r>
              <a:rPr lang="en-US" altLang="zh-CN" sz="2806" kern="100" dirty="0">
                <a:ea typeface="楷体" panose="02010609060101010101" pitchFamily="49" charset="-122"/>
                <a:cs typeface="Times New Roman" panose="02020603050405020304" pitchFamily="18" charset="0"/>
              </a:rPr>
              <a:t>); title('</a:t>
            </a:r>
            <a:r>
              <a:rPr lang="zh-CN" altLang="zh-CN" sz="2806" kern="100" dirty="0">
                <a:ea typeface="楷体" panose="02010609060101010101" pitchFamily="49" charset="-122"/>
                <a:cs typeface="Times New Roman" panose="02020603050405020304" pitchFamily="18" charset="0"/>
              </a:rPr>
              <a:t>二值图像</a:t>
            </a:r>
            <a:r>
              <a:rPr lang="en-US" altLang="zh-CN" sz="2806" kern="100" dirty="0">
                <a:ea typeface="楷体" panose="02010609060101010101" pitchFamily="49" charset="-122"/>
                <a:cs typeface="Times New Roman" panose="02020603050405020304" pitchFamily="18" charset="0"/>
              </a:rPr>
              <a:t>');</a:t>
            </a:r>
            <a:endParaRPr lang="zh-CN" altLang="zh-CN" sz="2806" kern="100" dirty="0">
              <a:ea typeface="楷体" panose="02010609060101010101" pitchFamily="49" charset="-122"/>
              <a:cs typeface="Times New Roman" panose="02020603050405020304" pitchFamily="18" charset="0"/>
            </a:endParaRPr>
          </a:p>
          <a:p>
            <a:pPr indent="583159" algn="just"/>
            <a:r>
              <a:rPr lang="en-US" altLang="zh-CN" sz="2806" kern="100" dirty="0">
                <a:ea typeface="楷体" panose="02010609060101010101" pitchFamily="49" charset="-122"/>
                <a:cs typeface="Times New Roman" panose="02020603050405020304" pitchFamily="18" charset="0"/>
              </a:rPr>
              <a:t>result1=</a:t>
            </a:r>
            <a:r>
              <a:rPr lang="en-US" altLang="zh-CN" sz="2806" kern="100" dirty="0" err="1">
                <a:ea typeface="楷体" panose="02010609060101010101" pitchFamily="49" charset="-122"/>
                <a:cs typeface="Times New Roman" panose="02020603050405020304" pitchFamily="18" charset="0"/>
              </a:rPr>
              <a:t>imfill</a:t>
            </a:r>
            <a:r>
              <a:rPr lang="en-US" altLang="zh-CN" sz="2806" kern="100" dirty="0">
                <a:ea typeface="楷体" panose="02010609060101010101" pitchFamily="49" charset="-122"/>
                <a:cs typeface="Times New Roman" panose="02020603050405020304" pitchFamily="18" charset="0"/>
              </a:rPr>
              <a:t>(</a:t>
            </a:r>
            <a:r>
              <a:rPr lang="en-US" altLang="zh-CN" sz="2806" kern="100" dirty="0" err="1">
                <a:ea typeface="楷体" panose="02010609060101010101" pitchFamily="49" charset="-122"/>
                <a:cs typeface="Times New Roman" panose="02020603050405020304" pitchFamily="18" charset="0"/>
              </a:rPr>
              <a:t>BW</a:t>
            </a:r>
            <a:r>
              <a:rPr lang="en-US" altLang="zh-CN" sz="2806" kern="100" dirty="0" err="1">
                <a:ea typeface="楷体" panose="02010609060101010101" pitchFamily="49" charset="-122"/>
                <a:cs typeface="Times New Roman" panose="02020603050405020304" pitchFamily="18" charset="0"/>
              </a:rPr>
              <a:t>,'holes</a:t>
            </a:r>
            <a:r>
              <a:rPr lang="en-US" altLang="zh-CN" sz="2806" kern="100" dirty="0">
                <a:ea typeface="楷体" panose="02010609060101010101" pitchFamily="49" charset="-122"/>
                <a:cs typeface="Times New Roman" panose="02020603050405020304" pitchFamily="18" charset="0"/>
              </a:rPr>
              <a:t>');</a:t>
            </a:r>
            <a:endParaRPr lang="zh-CN" altLang="zh-CN" sz="2806" kern="100" dirty="0">
              <a:ea typeface="楷体" panose="02010609060101010101" pitchFamily="49" charset="-122"/>
              <a:cs typeface="Times New Roman" panose="02020603050405020304" pitchFamily="18" charset="0"/>
            </a:endParaRPr>
          </a:p>
          <a:p>
            <a:pPr indent="583159" algn="just"/>
            <a:r>
              <a:rPr lang="en-US" altLang="zh-CN" sz="2806" kern="100" dirty="0" err="1">
                <a:ea typeface="楷体" panose="02010609060101010101" pitchFamily="49" charset="-122"/>
                <a:cs typeface="Times New Roman" panose="02020603050405020304" pitchFamily="18" charset="0"/>
              </a:rPr>
              <a:t>figure,imshow</a:t>
            </a:r>
            <a:r>
              <a:rPr lang="en-US" altLang="zh-CN" sz="2806" kern="100" dirty="0">
                <a:ea typeface="楷体" panose="02010609060101010101" pitchFamily="49" charset="-122"/>
                <a:cs typeface="Times New Roman" panose="02020603050405020304" pitchFamily="18" charset="0"/>
              </a:rPr>
              <a:t>(result1</a:t>
            </a:r>
            <a:r>
              <a:rPr lang="en-US" altLang="zh-CN" sz="2806" kern="100" dirty="0">
                <a:ea typeface="楷体" panose="02010609060101010101" pitchFamily="49" charset="-122"/>
                <a:cs typeface="Times New Roman" panose="02020603050405020304" pitchFamily="18" charset="0"/>
              </a:rPr>
              <a:t>);title('</a:t>
            </a:r>
            <a:r>
              <a:rPr lang="zh-CN" altLang="zh-CN" sz="2806" kern="100" dirty="0">
                <a:ea typeface="楷体" panose="02010609060101010101" pitchFamily="49" charset="-122"/>
                <a:cs typeface="Times New Roman" panose="02020603050405020304" pitchFamily="18" charset="0"/>
              </a:rPr>
              <a:t>二值图像的区域填充</a:t>
            </a:r>
            <a:r>
              <a:rPr lang="en-US" altLang="zh-CN" sz="2806" kern="100" dirty="0">
                <a:ea typeface="楷体" panose="02010609060101010101" pitchFamily="49" charset="-122"/>
                <a:cs typeface="Times New Roman" panose="02020603050405020304" pitchFamily="18" charset="0"/>
              </a:rPr>
              <a:t>');</a:t>
            </a:r>
            <a:endParaRPr lang="zh-CN" altLang="zh-CN" sz="2806" kern="100"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261725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59</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9.3.4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区域填充</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5" name="图片 4"/>
          <p:cNvPicPr/>
          <p:nvPr/>
        </p:nvPicPr>
        <p:blipFill>
          <a:blip r:embed="rId2" cstate="print"/>
          <a:srcRect/>
          <a:stretch>
            <a:fillRect/>
          </a:stretch>
        </p:blipFill>
        <p:spPr bwMode="auto">
          <a:xfrm>
            <a:off x="2029121" y="2101874"/>
            <a:ext cx="3777774" cy="3010441"/>
          </a:xfrm>
          <a:prstGeom prst="rect">
            <a:avLst/>
          </a:prstGeom>
          <a:noFill/>
          <a:ln w="9525">
            <a:noFill/>
            <a:miter lim="800000"/>
            <a:headEnd/>
            <a:tailEnd/>
          </a:ln>
        </p:spPr>
      </p:pic>
      <p:pic>
        <p:nvPicPr>
          <p:cNvPr id="6" name="图片 5"/>
          <p:cNvPicPr/>
          <p:nvPr/>
        </p:nvPicPr>
        <p:blipFill>
          <a:blip r:embed="rId3" cstate="print"/>
          <a:srcRect/>
          <a:stretch>
            <a:fillRect/>
          </a:stretch>
        </p:blipFill>
        <p:spPr bwMode="auto">
          <a:xfrm>
            <a:off x="6162088" y="2072424"/>
            <a:ext cx="3778194" cy="3010775"/>
          </a:xfrm>
          <a:prstGeom prst="rect">
            <a:avLst/>
          </a:prstGeom>
          <a:noFill/>
          <a:ln w="9525">
            <a:noFill/>
            <a:miter lim="800000"/>
            <a:headEnd/>
            <a:tailEnd/>
          </a:ln>
        </p:spPr>
      </p:pic>
      <p:sp>
        <p:nvSpPr>
          <p:cNvPr id="7" name="Rectangle 1"/>
          <p:cNvSpPr>
            <a:spLocks noChangeArrowheads="1"/>
          </p:cNvSpPr>
          <p:nvPr/>
        </p:nvSpPr>
        <p:spPr bwMode="auto">
          <a:xfrm>
            <a:off x="2945691" y="5161075"/>
            <a:ext cx="6134587" cy="549552"/>
          </a:xfrm>
          <a:prstGeom prst="rect">
            <a:avLst/>
          </a:prstGeom>
          <a:noFill/>
          <a:ln w="9525">
            <a:noFill/>
            <a:miter lim="800000"/>
            <a:headEnd/>
            <a:tailEnd/>
          </a:ln>
          <a:effectLst/>
        </p:spPr>
        <p:txBody>
          <a:bodyPr vert="horz" wrap="none" lIns="116629" tIns="58314" rIns="116629" bIns="58314" numCol="1" anchor="ctr" anchorCtr="0" compatLnSpc="1">
            <a:prstTxWarp prst="textNoShape">
              <a:avLst/>
            </a:prstTxWarp>
            <a:spAutoFit/>
          </a:bodyPr>
          <a:lstStyle/>
          <a:p>
            <a:pPr algn="ctr" defTabSz="1166317" fontAlgn="base">
              <a:spcBef>
                <a:spcPct val="0"/>
              </a:spcBef>
              <a:spcAft>
                <a:spcPct val="0"/>
              </a:spcAft>
            </a:pPr>
            <a:r>
              <a:rPr lang="en-US" altLang="zh-CN" sz="2806" dirty="0">
                <a:ea typeface="楷体" panose="02010609060101010101" pitchFamily="49" charset="-122"/>
                <a:cs typeface="Times New Roman" panose="02020603050405020304" pitchFamily="18" charset="0"/>
              </a:rPr>
              <a:t>(a)</a:t>
            </a:r>
            <a:r>
              <a:rPr lang="zh-CN" altLang="en-US" sz="2806" dirty="0">
                <a:ea typeface="楷体" panose="02010609060101010101" pitchFamily="49" charset="-122"/>
                <a:cs typeface="Times New Roman" panose="02020603050405020304" pitchFamily="18" charset="0"/>
              </a:rPr>
              <a:t>原二值图像                   </a:t>
            </a:r>
            <a:r>
              <a:rPr lang="en-US" altLang="zh-CN" sz="2806" dirty="0">
                <a:ea typeface="楷体" panose="02010609060101010101" pitchFamily="49" charset="-122"/>
                <a:cs typeface="Times New Roman" panose="02020603050405020304" pitchFamily="18" charset="0"/>
              </a:rPr>
              <a:t>(b)</a:t>
            </a:r>
            <a:r>
              <a:rPr lang="zh-CN" altLang="en-US" sz="2806" dirty="0">
                <a:ea typeface="楷体" panose="02010609060101010101" pitchFamily="49" charset="-122"/>
                <a:cs typeface="Times New Roman" panose="02020603050405020304" pitchFamily="18" charset="0"/>
              </a:rPr>
              <a:t>区域填充</a:t>
            </a:r>
          </a:p>
        </p:txBody>
      </p:sp>
      <p:sp>
        <p:nvSpPr>
          <p:cNvPr id="8" name="矩形 7"/>
          <p:cNvSpPr/>
          <p:nvPr/>
        </p:nvSpPr>
        <p:spPr>
          <a:xfrm>
            <a:off x="1963382" y="1242458"/>
            <a:ext cx="8476970" cy="445635"/>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n"/>
            </a:pPr>
            <a:r>
              <a:rPr lang="zh-CN" altLang="en-US" sz="2296" kern="100" dirty="0">
                <a:latin typeface="楷体" panose="02010609060101010101" pitchFamily="49" charset="-122"/>
                <a:ea typeface="楷体" panose="02010609060101010101" pitchFamily="49" charset="-122"/>
                <a:cs typeface="Times New Roman" panose="02020603050405020304" pitchFamily="18" charset="0"/>
              </a:rPr>
              <a:t>效果</a:t>
            </a:r>
            <a:endParaRPr lang="zh-CN" altLang="zh-CN" sz="2296" kern="1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62720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6</a:t>
            </a:fld>
            <a:endParaRPr lang="en-US" altLang="zh-CN"/>
          </a:p>
        </p:txBody>
      </p:sp>
      <p:sp>
        <p:nvSpPr>
          <p:cNvPr id="3" name="Rectangle 2"/>
          <p:cNvSpPr txBox="1">
            <a:spLocks noChangeArrowheads="1"/>
          </p:cNvSpPr>
          <p:nvPr/>
        </p:nvSpPr>
        <p:spPr bwMode="auto">
          <a:xfrm>
            <a:off x="1963382" y="305746"/>
            <a:ext cx="629105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3061" dirty="0">
                <a:latin typeface="Times New Roman" panose="02020603050405020304" pitchFamily="18" charset="0"/>
                <a:ea typeface="微软雅黑" panose="020B0503020204020204" pitchFamily="34" charset="-122"/>
                <a:cs typeface="Times New Roman" panose="02020603050405020304" pitchFamily="18" charset="0"/>
              </a:rPr>
              <a:t>9.2 </a:t>
            </a:r>
            <a:r>
              <a:rPr lang="zh-CN" altLang="en-US" sz="3061" dirty="0">
                <a:latin typeface="Times New Roman" panose="02020603050405020304" pitchFamily="18" charset="0"/>
                <a:ea typeface="微软雅黑" panose="020B0503020204020204" pitchFamily="34" charset="-122"/>
                <a:cs typeface="Times New Roman" panose="02020603050405020304" pitchFamily="18" charset="0"/>
              </a:rPr>
              <a:t>二值形态学的基础运算</a:t>
            </a:r>
            <a:endParaRPr lang="zh-CN" altLang="en-US" sz="306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 Box 4"/>
          <p:cNvSpPr txBox="1">
            <a:spLocks noChangeArrowheads="1"/>
          </p:cNvSpPr>
          <p:nvPr/>
        </p:nvSpPr>
        <p:spPr bwMode="auto">
          <a:xfrm>
            <a:off x="2167888" y="1571246"/>
            <a:ext cx="7570730" cy="141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7" tIns="45718" rIns="91437" bIns="45718">
            <a:spAutoFit/>
          </a:bodyPr>
          <a:lstStyle>
            <a:lvl1pPr>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9.2.1 </a:t>
            </a:r>
            <a:r>
              <a:rPr lang="zh-CN" altLang="en-US" sz="3061" dirty="0">
                <a:ea typeface="黑体" panose="02010609060101010101" pitchFamily="49" charset="-122"/>
                <a:cs typeface="Times New Roman" panose="02020603050405020304" pitchFamily="18" charset="0"/>
              </a:rPr>
              <a:t>基本形态变换</a:t>
            </a:r>
            <a:endParaRPr lang="en-US" altLang="zh-CN" sz="3061" dirty="0">
              <a:ea typeface="黑体" panose="02010609060101010101" pitchFamily="49" charset="-122"/>
              <a:cs typeface="Times New Roman" panose="02020603050405020304" pitchFamily="18" charset="0"/>
            </a:endParaRPr>
          </a:p>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9.2.2 </a:t>
            </a:r>
            <a:r>
              <a:rPr lang="zh-CN" altLang="en-US" sz="3061" dirty="0">
                <a:ea typeface="黑体" panose="02010609060101010101" pitchFamily="49" charset="-122"/>
                <a:cs typeface="Times New Roman" panose="02020603050405020304" pitchFamily="18" charset="0"/>
              </a:rPr>
              <a:t>复合形态变换</a:t>
            </a:r>
            <a:endParaRPr lang="en-US" altLang="zh-CN" sz="3061" dirty="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902802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60</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9.3.5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目标探测</a:t>
            </a:r>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击中与否变换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Rectangle 3"/>
          <p:cNvSpPr>
            <a:spLocks noChangeArrowheads="1"/>
          </p:cNvSpPr>
          <p:nvPr/>
        </p:nvSpPr>
        <p:spPr bwMode="auto">
          <a:xfrm>
            <a:off x="1963383" y="1315574"/>
            <a:ext cx="8247013" cy="5003829"/>
          </a:xfrm>
          <a:prstGeom prst="rect">
            <a:avLst/>
          </a:prstGeom>
          <a:noFill/>
          <a:ln w="9525" algn="ctr">
            <a:noFill/>
            <a:miter lim="800000"/>
            <a:headEnd/>
            <a:tailEnd/>
          </a:ln>
          <a:effectLst/>
        </p:spPr>
        <p:txBody>
          <a:bodyPr/>
          <a:lstStyle/>
          <a:p>
            <a:pPr marL="437369" indent="-437369" algn="just">
              <a:spcBef>
                <a:spcPts val="510"/>
              </a:spcBef>
              <a:spcAft>
                <a:spcPts val="510"/>
              </a:spcAft>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击中与否变换的原理利用腐蚀特性</a:t>
            </a:r>
            <a:r>
              <a:rPr lang="en-US" altLang="zh-CN" sz="2296" dirty="0">
                <a:ea typeface="楷体" panose="02010609060101010101" pitchFamily="49" charset="-122"/>
                <a:cs typeface="Times New Roman" panose="02020603050405020304" pitchFamily="18" charset="0"/>
              </a:rPr>
              <a:t>——</a:t>
            </a:r>
            <a:r>
              <a:rPr lang="zh-CN" altLang="en-US" sz="2296" dirty="0">
                <a:solidFill>
                  <a:srgbClr val="0000FF"/>
                </a:solidFill>
                <a:ea typeface="楷体" panose="02010609060101010101" pitchFamily="49" charset="-122"/>
                <a:cs typeface="Times New Roman" panose="02020603050405020304" pitchFamily="18" charset="0"/>
              </a:rPr>
              <a:t>腐蚀的过程相当于对可以填入结构元素的位置作标记的过程</a:t>
            </a:r>
            <a:r>
              <a:rPr lang="zh-CN" altLang="en-US" sz="2296" dirty="0">
                <a:ea typeface="楷体" panose="02010609060101010101" pitchFamily="49" charset="-122"/>
                <a:cs typeface="Times New Roman" panose="02020603050405020304" pitchFamily="18" charset="0"/>
              </a:rPr>
              <a:t>。</a:t>
            </a:r>
            <a:endParaRPr lang="en-US" altLang="zh-CN" sz="2296" dirty="0">
              <a:ea typeface="楷体" panose="02010609060101010101" pitchFamily="49" charset="-122"/>
              <a:cs typeface="Times New Roman" panose="02020603050405020304" pitchFamily="18" charset="0"/>
            </a:endParaRPr>
          </a:p>
          <a:p>
            <a:pPr marL="437369" indent="-437369" algn="just">
              <a:spcBef>
                <a:spcPts val="510"/>
              </a:spcBef>
              <a:spcAft>
                <a:spcPts val="510"/>
              </a:spcAft>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目标检测既要检测目标内部</a:t>
            </a:r>
            <a:r>
              <a:rPr lang="zh-CN" altLang="en-US" sz="2296" dirty="0">
                <a:ea typeface="楷体" panose="02010609060101010101" pitchFamily="49" charset="-122"/>
                <a:cs typeface="Times New Roman" panose="02020603050405020304" pitchFamily="18" charset="0"/>
              </a:rPr>
              <a:t>，也要</a:t>
            </a:r>
            <a:r>
              <a:rPr lang="zh-CN" altLang="en-US" sz="2296" dirty="0">
                <a:ea typeface="楷体" panose="02010609060101010101" pitchFamily="49" charset="-122"/>
                <a:cs typeface="Times New Roman" panose="02020603050405020304" pitchFamily="18" charset="0"/>
              </a:rPr>
              <a:t>检测外部</a:t>
            </a:r>
            <a:r>
              <a:rPr lang="zh-CN" altLang="en-US" sz="2296" dirty="0">
                <a:ea typeface="楷体" panose="02010609060101010101" pitchFamily="49" charset="-122"/>
                <a:cs typeface="Times New Roman" panose="02020603050405020304" pitchFamily="18" charset="0"/>
              </a:rPr>
              <a:t>，即</a:t>
            </a:r>
            <a:r>
              <a:rPr lang="zh-CN" altLang="en-US" sz="2296" dirty="0">
                <a:solidFill>
                  <a:srgbClr val="FF0000"/>
                </a:solidFill>
                <a:ea typeface="楷体" panose="02010609060101010101" pitchFamily="49" charset="-122"/>
                <a:cs typeface="Times New Roman" panose="02020603050405020304" pitchFamily="18" charset="0"/>
              </a:rPr>
              <a:t>在一次运算</a:t>
            </a:r>
            <a:r>
              <a:rPr lang="zh-CN" altLang="en-US" sz="2296" dirty="0">
                <a:solidFill>
                  <a:srgbClr val="FF0000"/>
                </a:solidFill>
                <a:ea typeface="楷体" panose="02010609060101010101" pitchFamily="49" charset="-122"/>
                <a:cs typeface="Times New Roman" panose="02020603050405020304" pitchFamily="18" charset="0"/>
              </a:rPr>
              <a:t>中要同时</a:t>
            </a:r>
            <a:r>
              <a:rPr lang="zh-CN" altLang="en-US" sz="2296" dirty="0">
                <a:solidFill>
                  <a:srgbClr val="FF0000"/>
                </a:solidFill>
                <a:ea typeface="楷体" panose="02010609060101010101" pitchFamily="49" charset="-122"/>
                <a:cs typeface="Times New Roman" panose="02020603050405020304" pitchFamily="18" charset="0"/>
              </a:rPr>
              <a:t>捕获内外</a:t>
            </a:r>
            <a:r>
              <a:rPr lang="zh-CN" altLang="en-US" sz="2296" dirty="0">
                <a:solidFill>
                  <a:srgbClr val="FF0000"/>
                </a:solidFill>
                <a:ea typeface="楷体" panose="02010609060101010101" pitchFamily="49" charset="-122"/>
                <a:cs typeface="Times New Roman" panose="02020603050405020304" pitchFamily="18" charset="0"/>
              </a:rPr>
              <a:t>标记。</a:t>
            </a:r>
            <a:endParaRPr lang="en-US" altLang="zh-CN" sz="2296" dirty="0">
              <a:solidFill>
                <a:srgbClr val="FF0000"/>
              </a:solidFill>
              <a:ea typeface="楷体" panose="02010609060101010101" pitchFamily="49" charset="-122"/>
              <a:cs typeface="Times New Roman" panose="02020603050405020304" pitchFamily="18" charset="0"/>
            </a:endParaRPr>
          </a:p>
          <a:p>
            <a:pPr marL="437369" indent="-437369" algn="just">
              <a:spcBef>
                <a:spcPts val="510"/>
              </a:spcBef>
              <a:spcAft>
                <a:spcPts val="510"/>
              </a:spcAft>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因此，进行目标探测，需要采用两</a:t>
            </a:r>
            <a:r>
              <a:rPr lang="zh-CN" altLang="en-US" sz="2296" dirty="0">
                <a:ea typeface="楷体" panose="02010609060101010101" pitchFamily="49" charset="-122"/>
                <a:cs typeface="Times New Roman" panose="02020603050405020304" pitchFamily="18" charset="0"/>
              </a:rPr>
              <a:t>个</a:t>
            </a:r>
            <a:r>
              <a:rPr lang="zh-CN" altLang="en-US" sz="2296" dirty="0">
                <a:ea typeface="楷体" panose="02010609060101010101" pitchFamily="49" charset="-122"/>
                <a:cs typeface="Times New Roman" panose="02020603050405020304" pitchFamily="18" charset="0"/>
              </a:rPr>
              <a:t>结构元素</a:t>
            </a:r>
            <a:r>
              <a:rPr lang="en-US" altLang="zh-CN" sz="2296" b="1" i="1" dirty="0">
                <a:ea typeface="楷体" panose="02010609060101010101" pitchFamily="49" charset="-122"/>
                <a:cs typeface="Times New Roman" panose="02020603050405020304" pitchFamily="18" charset="0"/>
              </a:rPr>
              <a:t>S</a:t>
            </a:r>
            <a:r>
              <a:rPr lang="en-US" altLang="zh-CN" sz="2296" b="1" baseline="-25000" dirty="0">
                <a:ea typeface="楷体" panose="02010609060101010101" pitchFamily="49" charset="-122"/>
                <a:cs typeface="Times New Roman" panose="02020603050405020304" pitchFamily="18" charset="0"/>
              </a:rPr>
              <a:t>1</a:t>
            </a:r>
            <a:r>
              <a:rPr lang="zh-CN" altLang="en-US" sz="2296" b="1" dirty="0">
                <a:ea typeface="楷体" panose="02010609060101010101" pitchFamily="49" charset="-122"/>
                <a:cs typeface="Times New Roman" panose="02020603050405020304" pitchFamily="18" charset="0"/>
              </a:rPr>
              <a:t>、</a:t>
            </a:r>
            <a:r>
              <a:rPr lang="en-US" altLang="zh-CN" sz="2296" b="1" i="1" dirty="0">
                <a:ea typeface="楷体" panose="02010609060101010101" pitchFamily="49" charset="-122"/>
                <a:cs typeface="Times New Roman" panose="02020603050405020304" pitchFamily="18" charset="0"/>
              </a:rPr>
              <a:t>S</a:t>
            </a:r>
            <a:r>
              <a:rPr lang="en-US" altLang="zh-CN" sz="2296" b="1" baseline="-25000" dirty="0">
                <a:ea typeface="楷体" panose="02010609060101010101" pitchFamily="49" charset="-122"/>
                <a:cs typeface="Times New Roman" panose="02020603050405020304" pitchFamily="18" charset="0"/>
              </a:rPr>
              <a:t>2</a:t>
            </a:r>
            <a:r>
              <a:rPr lang="zh-CN" altLang="en-US" sz="2296" dirty="0">
                <a:ea typeface="楷体" panose="02010609060101010101" pitchFamily="49" charset="-122"/>
                <a:cs typeface="Times New Roman" panose="02020603050405020304" pitchFamily="18" charset="0"/>
              </a:rPr>
              <a:t>，构成一</a:t>
            </a:r>
            <a:r>
              <a:rPr lang="zh-CN" altLang="en-US" sz="2296" dirty="0">
                <a:ea typeface="楷体" panose="02010609060101010101" pitchFamily="49" charset="-122"/>
                <a:cs typeface="Times New Roman" panose="02020603050405020304" pitchFamily="18" charset="0"/>
              </a:rPr>
              <a:t>个结构</a:t>
            </a:r>
            <a:r>
              <a:rPr lang="zh-CN" altLang="en-US" sz="2296" dirty="0">
                <a:ea typeface="楷体" panose="02010609060101010101" pitchFamily="49" charset="-122"/>
                <a:cs typeface="Times New Roman" panose="02020603050405020304" pitchFamily="18" charset="0"/>
              </a:rPr>
              <a:t>元素对</a:t>
            </a:r>
            <a:r>
              <a:rPr lang="en-US" altLang="zh-CN" sz="2296" b="1" i="1" dirty="0">
                <a:solidFill>
                  <a:srgbClr val="0000FF"/>
                </a:solidFill>
                <a:ea typeface="楷体" panose="02010609060101010101" pitchFamily="49" charset="-122"/>
                <a:cs typeface="Times New Roman" panose="02020603050405020304" pitchFamily="18" charset="0"/>
              </a:rPr>
              <a:t>S</a:t>
            </a:r>
            <a:r>
              <a:rPr lang="zh-CN" altLang="en-US" sz="2296" b="1" dirty="0">
                <a:solidFill>
                  <a:srgbClr val="0000FF"/>
                </a:solidFill>
                <a:ea typeface="楷体" panose="02010609060101010101" pitchFamily="49" charset="-122"/>
                <a:cs typeface="Times New Roman" panose="02020603050405020304" pitchFamily="18" charset="0"/>
              </a:rPr>
              <a:t>＝</a:t>
            </a:r>
            <a:r>
              <a:rPr lang="en-US" altLang="zh-CN" sz="2296" b="1" dirty="0">
                <a:solidFill>
                  <a:srgbClr val="0000FF"/>
                </a:solidFill>
                <a:ea typeface="楷体" panose="02010609060101010101" pitchFamily="49" charset="-122"/>
                <a:cs typeface="Times New Roman" panose="02020603050405020304" pitchFamily="18" charset="0"/>
              </a:rPr>
              <a:t>(</a:t>
            </a:r>
            <a:r>
              <a:rPr lang="en-US" altLang="zh-CN" sz="2296" b="1" i="1" dirty="0">
                <a:solidFill>
                  <a:srgbClr val="0000FF"/>
                </a:solidFill>
                <a:ea typeface="楷体" panose="02010609060101010101" pitchFamily="49" charset="-122"/>
                <a:cs typeface="Times New Roman" panose="02020603050405020304" pitchFamily="18" charset="0"/>
              </a:rPr>
              <a:t>S</a:t>
            </a:r>
            <a:r>
              <a:rPr lang="en-US" altLang="zh-CN" sz="2296" b="1" baseline="-25000" dirty="0">
                <a:solidFill>
                  <a:srgbClr val="0000FF"/>
                </a:solidFill>
                <a:ea typeface="楷体" panose="02010609060101010101" pitchFamily="49" charset="-122"/>
                <a:cs typeface="Times New Roman" panose="02020603050405020304" pitchFamily="18" charset="0"/>
              </a:rPr>
              <a:t>1</a:t>
            </a:r>
            <a:r>
              <a:rPr lang="en-US" altLang="zh-CN" sz="2296" b="1" dirty="0">
                <a:solidFill>
                  <a:srgbClr val="0000FF"/>
                </a:solidFill>
                <a:ea typeface="楷体" panose="02010609060101010101" pitchFamily="49" charset="-122"/>
                <a:cs typeface="Times New Roman" panose="02020603050405020304" pitchFamily="18" charset="0"/>
              </a:rPr>
              <a:t>, </a:t>
            </a:r>
            <a:r>
              <a:rPr lang="en-US" altLang="zh-CN" sz="2296" b="1" i="1" dirty="0">
                <a:solidFill>
                  <a:srgbClr val="0000FF"/>
                </a:solidFill>
                <a:ea typeface="楷体" panose="02010609060101010101" pitchFamily="49" charset="-122"/>
                <a:cs typeface="Times New Roman" panose="02020603050405020304" pitchFamily="18" charset="0"/>
              </a:rPr>
              <a:t>S</a:t>
            </a:r>
            <a:r>
              <a:rPr lang="en-US" altLang="zh-CN" sz="2296" b="1" baseline="-25000" dirty="0">
                <a:solidFill>
                  <a:srgbClr val="0000FF"/>
                </a:solidFill>
                <a:ea typeface="楷体" panose="02010609060101010101" pitchFamily="49" charset="-122"/>
                <a:cs typeface="Times New Roman" panose="02020603050405020304" pitchFamily="18" charset="0"/>
              </a:rPr>
              <a:t>2</a:t>
            </a:r>
            <a:r>
              <a:rPr lang="en-US" altLang="zh-CN" sz="2296" b="1" dirty="0">
                <a:solidFill>
                  <a:srgbClr val="0000FF"/>
                </a:solidFill>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a:t>
            </a:r>
            <a:endParaRPr lang="en-US" altLang="zh-CN" sz="2296" dirty="0">
              <a:ea typeface="楷体" panose="02010609060101010101" pitchFamily="49" charset="-122"/>
              <a:cs typeface="Times New Roman" panose="02020603050405020304" pitchFamily="18" charset="0"/>
            </a:endParaRPr>
          </a:p>
          <a:p>
            <a:pPr algn="just">
              <a:spcBef>
                <a:spcPts val="510"/>
              </a:spcBef>
              <a:spcAft>
                <a:spcPts val="510"/>
              </a:spcAft>
              <a:buClr>
                <a:srgbClr val="C00000"/>
              </a:buClr>
              <a:buSzPct val="100000"/>
            </a:pPr>
            <a:r>
              <a:rPr lang="en-US" altLang="zh-CN" sz="2296" dirty="0">
                <a:ea typeface="楷体" panose="02010609060101010101" pitchFamily="49" charset="-122"/>
                <a:cs typeface="Times New Roman" panose="02020603050405020304" pitchFamily="18" charset="0"/>
              </a:rPr>
              <a:t>       </a:t>
            </a:r>
            <a:r>
              <a:rPr lang="en-US" altLang="zh-CN" sz="2296" b="1" i="1" dirty="0">
                <a:ea typeface="楷体" panose="02010609060101010101" pitchFamily="49" charset="-122"/>
                <a:cs typeface="Times New Roman" panose="02020603050405020304" pitchFamily="18" charset="0"/>
              </a:rPr>
              <a:t> </a:t>
            </a:r>
            <a:r>
              <a:rPr lang="en-US" altLang="zh-CN" sz="2296" b="1" i="1" dirty="0">
                <a:solidFill>
                  <a:srgbClr val="0000FF"/>
                </a:solidFill>
                <a:ea typeface="楷体" panose="02010609060101010101" pitchFamily="49" charset="-122"/>
                <a:cs typeface="Times New Roman" panose="02020603050405020304" pitchFamily="18" charset="0"/>
              </a:rPr>
              <a:t>S</a:t>
            </a:r>
            <a:r>
              <a:rPr lang="en-US" altLang="zh-CN" sz="2296" b="1" baseline="-25000" dirty="0">
                <a:solidFill>
                  <a:srgbClr val="0000FF"/>
                </a:solidFill>
                <a:ea typeface="楷体" panose="02010609060101010101" pitchFamily="49" charset="-122"/>
                <a:cs typeface="Times New Roman" panose="02020603050405020304" pitchFamily="18" charset="0"/>
              </a:rPr>
              <a:t>1  </a:t>
            </a:r>
            <a:r>
              <a:rPr lang="en-US" altLang="zh-CN" sz="2296" dirty="0">
                <a:solidFill>
                  <a:srgbClr val="0000FF"/>
                </a:solidFill>
                <a:ea typeface="楷体" panose="02010609060101010101" pitchFamily="49" charset="-122"/>
                <a:cs typeface="Times New Roman" panose="02020603050405020304" pitchFamily="18" charset="0"/>
                <a:sym typeface="Symbol" panose="05050102010706020507" pitchFamily="18" charset="2"/>
              </a:rPr>
              <a:t>----</a:t>
            </a:r>
            <a:r>
              <a:rPr lang="en-US" altLang="zh-CN" sz="2296" b="1" dirty="0">
                <a:solidFill>
                  <a:srgbClr val="0000FF"/>
                </a:solidFill>
                <a:ea typeface="楷体" panose="02010609060101010101" pitchFamily="49" charset="-122"/>
                <a:cs typeface="Times New Roman" panose="02020603050405020304" pitchFamily="18" charset="0"/>
                <a:sym typeface="Euclid Symbol"/>
              </a:rPr>
              <a:t> </a:t>
            </a:r>
            <a:r>
              <a:rPr lang="zh-CN" altLang="en-US" sz="2296" dirty="0">
                <a:solidFill>
                  <a:srgbClr val="0000FF"/>
                </a:solidFill>
                <a:ea typeface="楷体" panose="02010609060101010101" pitchFamily="49" charset="-122"/>
                <a:cs typeface="Times New Roman" panose="02020603050405020304" pitchFamily="18" charset="0"/>
              </a:rPr>
              <a:t>探测</a:t>
            </a:r>
            <a:r>
              <a:rPr lang="zh-CN" altLang="en-US" sz="2296" dirty="0">
                <a:solidFill>
                  <a:srgbClr val="0000FF"/>
                </a:solidFill>
                <a:ea typeface="楷体" panose="02010609060101010101" pitchFamily="49" charset="-122"/>
                <a:cs typeface="Times New Roman" panose="02020603050405020304" pitchFamily="18" charset="0"/>
              </a:rPr>
              <a:t>目标</a:t>
            </a:r>
            <a:r>
              <a:rPr lang="zh-CN" altLang="en-US" sz="2296" dirty="0">
                <a:solidFill>
                  <a:srgbClr val="0000FF"/>
                </a:solidFill>
                <a:ea typeface="楷体" panose="02010609060101010101" pitchFamily="49" charset="-122"/>
                <a:cs typeface="Times New Roman" panose="02020603050405020304" pitchFamily="18" charset="0"/>
              </a:rPr>
              <a:t>内部</a:t>
            </a:r>
            <a:endParaRPr lang="en-US" altLang="zh-CN" sz="2296" dirty="0">
              <a:solidFill>
                <a:srgbClr val="0000FF"/>
              </a:solidFill>
              <a:ea typeface="楷体" panose="02010609060101010101" pitchFamily="49" charset="-122"/>
              <a:cs typeface="Times New Roman" panose="02020603050405020304" pitchFamily="18" charset="0"/>
            </a:endParaRPr>
          </a:p>
          <a:p>
            <a:pPr algn="just">
              <a:spcBef>
                <a:spcPts val="510"/>
              </a:spcBef>
              <a:spcAft>
                <a:spcPts val="510"/>
              </a:spcAft>
              <a:buClr>
                <a:srgbClr val="C00000"/>
              </a:buClr>
              <a:buSzPct val="100000"/>
            </a:pPr>
            <a:r>
              <a:rPr lang="en-US" altLang="zh-CN" sz="2296" dirty="0">
                <a:solidFill>
                  <a:srgbClr val="0000FF"/>
                </a:solidFill>
                <a:ea typeface="楷体" panose="02010609060101010101" pitchFamily="49" charset="-122"/>
                <a:cs typeface="Times New Roman" panose="02020603050405020304" pitchFamily="18" charset="0"/>
                <a:sym typeface="Euclid Symbol"/>
              </a:rPr>
              <a:t>       </a:t>
            </a:r>
            <a:r>
              <a:rPr lang="en-US" altLang="zh-CN" sz="2296" b="1" i="1" dirty="0">
                <a:solidFill>
                  <a:srgbClr val="0000FF"/>
                </a:solidFill>
                <a:ea typeface="楷体" panose="02010609060101010101" pitchFamily="49" charset="-122"/>
                <a:cs typeface="Times New Roman" panose="02020603050405020304" pitchFamily="18" charset="0"/>
              </a:rPr>
              <a:t> S</a:t>
            </a:r>
            <a:r>
              <a:rPr lang="en-US" altLang="zh-CN" sz="2296" b="1" baseline="-25000" dirty="0">
                <a:solidFill>
                  <a:srgbClr val="0000FF"/>
                </a:solidFill>
                <a:ea typeface="楷体" panose="02010609060101010101" pitchFamily="49" charset="-122"/>
                <a:cs typeface="Times New Roman" panose="02020603050405020304" pitchFamily="18" charset="0"/>
              </a:rPr>
              <a:t>2  </a:t>
            </a:r>
            <a:r>
              <a:rPr lang="en-US" altLang="zh-CN" sz="2296" dirty="0">
                <a:solidFill>
                  <a:srgbClr val="0000FF"/>
                </a:solidFill>
                <a:ea typeface="楷体" panose="02010609060101010101" pitchFamily="49" charset="-122"/>
                <a:cs typeface="Times New Roman" panose="02020603050405020304" pitchFamily="18" charset="0"/>
                <a:sym typeface="Symbol" panose="05050102010706020507" pitchFamily="18" charset="2"/>
              </a:rPr>
              <a:t>----</a:t>
            </a:r>
            <a:r>
              <a:rPr lang="en-US" altLang="zh-CN" sz="2296" b="1" dirty="0">
                <a:solidFill>
                  <a:srgbClr val="0000FF"/>
                </a:solidFill>
                <a:ea typeface="楷体" panose="02010609060101010101" pitchFamily="49" charset="-122"/>
                <a:cs typeface="Times New Roman" panose="02020603050405020304" pitchFamily="18" charset="0"/>
                <a:sym typeface="Euclid Symbol"/>
              </a:rPr>
              <a:t> </a:t>
            </a:r>
            <a:r>
              <a:rPr lang="zh-CN" altLang="en-US" sz="2296" dirty="0">
                <a:solidFill>
                  <a:srgbClr val="0000FF"/>
                </a:solidFill>
                <a:ea typeface="楷体" panose="02010609060101010101" pitchFamily="49" charset="-122"/>
                <a:cs typeface="Times New Roman" panose="02020603050405020304" pitchFamily="18" charset="0"/>
              </a:rPr>
              <a:t>探测</a:t>
            </a:r>
            <a:r>
              <a:rPr lang="zh-CN" altLang="en-US" sz="2296" dirty="0">
                <a:solidFill>
                  <a:srgbClr val="0000FF"/>
                </a:solidFill>
                <a:ea typeface="楷体" panose="02010609060101010101" pitchFamily="49" charset="-122"/>
                <a:cs typeface="Times New Roman" panose="02020603050405020304" pitchFamily="18" charset="0"/>
              </a:rPr>
              <a:t>目标</a:t>
            </a:r>
            <a:r>
              <a:rPr lang="zh-CN" altLang="en-US" sz="2296" dirty="0">
                <a:solidFill>
                  <a:srgbClr val="0000FF"/>
                </a:solidFill>
                <a:ea typeface="楷体" panose="02010609060101010101" pitchFamily="49" charset="-122"/>
                <a:cs typeface="Times New Roman" panose="02020603050405020304" pitchFamily="18" charset="0"/>
              </a:rPr>
              <a:t>外部</a:t>
            </a:r>
            <a:endParaRPr lang="zh-CN" altLang="en-US" sz="2296" dirty="0">
              <a:solidFill>
                <a:srgbClr val="0000FF"/>
              </a:solidFill>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文本框 5"/>
              <p:cNvSpPr txBox="1"/>
              <p:nvPr/>
            </p:nvSpPr>
            <p:spPr>
              <a:xfrm>
                <a:off x="6782589" y="5128109"/>
                <a:ext cx="3076763" cy="445635"/>
              </a:xfrm>
              <a:prstGeom prst="rect">
                <a:avLst/>
              </a:prstGeom>
              <a:noFill/>
            </p:spPr>
            <p:txBody>
              <a:bodyPr wrap="square" rtlCol="0">
                <a:spAutoFit/>
              </a:bodyPr>
              <a:lstStyle/>
              <a:p>
                <a:r>
                  <a:rPr lang="zh-CN" altLang="en-US" sz="2296" dirty="0"/>
                  <a:t>且 </a:t>
                </a:r>
                <a:r>
                  <a:rPr lang="en-US" altLang="zh-CN" sz="2296" i="1" dirty="0">
                    <a:solidFill>
                      <a:srgbClr val="0000FF"/>
                    </a:solidFill>
                    <a:ea typeface="楷体" panose="02010609060101010101" pitchFamily="49" charset="-122"/>
                    <a:cs typeface="Times New Roman" panose="02020603050405020304" pitchFamily="18" charset="0"/>
                  </a:rPr>
                  <a:t>S</a:t>
                </a:r>
                <a:r>
                  <a:rPr lang="en-US" altLang="zh-CN" sz="2296" baseline="-25000" dirty="0">
                    <a:solidFill>
                      <a:srgbClr val="0000FF"/>
                    </a:solidFill>
                    <a:ea typeface="楷体" panose="02010609060101010101" pitchFamily="49" charset="-122"/>
                    <a:cs typeface="Times New Roman" panose="02020603050405020304" pitchFamily="18" charset="0"/>
                  </a:rPr>
                  <a:t>1</a:t>
                </a:r>
                <a14:m>
                  <m:oMath xmlns:m="http://schemas.openxmlformats.org/officeDocument/2006/math">
                    <m:r>
                      <a:rPr lang="en-US" altLang="zh-CN" sz="2296" b="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296"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296" i="1" dirty="0">
                    <a:solidFill>
                      <a:srgbClr val="0000FF"/>
                    </a:solidFill>
                    <a:ea typeface="楷体" panose="02010609060101010101" pitchFamily="49" charset="-122"/>
                    <a:cs typeface="Times New Roman" panose="02020603050405020304" pitchFamily="18" charset="0"/>
                  </a:rPr>
                  <a:t> S</a:t>
                </a:r>
                <a:r>
                  <a:rPr lang="en-US" altLang="zh-CN" sz="2296" baseline="-25000" dirty="0">
                    <a:solidFill>
                      <a:srgbClr val="0000FF"/>
                    </a:solidFill>
                    <a:ea typeface="楷体" panose="02010609060101010101" pitchFamily="49" charset="-122"/>
                    <a:cs typeface="Times New Roman" panose="02020603050405020304" pitchFamily="18" charset="0"/>
                  </a:rPr>
                  <a:t>2 </a:t>
                </a:r>
                <a:r>
                  <a:rPr lang="en-US" altLang="zh-CN" sz="2296" dirty="0">
                    <a:solidFill>
                      <a:srgbClr val="0000FF"/>
                    </a:solidFill>
                    <a:ea typeface="楷体" panose="02010609060101010101" pitchFamily="49" charset="-122"/>
                    <a:cs typeface="Times New Roman" panose="02020603050405020304" pitchFamily="18" charset="0"/>
                  </a:rPr>
                  <a:t>= </a:t>
                </a:r>
                <a:r>
                  <a:rPr lang="en-US" altLang="zh-CN" sz="2296" dirty="0">
                    <a:solidFill>
                      <a:srgbClr val="0000FF"/>
                    </a:solidFill>
                    <a:ea typeface="楷体" panose="02010609060101010101" pitchFamily="49" charset="-122"/>
                    <a:cs typeface="Times New Roman" panose="02020603050405020304" pitchFamily="18" charset="0"/>
                    <a:sym typeface="Symbol" panose="05050102010706020507" pitchFamily="18" charset="2"/>
                  </a:rPr>
                  <a:t></a:t>
                </a:r>
                <a:endParaRPr lang="zh-CN" altLang="en-US" sz="2296" dirty="0">
                  <a:solidFill>
                    <a:srgbClr val="0000FF"/>
                  </a:solidFill>
                </a:endParaRPr>
              </a:p>
            </p:txBody>
          </p:sp>
        </mc:Choice>
        <mc:Fallback>
          <p:sp>
            <p:nvSpPr>
              <p:cNvPr id="6" name="文本框 5"/>
              <p:cNvSpPr txBox="1">
                <a:spLocks noRot="1" noChangeAspect="1" noMove="1" noResize="1" noEditPoints="1" noAdjustHandles="1" noChangeArrowheads="1" noChangeShapeType="1" noTextEdit="1"/>
              </p:cNvSpPr>
              <p:nvPr/>
            </p:nvSpPr>
            <p:spPr>
              <a:xfrm>
                <a:off x="6782589" y="5128109"/>
                <a:ext cx="3076763" cy="445635"/>
              </a:xfrm>
              <a:prstGeom prst="rect">
                <a:avLst/>
              </a:prstGeom>
              <a:blipFill>
                <a:blip r:embed="rId2"/>
                <a:stretch>
                  <a:fillRect l="-2976" t="-12329" b="-301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08518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61</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9.3.5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目标探测</a:t>
            </a:r>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击中与否变换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2015587" y="1860351"/>
            <a:ext cx="8248218" cy="798937"/>
          </a:xfrm>
          <a:prstGeom prst="rect">
            <a:avLst/>
          </a:prstGeom>
        </p:spPr>
        <p:txBody>
          <a:bodyPr wrap="square">
            <a:spAutoFit/>
          </a:bodyPr>
          <a:lstStyle/>
          <a:p>
            <a:pPr marL="437369" indent="-437369">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定义一</a:t>
            </a:r>
            <a:r>
              <a:rPr lang="zh-CN" altLang="en-US" sz="2296" dirty="0">
                <a:ea typeface="楷体" panose="02010609060101010101" pitchFamily="49" charset="-122"/>
                <a:cs typeface="Times New Roman" panose="02020603050405020304" pitchFamily="18" charset="0"/>
              </a:rPr>
              <a:t>个结构</a:t>
            </a:r>
            <a:r>
              <a:rPr lang="zh-CN" altLang="en-US" sz="2296" dirty="0">
                <a:ea typeface="楷体" panose="02010609060101010101" pitchFamily="49" charset="-122"/>
                <a:cs typeface="Times New Roman" panose="02020603050405020304" pitchFamily="18" charset="0"/>
              </a:rPr>
              <a:t>元素</a:t>
            </a:r>
            <a:r>
              <a:rPr lang="en-US" altLang="zh-CN" sz="2296" i="1" dirty="0">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a:t>
            </a:r>
            <a:r>
              <a:rPr lang="en-US" altLang="zh-CN" sz="2296" i="1" dirty="0">
                <a:ea typeface="楷体" panose="02010609060101010101" pitchFamily="49" charset="-122"/>
                <a:cs typeface="Times New Roman" panose="02020603050405020304" pitchFamily="18" charset="0"/>
              </a:rPr>
              <a:t>S</a:t>
            </a:r>
            <a:r>
              <a:rPr lang="en-US" altLang="zh-CN" sz="2296" baseline="-25000" dirty="0">
                <a:ea typeface="楷体" panose="02010609060101010101" pitchFamily="49" charset="-122"/>
                <a:cs typeface="Times New Roman" panose="02020603050405020304" pitchFamily="18" charset="0"/>
              </a:rPr>
              <a:t>1</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S</a:t>
            </a:r>
            <a:r>
              <a:rPr lang="en-US" altLang="zh-CN" sz="2296" baseline="-25000" dirty="0">
                <a:ea typeface="楷体" panose="02010609060101010101" pitchFamily="49" charset="-122"/>
                <a:cs typeface="Times New Roman" panose="02020603050405020304" pitchFamily="18" charset="0"/>
              </a:rPr>
              <a:t>2</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a:t>
            </a:r>
            <a:endParaRPr lang="en-US" altLang="zh-CN" sz="2296" dirty="0">
              <a:ea typeface="楷体" panose="02010609060101010101" pitchFamily="49" charset="-122"/>
              <a:cs typeface="Times New Roman" panose="02020603050405020304" pitchFamily="18" charset="0"/>
            </a:endParaRPr>
          </a:p>
          <a:p>
            <a:r>
              <a:rPr lang="zh-CN" altLang="en-US" sz="2296" kern="100" dirty="0">
                <a:ea typeface="楷体" panose="02010609060101010101" pitchFamily="49" charset="-122"/>
                <a:cs typeface="Times New Roman" panose="02020603050405020304" pitchFamily="18" charset="0"/>
              </a:rPr>
              <a:t>则</a:t>
            </a:r>
            <a:r>
              <a:rPr lang="zh-CN" altLang="zh-CN" sz="2296" kern="100" dirty="0">
                <a:ea typeface="楷体" panose="02010609060101010101" pitchFamily="49" charset="-122"/>
                <a:cs typeface="Times New Roman" panose="02020603050405020304" pitchFamily="18" charset="0"/>
              </a:rPr>
              <a:t>图像</a:t>
            </a:r>
            <a:r>
              <a:rPr lang="en-US" altLang="zh-CN" sz="2296" i="1" kern="100" dirty="0">
                <a:ea typeface="楷体" panose="02010609060101010101" pitchFamily="49" charset="-122"/>
                <a:cs typeface="Times New Roman" panose="02020603050405020304" pitchFamily="18" charset="0"/>
              </a:rPr>
              <a:t>X</a:t>
            </a:r>
            <a:r>
              <a:rPr lang="zh-CN" altLang="zh-CN" sz="2296" kern="100" dirty="0">
                <a:ea typeface="楷体" panose="02010609060101010101" pitchFamily="49" charset="-122"/>
                <a:cs typeface="Times New Roman" panose="02020603050405020304" pitchFamily="18" charset="0"/>
              </a:rPr>
              <a:t>用结构元素</a:t>
            </a:r>
            <a:r>
              <a:rPr lang="en-US" altLang="zh-CN" sz="2296" i="1" kern="100" dirty="0">
                <a:ea typeface="楷体" panose="02010609060101010101" pitchFamily="49" charset="-122"/>
                <a:cs typeface="Times New Roman" panose="02020603050405020304" pitchFamily="18" charset="0"/>
              </a:rPr>
              <a:t>S</a:t>
            </a:r>
            <a:r>
              <a:rPr lang="zh-CN" altLang="zh-CN" sz="2296" kern="100" dirty="0">
                <a:ea typeface="楷体" panose="02010609060101010101" pitchFamily="49" charset="-122"/>
                <a:cs typeface="Times New Roman" panose="02020603050405020304" pitchFamily="18" charset="0"/>
              </a:rPr>
              <a:t>进行</a:t>
            </a:r>
            <a:r>
              <a:rPr lang="zh-CN" altLang="zh-CN" sz="2296" kern="100" dirty="0">
                <a:solidFill>
                  <a:srgbClr val="0000FF"/>
                </a:solidFill>
                <a:ea typeface="楷体" panose="02010609060101010101" pitchFamily="49" charset="-122"/>
                <a:cs typeface="Times New Roman" panose="02020603050405020304" pitchFamily="18" charset="0"/>
              </a:rPr>
              <a:t>击中与否变换</a:t>
            </a:r>
            <a:r>
              <a:rPr lang="zh-CN" altLang="zh-CN" sz="2296" kern="100" dirty="0">
                <a:ea typeface="楷体" panose="02010609060101010101" pitchFamily="49" charset="-122"/>
                <a:cs typeface="Times New Roman" panose="02020603050405020304" pitchFamily="18" charset="0"/>
              </a:rPr>
              <a:t>，记为</a:t>
            </a:r>
            <a:endParaRPr lang="zh-CN" altLang="en-US" sz="2296" dirty="0">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文本框 5"/>
              <p:cNvSpPr txBox="1"/>
              <p:nvPr/>
            </p:nvSpPr>
            <p:spPr>
              <a:xfrm>
                <a:off x="2422253" y="3140173"/>
                <a:ext cx="3963970" cy="3987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𝑺</m:t>
                      </m:r>
                      <m:r>
                        <a:rPr lang="en-US" altLang="zh-CN" sz="2296" b="1" i="1">
                          <a:latin typeface="Cambria Math" panose="02040503050406030204" pitchFamily="18" charset="0"/>
                          <a:ea typeface="Cambria Math" panose="02040503050406030204" pitchFamily="18" charset="0"/>
                        </a:rPr>
                        <m:t>=</m:t>
                      </m:r>
                      <m:d>
                        <m:dPr>
                          <m:ctrlPr>
                            <a:rPr lang="en-US" altLang="zh-CN" sz="2296" b="1" i="1">
                              <a:latin typeface="Cambria Math" panose="02040503050406030204" pitchFamily="18" charset="0"/>
                              <a:ea typeface="Cambria Math" panose="02040503050406030204" pitchFamily="18" charset="0"/>
                            </a:rPr>
                          </m:ctrlPr>
                        </m:dPr>
                        <m:e>
                          <m:r>
                            <a:rPr lang="en-US" altLang="zh-CN" sz="2296" b="1" i="1">
                              <a:latin typeface="Cambria Math" panose="02040503050406030204" pitchFamily="18" charset="0"/>
                              <a:ea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sSub>
                            <m:sSubPr>
                              <m:ctrlPr>
                                <a:rPr lang="en-US" altLang="zh-CN" sz="2296" b="1" i="1">
                                  <a:latin typeface="Cambria Math" panose="02040503050406030204" pitchFamily="18" charset="0"/>
                                  <a:ea typeface="Cambria Math" panose="02040503050406030204" pitchFamily="18" charset="0"/>
                                </a:rPr>
                              </m:ctrlPr>
                            </m:sSubPr>
                            <m:e>
                              <m:r>
                                <a:rPr lang="en-US" altLang="zh-CN" sz="2296" b="1" i="1">
                                  <a:latin typeface="Cambria Math" panose="02040503050406030204" pitchFamily="18" charset="0"/>
                                  <a:ea typeface="Cambria Math" panose="02040503050406030204" pitchFamily="18" charset="0"/>
                                </a:rPr>
                                <m:t>𝑺</m:t>
                              </m:r>
                            </m:e>
                            <m:sub>
                              <m:r>
                                <a:rPr lang="en-US" altLang="zh-CN" sz="2296" b="1" i="1">
                                  <a:latin typeface="Cambria Math" panose="02040503050406030204" pitchFamily="18" charset="0"/>
                                  <a:ea typeface="Cambria Math" panose="02040503050406030204" pitchFamily="18" charset="0"/>
                                </a:rPr>
                                <m:t>𝟏</m:t>
                              </m:r>
                            </m:sub>
                          </m:sSub>
                        </m:e>
                      </m:d>
                      <m:r>
                        <a:rPr lang="en-US" altLang="zh-CN" sz="2296" b="1" i="1">
                          <a:latin typeface="Cambria Math" panose="02040503050406030204" pitchFamily="18" charset="0"/>
                          <a:ea typeface="Cambria Math" panose="02040503050406030204" pitchFamily="18" charset="0"/>
                        </a:rPr>
                        <m:t>∩</m:t>
                      </m:r>
                      <m:d>
                        <m:dPr>
                          <m:ctrlPr>
                            <a:rPr lang="en-US" altLang="zh-CN" sz="2296" b="1" i="1">
                              <a:latin typeface="Cambria Math" panose="02040503050406030204" pitchFamily="18" charset="0"/>
                              <a:ea typeface="Cambria Math" panose="02040503050406030204" pitchFamily="18" charset="0"/>
                            </a:rPr>
                          </m:ctrlPr>
                        </m:dPr>
                        <m:e>
                          <m:sSup>
                            <m:sSupPr>
                              <m:ctrlPr>
                                <a:rPr lang="en-US" altLang="zh-CN" sz="2296" b="1" i="1">
                                  <a:latin typeface="Cambria Math" panose="02040503050406030204" pitchFamily="18" charset="0"/>
                                  <a:ea typeface="Cambria Math" panose="02040503050406030204" pitchFamily="18" charset="0"/>
                                </a:rPr>
                              </m:ctrlPr>
                            </m:sSupPr>
                            <m:e>
                              <m:r>
                                <a:rPr lang="en-US" altLang="zh-CN" sz="2296" b="1" i="1">
                                  <a:latin typeface="Cambria Math" panose="02040503050406030204" pitchFamily="18" charset="0"/>
                                  <a:ea typeface="Cambria Math" panose="02040503050406030204" pitchFamily="18" charset="0"/>
                                </a:rPr>
                                <m:t>𝑿</m:t>
                              </m:r>
                            </m:e>
                            <m:sup>
                              <m:r>
                                <a:rPr lang="en-US" altLang="zh-CN" sz="2296" b="1" i="1">
                                  <a:latin typeface="Cambria Math" panose="02040503050406030204" pitchFamily="18" charset="0"/>
                                  <a:ea typeface="Cambria Math" panose="02040503050406030204" pitchFamily="18" charset="0"/>
                                </a:rPr>
                                <m:t>𝑪</m:t>
                              </m:r>
                            </m:sup>
                          </m:sSup>
                          <m:r>
                            <a:rPr lang="en-US" altLang="zh-CN" sz="2296" b="1" i="1">
                              <a:latin typeface="Cambria Math" panose="02040503050406030204" pitchFamily="18" charset="0"/>
                              <a:ea typeface="Cambria Math" panose="02040503050406030204" pitchFamily="18" charset="0"/>
                            </a:rPr>
                            <m:t>⊖</m:t>
                          </m:r>
                          <m:sSub>
                            <m:sSubPr>
                              <m:ctrlPr>
                                <a:rPr lang="en-US" altLang="zh-CN" sz="2296" b="1" i="1">
                                  <a:latin typeface="Cambria Math" panose="02040503050406030204" pitchFamily="18" charset="0"/>
                                  <a:ea typeface="Cambria Math" panose="02040503050406030204" pitchFamily="18" charset="0"/>
                                </a:rPr>
                              </m:ctrlPr>
                            </m:sSubPr>
                            <m:e>
                              <m:r>
                                <a:rPr lang="en-US" altLang="zh-CN" sz="2296" b="1" i="1">
                                  <a:latin typeface="Cambria Math" panose="02040503050406030204" pitchFamily="18" charset="0"/>
                                  <a:ea typeface="Cambria Math" panose="02040503050406030204" pitchFamily="18" charset="0"/>
                                </a:rPr>
                                <m:t>𝑺</m:t>
                              </m:r>
                            </m:e>
                            <m:sub>
                              <m:r>
                                <a:rPr lang="en-US" altLang="zh-CN" sz="2296" b="1" i="1">
                                  <a:latin typeface="Cambria Math" panose="02040503050406030204" pitchFamily="18" charset="0"/>
                                  <a:ea typeface="Cambria Math" panose="02040503050406030204" pitchFamily="18" charset="0"/>
                                </a:rPr>
                                <m:t>𝟐</m:t>
                              </m:r>
                            </m:sub>
                          </m:sSub>
                        </m:e>
                      </m:d>
                    </m:oMath>
                  </m:oMathPara>
                </a14:m>
                <a:endParaRPr lang="zh-CN" altLang="en-US" sz="2296" dirty="0"/>
              </a:p>
            </p:txBody>
          </p:sp>
        </mc:Choice>
        <mc:Fallback>
          <p:sp>
            <p:nvSpPr>
              <p:cNvPr id="6" name="文本框 5"/>
              <p:cNvSpPr txBox="1">
                <a:spLocks noRot="1" noChangeAspect="1" noMove="1" noResize="1" noEditPoints="1" noAdjustHandles="1" noChangeArrowheads="1" noChangeShapeType="1" noTextEdit="1"/>
              </p:cNvSpPr>
              <p:nvPr/>
            </p:nvSpPr>
            <p:spPr>
              <a:xfrm>
                <a:off x="2422253" y="3140173"/>
                <a:ext cx="3963970" cy="398764"/>
              </a:xfrm>
              <a:prstGeom prst="rect">
                <a:avLst/>
              </a:prstGeom>
              <a:blipFill>
                <a:blip r:embed="rId2"/>
                <a:stretch>
                  <a:fillRect l="-922" b="-1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2422253" y="3775366"/>
                <a:ext cx="3963970" cy="3987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𝑺</m:t>
                      </m:r>
                      <m:r>
                        <a:rPr lang="en-US" altLang="zh-CN" sz="2296" b="1" i="1">
                          <a:latin typeface="Cambria Math" panose="02040503050406030204" pitchFamily="18" charset="0"/>
                          <a:ea typeface="Cambria Math" panose="02040503050406030204" pitchFamily="18" charset="0"/>
                        </a:rPr>
                        <m:t>=</m:t>
                      </m:r>
                      <m:d>
                        <m:dPr>
                          <m:ctrlPr>
                            <a:rPr lang="en-US" altLang="zh-CN" sz="2296" b="1" i="1">
                              <a:latin typeface="Cambria Math" panose="02040503050406030204" pitchFamily="18" charset="0"/>
                              <a:ea typeface="Cambria Math" panose="02040503050406030204" pitchFamily="18" charset="0"/>
                            </a:rPr>
                          </m:ctrlPr>
                        </m:dPr>
                        <m:e>
                          <m:r>
                            <a:rPr lang="en-US" altLang="zh-CN" sz="2296" b="1" i="1">
                              <a:latin typeface="Cambria Math" panose="02040503050406030204" pitchFamily="18" charset="0"/>
                              <a:ea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sSub>
                            <m:sSubPr>
                              <m:ctrlPr>
                                <a:rPr lang="en-US" altLang="zh-CN" sz="2296" b="1" i="1">
                                  <a:latin typeface="Cambria Math" panose="02040503050406030204" pitchFamily="18" charset="0"/>
                                  <a:ea typeface="Cambria Math" panose="02040503050406030204" pitchFamily="18" charset="0"/>
                                </a:rPr>
                              </m:ctrlPr>
                            </m:sSubPr>
                            <m:e>
                              <m:r>
                                <a:rPr lang="en-US" altLang="zh-CN" sz="2296" b="1" i="1">
                                  <a:latin typeface="Cambria Math" panose="02040503050406030204" pitchFamily="18" charset="0"/>
                                  <a:ea typeface="Cambria Math" panose="02040503050406030204" pitchFamily="18" charset="0"/>
                                </a:rPr>
                                <m:t>𝑺</m:t>
                              </m:r>
                            </m:e>
                            <m:sub>
                              <m:r>
                                <a:rPr lang="en-US" altLang="zh-CN" sz="2296" b="1" i="1">
                                  <a:latin typeface="Cambria Math" panose="02040503050406030204" pitchFamily="18" charset="0"/>
                                  <a:ea typeface="Cambria Math" panose="02040503050406030204" pitchFamily="18" charset="0"/>
                                </a:rPr>
                                <m:t>𝟏</m:t>
                              </m:r>
                            </m:sub>
                          </m:sSub>
                        </m:e>
                      </m:d>
                      <m:r>
                        <a:rPr lang="en-US" altLang="zh-CN" sz="2296" b="1" i="1">
                          <a:latin typeface="Cambria Math" panose="02040503050406030204" pitchFamily="18" charset="0"/>
                          <a:ea typeface="Cambria Math" panose="02040503050406030204" pitchFamily="18" charset="0"/>
                        </a:rPr>
                        <m:t>∩</m:t>
                      </m:r>
                      <m:d>
                        <m:dPr>
                          <m:ctrlPr>
                            <a:rPr lang="en-US" altLang="zh-CN" sz="2296" b="1" i="1">
                              <a:latin typeface="Cambria Math" panose="02040503050406030204" pitchFamily="18" charset="0"/>
                              <a:ea typeface="Cambria Math" panose="02040503050406030204" pitchFamily="18" charset="0"/>
                            </a:rPr>
                          </m:ctrlPr>
                        </m:dPr>
                        <m:e>
                          <m:sSup>
                            <m:sSupPr>
                              <m:ctrlPr>
                                <a:rPr lang="en-US" altLang="zh-CN" sz="2296" b="1" i="1">
                                  <a:latin typeface="Cambria Math" panose="02040503050406030204" pitchFamily="18" charset="0"/>
                                  <a:ea typeface="Cambria Math" panose="02040503050406030204" pitchFamily="18" charset="0"/>
                                </a:rPr>
                              </m:ctrlPr>
                            </m:sSupPr>
                            <m:e>
                              <m:r>
                                <a:rPr lang="en-US" altLang="zh-CN" sz="2296" b="1" i="1">
                                  <a:latin typeface="Cambria Math" panose="02040503050406030204" pitchFamily="18" charset="0"/>
                                  <a:ea typeface="Cambria Math" panose="02040503050406030204" pitchFamily="18" charset="0"/>
                                </a:rPr>
                                <m:t>𝑿</m:t>
                              </m:r>
                            </m:e>
                            <m:sup>
                              <m:r>
                                <a:rPr lang="en-US" altLang="zh-CN" sz="2296" b="1" i="1">
                                  <a:latin typeface="Cambria Math" panose="02040503050406030204" pitchFamily="18" charset="0"/>
                                  <a:ea typeface="Cambria Math" panose="02040503050406030204" pitchFamily="18" charset="0"/>
                                </a:rPr>
                                <m:t>𝑪</m:t>
                              </m:r>
                            </m:sup>
                          </m:sSup>
                          <m:r>
                            <a:rPr lang="en-US" altLang="zh-CN" sz="2296" b="1" i="1">
                              <a:latin typeface="Cambria Math" panose="02040503050406030204" pitchFamily="18" charset="0"/>
                              <a:ea typeface="Cambria Math" panose="02040503050406030204" pitchFamily="18" charset="0"/>
                            </a:rPr>
                            <m:t>⊕</m:t>
                          </m:r>
                          <m:sSub>
                            <m:sSubPr>
                              <m:ctrlPr>
                                <a:rPr lang="en-US" altLang="zh-CN" sz="2296" b="1" i="1">
                                  <a:latin typeface="Cambria Math" panose="02040503050406030204" pitchFamily="18" charset="0"/>
                                  <a:ea typeface="Cambria Math" panose="02040503050406030204" pitchFamily="18" charset="0"/>
                                </a:rPr>
                              </m:ctrlPr>
                            </m:sSubPr>
                            <m:e>
                              <m:acc>
                                <m:accPr>
                                  <m:chr m:val="̂"/>
                                  <m:ctrlPr>
                                    <a:rPr lang="en-US" altLang="zh-CN" sz="2296" b="1" i="1">
                                      <a:latin typeface="Cambria Math" panose="02040503050406030204" pitchFamily="18" charset="0"/>
                                      <a:ea typeface="Cambria Math" panose="02040503050406030204" pitchFamily="18" charset="0"/>
                                    </a:rPr>
                                  </m:ctrlPr>
                                </m:accPr>
                                <m:e>
                                  <m:r>
                                    <a:rPr lang="en-US" altLang="zh-CN" sz="2296" i="1">
                                      <a:latin typeface="Cambria Math" panose="02040503050406030204" pitchFamily="18" charset="0"/>
                                      <a:ea typeface="Cambria Math" panose="02040503050406030204" pitchFamily="18" charset="0"/>
                                    </a:rPr>
                                    <m:t>𝑺</m:t>
                                  </m:r>
                                </m:e>
                              </m:acc>
                            </m:e>
                            <m:sub>
                              <m:r>
                                <a:rPr lang="en-US" altLang="zh-CN" sz="2296" b="1" i="1">
                                  <a:latin typeface="Cambria Math" panose="02040503050406030204" pitchFamily="18" charset="0"/>
                                  <a:ea typeface="Cambria Math" panose="02040503050406030204" pitchFamily="18" charset="0"/>
                                </a:rPr>
                                <m:t>𝟐</m:t>
                              </m:r>
                            </m:sub>
                          </m:sSub>
                        </m:e>
                      </m:d>
                    </m:oMath>
                  </m:oMathPara>
                </a14:m>
                <a:endParaRPr lang="zh-CN" altLang="en-US" sz="2296" dirty="0"/>
              </a:p>
            </p:txBody>
          </p:sp>
        </mc:Choice>
        <mc:Fallback>
          <p:sp>
            <p:nvSpPr>
              <p:cNvPr id="7" name="文本框 6"/>
              <p:cNvSpPr txBox="1">
                <a:spLocks noRot="1" noChangeAspect="1" noMove="1" noResize="1" noEditPoints="1" noAdjustHandles="1" noChangeArrowheads="1" noChangeShapeType="1" noTextEdit="1"/>
              </p:cNvSpPr>
              <p:nvPr/>
            </p:nvSpPr>
            <p:spPr>
              <a:xfrm>
                <a:off x="2422253" y="3775366"/>
                <a:ext cx="3963970" cy="398764"/>
              </a:xfrm>
              <a:prstGeom prst="rect">
                <a:avLst/>
              </a:prstGeom>
              <a:blipFill>
                <a:blip r:embed="rId3"/>
                <a:stretch>
                  <a:fillRect l="-922" t="-12121" r="-2611" b="-1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2415570" y="4453134"/>
                <a:ext cx="5724579" cy="3558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𝑺</m:t>
                      </m:r>
                      <m:r>
                        <a:rPr lang="en-US" altLang="zh-CN" sz="2296" b="1" i="1">
                          <a:latin typeface="Cambria Math" panose="02040503050406030204" pitchFamily="18" charset="0"/>
                          <a:ea typeface="Cambria Math" panose="02040503050406030204" pitchFamily="18" charset="0"/>
                        </a:rPr>
                        <m:t>=</m:t>
                      </m:r>
                      <m:d>
                        <m:dPr>
                          <m:begChr m:val="{"/>
                          <m:endChr m:val="}"/>
                          <m:ctrlPr>
                            <a:rPr lang="en-US" altLang="zh-CN" sz="2296" b="1" i="1">
                              <a:latin typeface="Cambria Math" panose="02040503050406030204" pitchFamily="18" charset="0"/>
                              <a:ea typeface="Cambria Math" panose="02040503050406030204" pitchFamily="18" charset="0"/>
                            </a:rPr>
                          </m:ctrlPr>
                        </m:dPr>
                        <m:e>
                          <m:r>
                            <a:rPr lang="en-US" altLang="zh-CN" sz="2296" b="1" i="1">
                              <a:latin typeface="Cambria Math" panose="02040503050406030204" pitchFamily="18" charset="0"/>
                              <a:ea typeface="Cambria Math" panose="02040503050406030204" pitchFamily="18" charset="0"/>
                            </a:rPr>
                            <m:t>𝒙</m:t>
                          </m:r>
                          <m:r>
                            <a:rPr lang="en-US" altLang="zh-CN" sz="2296" b="1" i="1">
                              <a:latin typeface="Cambria Math" panose="02040503050406030204" pitchFamily="18" charset="0"/>
                              <a:ea typeface="Cambria Math" panose="02040503050406030204" pitchFamily="18" charset="0"/>
                            </a:rPr>
                            <m:t>|</m:t>
                          </m:r>
                          <m:m>
                            <m:mPr>
                              <m:mcs>
                                <m:mc>
                                  <m:mcPr>
                                    <m:count m:val="3"/>
                                    <m:mcJc m:val="center"/>
                                  </m:mcPr>
                                </m:mc>
                              </m:mcs>
                              <m:ctrlPr>
                                <a:rPr lang="en-US" altLang="zh-CN" sz="2296" b="1" i="1">
                                  <a:latin typeface="Cambria Math" panose="02040503050406030204" pitchFamily="18" charset="0"/>
                                  <a:ea typeface="Cambria Math" panose="02040503050406030204" pitchFamily="18" charset="0"/>
                                </a:rPr>
                              </m:ctrlPr>
                            </m:mPr>
                            <m:mr>
                              <m:e>
                                <m:sSub>
                                  <m:sSubPr>
                                    <m:ctrlPr>
                                      <a:rPr lang="en-US" altLang="zh-CN" sz="2296" i="1">
                                        <a:latin typeface="Cambria Math" panose="02040503050406030204" pitchFamily="18" charset="0"/>
                                        <a:ea typeface="Cambria Math" panose="02040503050406030204" pitchFamily="18" charset="0"/>
                                      </a:rPr>
                                    </m:ctrlPr>
                                  </m:sSubPr>
                                  <m:e>
                                    <m:r>
                                      <a:rPr lang="en-US" altLang="zh-CN" sz="2296" i="1">
                                        <a:latin typeface="Cambria Math" panose="02040503050406030204" pitchFamily="18" charset="0"/>
                                        <a:ea typeface="Cambria Math" panose="02040503050406030204" pitchFamily="18" charset="0"/>
                                      </a:rPr>
                                      <m:t>𝑺</m:t>
                                    </m:r>
                                  </m:e>
                                  <m:sub>
                                    <m:r>
                                      <a:rPr lang="en-US" altLang="zh-CN" sz="2296" i="1">
                                        <a:latin typeface="Cambria Math" panose="02040503050406030204" pitchFamily="18" charset="0"/>
                                        <a:ea typeface="Cambria Math" panose="02040503050406030204" pitchFamily="18" charset="0"/>
                                      </a:rPr>
                                      <m:t>𝟏</m:t>
                                    </m:r>
                                  </m:sub>
                                </m:sSub>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𝒙</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𝑿</m:t>
                                </m:r>
                              </m:e>
                              <m:e>
                                <m:r>
                                  <a:rPr lang="en-US" altLang="zh-CN" sz="2296" b="1" i="1">
                                    <a:latin typeface="Cambria Math" panose="02040503050406030204" pitchFamily="18" charset="0"/>
                                    <a:ea typeface="Cambria Math" panose="02040503050406030204" pitchFamily="18" charset="0"/>
                                  </a:rPr>
                                  <m:t>𝒂𝒏𝒅</m:t>
                                </m:r>
                              </m:e>
                              <m:e>
                                <m:sSub>
                                  <m:sSubPr>
                                    <m:ctrlPr>
                                      <a:rPr lang="en-US" altLang="zh-CN" sz="2296" i="1">
                                        <a:latin typeface="Cambria Math" panose="02040503050406030204" pitchFamily="18" charset="0"/>
                                        <a:ea typeface="Cambria Math" panose="02040503050406030204" pitchFamily="18" charset="0"/>
                                      </a:rPr>
                                    </m:ctrlPr>
                                  </m:sSubPr>
                                  <m:e>
                                    <m:r>
                                      <a:rPr lang="en-US" altLang="zh-CN" sz="2296" i="1">
                                        <a:latin typeface="Cambria Math" panose="02040503050406030204" pitchFamily="18" charset="0"/>
                                        <a:ea typeface="Cambria Math" panose="02040503050406030204" pitchFamily="18" charset="0"/>
                                      </a:rPr>
                                      <m:t>𝑺</m:t>
                                    </m:r>
                                  </m:e>
                                  <m:sub>
                                    <m:r>
                                      <a:rPr lang="en-US" altLang="zh-CN" sz="2296" b="1" i="1">
                                        <a:latin typeface="Cambria Math" panose="02040503050406030204" pitchFamily="18" charset="0"/>
                                        <a:ea typeface="Cambria Math" panose="02040503050406030204" pitchFamily="18" charset="0"/>
                                      </a:rPr>
                                      <m:t>𝟐</m:t>
                                    </m:r>
                                  </m:sub>
                                </m:sSub>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𝒙</m:t>
                                </m:r>
                                <m:r>
                                  <a:rPr lang="en-US" altLang="zh-CN" sz="2296" i="1">
                                    <a:latin typeface="Cambria Math" panose="02040503050406030204" pitchFamily="18" charset="0"/>
                                    <a:ea typeface="Cambria Math" panose="02040503050406030204" pitchFamily="18" charset="0"/>
                                  </a:rPr>
                                  <m:t>⊆</m:t>
                                </m:r>
                                <m:sSup>
                                  <m:sSupPr>
                                    <m:ctrlPr>
                                      <a:rPr lang="en-US" altLang="zh-CN" sz="2296" i="1">
                                        <a:latin typeface="Cambria Math" panose="02040503050406030204" pitchFamily="18" charset="0"/>
                                        <a:ea typeface="Cambria Math" panose="02040503050406030204" pitchFamily="18" charset="0"/>
                                      </a:rPr>
                                    </m:ctrlPr>
                                  </m:sSupPr>
                                  <m:e>
                                    <m:r>
                                      <a:rPr lang="en-US" altLang="zh-CN" sz="2296" i="1">
                                        <a:latin typeface="Cambria Math" panose="02040503050406030204" pitchFamily="18" charset="0"/>
                                        <a:ea typeface="Cambria Math" panose="02040503050406030204" pitchFamily="18" charset="0"/>
                                      </a:rPr>
                                      <m:t>𝑿</m:t>
                                    </m:r>
                                  </m:e>
                                  <m:sup>
                                    <m:r>
                                      <a:rPr lang="en-US" altLang="zh-CN" sz="2296" i="1">
                                        <a:latin typeface="Cambria Math" panose="02040503050406030204" pitchFamily="18" charset="0"/>
                                        <a:ea typeface="Cambria Math" panose="02040503050406030204" pitchFamily="18" charset="0"/>
                                      </a:rPr>
                                      <m:t>𝑪</m:t>
                                    </m:r>
                                  </m:sup>
                                </m:sSup>
                              </m:e>
                            </m:mr>
                          </m:m>
                        </m:e>
                      </m:d>
                    </m:oMath>
                  </m:oMathPara>
                </a14:m>
                <a:endParaRPr lang="zh-CN" altLang="en-US" sz="2296" dirty="0"/>
              </a:p>
            </p:txBody>
          </p:sp>
        </mc:Choice>
        <mc:Fallback>
          <p:sp>
            <p:nvSpPr>
              <p:cNvPr id="8" name="文本框 7"/>
              <p:cNvSpPr txBox="1">
                <a:spLocks noRot="1" noChangeAspect="1" noMove="1" noResize="1" noEditPoints="1" noAdjustHandles="1" noChangeArrowheads="1" noChangeShapeType="1" noTextEdit="1"/>
              </p:cNvSpPr>
              <p:nvPr/>
            </p:nvSpPr>
            <p:spPr>
              <a:xfrm>
                <a:off x="2415570" y="4453134"/>
                <a:ext cx="5724579" cy="355867"/>
              </a:xfrm>
              <a:prstGeom prst="rect">
                <a:avLst/>
              </a:prstGeom>
              <a:blipFill>
                <a:blip r:embed="rId4"/>
                <a:stretch>
                  <a:fillRect l="-532" t="-3448" b="-327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2015587" y="5018095"/>
                <a:ext cx="8248218" cy="1152239"/>
              </a:xfrm>
              <a:prstGeom prst="rect">
                <a:avLst/>
              </a:prstGeom>
              <a:noFill/>
            </p:spPr>
            <p:txBody>
              <a:bodyPr wrap="square" rtlCol="0">
                <a:spAutoFit/>
              </a:bodyPr>
              <a:lstStyle/>
              <a:p>
                <a:r>
                  <a:rPr lang="zh-CN" altLang="en-US" sz="2296" dirty="0">
                    <a:ea typeface="楷体" panose="02010609060101010101" pitchFamily="49" charset="-122"/>
                    <a:cs typeface="Times New Roman" panose="02020603050405020304" pitchFamily="18" charset="0"/>
                  </a:rPr>
                  <a:t>当且仅当结构</a:t>
                </a:r>
                <a:r>
                  <a:rPr lang="zh-CN" altLang="en-US" sz="2296" dirty="0">
                    <a:ea typeface="楷体" panose="02010609060101010101" pitchFamily="49" charset="-122"/>
                    <a:cs typeface="Times New Roman" panose="02020603050405020304" pitchFamily="18" charset="0"/>
                  </a:rPr>
                  <a:t>元素</a:t>
                </a:r>
                <a:r>
                  <a:rPr lang="en-US" altLang="zh-CN" sz="2296" i="1" dirty="0">
                    <a:ea typeface="楷体" panose="02010609060101010101" pitchFamily="49" charset="-122"/>
                    <a:cs typeface="Times New Roman" panose="02020603050405020304" pitchFamily="18" charset="0"/>
                  </a:rPr>
                  <a:t>S</a:t>
                </a:r>
                <a:r>
                  <a:rPr lang="en-US" altLang="zh-CN" sz="2296" baseline="-25000" dirty="0">
                    <a:ea typeface="楷体" panose="02010609060101010101" pitchFamily="49" charset="-122"/>
                    <a:cs typeface="Times New Roman" panose="02020603050405020304" pitchFamily="18" charset="0"/>
                  </a:rPr>
                  <a:t>1</a:t>
                </a:r>
                <a:r>
                  <a:rPr lang="zh-CN" altLang="en-US" sz="2296" dirty="0">
                    <a:ea typeface="楷体" panose="02010609060101010101" pitchFamily="49" charset="-122"/>
                    <a:cs typeface="Times New Roman" panose="02020603050405020304" pitchFamily="18" charset="0"/>
                  </a:rPr>
                  <a:t>平移</a:t>
                </a:r>
                <a:r>
                  <a:rPr lang="zh-CN" altLang="en-US" sz="2296" dirty="0">
                    <a:ea typeface="楷体" panose="02010609060101010101" pitchFamily="49" charset="-122"/>
                    <a:cs typeface="Times New Roman" panose="02020603050405020304" pitchFamily="18" charset="0"/>
                  </a:rPr>
                  <a:t>到某一点可填入集合</a:t>
                </a:r>
                <a14:m>
                  <m:oMath xmlns:m="http://schemas.openxmlformats.org/officeDocument/2006/math">
                    <m:r>
                      <a:rPr lang="en-US" altLang="zh-CN" sz="2296" i="1">
                        <a:latin typeface="Cambria Math" panose="02040503050406030204" pitchFamily="18" charset="0"/>
                      </a:rPr>
                      <m:t>𝑿</m:t>
                    </m:r>
                  </m:oMath>
                </a14:m>
                <a:r>
                  <a:rPr lang="zh-CN" altLang="en-US" sz="2296" dirty="0">
                    <a:ea typeface="楷体" panose="02010609060101010101" pitchFamily="49" charset="-122"/>
                    <a:cs typeface="Times New Roman" panose="02020603050405020304" pitchFamily="18" charset="0"/>
                  </a:rPr>
                  <a:t> 的内部，结构元素</a:t>
                </a:r>
                <a14:m>
                  <m:oMath xmlns:m="http://schemas.openxmlformats.org/officeDocument/2006/math">
                    <m:sSub>
                      <m:sSubPr>
                        <m:ctrlPr>
                          <a:rPr lang="en-US" altLang="zh-CN" sz="2296" i="1">
                            <a:latin typeface="Cambria Math" panose="02040503050406030204" pitchFamily="18" charset="0"/>
                            <a:ea typeface="Cambria Math" panose="02040503050406030204" pitchFamily="18" charset="0"/>
                          </a:rPr>
                        </m:ctrlPr>
                      </m:sSubPr>
                      <m:e>
                        <m:r>
                          <a:rPr lang="en-US" altLang="zh-CN" sz="2296" i="1">
                            <a:latin typeface="Cambria Math" panose="02040503050406030204" pitchFamily="18" charset="0"/>
                            <a:ea typeface="Cambria Math" panose="02040503050406030204" pitchFamily="18" charset="0"/>
                          </a:rPr>
                          <m:t>𝑺</m:t>
                        </m:r>
                      </m:e>
                      <m:sub>
                        <m:r>
                          <a:rPr lang="en-US" altLang="zh-CN" sz="2296" i="1">
                            <a:latin typeface="Cambria Math" panose="02040503050406030204" pitchFamily="18" charset="0"/>
                            <a:ea typeface="Cambria Math" panose="02040503050406030204" pitchFamily="18" charset="0"/>
                          </a:rPr>
                          <m:t>𝟐</m:t>
                        </m:r>
                      </m:sub>
                    </m:sSub>
                  </m:oMath>
                </a14:m>
                <a:r>
                  <a:rPr lang="zh-CN" altLang="en-US" sz="2296" dirty="0">
                    <a:ea typeface="楷体" panose="02010609060101010101" pitchFamily="49" charset="-122"/>
                    <a:cs typeface="Times New Roman" panose="02020603050405020304" pitchFamily="18" charset="0"/>
                  </a:rPr>
                  <a:t>平移到该点可填入集合 的外部时，该点才在击中击不中变换的输出中</a:t>
                </a:r>
              </a:p>
            </p:txBody>
          </p:sp>
        </mc:Choice>
        <mc:Fallback>
          <p:sp>
            <p:nvSpPr>
              <p:cNvPr id="9" name="文本框 8"/>
              <p:cNvSpPr txBox="1">
                <a:spLocks noRot="1" noChangeAspect="1" noMove="1" noResize="1" noEditPoints="1" noAdjustHandles="1" noChangeArrowheads="1" noChangeShapeType="1" noTextEdit="1"/>
              </p:cNvSpPr>
              <p:nvPr/>
            </p:nvSpPr>
            <p:spPr>
              <a:xfrm>
                <a:off x="2015587" y="5018095"/>
                <a:ext cx="8248218" cy="1152239"/>
              </a:xfrm>
              <a:prstGeom prst="rect">
                <a:avLst/>
              </a:prstGeom>
              <a:blipFill>
                <a:blip r:embed="rId5"/>
                <a:stretch>
                  <a:fillRect l="-1109" t="-5820" r="-74" b="-8466"/>
                </a:stretch>
              </a:blipFill>
            </p:spPr>
            <p:txBody>
              <a:bodyPr/>
              <a:lstStyle/>
              <a:p>
                <a:r>
                  <a:rPr lang="zh-CN" altLang="en-US">
                    <a:noFill/>
                  </a:rPr>
                  <a:t> </a:t>
                </a:r>
              </a:p>
            </p:txBody>
          </p:sp>
        </mc:Fallback>
      </mc:AlternateContent>
      <p:sp>
        <p:nvSpPr>
          <p:cNvPr id="11" name="Rectangle 27"/>
          <p:cNvSpPr>
            <a:spLocks noChangeArrowheads="1"/>
          </p:cNvSpPr>
          <p:nvPr/>
        </p:nvSpPr>
        <p:spPr bwMode="auto">
          <a:xfrm>
            <a:off x="1963383" y="1235128"/>
            <a:ext cx="3307765" cy="53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lvl1pPr marL="514350" indent="-5143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marL="0" indent="0">
              <a:lnSpc>
                <a:spcPct val="110000"/>
              </a:lnSpc>
              <a:buClr>
                <a:srgbClr val="C00000"/>
              </a:buClr>
              <a:buSzPct val="100000"/>
              <a:buNone/>
            </a:pPr>
            <a:r>
              <a:rPr lang="zh-CN" altLang="en-US" sz="3061" dirty="0">
                <a:solidFill>
                  <a:srgbClr val="0000CC"/>
                </a:solidFill>
                <a:latin typeface="+mj-ea"/>
                <a:ea typeface="+mj-ea"/>
              </a:rPr>
              <a:t>（</a:t>
            </a:r>
            <a:r>
              <a:rPr lang="en-US" altLang="zh-CN" sz="3061" dirty="0">
                <a:solidFill>
                  <a:srgbClr val="0000CC"/>
                </a:solidFill>
                <a:latin typeface="+mj-ea"/>
                <a:ea typeface="+mj-ea"/>
              </a:rPr>
              <a:t>1</a:t>
            </a:r>
            <a:r>
              <a:rPr lang="zh-CN" altLang="en-US" sz="3061" dirty="0">
                <a:solidFill>
                  <a:srgbClr val="0000CC"/>
                </a:solidFill>
                <a:latin typeface="+mj-ea"/>
                <a:ea typeface="+mj-ea"/>
              </a:rPr>
              <a:t>）</a:t>
            </a:r>
            <a:r>
              <a:rPr lang="zh-CN" altLang="en-US" sz="3061" dirty="0">
                <a:solidFill>
                  <a:srgbClr val="0000CC"/>
                </a:solidFill>
                <a:latin typeface="+mj-ea"/>
                <a:ea typeface="+mj-ea"/>
              </a:rPr>
              <a:t>原理</a:t>
            </a:r>
          </a:p>
        </p:txBody>
      </p:sp>
    </p:spTree>
    <p:extLst>
      <p:ext uri="{BB962C8B-B14F-4D97-AF65-F5344CB8AC3E}">
        <p14:creationId xmlns:p14="http://schemas.microsoft.com/office/powerpoint/2010/main" val="21466825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62</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9.3.5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目标探测</a:t>
            </a:r>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击中与否变换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2058960" y="1262494"/>
            <a:ext cx="7117886" cy="445635"/>
          </a:xfrm>
          <a:prstGeom prst="rect">
            <a:avLst/>
          </a:prstGeom>
        </p:spPr>
        <p:txBody>
          <a:bodyPr wrap="square">
            <a:spAutoFit/>
          </a:bodyPr>
          <a:lstStyle/>
          <a:p>
            <a:pPr>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2</a:t>
            </a:r>
            <a:r>
              <a:rPr lang="zh-CN" altLang="en-US"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示例</a:t>
            </a:r>
            <a:r>
              <a:rPr lang="en-US" altLang="zh-CN"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击中</a:t>
            </a:r>
            <a:r>
              <a:rPr lang="zh-CN" altLang="zh-CN" sz="2296" kern="100" dirty="0">
                <a:solidFill>
                  <a:srgbClr val="0000CC"/>
                </a:solidFill>
                <a:latin typeface="+mj-ea"/>
                <a:ea typeface="+mj-ea"/>
                <a:cs typeface="Times New Roman" panose="02020603050405020304" pitchFamily="18" charset="0"/>
              </a:rPr>
              <a:t>与否</a:t>
            </a:r>
            <a:r>
              <a:rPr lang="zh-CN" altLang="zh-CN" sz="2296" kern="100" dirty="0">
                <a:solidFill>
                  <a:srgbClr val="0000CC"/>
                </a:solidFill>
                <a:latin typeface="+mj-ea"/>
                <a:ea typeface="+mj-ea"/>
                <a:cs typeface="Times New Roman" panose="02020603050405020304" pitchFamily="18" charset="0"/>
              </a:rPr>
              <a:t>变换</a:t>
            </a:r>
            <a:endParaRPr lang="zh-CN" altLang="en-US" sz="2296" dirty="0">
              <a:solidFill>
                <a:srgbClr val="0000CC"/>
              </a:solidFill>
              <a:latin typeface="+mj-ea"/>
              <a:ea typeface="+mj-ea"/>
              <a:cs typeface="Times New Roman" panose="02020603050405020304" pitchFamily="18" charset="0"/>
            </a:endParaRPr>
          </a:p>
        </p:txBody>
      </p:sp>
      <p:sp>
        <p:nvSpPr>
          <p:cNvPr id="6" name="文本框 5"/>
          <p:cNvSpPr txBox="1"/>
          <p:nvPr/>
        </p:nvSpPr>
        <p:spPr>
          <a:xfrm>
            <a:off x="2252661" y="1963573"/>
            <a:ext cx="8109595" cy="1505540"/>
          </a:xfrm>
          <a:prstGeom prst="rect">
            <a:avLst/>
          </a:prstGeom>
          <a:noFill/>
        </p:spPr>
        <p:txBody>
          <a:bodyPr wrap="square" rtlCol="0">
            <a:spAutoFit/>
          </a:bodyPr>
          <a:lstStyle/>
          <a:p>
            <a:r>
              <a:rPr lang="zh-CN" altLang="en-US" sz="2296" dirty="0">
                <a:ea typeface="楷体" panose="02010609060101010101" pitchFamily="49" charset="-122"/>
                <a:cs typeface="Times New Roman" panose="02020603050405020304" pitchFamily="18" charset="0"/>
              </a:rPr>
              <a:t>图</a:t>
            </a:r>
            <a:r>
              <a:rPr lang="en-US" altLang="zh-CN" sz="2296" dirty="0">
                <a:ea typeface="楷体" panose="02010609060101010101" pitchFamily="49" charset="-122"/>
                <a:cs typeface="Times New Roman" panose="02020603050405020304" pitchFamily="18" charset="0"/>
              </a:rPr>
              <a:t>(a)</a:t>
            </a:r>
            <a:r>
              <a:rPr lang="zh-CN" altLang="en-US" sz="2296" dirty="0">
                <a:ea typeface="楷体" panose="02010609060101010101" pitchFamily="49" charset="-122"/>
                <a:cs typeface="Times New Roman" panose="02020603050405020304" pitchFamily="18" charset="0"/>
              </a:rPr>
              <a:t>为由</a:t>
            </a:r>
            <a:r>
              <a:rPr lang="zh-CN" altLang="en-US" sz="2296" dirty="0">
                <a:ea typeface="楷体" panose="02010609060101010101" pitchFamily="49" charset="-122"/>
                <a:cs typeface="Times New Roman" panose="02020603050405020304" pitchFamily="18" charset="0"/>
              </a:rPr>
              <a:t>四个</a:t>
            </a:r>
            <a:r>
              <a:rPr lang="zh-CN" altLang="en-US" sz="2296" dirty="0">
                <a:ea typeface="楷体" panose="02010609060101010101" pitchFamily="49" charset="-122"/>
                <a:cs typeface="Times New Roman" panose="02020603050405020304" pitchFamily="18" charset="0"/>
              </a:rPr>
              <a:t>物体</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矩形、小方形、大方形、带有</a:t>
            </a:r>
            <a:r>
              <a:rPr lang="zh-CN" altLang="en-US" sz="2296" dirty="0">
                <a:ea typeface="楷体" panose="02010609060101010101" pitchFamily="49" charset="-122"/>
                <a:cs typeface="Times New Roman" panose="02020603050405020304" pitchFamily="18" charset="0"/>
              </a:rPr>
              <a:t>小凸出部分的大方形</a:t>
            </a:r>
            <a:r>
              <a:rPr lang="zh-CN" altLang="en-US" sz="2296" dirty="0">
                <a:ea typeface="楷体" panose="02010609060101010101" pitchFamily="49" charset="-122"/>
                <a:cs typeface="Times New Roman" panose="02020603050405020304" pitchFamily="18" charset="0"/>
              </a:rPr>
              <a:t>组成</a:t>
            </a:r>
            <a:r>
              <a:rPr lang="zh-CN" altLang="en-US" sz="2296" dirty="0">
                <a:ea typeface="楷体" panose="02010609060101010101" pitchFamily="49" charset="-122"/>
                <a:cs typeface="Times New Roman" panose="02020603050405020304" pitchFamily="18" charset="0"/>
              </a:rPr>
              <a:t>的</a:t>
            </a:r>
            <a:r>
              <a:rPr lang="zh-CN" altLang="en-US" sz="2296" dirty="0">
                <a:ea typeface="楷体" panose="02010609060101010101" pitchFamily="49" charset="-122"/>
                <a:cs typeface="Times New Roman" panose="02020603050405020304" pitchFamily="18" charset="0"/>
              </a:rPr>
              <a:t>图像 </a:t>
            </a:r>
            <a:r>
              <a:rPr lang="en-US" altLang="zh-CN" sz="2296" i="1"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a:t>
            </a:r>
            <a:endParaRPr lang="en-US" altLang="zh-CN" sz="2296" dirty="0">
              <a:ea typeface="楷体" panose="02010609060101010101" pitchFamily="49" charset="-122"/>
              <a:cs typeface="Times New Roman" panose="02020603050405020304" pitchFamily="18" charset="0"/>
            </a:endParaRPr>
          </a:p>
          <a:p>
            <a:r>
              <a:rPr lang="zh-CN" altLang="en-US" sz="2296" dirty="0">
                <a:ea typeface="楷体" panose="02010609060101010101" pitchFamily="49" charset="-122"/>
                <a:cs typeface="Times New Roman" panose="02020603050405020304" pitchFamily="18" charset="0"/>
              </a:rPr>
              <a:t>图</a:t>
            </a:r>
            <a:r>
              <a:rPr lang="en-US" altLang="zh-CN" sz="2296"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为</a:t>
            </a:r>
            <a:r>
              <a:rPr lang="zh-CN" altLang="en-US" sz="2296" dirty="0">
                <a:ea typeface="楷体" panose="02010609060101010101" pitchFamily="49" charset="-122"/>
                <a:cs typeface="Times New Roman" panose="02020603050405020304" pitchFamily="18" charset="0"/>
              </a:rPr>
              <a:t>结构</a:t>
            </a:r>
            <a:r>
              <a:rPr lang="zh-CN" altLang="en-US" sz="2296" dirty="0">
                <a:ea typeface="楷体" panose="02010609060101010101" pitchFamily="49" charset="-122"/>
                <a:cs typeface="Times New Roman" panose="02020603050405020304" pitchFamily="18" charset="0"/>
              </a:rPr>
              <a:t>元素对</a:t>
            </a:r>
            <a:r>
              <a:rPr lang="en-US" altLang="zh-CN" sz="2296" i="1" dirty="0">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a:t>
            </a:r>
            <a:r>
              <a:rPr lang="en-US" altLang="zh-CN" sz="2296" i="1" dirty="0">
                <a:ea typeface="楷体" panose="02010609060101010101" pitchFamily="49" charset="-122"/>
                <a:cs typeface="Times New Roman" panose="02020603050405020304" pitchFamily="18" charset="0"/>
              </a:rPr>
              <a:t>S</a:t>
            </a:r>
            <a:r>
              <a:rPr lang="en-US" altLang="zh-CN" sz="2296" baseline="-25000" dirty="0">
                <a:ea typeface="楷体" panose="02010609060101010101" pitchFamily="49" charset="-122"/>
                <a:cs typeface="Times New Roman" panose="02020603050405020304" pitchFamily="18" charset="0"/>
              </a:rPr>
              <a:t>1</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S</a:t>
            </a:r>
            <a:r>
              <a:rPr lang="en-US" altLang="zh-CN" sz="2296" baseline="-25000" dirty="0">
                <a:ea typeface="楷体" panose="02010609060101010101" pitchFamily="49" charset="-122"/>
                <a:cs typeface="Times New Roman" panose="02020603050405020304" pitchFamily="18" charset="0"/>
              </a:rPr>
              <a:t>2</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 。</a:t>
            </a:r>
            <a:endParaRPr lang="en-US" altLang="zh-CN" sz="2296" dirty="0">
              <a:ea typeface="楷体" panose="02010609060101010101" pitchFamily="49" charset="-122"/>
              <a:cs typeface="Times New Roman" panose="02020603050405020304" pitchFamily="18" charset="0"/>
            </a:endParaRPr>
          </a:p>
          <a:p>
            <a:r>
              <a:rPr lang="zh-CN" altLang="en-US" sz="2296" dirty="0">
                <a:ea typeface="楷体" panose="02010609060101010101" pitchFamily="49" charset="-122"/>
                <a:cs typeface="Times New Roman" panose="02020603050405020304" pitchFamily="18" charset="0"/>
              </a:rPr>
              <a:t>要求通过击中</a:t>
            </a:r>
            <a:r>
              <a:rPr lang="zh-CN" altLang="en-US" sz="2296" dirty="0">
                <a:ea typeface="楷体" panose="02010609060101010101" pitchFamily="49" charset="-122"/>
                <a:cs typeface="Times New Roman" panose="02020603050405020304" pitchFamily="18" charset="0"/>
              </a:rPr>
              <a:t>与否运算，能正确识别方形。</a:t>
            </a:r>
          </a:p>
        </p:txBody>
      </p:sp>
      <p:pic>
        <p:nvPicPr>
          <p:cNvPr id="7" name="图片 6"/>
          <p:cNvPicPr>
            <a:picLocks noChangeAspect="1"/>
          </p:cNvPicPr>
          <p:nvPr/>
        </p:nvPicPr>
        <p:blipFill>
          <a:blip r:embed="rId2"/>
          <a:stretch>
            <a:fillRect/>
          </a:stretch>
        </p:blipFill>
        <p:spPr>
          <a:xfrm>
            <a:off x="3065159" y="3929502"/>
            <a:ext cx="1847369" cy="2066253"/>
          </a:xfrm>
          <a:prstGeom prst="rect">
            <a:avLst/>
          </a:prstGeom>
        </p:spPr>
      </p:pic>
      <p:pic>
        <p:nvPicPr>
          <p:cNvPr id="8" name="图片 7"/>
          <p:cNvPicPr/>
          <p:nvPr/>
        </p:nvPicPr>
        <p:blipFill>
          <a:blip r:embed="rId3" cstate="print"/>
          <a:srcRect/>
          <a:stretch>
            <a:fillRect/>
          </a:stretch>
        </p:blipFill>
        <p:spPr bwMode="auto">
          <a:xfrm>
            <a:off x="6279686" y="3894248"/>
            <a:ext cx="1836874" cy="2309612"/>
          </a:xfrm>
          <a:prstGeom prst="rect">
            <a:avLst/>
          </a:prstGeom>
          <a:noFill/>
          <a:ln w="9525">
            <a:noFill/>
            <a:miter lim="800000"/>
            <a:headEnd/>
            <a:tailEnd/>
          </a:ln>
        </p:spPr>
      </p:pic>
      <p:sp>
        <p:nvSpPr>
          <p:cNvPr id="9" name="矩形 8"/>
          <p:cNvSpPr/>
          <p:nvPr/>
        </p:nvSpPr>
        <p:spPr>
          <a:xfrm>
            <a:off x="3065158" y="5968253"/>
            <a:ext cx="2158327" cy="524118"/>
          </a:xfrm>
          <a:prstGeom prst="rect">
            <a:avLst/>
          </a:prstGeom>
        </p:spPr>
        <p:txBody>
          <a:bodyPr wrap="square">
            <a:spAutoFit/>
          </a:bodyPr>
          <a:lstStyle/>
          <a:p>
            <a:r>
              <a:rPr lang="en-US" altLang="zh-CN" sz="2806" dirty="0">
                <a:ea typeface="楷体" panose="02010609060101010101" pitchFamily="49" charset="-122"/>
                <a:cs typeface="Times New Roman" panose="02020603050405020304" pitchFamily="18" charset="0"/>
              </a:rPr>
              <a:t>(a</a:t>
            </a:r>
            <a:r>
              <a:rPr lang="en-US" altLang="zh-CN" sz="2806" dirty="0">
                <a:ea typeface="楷体" panose="02010609060101010101" pitchFamily="49" charset="-122"/>
                <a:cs typeface="Times New Roman" panose="02020603050405020304" pitchFamily="18" charset="0"/>
              </a:rPr>
              <a:t>) </a:t>
            </a:r>
            <a:r>
              <a:rPr lang="zh-CN" altLang="en-US" sz="2806" dirty="0">
                <a:ea typeface="楷体" panose="02010609060101010101" pitchFamily="49" charset="-122"/>
                <a:cs typeface="Times New Roman" panose="02020603050405020304" pitchFamily="18" charset="0"/>
              </a:rPr>
              <a:t>图像 </a:t>
            </a:r>
            <a:r>
              <a:rPr lang="en-US" altLang="zh-CN" sz="2806" i="1" dirty="0">
                <a:ea typeface="楷体" panose="02010609060101010101" pitchFamily="49" charset="-122"/>
                <a:cs typeface="Times New Roman" panose="02020603050405020304" pitchFamily="18" charset="0"/>
              </a:rPr>
              <a:t>X</a:t>
            </a:r>
            <a:endParaRPr lang="zh-CN" altLang="en-US" sz="2806" dirty="0"/>
          </a:p>
        </p:txBody>
      </p:sp>
      <p:sp>
        <p:nvSpPr>
          <p:cNvPr id="10" name="矩形 9"/>
          <p:cNvSpPr/>
          <p:nvPr/>
        </p:nvSpPr>
        <p:spPr>
          <a:xfrm>
            <a:off x="5912311" y="5968252"/>
            <a:ext cx="2680542" cy="524118"/>
          </a:xfrm>
          <a:prstGeom prst="rect">
            <a:avLst/>
          </a:prstGeom>
        </p:spPr>
        <p:txBody>
          <a:bodyPr wrap="none">
            <a:spAutoFit/>
          </a:bodyPr>
          <a:lstStyle/>
          <a:p>
            <a:r>
              <a:rPr lang="en-US" altLang="zh-CN" sz="2806" dirty="0">
                <a:ea typeface="楷体" panose="02010609060101010101" pitchFamily="49" charset="-122"/>
                <a:cs typeface="Times New Roman" panose="02020603050405020304" pitchFamily="18" charset="0"/>
              </a:rPr>
              <a:t>(</a:t>
            </a:r>
            <a:r>
              <a:rPr lang="en-US" altLang="zh-CN" sz="2806" dirty="0">
                <a:ea typeface="楷体" panose="02010609060101010101" pitchFamily="49" charset="-122"/>
                <a:cs typeface="Times New Roman" panose="02020603050405020304" pitchFamily="18" charset="0"/>
              </a:rPr>
              <a:t>b</a:t>
            </a:r>
            <a:r>
              <a:rPr lang="en-US" altLang="zh-CN" sz="2806" dirty="0">
                <a:ea typeface="楷体" panose="02010609060101010101" pitchFamily="49" charset="-122"/>
                <a:cs typeface="Times New Roman" panose="02020603050405020304" pitchFamily="18" charset="0"/>
              </a:rPr>
              <a:t>) </a:t>
            </a:r>
            <a:r>
              <a:rPr lang="zh-CN" altLang="en-US" sz="2806" dirty="0">
                <a:ea typeface="楷体" panose="02010609060101010101" pitchFamily="49" charset="-122"/>
                <a:cs typeface="Times New Roman" panose="02020603050405020304" pitchFamily="18" charset="0"/>
              </a:rPr>
              <a:t>结构</a:t>
            </a:r>
            <a:r>
              <a:rPr lang="zh-CN" altLang="en-US" sz="2806" dirty="0">
                <a:ea typeface="楷体" panose="02010609060101010101" pitchFamily="49" charset="-122"/>
                <a:cs typeface="Times New Roman" panose="02020603050405020304" pitchFamily="18" charset="0"/>
              </a:rPr>
              <a:t>元素对</a:t>
            </a:r>
            <a:r>
              <a:rPr lang="en-US" altLang="zh-CN" sz="2806" i="1" dirty="0">
                <a:ea typeface="楷体" panose="02010609060101010101" pitchFamily="49" charset="-122"/>
                <a:cs typeface="Times New Roman" panose="02020603050405020304" pitchFamily="18" charset="0"/>
              </a:rPr>
              <a:t>S</a:t>
            </a:r>
            <a:endParaRPr lang="zh-CN" altLang="en-US" sz="2806" dirty="0"/>
          </a:p>
        </p:txBody>
      </p:sp>
    </p:spTree>
    <p:extLst>
      <p:ext uri="{BB962C8B-B14F-4D97-AF65-F5344CB8AC3E}">
        <p14:creationId xmlns:p14="http://schemas.microsoft.com/office/powerpoint/2010/main" val="10713814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63</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9.3.5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目标探测</a:t>
            </a:r>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击中与否变换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6733779" y="4146764"/>
            <a:ext cx="1663437" cy="2066253"/>
          </a:xfrm>
          <a:prstGeom prst="rect">
            <a:avLst/>
          </a:prstGeom>
        </p:spPr>
      </p:pic>
      <p:pic>
        <p:nvPicPr>
          <p:cNvPr id="7" name="图片 6"/>
          <p:cNvPicPr>
            <a:picLocks noChangeAspect="1"/>
          </p:cNvPicPr>
          <p:nvPr/>
        </p:nvPicPr>
        <p:blipFill>
          <a:blip r:embed="rId3"/>
          <a:stretch>
            <a:fillRect/>
          </a:stretch>
        </p:blipFill>
        <p:spPr>
          <a:xfrm>
            <a:off x="6623509" y="1470858"/>
            <a:ext cx="1666334" cy="2066253"/>
          </a:xfrm>
          <a:prstGeom prst="rect">
            <a:avLst/>
          </a:prstGeom>
        </p:spPr>
      </p:pic>
      <mc:AlternateContent xmlns:mc="http://schemas.openxmlformats.org/markup-compatibility/2006">
        <mc:Choice xmlns:a14="http://schemas.microsoft.com/office/drawing/2010/main" Requires="a14">
          <p:sp>
            <p:nvSpPr>
              <p:cNvPr id="8" name="矩形 7"/>
              <p:cNvSpPr/>
              <p:nvPr/>
            </p:nvSpPr>
            <p:spPr>
              <a:xfrm>
                <a:off x="6729677" y="3562249"/>
                <a:ext cx="1603964" cy="5338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806" i="1">
                              <a:latin typeface="Cambria Math" panose="02040503050406030204" pitchFamily="18" charset="0"/>
                              <a:ea typeface="Cambria Math" panose="02040503050406030204" pitchFamily="18" charset="0"/>
                            </a:rPr>
                          </m:ctrlPr>
                        </m:sSupPr>
                        <m:e>
                          <m:r>
                            <a:rPr lang="en-US" altLang="zh-CN" sz="2806" i="1">
                              <a:latin typeface="Cambria Math" panose="02040503050406030204" pitchFamily="18" charset="0"/>
                              <a:ea typeface="Cambria Math" panose="02040503050406030204" pitchFamily="18" charset="0"/>
                            </a:rPr>
                            <m:t>𝑿</m:t>
                          </m:r>
                        </m:e>
                        <m:sup>
                          <m:r>
                            <a:rPr lang="en-US" altLang="zh-CN" sz="2806" i="1">
                              <a:latin typeface="Cambria Math" panose="02040503050406030204" pitchFamily="18" charset="0"/>
                              <a:ea typeface="Cambria Math" panose="02040503050406030204" pitchFamily="18" charset="0"/>
                            </a:rPr>
                            <m:t>𝑪</m:t>
                          </m:r>
                        </m:sup>
                      </m:sSup>
                      <m:r>
                        <a:rPr lang="en-US" altLang="zh-CN" sz="2806" i="1">
                          <a:latin typeface="Cambria Math" panose="02040503050406030204" pitchFamily="18" charset="0"/>
                          <a:ea typeface="Cambria Math" panose="02040503050406030204" pitchFamily="18" charset="0"/>
                        </a:rPr>
                        <m:t>⊖</m:t>
                      </m:r>
                      <m:sSub>
                        <m:sSubPr>
                          <m:ctrlPr>
                            <a:rPr lang="en-US" altLang="zh-CN" sz="2806" i="1">
                              <a:latin typeface="Cambria Math" panose="02040503050406030204" pitchFamily="18" charset="0"/>
                              <a:ea typeface="Cambria Math" panose="02040503050406030204" pitchFamily="18" charset="0"/>
                            </a:rPr>
                          </m:ctrlPr>
                        </m:sSubPr>
                        <m:e>
                          <m:r>
                            <a:rPr lang="en-US" altLang="zh-CN" sz="2806" i="1">
                              <a:latin typeface="Cambria Math" panose="02040503050406030204" pitchFamily="18" charset="0"/>
                              <a:ea typeface="Cambria Math" panose="02040503050406030204" pitchFamily="18" charset="0"/>
                            </a:rPr>
                            <m:t>𝑺</m:t>
                          </m:r>
                        </m:e>
                        <m:sub>
                          <m:r>
                            <a:rPr lang="en-US" altLang="zh-CN" sz="2806" i="1">
                              <a:latin typeface="Cambria Math" panose="02040503050406030204" pitchFamily="18" charset="0"/>
                              <a:ea typeface="Cambria Math" panose="02040503050406030204" pitchFamily="18" charset="0"/>
                            </a:rPr>
                            <m:t>𝟐</m:t>
                          </m:r>
                        </m:sub>
                      </m:sSub>
                    </m:oMath>
                  </m:oMathPara>
                </a14:m>
                <a:endParaRPr lang="zh-CN" altLang="en-US" sz="2806" dirty="0"/>
              </a:p>
            </p:txBody>
          </p:sp>
        </mc:Choice>
        <mc:Fallback>
          <p:sp>
            <p:nvSpPr>
              <p:cNvPr id="8" name="矩形 7"/>
              <p:cNvSpPr>
                <a:spLocks noRot="1" noChangeAspect="1" noMove="1" noResize="1" noEditPoints="1" noAdjustHandles="1" noChangeArrowheads="1" noChangeShapeType="1" noTextEdit="1"/>
              </p:cNvSpPr>
              <p:nvPr/>
            </p:nvSpPr>
            <p:spPr>
              <a:xfrm>
                <a:off x="6729677" y="3562249"/>
                <a:ext cx="1603964" cy="53380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6851295" y="6064153"/>
                <a:ext cx="1445903" cy="4456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296" i="1">
                          <a:latin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oMath>
                  </m:oMathPara>
                </a14:m>
                <a:endParaRPr lang="zh-CN" altLang="en-US" sz="2296" dirty="0"/>
              </a:p>
            </p:txBody>
          </p:sp>
        </mc:Choice>
        <mc:Fallback>
          <p:sp>
            <p:nvSpPr>
              <p:cNvPr id="9" name="矩形 8"/>
              <p:cNvSpPr>
                <a:spLocks noRot="1" noChangeAspect="1" noMove="1" noResize="1" noEditPoints="1" noAdjustHandles="1" noChangeArrowheads="1" noChangeShapeType="1" noTextEdit="1"/>
              </p:cNvSpPr>
              <p:nvPr/>
            </p:nvSpPr>
            <p:spPr>
              <a:xfrm>
                <a:off x="6851295" y="6064153"/>
                <a:ext cx="1445903" cy="445635"/>
              </a:xfrm>
              <a:prstGeom prst="rect">
                <a:avLst/>
              </a:prstGeom>
              <a:blipFill>
                <a:blip r:embed="rId5"/>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6" cstate="print"/>
          <a:srcRect/>
          <a:stretch>
            <a:fillRect/>
          </a:stretch>
        </p:blipFill>
        <p:spPr bwMode="auto">
          <a:xfrm>
            <a:off x="3256221" y="4040993"/>
            <a:ext cx="1663261" cy="2066253"/>
          </a:xfrm>
          <a:prstGeom prst="rect">
            <a:avLst/>
          </a:prstGeom>
          <a:noFill/>
          <a:ln w="9525">
            <a:noFill/>
            <a:miter lim="800000"/>
            <a:headEnd/>
            <a:tailEnd/>
          </a:ln>
        </p:spPr>
      </p:pic>
      <p:pic>
        <p:nvPicPr>
          <p:cNvPr id="11" name="图片 10"/>
          <p:cNvPicPr>
            <a:picLocks noChangeAspect="1"/>
          </p:cNvPicPr>
          <p:nvPr/>
        </p:nvPicPr>
        <p:blipFill>
          <a:blip r:embed="rId7"/>
          <a:stretch>
            <a:fillRect/>
          </a:stretch>
        </p:blipFill>
        <p:spPr>
          <a:xfrm>
            <a:off x="3275457" y="1495996"/>
            <a:ext cx="1662641" cy="2066253"/>
          </a:xfrm>
          <a:prstGeom prst="rect">
            <a:avLst/>
          </a:prstGeom>
        </p:spPr>
      </p:pic>
      <mc:AlternateContent xmlns:mc="http://schemas.openxmlformats.org/markup-compatibility/2006">
        <mc:Choice xmlns:a14="http://schemas.microsoft.com/office/drawing/2010/main" Requires="a14">
          <p:sp>
            <p:nvSpPr>
              <p:cNvPr id="12" name="矩形 11"/>
              <p:cNvSpPr/>
              <p:nvPr/>
            </p:nvSpPr>
            <p:spPr>
              <a:xfrm>
                <a:off x="3660133" y="3575346"/>
                <a:ext cx="710964" cy="5338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806" i="1">
                              <a:latin typeface="Cambria Math" panose="02040503050406030204" pitchFamily="18" charset="0"/>
                              <a:ea typeface="Cambria Math" panose="02040503050406030204" pitchFamily="18" charset="0"/>
                            </a:rPr>
                          </m:ctrlPr>
                        </m:sSupPr>
                        <m:e>
                          <m:r>
                            <a:rPr lang="en-US" altLang="zh-CN" sz="2806" i="1">
                              <a:latin typeface="Cambria Math" panose="02040503050406030204" pitchFamily="18" charset="0"/>
                              <a:ea typeface="Cambria Math" panose="02040503050406030204" pitchFamily="18" charset="0"/>
                            </a:rPr>
                            <m:t>𝑿</m:t>
                          </m:r>
                        </m:e>
                        <m:sup>
                          <m:r>
                            <a:rPr lang="en-US" altLang="zh-CN" sz="2806" i="1">
                              <a:latin typeface="Cambria Math" panose="02040503050406030204" pitchFamily="18" charset="0"/>
                              <a:ea typeface="Cambria Math" panose="02040503050406030204" pitchFamily="18" charset="0"/>
                            </a:rPr>
                            <m:t>𝑪</m:t>
                          </m:r>
                        </m:sup>
                      </m:sSup>
                    </m:oMath>
                  </m:oMathPara>
                </a14:m>
                <a:endParaRPr lang="zh-CN" altLang="en-US" sz="2806" dirty="0"/>
              </a:p>
            </p:txBody>
          </p:sp>
        </mc:Choice>
        <mc:Fallback>
          <p:sp>
            <p:nvSpPr>
              <p:cNvPr id="12" name="矩形 11"/>
              <p:cNvSpPr>
                <a:spLocks noRot="1" noChangeAspect="1" noMove="1" noResize="1" noEditPoints="1" noAdjustHandles="1" noChangeArrowheads="1" noChangeShapeType="1" noTextEdit="1"/>
              </p:cNvSpPr>
              <p:nvPr/>
            </p:nvSpPr>
            <p:spPr>
              <a:xfrm>
                <a:off x="3660133" y="3575346"/>
                <a:ext cx="710964" cy="53380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3275457" y="5997152"/>
                <a:ext cx="1199752" cy="445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296" i="1">
                          <a:latin typeface="Cambria Math" panose="02040503050406030204" pitchFamily="18" charset="0"/>
                          <a:ea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sSub>
                        <m:sSubPr>
                          <m:ctrlPr>
                            <a:rPr lang="en-US" altLang="zh-CN" sz="2296" i="1">
                              <a:latin typeface="Cambria Math" panose="02040503050406030204" pitchFamily="18" charset="0"/>
                              <a:ea typeface="Cambria Math" panose="02040503050406030204" pitchFamily="18" charset="0"/>
                            </a:rPr>
                          </m:ctrlPr>
                        </m:sSubPr>
                        <m:e>
                          <m:r>
                            <a:rPr lang="en-US" altLang="zh-CN" sz="2296" i="1">
                              <a:latin typeface="Cambria Math" panose="02040503050406030204" pitchFamily="18" charset="0"/>
                              <a:ea typeface="Cambria Math" panose="02040503050406030204" pitchFamily="18" charset="0"/>
                            </a:rPr>
                            <m:t>𝑺</m:t>
                          </m:r>
                        </m:e>
                        <m:sub>
                          <m:r>
                            <a:rPr lang="en-US" altLang="zh-CN" sz="2296" i="1">
                              <a:latin typeface="Cambria Math" panose="02040503050406030204" pitchFamily="18" charset="0"/>
                              <a:ea typeface="Cambria Math" panose="02040503050406030204" pitchFamily="18" charset="0"/>
                            </a:rPr>
                            <m:t>𝟏</m:t>
                          </m:r>
                        </m:sub>
                      </m:sSub>
                    </m:oMath>
                  </m:oMathPara>
                </a14:m>
                <a:endParaRPr lang="zh-CN" altLang="en-US" sz="2296" dirty="0"/>
              </a:p>
            </p:txBody>
          </p:sp>
        </mc:Choice>
        <mc:Fallback>
          <p:sp>
            <p:nvSpPr>
              <p:cNvPr id="13" name="矩形 12"/>
              <p:cNvSpPr>
                <a:spLocks noRot="1" noChangeAspect="1" noMove="1" noResize="1" noEditPoints="1" noAdjustHandles="1" noChangeArrowheads="1" noChangeShapeType="1" noTextEdit="1"/>
              </p:cNvSpPr>
              <p:nvPr/>
            </p:nvSpPr>
            <p:spPr>
              <a:xfrm>
                <a:off x="3275457" y="5997152"/>
                <a:ext cx="1199752" cy="445635"/>
              </a:xfrm>
              <a:prstGeom prst="rect">
                <a:avLst/>
              </a:prstGeom>
              <a:blipFill>
                <a:blip r:embed="rId9"/>
                <a:stretch>
                  <a:fillRect b="-82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26887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64</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9.3.5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目标探测</a:t>
            </a:r>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击中与否变换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1649525" y="1289089"/>
            <a:ext cx="8339205" cy="445635"/>
          </a:xfrm>
          <a:prstGeom prst="rect">
            <a:avLst/>
          </a:prstGeom>
        </p:spPr>
        <p:txBody>
          <a:bodyPr wrap="square">
            <a:spAutoFit/>
          </a:bodyPr>
          <a:lstStyle/>
          <a:p>
            <a:pPr algn="just">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3</a:t>
            </a:r>
            <a:r>
              <a:rPr lang="zh-CN" altLang="en-US"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例程</a:t>
            </a:r>
            <a:r>
              <a:rPr lang="en-US" altLang="zh-CN" sz="2296" kern="100" dirty="0">
                <a:latin typeface="楷体" panose="02010609060101010101" pitchFamily="49" charset="-122"/>
                <a:ea typeface="楷体" panose="02010609060101010101" pitchFamily="49" charset="-122"/>
                <a:cs typeface="Times New Roman" panose="02020603050405020304" pitchFamily="18" charset="0"/>
              </a:rPr>
              <a:t>---</a:t>
            </a:r>
            <a:r>
              <a:rPr lang="zh-CN" altLang="zh-CN" sz="2296" kern="100" dirty="0">
                <a:latin typeface="楷体" panose="02010609060101010101" pitchFamily="49" charset="-122"/>
                <a:ea typeface="楷体" panose="02010609060101010101" pitchFamily="49" charset="-122"/>
                <a:cs typeface="Times New Roman" panose="02020603050405020304" pitchFamily="18" charset="0"/>
              </a:rPr>
              <a:t>实现【例</a:t>
            </a:r>
            <a:r>
              <a:rPr lang="en-US" altLang="zh-CN" sz="2296" kern="100" dirty="0">
                <a:latin typeface="楷体" panose="02010609060101010101" pitchFamily="49" charset="-122"/>
                <a:ea typeface="楷体" panose="02010609060101010101" pitchFamily="49" charset="-122"/>
                <a:cs typeface="Times New Roman" panose="02020603050405020304" pitchFamily="18" charset="0"/>
              </a:rPr>
              <a:t>9.19</a:t>
            </a:r>
            <a:r>
              <a:rPr lang="zh-CN" altLang="zh-CN" sz="2296" kern="100" dirty="0">
                <a:latin typeface="楷体" panose="02010609060101010101" pitchFamily="49" charset="-122"/>
                <a:ea typeface="楷体" panose="02010609060101010101" pitchFamily="49" charset="-122"/>
                <a:cs typeface="Times New Roman" panose="02020603050405020304" pitchFamily="18" charset="0"/>
              </a:rPr>
              <a:t>】</a:t>
            </a:r>
            <a:r>
              <a:rPr lang="zh-CN" altLang="en-US" sz="2296" kern="100" dirty="0">
                <a:latin typeface="楷体" panose="02010609060101010101" pitchFamily="49" charset="-122"/>
                <a:ea typeface="楷体" panose="02010609060101010101" pitchFamily="49" charset="-122"/>
                <a:cs typeface="Times New Roman" panose="02020603050405020304" pitchFamily="18" charset="0"/>
              </a:rPr>
              <a:t>中</a:t>
            </a:r>
            <a:r>
              <a:rPr lang="zh-CN" altLang="zh-CN" sz="2296" kern="100" dirty="0">
                <a:latin typeface="楷体" panose="02010609060101010101" pitchFamily="49" charset="-122"/>
                <a:ea typeface="楷体" panose="02010609060101010101" pitchFamily="49" charset="-122"/>
                <a:cs typeface="Times New Roman" panose="02020603050405020304" pitchFamily="18" charset="0"/>
              </a:rPr>
              <a:t>击中</a:t>
            </a:r>
            <a:r>
              <a:rPr lang="zh-CN" altLang="zh-CN" sz="2296" kern="100" dirty="0">
                <a:latin typeface="楷体" panose="02010609060101010101" pitchFamily="49" charset="-122"/>
                <a:ea typeface="楷体" panose="02010609060101010101" pitchFamily="49" charset="-122"/>
                <a:cs typeface="Times New Roman" panose="02020603050405020304" pitchFamily="18" charset="0"/>
              </a:rPr>
              <a:t>与否</a:t>
            </a:r>
            <a:r>
              <a:rPr lang="zh-CN" altLang="zh-CN" sz="2296" kern="100" dirty="0">
                <a:latin typeface="楷体" panose="02010609060101010101" pitchFamily="49" charset="-122"/>
                <a:ea typeface="楷体" panose="02010609060101010101" pitchFamily="49" charset="-122"/>
                <a:cs typeface="Times New Roman" panose="02020603050405020304" pitchFamily="18" charset="0"/>
              </a:rPr>
              <a:t>变换</a:t>
            </a:r>
            <a:endParaRPr lang="zh-CN" altLang="zh-CN" sz="2296" kern="1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 name="文本框 5"/>
          <p:cNvSpPr txBox="1"/>
          <p:nvPr/>
        </p:nvSpPr>
        <p:spPr>
          <a:xfrm>
            <a:off x="2561360" y="2584697"/>
            <a:ext cx="3718327" cy="4035592"/>
          </a:xfrm>
          <a:prstGeom prst="rect">
            <a:avLst/>
          </a:prstGeom>
          <a:noFill/>
        </p:spPr>
        <p:txBody>
          <a:bodyPr wrap="square" rtlCol="0">
            <a:spAutoFit/>
          </a:bodyPr>
          <a:lstStyle/>
          <a:p>
            <a:pPr algn="just">
              <a:spcBef>
                <a:spcPts val="383"/>
              </a:spcBef>
            </a:pPr>
            <a:r>
              <a:rPr lang="en-US" altLang="zh-CN" sz="2551" dirty="0">
                <a:ea typeface="楷体" panose="02010609060101010101" pitchFamily="49" charset="-122"/>
                <a:cs typeface="Times New Roman" panose="02020603050405020304" pitchFamily="18" charset="0"/>
              </a:rPr>
              <a:t>%</a:t>
            </a:r>
            <a:r>
              <a:rPr lang="zh-CN" altLang="zh-CN" sz="2551" dirty="0">
                <a:ea typeface="楷体" panose="02010609060101010101" pitchFamily="49" charset="-122"/>
                <a:cs typeface="Times New Roman" panose="02020603050405020304" pitchFamily="18" charset="0"/>
              </a:rPr>
              <a:t>定义图像</a:t>
            </a:r>
            <a:r>
              <a:rPr lang="en-US" altLang="zh-CN" sz="2551" dirty="0">
                <a:ea typeface="楷体" panose="02010609060101010101" pitchFamily="49" charset="-122"/>
                <a:cs typeface="Times New Roman" panose="02020603050405020304" pitchFamily="18" charset="0"/>
              </a:rPr>
              <a:t>Image </a:t>
            </a:r>
            <a:endParaRPr lang="en-US" altLang="zh-CN" sz="2551" dirty="0">
              <a:ea typeface="楷体" panose="02010609060101010101" pitchFamily="49" charset="-122"/>
              <a:cs typeface="Times New Roman" panose="02020603050405020304" pitchFamily="18" charset="0"/>
            </a:endParaRPr>
          </a:p>
          <a:p>
            <a:pPr algn="just">
              <a:spcBef>
                <a:spcPts val="383"/>
              </a:spcBef>
            </a:pPr>
            <a:r>
              <a:rPr lang="en-US" altLang="zh-CN" sz="2551" dirty="0">
                <a:ea typeface="楷体" panose="02010609060101010101" pitchFamily="49" charset="-122"/>
                <a:cs typeface="Times New Roman" panose="02020603050405020304" pitchFamily="18" charset="0"/>
              </a:rPr>
              <a:t>   Image=zeros(12,12); </a:t>
            </a:r>
          </a:p>
          <a:p>
            <a:pPr algn="just">
              <a:spcBef>
                <a:spcPts val="383"/>
              </a:spcBef>
            </a:pPr>
            <a:r>
              <a:rPr lang="en-US" altLang="zh-CN" sz="2551" dirty="0">
                <a:ea typeface="楷体" panose="02010609060101010101" pitchFamily="49" charset="-122"/>
                <a:cs typeface="Times New Roman" panose="02020603050405020304" pitchFamily="18" charset="0"/>
              </a:rPr>
              <a:t>   Image(2:6,3:5)=1;    </a:t>
            </a:r>
            <a:endParaRPr lang="zh-CN" altLang="zh-CN" sz="2551" dirty="0">
              <a:ea typeface="楷体" panose="02010609060101010101" pitchFamily="49" charset="-122"/>
              <a:cs typeface="Times New Roman" panose="02020603050405020304" pitchFamily="18" charset="0"/>
            </a:endParaRPr>
          </a:p>
          <a:p>
            <a:pPr algn="just">
              <a:spcBef>
                <a:spcPts val="383"/>
              </a:spcBef>
            </a:pPr>
            <a:r>
              <a:rPr lang="en-US" altLang="zh-CN" sz="2551" dirty="0">
                <a:ea typeface="楷体" panose="02010609060101010101" pitchFamily="49" charset="-122"/>
                <a:cs typeface="Times New Roman" panose="02020603050405020304" pitchFamily="18" charset="0"/>
              </a:rPr>
              <a:t>   Image(9:11,4:6</a:t>
            </a:r>
            <a:r>
              <a:rPr lang="en-US" altLang="zh-CN" sz="2551" dirty="0">
                <a:ea typeface="楷体" panose="02010609060101010101" pitchFamily="49" charset="-122"/>
                <a:cs typeface="Times New Roman" panose="02020603050405020304" pitchFamily="18" charset="0"/>
              </a:rPr>
              <a:t>)=1;</a:t>
            </a:r>
            <a:endParaRPr lang="zh-CN" altLang="zh-CN" sz="2551" dirty="0">
              <a:ea typeface="楷体" panose="02010609060101010101" pitchFamily="49" charset="-122"/>
              <a:cs typeface="Times New Roman" panose="02020603050405020304" pitchFamily="18" charset="0"/>
            </a:endParaRPr>
          </a:p>
          <a:p>
            <a:pPr algn="just">
              <a:spcBef>
                <a:spcPts val="383"/>
              </a:spcBef>
            </a:pPr>
            <a:r>
              <a:rPr lang="en-US" altLang="zh-CN" sz="2551" dirty="0">
                <a:ea typeface="楷体" panose="02010609060101010101" pitchFamily="49" charset="-122"/>
                <a:cs typeface="Times New Roman" panose="02020603050405020304" pitchFamily="18" charset="0"/>
              </a:rPr>
              <a:t>   Image(3:5,8:10</a:t>
            </a:r>
            <a:r>
              <a:rPr lang="en-US" altLang="zh-CN" sz="2551" dirty="0">
                <a:ea typeface="楷体" panose="02010609060101010101" pitchFamily="49" charset="-122"/>
                <a:cs typeface="Times New Roman" panose="02020603050405020304" pitchFamily="18" charset="0"/>
              </a:rPr>
              <a:t>)=1;  </a:t>
            </a:r>
            <a:endParaRPr lang="zh-CN" altLang="zh-CN" sz="2551" dirty="0">
              <a:ea typeface="楷体" panose="02010609060101010101" pitchFamily="49" charset="-122"/>
              <a:cs typeface="Times New Roman" panose="02020603050405020304" pitchFamily="18" charset="0"/>
            </a:endParaRPr>
          </a:p>
          <a:p>
            <a:pPr algn="just">
              <a:spcBef>
                <a:spcPts val="383"/>
              </a:spcBef>
            </a:pPr>
            <a:r>
              <a:rPr lang="en-US" altLang="zh-CN" sz="2551" dirty="0">
                <a:ea typeface="楷体" panose="02010609060101010101" pitchFamily="49" charset="-122"/>
                <a:cs typeface="Times New Roman" panose="02020603050405020304" pitchFamily="18" charset="0"/>
              </a:rPr>
              <a:t>   Image(8:9,9:10</a:t>
            </a:r>
            <a:r>
              <a:rPr lang="en-US" altLang="zh-CN" sz="2551" dirty="0">
                <a:ea typeface="楷体" panose="02010609060101010101" pitchFamily="49" charset="-122"/>
                <a:cs typeface="Times New Roman" panose="02020603050405020304" pitchFamily="18" charset="0"/>
              </a:rPr>
              <a:t>)=1;</a:t>
            </a:r>
            <a:endParaRPr lang="zh-CN" altLang="zh-CN" sz="2551" dirty="0">
              <a:ea typeface="楷体" panose="02010609060101010101" pitchFamily="49" charset="-122"/>
              <a:cs typeface="Times New Roman" panose="02020603050405020304" pitchFamily="18" charset="0"/>
            </a:endParaRPr>
          </a:p>
          <a:p>
            <a:pPr algn="just">
              <a:spcBef>
                <a:spcPts val="383"/>
              </a:spcBef>
            </a:pPr>
            <a:r>
              <a:rPr lang="en-US" altLang="zh-CN" sz="2551" dirty="0">
                <a:ea typeface="楷体" panose="02010609060101010101" pitchFamily="49" charset="-122"/>
                <a:cs typeface="Times New Roman" panose="02020603050405020304" pitchFamily="18" charset="0"/>
              </a:rPr>
              <a:t>   Image(2,10</a:t>
            </a:r>
            <a:r>
              <a:rPr lang="en-US" altLang="zh-CN" sz="2551" dirty="0">
                <a:ea typeface="楷体" panose="02010609060101010101" pitchFamily="49" charset="-122"/>
                <a:cs typeface="Times New Roman" panose="02020603050405020304" pitchFamily="18" charset="0"/>
              </a:rPr>
              <a:t>)=1;       </a:t>
            </a:r>
            <a:endParaRPr lang="zh-CN" altLang="zh-CN" sz="2551" dirty="0">
              <a:ea typeface="楷体" panose="02010609060101010101" pitchFamily="49" charset="-122"/>
              <a:cs typeface="Times New Roman" panose="02020603050405020304" pitchFamily="18" charset="0"/>
            </a:endParaRPr>
          </a:p>
          <a:p>
            <a:pPr algn="just">
              <a:spcBef>
                <a:spcPts val="383"/>
              </a:spcBef>
            </a:pPr>
            <a:r>
              <a:rPr lang="en-US" altLang="zh-CN" sz="2551" dirty="0">
                <a:ea typeface="楷体" panose="02010609060101010101" pitchFamily="49" charset="-122"/>
                <a:cs typeface="Times New Roman" panose="02020603050405020304" pitchFamily="18" charset="0"/>
              </a:rPr>
              <a:t>   Image(3,11</a:t>
            </a:r>
            <a:r>
              <a:rPr lang="en-US" altLang="zh-CN" sz="2551" dirty="0">
                <a:ea typeface="楷体" panose="02010609060101010101" pitchFamily="49" charset="-122"/>
                <a:cs typeface="Times New Roman" panose="02020603050405020304" pitchFamily="18" charset="0"/>
              </a:rPr>
              <a:t>)=1;</a:t>
            </a:r>
            <a:endParaRPr lang="zh-CN" altLang="zh-CN" sz="2551" dirty="0">
              <a:ea typeface="楷体" panose="02010609060101010101" pitchFamily="49" charset="-122"/>
              <a:cs typeface="Times New Roman" panose="02020603050405020304" pitchFamily="18" charset="0"/>
            </a:endParaRPr>
          </a:p>
          <a:p>
            <a:pPr algn="just">
              <a:spcBef>
                <a:spcPts val="383"/>
              </a:spcBef>
            </a:pPr>
            <a:endParaRPr lang="zh-CN" altLang="en-US" sz="2551" dirty="0">
              <a:ea typeface="楷体" panose="02010609060101010101" pitchFamily="49" charset="-122"/>
              <a:cs typeface="Times New Roman" panose="02020603050405020304" pitchFamily="18" charset="0"/>
            </a:endParaRPr>
          </a:p>
        </p:txBody>
      </p:sp>
      <p:sp>
        <p:nvSpPr>
          <p:cNvPr id="7" name="文本框 6"/>
          <p:cNvSpPr txBox="1"/>
          <p:nvPr/>
        </p:nvSpPr>
        <p:spPr>
          <a:xfrm>
            <a:off x="5819128" y="2161699"/>
            <a:ext cx="4679552" cy="4410310"/>
          </a:xfrm>
          <a:prstGeom prst="rect">
            <a:avLst/>
          </a:prstGeom>
          <a:noFill/>
        </p:spPr>
        <p:txBody>
          <a:bodyPr wrap="square" rtlCol="0">
            <a:spAutoFit/>
          </a:bodyPr>
          <a:lstStyle/>
          <a:p>
            <a:pPr algn="just"/>
            <a:r>
              <a:rPr lang="en-US" altLang="zh-CN" sz="2551" dirty="0">
                <a:ea typeface="楷体" panose="02010609060101010101" pitchFamily="49" charset="-122"/>
                <a:cs typeface="Times New Roman" panose="02020603050405020304" pitchFamily="18" charset="0"/>
              </a:rPr>
              <a:t>%</a:t>
            </a:r>
            <a:r>
              <a:rPr lang="zh-CN" altLang="zh-CN" sz="2551" dirty="0">
                <a:ea typeface="楷体" panose="02010609060101010101" pitchFamily="49" charset="-122"/>
                <a:cs typeface="Times New Roman" panose="02020603050405020304" pitchFamily="18" charset="0"/>
              </a:rPr>
              <a:t>定义结构元素</a:t>
            </a:r>
            <a:r>
              <a:rPr lang="en-US" altLang="zh-CN" sz="2551" dirty="0">
                <a:ea typeface="楷体" panose="02010609060101010101" pitchFamily="49" charset="-122"/>
                <a:cs typeface="Times New Roman" panose="02020603050405020304" pitchFamily="18" charset="0"/>
              </a:rPr>
              <a:t>SE1</a:t>
            </a:r>
            <a:r>
              <a:rPr lang="zh-CN" altLang="en-US" sz="2551" dirty="0">
                <a:ea typeface="楷体" panose="02010609060101010101" pitchFamily="49" charset="-122"/>
                <a:cs typeface="Times New Roman" panose="02020603050405020304" pitchFamily="18" charset="0"/>
              </a:rPr>
              <a:t>，</a:t>
            </a:r>
            <a:r>
              <a:rPr lang="en-US" altLang="zh-CN" sz="2551" dirty="0">
                <a:ea typeface="楷体" panose="02010609060101010101" pitchFamily="49" charset="-122"/>
                <a:cs typeface="Times New Roman" panose="02020603050405020304" pitchFamily="18" charset="0"/>
              </a:rPr>
              <a:t>SE2</a:t>
            </a:r>
          </a:p>
          <a:p>
            <a:pPr algn="just"/>
            <a:r>
              <a:rPr lang="en-US" altLang="zh-CN" sz="2551" dirty="0">
                <a:ea typeface="楷体" panose="02010609060101010101" pitchFamily="49" charset="-122"/>
                <a:cs typeface="Times New Roman" panose="02020603050405020304" pitchFamily="18" charset="0"/>
              </a:rPr>
              <a:t>    SE1</a:t>
            </a:r>
            <a:r>
              <a:rPr lang="en-US" altLang="zh-CN" sz="2551" dirty="0">
                <a:ea typeface="楷体" panose="02010609060101010101" pitchFamily="49" charset="-122"/>
                <a:cs typeface="Times New Roman" panose="02020603050405020304" pitchFamily="18" charset="0"/>
              </a:rPr>
              <a:t>=[0 0 0 0 0 </a:t>
            </a:r>
            <a:endParaRPr lang="en-US" altLang="zh-CN" sz="2551" dirty="0">
              <a:ea typeface="楷体" panose="02010609060101010101" pitchFamily="49" charset="-122"/>
              <a:cs typeface="Times New Roman" panose="02020603050405020304" pitchFamily="18" charset="0"/>
            </a:endParaRPr>
          </a:p>
          <a:p>
            <a:pPr algn="just"/>
            <a:r>
              <a:rPr lang="en-US" altLang="zh-CN" sz="2551" dirty="0">
                <a:ea typeface="楷体" panose="02010609060101010101" pitchFamily="49" charset="-122"/>
                <a:cs typeface="Times New Roman" panose="02020603050405020304" pitchFamily="18" charset="0"/>
              </a:rPr>
              <a:t> </a:t>
            </a:r>
            <a:r>
              <a:rPr lang="en-US" altLang="zh-CN" sz="2551" dirty="0">
                <a:ea typeface="楷体" panose="02010609060101010101" pitchFamily="49" charset="-122"/>
                <a:cs typeface="Times New Roman" panose="02020603050405020304" pitchFamily="18" charset="0"/>
              </a:rPr>
              <a:t>             0 1 1 1 0</a:t>
            </a:r>
            <a:endParaRPr lang="zh-CN" altLang="zh-CN" sz="2551" dirty="0">
              <a:ea typeface="楷体" panose="02010609060101010101" pitchFamily="49" charset="-122"/>
              <a:cs typeface="Times New Roman" panose="02020603050405020304" pitchFamily="18" charset="0"/>
            </a:endParaRPr>
          </a:p>
          <a:p>
            <a:pPr algn="just"/>
            <a:r>
              <a:rPr lang="en-US" altLang="zh-CN" sz="2551" dirty="0">
                <a:ea typeface="楷体" panose="02010609060101010101" pitchFamily="49" charset="-122"/>
                <a:cs typeface="Times New Roman" panose="02020603050405020304" pitchFamily="18" charset="0"/>
              </a:rPr>
              <a:t>              0 </a:t>
            </a:r>
            <a:r>
              <a:rPr lang="en-US" altLang="zh-CN" sz="2551" dirty="0">
                <a:ea typeface="楷体" panose="02010609060101010101" pitchFamily="49" charset="-122"/>
                <a:cs typeface="Times New Roman" panose="02020603050405020304" pitchFamily="18" charset="0"/>
              </a:rPr>
              <a:t>1 1 1 0</a:t>
            </a:r>
            <a:endParaRPr lang="zh-CN" altLang="zh-CN" sz="2551" dirty="0">
              <a:ea typeface="楷体" panose="02010609060101010101" pitchFamily="49" charset="-122"/>
              <a:cs typeface="Times New Roman" panose="02020603050405020304" pitchFamily="18" charset="0"/>
            </a:endParaRPr>
          </a:p>
          <a:p>
            <a:pPr algn="just"/>
            <a:r>
              <a:rPr lang="en-US" altLang="zh-CN" sz="2551" dirty="0">
                <a:ea typeface="楷体" panose="02010609060101010101" pitchFamily="49" charset="-122"/>
                <a:cs typeface="Times New Roman" panose="02020603050405020304" pitchFamily="18" charset="0"/>
              </a:rPr>
              <a:t>     </a:t>
            </a:r>
            <a:r>
              <a:rPr lang="en-US" altLang="zh-CN" sz="2551" dirty="0">
                <a:ea typeface="楷体" panose="02010609060101010101" pitchFamily="49" charset="-122"/>
                <a:cs typeface="Times New Roman" panose="02020603050405020304" pitchFamily="18" charset="0"/>
              </a:rPr>
              <a:t>         0 </a:t>
            </a:r>
            <a:r>
              <a:rPr lang="en-US" altLang="zh-CN" sz="2551" dirty="0">
                <a:ea typeface="楷体" panose="02010609060101010101" pitchFamily="49" charset="-122"/>
                <a:cs typeface="Times New Roman" panose="02020603050405020304" pitchFamily="18" charset="0"/>
              </a:rPr>
              <a:t>1 1 1 0</a:t>
            </a:r>
            <a:endParaRPr lang="zh-CN" altLang="zh-CN" sz="2551" dirty="0">
              <a:ea typeface="楷体" panose="02010609060101010101" pitchFamily="49" charset="-122"/>
              <a:cs typeface="Times New Roman" panose="02020603050405020304" pitchFamily="18" charset="0"/>
            </a:endParaRPr>
          </a:p>
          <a:p>
            <a:pPr algn="just"/>
            <a:r>
              <a:rPr lang="en-US" altLang="zh-CN" sz="2551" dirty="0">
                <a:ea typeface="楷体" panose="02010609060101010101" pitchFamily="49" charset="-122"/>
                <a:cs typeface="Times New Roman" panose="02020603050405020304" pitchFamily="18" charset="0"/>
              </a:rPr>
              <a:t>    </a:t>
            </a:r>
            <a:r>
              <a:rPr lang="en-US" altLang="zh-CN" sz="2551" dirty="0">
                <a:ea typeface="楷体" panose="02010609060101010101" pitchFamily="49" charset="-122"/>
                <a:cs typeface="Times New Roman" panose="02020603050405020304" pitchFamily="18" charset="0"/>
              </a:rPr>
              <a:t>          </a:t>
            </a:r>
            <a:r>
              <a:rPr lang="en-US" altLang="zh-CN" sz="2551" dirty="0">
                <a:ea typeface="楷体" panose="02010609060101010101" pitchFamily="49" charset="-122"/>
                <a:cs typeface="Times New Roman" panose="02020603050405020304" pitchFamily="18" charset="0"/>
              </a:rPr>
              <a:t>0 0 0 0 0];      </a:t>
            </a:r>
            <a:endParaRPr lang="zh-CN" altLang="zh-CN" sz="2551" dirty="0">
              <a:ea typeface="楷体" panose="02010609060101010101" pitchFamily="49" charset="-122"/>
              <a:cs typeface="Times New Roman" panose="02020603050405020304" pitchFamily="18" charset="0"/>
            </a:endParaRPr>
          </a:p>
          <a:p>
            <a:pPr algn="just"/>
            <a:r>
              <a:rPr lang="en-US" altLang="zh-CN" sz="2551" dirty="0">
                <a:ea typeface="楷体" panose="02010609060101010101" pitchFamily="49" charset="-122"/>
                <a:cs typeface="Times New Roman" panose="02020603050405020304" pitchFamily="18" charset="0"/>
              </a:rPr>
              <a:t>    SE2</a:t>
            </a:r>
            <a:r>
              <a:rPr lang="en-US" altLang="zh-CN" sz="2551" dirty="0">
                <a:ea typeface="楷体" panose="02010609060101010101" pitchFamily="49" charset="-122"/>
                <a:cs typeface="Times New Roman" panose="02020603050405020304" pitchFamily="18" charset="0"/>
              </a:rPr>
              <a:t>=[1 1 1 1 </a:t>
            </a:r>
            <a:endParaRPr lang="en-US" altLang="zh-CN" sz="2551" dirty="0">
              <a:ea typeface="楷体" panose="02010609060101010101" pitchFamily="49" charset="-122"/>
              <a:cs typeface="Times New Roman" panose="02020603050405020304" pitchFamily="18" charset="0"/>
            </a:endParaRPr>
          </a:p>
          <a:p>
            <a:pPr algn="just"/>
            <a:r>
              <a:rPr lang="en-US" altLang="zh-CN" sz="2551" dirty="0">
                <a:ea typeface="楷体" panose="02010609060101010101" pitchFamily="49" charset="-122"/>
                <a:cs typeface="Times New Roman" panose="02020603050405020304" pitchFamily="18" charset="0"/>
              </a:rPr>
              <a:t> </a:t>
            </a:r>
            <a:r>
              <a:rPr lang="en-US" altLang="zh-CN" sz="2551" dirty="0">
                <a:ea typeface="楷体" panose="02010609060101010101" pitchFamily="49" charset="-122"/>
                <a:cs typeface="Times New Roman" panose="02020603050405020304" pitchFamily="18" charset="0"/>
              </a:rPr>
              <a:t>             1 </a:t>
            </a:r>
            <a:r>
              <a:rPr lang="en-US" altLang="zh-CN" sz="2551" dirty="0">
                <a:ea typeface="楷体" panose="02010609060101010101" pitchFamily="49" charset="-122"/>
                <a:cs typeface="Times New Roman" panose="02020603050405020304" pitchFamily="18" charset="0"/>
              </a:rPr>
              <a:t>0 0 0 1</a:t>
            </a:r>
            <a:endParaRPr lang="zh-CN" altLang="zh-CN" sz="2551" dirty="0">
              <a:ea typeface="楷体" panose="02010609060101010101" pitchFamily="49" charset="-122"/>
              <a:cs typeface="Times New Roman" panose="02020603050405020304" pitchFamily="18" charset="0"/>
            </a:endParaRPr>
          </a:p>
          <a:p>
            <a:pPr algn="just"/>
            <a:r>
              <a:rPr lang="en-US" altLang="zh-CN" sz="2551" dirty="0">
                <a:ea typeface="楷体" panose="02010609060101010101" pitchFamily="49" charset="-122"/>
                <a:cs typeface="Times New Roman" panose="02020603050405020304" pitchFamily="18" charset="0"/>
              </a:rPr>
              <a:t>    </a:t>
            </a:r>
            <a:r>
              <a:rPr lang="en-US" altLang="zh-CN" sz="2551" dirty="0">
                <a:ea typeface="楷体" panose="02010609060101010101" pitchFamily="49" charset="-122"/>
                <a:cs typeface="Times New Roman" panose="02020603050405020304" pitchFamily="18" charset="0"/>
              </a:rPr>
              <a:t>          </a:t>
            </a:r>
            <a:r>
              <a:rPr lang="en-US" altLang="zh-CN" sz="2551" dirty="0">
                <a:ea typeface="楷体" panose="02010609060101010101" pitchFamily="49" charset="-122"/>
                <a:cs typeface="Times New Roman" panose="02020603050405020304" pitchFamily="18" charset="0"/>
              </a:rPr>
              <a:t>1 0 0 0 1</a:t>
            </a:r>
            <a:endParaRPr lang="zh-CN" altLang="zh-CN" sz="2551" dirty="0">
              <a:ea typeface="楷体" panose="02010609060101010101" pitchFamily="49" charset="-122"/>
              <a:cs typeface="Times New Roman" panose="02020603050405020304" pitchFamily="18" charset="0"/>
            </a:endParaRPr>
          </a:p>
          <a:p>
            <a:pPr algn="just"/>
            <a:r>
              <a:rPr lang="en-US" altLang="zh-CN" sz="2551" dirty="0">
                <a:ea typeface="楷体" panose="02010609060101010101" pitchFamily="49" charset="-122"/>
                <a:cs typeface="Times New Roman" panose="02020603050405020304" pitchFamily="18" charset="0"/>
              </a:rPr>
              <a:t>   </a:t>
            </a:r>
            <a:r>
              <a:rPr lang="en-US" altLang="zh-CN" sz="2551" dirty="0">
                <a:ea typeface="楷体" panose="02010609060101010101" pitchFamily="49" charset="-122"/>
                <a:cs typeface="Times New Roman" panose="02020603050405020304" pitchFamily="18" charset="0"/>
              </a:rPr>
              <a:t>           </a:t>
            </a:r>
            <a:r>
              <a:rPr lang="en-US" altLang="zh-CN" sz="2551" dirty="0">
                <a:ea typeface="楷体" panose="02010609060101010101" pitchFamily="49" charset="-122"/>
                <a:cs typeface="Times New Roman" panose="02020603050405020304" pitchFamily="18" charset="0"/>
              </a:rPr>
              <a:t>1 0 0 0 1</a:t>
            </a:r>
            <a:endParaRPr lang="zh-CN" altLang="zh-CN" sz="2551" dirty="0">
              <a:ea typeface="楷体" panose="02010609060101010101" pitchFamily="49" charset="-122"/>
              <a:cs typeface="Times New Roman" panose="02020603050405020304" pitchFamily="18" charset="0"/>
            </a:endParaRPr>
          </a:p>
          <a:p>
            <a:pPr algn="just"/>
            <a:r>
              <a:rPr lang="en-US" altLang="zh-CN" sz="2551" dirty="0">
                <a:ea typeface="楷体" panose="02010609060101010101" pitchFamily="49" charset="-122"/>
                <a:cs typeface="Times New Roman" panose="02020603050405020304" pitchFamily="18" charset="0"/>
              </a:rPr>
              <a:t>   </a:t>
            </a:r>
            <a:r>
              <a:rPr lang="en-US" altLang="zh-CN" sz="2551" dirty="0">
                <a:ea typeface="楷体" panose="02010609060101010101" pitchFamily="49" charset="-122"/>
                <a:cs typeface="Times New Roman" panose="02020603050405020304" pitchFamily="18" charset="0"/>
              </a:rPr>
              <a:t>           </a:t>
            </a:r>
            <a:r>
              <a:rPr lang="en-US" altLang="zh-CN" sz="2551" dirty="0">
                <a:ea typeface="楷体" panose="02010609060101010101" pitchFamily="49" charset="-122"/>
                <a:cs typeface="Times New Roman" panose="02020603050405020304" pitchFamily="18" charset="0"/>
              </a:rPr>
              <a:t>1 1 1 1 1];</a:t>
            </a:r>
            <a:endParaRPr lang="zh-CN" altLang="en-US" sz="2551" dirty="0">
              <a:ea typeface="楷体" panose="02010609060101010101" pitchFamily="49" charset="-122"/>
              <a:cs typeface="Times New Roman" panose="02020603050405020304" pitchFamily="18" charset="0"/>
            </a:endParaRPr>
          </a:p>
        </p:txBody>
      </p:sp>
      <p:sp>
        <p:nvSpPr>
          <p:cNvPr id="8" name="文本框 7"/>
          <p:cNvSpPr txBox="1"/>
          <p:nvPr/>
        </p:nvSpPr>
        <p:spPr>
          <a:xfrm>
            <a:off x="2376331" y="1948023"/>
            <a:ext cx="1515421" cy="445635"/>
          </a:xfrm>
          <a:prstGeom prst="rect">
            <a:avLst/>
          </a:prstGeom>
          <a:noFill/>
        </p:spPr>
        <p:txBody>
          <a:bodyPr wrap="square" rtlCol="0">
            <a:spAutoFit/>
          </a:bodyPr>
          <a:lstStyle/>
          <a:p>
            <a:pPr marL="437369" indent="-437369">
              <a:buClr>
                <a:srgbClr val="7030A0"/>
              </a:buClr>
              <a:buSzPct val="75000"/>
              <a:buFont typeface="Wingdings" panose="05000000000000000000" pitchFamily="2" charset="2"/>
              <a:buChar char="n"/>
            </a:pPr>
            <a:r>
              <a:rPr lang="zh-CN" altLang="en-US" sz="2296" dirty="0">
                <a:latin typeface="楷体" panose="02010609060101010101" pitchFamily="49" charset="-122"/>
                <a:ea typeface="楷体" panose="02010609060101010101" pitchFamily="49" charset="-122"/>
              </a:rPr>
              <a:t>程序</a:t>
            </a:r>
            <a:endParaRPr lang="zh-CN" altLang="en-US" sz="2296"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575198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65</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9.3.5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目标探测</a:t>
            </a:r>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击中与否变换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文本框 4"/>
          <p:cNvSpPr txBox="1"/>
          <p:nvPr/>
        </p:nvSpPr>
        <p:spPr>
          <a:xfrm>
            <a:off x="2192643" y="1638048"/>
            <a:ext cx="7857025" cy="4799134"/>
          </a:xfrm>
          <a:prstGeom prst="rect">
            <a:avLst/>
          </a:prstGeom>
          <a:noFill/>
        </p:spPr>
        <p:txBody>
          <a:bodyPr wrap="square" rtlCol="0">
            <a:spAutoFit/>
          </a:bodyPr>
          <a:lstStyle/>
          <a:p>
            <a:pPr algn="just">
              <a:spcBef>
                <a:spcPts val="383"/>
              </a:spcBef>
              <a:spcAft>
                <a:spcPts val="383"/>
              </a:spcAft>
            </a:pPr>
            <a:r>
              <a:rPr lang="en-US" altLang="zh-CN" sz="2806" dirty="0">
                <a:ea typeface="楷体" panose="02010609060101010101" pitchFamily="49" charset="-122"/>
                <a:cs typeface="Times New Roman" panose="02020603050405020304" pitchFamily="18" charset="0"/>
              </a:rPr>
              <a:t>%</a:t>
            </a:r>
            <a:r>
              <a:rPr lang="zh-CN" altLang="zh-CN" sz="2806" dirty="0">
                <a:ea typeface="楷体" panose="02010609060101010101" pitchFamily="49" charset="-122"/>
                <a:cs typeface="Times New Roman" panose="02020603050405020304" pitchFamily="18" charset="0"/>
              </a:rPr>
              <a:t>结构元素</a:t>
            </a:r>
            <a:r>
              <a:rPr lang="en-US" altLang="zh-CN" sz="2806" dirty="0">
                <a:ea typeface="楷体" panose="02010609060101010101" pitchFamily="49" charset="-122"/>
                <a:cs typeface="Times New Roman" panose="02020603050405020304" pitchFamily="18" charset="0"/>
              </a:rPr>
              <a:t>SE1</a:t>
            </a:r>
            <a:r>
              <a:rPr lang="zh-CN" altLang="zh-CN" sz="2806" dirty="0">
                <a:ea typeface="楷体" panose="02010609060101010101" pitchFamily="49" charset="-122"/>
                <a:cs typeface="Times New Roman" panose="02020603050405020304" pitchFamily="18" charset="0"/>
              </a:rPr>
              <a:t>探测图像内部，结果为</a:t>
            </a:r>
            <a:r>
              <a:rPr lang="en-US" altLang="zh-CN" sz="2806" dirty="0">
                <a:ea typeface="楷体" panose="02010609060101010101" pitchFamily="49" charset="-122"/>
                <a:cs typeface="Times New Roman" panose="02020603050405020304" pitchFamily="18" charset="0"/>
              </a:rPr>
              <a:t>result1</a:t>
            </a:r>
            <a:endParaRPr lang="zh-CN" altLang="zh-CN" sz="2806" dirty="0">
              <a:ea typeface="楷体" panose="02010609060101010101" pitchFamily="49" charset="-122"/>
              <a:cs typeface="Times New Roman" panose="02020603050405020304" pitchFamily="18" charset="0"/>
            </a:endParaRPr>
          </a:p>
          <a:p>
            <a:pPr algn="just">
              <a:spcBef>
                <a:spcPts val="383"/>
              </a:spcBef>
              <a:spcAft>
                <a:spcPts val="383"/>
              </a:spcAft>
            </a:pPr>
            <a:r>
              <a:rPr lang="en-US" altLang="zh-CN" sz="2806" dirty="0">
                <a:ea typeface="楷体" panose="02010609060101010101" pitchFamily="49" charset="-122"/>
                <a:cs typeface="Times New Roman" panose="02020603050405020304" pitchFamily="18" charset="0"/>
              </a:rPr>
              <a:t>result1=</a:t>
            </a:r>
            <a:r>
              <a:rPr lang="en-US" altLang="zh-CN" sz="2806" dirty="0" err="1">
                <a:ea typeface="楷体" panose="02010609060101010101" pitchFamily="49" charset="-122"/>
                <a:cs typeface="Times New Roman" panose="02020603050405020304" pitchFamily="18" charset="0"/>
              </a:rPr>
              <a:t>imerode</a:t>
            </a:r>
            <a:r>
              <a:rPr lang="en-US" altLang="zh-CN" sz="2806" dirty="0">
                <a:ea typeface="楷体" panose="02010609060101010101" pitchFamily="49" charset="-122"/>
                <a:cs typeface="Times New Roman" panose="02020603050405020304" pitchFamily="18" charset="0"/>
              </a:rPr>
              <a:t>(Image,SE1</a:t>
            </a:r>
            <a:r>
              <a:rPr lang="en-US" altLang="zh-CN" sz="2806" dirty="0">
                <a:ea typeface="楷体" panose="02010609060101010101" pitchFamily="49" charset="-122"/>
                <a:cs typeface="Times New Roman" panose="02020603050405020304" pitchFamily="18" charset="0"/>
              </a:rPr>
              <a:t>); </a:t>
            </a:r>
            <a:endParaRPr lang="en-US" altLang="zh-CN" sz="2806" dirty="0">
              <a:ea typeface="楷体" panose="02010609060101010101" pitchFamily="49" charset="-122"/>
              <a:cs typeface="Times New Roman" panose="02020603050405020304" pitchFamily="18" charset="0"/>
            </a:endParaRPr>
          </a:p>
          <a:p>
            <a:pPr algn="just">
              <a:spcBef>
                <a:spcPts val="383"/>
              </a:spcBef>
              <a:spcAft>
                <a:spcPts val="383"/>
              </a:spcAft>
            </a:pPr>
            <a:r>
              <a:rPr lang="en-US" altLang="zh-CN" sz="2806" dirty="0">
                <a:ea typeface="楷体" panose="02010609060101010101" pitchFamily="49" charset="-122"/>
                <a:cs typeface="Times New Roman" panose="02020603050405020304" pitchFamily="18" charset="0"/>
              </a:rPr>
              <a:t>Image1</a:t>
            </a:r>
            <a:r>
              <a:rPr lang="en-US" altLang="zh-CN" sz="2806" dirty="0">
                <a:ea typeface="楷体" panose="02010609060101010101" pitchFamily="49" charset="-122"/>
                <a:cs typeface="Times New Roman" panose="02020603050405020304" pitchFamily="18" charset="0"/>
              </a:rPr>
              <a:t>=~Image; </a:t>
            </a:r>
            <a:r>
              <a:rPr lang="en-US" altLang="zh-CN" sz="2806" dirty="0">
                <a:ea typeface="楷体" panose="02010609060101010101" pitchFamily="49" charset="-122"/>
                <a:cs typeface="Times New Roman" panose="02020603050405020304" pitchFamily="18" charset="0"/>
              </a:rPr>
              <a:t>   %</a:t>
            </a:r>
            <a:r>
              <a:rPr lang="zh-CN" altLang="zh-CN" sz="2806" dirty="0">
                <a:ea typeface="楷体" panose="02010609060101010101" pitchFamily="49" charset="-122"/>
                <a:cs typeface="Times New Roman" panose="02020603050405020304" pitchFamily="18" charset="0"/>
              </a:rPr>
              <a:t>目标图像</a:t>
            </a:r>
            <a:r>
              <a:rPr lang="en-US" altLang="zh-CN" sz="2806" dirty="0">
                <a:ea typeface="楷体" panose="02010609060101010101" pitchFamily="49" charset="-122"/>
                <a:cs typeface="Times New Roman" panose="02020603050405020304" pitchFamily="18" charset="0"/>
              </a:rPr>
              <a:t>Image</a:t>
            </a:r>
            <a:r>
              <a:rPr lang="zh-CN" altLang="zh-CN" sz="2806" dirty="0">
                <a:ea typeface="楷体" panose="02010609060101010101" pitchFamily="49" charset="-122"/>
                <a:cs typeface="Times New Roman" panose="02020603050405020304" pitchFamily="18" charset="0"/>
              </a:rPr>
              <a:t>求补</a:t>
            </a:r>
          </a:p>
          <a:p>
            <a:pPr algn="just">
              <a:spcBef>
                <a:spcPts val="383"/>
              </a:spcBef>
              <a:spcAft>
                <a:spcPts val="383"/>
              </a:spcAft>
            </a:pPr>
            <a:r>
              <a:rPr lang="en-US" altLang="zh-CN" sz="2806" dirty="0">
                <a:ea typeface="楷体" panose="02010609060101010101" pitchFamily="49" charset="-122"/>
                <a:cs typeface="Times New Roman" panose="02020603050405020304" pitchFamily="18" charset="0"/>
              </a:rPr>
              <a:t>%</a:t>
            </a:r>
            <a:r>
              <a:rPr lang="zh-CN" altLang="zh-CN" sz="2806" dirty="0">
                <a:ea typeface="楷体" panose="02010609060101010101" pitchFamily="49" charset="-122"/>
                <a:cs typeface="Times New Roman" panose="02020603050405020304" pitchFamily="18" charset="0"/>
              </a:rPr>
              <a:t>结构元素</a:t>
            </a:r>
            <a:r>
              <a:rPr lang="en-US" altLang="zh-CN" sz="2806" dirty="0">
                <a:ea typeface="楷体" panose="02010609060101010101" pitchFamily="49" charset="-122"/>
                <a:cs typeface="Times New Roman" panose="02020603050405020304" pitchFamily="18" charset="0"/>
              </a:rPr>
              <a:t>SE2</a:t>
            </a:r>
            <a:r>
              <a:rPr lang="zh-CN" altLang="zh-CN" sz="2806" dirty="0">
                <a:ea typeface="楷体" panose="02010609060101010101" pitchFamily="49" charset="-122"/>
                <a:cs typeface="Times New Roman" panose="02020603050405020304" pitchFamily="18" charset="0"/>
              </a:rPr>
              <a:t>检测图像外部，结果为</a:t>
            </a:r>
            <a:r>
              <a:rPr lang="en-US" altLang="zh-CN" sz="2806" dirty="0">
                <a:ea typeface="楷体" panose="02010609060101010101" pitchFamily="49" charset="-122"/>
                <a:cs typeface="Times New Roman" panose="02020603050405020304" pitchFamily="18" charset="0"/>
              </a:rPr>
              <a:t>result2</a:t>
            </a:r>
            <a:endParaRPr lang="zh-CN" altLang="zh-CN" sz="2806" dirty="0">
              <a:ea typeface="楷体" panose="02010609060101010101" pitchFamily="49" charset="-122"/>
              <a:cs typeface="Times New Roman" panose="02020603050405020304" pitchFamily="18" charset="0"/>
            </a:endParaRPr>
          </a:p>
          <a:p>
            <a:pPr algn="just">
              <a:spcBef>
                <a:spcPts val="383"/>
              </a:spcBef>
              <a:spcAft>
                <a:spcPts val="383"/>
              </a:spcAft>
            </a:pPr>
            <a:r>
              <a:rPr lang="en-US" altLang="zh-CN" sz="2806" dirty="0">
                <a:ea typeface="楷体" panose="02010609060101010101" pitchFamily="49" charset="-122"/>
                <a:cs typeface="Times New Roman" panose="02020603050405020304" pitchFamily="18" charset="0"/>
              </a:rPr>
              <a:t>result2=</a:t>
            </a:r>
            <a:r>
              <a:rPr lang="en-US" altLang="zh-CN" sz="2806" dirty="0" err="1">
                <a:ea typeface="楷体" panose="02010609060101010101" pitchFamily="49" charset="-122"/>
                <a:cs typeface="Times New Roman" panose="02020603050405020304" pitchFamily="18" charset="0"/>
              </a:rPr>
              <a:t>imerode</a:t>
            </a:r>
            <a:r>
              <a:rPr lang="en-US" altLang="zh-CN" sz="2806" dirty="0">
                <a:ea typeface="楷体" panose="02010609060101010101" pitchFamily="49" charset="-122"/>
                <a:cs typeface="Times New Roman" panose="02020603050405020304" pitchFamily="18" charset="0"/>
              </a:rPr>
              <a:t>(Image1,SE2</a:t>
            </a:r>
            <a:r>
              <a:rPr lang="en-US" altLang="zh-CN" sz="2806" dirty="0">
                <a:ea typeface="楷体" panose="02010609060101010101" pitchFamily="49" charset="-122"/>
                <a:cs typeface="Times New Roman" panose="02020603050405020304" pitchFamily="18" charset="0"/>
              </a:rPr>
              <a:t>); </a:t>
            </a:r>
            <a:endParaRPr lang="en-US" altLang="zh-CN" sz="2806" dirty="0">
              <a:ea typeface="楷体" panose="02010609060101010101" pitchFamily="49" charset="-122"/>
              <a:cs typeface="Times New Roman" panose="02020603050405020304" pitchFamily="18" charset="0"/>
            </a:endParaRPr>
          </a:p>
          <a:p>
            <a:pPr algn="just">
              <a:spcBef>
                <a:spcPts val="383"/>
              </a:spcBef>
              <a:spcAft>
                <a:spcPts val="383"/>
              </a:spcAft>
            </a:pPr>
            <a:r>
              <a:rPr lang="en-US" altLang="zh-CN" sz="2806" dirty="0">
                <a:ea typeface="楷体" panose="02010609060101010101" pitchFamily="49" charset="-122"/>
                <a:cs typeface="Times New Roman" panose="02020603050405020304" pitchFamily="18" charset="0"/>
              </a:rPr>
              <a:t>%</a:t>
            </a:r>
            <a:r>
              <a:rPr lang="zh-CN" altLang="zh-CN" sz="2806" dirty="0">
                <a:ea typeface="楷体" panose="02010609060101010101" pitchFamily="49" charset="-122"/>
                <a:cs typeface="Times New Roman" panose="02020603050405020304" pitchFamily="18" charset="0"/>
              </a:rPr>
              <a:t>求出击中与否变换的结果</a:t>
            </a:r>
            <a:r>
              <a:rPr lang="en-US" altLang="zh-CN" sz="2806" dirty="0">
                <a:ea typeface="楷体" panose="02010609060101010101" pitchFamily="49" charset="-122"/>
                <a:cs typeface="Times New Roman" panose="02020603050405020304" pitchFamily="18" charset="0"/>
              </a:rPr>
              <a:t>result </a:t>
            </a:r>
            <a:endParaRPr lang="en-US" altLang="zh-CN" sz="2806" dirty="0">
              <a:ea typeface="楷体" panose="02010609060101010101" pitchFamily="49" charset="-122"/>
              <a:cs typeface="Times New Roman" panose="02020603050405020304" pitchFamily="18" charset="0"/>
            </a:endParaRPr>
          </a:p>
          <a:p>
            <a:pPr algn="just">
              <a:spcBef>
                <a:spcPts val="383"/>
              </a:spcBef>
              <a:spcAft>
                <a:spcPts val="383"/>
              </a:spcAft>
            </a:pPr>
            <a:r>
              <a:rPr lang="en-US" altLang="zh-CN" sz="2806" dirty="0">
                <a:ea typeface="楷体" panose="02010609060101010101" pitchFamily="49" charset="-122"/>
                <a:cs typeface="Times New Roman" panose="02020603050405020304" pitchFamily="18" charset="0"/>
              </a:rPr>
              <a:t>result=result1 </a:t>
            </a:r>
            <a:r>
              <a:rPr lang="en-US" altLang="zh-CN" sz="2806" dirty="0">
                <a:ea typeface="楷体" panose="02010609060101010101" pitchFamily="49" charset="-122"/>
                <a:cs typeface="Times New Roman" panose="02020603050405020304" pitchFamily="18" charset="0"/>
              </a:rPr>
              <a:t>&amp; result2; </a:t>
            </a:r>
            <a:endParaRPr lang="zh-CN" altLang="zh-CN" sz="2806" dirty="0">
              <a:ea typeface="楷体" panose="02010609060101010101" pitchFamily="49" charset="-122"/>
              <a:cs typeface="Times New Roman" panose="02020603050405020304" pitchFamily="18" charset="0"/>
            </a:endParaRPr>
          </a:p>
          <a:p>
            <a:pPr algn="just">
              <a:spcBef>
                <a:spcPts val="383"/>
              </a:spcBef>
              <a:spcAft>
                <a:spcPts val="383"/>
              </a:spcAft>
            </a:pPr>
            <a:r>
              <a:rPr lang="en-US" altLang="zh-CN" sz="2806" dirty="0" err="1">
                <a:ea typeface="楷体" panose="02010609060101010101" pitchFamily="49" charset="-122"/>
                <a:cs typeface="Times New Roman" panose="02020603050405020304" pitchFamily="18" charset="0"/>
              </a:rPr>
              <a:t>figure,imshow</a:t>
            </a:r>
            <a:r>
              <a:rPr lang="en-US" altLang="zh-CN" sz="2806" dirty="0">
                <a:ea typeface="楷体" panose="02010609060101010101" pitchFamily="49" charset="-122"/>
                <a:cs typeface="Times New Roman" panose="02020603050405020304" pitchFamily="18" charset="0"/>
              </a:rPr>
              <a:t>(result); title('</a:t>
            </a:r>
            <a:r>
              <a:rPr lang="zh-CN" altLang="zh-CN" sz="2806" dirty="0">
                <a:ea typeface="楷体" panose="02010609060101010101" pitchFamily="49" charset="-122"/>
                <a:cs typeface="Times New Roman" panose="02020603050405020304" pitchFamily="18" charset="0"/>
              </a:rPr>
              <a:t>击中与否变换结果</a:t>
            </a:r>
            <a:r>
              <a:rPr lang="en-US" altLang="zh-CN" sz="2806" dirty="0">
                <a:ea typeface="楷体" panose="02010609060101010101" pitchFamily="49" charset="-122"/>
                <a:cs typeface="Times New Roman" panose="02020603050405020304" pitchFamily="18" charset="0"/>
              </a:rPr>
              <a:t>');</a:t>
            </a:r>
            <a:endParaRPr lang="zh-CN" altLang="zh-CN" sz="2806" dirty="0">
              <a:ea typeface="楷体" panose="02010609060101010101" pitchFamily="49" charset="-122"/>
              <a:cs typeface="Times New Roman" panose="02020603050405020304" pitchFamily="18" charset="0"/>
            </a:endParaRPr>
          </a:p>
          <a:p>
            <a:pPr algn="just">
              <a:spcBef>
                <a:spcPts val="383"/>
              </a:spcBef>
              <a:spcAft>
                <a:spcPts val="383"/>
              </a:spcAft>
            </a:pPr>
            <a:endParaRPr lang="zh-CN" altLang="en-US" sz="2806"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504441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66</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9.3.5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目标探测</a:t>
            </a:r>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击中与否变换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1871190" y="1170346"/>
            <a:ext cx="8339205" cy="445635"/>
          </a:xfrm>
          <a:prstGeom prst="rect">
            <a:avLst/>
          </a:prstGeom>
        </p:spPr>
        <p:txBody>
          <a:bodyPr wrap="square">
            <a:spAutoFit/>
          </a:bodyPr>
          <a:lstStyle/>
          <a:p>
            <a:pPr algn="just">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4</a:t>
            </a:r>
            <a:r>
              <a:rPr lang="zh-CN" altLang="en-US"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例</a:t>
            </a:r>
            <a:r>
              <a:rPr lang="zh-CN" altLang="en-US" sz="2296" kern="100" dirty="0">
                <a:solidFill>
                  <a:srgbClr val="0000CC"/>
                </a:solidFill>
                <a:latin typeface="+mj-ea"/>
                <a:ea typeface="+mj-ea"/>
                <a:cs typeface="Times New Roman" panose="02020603050405020304" pitchFamily="18" charset="0"/>
              </a:rPr>
              <a:t>程</a:t>
            </a:r>
            <a:r>
              <a:rPr lang="en-US" altLang="zh-CN"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击中</a:t>
            </a:r>
            <a:r>
              <a:rPr lang="zh-CN" altLang="zh-CN" sz="2296" kern="100" dirty="0">
                <a:solidFill>
                  <a:srgbClr val="0000CC"/>
                </a:solidFill>
                <a:latin typeface="+mj-ea"/>
                <a:ea typeface="+mj-ea"/>
                <a:cs typeface="Times New Roman" panose="02020603050405020304" pitchFamily="18" charset="0"/>
              </a:rPr>
              <a:t>与否</a:t>
            </a:r>
            <a:r>
              <a:rPr lang="zh-CN" altLang="zh-CN" sz="2296" kern="100" dirty="0">
                <a:solidFill>
                  <a:srgbClr val="0000CC"/>
                </a:solidFill>
                <a:latin typeface="+mj-ea"/>
                <a:ea typeface="+mj-ea"/>
                <a:cs typeface="Times New Roman" panose="02020603050405020304" pitchFamily="18" charset="0"/>
              </a:rPr>
              <a:t>变换</a:t>
            </a:r>
            <a:endParaRPr lang="zh-CN" altLang="zh-CN" sz="2296" kern="100" dirty="0">
              <a:solidFill>
                <a:srgbClr val="0000CC"/>
              </a:solidFill>
              <a:latin typeface="+mj-ea"/>
              <a:ea typeface="+mj-ea"/>
              <a:cs typeface="Times New Roman" panose="02020603050405020304" pitchFamily="18" charset="0"/>
            </a:endParaRPr>
          </a:p>
        </p:txBody>
      </p:sp>
      <p:sp>
        <p:nvSpPr>
          <p:cNvPr id="6" name="矩形 5"/>
          <p:cNvSpPr/>
          <p:nvPr/>
        </p:nvSpPr>
        <p:spPr>
          <a:xfrm>
            <a:off x="2284487" y="1690709"/>
            <a:ext cx="7301573" cy="445635"/>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n"/>
            </a:pPr>
            <a:r>
              <a:rPr lang="zh-CN" altLang="zh-CN" sz="2296" kern="100" dirty="0">
                <a:latin typeface="楷体" panose="02010609060101010101" pitchFamily="49" charset="-122"/>
                <a:ea typeface="楷体" panose="02010609060101010101" pitchFamily="49" charset="-122"/>
                <a:cs typeface="Times New Roman" panose="02020603050405020304" pitchFamily="18" charset="0"/>
              </a:rPr>
              <a:t>函数</a:t>
            </a:r>
            <a:endParaRPr lang="zh-CN" altLang="zh-CN" sz="2296" kern="1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 name="文本框 6"/>
          <p:cNvSpPr txBox="1"/>
          <p:nvPr/>
        </p:nvSpPr>
        <p:spPr>
          <a:xfrm>
            <a:off x="3677194" y="1690709"/>
            <a:ext cx="7339742" cy="1269963"/>
          </a:xfrm>
          <a:prstGeom prst="rect">
            <a:avLst/>
          </a:prstGeom>
          <a:noFill/>
        </p:spPr>
        <p:txBody>
          <a:bodyPr wrap="square" rtlCol="0">
            <a:spAutoFit/>
          </a:bodyPr>
          <a:lstStyle/>
          <a:p>
            <a:pPr algn="just"/>
            <a:r>
              <a:rPr lang="en-US" altLang="zh-CN" sz="2551" dirty="0">
                <a:cs typeface="Times New Roman" panose="02020603050405020304" pitchFamily="18" charset="0"/>
              </a:rPr>
              <a:t>BW2 </a:t>
            </a:r>
            <a:r>
              <a:rPr lang="en-US" altLang="zh-CN" sz="2551" dirty="0">
                <a:cs typeface="Times New Roman" panose="02020603050405020304" pitchFamily="18" charset="0"/>
              </a:rPr>
              <a:t>= </a:t>
            </a:r>
            <a:r>
              <a:rPr lang="en-US" altLang="zh-CN" sz="2551" dirty="0" err="1">
                <a:cs typeface="Times New Roman" panose="02020603050405020304" pitchFamily="18" charset="0"/>
              </a:rPr>
              <a:t>bwhitmiss</a:t>
            </a:r>
            <a:r>
              <a:rPr lang="en-US" altLang="zh-CN" sz="2551" dirty="0">
                <a:cs typeface="Times New Roman" panose="02020603050405020304" pitchFamily="18" charset="0"/>
              </a:rPr>
              <a:t>(BW,SE1,SE2</a:t>
            </a:r>
            <a:r>
              <a:rPr lang="en-US" altLang="zh-CN" sz="2551" dirty="0">
                <a:cs typeface="Times New Roman" panose="02020603050405020304" pitchFamily="18" charset="0"/>
              </a:rPr>
              <a:t>)</a:t>
            </a:r>
            <a:r>
              <a:rPr lang="zh-CN" altLang="zh-CN" sz="2551" dirty="0">
                <a:cs typeface="Times New Roman" panose="02020603050405020304" pitchFamily="18" charset="0"/>
              </a:rPr>
              <a:t> 。</a:t>
            </a:r>
          </a:p>
          <a:p>
            <a:pPr algn="just"/>
            <a:r>
              <a:rPr lang="en-US" altLang="zh-CN" sz="2551" dirty="0">
                <a:cs typeface="Times New Roman" panose="02020603050405020304" pitchFamily="18" charset="0"/>
              </a:rPr>
              <a:t>BW2 </a:t>
            </a:r>
            <a:r>
              <a:rPr lang="en-US" altLang="zh-CN" sz="2551" dirty="0">
                <a:cs typeface="Times New Roman" panose="02020603050405020304" pitchFamily="18" charset="0"/>
              </a:rPr>
              <a:t>= </a:t>
            </a:r>
            <a:r>
              <a:rPr lang="en-US" altLang="zh-CN" sz="2551" dirty="0" err="1">
                <a:cs typeface="Times New Roman" panose="02020603050405020304" pitchFamily="18" charset="0"/>
              </a:rPr>
              <a:t>bwhitmiss</a:t>
            </a:r>
            <a:r>
              <a:rPr lang="en-US" altLang="zh-CN" sz="2551" dirty="0">
                <a:cs typeface="Times New Roman" panose="02020603050405020304" pitchFamily="18" charset="0"/>
              </a:rPr>
              <a:t>(BW,INTERVAL)</a:t>
            </a:r>
            <a:r>
              <a:rPr lang="zh-CN" altLang="zh-CN" sz="2551" dirty="0">
                <a:cs typeface="Times New Roman" panose="02020603050405020304" pitchFamily="18" charset="0"/>
              </a:rPr>
              <a:t>：</a:t>
            </a:r>
            <a:endParaRPr lang="en-US" altLang="zh-CN" sz="2551" dirty="0">
              <a:cs typeface="Times New Roman" panose="02020603050405020304" pitchFamily="18" charset="0"/>
            </a:endParaRPr>
          </a:p>
          <a:p>
            <a:pPr algn="just"/>
            <a:r>
              <a:rPr lang="en-US" altLang="zh-CN" sz="2551" dirty="0">
                <a:cs typeface="Times New Roman" panose="02020603050405020304" pitchFamily="18" charset="0"/>
              </a:rPr>
              <a:t> </a:t>
            </a:r>
            <a:r>
              <a:rPr lang="en-US" altLang="zh-CN" sz="2551" dirty="0">
                <a:cs typeface="Times New Roman" panose="02020603050405020304" pitchFamily="18" charset="0"/>
              </a:rPr>
              <a:t>   </a:t>
            </a:r>
            <a:endParaRPr lang="zh-CN" altLang="en-US" sz="2551" dirty="0">
              <a:cs typeface="Times New Roman" panose="02020603050405020304" pitchFamily="18" charset="0"/>
            </a:endParaRPr>
          </a:p>
        </p:txBody>
      </p:sp>
      <p:sp>
        <p:nvSpPr>
          <p:cNvPr id="8" name="文本框 7"/>
          <p:cNvSpPr txBox="1"/>
          <p:nvPr/>
        </p:nvSpPr>
        <p:spPr>
          <a:xfrm>
            <a:off x="2223131" y="2397314"/>
            <a:ext cx="1515421" cy="445635"/>
          </a:xfrm>
          <a:prstGeom prst="rect">
            <a:avLst/>
          </a:prstGeom>
          <a:noFill/>
        </p:spPr>
        <p:txBody>
          <a:bodyPr wrap="square" rtlCol="0">
            <a:spAutoFit/>
          </a:bodyPr>
          <a:lstStyle/>
          <a:p>
            <a:pPr marL="437369" indent="-437369">
              <a:buClr>
                <a:srgbClr val="7030A0"/>
              </a:buClr>
              <a:buSzPct val="75000"/>
              <a:buFont typeface="Wingdings" panose="05000000000000000000" pitchFamily="2" charset="2"/>
              <a:buChar char="n"/>
            </a:pPr>
            <a:r>
              <a:rPr lang="zh-CN" altLang="en-US" sz="2296" dirty="0">
                <a:latin typeface="楷体" panose="02010609060101010101" pitchFamily="49" charset="-122"/>
                <a:ea typeface="楷体" panose="02010609060101010101" pitchFamily="49" charset="-122"/>
              </a:rPr>
              <a:t>程序</a:t>
            </a:r>
            <a:endParaRPr lang="zh-CN" altLang="en-US" sz="2296" dirty="0">
              <a:latin typeface="楷体" panose="02010609060101010101" pitchFamily="49" charset="-122"/>
              <a:ea typeface="楷体" panose="02010609060101010101" pitchFamily="49" charset="-122"/>
            </a:endParaRPr>
          </a:p>
        </p:txBody>
      </p:sp>
      <p:sp>
        <p:nvSpPr>
          <p:cNvPr id="9" name="TextBox 2"/>
          <p:cNvSpPr txBox="1"/>
          <p:nvPr/>
        </p:nvSpPr>
        <p:spPr>
          <a:xfrm>
            <a:off x="3137916" y="2809051"/>
            <a:ext cx="7879021" cy="3625223"/>
          </a:xfrm>
          <a:prstGeom prst="rect">
            <a:avLst/>
          </a:prstGeom>
          <a:noFill/>
        </p:spPr>
        <p:txBody>
          <a:bodyPr wrap="square" rtlCol="0">
            <a:spAutoFit/>
          </a:bodyPr>
          <a:lstStyle/>
          <a:p>
            <a:pPr algn="just"/>
            <a:r>
              <a:rPr lang="en-US" altLang="zh-CN" sz="2551" b="1" dirty="0">
                <a:ea typeface="楷体" panose="02010609060101010101" pitchFamily="49" charset="-122"/>
                <a:cs typeface="Times New Roman" panose="02020603050405020304" pitchFamily="18" charset="0"/>
              </a:rPr>
              <a:t>Image=</a:t>
            </a:r>
            <a:r>
              <a:rPr lang="en-US" altLang="zh-CN" sz="2551" b="1" dirty="0" err="1">
                <a:ea typeface="楷体" panose="02010609060101010101" pitchFamily="49" charset="-122"/>
                <a:cs typeface="Times New Roman" panose="02020603050405020304" pitchFamily="18" charset="0"/>
              </a:rPr>
              <a:t>imread</a:t>
            </a:r>
            <a:r>
              <a:rPr lang="en-US" altLang="zh-CN" sz="2551" b="1" dirty="0">
                <a:ea typeface="楷体" panose="02010609060101010101" pitchFamily="49" charset="-122"/>
                <a:cs typeface="Times New Roman" panose="02020603050405020304" pitchFamily="18" charset="0"/>
              </a:rPr>
              <a:t>('test.bmp');</a:t>
            </a:r>
            <a:endParaRPr lang="zh-CN" altLang="zh-CN" sz="2551" b="1" dirty="0">
              <a:ea typeface="楷体" panose="02010609060101010101" pitchFamily="49" charset="-122"/>
              <a:cs typeface="Times New Roman" panose="02020603050405020304" pitchFamily="18" charset="0"/>
            </a:endParaRPr>
          </a:p>
          <a:p>
            <a:pPr algn="just"/>
            <a:r>
              <a:rPr lang="en-US" altLang="zh-CN" sz="2551" b="1" dirty="0">
                <a:ea typeface="楷体" panose="02010609060101010101" pitchFamily="49" charset="-122"/>
                <a:cs typeface="Times New Roman" panose="02020603050405020304" pitchFamily="18" charset="0"/>
              </a:rPr>
              <a:t>BW=im2bw(Image);                 </a:t>
            </a:r>
            <a:endParaRPr lang="zh-CN" altLang="zh-CN" sz="2551" b="1" dirty="0">
              <a:ea typeface="楷体" panose="02010609060101010101" pitchFamily="49" charset="-122"/>
              <a:cs typeface="Times New Roman" panose="02020603050405020304" pitchFamily="18" charset="0"/>
            </a:endParaRPr>
          </a:p>
          <a:p>
            <a:pPr algn="just"/>
            <a:r>
              <a:rPr lang="en-US" altLang="zh-CN" sz="2551" b="1" dirty="0">
                <a:ea typeface="楷体" panose="02010609060101010101" pitchFamily="49" charset="-122"/>
                <a:cs typeface="Times New Roman" panose="02020603050405020304" pitchFamily="18" charset="0"/>
              </a:rPr>
              <a:t>interval=[-1  -1  -1  -1  -1</a:t>
            </a:r>
            <a:endParaRPr lang="zh-CN" altLang="zh-CN" sz="2551" b="1" dirty="0">
              <a:ea typeface="楷体" panose="02010609060101010101" pitchFamily="49" charset="-122"/>
              <a:cs typeface="Times New Roman" panose="02020603050405020304" pitchFamily="18" charset="0"/>
            </a:endParaRPr>
          </a:p>
          <a:p>
            <a:pPr algn="just"/>
            <a:r>
              <a:rPr lang="en-US" altLang="zh-CN" sz="2551" b="1" dirty="0">
                <a:ea typeface="楷体" panose="02010609060101010101" pitchFamily="49" charset="-122"/>
                <a:cs typeface="Times New Roman" panose="02020603050405020304" pitchFamily="18" charset="0"/>
              </a:rPr>
              <a:t>                  -1  -1  -1  -1  -1</a:t>
            </a:r>
            <a:endParaRPr lang="zh-CN" altLang="zh-CN" sz="2551" b="1" dirty="0">
              <a:ea typeface="楷体" panose="02010609060101010101" pitchFamily="49" charset="-122"/>
              <a:cs typeface="Times New Roman" panose="02020603050405020304" pitchFamily="18" charset="0"/>
            </a:endParaRPr>
          </a:p>
          <a:p>
            <a:pPr algn="just"/>
            <a:r>
              <a:rPr lang="en-US" altLang="zh-CN" sz="2551" b="1" dirty="0">
                <a:ea typeface="楷体" panose="02010609060101010101" pitchFamily="49" charset="-122"/>
                <a:cs typeface="Times New Roman" panose="02020603050405020304" pitchFamily="18" charset="0"/>
              </a:rPr>
              <a:t>                  -1  -1  1   1   1</a:t>
            </a:r>
            <a:endParaRPr lang="zh-CN" altLang="zh-CN" sz="2551" b="1" dirty="0">
              <a:ea typeface="楷体" panose="02010609060101010101" pitchFamily="49" charset="-122"/>
              <a:cs typeface="Times New Roman" panose="02020603050405020304" pitchFamily="18" charset="0"/>
            </a:endParaRPr>
          </a:p>
          <a:p>
            <a:pPr algn="just"/>
            <a:r>
              <a:rPr lang="en-US" altLang="zh-CN" sz="2551" b="1" dirty="0">
                <a:ea typeface="楷体" panose="02010609060101010101" pitchFamily="49" charset="-122"/>
                <a:cs typeface="Times New Roman" panose="02020603050405020304" pitchFamily="18" charset="0"/>
              </a:rPr>
              <a:t>                  -1  -1  1   1   1</a:t>
            </a:r>
            <a:endParaRPr lang="zh-CN" altLang="zh-CN" sz="2551" b="1" dirty="0">
              <a:ea typeface="楷体" panose="02010609060101010101" pitchFamily="49" charset="-122"/>
              <a:cs typeface="Times New Roman" panose="02020603050405020304" pitchFamily="18" charset="0"/>
            </a:endParaRPr>
          </a:p>
          <a:p>
            <a:pPr algn="just"/>
            <a:r>
              <a:rPr lang="en-US" altLang="zh-CN" sz="2551" b="1" dirty="0">
                <a:ea typeface="楷体" panose="02010609060101010101" pitchFamily="49" charset="-122"/>
                <a:cs typeface="Times New Roman" panose="02020603050405020304" pitchFamily="18" charset="0"/>
              </a:rPr>
              <a:t>                  -1  -1  1   1   1];      %</a:t>
            </a:r>
            <a:r>
              <a:rPr lang="zh-CN" altLang="zh-CN" sz="2551" b="1" dirty="0">
                <a:ea typeface="楷体" panose="02010609060101010101" pitchFamily="49" charset="-122"/>
                <a:cs typeface="Times New Roman" panose="02020603050405020304" pitchFamily="18" charset="0"/>
              </a:rPr>
              <a:t>定义结构元素对</a:t>
            </a:r>
          </a:p>
          <a:p>
            <a:pPr algn="just"/>
            <a:r>
              <a:rPr lang="en-US" altLang="zh-CN" sz="2551" b="1" dirty="0">
                <a:ea typeface="楷体" panose="02010609060101010101" pitchFamily="49" charset="-122"/>
                <a:cs typeface="Times New Roman" panose="02020603050405020304" pitchFamily="18" charset="0"/>
              </a:rPr>
              <a:t>result=</a:t>
            </a:r>
            <a:r>
              <a:rPr lang="en-US" altLang="zh-CN" sz="2551" b="1" dirty="0" err="1">
                <a:ea typeface="楷体" panose="02010609060101010101" pitchFamily="49" charset="-122"/>
                <a:cs typeface="Times New Roman" panose="02020603050405020304" pitchFamily="18" charset="0"/>
              </a:rPr>
              <a:t>bwhitmiss</a:t>
            </a:r>
            <a:r>
              <a:rPr lang="en-US" altLang="zh-CN" sz="2551" b="1" dirty="0">
                <a:ea typeface="楷体" panose="02010609060101010101" pitchFamily="49" charset="-122"/>
                <a:cs typeface="Times New Roman" panose="02020603050405020304" pitchFamily="18" charset="0"/>
              </a:rPr>
              <a:t>(</a:t>
            </a:r>
            <a:r>
              <a:rPr lang="en-US" altLang="zh-CN" sz="2551" b="1" dirty="0" err="1">
                <a:ea typeface="楷体" panose="02010609060101010101" pitchFamily="49" charset="-122"/>
                <a:cs typeface="Times New Roman" panose="02020603050405020304" pitchFamily="18" charset="0"/>
              </a:rPr>
              <a:t>BW,interval</a:t>
            </a:r>
            <a:r>
              <a:rPr lang="en-US" altLang="zh-CN" sz="2551" b="1" dirty="0">
                <a:ea typeface="楷体" panose="02010609060101010101" pitchFamily="49" charset="-122"/>
                <a:cs typeface="Times New Roman" panose="02020603050405020304" pitchFamily="18" charset="0"/>
              </a:rPr>
              <a:t>);   %</a:t>
            </a:r>
            <a:r>
              <a:rPr lang="zh-CN" altLang="zh-CN" sz="2551" b="1" dirty="0">
                <a:ea typeface="楷体" panose="02010609060101010101" pitchFamily="49" charset="-122"/>
                <a:cs typeface="Times New Roman" panose="02020603050405020304" pitchFamily="18" charset="0"/>
              </a:rPr>
              <a:t>击中击不中</a:t>
            </a:r>
          </a:p>
          <a:p>
            <a:pPr algn="just"/>
            <a:r>
              <a:rPr lang="en-US" altLang="zh-CN" sz="2551" b="1" dirty="0" err="1">
                <a:ea typeface="楷体" panose="02010609060101010101" pitchFamily="49" charset="-122"/>
                <a:cs typeface="Times New Roman" panose="02020603050405020304" pitchFamily="18" charset="0"/>
              </a:rPr>
              <a:t>figure,imshow</a:t>
            </a:r>
            <a:r>
              <a:rPr lang="en-US" altLang="zh-CN" sz="2551" b="1" dirty="0">
                <a:ea typeface="楷体" panose="02010609060101010101" pitchFamily="49" charset="-122"/>
                <a:cs typeface="Times New Roman" panose="02020603050405020304" pitchFamily="18" charset="0"/>
              </a:rPr>
              <a:t>(result); title('</a:t>
            </a:r>
            <a:r>
              <a:rPr lang="zh-CN" altLang="zh-CN" sz="2551" b="1" dirty="0">
                <a:ea typeface="楷体" panose="02010609060101010101" pitchFamily="49" charset="-122"/>
                <a:cs typeface="Times New Roman" panose="02020603050405020304" pitchFamily="18" charset="0"/>
              </a:rPr>
              <a:t>击中与否变换结果</a:t>
            </a:r>
            <a:r>
              <a:rPr lang="en-US" altLang="zh-CN" sz="2551" b="1" dirty="0">
                <a:ea typeface="楷体" panose="02010609060101010101" pitchFamily="49" charset="-122"/>
                <a:cs typeface="Times New Roman" panose="02020603050405020304" pitchFamily="18" charset="0"/>
              </a:rPr>
              <a:t>');</a:t>
            </a:r>
            <a:endParaRPr lang="zh-CN" altLang="en-US" sz="2551" b="1"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774831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67</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9.3.5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目标探测</a:t>
            </a:r>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击中与否变换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5" name="图片 4" descr="test"/>
          <p:cNvPicPr/>
          <p:nvPr/>
        </p:nvPicPr>
        <p:blipFill>
          <a:blip r:embed="rId2" cstate="print"/>
          <a:srcRect/>
          <a:stretch>
            <a:fillRect/>
          </a:stretch>
        </p:blipFill>
        <p:spPr bwMode="auto">
          <a:xfrm>
            <a:off x="2088705" y="2145894"/>
            <a:ext cx="3673747" cy="2479779"/>
          </a:xfrm>
          <a:prstGeom prst="rect">
            <a:avLst/>
          </a:prstGeom>
          <a:noFill/>
          <a:ln w="9525">
            <a:noFill/>
            <a:miter lim="800000"/>
            <a:headEnd/>
            <a:tailEnd/>
          </a:ln>
        </p:spPr>
      </p:pic>
      <p:pic>
        <p:nvPicPr>
          <p:cNvPr id="6" name="图片 5"/>
          <p:cNvPicPr/>
          <p:nvPr/>
        </p:nvPicPr>
        <p:blipFill>
          <a:blip r:embed="rId3" cstate="print"/>
          <a:srcRect/>
          <a:stretch>
            <a:fillRect/>
          </a:stretch>
        </p:blipFill>
        <p:spPr bwMode="auto">
          <a:xfrm>
            <a:off x="6589045" y="2145894"/>
            <a:ext cx="3765591" cy="2479779"/>
          </a:xfrm>
          <a:prstGeom prst="rect">
            <a:avLst/>
          </a:prstGeom>
          <a:noFill/>
          <a:ln w="9525">
            <a:noFill/>
            <a:miter lim="800000"/>
            <a:headEnd/>
            <a:tailEnd/>
          </a:ln>
        </p:spPr>
      </p:pic>
      <p:sp>
        <p:nvSpPr>
          <p:cNvPr id="7" name="Rectangle 1"/>
          <p:cNvSpPr>
            <a:spLocks noChangeArrowheads="1"/>
          </p:cNvSpPr>
          <p:nvPr/>
        </p:nvSpPr>
        <p:spPr bwMode="auto">
          <a:xfrm>
            <a:off x="2935074" y="4717532"/>
            <a:ext cx="6689226" cy="549552"/>
          </a:xfrm>
          <a:prstGeom prst="rect">
            <a:avLst/>
          </a:prstGeom>
          <a:noFill/>
          <a:ln w="9525">
            <a:noFill/>
            <a:miter lim="800000"/>
            <a:headEnd/>
            <a:tailEnd/>
          </a:ln>
          <a:effectLst/>
        </p:spPr>
        <p:txBody>
          <a:bodyPr vert="horz" wrap="none" lIns="116629" tIns="58314" rIns="116629" bIns="58314" numCol="1" anchor="ctr" anchorCtr="0" compatLnSpc="1">
            <a:prstTxWarp prst="textNoShape">
              <a:avLst/>
            </a:prstTxWarp>
            <a:spAutoFit/>
          </a:bodyPr>
          <a:lstStyle/>
          <a:p>
            <a:pPr algn="ctr" defTabSz="1166317" fontAlgn="base">
              <a:spcBef>
                <a:spcPct val="0"/>
              </a:spcBef>
              <a:spcAft>
                <a:spcPct val="0"/>
              </a:spcAft>
            </a:pPr>
            <a:r>
              <a:rPr lang="en-US" altLang="zh-CN" sz="2806" dirty="0">
                <a:ea typeface="楷体" panose="02010609060101010101" pitchFamily="49" charset="-122"/>
                <a:cs typeface="Times New Roman" panose="02020603050405020304" pitchFamily="18" charset="0"/>
              </a:rPr>
              <a:t>(a)</a:t>
            </a:r>
            <a:r>
              <a:rPr lang="zh-CN" altLang="en-US" sz="2806" dirty="0">
                <a:ea typeface="楷体" panose="02010609060101010101" pitchFamily="49" charset="-122"/>
                <a:cs typeface="Times New Roman" panose="02020603050405020304" pitchFamily="18" charset="0"/>
              </a:rPr>
              <a:t>原二值图像                     </a:t>
            </a:r>
            <a:r>
              <a:rPr lang="en-US" altLang="zh-CN" sz="2806" dirty="0">
                <a:ea typeface="楷体" panose="02010609060101010101" pitchFamily="49" charset="-122"/>
                <a:cs typeface="Times New Roman" panose="02020603050405020304" pitchFamily="18" charset="0"/>
              </a:rPr>
              <a:t>(b)</a:t>
            </a:r>
            <a:r>
              <a:rPr lang="zh-CN" altLang="en-US" sz="2806" dirty="0">
                <a:ea typeface="楷体" panose="02010609060101010101" pitchFamily="49" charset="-122"/>
                <a:cs typeface="Times New Roman" panose="02020603050405020304" pitchFamily="18" charset="0"/>
              </a:rPr>
              <a:t>击中击不中</a:t>
            </a:r>
          </a:p>
        </p:txBody>
      </p:sp>
      <p:sp>
        <p:nvSpPr>
          <p:cNvPr id="8" name="矩形 7"/>
          <p:cNvSpPr/>
          <p:nvPr/>
        </p:nvSpPr>
        <p:spPr>
          <a:xfrm>
            <a:off x="1963382" y="1242458"/>
            <a:ext cx="8476970" cy="445635"/>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n"/>
            </a:pPr>
            <a:r>
              <a:rPr lang="zh-CN" altLang="en-US" sz="2296" kern="100" dirty="0">
                <a:latin typeface="楷体" panose="02010609060101010101" pitchFamily="49" charset="-122"/>
                <a:ea typeface="楷体" panose="02010609060101010101" pitchFamily="49" charset="-122"/>
                <a:cs typeface="Times New Roman" panose="02020603050405020304" pitchFamily="18" charset="0"/>
              </a:rPr>
              <a:t>效果</a:t>
            </a:r>
            <a:endParaRPr lang="zh-CN" altLang="zh-CN" sz="2296" kern="1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11043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68</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9.3.6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细化</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文本框 4"/>
          <p:cNvSpPr txBox="1"/>
          <p:nvPr/>
        </p:nvSpPr>
        <p:spPr>
          <a:xfrm>
            <a:off x="1963381" y="1858835"/>
            <a:ext cx="8127819" cy="2064027"/>
          </a:xfrm>
          <a:prstGeom prst="rect">
            <a:avLst/>
          </a:prstGeom>
          <a:noFill/>
        </p:spPr>
        <p:txBody>
          <a:bodyPr wrap="square" rtlCol="0">
            <a:spAutoFit/>
          </a:bodyPr>
          <a:lstStyle/>
          <a:p>
            <a:pPr marL="437369" indent="-437369" algn="just">
              <a:spcBef>
                <a:spcPts val="383"/>
              </a:spcBef>
              <a:spcAft>
                <a:spcPts val="383"/>
              </a:spcAft>
              <a:buClr>
                <a:srgbClr val="7030A0"/>
              </a:buClr>
              <a:buSzPct val="75000"/>
              <a:buFont typeface="Wingdings" panose="05000000000000000000" pitchFamily="2" charset="2"/>
              <a:buChar char="n"/>
            </a:pPr>
            <a:r>
              <a:rPr lang="zh-CN" altLang="zh-CN" sz="2296" dirty="0">
                <a:ea typeface="楷体" panose="02010609060101010101" pitchFamily="49" charset="-122"/>
                <a:cs typeface="Times New Roman" panose="02020603050405020304" pitchFamily="18" charset="0"/>
              </a:rPr>
              <a:t>骨架化结构是目标图像的重要拓扑描述</a:t>
            </a:r>
            <a:r>
              <a:rPr lang="zh-CN" altLang="zh-CN" sz="2296" dirty="0">
                <a:ea typeface="楷体" panose="02010609060101010101" pitchFamily="49" charset="-122"/>
                <a:cs typeface="Times New Roman" panose="02020603050405020304" pitchFamily="18" charset="0"/>
              </a:rPr>
              <a:t>。</a:t>
            </a:r>
          </a:p>
          <a:p>
            <a:pPr marL="437369" indent="-437369" algn="just">
              <a:spcBef>
                <a:spcPts val="383"/>
              </a:spcBef>
              <a:spcAft>
                <a:spcPts val="383"/>
              </a:spcAft>
              <a:buClr>
                <a:srgbClr val="7030A0"/>
              </a:buClr>
              <a:buSzPct val="75000"/>
              <a:buFont typeface="Wingdings" panose="05000000000000000000" pitchFamily="2" charset="2"/>
              <a:buChar char="n"/>
            </a:pPr>
            <a:r>
              <a:rPr lang="zh-CN" altLang="zh-CN" sz="2296" dirty="0">
                <a:ea typeface="楷体" panose="02010609060101010101" pitchFamily="49" charset="-122"/>
                <a:cs typeface="Times New Roman" panose="02020603050405020304" pitchFamily="18" charset="0"/>
              </a:rPr>
              <a:t>对目标图像进行</a:t>
            </a:r>
            <a:r>
              <a:rPr lang="zh-CN" altLang="zh-CN" sz="2296" u="sng" dirty="0">
                <a:solidFill>
                  <a:srgbClr val="0000FF"/>
                </a:solidFill>
                <a:ea typeface="楷体" panose="02010609060101010101" pitchFamily="49" charset="-122"/>
                <a:cs typeface="Times New Roman" panose="02020603050405020304" pitchFamily="18" charset="0"/>
              </a:rPr>
              <a:t>细化</a:t>
            </a:r>
            <a:r>
              <a:rPr lang="zh-CN" altLang="zh-CN" sz="2296" dirty="0">
                <a:ea typeface="楷体" panose="02010609060101010101" pitchFamily="49" charset="-122"/>
                <a:cs typeface="Times New Roman" panose="02020603050405020304" pitchFamily="18" charset="0"/>
              </a:rPr>
              <a:t>处理，就是</a:t>
            </a:r>
            <a:r>
              <a:rPr lang="zh-CN" altLang="zh-CN" sz="2296" u="sng" dirty="0">
                <a:solidFill>
                  <a:srgbClr val="0000FF"/>
                </a:solidFill>
                <a:ea typeface="楷体" panose="02010609060101010101" pitchFamily="49" charset="-122"/>
                <a:cs typeface="Times New Roman" panose="02020603050405020304" pitchFamily="18" charset="0"/>
              </a:rPr>
              <a:t>求图像的中央骨架</a:t>
            </a:r>
            <a:r>
              <a:rPr lang="zh-CN" altLang="zh-CN" sz="2296" dirty="0">
                <a:ea typeface="楷体" panose="02010609060101010101" pitchFamily="49" charset="-122"/>
                <a:cs typeface="Times New Roman" panose="02020603050405020304" pitchFamily="18" charset="0"/>
              </a:rPr>
              <a:t>的过程，是将图像上的文字、曲线、直线等几何元素的线条沿着其中心轴线将其</a:t>
            </a:r>
            <a:r>
              <a:rPr lang="zh-CN" altLang="zh-CN" sz="2296" u="sng" dirty="0">
                <a:solidFill>
                  <a:srgbClr val="0000FF"/>
                </a:solidFill>
                <a:ea typeface="楷体" panose="02010609060101010101" pitchFamily="49" charset="-122"/>
                <a:cs typeface="Times New Roman" panose="02020603050405020304" pitchFamily="18" charset="0"/>
              </a:rPr>
              <a:t>细化成一个像素宽的线条</a:t>
            </a:r>
            <a:r>
              <a:rPr lang="zh-CN" altLang="zh-CN" sz="2296" dirty="0">
                <a:ea typeface="楷体" panose="02010609060101010101" pitchFamily="49" charset="-122"/>
                <a:cs typeface="Times New Roman" panose="02020603050405020304" pitchFamily="18" charset="0"/>
              </a:rPr>
              <a:t>的处理过程。</a:t>
            </a:r>
            <a:endParaRPr lang="en-US" altLang="zh-CN" sz="2296" dirty="0">
              <a:ea typeface="楷体" panose="02010609060101010101" pitchFamily="49" charset="-122"/>
              <a:cs typeface="Times New Roman" panose="02020603050405020304" pitchFamily="18" charset="0"/>
            </a:endParaRPr>
          </a:p>
          <a:p>
            <a:pPr marL="437369" indent="-437369" algn="just">
              <a:spcBef>
                <a:spcPts val="383"/>
              </a:spcBef>
              <a:spcAft>
                <a:spcPts val="383"/>
              </a:spcAft>
              <a:buClr>
                <a:srgbClr val="7030A0"/>
              </a:buClr>
              <a:buSzPct val="75000"/>
              <a:buFont typeface="Wingdings" panose="05000000000000000000" pitchFamily="2" charset="2"/>
              <a:buChar char="n"/>
            </a:pPr>
            <a:r>
              <a:rPr lang="zh-CN" altLang="zh-CN" sz="2296" dirty="0">
                <a:ea typeface="楷体" panose="02010609060101010101" pitchFamily="49" charset="-122"/>
                <a:cs typeface="Times New Roman" panose="02020603050405020304" pitchFamily="18" charset="0"/>
              </a:rPr>
              <a:t>基于</a:t>
            </a:r>
            <a:r>
              <a:rPr lang="zh-CN" altLang="zh-CN" sz="2296" dirty="0">
                <a:ea typeface="楷体" panose="02010609060101010101" pitchFamily="49" charset="-122"/>
                <a:cs typeface="Times New Roman" panose="02020603050405020304" pitchFamily="18" charset="0"/>
              </a:rPr>
              <a:t>数学形态学变换的细化算法为</a:t>
            </a:r>
            <a:endParaRPr lang="zh-CN" altLang="en-US" sz="2296" dirty="0">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文本框 5"/>
              <p:cNvSpPr txBox="1"/>
              <p:nvPr/>
            </p:nvSpPr>
            <p:spPr>
              <a:xfrm>
                <a:off x="3662142" y="4962306"/>
                <a:ext cx="2699906"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𝑺</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d>
                        <m:dPr>
                          <m:ctrlPr>
                            <a:rPr lang="en-US" altLang="zh-CN" sz="2296" b="1" i="1">
                              <a:latin typeface="Cambria Math" panose="02040503050406030204" pitchFamily="18" charset="0"/>
                              <a:ea typeface="Cambria Math" panose="02040503050406030204" pitchFamily="18" charset="0"/>
                            </a:rPr>
                          </m:ctrlPr>
                        </m:dPr>
                        <m:e>
                          <m:r>
                            <a:rPr lang="en-US" altLang="zh-CN" sz="2296" b="1" i="1">
                              <a:latin typeface="Cambria Math" panose="02040503050406030204" pitchFamily="18" charset="0"/>
                              <a:ea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𝑺</m:t>
                          </m:r>
                        </m:e>
                      </m:d>
                    </m:oMath>
                  </m:oMathPara>
                </a14:m>
                <a:endParaRPr lang="zh-CN" altLang="en-US" sz="2296" dirty="0"/>
              </a:p>
            </p:txBody>
          </p:sp>
        </mc:Choice>
        <mc:Fallback>
          <p:sp>
            <p:nvSpPr>
              <p:cNvPr id="6" name="文本框 5"/>
              <p:cNvSpPr txBox="1">
                <a:spLocks noRot="1" noChangeAspect="1" noMove="1" noResize="1" noEditPoints="1" noAdjustHandles="1" noChangeArrowheads="1" noChangeShapeType="1" noTextEdit="1"/>
              </p:cNvSpPr>
              <p:nvPr/>
            </p:nvSpPr>
            <p:spPr>
              <a:xfrm>
                <a:off x="3662142" y="4962306"/>
                <a:ext cx="2699906" cy="353302"/>
              </a:xfrm>
              <a:prstGeom prst="rect">
                <a:avLst/>
              </a:prstGeom>
              <a:blipFill>
                <a:blip r:embed="rId2"/>
                <a:stretch>
                  <a:fillRect l="-1806" b="-24138"/>
                </a:stretch>
              </a:blipFill>
            </p:spPr>
            <p:txBody>
              <a:bodyPr/>
              <a:lstStyle/>
              <a:p>
                <a:r>
                  <a:rPr lang="zh-CN" altLang="en-US">
                    <a:noFill/>
                  </a:rPr>
                  <a:t> </a:t>
                </a:r>
              </a:p>
            </p:txBody>
          </p:sp>
        </mc:Fallback>
      </mc:AlternateContent>
      <p:sp>
        <p:nvSpPr>
          <p:cNvPr id="7" name="Text Box 9"/>
          <p:cNvSpPr txBox="1">
            <a:spLocks noChangeArrowheads="1"/>
          </p:cNvSpPr>
          <p:nvPr/>
        </p:nvSpPr>
        <p:spPr bwMode="auto">
          <a:xfrm>
            <a:off x="2609360" y="5457928"/>
            <a:ext cx="7742222" cy="798937"/>
          </a:xfrm>
          <a:prstGeom prst="rect">
            <a:avLst/>
          </a:prstGeom>
          <a:noFill/>
          <a:ln w="9525">
            <a:noFill/>
            <a:miter lim="800000"/>
            <a:headEnd/>
            <a:tailEnd/>
          </a:ln>
        </p:spPr>
        <p:txBody>
          <a:bodyPr wrap="square">
            <a:spAutoFit/>
          </a:bodyPr>
          <a:lstStyle/>
          <a:p>
            <a:pPr algn="just"/>
            <a:r>
              <a:rPr lang="zh-CN" altLang="en-US" sz="2296" dirty="0">
                <a:ea typeface="楷体" panose="02010609060101010101" pitchFamily="49" charset="-122"/>
                <a:cs typeface="Times New Roman" panose="02020603050405020304" pitchFamily="18" charset="0"/>
              </a:rPr>
              <a:t>可见，细化实际上为从集合</a:t>
            </a:r>
            <a:r>
              <a:rPr lang="en-US" altLang="zh-CN" sz="2296" i="1"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中去掉被结构</a:t>
            </a:r>
            <a:r>
              <a:rPr lang="zh-CN" altLang="en-US" sz="2296" dirty="0">
                <a:ea typeface="楷体" panose="02010609060101010101" pitchFamily="49" charset="-122"/>
                <a:cs typeface="Times New Roman" panose="02020603050405020304" pitchFamily="18" charset="0"/>
              </a:rPr>
              <a:t>元素</a:t>
            </a:r>
            <a:r>
              <a:rPr lang="en-US" altLang="zh-CN" sz="2296" i="1" dirty="0">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击中</a:t>
            </a:r>
            <a:r>
              <a:rPr lang="zh-CN" altLang="en-US" sz="2296" dirty="0">
                <a:ea typeface="楷体" panose="02010609060101010101" pitchFamily="49" charset="-122"/>
                <a:cs typeface="Times New Roman" panose="02020603050405020304" pitchFamily="18" charset="0"/>
              </a:rPr>
              <a:t>的结果。</a:t>
            </a:r>
          </a:p>
        </p:txBody>
      </p:sp>
      <p:sp>
        <p:nvSpPr>
          <p:cNvPr id="8" name="Rectangle 27"/>
          <p:cNvSpPr>
            <a:spLocks noChangeArrowheads="1"/>
          </p:cNvSpPr>
          <p:nvPr/>
        </p:nvSpPr>
        <p:spPr bwMode="auto">
          <a:xfrm>
            <a:off x="1963383" y="1235128"/>
            <a:ext cx="3307765" cy="53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lvl1pPr marL="514350" indent="-5143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marL="0" indent="0">
              <a:lnSpc>
                <a:spcPct val="110000"/>
              </a:lnSpc>
              <a:buClr>
                <a:srgbClr val="C00000"/>
              </a:buClr>
              <a:buSzPct val="100000"/>
              <a:buNone/>
            </a:pPr>
            <a:r>
              <a:rPr lang="zh-CN" altLang="en-US" sz="3061" dirty="0">
                <a:solidFill>
                  <a:srgbClr val="0000CC"/>
                </a:solidFill>
                <a:latin typeface="+mj-ea"/>
                <a:ea typeface="+mj-ea"/>
              </a:rPr>
              <a:t>（</a:t>
            </a:r>
            <a:r>
              <a:rPr lang="en-US" altLang="zh-CN" sz="3061" dirty="0">
                <a:solidFill>
                  <a:srgbClr val="0000CC"/>
                </a:solidFill>
                <a:latin typeface="+mj-ea"/>
                <a:ea typeface="+mj-ea"/>
              </a:rPr>
              <a:t>1</a:t>
            </a:r>
            <a:r>
              <a:rPr lang="zh-CN" altLang="en-US" sz="3061" dirty="0">
                <a:solidFill>
                  <a:srgbClr val="0000CC"/>
                </a:solidFill>
                <a:latin typeface="+mj-ea"/>
                <a:ea typeface="+mj-ea"/>
              </a:rPr>
              <a:t>）</a:t>
            </a:r>
            <a:r>
              <a:rPr lang="zh-CN" altLang="en-US" sz="3061" dirty="0">
                <a:solidFill>
                  <a:srgbClr val="0000CC"/>
                </a:solidFill>
                <a:latin typeface="+mj-ea"/>
                <a:ea typeface="+mj-ea"/>
              </a:rPr>
              <a:t>原理</a:t>
            </a:r>
          </a:p>
        </p:txBody>
      </p:sp>
    </p:spTree>
    <p:extLst>
      <p:ext uri="{BB962C8B-B14F-4D97-AF65-F5344CB8AC3E}">
        <p14:creationId xmlns:p14="http://schemas.microsoft.com/office/powerpoint/2010/main" val="114173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69</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9.3.6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细化</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1981469" y="1257496"/>
            <a:ext cx="3139001" cy="445635"/>
          </a:xfrm>
          <a:prstGeom prst="rect">
            <a:avLst/>
          </a:prstGeom>
        </p:spPr>
        <p:txBody>
          <a:bodyPr wrap="none">
            <a:spAutoFit/>
          </a:bodyPr>
          <a:lstStyle/>
          <a:p>
            <a:pPr>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2</a:t>
            </a:r>
            <a:r>
              <a:rPr lang="zh-CN" altLang="en-US"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示例</a:t>
            </a:r>
            <a:r>
              <a:rPr lang="en-US" altLang="zh-CN"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骨架提取</a:t>
            </a:r>
            <a:endParaRPr lang="zh-CN" altLang="en-US" sz="2296" dirty="0">
              <a:solidFill>
                <a:srgbClr val="0000CC"/>
              </a:solidFill>
              <a:latin typeface="+mj-ea"/>
              <a:ea typeface="+mj-ea"/>
              <a:cs typeface="Times New Roman" panose="02020603050405020304" pitchFamily="18" charset="0"/>
            </a:endParaRPr>
          </a:p>
        </p:txBody>
      </p:sp>
      <p:sp>
        <p:nvSpPr>
          <p:cNvPr id="6" name="矩形 5"/>
          <p:cNvSpPr/>
          <p:nvPr/>
        </p:nvSpPr>
        <p:spPr>
          <a:xfrm>
            <a:off x="2165156" y="1896274"/>
            <a:ext cx="3429144" cy="445635"/>
          </a:xfrm>
          <a:prstGeom prst="rect">
            <a:avLst/>
          </a:prstGeom>
        </p:spPr>
        <p:txBody>
          <a:bodyPr wrap="none">
            <a:spAutoFit/>
          </a:bodyPr>
          <a:lstStyle/>
          <a:p>
            <a:r>
              <a:rPr lang="zh-CN" altLang="zh-CN" sz="2296" kern="100" dirty="0">
                <a:latin typeface="楷体" panose="02010609060101010101" pitchFamily="49" charset="-122"/>
                <a:ea typeface="楷体" panose="02010609060101010101" pitchFamily="49" charset="-122"/>
                <a:cs typeface="Times New Roman" panose="02020603050405020304" pitchFamily="18" charset="0"/>
              </a:rPr>
              <a:t>具体采用的细化方法为：</a:t>
            </a:r>
            <a:endParaRPr lang="zh-CN" altLang="en-US" sz="2296"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7" name="文本框 6"/>
              <p:cNvSpPr txBox="1"/>
              <p:nvPr/>
            </p:nvSpPr>
            <p:spPr>
              <a:xfrm>
                <a:off x="1981469" y="2632882"/>
                <a:ext cx="6055183"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296" i="1">
                              <a:latin typeface="Cambria Math" panose="02040503050406030204" pitchFamily="18" charset="0"/>
                            </a:rPr>
                          </m:ctrlPr>
                        </m:sSubPr>
                        <m:e>
                          <m:r>
                            <a:rPr lang="en-US" altLang="zh-CN" sz="2296" b="1" i="1">
                              <a:latin typeface="Cambria Math" panose="02040503050406030204" pitchFamily="18" charset="0"/>
                            </a:rPr>
                            <m:t>𝑿</m:t>
                          </m:r>
                        </m:e>
                        <m:sub>
                          <m:r>
                            <a:rPr lang="en-US" altLang="zh-CN" sz="2296" b="1" i="1">
                              <a:latin typeface="Cambria Math" panose="02040503050406030204" pitchFamily="18" charset="0"/>
                            </a:rPr>
                            <m:t>𝟏</m:t>
                          </m:r>
                        </m:sub>
                      </m:sSub>
                      <m:r>
                        <a:rPr lang="en-US" altLang="zh-CN" sz="2296" b="1" i="1">
                          <a:latin typeface="Cambria Math" panose="02040503050406030204" pitchFamily="18" charset="0"/>
                        </a:rPr>
                        <m:t>=</m:t>
                      </m:r>
                      <m:r>
                        <a:rPr lang="en-US" altLang="zh-CN" sz="2296" b="1" i="1">
                          <a:latin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𝑺</m:t>
                      </m:r>
                      <m:r>
                        <a:rPr lang="en-US" altLang="zh-CN" sz="2296" b="1" i="1">
                          <a:latin typeface="Cambria Math" panose="02040503050406030204" pitchFamily="18" charset="0"/>
                          <a:ea typeface="Cambria Math" panose="02040503050406030204" pitchFamily="18" charset="0"/>
                        </a:rPr>
                        <m:t>,</m:t>
                      </m:r>
                      <m:sSub>
                        <m:sSubPr>
                          <m:ctrlPr>
                            <a:rPr lang="en-US" altLang="zh-CN" sz="2296" i="1">
                              <a:latin typeface="Cambria Math" panose="02040503050406030204" pitchFamily="18" charset="0"/>
                            </a:rPr>
                          </m:ctrlPr>
                        </m:sSubPr>
                        <m:e>
                          <m:r>
                            <a:rPr lang="en-US" altLang="zh-CN" sz="2296" i="1">
                              <a:latin typeface="Cambria Math" panose="02040503050406030204" pitchFamily="18" charset="0"/>
                            </a:rPr>
                            <m:t>𝑿</m:t>
                          </m:r>
                        </m:e>
                        <m:sub>
                          <m:r>
                            <a:rPr lang="en-US" altLang="zh-CN" sz="2296" b="1" i="1">
                              <a:latin typeface="Cambria Math" panose="02040503050406030204" pitchFamily="18" charset="0"/>
                            </a:rPr>
                            <m:t>𝟐</m:t>
                          </m:r>
                        </m:sub>
                      </m:sSub>
                      <m:r>
                        <a:rPr lang="en-US" altLang="zh-CN" sz="2296" i="1">
                          <a:latin typeface="Cambria Math" panose="02040503050406030204" pitchFamily="18" charset="0"/>
                        </a:rPr>
                        <m:t>=</m:t>
                      </m:r>
                      <m:sSub>
                        <m:sSubPr>
                          <m:ctrlPr>
                            <a:rPr lang="en-US" altLang="zh-CN" sz="2296" i="1">
                              <a:latin typeface="Cambria Math" panose="02040503050406030204" pitchFamily="18" charset="0"/>
                            </a:rPr>
                          </m:ctrlPr>
                        </m:sSubPr>
                        <m:e>
                          <m:r>
                            <a:rPr lang="en-US" altLang="zh-CN" sz="2296" i="1">
                              <a:latin typeface="Cambria Math" panose="02040503050406030204" pitchFamily="18" charset="0"/>
                            </a:rPr>
                            <m:t>𝑿</m:t>
                          </m:r>
                        </m:e>
                        <m:sub>
                          <m:r>
                            <a:rPr lang="en-US" altLang="zh-CN" sz="2296" i="1">
                              <a:latin typeface="Cambria Math" panose="02040503050406030204" pitchFamily="18" charset="0"/>
                            </a:rPr>
                            <m:t>𝟏</m:t>
                          </m:r>
                        </m:sub>
                      </m:sSub>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r>
                        <a:rPr lang="en-US" altLang="zh-CN" sz="2296" i="1">
                          <a:latin typeface="Cambria Math" panose="02040503050406030204" pitchFamily="18" charset="0"/>
                          <a:ea typeface="Cambria Math" panose="02040503050406030204" pitchFamily="18" charset="0"/>
                        </a:rPr>
                        <m:t>,⋯⋯</m:t>
                      </m:r>
                      <m:sSub>
                        <m:sSubPr>
                          <m:ctrlPr>
                            <a:rPr lang="en-US" altLang="zh-CN" sz="2296" i="1">
                              <a:latin typeface="Cambria Math" panose="02040503050406030204" pitchFamily="18" charset="0"/>
                            </a:rPr>
                          </m:ctrlPr>
                        </m:sSubPr>
                        <m:e>
                          <m:r>
                            <a:rPr lang="en-US" altLang="zh-CN" sz="2296" i="1">
                              <a:latin typeface="Cambria Math" panose="02040503050406030204" pitchFamily="18" charset="0"/>
                            </a:rPr>
                            <m:t>𝑿</m:t>
                          </m:r>
                        </m:e>
                        <m:sub>
                          <m:r>
                            <a:rPr lang="en-US" altLang="zh-CN" sz="2296" b="1" i="1">
                              <a:latin typeface="Cambria Math" panose="02040503050406030204" pitchFamily="18" charset="0"/>
                            </a:rPr>
                            <m:t>𝒏</m:t>
                          </m:r>
                        </m:sub>
                      </m:sSub>
                      <m:r>
                        <a:rPr lang="en-US" altLang="zh-CN" sz="2296" i="1">
                          <a:latin typeface="Cambria Math" panose="02040503050406030204" pitchFamily="18" charset="0"/>
                        </a:rPr>
                        <m:t>=</m:t>
                      </m:r>
                      <m:sSub>
                        <m:sSubPr>
                          <m:ctrlPr>
                            <a:rPr lang="en-US" altLang="zh-CN" sz="2296" i="1">
                              <a:latin typeface="Cambria Math" panose="02040503050406030204" pitchFamily="18" charset="0"/>
                            </a:rPr>
                          </m:ctrlPr>
                        </m:sSubPr>
                        <m:e>
                          <m:r>
                            <a:rPr lang="en-US" altLang="zh-CN" sz="2296" i="1">
                              <a:latin typeface="Cambria Math" panose="02040503050406030204" pitchFamily="18" charset="0"/>
                            </a:rPr>
                            <m:t>𝑿</m:t>
                          </m:r>
                        </m:e>
                        <m:sub>
                          <m:r>
                            <a:rPr lang="en-US" altLang="zh-CN" sz="2296" b="1" i="1">
                              <a:latin typeface="Cambria Math" panose="02040503050406030204" pitchFamily="18" charset="0"/>
                            </a:rPr>
                            <m:t>𝒏</m:t>
                          </m:r>
                          <m:r>
                            <a:rPr lang="en-US" altLang="zh-CN" sz="2296" b="1" i="1">
                              <a:latin typeface="Cambria Math" panose="02040503050406030204" pitchFamily="18" charset="0"/>
                            </a:rPr>
                            <m:t>−</m:t>
                          </m:r>
                          <m:r>
                            <a:rPr lang="en-US" altLang="zh-CN" sz="2296" i="1">
                              <a:latin typeface="Cambria Math" panose="02040503050406030204" pitchFamily="18" charset="0"/>
                            </a:rPr>
                            <m:t>𝟏</m:t>
                          </m:r>
                        </m:sub>
                      </m:sSub>
                      <m:r>
                        <a:rPr lang="en-US" altLang="zh-CN" sz="2296" i="1">
                          <a:latin typeface="Cambria Math" panose="02040503050406030204" pitchFamily="18" charset="0"/>
                          <a:ea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𝑺</m:t>
                      </m:r>
                    </m:oMath>
                  </m:oMathPara>
                </a14:m>
                <a:endParaRPr lang="zh-CN" altLang="en-US" sz="2296" dirty="0"/>
              </a:p>
            </p:txBody>
          </p:sp>
        </mc:Choice>
        <mc:Fallback>
          <p:sp>
            <p:nvSpPr>
              <p:cNvPr id="7" name="文本框 6"/>
              <p:cNvSpPr txBox="1">
                <a:spLocks noRot="1" noChangeAspect="1" noMove="1" noResize="1" noEditPoints="1" noAdjustHandles="1" noChangeArrowheads="1" noChangeShapeType="1" noTextEdit="1"/>
              </p:cNvSpPr>
              <p:nvPr/>
            </p:nvSpPr>
            <p:spPr>
              <a:xfrm>
                <a:off x="1981469" y="2632882"/>
                <a:ext cx="6055183" cy="353302"/>
              </a:xfrm>
              <a:prstGeom prst="rect">
                <a:avLst/>
              </a:prstGeom>
              <a:blipFill>
                <a:blip r:embed="rId2"/>
                <a:stretch>
                  <a:fillRect l="-504" r="-604" b="-22414"/>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2890307" y="3248202"/>
            <a:ext cx="1668896" cy="2755004"/>
          </a:xfrm>
          <a:prstGeom prst="rect">
            <a:avLst/>
          </a:prstGeom>
        </p:spPr>
      </p:pic>
      <p:pic>
        <p:nvPicPr>
          <p:cNvPr id="9" name="图片 8"/>
          <p:cNvPicPr>
            <a:picLocks noChangeAspect="1"/>
          </p:cNvPicPr>
          <p:nvPr/>
        </p:nvPicPr>
        <p:blipFill>
          <a:blip r:embed="rId4"/>
          <a:stretch>
            <a:fillRect/>
          </a:stretch>
        </p:blipFill>
        <p:spPr>
          <a:xfrm>
            <a:off x="6488333" y="4156773"/>
            <a:ext cx="1640089" cy="813970"/>
          </a:xfrm>
          <a:prstGeom prst="rect">
            <a:avLst/>
          </a:prstGeom>
        </p:spPr>
      </p:pic>
      <p:sp>
        <p:nvSpPr>
          <p:cNvPr id="10" name="文本框 9"/>
          <p:cNvSpPr txBox="1"/>
          <p:nvPr/>
        </p:nvSpPr>
        <p:spPr>
          <a:xfrm>
            <a:off x="3065158" y="5984041"/>
            <a:ext cx="1423577" cy="524118"/>
          </a:xfrm>
          <a:prstGeom prst="rect">
            <a:avLst/>
          </a:prstGeom>
          <a:noFill/>
        </p:spPr>
        <p:txBody>
          <a:bodyPr wrap="square" rtlCol="0">
            <a:spAutoFit/>
          </a:bodyPr>
          <a:lstStyle/>
          <a:p>
            <a:r>
              <a:rPr lang="zh-CN" altLang="en-US" sz="2806" dirty="0">
                <a:ea typeface="楷体" panose="02010609060101010101" pitchFamily="49" charset="-122"/>
                <a:cs typeface="Times New Roman" panose="02020603050405020304" pitchFamily="18" charset="0"/>
              </a:rPr>
              <a:t>图像 </a:t>
            </a:r>
            <a:r>
              <a:rPr lang="en-US" altLang="zh-CN" sz="2806" i="1" dirty="0">
                <a:ea typeface="楷体" panose="02010609060101010101" pitchFamily="49" charset="-122"/>
                <a:cs typeface="Times New Roman" panose="02020603050405020304" pitchFamily="18" charset="0"/>
              </a:rPr>
              <a:t>X</a:t>
            </a:r>
            <a:endParaRPr lang="zh-CN" altLang="en-US" sz="2806" i="1" dirty="0">
              <a:ea typeface="楷体" panose="02010609060101010101" pitchFamily="49" charset="-122"/>
              <a:cs typeface="Times New Roman" panose="02020603050405020304" pitchFamily="18" charset="0"/>
            </a:endParaRPr>
          </a:p>
        </p:txBody>
      </p:sp>
      <p:sp>
        <p:nvSpPr>
          <p:cNvPr id="11" name="文本框 10"/>
          <p:cNvSpPr txBox="1"/>
          <p:nvPr/>
        </p:nvSpPr>
        <p:spPr>
          <a:xfrm>
            <a:off x="5794190" y="5933634"/>
            <a:ext cx="3168606" cy="524118"/>
          </a:xfrm>
          <a:prstGeom prst="rect">
            <a:avLst/>
          </a:prstGeom>
          <a:noFill/>
        </p:spPr>
        <p:txBody>
          <a:bodyPr wrap="square" rtlCol="0">
            <a:spAutoFit/>
          </a:bodyPr>
          <a:lstStyle/>
          <a:p>
            <a:r>
              <a:rPr lang="zh-CN" altLang="en-US" sz="2806" dirty="0">
                <a:ea typeface="楷体" panose="02010609060101010101" pitchFamily="49" charset="-122"/>
                <a:cs typeface="Times New Roman" panose="02020603050405020304" pitchFamily="18" charset="0"/>
              </a:rPr>
              <a:t>结构元素</a:t>
            </a:r>
            <a:r>
              <a:rPr lang="en-US" altLang="zh-CN" sz="2551" i="1" dirty="0">
                <a:ea typeface="楷体" panose="02010609060101010101" pitchFamily="49" charset="-122"/>
                <a:cs typeface="Times New Roman" panose="02020603050405020304" pitchFamily="18" charset="0"/>
              </a:rPr>
              <a:t>S</a:t>
            </a:r>
            <a:r>
              <a:rPr lang="zh-CN" altLang="en-US" sz="2551" dirty="0">
                <a:ea typeface="楷体" panose="02010609060101010101" pitchFamily="49" charset="-122"/>
                <a:cs typeface="Times New Roman" panose="02020603050405020304" pitchFamily="18" charset="0"/>
              </a:rPr>
              <a:t>＝</a:t>
            </a:r>
            <a:r>
              <a:rPr lang="en-US" altLang="zh-CN" sz="2551" dirty="0">
                <a:ea typeface="楷体" panose="02010609060101010101" pitchFamily="49" charset="-122"/>
                <a:cs typeface="Times New Roman" panose="02020603050405020304" pitchFamily="18" charset="0"/>
              </a:rPr>
              <a:t>(</a:t>
            </a:r>
            <a:r>
              <a:rPr lang="en-US" altLang="zh-CN" sz="2551" i="1" dirty="0">
                <a:ea typeface="楷体" panose="02010609060101010101" pitchFamily="49" charset="-122"/>
                <a:cs typeface="Times New Roman" panose="02020603050405020304" pitchFamily="18" charset="0"/>
              </a:rPr>
              <a:t>S</a:t>
            </a:r>
            <a:r>
              <a:rPr lang="en-US" altLang="zh-CN" sz="2551" baseline="-25000" dirty="0">
                <a:ea typeface="楷体" panose="02010609060101010101" pitchFamily="49" charset="-122"/>
                <a:cs typeface="Times New Roman" panose="02020603050405020304" pitchFamily="18" charset="0"/>
              </a:rPr>
              <a:t>1</a:t>
            </a:r>
            <a:r>
              <a:rPr lang="en-US" altLang="zh-CN" sz="2551" dirty="0">
                <a:ea typeface="楷体" panose="02010609060101010101" pitchFamily="49" charset="-122"/>
                <a:cs typeface="Times New Roman" panose="02020603050405020304" pitchFamily="18" charset="0"/>
              </a:rPr>
              <a:t>, </a:t>
            </a:r>
            <a:r>
              <a:rPr lang="en-US" altLang="zh-CN" sz="2551" i="1" dirty="0">
                <a:ea typeface="楷体" panose="02010609060101010101" pitchFamily="49" charset="-122"/>
                <a:cs typeface="Times New Roman" panose="02020603050405020304" pitchFamily="18" charset="0"/>
              </a:rPr>
              <a:t>S</a:t>
            </a:r>
            <a:r>
              <a:rPr lang="en-US" altLang="zh-CN" sz="2551" baseline="-25000" dirty="0">
                <a:ea typeface="楷体" panose="02010609060101010101" pitchFamily="49" charset="-122"/>
                <a:cs typeface="Times New Roman" panose="02020603050405020304" pitchFamily="18" charset="0"/>
              </a:rPr>
              <a:t>2</a:t>
            </a:r>
            <a:r>
              <a:rPr lang="en-US" altLang="zh-CN" sz="2551" dirty="0">
                <a:ea typeface="楷体" panose="02010609060101010101" pitchFamily="49" charset="-122"/>
                <a:cs typeface="Times New Roman" panose="02020603050405020304" pitchFamily="18" charset="0"/>
              </a:rPr>
              <a:t>)</a:t>
            </a:r>
            <a:r>
              <a:rPr lang="zh-CN" altLang="en-US" sz="2551" dirty="0">
                <a:ea typeface="楷体" panose="02010609060101010101" pitchFamily="49" charset="-122"/>
                <a:cs typeface="Times New Roman" panose="02020603050405020304" pitchFamily="18" charset="0"/>
              </a:rPr>
              <a:t> </a:t>
            </a:r>
            <a:endParaRPr lang="zh-CN" altLang="en-US" sz="2806" i="1" dirty="0">
              <a:ea typeface="楷体" panose="02010609060101010101" pitchFamily="49" charset="-122"/>
              <a:cs typeface="Times New Roman" panose="02020603050405020304" pitchFamily="18" charset="0"/>
            </a:endParaRPr>
          </a:p>
        </p:txBody>
      </p:sp>
      <p:sp>
        <p:nvSpPr>
          <p:cNvPr id="12" name="矩形 11"/>
          <p:cNvSpPr/>
          <p:nvPr/>
        </p:nvSpPr>
        <p:spPr>
          <a:xfrm>
            <a:off x="6567255" y="4966692"/>
            <a:ext cx="410690" cy="406393"/>
          </a:xfrm>
          <a:prstGeom prst="rect">
            <a:avLst/>
          </a:prstGeom>
        </p:spPr>
        <p:txBody>
          <a:bodyPr wrap="none">
            <a:spAutoFit/>
          </a:bodyPr>
          <a:lstStyle/>
          <a:p>
            <a:r>
              <a:rPr lang="en-US" altLang="zh-CN" sz="2041" i="1" dirty="0">
                <a:ea typeface="楷体" panose="02010609060101010101" pitchFamily="49" charset="-122"/>
                <a:cs typeface="Times New Roman" panose="02020603050405020304" pitchFamily="18" charset="0"/>
              </a:rPr>
              <a:t>S</a:t>
            </a:r>
            <a:r>
              <a:rPr lang="en-US" altLang="zh-CN" sz="2041" baseline="-25000" dirty="0">
                <a:ea typeface="楷体" panose="02010609060101010101" pitchFamily="49" charset="-122"/>
                <a:cs typeface="Times New Roman" panose="02020603050405020304" pitchFamily="18" charset="0"/>
              </a:rPr>
              <a:t>1</a:t>
            </a:r>
            <a:endParaRPr lang="zh-CN" altLang="en-US" sz="2041" dirty="0"/>
          </a:p>
        </p:txBody>
      </p:sp>
      <p:sp>
        <p:nvSpPr>
          <p:cNvPr id="13" name="矩形 12"/>
          <p:cNvSpPr/>
          <p:nvPr/>
        </p:nvSpPr>
        <p:spPr>
          <a:xfrm>
            <a:off x="7482697" y="4966692"/>
            <a:ext cx="410690" cy="406393"/>
          </a:xfrm>
          <a:prstGeom prst="rect">
            <a:avLst/>
          </a:prstGeom>
        </p:spPr>
        <p:txBody>
          <a:bodyPr wrap="none">
            <a:spAutoFit/>
          </a:bodyPr>
          <a:lstStyle/>
          <a:p>
            <a:r>
              <a:rPr lang="en-US" altLang="zh-CN" sz="2041" i="1" dirty="0">
                <a:ea typeface="楷体" panose="02010609060101010101" pitchFamily="49" charset="-122"/>
                <a:cs typeface="Times New Roman" panose="02020603050405020304" pitchFamily="18" charset="0"/>
              </a:rPr>
              <a:t>S</a:t>
            </a:r>
            <a:r>
              <a:rPr lang="en-US" altLang="zh-CN" sz="2041" baseline="-25000" dirty="0">
                <a:ea typeface="楷体" panose="02010609060101010101" pitchFamily="49" charset="-122"/>
                <a:cs typeface="Times New Roman" panose="02020603050405020304" pitchFamily="18" charset="0"/>
              </a:rPr>
              <a:t>2</a:t>
            </a:r>
            <a:endParaRPr lang="zh-CN" altLang="en-US" sz="2041" dirty="0"/>
          </a:p>
        </p:txBody>
      </p:sp>
    </p:spTree>
    <p:extLst>
      <p:ext uri="{BB962C8B-B14F-4D97-AF65-F5344CB8AC3E}">
        <p14:creationId xmlns:p14="http://schemas.microsoft.com/office/powerpoint/2010/main" val="3779975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7</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Rectangle 27"/>
          <p:cNvSpPr>
            <a:spLocks noChangeArrowheads="1"/>
          </p:cNvSpPr>
          <p:nvPr/>
        </p:nvSpPr>
        <p:spPr bwMode="auto">
          <a:xfrm>
            <a:off x="1912951" y="1483020"/>
            <a:ext cx="3903008" cy="53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lvl1pPr marL="514350" indent="-5143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marL="0" indent="0">
              <a:lnSpc>
                <a:spcPct val="110000"/>
              </a:lnSpc>
              <a:buClr>
                <a:srgbClr val="C00000"/>
              </a:buClr>
              <a:buSzPct val="100000"/>
              <a:buNone/>
            </a:pPr>
            <a:r>
              <a:rPr lang="zh-CN" altLang="en-US" sz="3061" dirty="0">
                <a:solidFill>
                  <a:srgbClr val="0000CC"/>
                </a:solidFill>
                <a:latin typeface="+mj-ea"/>
                <a:ea typeface="+mj-ea"/>
              </a:rPr>
              <a:t>（</a:t>
            </a:r>
            <a:r>
              <a:rPr lang="en-US" altLang="zh-CN" sz="3061" dirty="0">
                <a:solidFill>
                  <a:srgbClr val="0000CC"/>
                </a:solidFill>
                <a:latin typeface="+mj-ea"/>
                <a:ea typeface="+mj-ea"/>
              </a:rPr>
              <a:t>1</a:t>
            </a:r>
            <a:r>
              <a:rPr lang="zh-CN" altLang="en-US" sz="3061" dirty="0">
                <a:solidFill>
                  <a:srgbClr val="0000CC"/>
                </a:solidFill>
                <a:latin typeface="+mj-ea"/>
                <a:ea typeface="+mj-ea"/>
              </a:rPr>
              <a:t>）膨胀运算定义</a:t>
            </a:r>
            <a:endParaRPr lang="zh-CN" altLang="en-US" sz="3061" dirty="0">
              <a:solidFill>
                <a:srgbClr val="0000CC"/>
              </a:solidFill>
              <a:latin typeface="+mj-ea"/>
              <a:ea typeface="+mj-ea"/>
            </a:endParaRPr>
          </a:p>
        </p:txBody>
      </p:sp>
      <p:sp>
        <p:nvSpPr>
          <p:cNvPr id="6" name="Text Box 10"/>
          <p:cNvSpPr txBox="1">
            <a:spLocks noChangeArrowheads="1"/>
          </p:cNvSpPr>
          <p:nvPr/>
        </p:nvSpPr>
        <p:spPr bwMode="auto">
          <a:xfrm>
            <a:off x="2701867" y="2434487"/>
            <a:ext cx="7639127" cy="445635"/>
          </a:xfrm>
          <a:prstGeom prst="rect">
            <a:avLst/>
          </a:prstGeom>
          <a:noFill/>
          <a:ln w="9525">
            <a:noFill/>
            <a:miter lim="800000"/>
            <a:headEnd/>
            <a:tailEnd/>
          </a:ln>
        </p:spPr>
        <p:txBody>
          <a:bodyPr wrap="square">
            <a:spAutoFit/>
          </a:bodyPr>
          <a:lstStyle/>
          <a:p>
            <a:r>
              <a:rPr lang="zh-CN" altLang="en-US" sz="2296" dirty="0">
                <a:solidFill>
                  <a:prstClr val="black"/>
                </a:solidFill>
                <a:ea typeface="楷体" panose="02010609060101010101" pitchFamily="49" charset="-122"/>
                <a:cs typeface="Times New Roman" panose="02020603050405020304" pitchFamily="18" charset="0"/>
              </a:rPr>
              <a:t>集合</a:t>
            </a:r>
            <a:r>
              <a:rPr lang="en-US" altLang="zh-CN" sz="2296" i="1" dirty="0">
                <a:solidFill>
                  <a:prstClr val="black"/>
                </a:solidFill>
                <a:ea typeface="楷体" panose="02010609060101010101" pitchFamily="49" charset="-122"/>
                <a:cs typeface="Times New Roman" panose="02020603050405020304" pitchFamily="18" charset="0"/>
              </a:rPr>
              <a:t>X</a:t>
            </a:r>
            <a:r>
              <a:rPr lang="en-US" altLang="zh-CN" sz="2296" dirty="0">
                <a:solidFill>
                  <a:prstClr val="black"/>
                </a:solidFill>
                <a:ea typeface="楷体" panose="02010609060101010101" pitchFamily="49" charset="-122"/>
                <a:cs typeface="Times New Roman" panose="02020603050405020304" pitchFamily="18" charset="0"/>
              </a:rPr>
              <a:t> </a:t>
            </a:r>
            <a:r>
              <a:rPr lang="zh-CN" altLang="en-US" sz="2296" dirty="0">
                <a:solidFill>
                  <a:prstClr val="black"/>
                </a:solidFill>
                <a:ea typeface="楷体" panose="02010609060101010101" pitchFamily="49" charset="-122"/>
                <a:cs typeface="Times New Roman" panose="02020603050405020304" pitchFamily="18" charset="0"/>
              </a:rPr>
              <a:t>用</a:t>
            </a:r>
            <a:r>
              <a:rPr lang="zh-CN" altLang="en-US" sz="2296" dirty="0">
                <a:solidFill>
                  <a:prstClr val="black"/>
                </a:solidFill>
                <a:ea typeface="楷体" panose="02010609060101010101" pitchFamily="49" charset="-122"/>
                <a:cs typeface="Times New Roman" panose="02020603050405020304" pitchFamily="18" charset="0"/>
              </a:rPr>
              <a:t>结构元素</a:t>
            </a:r>
            <a:r>
              <a:rPr lang="en-US" altLang="zh-CN" sz="2296" i="1" dirty="0">
                <a:solidFill>
                  <a:prstClr val="black"/>
                </a:solidFill>
                <a:ea typeface="楷体" panose="02010609060101010101" pitchFamily="49" charset="-122"/>
                <a:cs typeface="Times New Roman" panose="02020603050405020304" pitchFamily="18" charset="0"/>
              </a:rPr>
              <a:t>S</a:t>
            </a:r>
            <a:r>
              <a:rPr lang="en-US" altLang="zh-CN" sz="2296" dirty="0">
                <a:solidFill>
                  <a:prstClr val="black"/>
                </a:solidFill>
                <a:ea typeface="楷体" panose="02010609060101010101" pitchFamily="49" charset="-122"/>
                <a:cs typeface="Times New Roman" panose="02020603050405020304" pitchFamily="18" charset="0"/>
              </a:rPr>
              <a:t> </a:t>
            </a:r>
            <a:r>
              <a:rPr lang="zh-CN" altLang="en-US" sz="2296" dirty="0">
                <a:solidFill>
                  <a:prstClr val="black"/>
                </a:solidFill>
                <a:ea typeface="楷体" panose="02010609060101010101" pitchFamily="49" charset="-122"/>
                <a:cs typeface="Times New Roman" panose="02020603050405020304" pitchFamily="18" charset="0"/>
              </a:rPr>
              <a:t>来</a:t>
            </a:r>
            <a:r>
              <a:rPr lang="zh-CN" altLang="en-US" sz="2296" dirty="0">
                <a:solidFill>
                  <a:prstClr val="black"/>
                </a:solidFill>
                <a:ea typeface="楷体" panose="02010609060101010101" pitchFamily="49" charset="-122"/>
                <a:cs typeface="Times New Roman" panose="02020603050405020304" pitchFamily="18" charset="0"/>
              </a:rPr>
              <a:t>膨胀记为</a:t>
            </a:r>
            <a:r>
              <a:rPr lang="en-US" altLang="zh-CN" sz="2296" i="1" dirty="0">
                <a:solidFill>
                  <a:prstClr val="black"/>
                </a:solidFill>
                <a:ea typeface="楷体" panose="02010609060101010101" pitchFamily="49" charset="-122"/>
                <a:cs typeface="Times New Roman" panose="02020603050405020304" pitchFamily="18" charset="0"/>
              </a:rPr>
              <a:t>X</a:t>
            </a:r>
            <a:r>
              <a:rPr lang="en-US" altLang="zh-CN" sz="2296" dirty="0">
                <a:solidFill>
                  <a:prstClr val="black"/>
                </a:solidFill>
                <a:ea typeface="楷体" panose="02010609060101010101" pitchFamily="49" charset="-122"/>
                <a:cs typeface="Times New Roman" panose="02020603050405020304" pitchFamily="18" charset="0"/>
              </a:rPr>
              <a:t> </a:t>
            </a:r>
            <a:r>
              <a:rPr lang="en-US" altLang="zh-CN" sz="2296" dirty="0">
                <a:solidFill>
                  <a:prstClr val="black"/>
                </a:solidFill>
                <a:ea typeface="楷体" panose="02010609060101010101" pitchFamily="49" charset="-122"/>
                <a:cs typeface="Times New Roman" panose="02020603050405020304" pitchFamily="18" charset="0"/>
                <a:sym typeface="Symbol" pitchFamily="18" charset="2"/>
              </a:rPr>
              <a:t> </a:t>
            </a:r>
            <a:r>
              <a:rPr lang="en-US" altLang="zh-CN" sz="2296" i="1" dirty="0">
                <a:solidFill>
                  <a:prstClr val="black"/>
                </a:solidFill>
                <a:ea typeface="楷体" panose="02010609060101010101" pitchFamily="49" charset="-122"/>
                <a:cs typeface="Times New Roman" panose="02020603050405020304" pitchFamily="18" charset="0"/>
              </a:rPr>
              <a:t>S</a:t>
            </a:r>
            <a:r>
              <a:rPr lang="zh-CN" altLang="en-US" sz="2296" dirty="0">
                <a:solidFill>
                  <a:prstClr val="black"/>
                </a:solidFill>
                <a:ea typeface="楷体" panose="02010609060101010101" pitchFamily="49" charset="-122"/>
                <a:cs typeface="Times New Roman" panose="02020603050405020304" pitchFamily="18" charset="0"/>
              </a:rPr>
              <a:t>：</a:t>
            </a:r>
            <a:endParaRPr lang="zh-CN" altLang="en-US" sz="2296" dirty="0">
              <a:solidFill>
                <a:prstClr val="black"/>
              </a:solidFill>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矩形 8"/>
              <p:cNvSpPr/>
              <p:nvPr/>
            </p:nvSpPr>
            <p:spPr>
              <a:xfrm>
                <a:off x="2312804" y="3851534"/>
                <a:ext cx="8307378" cy="1245341"/>
              </a:xfrm>
              <a:prstGeom prst="rect">
                <a:avLst/>
              </a:prstGeom>
            </p:spPr>
            <p:txBody>
              <a:bodyPr wrap="square">
                <a:spAutoFit/>
              </a:bodyPr>
              <a:lstStyle/>
              <a:p>
                <a:r>
                  <a:rPr lang="zh-CN" altLang="en-US" sz="2296" dirty="0">
                    <a:ea typeface="楷体" panose="02010609060101010101" pitchFamily="49" charset="-122"/>
                    <a:cs typeface="Times New Roman" panose="02020603050405020304" pitchFamily="18" charset="0"/>
                  </a:rPr>
                  <a:t>其含义为：对结构</a:t>
                </a:r>
                <a:r>
                  <a:rPr lang="zh-CN" altLang="en-US" sz="2296" dirty="0">
                    <a:ea typeface="楷体" panose="02010609060101010101" pitchFamily="49" charset="-122"/>
                    <a:cs typeface="Times New Roman" panose="02020603050405020304" pitchFamily="18" charset="0"/>
                  </a:rPr>
                  <a:t>元素</a:t>
                </a:r>
                <a:r>
                  <a:rPr lang="en-US" altLang="zh-CN" sz="2296" i="1" dirty="0">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作关于原点的映射，所得的映射</a:t>
                </a:r>
                <a:r>
                  <a:rPr lang="zh-CN" altLang="en-US" sz="2296" dirty="0">
                    <a:ea typeface="楷体" panose="02010609060101010101" pitchFamily="49" charset="-122"/>
                    <a:cs typeface="Times New Roman" panose="02020603050405020304" pitchFamily="18" charset="0"/>
                  </a:rPr>
                  <a:t>平移 </a:t>
                </a:r>
                <a:r>
                  <a:rPr lang="en-US" altLang="zh-CN" sz="2296" i="1"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，形成新的集合</a:t>
                </a:r>
                <a14:m>
                  <m:oMath xmlns:m="http://schemas.openxmlformats.org/officeDocument/2006/math">
                    <m:sSub>
                      <m:sSubPr>
                        <m:ctrlPr>
                          <a:rPr lang="en-US" altLang="zh-CN" sz="2296" i="1">
                            <a:latin typeface="Cambria Math" panose="02040503050406030204" pitchFamily="18" charset="0"/>
                            <a:ea typeface="Cambria Math" panose="02040503050406030204" pitchFamily="18" charset="0"/>
                          </a:rPr>
                        </m:ctrlPr>
                      </m:sSubPr>
                      <m:e>
                        <m:d>
                          <m:dPr>
                            <m:ctrlPr>
                              <a:rPr lang="en-US" altLang="zh-CN" sz="2296" i="1">
                                <a:latin typeface="Cambria Math" panose="02040503050406030204" pitchFamily="18" charset="0"/>
                                <a:ea typeface="Cambria Math" panose="02040503050406030204" pitchFamily="18" charset="0"/>
                              </a:rPr>
                            </m:ctrlPr>
                          </m:dPr>
                          <m:e>
                            <m:acc>
                              <m:accPr>
                                <m:chr m:val="̂"/>
                                <m:ctrlPr>
                                  <a:rPr lang="en-US" altLang="zh-CN" sz="2296" i="1">
                                    <a:latin typeface="Cambria Math" panose="02040503050406030204" pitchFamily="18" charset="0"/>
                                    <a:ea typeface="Cambria Math" panose="02040503050406030204" pitchFamily="18" charset="0"/>
                                  </a:rPr>
                                </m:ctrlPr>
                              </m:accPr>
                              <m:e>
                                <m:r>
                                  <a:rPr lang="en-US" altLang="zh-CN" sz="2296" i="1">
                                    <a:latin typeface="Cambria Math" panose="02040503050406030204" pitchFamily="18" charset="0"/>
                                    <a:ea typeface="Cambria Math" panose="02040503050406030204" pitchFamily="18" charset="0"/>
                                  </a:rPr>
                                  <m:t>𝑺</m:t>
                                </m:r>
                              </m:e>
                            </m:acc>
                          </m:e>
                        </m:d>
                      </m:e>
                      <m:sub>
                        <m:r>
                          <a:rPr lang="en-US" altLang="zh-CN" sz="2296" i="1">
                            <a:latin typeface="Cambria Math" panose="02040503050406030204" pitchFamily="18" charset="0"/>
                            <a:ea typeface="Cambria Math" panose="02040503050406030204" pitchFamily="18" charset="0"/>
                          </a:rPr>
                          <m:t>𝒙</m:t>
                        </m:r>
                      </m:sub>
                    </m:sSub>
                  </m:oMath>
                </a14:m>
                <a:r>
                  <a:rPr lang="zh-CN" altLang="en-US"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与</a:t>
                </a:r>
                <a:r>
                  <a:rPr lang="zh-CN" altLang="en-US" sz="2296" dirty="0">
                    <a:ea typeface="楷体" panose="02010609060101010101" pitchFamily="49" charset="-122"/>
                    <a:cs typeface="Times New Roman" panose="02020603050405020304" pitchFamily="18" charset="0"/>
                  </a:rPr>
                  <a:t>集合</a:t>
                </a:r>
                <a:r>
                  <a:rPr lang="en-US" altLang="zh-CN" sz="2296" i="1"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相交不为空集时结构</a:t>
                </a:r>
                <a:r>
                  <a:rPr lang="zh-CN" altLang="en-US" sz="2296" dirty="0">
                    <a:ea typeface="楷体" panose="02010609060101010101" pitchFamily="49" charset="-122"/>
                    <a:cs typeface="Times New Roman" panose="02020603050405020304" pitchFamily="18" charset="0"/>
                  </a:rPr>
                  <a:t>元素</a:t>
                </a:r>
                <a:r>
                  <a:rPr lang="en-US" altLang="zh-CN" sz="2296" i="1" dirty="0">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的参考点的集合即</a:t>
                </a:r>
                <a:r>
                  <a:rPr lang="zh-CN" altLang="en-US" sz="2296" dirty="0">
                    <a:ea typeface="楷体" panose="02010609060101010101" pitchFamily="49" charset="-122"/>
                    <a:cs typeface="Times New Roman" panose="02020603050405020304" pitchFamily="18" charset="0"/>
                  </a:rPr>
                  <a:t>为</a:t>
                </a:r>
                <a:r>
                  <a:rPr lang="en-US" altLang="zh-CN" sz="2296" i="1"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 被</a:t>
                </a:r>
                <a:r>
                  <a:rPr lang="en-US" altLang="zh-CN" sz="2296" i="1" dirty="0">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膨胀所得到的集合。</a:t>
                </a:r>
              </a:p>
            </p:txBody>
          </p:sp>
        </mc:Choice>
        <mc:Fallback>
          <p:sp>
            <p:nvSpPr>
              <p:cNvPr id="9" name="矩形 8"/>
              <p:cNvSpPr>
                <a:spLocks noRot="1" noChangeAspect="1" noMove="1" noResize="1" noEditPoints="1" noAdjustHandles="1" noChangeArrowheads="1" noChangeShapeType="1" noTextEdit="1"/>
              </p:cNvSpPr>
              <p:nvPr/>
            </p:nvSpPr>
            <p:spPr>
              <a:xfrm>
                <a:off x="2312804" y="3851534"/>
                <a:ext cx="8307378" cy="1245341"/>
              </a:xfrm>
              <a:prstGeom prst="rect">
                <a:avLst/>
              </a:prstGeom>
              <a:blipFill>
                <a:blip r:embed="rId2"/>
                <a:stretch>
                  <a:fillRect l="-1027" t="-5882" r="-4475" b="-107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3310947" y="3062210"/>
                <a:ext cx="3761158" cy="526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𝑺</m:t>
                      </m:r>
                      <m:r>
                        <a:rPr lang="en-US" altLang="zh-CN" sz="2296" i="1">
                          <a:latin typeface="Cambria Math" panose="02040503050406030204" pitchFamily="18" charset="0"/>
                          <a:ea typeface="Cambria Math" panose="02040503050406030204" pitchFamily="18" charset="0"/>
                        </a:rPr>
                        <m:t>=</m:t>
                      </m:r>
                      <m:d>
                        <m:dPr>
                          <m:begChr m:val="{"/>
                          <m:endChr m:val="}"/>
                          <m:ctrlPr>
                            <a:rPr lang="en-US" altLang="zh-CN" sz="2296" i="1">
                              <a:latin typeface="Cambria Math" panose="02040503050406030204" pitchFamily="18" charset="0"/>
                              <a:ea typeface="Cambria Math" panose="02040503050406030204" pitchFamily="18" charset="0"/>
                            </a:rPr>
                          </m:ctrlPr>
                        </m:dPr>
                        <m:e>
                          <m:r>
                            <a:rPr lang="en-US" altLang="zh-CN" sz="2296" b="1" i="1">
                              <a:latin typeface="Cambria Math" panose="02040503050406030204" pitchFamily="18" charset="0"/>
                              <a:ea typeface="Cambria Math" panose="02040503050406030204" pitchFamily="18" charset="0"/>
                            </a:rPr>
                            <m:t>𝒙</m:t>
                          </m:r>
                          <m:r>
                            <a:rPr lang="en-US" altLang="zh-CN" sz="2296" b="1" i="1">
                              <a:latin typeface="Cambria Math" panose="02040503050406030204" pitchFamily="18" charset="0"/>
                              <a:ea typeface="Cambria Math" panose="02040503050406030204" pitchFamily="18" charset="0"/>
                            </a:rPr>
                            <m:t>|</m:t>
                          </m:r>
                          <m:d>
                            <m:dPr>
                              <m:begChr m:val="["/>
                              <m:endChr m:val="]"/>
                              <m:ctrlPr>
                                <a:rPr lang="en-US" altLang="zh-CN" sz="2296" b="1" i="1">
                                  <a:latin typeface="Cambria Math" panose="02040503050406030204" pitchFamily="18" charset="0"/>
                                  <a:ea typeface="Cambria Math" panose="02040503050406030204" pitchFamily="18" charset="0"/>
                                </a:rPr>
                              </m:ctrlPr>
                            </m:dPr>
                            <m:e>
                              <m:sSub>
                                <m:sSubPr>
                                  <m:ctrlPr>
                                    <a:rPr lang="en-US" altLang="zh-CN" sz="2296" b="1" i="1">
                                      <a:latin typeface="Cambria Math" panose="02040503050406030204" pitchFamily="18" charset="0"/>
                                      <a:ea typeface="Cambria Math" panose="02040503050406030204" pitchFamily="18" charset="0"/>
                                    </a:rPr>
                                  </m:ctrlPr>
                                </m:sSubPr>
                                <m:e>
                                  <m:d>
                                    <m:dPr>
                                      <m:ctrlPr>
                                        <a:rPr lang="en-US" altLang="zh-CN" sz="2296" i="1">
                                          <a:latin typeface="Cambria Math" panose="02040503050406030204" pitchFamily="18" charset="0"/>
                                          <a:ea typeface="Cambria Math" panose="02040503050406030204" pitchFamily="18" charset="0"/>
                                        </a:rPr>
                                      </m:ctrlPr>
                                    </m:dPr>
                                    <m:e>
                                      <m:acc>
                                        <m:accPr>
                                          <m:chr m:val="̂"/>
                                          <m:ctrlPr>
                                            <a:rPr lang="en-US" altLang="zh-CN" sz="2296" i="1">
                                              <a:latin typeface="Cambria Math" panose="02040503050406030204" pitchFamily="18" charset="0"/>
                                              <a:ea typeface="Cambria Math" panose="02040503050406030204" pitchFamily="18" charset="0"/>
                                            </a:rPr>
                                          </m:ctrlPr>
                                        </m:accPr>
                                        <m:e>
                                          <m:r>
                                            <a:rPr lang="en-US" altLang="zh-CN" sz="2296" i="1">
                                              <a:latin typeface="Cambria Math" panose="02040503050406030204" pitchFamily="18" charset="0"/>
                                              <a:ea typeface="Cambria Math" panose="02040503050406030204" pitchFamily="18" charset="0"/>
                                            </a:rPr>
                                            <m:t>𝑺</m:t>
                                          </m:r>
                                        </m:e>
                                      </m:acc>
                                    </m:e>
                                  </m:d>
                                </m:e>
                                <m:sub>
                                  <m:r>
                                    <a:rPr lang="en-US" altLang="zh-CN" sz="2296" b="1" i="1">
                                      <a:latin typeface="Cambria Math" panose="02040503050406030204" pitchFamily="18" charset="0"/>
                                      <a:ea typeface="Cambria Math" panose="02040503050406030204" pitchFamily="18" charset="0"/>
                                    </a:rPr>
                                    <m:t>𝒙</m:t>
                                  </m:r>
                                </m:sub>
                              </m:sSub>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𝑿</m:t>
                              </m:r>
                            </m:e>
                          </m:d>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sym typeface="Symbol" panose="05050102010706020507" pitchFamily="18" charset="2"/>
                            </a:rPr>
                            <m:t></m:t>
                          </m:r>
                        </m:e>
                      </m:d>
                    </m:oMath>
                  </m:oMathPara>
                </a14:m>
                <a:endParaRPr lang="zh-CN" altLang="en-US" sz="2296" dirty="0"/>
              </a:p>
            </p:txBody>
          </p:sp>
        </mc:Choice>
        <mc:Fallback>
          <p:sp>
            <p:nvSpPr>
              <p:cNvPr id="11" name="文本框 10"/>
              <p:cNvSpPr txBox="1">
                <a:spLocks noRot="1" noChangeAspect="1" noMove="1" noResize="1" noEditPoints="1" noAdjustHandles="1" noChangeArrowheads="1" noChangeShapeType="1" noTextEdit="1"/>
              </p:cNvSpPr>
              <p:nvPr/>
            </p:nvSpPr>
            <p:spPr>
              <a:xfrm>
                <a:off x="3310947" y="3062210"/>
                <a:ext cx="3761158" cy="52617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85827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70</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9.3.6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细化</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灯片编号占位符 1"/>
          <p:cNvSpPr txBox="1">
            <a:spLocks/>
          </p:cNvSpPr>
          <p:nvPr/>
        </p:nvSpPr>
        <p:spPr bwMode="auto">
          <a:xfrm>
            <a:off x="7881425" y="7510442"/>
            <a:ext cx="2134140" cy="295621"/>
          </a:xfrm>
          <a:prstGeom prst="rect">
            <a:avLst/>
          </a:prstGeom>
          <a:noFill/>
          <a:ln w="9525">
            <a:noFill/>
            <a:miter lim="800000"/>
            <a:headEnd/>
            <a:tailEnd/>
          </a:ln>
          <a:effectLst/>
        </p:spPr>
        <p:txBody>
          <a:bodyPr vert="horz" wrap="square" lIns="91429" tIns="0" rIns="91429" bIns="0" numCol="1" anchor="t" anchorCtr="0" compatLnSpc="1">
            <a:prstTxWarp prst="textNoShape">
              <a:avLst/>
            </a:prstTxWarp>
          </a:bodyPr>
          <a:lstStyle>
            <a:defPPr>
              <a:defRPr lang="zh-CN"/>
            </a:defPPr>
            <a:lvl1pPr algn="r" rtl="0" eaLnBrk="1" fontAlgn="base" hangingPunct="1">
              <a:spcBef>
                <a:spcPct val="0"/>
              </a:spcBef>
              <a:spcAft>
                <a:spcPct val="0"/>
              </a:spcAft>
              <a:defRPr kumimoji="0" sz="110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defRPr/>
            </a:pPr>
            <a:fld id="{BEAAA290-34B3-4F10-B175-BE0FC4B87A97}" type="slidenum">
              <a:rPr lang="en-US" altLang="zh-CN" sz="1403"/>
              <a:pPr>
                <a:defRPr/>
              </a:pPr>
              <a:t>70</a:t>
            </a:fld>
            <a:endParaRPr lang="en-US" altLang="zh-CN" sz="1403"/>
          </a:p>
        </p:txBody>
      </p:sp>
      <p:pic>
        <p:nvPicPr>
          <p:cNvPr id="6" name="图片 5"/>
          <p:cNvPicPr>
            <a:picLocks noChangeAspect="1"/>
          </p:cNvPicPr>
          <p:nvPr/>
        </p:nvPicPr>
        <p:blipFill>
          <a:blip r:embed="rId2"/>
          <a:stretch>
            <a:fillRect/>
          </a:stretch>
        </p:blipFill>
        <p:spPr>
          <a:xfrm>
            <a:off x="2385267" y="1474904"/>
            <a:ext cx="1493964" cy="2066253"/>
          </a:xfrm>
          <a:prstGeom prst="rect">
            <a:avLst/>
          </a:prstGeom>
        </p:spPr>
      </p:pic>
      <p:pic>
        <p:nvPicPr>
          <p:cNvPr id="7" name="图片 6"/>
          <p:cNvPicPr>
            <a:picLocks noChangeAspect="1"/>
          </p:cNvPicPr>
          <p:nvPr/>
        </p:nvPicPr>
        <p:blipFill>
          <a:blip r:embed="rId3"/>
          <a:stretch>
            <a:fillRect/>
          </a:stretch>
        </p:blipFill>
        <p:spPr>
          <a:xfrm>
            <a:off x="4988470" y="1474905"/>
            <a:ext cx="1493965" cy="2066253"/>
          </a:xfrm>
          <a:prstGeom prst="rect">
            <a:avLst/>
          </a:prstGeom>
        </p:spPr>
      </p:pic>
      <p:pic>
        <p:nvPicPr>
          <p:cNvPr id="8" name="图片 7"/>
          <p:cNvPicPr>
            <a:picLocks noChangeAspect="1"/>
          </p:cNvPicPr>
          <p:nvPr/>
        </p:nvPicPr>
        <p:blipFill>
          <a:blip r:embed="rId4"/>
          <a:stretch>
            <a:fillRect/>
          </a:stretch>
        </p:blipFill>
        <p:spPr>
          <a:xfrm>
            <a:off x="7416591" y="1427139"/>
            <a:ext cx="1464363" cy="2066253"/>
          </a:xfrm>
          <a:prstGeom prst="rect">
            <a:avLst/>
          </a:prstGeom>
        </p:spPr>
      </p:pic>
      <p:pic>
        <p:nvPicPr>
          <p:cNvPr id="9" name="图片 8"/>
          <p:cNvPicPr>
            <a:picLocks noChangeAspect="1"/>
          </p:cNvPicPr>
          <p:nvPr/>
        </p:nvPicPr>
        <p:blipFill>
          <a:blip r:embed="rId5"/>
          <a:stretch>
            <a:fillRect/>
          </a:stretch>
        </p:blipFill>
        <p:spPr>
          <a:xfrm>
            <a:off x="2385267" y="3994374"/>
            <a:ext cx="1492294" cy="2066253"/>
          </a:xfrm>
          <a:prstGeom prst="rect">
            <a:avLst/>
          </a:prstGeom>
        </p:spPr>
      </p:pic>
      <p:pic>
        <p:nvPicPr>
          <p:cNvPr id="10" name="图片 9"/>
          <p:cNvPicPr>
            <a:picLocks noChangeAspect="1"/>
          </p:cNvPicPr>
          <p:nvPr/>
        </p:nvPicPr>
        <p:blipFill>
          <a:blip r:embed="rId6"/>
          <a:stretch>
            <a:fillRect/>
          </a:stretch>
        </p:blipFill>
        <p:spPr>
          <a:xfrm>
            <a:off x="4988470" y="3994374"/>
            <a:ext cx="1492294" cy="2066253"/>
          </a:xfrm>
          <a:prstGeom prst="rect">
            <a:avLst/>
          </a:prstGeom>
        </p:spPr>
      </p:pic>
      <p:pic>
        <p:nvPicPr>
          <p:cNvPr id="11" name="图片 10"/>
          <p:cNvPicPr>
            <a:picLocks noChangeAspect="1"/>
          </p:cNvPicPr>
          <p:nvPr/>
        </p:nvPicPr>
        <p:blipFill>
          <a:blip r:embed="rId7"/>
          <a:stretch>
            <a:fillRect/>
          </a:stretch>
        </p:blipFill>
        <p:spPr>
          <a:xfrm>
            <a:off x="7416590" y="3994374"/>
            <a:ext cx="1492294" cy="2066253"/>
          </a:xfrm>
          <a:prstGeom prst="rect">
            <a:avLst/>
          </a:prstGeom>
        </p:spPr>
      </p:pic>
      <mc:AlternateContent xmlns:mc="http://schemas.openxmlformats.org/markup-compatibility/2006">
        <mc:Choice xmlns:a14="http://schemas.microsoft.com/office/drawing/2010/main" Requires="a14">
          <p:sp>
            <p:nvSpPr>
              <p:cNvPr id="12" name="矩形 11"/>
              <p:cNvSpPr/>
              <p:nvPr/>
            </p:nvSpPr>
            <p:spPr>
              <a:xfrm>
                <a:off x="2132487" y="3498722"/>
                <a:ext cx="2141484"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6" i="1">
                              <a:latin typeface="Cambria Math" panose="02040503050406030204" pitchFamily="18" charset="0"/>
                            </a:rPr>
                          </m:ctrlPr>
                        </m:sSubPr>
                        <m:e>
                          <m:r>
                            <a:rPr lang="en-US" altLang="zh-CN" sz="2806" i="1">
                              <a:latin typeface="Cambria Math" panose="02040503050406030204" pitchFamily="18" charset="0"/>
                            </a:rPr>
                            <m:t>𝑿</m:t>
                          </m:r>
                        </m:e>
                        <m:sub>
                          <m:r>
                            <a:rPr lang="en-US" altLang="zh-CN" sz="2806" i="1">
                              <a:latin typeface="Cambria Math" panose="02040503050406030204" pitchFamily="18" charset="0"/>
                            </a:rPr>
                            <m:t>𝟏</m:t>
                          </m:r>
                        </m:sub>
                      </m:sSub>
                      <m:r>
                        <a:rPr lang="en-US" altLang="zh-CN" sz="2806" i="1">
                          <a:latin typeface="Cambria Math" panose="02040503050406030204" pitchFamily="18" charset="0"/>
                        </a:rPr>
                        <m:t>=</m:t>
                      </m:r>
                      <m:r>
                        <a:rPr lang="en-US" altLang="zh-CN" sz="2806" i="1">
                          <a:latin typeface="Cambria Math" panose="02040503050406030204" pitchFamily="18" charset="0"/>
                        </a:rPr>
                        <m:t>𝑿</m:t>
                      </m:r>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oMath>
                  </m:oMathPara>
                </a14:m>
                <a:endParaRPr lang="zh-CN" altLang="en-US" sz="2806" dirty="0"/>
              </a:p>
            </p:txBody>
          </p:sp>
        </mc:Choice>
        <mc:Fallback>
          <p:sp>
            <p:nvSpPr>
              <p:cNvPr id="12" name="矩形 11"/>
              <p:cNvSpPr>
                <a:spLocks noRot="1" noChangeAspect="1" noMove="1" noResize="1" noEditPoints="1" noAdjustHandles="1" noChangeArrowheads="1" noChangeShapeType="1" noTextEdit="1"/>
              </p:cNvSpPr>
              <p:nvPr/>
            </p:nvSpPr>
            <p:spPr>
              <a:xfrm>
                <a:off x="2132487" y="3498722"/>
                <a:ext cx="2141484" cy="52411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4718345" y="3512418"/>
                <a:ext cx="2313517"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6" i="1">
                              <a:latin typeface="Cambria Math" panose="02040503050406030204" pitchFamily="18" charset="0"/>
                            </a:rPr>
                          </m:ctrlPr>
                        </m:sSubPr>
                        <m:e>
                          <m:r>
                            <a:rPr lang="en-US" altLang="zh-CN" sz="2806" i="1">
                              <a:latin typeface="Cambria Math" panose="02040503050406030204" pitchFamily="18" charset="0"/>
                            </a:rPr>
                            <m:t>𝑿</m:t>
                          </m:r>
                        </m:e>
                        <m:sub>
                          <m:r>
                            <a:rPr lang="en-US" altLang="zh-CN" sz="2806" i="1">
                              <a:latin typeface="Cambria Math" panose="02040503050406030204" pitchFamily="18" charset="0"/>
                            </a:rPr>
                            <m:t>𝟐</m:t>
                          </m:r>
                        </m:sub>
                      </m:sSub>
                      <m:r>
                        <a:rPr lang="en-US" altLang="zh-CN" sz="2806" i="1">
                          <a:latin typeface="Cambria Math" panose="02040503050406030204" pitchFamily="18" charset="0"/>
                        </a:rPr>
                        <m:t>=</m:t>
                      </m:r>
                      <m:sSub>
                        <m:sSubPr>
                          <m:ctrlPr>
                            <a:rPr lang="en-US" altLang="zh-CN" sz="2806" i="1">
                              <a:latin typeface="Cambria Math" panose="02040503050406030204" pitchFamily="18" charset="0"/>
                            </a:rPr>
                          </m:ctrlPr>
                        </m:sSubPr>
                        <m:e>
                          <m:r>
                            <a:rPr lang="en-US" altLang="zh-CN" sz="2806" i="1">
                              <a:latin typeface="Cambria Math" panose="02040503050406030204" pitchFamily="18" charset="0"/>
                            </a:rPr>
                            <m:t>𝑿</m:t>
                          </m:r>
                        </m:e>
                        <m:sub>
                          <m:r>
                            <a:rPr lang="en-US" altLang="zh-CN" sz="2806" i="1">
                              <a:latin typeface="Cambria Math" panose="02040503050406030204" pitchFamily="18" charset="0"/>
                            </a:rPr>
                            <m:t>𝟏</m:t>
                          </m:r>
                        </m:sub>
                      </m:sSub>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oMath>
                  </m:oMathPara>
                </a14:m>
                <a:endParaRPr lang="zh-CN" altLang="en-US" sz="2806" dirty="0"/>
              </a:p>
            </p:txBody>
          </p:sp>
        </mc:Choice>
        <mc:Fallback>
          <p:sp>
            <p:nvSpPr>
              <p:cNvPr id="13" name="矩形 12"/>
              <p:cNvSpPr>
                <a:spLocks noRot="1" noChangeAspect="1" noMove="1" noResize="1" noEditPoints="1" noAdjustHandles="1" noChangeArrowheads="1" noChangeShapeType="1" noTextEdit="1"/>
              </p:cNvSpPr>
              <p:nvPr/>
            </p:nvSpPr>
            <p:spPr>
              <a:xfrm>
                <a:off x="4718345" y="3512418"/>
                <a:ext cx="2313517" cy="52411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7214013" y="3498722"/>
                <a:ext cx="2313517"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6" i="1">
                              <a:latin typeface="Cambria Math" panose="02040503050406030204" pitchFamily="18" charset="0"/>
                            </a:rPr>
                          </m:ctrlPr>
                        </m:sSubPr>
                        <m:e>
                          <m:r>
                            <a:rPr lang="en-US" altLang="zh-CN" sz="2806" i="1">
                              <a:latin typeface="Cambria Math" panose="02040503050406030204" pitchFamily="18" charset="0"/>
                            </a:rPr>
                            <m:t>𝑿</m:t>
                          </m:r>
                        </m:e>
                        <m:sub>
                          <m:r>
                            <a:rPr lang="en-US" altLang="zh-CN" sz="2806" b="1" i="1">
                              <a:latin typeface="Cambria Math" panose="02040503050406030204" pitchFamily="18" charset="0"/>
                            </a:rPr>
                            <m:t>𝟑</m:t>
                          </m:r>
                        </m:sub>
                      </m:sSub>
                      <m:r>
                        <a:rPr lang="en-US" altLang="zh-CN" sz="2806" i="1">
                          <a:latin typeface="Cambria Math" panose="02040503050406030204" pitchFamily="18" charset="0"/>
                        </a:rPr>
                        <m:t>=</m:t>
                      </m:r>
                      <m:sSub>
                        <m:sSubPr>
                          <m:ctrlPr>
                            <a:rPr lang="en-US" altLang="zh-CN" sz="2806" i="1">
                              <a:latin typeface="Cambria Math" panose="02040503050406030204" pitchFamily="18" charset="0"/>
                            </a:rPr>
                          </m:ctrlPr>
                        </m:sSubPr>
                        <m:e>
                          <m:r>
                            <a:rPr lang="en-US" altLang="zh-CN" sz="2806" i="1">
                              <a:latin typeface="Cambria Math" panose="02040503050406030204" pitchFamily="18" charset="0"/>
                            </a:rPr>
                            <m:t>𝑿</m:t>
                          </m:r>
                        </m:e>
                        <m:sub>
                          <m:r>
                            <a:rPr lang="en-US" altLang="zh-CN" sz="2806" b="1" i="1">
                              <a:latin typeface="Cambria Math" panose="02040503050406030204" pitchFamily="18" charset="0"/>
                            </a:rPr>
                            <m:t>𝟐</m:t>
                          </m:r>
                        </m:sub>
                      </m:sSub>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oMath>
                  </m:oMathPara>
                </a14:m>
                <a:endParaRPr lang="zh-CN" altLang="en-US" sz="2806" dirty="0"/>
              </a:p>
            </p:txBody>
          </p:sp>
        </mc:Choice>
        <mc:Fallback>
          <p:sp>
            <p:nvSpPr>
              <p:cNvPr id="14" name="矩形 13"/>
              <p:cNvSpPr>
                <a:spLocks noRot="1" noChangeAspect="1" noMove="1" noResize="1" noEditPoints="1" noAdjustHandles="1" noChangeArrowheads="1" noChangeShapeType="1" noTextEdit="1"/>
              </p:cNvSpPr>
              <p:nvPr/>
            </p:nvSpPr>
            <p:spPr>
              <a:xfrm>
                <a:off x="7214013" y="3498722"/>
                <a:ext cx="2313517" cy="52411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p:cNvSpPr/>
              <p:nvPr/>
            </p:nvSpPr>
            <p:spPr>
              <a:xfrm>
                <a:off x="2113148" y="5950667"/>
                <a:ext cx="2313517"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6" i="1">
                              <a:latin typeface="Cambria Math" panose="02040503050406030204" pitchFamily="18" charset="0"/>
                            </a:rPr>
                          </m:ctrlPr>
                        </m:sSubPr>
                        <m:e>
                          <m:r>
                            <a:rPr lang="en-US" altLang="zh-CN" sz="2806" i="1">
                              <a:latin typeface="Cambria Math" panose="02040503050406030204" pitchFamily="18" charset="0"/>
                            </a:rPr>
                            <m:t>𝑿</m:t>
                          </m:r>
                        </m:e>
                        <m:sub>
                          <m:r>
                            <a:rPr lang="en-US" altLang="zh-CN" sz="2806" b="1" i="1">
                              <a:latin typeface="Cambria Math" panose="02040503050406030204" pitchFamily="18" charset="0"/>
                            </a:rPr>
                            <m:t>𝟒</m:t>
                          </m:r>
                        </m:sub>
                      </m:sSub>
                      <m:r>
                        <a:rPr lang="en-US" altLang="zh-CN" sz="2806" i="1">
                          <a:latin typeface="Cambria Math" panose="02040503050406030204" pitchFamily="18" charset="0"/>
                        </a:rPr>
                        <m:t>=</m:t>
                      </m:r>
                      <m:sSub>
                        <m:sSubPr>
                          <m:ctrlPr>
                            <a:rPr lang="en-US" altLang="zh-CN" sz="2806" i="1">
                              <a:latin typeface="Cambria Math" panose="02040503050406030204" pitchFamily="18" charset="0"/>
                            </a:rPr>
                          </m:ctrlPr>
                        </m:sSubPr>
                        <m:e>
                          <m:r>
                            <a:rPr lang="en-US" altLang="zh-CN" sz="2806" i="1">
                              <a:latin typeface="Cambria Math" panose="02040503050406030204" pitchFamily="18" charset="0"/>
                            </a:rPr>
                            <m:t>𝑿</m:t>
                          </m:r>
                        </m:e>
                        <m:sub>
                          <m:r>
                            <a:rPr lang="en-US" altLang="zh-CN" sz="2806" b="1" i="1">
                              <a:latin typeface="Cambria Math" panose="02040503050406030204" pitchFamily="18" charset="0"/>
                            </a:rPr>
                            <m:t>𝟑</m:t>
                          </m:r>
                        </m:sub>
                      </m:sSub>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oMath>
                  </m:oMathPara>
                </a14:m>
                <a:endParaRPr lang="zh-CN" altLang="en-US" sz="2806" dirty="0"/>
              </a:p>
            </p:txBody>
          </p:sp>
        </mc:Choice>
        <mc:Fallback>
          <p:sp>
            <p:nvSpPr>
              <p:cNvPr id="15" name="矩形 14"/>
              <p:cNvSpPr>
                <a:spLocks noRot="1" noChangeAspect="1" noMove="1" noResize="1" noEditPoints="1" noAdjustHandles="1" noChangeArrowheads="1" noChangeShapeType="1" noTextEdit="1"/>
              </p:cNvSpPr>
              <p:nvPr/>
            </p:nvSpPr>
            <p:spPr>
              <a:xfrm>
                <a:off x="2113148" y="5950667"/>
                <a:ext cx="2313517" cy="524118"/>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p:cNvSpPr/>
              <p:nvPr/>
            </p:nvSpPr>
            <p:spPr>
              <a:xfrm>
                <a:off x="4680883" y="5999841"/>
                <a:ext cx="2313517"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6" i="1">
                              <a:latin typeface="Cambria Math" panose="02040503050406030204" pitchFamily="18" charset="0"/>
                            </a:rPr>
                          </m:ctrlPr>
                        </m:sSubPr>
                        <m:e>
                          <m:r>
                            <a:rPr lang="en-US" altLang="zh-CN" sz="2806" i="1">
                              <a:latin typeface="Cambria Math" panose="02040503050406030204" pitchFamily="18" charset="0"/>
                            </a:rPr>
                            <m:t>𝑿</m:t>
                          </m:r>
                        </m:e>
                        <m:sub>
                          <m:r>
                            <a:rPr lang="en-US" altLang="zh-CN" sz="2806" b="1" i="1">
                              <a:latin typeface="Cambria Math" panose="02040503050406030204" pitchFamily="18" charset="0"/>
                            </a:rPr>
                            <m:t>𝟓</m:t>
                          </m:r>
                        </m:sub>
                      </m:sSub>
                      <m:r>
                        <a:rPr lang="en-US" altLang="zh-CN" sz="2806" i="1">
                          <a:latin typeface="Cambria Math" panose="02040503050406030204" pitchFamily="18" charset="0"/>
                        </a:rPr>
                        <m:t>=</m:t>
                      </m:r>
                      <m:sSub>
                        <m:sSubPr>
                          <m:ctrlPr>
                            <a:rPr lang="en-US" altLang="zh-CN" sz="2806" i="1">
                              <a:latin typeface="Cambria Math" panose="02040503050406030204" pitchFamily="18" charset="0"/>
                            </a:rPr>
                          </m:ctrlPr>
                        </m:sSubPr>
                        <m:e>
                          <m:r>
                            <a:rPr lang="en-US" altLang="zh-CN" sz="2806" i="1">
                              <a:latin typeface="Cambria Math" panose="02040503050406030204" pitchFamily="18" charset="0"/>
                            </a:rPr>
                            <m:t>𝑿</m:t>
                          </m:r>
                        </m:e>
                        <m:sub>
                          <m:r>
                            <a:rPr lang="en-US" altLang="zh-CN" sz="2806" b="1" i="1">
                              <a:latin typeface="Cambria Math" panose="02040503050406030204" pitchFamily="18" charset="0"/>
                            </a:rPr>
                            <m:t>𝟒</m:t>
                          </m:r>
                        </m:sub>
                      </m:sSub>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oMath>
                  </m:oMathPara>
                </a14:m>
                <a:endParaRPr lang="zh-CN" altLang="en-US" sz="2806" dirty="0"/>
              </a:p>
            </p:txBody>
          </p:sp>
        </mc:Choice>
        <mc:Fallback>
          <p:sp>
            <p:nvSpPr>
              <p:cNvPr id="16" name="矩形 15"/>
              <p:cNvSpPr>
                <a:spLocks noRot="1" noChangeAspect="1" noMove="1" noResize="1" noEditPoints="1" noAdjustHandles="1" noChangeArrowheads="1" noChangeShapeType="1" noTextEdit="1"/>
              </p:cNvSpPr>
              <p:nvPr/>
            </p:nvSpPr>
            <p:spPr>
              <a:xfrm>
                <a:off x="4680883" y="5999841"/>
                <a:ext cx="2313517" cy="524118"/>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p:cNvSpPr/>
              <p:nvPr/>
            </p:nvSpPr>
            <p:spPr>
              <a:xfrm>
                <a:off x="7214013" y="5956132"/>
                <a:ext cx="2313517" cy="524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6" i="1">
                              <a:latin typeface="Cambria Math" panose="02040503050406030204" pitchFamily="18" charset="0"/>
                            </a:rPr>
                          </m:ctrlPr>
                        </m:sSubPr>
                        <m:e>
                          <m:r>
                            <a:rPr lang="en-US" altLang="zh-CN" sz="2806" i="1">
                              <a:latin typeface="Cambria Math" panose="02040503050406030204" pitchFamily="18" charset="0"/>
                            </a:rPr>
                            <m:t>𝑿</m:t>
                          </m:r>
                        </m:e>
                        <m:sub>
                          <m:r>
                            <a:rPr lang="en-US" altLang="zh-CN" sz="2806" b="1" i="1">
                              <a:latin typeface="Cambria Math" panose="02040503050406030204" pitchFamily="18" charset="0"/>
                            </a:rPr>
                            <m:t>𝟔</m:t>
                          </m:r>
                        </m:sub>
                      </m:sSub>
                      <m:r>
                        <a:rPr lang="en-US" altLang="zh-CN" sz="2806" i="1">
                          <a:latin typeface="Cambria Math" panose="02040503050406030204" pitchFamily="18" charset="0"/>
                        </a:rPr>
                        <m:t>=</m:t>
                      </m:r>
                      <m:sSub>
                        <m:sSubPr>
                          <m:ctrlPr>
                            <a:rPr lang="en-US" altLang="zh-CN" sz="2806" i="1">
                              <a:latin typeface="Cambria Math" panose="02040503050406030204" pitchFamily="18" charset="0"/>
                            </a:rPr>
                          </m:ctrlPr>
                        </m:sSubPr>
                        <m:e>
                          <m:r>
                            <a:rPr lang="en-US" altLang="zh-CN" sz="2806" i="1">
                              <a:latin typeface="Cambria Math" panose="02040503050406030204" pitchFamily="18" charset="0"/>
                            </a:rPr>
                            <m:t>𝑿</m:t>
                          </m:r>
                        </m:e>
                        <m:sub>
                          <m:r>
                            <a:rPr lang="en-US" altLang="zh-CN" sz="2806" b="1" i="1">
                              <a:latin typeface="Cambria Math" panose="02040503050406030204" pitchFamily="18" charset="0"/>
                            </a:rPr>
                            <m:t>𝟓</m:t>
                          </m:r>
                        </m:sub>
                      </m:sSub>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oMath>
                  </m:oMathPara>
                </a14:m>
                <a:endParaRPr lang="zh-CN" altLang="en-US" sz="2806" dirty="0"/>
              </a:p>
            </p:txBody>
          </p:sp>
        </mc:Choice>
        <mc:Fallback>
          <p:sp>
            <p:nvSpPr>
              <p:cNvPr id="17" name="矩形 16"/>
              <p:cNvSpPr>
                <a:spLocks noRot="1" noChangeAspect="1" noMove="1" noResize="1" noEditPoints="1" noAdjustHandles="1" noChangeArrowheads="1" noChangeShapeType="1" noTextEdit="1"/>
              </p:cNvSpPr>
              <p:nvPr/>
            </p:nvSpPr>
            <p:spPr>
              <a:xfrm>
                <a:off x="7214013" y="5956132"/>
                <a:ext cx="2313517" cy="524118"/>
              </a:xfrm>
              <a:prstGeom prst="rect">
                <a:avLst/>
              </a:prstGeom>
              <a:blipFill>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69535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71</a:t>
            </a:fld>
            <a:endParaRPr lang="en-US" altLang="zh-CN"/>
          </a:p>
        </p:txBody>
      </p:sp>
      <p:sp>
        <p:nvSpPr>
          <p:cNvPr id="4"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9.3.6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细化</a:t>
            </a:r>
          </a:p>
        </p:txBody>
      </p:sp>
      <p:sp>
        <p:nvSpPr>
          <p:cNvPr id="5"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6" name="矩形 5"/>
          <p:cNvSpPr/>
          <p:nvPr/>
        </p:nvSpPr>
        <p:spPr>
          <a:xfrm>
            <a:off x="1963381" y="1359185"/>
            <a:ext cx="8247014" cy="445635"/>
          </a:xfrm>
          <a:prstGeom prst="rect">
            <a:avLst/>
          </a:prstGeom>
        </p:spPr>
        <p:txBody>
          <a:bodyPr wrap="square">
            <a:spAutoFit/>
          </a:bodyPr>
          <a:lstStyle/>
          <a:p>
            <a:pPr marL="437369" indent="-437369">
              <a:buClr>
                <a:srgbClr val="7030A0"/>
              </a:buClr>
              <a:buSzPct val="75000"/>
              <a:buFont typeface="Wingdings" panose="05000000000000000000" pitchFamily="2" charset="2"/>
              <a:buChar char="n"/>
            </a:pPr>
            <a:r>
              <a:rPr lang="zh-CN" altLang="zh-CN" sz="2296" kern="100" dirty="0">
                <a:ea typeface="楷体" panose="02010609060101010101" pitchFamily="49" charset="-122"/>
                <a:cs typeface="Times New Roman" panose="02020603050405020304" pitchFamily="18" charset="0"/>
              </a:rPr>
              <a:t>可看出，细化是一个连续迭代的过程。</a:t>
            </a:r>
            <a:endParaRPr lang="zh-CN" altLang="en-US" sz="2296" dirty="0">
              <a:ea typeface="楷体" panose="02010609060101010101" pitchFamily="49" charset="-122"/>
              <a:cs typeface="Times New Roman" panose="02020603050405020304" pitchFamily="18" charset="0"/>
            </a:endParaRPr>
          </a:p>
        </p:txBody>
      </p:sp>
      <p:sp>
        <p:nvSpPr>
          <p:cNvPr id="7" name="矩形 6"/>
          <p:cNvSpPr/>
          <p:nvPr/>
        </p:nvSpPr>
        <p:spPr>
          <a:xfrm>
            <a:off x="1963381" y="1948023"/>
            <a:ext cx="8247014" cy="798937"/>
          </a:xfrm>
          <a:prstGeom prst="rect">
            <a:avLst/>
          </a:prstGeom>
        </p:spPr>
        <p:txBody>
          <a:bodyPr wrap="square">
            <a:spAutoFit/>
          </a:bodyPr>
          <a:lstStyle/>
          <a:p>
            <a:r>
              <a:rPr lang="zh-CN" altLang="zh-CN" sz="2296" kern="100" dirty="0">
                <a:ea typeface="楷体" panose="02010609060101010101" pitchFamily="49" charset="-122"/>
                <a:cs typeface="Times New Roman" panose="02020603050405020304" pitchFamily="18" charset="0"/>
              </a:rPr>
              <a:t>在许多情况下，对图像细化时可选择采用一个分别承担不同作用的细化的结构元素序列</a:t>
            </a:r>
            <a:endParaRPr lang="zh-CN" altLang="en-US" sz="2296" dirty="0">
              <a:ea typeface="楷体" panose="02010609060101010101" pitchFamily="49" charset="-122"/>
              <a:cs typeface="Times New Roman" panose="02020603050405020304" pitchFamily="18" charset="0"/>
            </a:endParaRPr>
          </a:p>
        </p:txBody>
      </p:sp>
      <p:sp>
        <p:nvSpPr>
          <p:cNvPr id="8" name="矩形 7"/>
          <p:cNvSpPr/>
          <p:nvPr/>
        </p:nvSpPr>
        <p:spPr>
          <a:xfrm>
            <a:off x="1983110" y="3704532"/>
            <a:ext cx="8227285" cy="445635"/>
          </a:xfrm>
          <a:prstGeom prst="rect">
            <a:avLst/>
          </a:prstGeom>
        </p:spPr>
        <p:txBody>
          <a:bodyPr wrap="square">
            <a:spAutoFit/>
          </a:bodyPr>
          <a:lstStyle/>
          <a:p>
            <a:r>
              <a:rPr lang="zh-CN" altLang="zh-CN" sz="2296" kern="100" dirty="0">
                <a:latin typeface="楷体" panose="02010609060101010101" pitchFamily="49" charset="-122"/>
                <a:ea typeface="楷体" panose="02010609060101010101" pitchFamily="49" charset="-122"/>
                <a:cs typeface="Times New Roman" panose="02020603050405020304" pitchFamily="18" charset="0"/>
              </a:rPr>
              <a:t>对目标图像进行反复的迭代细化运算，直到迭代收敛为止。</a:t>
            </a:r>
            <a:endParaRPr lang="zh-CN" altLang="en-US" sz="2296"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9" name="文本框 8"/>
              <p:cNvSpPr txBox="1"/>
              <p:nvPr/>
            </p:nvSpPr>
            <p:spPr>
              <a:xfrm>
                <a:off x="2953097" y="3120695"/>
                <a:ext cx="4725268"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296" i="1">
                              <a:latin typeface="Cambria Math" panose="02040503050406030204" pitchFamily="18" charset="0"/>
                            </a:rPr>
                          </m:ctrlPr>
                        </m:dPr>
                        <m:e>
                          <m:r>
                            <a:rPr lang="en-US" altLang="zh-CN" sz="2296" b="1" i="1">
                              <a:latin typeface="Cambria Math" panose="02040503050406030204" pitchFamily="18" charset="0"/>
                            </a:rPr>
                            <m:t>𝑺</m:t>
                          </m:r>
                        </m:e>
                      </m:d>
                      <m:r>
                        <a:rPr lang="en-US" altLang="zh-CN" sz="2296" b="1" i="1">
                          <a:latin typeface="Cambria Math" panose="02040503050406030204" pitchFamily="18" charset="0"/>
                        </a:rPr>
                        <m:t>=</m:t>
                      </m:r>
                      <m:d>
                        <m:dPr>
                          <m:begChr m:val="{"/>
                          <m:endChr m:val="}"/>
                          <m:ctrlPr>
                            <a:rPr lang="en-US" altLang="zh-CN" sz="2296" b="1" i="1">
                              <a:latin typeface="Cambria Math" panose="02040503050406030204" pitchFamily="18" charset="0"/>
                            </a:rPr>
                          </m:ctrlPr>
                        </m:dPr>
                        <m:e>
                          <m:sSub>
                            <m:sSubPr>
                              <m:ctrlPr>
                                <a:rPr lang="en-US" altLang="zh-CN" sz="2296" b="1" i="1">
                                  <a:latin typeface="Cambria Math" panose="02040503050406030204" pitchFamily="18" charset="0"/>
                                </a:rPr>
                              </m:ctrlPr>
                            </m:sSubPr>
                            <m:e>
                              <m:r>
                                <a:rPr lang="en-US" altLang="zh-CN" sz="2296" b="1" i="1">
                                  <a:latin typeface="Cambria Math" panose="02040503050406030204" pitchFamily="18" charset="0"/>
                                </a:rPr>
                                <m:t>𝑺</m:t>
                              </m:r>
                            </m:e>
                            <m:sub>
                              <m:r>
                                <a:rPr lang="en-US" altLang="zh-CN" sz="2296" b="1" i="1">
                                  <a:latin typeface="Cambria Math" panose="02040503050406030204" pitchFamily="18" charset="0"/>
                                </a:rPr>
                                <m:t>𝟏</m:t>
                              </m:r>
                            </m:sub>
                          </m:sSub>
                          <m:r>
                            <a:rPr lang="en-US" altLang="zh-CN" sz="2296" b="1" i="1">
                              <a:latin typeface="Cambria Math" panose="02040503050406030204" pitchFamily="18" charset="0"/>
                            </a:rPr>
                            <m:t>,</m:t>
                          </m:r>
                          <m:sSub>
                            <m:sSubPr>
                              <m:ctrlPr>
                                <a:rPr lang="en-US" altLang="zh-CN" sz="2296" i="1">
                                  <a:latin typeface="Cambria Math" panose="02040503050406030204" pitchFamily="18" charset="0"/>
                                </a:rPr>
                              </m:ctrlPr>
                            </m:sSubPr>
                            <m:e>
                              <m:r>
                                <a:rPr lang="en-US" altLang="zh-CN" sz="2296" i="1">
                                  <a:latin typeface="Cambria Math" panose="02040503050406030204" pitchFamily="18" charset="0"/>
                                </a:rPr>
                                <m:t>𝑺</m:t>
                              </m:r>
                            </m:e>
                            <m:sub>
                              <m:r>
                                <a:rPr lang="en-US" altLang="zh-CN" sz="2296" b="1" i="1">
                                  <a:latin typeface="Cambria Math" panose="02040503050406030204" pitchFamily="18" charset="0"/>
                                </a:rPr>
                                <m:t>𝟐</m:t>
                              </m:r>
                            </m:sub>
                          </m:sSub>
                          <m:r>
                            <a:rPr lang="en-US" altLang="zh-CN" sz="2296" i="1">
                              <a:latin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m:t>
                          </m:r>
                          <m:sSub>
                            <m:sSubPr>
                              <m:ctrlPr>
                                <a:rPr lang="en-US" altLang="zh-CN" sz="2296" i="1">
                                  <a:latin typeface="Cambria Math" panose="02040503050406030204" pitchFamily="18" charset="0"/>
                                </a:rPr>
                              </m:ctrlPr>
                            </m:sSubPr>
                            <m:e>
                              <m:r>
                                <a:rPr lang="en-US" altLang="zh-CN" sz="2296" i="1">
                                  <a:latin typeface="Cambria Math" panose="02040503050406030204" pitchFamily="18" charset="0"/>
                                </a:rPr>
                                <m:t>𝑺</m:t>
                              </m:r>
                            </m:e>
                            <m:sub>
                              <m:r>
                                <a:rPr lang="en-US" altLang="zh-CN" sz="2296" b="1" i="1">
                                  <a:latin typeface="Cambria Math" panose="02040503050406030204" pitchFamily="18" charset="0"/>
                                </a:rPr>
                                <m:t>𝒊</m:t>
                              </m:r>
                            </m:sub>
                          </m:sSub>
                          <m:r>
                            <a:rPr lang="en-US" altLang="zh-CN" sz="2296" i="1">
                              <a:latin typeface="Cambria Math" panose="02040503050406030204" pitchFamily="18" charset="0"/>
                            </a:rPr>
                            <m:t>,</m:t>
                          </m:r>
                          <m:r>
                            <a:rPr lang="en-US" altLang="zh-CN" sz="2296"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m:t>
                          </m:r>
                          <m:sSub>
                            <m:sSubPr>
                              <m:ctrlPr>
                                <a:rPr lang="en-US" altLang="zh-CN" sz="2296" i="1">
                                  <a:latin typeface="Cambria Math" panose="02040503050406030204" pitchFamily="18" charset="0"/>
                                </a:rPr>
                              </m:ctrlPr>
                            </m:sSubPr>
                            <m:e>
                              <m:r>
                                <a:rPr lang="en-US" altLang="zh-CN" sz="2296" i="1">
                                  <a:latin typeface="Cambria Math" panose="02040503050406030204" pitchFamily="18" charset="0"/>
                                </a:rPr>
                                <m:t>𝑺</m:t>
                              </m:r>
                            </m:e>
                            <m:sub>
                              <m:r>
                                <a:rPr lang="en-US" altLang="zh-CN" sz="2296" b="1" i="1">
                                  <a:latin typeface="Cambria Math" panose="02040503050406030204" pitchFamily="18" charset="0"/>
                                </a:rPr>
                                <m:t>𝒏</m:t>
                              </m:r>
                            </m:sub>
                          </m:sSub>
                          <m:r>
                            <a:rPr lang="en-US" altLang="zh-CN" sz="2296" b="1" i="1">
                              <a:latin typeface="Cambria Math" panose="02040503050406030204" pitchFamily="18" charset="0"/>
                            </a:rPr>
                            <m:t>|</m:t>
                          </m:r>
                          <m:sSub>
                            <m:sSubPr>
                              <m:ctrlPr>
                                <a:rPr lang="en-US" altLang="zh-CN" sz="2296" i="1">
                                  <a:latin typeface="Cambria Math" panose="02040503050406030204" pitchFamily="18" charset="0"/>
                                </a:rPr>
                              </m:ctrlPr>
                            </m:sSubPr>
                            <m:e>
                              <m:r>
                                <a:rPr lang="en-US" altLang="zh-CN" sz="2296" i="1">
                                  <a:latin typeface="Cambria Math" panose="02040503050406030204" pitchFamily="18" charset="0"/>
                                </a:rPr>
                                <m:t>𝑺</m:t>
                              </m:r>
                            </m:e>
                            <m:sub>
                              <m:r>
                                <a:rPr lang="en-US" altLang="zh-CN" sz="2296" i="1">
                                  <a:latin typeface="Cambria Math" panose="02040503050406030204" pitchFamily="18" charset="0"/>
                                </a:rPr>
                                <m:t>𝒊</m:t>
                              </m:r>
                            </m:sub>
                          </m:sSub>
                          <m:r>
                            <a:rPr lang="en-US" altLang="zh-CN" sz="2296" i="1">
                              <a:latin typeface="Cambria Math" panose="02040503050406030204" pitchFamily="18" charset="0"/>
                              <a:ea typeface="Cambria Math" panose="02040503050406030204" pitchFamily="18" charset="0"/>
                            </a:rPr>
                            <m:t>≠</m:t>
                          </m:r>
                          <m:sSub>
                            <m:sSubPr>
                              <m:ctrlPr>
                                <a:rPr lang="en-US" altLang="zh-CN" sz="2296" i="1">
                                  <a:latin typeface="Cambria Math" panose="02040503050406030204" pitchFamily="18" charset="0"/>
                                </a:rPr>
                              </m:ctrlPr>
                            </m:sSubPr>
                            <m:e>
                              <m:r>
                                <a:rPr lang="en-US" altLang="zh-CN" sz="2296" i="1">
                                  <a:latin typeface="Cambria Math" panose="02040503050406030204" pitchFamily="18" charset="0"/>
                                </a:rPr>
                                <m:t>𝑺</m:t>
                              </m:r>
                            </m:e>
                            <m:sub>
                              <m:r>
                                <a:rPr lang="en-US" altLang="zh-CN" sz="2296" i="1">
                                  <a:latin typeface="Cambria Math" panose="02040503050406030204" pitchFamily="18" charset="0"/>
                                </a:rPr>
                                <m:t>𝒊</m:t>
                              </m:r>
                              <m:r>
                                <a:rPr lang="en-US" altLang="zh-CN" sz="2296" b="1" i="1">
                                  <a:latin typeface="Cambria Math" panose="02040503050406030204" pitchFamily="18" charset="0"/>
                                </a:rPr>
                                <m:t>−</m:t>
                              </m:r>
                              <m:r>
                                <a:rPr lang="en-US" altLang="zh-CN" sz="2296" b="1" i="1">
                                  <a:latin typeface="Cambria Math" panose="02040503050406030204" pitchFamily="18" charset="0"/>
                                </a:rPr>
                                <m:t>𝟏</m:t>
                              </m:r>
                            </m:sub>
                          </m:sSub>
                        </m:e>
                      </m:d>
                    </m:oMath>
                  </m:oMathPara>
                </a14:m>
                <a:endParaRPr lang="zh-CN" altLang="en-US" sz="2296" dirty="0"/>
              </a:p>
            </p:txBody>
          </p:sp>
        </mc:Choice>
        <mc:Fallback>
          <p:sp>
            <p:nvSpPr>
              <p:cNvPr id="9" name="文本框 8"/>
              <p:cNvSpPr txBox="1">
                <a:spLocks noRot="1" noChangeAspect="1" noMove="1" noResize="1" noEditPoints="1" noAdjustHandles="1" noChangeArrowheads="1" noChangeShapeType="1" noTextEdit="1"/>
              </p:cNvSpPr>
              <p:nvPr/>
            </p:nvSpPr>
            <p:spPr>
              <a:xfrm>
                <a:off x="2953097" y="3120695"/>
                <a:ext cx="4725268" cy="353302"/>
              </a:xfrm>
              <a:prstGeom prst="rect">
                <a:avLst/>
              </a:prstGeom>
              <a:blipFill>
                <a:blip r:embed="rId2"/>
                <a:stretch>
                  <a:fillRect t="-1724" b="-327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p:cNvSpPr/>
              <p:nvPr/>
            </p:nvSpPr>
            <p:spPr>
              <a:xfrm>
                <a:off x="2953097" y="4877205"/>
                <a:ext cx="4753801" cy="4910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296" b="1" i="1">
                          <a:latin typeface="Cambria Math" panose="02040503050406030204" pitchFamily="18" charset="0"/>
                        </a:rPr>
                        <m:t>𝑿</m:t>
                      </m:r>
                      <m:r>
                        <a:rPr lang="en-US" altLang="zh-CN" sz="2296" b="1" i="1">
                          <a:latin typeface="Cambria Math" panose="02040503050406030204" pitchFamily="18" charset="0"/>
                          <a:ea typeface="Cambria Math" panose="02040503050406030204" pitchFamily="18" charset="0"/>
                        </a:rPr>
                        <m:t>⊙</m:t>
                      </m:r>
                      <m:d>
                        <m:dPr>
                          <m:ctrlPr>
                            <a:rPr lang="en-US" altLang="zh-CN" sz="2296" i="1">
                              <a:latin typeface="Cambria Math" panose="02040503050406030204" pitchFamily="18" charset="0"/>
                            </a:rPr>
                          </m:ctrlPr>
                        </m:dPr>
                        <m:e>
                          <m:r>
                            <a:rPr lang="en-US" altLang="zh-CN" sz="2296" i="1">
                              <a:latin typeface="Cambria Math" panose="02040503050406030204" pitchFamily="18" charset="0"/>
                            </a:rPr>
                            <m:t>𝑺</m:t>
                          </m:r>
                        </m:e>
                      </m:d>
                      <m:r>
                        <a:rPr lang="en-US" altLang="zh-CN" sz="2296" i="1">
                          <a:latin typeface="Cambria Math" panose="02040503050406030204" pitchFamily="18" charset="0"/>
                        </a:rPr>
                        <m:t>=</m:t>
                      </m:r>
                      <m:d>
                        <m:dPr>
                          <m:ctrlPr>
                            <a:rPr lang="en-US" altLang="zh-CN" sz="2296" i="1">
                              <a:latin typeface="Cambria Math" panose="02040503050406030204" pitchFamily="18" charset="0"/>
                            </a:rPr>
                          </m:ctrlPr>
                        </m:dPr>
                        <m:e>
                          <m:d>
                            <m:dPr>
                              <m:ctrlPr>
                                <a:rPr lang="en-US" altLang="zh-CN" sz="2296" i="1">
                                  <a:latin typeface="Cambria Math" panose="02040503050406030204" pitchFamily="18" charset="0"/>
                                </a:rPr>
                              </m:ctrlPr>
                            </m:dPr>
                            <m:e>
                              <m:r>
                                <a:rPr lang="en-US" altLang="zh-CN" sz="2296" i="1">
                                  <a:latin typeface="Cambria Math" panose="02040503050406030204" pitchFamily="18" charset="0"/>
                                  <a:ea typeface="Cambria Math" panose="02040503050406030204" pitchFamily="18" charset="0"/>
                                </a:rPr>
                                <m:t>⋯</m:t>
                              </m:r>
                              <m:d>
                                <m:dPr>
                                  <m:ctrlPr>
                                    <a:rPr lang="en-US" altLang="zh-CN" sz="2296" i="1">
                                      <a:latin typeface="Cambria Math" panose="02040503050406030204" pitchFamily="18" charset="0"/>
                                      <a:ea typeface="Cambria Math" panose="02040503050406030204" pitchFamily="18" charset="0"/>
                                    </a:rPr>
                                  </m:ctrlPr>
                                </m:dPr>
                                <m:e>
                                  <m:r>
                                    <a:rPr lang="en-US" altLang="zh-CN" sz="2296" i="1">
                                      <a:latin typeface="Cambria Math" panose="02040503050406030204" pitchFamily="18" charset="0"/>
                                    </a:rPr>
                                    <m:t>𝑿</m:t>
                                  </m:r>
                                  <m:r>
                                    <a:rPr lang="en-US" altLang="zh-CN" sz="2296" i="1">
                                      <a:latin typeface="Cambria Math" panose="02040503050406030204" pitchFamily="18" charset="0"/>
                                      <a:ea typeface="Cambria Math" panose="02040503050406030204" pitchFamily="18" charset="0"/>
                                    </a:rPr>
                                    <m:t>⊙</m:t>
                                  </m:r>
                                  <m:sSub>
                                    <m:sSubPr>
                                      <m:ctrlPr>
                                        <a:rPr lang="en-US" altLang="zh-CN" sz="2296" i="1">
                                          <a:latin typeface="Cambria Math" panose="02040503050406030204" pitchFamily="18" charset="0"/>
                                        </a:rPr>
                                      </m:ctrlPr>
                                    </m:sSubPr>
                                    <m:e>
                                      <m:r>
                                        <a:rPr lang="en-US" altLang="zh-CN" sz="2296" i="1">
                                          <a:latin typeface="Cambria Math" panose="02040503050406030204" pitchFamily="18" charset="0"/>
                                        </a:rPr>
                                        <m:t>𝑺</m:t>
                                      </m:r>
                                    </m:e>
                                    <m:sub>
                                      <m:r>
                                        <a:rPr lang="en-US" altLang="zh-CN" sz="2296" i="1">
                                          <a:latin typeface="Cambria Math" panose="02040503050406030204" pitchFamily="18" charset="0"/>
                                        </a:rPr>
                                        <m:t>𝟏</m:t>
                                      </m:r>
                                    </m:sub>
                                  </m:sSub>
                                </m:e>
                              </m:d>
                              <m:r>
                                <a:rPr lang="en-US" altLang="zh-CN" sz="2296" i="1">
                                  <a:latin typeface="Cambria Math" panose="02040503050406030204" pitchFamily="18" charset="0"/>
                                  <a:ea typeface="Cambria Math" panose="02040503050406030204" pitchFamily="18" charset="0"/>
                                </a:rPr>
                                <m:t>⊙</m:t>
                              </m:r>
                              <m:sSub>
                                <m:sSubPr>
                                  <m:ctrlPr>
                                    <a:rPr lang="en-US" altLang="zh-CN" sz="2296" i="1">
                                      <a:latin typeface="Cambria Math" panose="02040503050406030204" pitchFamily="18" charset="0"/>
                                    </a:rPr>
                                  </m:ctrlPr>
                                </m:sSubPr>
                                <m:e>
                                  <m:r>
                                    <a:rPr lang="en-US" altLang="zh-CN" sz="2296" i="1">
                                      <a:latin typeface="Cambria Math" panose="02040503050406030204" pitchFamily="18" charset="0"/>
                                    </a:rPr>
                                    <m:t>𝑺</m:t>
                                  </m:r>
                                </m:e>
                                <m:sub>
                                  <m:r>
                                    <a:rPr lang="en-US" altLang="zh-CN" sz="2296" i="1">
                                      <a:latin typeface="Cambria Math" panose="02040503050406030204" pitchFamily="18" charset="0"/>
                                    </a:rPr>
                                    <m:t>2</m:t>
                                  </m:r>
                                </m:sub>
                              </m:sSub>
                            </m:e>
                          </m:d>
                          <m:r>
                            <a:rPr lang="en-US" altLang="zh-CN" sz="2296" i="1">
                              <a:latin typeface="Cambria Math" panose="02040503050406030204" pitchFamily="18" charset="0"/>
                              <a:ea typeface="Cambria Math" panose="02040503050406030204" pitchFamily="18" charset="0"/>
                            </a:rPr>
                            <m:t>⋯</m:t>
                          </m:r>
                        </m:e>
                      </m:d>
                    </m:oMath>
                  </m:oMathPara>
                </a14:m>
                <a:endParaRPr lang="zh-CN" altLang="en-US" sz="2296" dirty="0"/>
              </a:p>
            </p:txBody>
          </p:sp>
        </mc:Choice>
        <mc:Fallback>
          <p:sp>
            <p:nvSpPr>
              <p:cNvPr id="3" name="矩形 2"/>
              <p:cNvSpPr>
                <a:spLocks noRot="1" noChangeAspect="1" noMove="1" noResize="1" noEditPoints="1" noAdjustHandles="1" noChangeArrowheads="1" noChangeShapeType="1" noTextEdit="1"/>
              </p:cNvSpPr>
              <p:nvPr/>
            </p:nvSpPr>
            <p:spPr>
              <a:xfrm>
                <a:off x="2953097" y="4877205"/>
                <a:ext cx="4753801" cy="491096"/>
              </a:xfrm>
              <a:prstGeom prst="rect">
                <a:avLst/>
              </a:prstGeom>
              <a:blipFill>
                <a:blip r:embed="rId3"/>
                <a:stretch>
                  <a:fillRect b="-37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32860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72</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9.3.6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细化</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文本框 4"/>
          <p:cNvSpPr txBox="1"/>
          <p:nvPr/>
        </p:nvSpPr>
        <p:spPr>
          <a:xfrm>
            <a:off x="2008956" y="1269815"/>
            <a:ext cx="8201439" cy="445635"/>
          </a:xfrm>
          <a:prstGeom prst="rect">
            <a:avLst/>
          </a:prstGeom>
          <a:noFill/>
        </p:spPr>
        <p:txBody>
          <a:bodyPr wrap="square" rtlCol="0">
            <a:spAutoFit/>
          </a:bodyPr>
          <a:lstStyle/>
          <a:p>
            <a:pPr>
              <a:buClr>
                <a:srgbClr val="7030A0"/>
              </a:buClr>
              <a:buSzPct val="75000"/>
            </a:pPr>
            <a:r>
              <a:rPr lang="zh-CN" altLang="en-US" sz="2296" dirty="0">
                <a:solidFill>
                  <a:srgbClr val="0000CC"/>
                </a:solidFill>
                <a:latin typeface="+mj-ea"/>
                <a:ea typeface="+mj-ea"/>
              </a:rPr>
              <a:t>（</a:t>
            </a:r>
            <a:r>
              <a:rPr lang="en-US" altLang="zh-CN" sz="2296" dirty="0">
                <a:solidFill>
                  <a:srgbClr val="0000CC"/>
                </a:solidFill>
                <a:latin typeface="+mj-ea"/>
                <a:ea typeface="+mj-ea"/>
              </a:rPr>
              <a:t>3</a:t>
            </a:r>
            <a:r>
              <a:rPr lang="zh-CN" altLang="en-US" sz="2296" dirty="0">
                <a:solidFill>
                  <a:srgbClr val="0000CC"/>
                </a:solidFill>
                <a:latin typeface="+mj-ea"/>
                <a:ea typeface="+mj-ea"/>
              </a:rPr>
              <a:t>）示例</a:t>
            </a:r>
            <a:endParaRPr lang="zh-CN" altLang="en-US" sz="2296" dirty="0">
              <a:latin typeface="楷体" panose="02010609060101010101" pitchFamily="49" charset="-122"/>
              <a:ea typeface="楷体" panose="02010609060101010101" pitchFamily="49" charset="-122"/>
            </a:endParaRPr>
          </a:p>
        </p:txBody>
      </p:sp>
      <p:pic>
        <p:nvPicPr>
          <p:cNvPr id="6" name="图片 5"/>
          <p:cNvPicPr>
            <a:picLocks noChangeAspect="1"/>
          </p:cNvPicPr>
          <p:nvPr/>
        </p:nvPicPr>
        <p:blipFill>
          <a:blip r:embed="rId2"/>
          <a:stretch>
            <a:fillRect/>
          </a:stretch>
        </p:blipFill>
        <p:spPr>
          <a:xfrm>
            <a:off x="2164334" y="2684249"/>
            <a:ext cx="947607" cy="1457857"/>
          </a:xfrm>
          <a:prstGeom prst="rect">
            <a:avLst/>
          </a:prstGeom>
        </p:spPr>
      </p:pic>
      <p:pic>
        <p:nvPicPr>
          <p:cNvPr id="7" name="图片 6"/>
          <p:cNvPicPr>
            <a:picLocks noChangeAspect="1"/>
          </p:cNvPicPr>
          <p:nvPr/>
        </p:nvPicPr>
        <p:blipFill>
          <a:blip r:embed="rId3"/>
          <a:stretch>
            <a:fillRect/>
          </a:stretch>
        </p:blipFill>
        <p:spPr>
          <a:xfrm>
            <a:off x="3111942" y="2717108"/>
            <a:ext cx="911160" cy="1421410"/>
          </a:xfrm>
          <a:prstGeom prst="rect">
            <a:avLst/>
          </a:prstGeom>
        </p:spPr>
      </p:pic>
      <p:pic>
        <p:nvPicPr>
          <p:cNvPr id="8" name="图片 7"/>
          <p:cNvPicPr>
            <a:picLocks noChangeAspect="1"/>
          </p:cNvPicPr>
          <p:nvPr/>
        </p:nvPicPr>
        <p:blipFill>
          <a:blip r:embed="rId4"/>
          <a:stretch>
            <a:fillRect/>
          </a:stretch>
        </p:blipFill>
        <p:spPr>
          <a:xfrm>
            <a:off x="4053947" y="2717107"/>
            <a:ext cx="886863" cy="1409261"/>
          </a:xfrm>
          <a:prstGeom prst="rect">
            <a:avLst/>
          </a:prstGeom>
        </p:spPr>
      </p:pic>
      <p:pic>
        <p:nvPicPr>
          <p:cNvPr id="9" name="图片 8"/>
          <p:cNvPicPr>
            <a:picLocks noChangeAspect="1"/>
          </p:cNvPicPr>
          <p:nvPr/>
        </p:nvPicPr>
        <p:blipFill>
          <a:blip r:embed="rId5"/>
          <a:stretch>
            <a:fillRect/>
          </a:stretch>
        </p:blipFill>
        <p:spPr>
          <a:xfrm>
            <a:off x="4993876" y="2726770"/>
            <a:ext cx="899012" cy="1372815"/>
          </a:xfrm>
          <a:prstGeom prst="rect">
            <a:avLst/>
          </a:prstGeom>
        </p:spPr>
      </p:pic>
      <p:pic>
        <p:nvPicPr>
          <p:cNvPr id="10" name="图片 9"/>
          <p:cNvPicPr>
            <a:picLocks noChangeAspect="1"/>
          </p:cNvPicPr>
          <p:nvPr/>
        </p:nvPicPr>
        <p:blipFill>
          <a:blip r:embed="rId6"/>
          <a:stretch>
            <a:fillRect/>
          </a:stretch>
        </p:blipFill>
        <p:spPr>
          <a:xfrm>
            <a:off x="5945954" y="2717107"/>
            <a:ext cx="874714" cy="1384964"/>
          </a:xfrm>
          <a:prstGeom prst="rect">
            <a:avLst/>
          </a:prstGeom>
        </p:spPr>
      </p:pic>
      <p:pic>
        <p:nvPicPr>
          <p:cNvPr id="11" name="图片 10"/>
          <p:cNvPicPr>
            <a:picLocks noChangeAspect="1"/>
          </p:cNvPicPr>
          <p:nvPr/>
        </p:nvPicPr>
        <p:blipFill>
          <a:blip r:embed="rId7"/>
          <a:stretch>
            <a:fillRect/>
          </a:stretch>
        </p:blipFill>
        <p:spPr>
          <a:xfrm>
            <a:off x="6877072" y="2705309"/>
            <a:ext cx="886863" cy="1372815"/>
          </a:xfrm>
          <a:prstGeom prst="rect">
            <a:avLst/>
          </a:prstGeom>
        </p:spPr>
      </p:pic>
      <p:pic>
        <p:nvPicPr>
          <p:cNvPr id="12" name="图片 11"/>
          <p:cNvPicPr>
            <a:picLocks noChangeAspect="1"/>
          </p:cNvPicPr>
          <p:nvPr/>
        </p:nvPicPr>
        <p:blipFill>
          <a:blip r:embed="rId8"/>
          <a:stretch>
            <a:fillRect/>
          </a:stretch>
        </p:blipFill>
        <p:spPr>
          <a:xfrm>
            <a:off x="7807140" y="2707911"/>
            <a:ext cx="874714" cy="1372815"/>
          </a:xfrm>
          <a:prstGeom prst="rect">
            <a:avLst/>
          </a:prstGeom>
        </p:spPr>
      </p:pic>
      <p:pic>
        <p:nvPicPr>
          <p:cNvPr id="13" name="图片 12"/>
          <p:cNvPicPr>
            <a:picLocks noChangeAspect="1"/>
          </p:cNvPicPr>
          <p:nvPr/>
        </p:nvPicPr>
        <p:blipFill>
          <a:blip r:embed="rId9"/>
          <a:stretch>
            <a:fillRect/>
          </a:stretch>
        </p:blipFill>
        <p:spPr>
          <a:xfrm>
            <a:off x="8725058" y="2677423"/>
            <a:ext cx="899012" cy="1397112"/>
          </a:xfrm>
          <a:prstGeom prst="rect">
            <a:avLst/>
          </a:prstGeom>
        </p:spPr>
      </p:pic>
      <p:sp>
        <p:nvSpPr>
          <p:cNvPr id="14" name="矩形 13"/>
          <p:cNvSpPr/>
          <p:nvPr/>
        </p:nvSpPr>
        <p:spPr>
          <a:xfrm>
            <a:off x="3308444" y="4099585"/>
            <a:ext cx="5602463" cy="484876"/>
          </a:xfrm>
          <a:prstGeom prst="rect">
            <a:avLst/>
          </a:prstGeom>
        </p:spPr>
        <p:txBody>
          <a:bodyPr wrap="square">
            <a:spAutoFit/>
          </a:bodyPr>
          <a:lstStyle/>
          <a:p>
            <a:r>
              <a:rPr lang="en-US" altLang="zh-CN" sz="2551" kern="100" dirty="0">
                <a:ea typeface="楷体" panose="02010609060101010101" pitchFamily="49" charset="-122"/>
                <a:cs typeface="Times New Roman" panose="02020603050405020304" pitchFamily="18" charset="0"/>
              </a:rPr>
              <a:t>8</a:t>
            </a:r>
            <a:r>
              <a:rPr lang="zh-CN" altLang="zh-CN" sz="2551" kern="100" dirty="0">
                <a:ea typeface="楷体" panose="02010609060101010101" pitchFamily="49" charset="-122"/>
                <a:cs typeface="Times New Roman" panose="02020603050405020304" pitchFamily="18" charset="0"/>
              </a:rPr>
              <a:t>个方向的结构元素对</a:t>
            </a:r>
            <a:r>
              <a:rPr lang="zh-CN" altLang="zh-CN" sz="2551" kern="100" dirty="0">
                <a:ea typeface="楷体" panose="02010609060101010101" pitchFamily="49" charset="-122"/>
                <a:cs typeface="Times New Roman" panose="02020603050405020304" pitchFamily="18" charset="0"/>
              </a:rPr>
              <a:t>序列</a:t>
            </a:r>
            <a:r>
              <a:rPr lang="en-US" altLang="zh-CN" sz="2551" kern="100" dirty="0">
                <a:ea typeface="楷体" panose="02010609060101010101" pitchFamily="49" charset="-122"/>
                <a:cs typeface="Times New Roman" panose="02020603050405020304" pitchFamily="18" charset="0"/>
              </a:rPr>
              <a:t>( </a:t>
            </a:r>
            <a:r>
              <a:rPr lang="en-US" altLang="zh-CN" sz="2551" i="1" kern="100" dirty="0">
                <a:ea typeface="楷体" panose="02010609060101010101" pitchFamily="49" charset="-122"/>
                <a:cs typeface="Times New Roman" panose="02020603050405020304" pitchFamily="18" charset="0"/>
              </a:rPr>
              <a:t>S </a:t>
            </a:r>
            <a:r>
              <a:rPr lang="en-US" altLang="zh-CN" sz="2551" kern="100" dirty="0">
                <a:ea typeface="楷体" panose="02010609060101010101" pitchFamily="49" charset="-122"/>
                <a:cs typeface="Times New Roman" panose="02020603050405020304" pitchFamily="18" charset="0"/>
              </a:rPr>
              <a:t>)</a:t>
            </a:r>
            <a:endParaRPr lang="zh-CN" altLang="en-US" sz="2551" dirty="0">
              <a:ea typeface="楷体" panose="02010609060101010101" pitchFamily="49" charset="-122"/>
              <a:cs typeface="Times New Roman" panose="02020603050405020304" pitchFamily="18" charset="0"/>
            </a:endParaRPr>
          </a:p>
        </p:txBody>
      </p:sp>
      <p:sp>
        <p:nvSpPr>
          <p:cNvPr id="15" name="矩形 14"/>
          <p:cNvSpPr/>
          <p:nvPr/>
        </p:nvSpPr>
        <p:spPr>
          <a:xfrm>
            <a:off x="5103789" y="6242289"/>
            <a:ext cx="2073592" cy="484876"/>
          </a:xfrm>
          <a:prstGeom prst="rect">
            <a:avLst/>
          </a:prstGeom>
        </p:spPr>
        <p:txBody>
          <a:bodyPr wrap="square">
            <a:spAutoFit/>
          </a:bodyPr>
          <a:lstStyle/>
          <a:p>
            <a:r>
              <a:rPr lang="zh-CN" altLang="en-US" sz="2551" kern="100" dirty="0">
                <a:ea typeface="楷体" panose="02010609060101010101" pitchFamily="49" charset="-122"/>
                <a:cs typeface="Times New Roman" panose="02020603050405020304" pitchFamily="18" charset="0"/>
              </a:rPr>
              <a:t>原始图像</a:t>
            </a:r>
            <a:r>
              <a:rPr lang="en-US" altLang="zh-CN" sz="2551" i="1" kern="100" dirty="0">
                <a:ea typeface="楷体" panose="02010609060101010101" pitchFamily="49" charset="-122"/>
                <a:cs typeface="Times New Roman" panose="02020603050405020304" pitchFamily="18" charset="0"/>
              </a:rPr>
              <a:t>X</a:t>
            </a:r>
            <a:endParaRPr lang="zh-CN" altLang="en-US" sz="2551" i="1" dirty="0">
              <a:ea typeface="楷体" panose="02010609060101010101" pitchFamily="49" charset="-122"/>
              <a:cs typeface="Times New Roman" panose="02020603050405020304" pitchFamily="18" charset="0"/>
            </a:endParaRPr>
          </a:p>
        </p:txBody>
      </p:sp>
      <p:pic>
        <p:nvPicPr>
          <p:cNvPr id="16" name="图片 15"/>
          <p:cNvPicPr>
            <a:picLocks noChangeAspect="1"/>
          </p:cNvPicPr>
          <p:nvPr/>
        </p:nvPicPr>
        <p:blipFill>
          <a:blip r:embed="rId10"/>
          <a:stretch>
            <a:fillRect/>
          </a:stretch>
        </p:blipFill>
        <p:spPr>
          <a:xfrm>
            <a:off x="4864034" y="4661134"/>
            <a:ext cx="2313348" cy="1568372"/>
          </a:xfrm>
          <a:prstGeom prst="rect">
            <a:avLst/>
          </a:prstGeom>
        </p:spPr>
      </p:pic>
      <p:sp>
        <p:nvSpPr>
          <p:cNvPr id="17" name="矩形 16"/>
          <p:cNvSpPr/>
          <p:nvPr/>
        </p:nvSpPr>
        <p:spPr>
          <a:xfrm>
            <a:off x="1874726" y="1923040"/>
            <a:ext cx="8036322" cy="445635"/>
          </a:xfrm>
          <a:prstGeom prst="rect">
            <a:avLst/>
          </a:prstGeom>
        </p:spPr>
        <p:txBody>
          <a:bodyPr wrap="square">
            <a:spAutoFit/>
          </a:bodyPr>
          <a:lstStyle/>
          <a:p>
            <a:pPr marL="437369" indent="-437369">
              <a:buClr>
                <a:srgbClr val="7030A0"/>
              </a:buClr>
              <a:buSzPct val="75000"/>
              <a:buFont typeface="Wingdings" panose="05000000000000000000" pitchFamily="2" charset="2"/>
              <a:buChar char="n"/>
            </a:pPr>
            <a:r>
              <a:rPr lang="zh-CN" altLang="zh-CN" sz="2296" dirty="0">
                <a:solidFill>
                  <a:srgbClr val="C00000"/>
                </a:solidFill>
                <a:latin typeface="楷体" panose="02010609060101010101" pitchFamily="49" charset="-122"/>
                <a:ea typeface="楷体" panose="02010609060101010101" pitchFamily="49" charset="-122"/>
              </a:rPr>
              <a:t>利用</a:t>
            </a:r>
            <a:r>
              <a:rPr lang="en-US" altLang="zh-CN" sz="2296" dirty="0">
                <a:solidFill>
                  <a:srgbClr val="C00000"/>
                </a:solidFill>
                <a:ea typeface="楷体" panose="02010609060101010101" pitchFamily="49" charset="-122"/>
                <a:cs typeface="Times New Roman" panose="02020603050405020304" pitchFamily="18" charset="0"/>
              </a:rPr>
              <a:t>8</a:t>
            </a:r>
            <a:r>
              <a:rPr lang="zh-CN" altLang="zh-CN" sz="2296" dirty="0">
                <a:solidFill>
                  <a:srgbClr val="C00000"/>
                </a:solidFill>
                <a:ea typeface="楷体" panose="02010609060101010101" pitchFamily="49" charset="-122"/>
                <a:cs typeface="Times New Roman" panose="02020603050405020304" pitchFamily="18" charset="0"/>
              </a:rPr>
              <a:t>个</a:t>
            </a:r>
            <a:r>
              <a:rPr lang="zh-CN" altLang="zh-CN" sz="2296" dirty="0">
                <a:solidFill>
                  <a:srgbClr val="C00000"/>
                </a:solidFill>
                <a:ea typeface="楷体" panose="02010609060101010101" pitchFamily="49" charset="-122"/>
                <a:cs typeface="Times New Roman" panose="02020603050405020304" pitchFamily="18" charset="0"/>
              </a:rPr>
              <a:t>方向结构</a:t>
            </a:r>
            <a:r>
              <a:rPr lang="zh-CN" altLang="zh-CN" sz="2296" dirty="0">
                <a:solidFill>
                  <a:srgbClr val="C00000"/>
                </a:solidFill>
                <a:ea typeface="楷体" panose="02010609060101010101" pitchFamily="49" charset="-122"/>
                <a:cs typeface="Times New Roman" panose="02020603050405020304" pitchFamily="18" charset="0"/>
              </a:rPr>
              <a:t>元素对</a:t>
            </a:r>
            <a:r>
              <a:rPr lang="zh-CN" altLang="zh-CN" sz="2296" dirty="0">
                <a:solidFill>
                  <a:srgbClr val="C00000"/>
                </a:solidFill>
                <a:ea typeface="楷体" panose="02010609060101010101" pitchFamily="49" charset="-122"/>
                <a:cs typeface="Times New Roman" panose="02020603050405020304" pitchFamily="18" charset="0"/>
              </a:rPr>
              <a:t>序列对图像</a:t>
            </a:r>
            <a:r>
              <a:rPr lang="zh-CN" altLang="zh-CN" sz="2296" dirty="0">
                <a:solidFill>
                  <a:srgbClr val="C00000"/>
                </a:solidFill>
                <a:latin typeface="楷体" panose="02010609060101010101" pitchFamily="49" charset="-122"/>
                <a:ea typeface="楷体" panose="02010609060101010101" pitchFamily="49" charset="-122"/>
              </a:rPr>
              <a:t>细化</a:t>
            </a:r>
            <a:endParaRPr lang="zh-CN" altLang="en-US" sz="2296" dirty="0">
              <a:solidFill>
                <a:srgbClr val="C00000"/>
              </a:solidFill>
            </a:endParaRPr>
          </a:p>
        </p:txBody>
      </p:sp>
    </p:spTree>
    <p:extLst>
      <p:ext uri="{BB962C8B-B14F-4D97-AF65-F5344CB8AC3E}">
        <p14:creationId xmlns:p14="http://schemas.microsoft.com/office/powerpoint/2010/main" val="42863458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73</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9.3.6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细化</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灯片编号占位符 1"/>
          <p:cNvSpPr txBox="1">
            <a:spLocks/>
          </p:cNvSpPr>
          <p:nvPr/>
        </p:nvSpPr>
        <p:spPr bwMode="auto">
          <a:xfrm>
            <a:off x="8115861" y="7630744"/>
            <a:ext cx="2134140" cy="295621"/>
          </a:xfrm>
          <a:prstGeom prst="rect">
            <a:avLst/>
          </a:prstGeom>
          <a:noFill/>
          <a:ln w="9525">
            <a:noFill/>
            <a:miter lim="800000"/>
            <a:headEnd/>
            <a:tailEnd/>
          </a:ln>
          <a:effectLst/>
        </p:spPr>
        <p:txBody>
          <a:bodyPr vert="horz" wrap="square" lIns="91429" tIns="0" rIns="91429" bIns="0" numCol="1" anchor="t" anchorCtr="0" compatLnSpc="1">
            <a:prstTxWarp prst="textNoShape">
              <a:avLst/>
            </a:prstTxWarp>
          </a:bodyPr>
          <a:lstStyle>
            <a:defPPr>
              <a:defRPr lang="zh-CN"/>
            </a:defPPr>
            <a:lvl1pPr algn="r" rtl="0" eaLnBrk="1" fontAlgn="base" hangingPunct="1">
              <a:spcBef>
                <a:spcPct val="0"/>
              </a:spcBef>
              <a:spcAft>
                <a:spcPct val="0"/>
              </a:spcAft>
              <a:defRPr kumimoji="0" sz="110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defRPr/>
            </a:pPr>
            <a:fld id="{BEAAA290-34B3-4F10-B175-BE0FC4B87A97}" type="slidenum">
              <a:rPr lang="en-US" altLang="zh-CN" sz="1403"/>
              <a:pPr>
                <a:defRPr/>
              </a:pPr>
              <a:t>73</a:t>
            </a:fld>
            <a:endParaRPr lang="en-US" altLang="zh-CN" sz="1403"/>
          </a:p>
        </p:txBody>
      </p:sp>
      <p:pic>
        <p:nvPicPr>
          <p:cNvPr id="6" name="图片 5"/>
          <p:cNvPicPr>
            <a:picLocks noChangeAspect="1"/>
          </p:cNvPicPr>
          <p:nvPr/>
        </p:nvPicPr>
        <p:blipFill>
          <a:blip r:embed="rId2"/>
          <a:stretch>
            <a:fillRect/>
          </a:stretch>
        </p:blipFill>
        <p:spPr>
          <a:xfrm>
            <a:off x="2232251" y="1511073"/>
            <a:ext cx="2755004" cy="1852027"/>
          </a:xfrm>
          <a:prstGeom prst="rect">
            <a:avLst/>
          </a:prstGeom>
        </p:spPr>
      </p:pic>
      <mc:AlternateContent xmlns:mc="http://schemas.openxmlformats.org/markup-compatibility/2006">
        <mc:Choice xmlns:a14="http://schemas.microsoft.com/office/drawing/2010/main" Requires="a14">
          <p:sp>
            <p:nvSpPr>
              <p:cNvPr id="7" name="矩形 6"/>
              <p:cNvSpPr/>
              <p:nvPr/>
            </p:nvSpPr>
            <p:spPr>
              <a:xfrm>
                <a:off x="1570546" y="3410637"/>
                <a:ext cx="4729948" cy="524118"/>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altLang="zh-CN" sz="2806" i="1">
                              <a:latin typeface="Cambria Math" panose="02040503050406030204" pitchFamily="18" charset="0"/>
                            </a:rPr>
                          </m:ctrlPr>
                        </m:sSubPr>
                        <m:e>
                          <m:sSub>
                            <m:sSubPr>
                              <m:ctrlPr>
                                <a:rPr lang="en-US" altLang="zh-CN" sz="2806" i="1">
                                  <a:latin typeface="Cambria Math" panose="02040503050406030204" pitchFamily="18" charset="0"/>
                                </a:rPr>
                              </m:ctrlPr>
                            </m:sSubPr>
                            <m:e>
                              <m:r>
                                <a:rPr lang="en-US" altLang="zh-CN" sz="2806" i="1">
                                  <a:latin typeface="Cambria Math" panose="02040503050406030204" pitchFamily="18" charset="0"/>
                                </a:rPr>
                                <m:t>𝑿</m:t>
                              </m:r>
                            </m:e>
                            <m:sub>
                              <m:r>
                                <a:rPr lang="en-US" altLang="zh-CN" sz="2806" i="1">
                                  <a:latin typeface="Cambria Math" panose="02040503050406030204" pitchFamily="18" charset="0"/>
                                </a:rPr>
                                <m:t>𝟏</m:t>
                              </m:r>
                            </m:sub>
                          </m:sSub>
                          <m:r>
                            <a:rPr lang="en-US" altLang="zh-CN" sz="2806" i="1">
                              <a:latin typeface="Cambria Math" panose="02040503050406030204" pitchFamily="18" charset="0"/>
                            </a:rPr>
                            <m:t>=</m:t>
                          </m:r>
                          <m:r>
                            <a:rPr lang="en-US" altLang="zh-CN" sz="2806" b="1" i="1">
                              <a:latin typeface="Cambria Math" panose="02040503050406030204" pitchFamily="18" charset="0"/>
                            </a:rPr>
                            <m:t>𝑿</m:t>
                          </m:r>
                        </m:e>
                        <m:sub>
                          <m:r>
                            <a:rPr lang="en-US" altLang="zh-CN" sz="2806" b="1" i="1">
                              <a:latin typeface="Cambria Math" panose="02040503050406030204" pitchFamily="18" charset="0"/>
                            </a:rPr>
                            <m:t>𝟐</m:t>
                          </m:r>
                        </m:sub>
                      </m:sSub>
                      <m:r>
                        <a:rPr lang="en-US" altLang="zh-CN" sz="2806" i="1">
                          <a:latin typeface="Cambria Math" panose="02040503050406030204" pitchFamily="18" charset="0"/>
                        </a:rPr>
                        <m:t>=</m:t>
                      </m:r>
                      <m:d>
                        <m:dPr>
                          <m:ctrlPr>
                            <a:rPr lang="en-US" altLang="zh-CN" sz="2806" i="1">
                              <a:latin typeface="Cambria Math" panose="02040503050406030204" pitchFamily="18" charset="0"/>
                              <a:ea typeface="Cambria Math" panose="02040503050406030204" pitchFamily="18" charset="0"/>
                            </a:rPr>
                          </m:ctrlPr>
                        </m:dPr>
                        <m:e>
                          <m:r>
                            <a:rPr lang="en-US" altLang="zh-CN" sz="2806" i="1">
                              <a:latin typeface="Cambria Math" panose="02040503050406030204" pitchFamily="18" charset="0"/>
                            </a:rPr>
                            <m:t>𝑿</m:t>
                          </m:r>
                          <m:r>
                            <a:rPr lang="en-US" altLang="zh-CN" sz="2806" i="1">
                              <a:latin typeface="Cambria Math" panose="02040503050406030204" pitchFamily="18" charset="0"/>
                              <a:ea typeface="Cambria Math" panose="02040503050406030204" pitchFamily="18" charset="0"/>
                            </a:rPr>
                            <m:t>⊙</m:t>
                          </m:r>
                          <m:sSub>
                            <m:sSubPr>
                              <m:ctrlPr>
                                <a:rPr lang="en-US" altLang="zh-CN" sz="2806" i="1">
                                  <a:latin typeface="Cambria Math" panose="02040503050406030204" pitchFamily="18" charset="0"/>
                                </a:rPr>
                              </m:ctrlPr>
                            </m:sSubPr>
                            <m:e>
                              <m:r>
                                <a:rPr lang="en-US" altLang="zh-CN" sz="2806" i="1">
                                  <a:latin typeface="Cambria Math" panose="02040503050406030204" pitchFamily="18" charset="0"/>
                                </a:rPr>
                                <m:t>𝑺</m:t>
                              </m:r>
                            </m:e>
                            <m:sub>
                              <m:r>
                                <a:rPr lang="en-US" altLang="zh-CN" sz="2806" i="1">
                                  <a:latin typeface="Cambria Math" panose="02040503050406030204" pitchFamily="18" charset="0"/>
                                </a:rPr>
                                <m:t>𝟏</m:t>
                              </m:r>
                            </m:sub>
                          </m:sSub>
                        </m:e>
                      </m:d>
                      <m:r>
                        <a:rPr lang="en-US" altLang="zh-CN" sz="2806" i="1">
                          <a:latin typeface="Cambria Math" panose="02040503050406030204" pitchFamily="18" charset="0"/>
                          <a:ea typeface="Cambria Math" panose="02040503050406030204" pitchFamily="18" charset="0"/>
                        </a:rPr>
                        <m:t>⊙</m:t>
                      </m:r>
                      <m:sSub>
                        <m:sSubPr>
                          <m:ctrlPr>
                            <a:rPr lang="en-US" altLang="zh-CN" sz="2806" i="1">
                              <a:latin typeface="Cambria Math" panose="02040503050406030204" pitchFamily="18" charset="0"/>
                            </a:rPr>
                          </m:ctrlPr>
                        </m:sSubPr>
                        <m:e>
                          <m:r>
                            <a:rPr lang="en-US" altLang="zh-CN" sz="2806" i="1">
                              <a:latin typeface="Cambria Math" panose="02040503050406030204" pitchFamily="18" charset="0"/>
                            </a:rPr>
                            <m:t>𝑺</m:t>
                          </m:r>
                        </m:e>
                        <m:sub>
                          <m:r>
                            <a:rPr lang="en-US" altLang="zh-CN" sz="2806" i="1">
                              <a:latin typeface="Cambria Math" panose="02040503050406030204" pitchFamily="18" charset="0"/>
                            </a:rPr>
                            <m:t>2</m:t>
                          </m:r>
                        </m:sub>
                      </m:sSub>
                    </m:oMath>
                  </m:oMathPara>
                </a14:m>
                <a:endParaRPr lang="zh-CN" altLang="en-US" sz="2806" dirty="0"/>
              </a:p>
            </p:txBody>
          </p:sp>
        </mc:Choice>
        <mc:Fallback>
          <p:sp>
            <p:nvSpPr>
              <p:cNvPr id="7" name="矩形 6"/>
              <p:cNvSpPr>
                <a:spLocks noRot="1" noChangeAspect="1" noMove="1" noResize="1" noEditPoints="1" noAdjustHandles="1" noChangeArrowheads="1" noChangeShapeType="1" noTextEdit="1"/>
              </p:cNvSpPr>
              <p:nvPr/>
            </p:nvSpPr>
            <p:spPr>
              <a:xfrm>
                <a:off x="1570546" y="3410637"/>
                <a:ext cx="4729948" cy="524118"/>
              </a:xfrm>
              <a:prstGeom prst="rect">
                <a:avLst/>
              </a:prstGeom>
              <a:blipFill>
                <a:blip r:embed="rId3"/>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4"/>
          <a:stretch>
            <a:fillRect/>
          </a:stretch>
        </p:blipFill>
        <p:spPr>
          <a:xfrm>
            <a:off x="6390077" y="1487363"/>
            <a:ext cx="2755004" cy="1858242"/>
          </a:xfrm>
          <a:prstGeom prst="rect">
            <a:avLst/>
          </a:prstGeom>
        </p:spPr>
      </p:pic>
      <mc:AlternateContent xmlns:mc="http://schemas.openxmlformats.org/markup-compatibility/2006">
        <mc:Choice xmlns:a14="http://schemas.microsoft.com/office/drawing/2010/main" Requires="a14">
          <p:sp>
            <p:nvSpPr>
              <p:cNvPr id="9" name="矩形 8"/>
              <p:cNvSpPr/>
              <p:nvPr/>
            </p:nvSpPr>
            <p:spPr>
              <a:xfrm>
                <a:off x="6169260" y="3324982"/>
                <a:ext cx="2998123" cy="524118"/>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altLang="zh-CN" sz="2806" i="1">
                              <a:latin typeface="Cambria Math" panose="02040503050406030204" pitchFamily="18" charset="0"/>
                            </a:rPr>
                          </m:ctrlPr>
                        </m:sSubPr>
                        <m:e>
                          <m:r>
                            <a:rPr lang="en-US" altLang="zh-CN" sz="2806" b="1" i="1">
                              <a:latin typeface="Cambria Math" panose="02040503050406030204" pitchFamily="18" charset="0"/>
                            </a:rPr>
                            <m:t>𝑿</m:t>
                          </m:r>
                        </m:e>
                        <m:sub>
                          <m:r>
                            <a:rPr lang="en-US" altLang="zh-CN" sz="2806" b="1" i="1">
                              <a:latin typeface="Cambria Math" panose="02040503050406030204" pitchFamily="18" charset="0"/>
                            </a:rPr>
                            <m:t>𝟑</m:t>
                          </m:r>
                        </m:sub>
                      </m:sSub>
                      <m:r>
                        <a:rPr lang="en-US" altLang="zh-CN" sz="2806" i="1">
                          <a:latin typeface="Cambria Math" panose="02040503050406030204" pitchFamily="18" charset="0"/>
                        </a:rPr>
                        <m:t>=</m:t>
                      </m:r>
                      <m:sSub>
                        <m:sSubPr>
                          <m:ctrlPr>
                            <a:rPr lang="en-US" altLang="zh-CN" sz="2806" i="1">
                              <a:latin typeface="Cambria Math" panose="02040503050406030204" pitchFamily="18" charset="0"/>
                            </a:rPr>
                          </m:ctrlPr>
                        </m:sSubPr>
                        <m:e>
                          <m:r>
                            <a:rPr lang="en-US" altLang="zh-CN" sz="2806" i="1">
                              <a:latin typeface="Cambria Math" panose="02040503050406030204" pitchFamily="18" charset="0"/>
                            </a:rPr>
                            <m:t>𝑿</m:t>
                          </m:r>
                        </m:e>
                        <m:sub>
                          <m:r>
                            <a:rPr lang="en-US" altLang="zh-CN" sz="2806" i="1">
                              <a:latin typeface="Cambria Math" panose="02040503050406030204" pitchFamily="18" charset="0"/>
                            </a:rPr>
                            <m:t>2</m:t>
                          </m:r>
                        </m:sub>
                      </m:sSub>
                      <m:r>
                        <a:rPr lang="en-US" altLang="zh-CN" sz="2806" i="1">
                          <a:latin typeface="Cambria Math" panose="02040503050406030204" pitchFamily="18" charset="0"/>
                          <a:ea typeface="Cambria Math" panose="02040503050406030204" pitchFamily="18" charset="0"/>
                        </a:rPr>
                        <m:t>⊙</m:t>
                      </m:r>
                      <m:sSub>
                        <m:sSubPr>
                          <m:ctrlPr>
                            <a:rPr lang="en-US" altLang="zh-CN" sz="2806" i="1">
                              <a:latin typeface="Cambria Math" panose="02040503050406030204" pitchFamily="18" charset="0"/>
                            </a:rPr>
                          </m:ctrlPr>
                        </m:sSubPr>
                        <m:e>
                          <m:r>
                            <a:rPr lang="en-US" altLang="zh-CN" sz="2806" i="1">
                              <a:latin typeface="Cambria Math" panose="02040503050406030204" pitchFamily="18" charset="0"/>
                            </a:rPr>
                            <m:t>𝑺</m:t>
                          </m:r>
                        </m:e>
                        <m:sub>
                          <m:r>
                            <a:rPr lang="en-US" altLang="zh-CN" sz="2806" i="1">
                              <a:latin typeface="Cambria Math" panose="02040503050406030204" pitchFamily="18" charset="0"/>
                            </a:rPr>
                            <m:t>𝟑</m:t>
                          </m:r>
                        </m:sub>
                      </m:sSub>
                    </m:oMath>
                  </m:oMathPara>
                </a14:m>
                <a:endParaRPr lang="zh-CN" altLang="en-US" sz="2806" dirty="0"/>
              </a:p>
            </p:txBody>
          </p:sp>
        </mc:Choice>
        <mc:Fallback>
          <p:sp>
            <p:nvSpPr>
              <p:cNvPr id="9" name="矩形 8"/>
              <p:cNvSpPr>
                <a:spLocks noRot="1" noChangeAspect="1" noMove="1" noResize="1" noEditPoints="1" noAdjustHandles="1" noChangeArrowheads="1" noChangeShapeType="1" noTextEdit="1"/>
              </p:cNvSpPr>
              <p:nvPr/>
            </p:nvSpPr>
            <p:spPr>
              <a:xfrm>
                <a:off x="6169260" y="3324982"/>
                <a:ext cx="2998123" cy="524118"/>
              </a:xfrm>
              <a:prstGeom prst="rect">
                <a:avLst/>
              </a:prstGeom>
              <a:blipFill>
                <a:blip r:embed="rId5"/>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6"/>
          <a:stretch>
            <a:fillRect/>
          </a:stretch>
        </p:blipFill>
        <p:spPr>
          <a:xfrm>
            <a:off x="1844045" y="3953939"/>
            <a:ext cx="2755004" cy="1861240"/>
          </a:xfrm>
          <a:prstGeom prst="rect">
            <a:avLst/>
          </a:prstGeom>
        </p:spPr>
      </p:pic>
      <mc:AlternateContent xmlns:mc="http://schemas.openxmlformats.org/markup-compatibility/2006">
        <mc:Choice xmlns:a14="http://schemas.microsoft.com/office/drawing/2010/main" Requires="a14">
          <p:sp>
            <p:nvSpPr>
              <p:cNvPr id="11" name="矩形 10"/>
              <p:cNvSpPr/>
              <p:nvPr/>
            </p:nvSpPr>
            <p:spPr>
              <a:xfrm>
                <a:off x="2185984" y="5827551"/>
                <a:ext cx="2364975" cy="484876"/>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altLang="zh-CN" sz="2551" i="1">
                              <a:latin typeface="Cambria Math" panose="02040503050406030204" pitchFamily="18" charset="0"/>
                            </a:rPr>
                          </m:ctrlPr>
                        </m:sSubPr>
                        <m:e>
                          <m:r>
                            <a:rPr lang="en-US" altLang="zh-CN" sz="2551" b="1" i="1">
                              <a:latin typeface="Cambria Math" panose="02040503050406030204" pitchFamily="18" charset="0"/>
                            </a:rPr>
                            <m:t>𝑿</m:t>
                          </m:r>
                        </m:e>
                        <m:sub>
                          <m:r>
                            <a:rPr lang="en-US" altLang="zh-CN" sz="2551" b="1" i="1">
                              <a:latin typeface="Cambria Math" panose="02040503050406030204" pitchFamily="18" charset="0"/>
                            </a:rPr>
                            <m:t>𝟒</m:t>
                          </m:r>
                        </m:sub>
                      </m:sSub>
                      <m:r>
                        <a:rPr lang="en-US" altLang="zh-CN" sz="2551" i="1">
                          <a:latin typeface="Cambria Math" panose="02040503050406030204" pitchFamily="18" charset="0"/>
                        </a:rPr>
                        <m:t>=</m:t>
                      </m:r>
                      <m:sSub>
                        <m:sSubPr>
                          <m:ctrlPr>
                            <a:rPr lang="en-US" altLang="zh-CN" sz="2551" i="1">
                              <a:latin typeface="Cambria Math" panose="02040503050406030204" pitchFamily="18" charset="0"/>
                            </a:rPr>
                          </m:ctrlPr>
                        </m:sSubPr>
                        <m:e>
                          <m:r>
                            <a:rPr lang="en-US" altLang="zh-CN" sz="2551" i="1">
                              <a:latin typeface="Cambria Math" panose="02040503050406030204" pitchFamily="18" charset="0"/>
                            </a:rPr>
                            <m:t>𝑿</m:t>
                          </m:r>
                        </m:e>
                        <m:sub>
                          <m:r>
                            <a:rPr lang="en-US" altLang="zh-CN" sz="2551" b="1" i="1">
                              <a:latin typeface="Cambria Math" panose="02040503050406030204" pitchFamily="18" charset="0"/>
                            </a:rPr>
                            <m:t>𝟑</m:t>
                          </m:r>
                        </m:sub>
                      </m:sSub>
                      <m:r>
                        <a:rPr lang="en-US" altLang="zh-CN" sz="2551" i="1">
                          <a:latin typeface="Cambria Math" panose="02040503050406030204" pitchFamily="18" charset="0"/>
                          <a:ea typeface="Cambria Math" panose="02040503050406030204" pitchFamily="18" charset="0"/>
                        </a:rPr>
                        <m:t>⊙</m:t>
                      </m:r>
                      <m:sSub>
                        <m:sSubPr>
                          <m:ctrlPr>
                            <a:rPr lang="en-US" altLang="zh-CN" sz="2551" i="1">
                              <a:latin typeface="Cambria Math" panose="02040503050406030204" pitchFamily="18" charset="0"/>
                            </a:rPr>
                          </m:ctrlPr>
                        </m:sSubPr>
                        <m:e>
                          <m:r>
                            <a:rPr lang="en-US" altLang="zh-CN" sz="2551" i="1">
                              <a:latin typeface="Cambria Math" panose="02040503050406030204" pitchFamily="18" charset="0"/>
                            </a:rPr>
                            <m:t>𝑺</m:t>
                          </m:r>
                        </m:e>
                        <m:sub>
                          <m:r>
                            <a:rPr lang="en-US" altLang="zh-CN" sz="2551" b="1" i="1">
                              <a:latin typeface="Cambria Math" panose="02040503050406030204" pitchFamily="18" charset="0"/>
                            </a:rPr>
                            <m:t>𝟒</m:t>
                          </m:r>
                        </m:sub>
                      </m:sSub>
                    </m:oMath>
                  </m:oMathPara>
                </a14:m>
                <a:endParaRPr lang="zh-CN" altLang="en-US" sz="2551" dirty="0"/>
              </a:p>
            </p:txBody>
          </p:sp>
        </mc:Choice>
        <mc:Fallback>
          <p:sp>
            <p:nvSpPr>
              <p:cNvPr id="11" name="矩形 10"/>
              <p:cNvSpPr>
                <a:spLocks noRot="1" noChangeAspect="1" noMove="1" noResize="1" noEditPoints="1" noAdjustHandles="1" noChangeArrowheads="1" noChangeShapeType="1" noTextEdit="1"/>
              </p:cNvSpPr>
              <p:nvPr/>
            </p:nvSpPr>
            <p:spPr>
              <a:xfrm>
                <a:off x="2185984" y="5827551"/>
                <a:ext cx="2364975" cy="484876"/>
              </a:xfrm>
              <a:prstGeom prst="rect">
                <a:avLst/>
              </a:prstGeom>
              <a:blipFill>
                <a:blip r:embed="rId7"/>
                <a:stretch>
                  <a:fillRect b="-8750"/>
                </a:stretch>
              </a:blipFill>
            </p:spPr>
            <p:txBody>
              <a:bodyPr/>
              <a:lstStyle/>
              <a:p>
                <a:r>
                  <a:rPr lang="zh-CN" altLang="en-US">
                    <a:noFill/>
                  </a:rPr>
                  <a:t> </a:t>
                </a:r>
              </a:p>
            </p:txBody>
          </p:sp>
        </mc:Fallback>
      </mc:AlternateContent>
      <p:pic>
        <p:nvPicPr>
          <p:cNvPr id="12" name="图片 11"/>
          <p:cNvPicPr>
            <a:picLocks noChangeAspect="1"/>
          </p:cNvPicPr>
          <p:nvPr/>
        </p:nvPicPr>
        <p:blipFill>
          <a:blip r:embed="rId8"/>
          <a:stretch>
            <a:fillRect/>
          </a:stretch>
        </p:blipFill>
        <p:spPr>
          <a:xfrm>
            <a:off x="4720500" y="3980063"/>
            <a:ext cx="2755004" cy="1855221"/>
          </a:xfrm>
          <a:prstGeom prst="rect">
            <a:avLst/>
          </a:prstGeom>
        </p:spPr>
      </p:pic>
      <mc:AlternateContent xmlns:mc="http://schemas.openxmlformats.org/markup-compatibility/2006">
        <mc:Choice xmlns:a14="http://schemas.microsoft.com/office/drawing/2010/main" Requires="a14">
          <p:sp>
            <p:nvSpPr>
              <p:cNvPr id="13" name="矩形 12"/>
              <p:cNvSpPr/>
              <p:nvPr/>
            </p:nvSpPr>
            <p:spPr>
              <a:xfrm>
                <a:off x="5061761" y="5827551"/>
                <a:ext cx="2364975" cy="484876"/>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altLang="zh-CN" sz="2551" i="1">
                              <a:latin typeface="Cambria Math" panose="02040503050406030204" pitchFamily="18" charset="0"/>
                            </a:rPr>
                          </m:ctrlPr>
                        </m:sSubPr>
                        <m:e>
                          <m:r>
                            <a:rPr lang="en-US" altLang="zh-CN" sz="2551" b="1" i="1">
                              <a:latin typeface="Cambria Math" panose="02040503050406030204" pitchFamily="18" charset="0"/>
                            </a:rPr>
                            <m:t>𝑿</m:t>
                          </m:r>
                        </m:e>
                        <m:sub>
                          <m:r>
                            <a:rPr lang="en-US" altLang="zh-CN" sz="2551" b="1" i="1">
                              <a:latin typeface="Cambria Math" panose="02040503050406030204" pitchFamily="18" charset="0"/>
                            </a:rPr>
                            <m:t>𝟓</m:t>
                          </m:r>
                        </m:sub>
                      </m:sSub>
                      <m:r>
                        <a:rPr lang="en-US" altLang="zh-CN" sz="2551" i="1">
                          <a:latin typeface="Cambria Math" panose="02040503050406030204" pitchFamily="18" charset="0"/>
                        </a:rPr>
                        <m:t>=</m:t>
                      </m:r>
                      <m:sSub>
                        <m:sSubPr>
                          <m:ctrlPr>
                            <a:rPr lang="en-US" altLang="zh-CN" sz="2551" i="1">
                              <a:latin typeface="Cambria Math" panose="02040503050406030204" pitchFamily="18" charset="0"/>
                            </a:rPr>
                          </m:ctrlPr>
                        </m:sSubPr>
                        <m:e>
                          <m:r>
                            <a:rPr lang="en-US" altLang="zh-CN" sz="2551" i="1">
                              <a:latin typeface="Cambria Math" panose="02040503050406030204" pitchFamily="18" charset="0"/>
                            </a:rPr>
                            <m:t>𝑿</m:t>
                          </m:r>
                        </m:e>
                        <m:sub>
                          <m:r>
                            <a:rPr lang="en-US" altLang="zh-CN" sz="2551" b="1" i="1">
                              <a:latin typeface="Cambria Math" panose="02040503050406030204" pitchFamily="18" charset="0"/>
                            </a:rPr>
                            <m:t>𝟒</m:t>
                          </m:r>
                        </m:sub>
                      </m:sSub>
                      <m:r>
                        <a:rPr lang="en-US" altLang="zh-CN" sz="2551" i="1">
                          <a:latin typeface="Cambria Math" panose="02040503050406030204" pitchFamily="18" charset="0"/>
                          <a:ea typeface="Cambria Math" panose="02040503050406030204" pitchFamily="18" charset="0"/>
                        </a:rPr>
                        <m:t>⊙</m:t>
                      </m:r>
                      <m:sSub>
                        <m:sSubPr>
                          <m:ctrlPr>
                            <a:rPr lang="en-US" altLang="zh-CN" sz="2551" i="1">
                              <a:latin typeface="Cambria Math" panose="02040503050406030204" pitchFamily="18" charset="0"/>
                            </a:rPr>
                          </m:ctrlPr>
                        </m:sSubPr>
                        <m:e>
                          <m:r>
                            <a:rPr lang="en-US" altLang="zh-CN" sz="2551" i="1">
                              <a:latin typeface="Cambria Math" panose="02040503050406030204" pitchFamily="18" charset="0"/>
                            </a:rPr>
                            <m:t>𝑺</m:t>
                          </m:r>
                        </m:e>
                        <m:sub>
                          <m:r>
                            <a:rPr lang="en-US" altLang="zh-CN" sz="2551" b="1" i="1">
                              <a:latin typeface="Cambria Math" panose="02040503050406030204" pitchFamily="18" charset="0"/>
                            </a:rPr>
                            <m:t>𝟓</m:t>
                          </m:r>
                        </m:sub>
                      </m:sSub>
                    </m:oMath>
                  </m:oMathPara>
                </a14:m>
                <a:endParaRPr lang="zh-CN" altLang="en-US" sz="2551" dirty="0"/>
              </a:p>
            </p:txBody>
          </p:sp>
        </mc:Choice>
        <mc:Fallback>
          <p:sp>
            <p:nvSpPr>
              <p:cNvPr id="13" name="矩形 12"/>
              <p:cNvSpPr>
                <a:spLocks noRot="1" noChangeAspect="1" noMove="1" noResize="1" noEditPoints="1" noAdjustHandles="1" noChangeArrowheads="1" noChangeShapeType="1" noTextEdit="1"/>
              </p:cNvSpPr>
              <p:nvPr/>
            </p:nvSpPr>
            <p:spPr>
              <a:xfrm>
                <a:off x="5061761" y="5827551"/>
                <a:ext cx="2364975" cy="484876"/>
              </a:xfrm>
              <a:prstGeom prst="rect">
                <a:avLst/>
              </a:prstGeom>
              <a:blipFill>
                <a:blip r:embed="rId9"/>
                <a:stretch>
                  <a:fillRect b="-8750"/>
                </a:stretch>
              </a:blipFill>
            </p:spPr>
            <p:txBody>
              <a:bodyPr/>
              <a:lstStyle/>
              <a:p>
                <a:r>
                  <a:rPr lang="zh-CN" altLang="en-US">
                    <a:noFill/>
                  </a:rPr>
                  <a:t> </a:t>
                </a:r>
              </a:p>
            </p:txBody>
          </p:sp>
        </mc:Fallback>
      </mc:AlternateContent>
      <p:pic>
        <p:nvPicPr>
          <p:cNvPr id="14" name="图片 13"/>
          <p:cNvPicPr>
            <a:picLocks noChangeAspect="1"/>
          </p:cNvPicPr>
          <p:nvPr/>
        </p:nvPicPr>
        <p:blipFill>
          <a:blip r:embed="rId10"/>
          <a:stretch>
            <a:fillRect/>
          </a:stretch>
        </p:blipFill>
        <p:spPr>
          <a:xfrm>
            <a:off x="7602253" y="3980063"/>
            <a:ext cx="2755004" cy="1861489"/>
          </a:xfrm>
          <a:prstGeom prst="rect">
            <a:avLst/>
          </a:prstGeom>
        </p:spPr>
      </p:pic>
      <mc:AlternateContent xmlns:mc="http://schemas.openxmlformats.org/markup-compatibility/2006">
        <mc:Choice xmlns:a14="http://schemas.microsoft.com/office/drawing/2010/main" Requires="a14">
          <p:sp>
            <p:nvSpPr>
              <p:cNvPr id="15" name="矩形 14"/>
              <p:cNvSpPr/>
              <p:nvPr/>
            </p:nvSpPr>
            <p:spPr>
              <a:xfrm>
                <a:off x="7783487" y="5795776"/>
                <a:ext cx="2364975" cy="484876"/>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altLang="zh-CN" sz="2551" i="1">
                              <a:latin typeface="Cambria Math" panose="02040503050406030204" pitchFamily="18" charset="0"/>
                            </a:rPr>
                          </m:ctrlPr>
                        </m:sSubPr>
                        <m:e>
                          <m:r>
                            <a:rPr lang="en-US" altLang="zh-CN" sz="2551" b="1" i="1">
                              <a:latin typeface="Cambria Math" panose="02040503050406030204" pitchFamily="18" charset="0"/>
                            </a:rPr>
                            <m:t>𝑿</m:t>
                          </m:r>
                        </m:e>
                        <m:sub>
                          <m:r>
                            <a:rPr lang="en-US" altLang="zh-CN" sz="2551" b="1" i="1">
                              <a:latin typeface="Cambria Math" panose="02040503050406030204" pitchFamily="18" charset="0"/>
                            </a:rPr>
                            <m:t>𝟔</m:t>
                          </m:r>
                        </m:sub>
                      </m:sSub>
                      <m:r>
                        <a:rPr lang="en-US" altLang="zh-CN" sz="2551" i="1">
                          <a:latin typeface="Cambria Math" panose="02040503050406030204" pitchFamily="18" charset="0"/>
                        </a:rPr>
                        <m:t>=</m:t>
                      </m:r>
                      <m:sSub>
                        <m:sSubPr>
                          <m:ctrlPr>
                            <a:rPr lang="en-US" altLang="zh-CN" sz="2551" i="1">
                              <a:latin typeface="Cambria Math" panose="02040503050406030204" pitchFamily="18" charset="0"/>
                            </a:rPr>
                          </m:ctrlPr>
                        </m:sSubPr>
                        <m:e>
                          <m:r>
                            <a:rPr lang="en-US" altLang="zh-CN" sz="2551" i="1">
                              <a:latin typeface="Cambria Math" panose="02040503050406030204" pitchFamily="18" charset="0"/>
                            </a:rPr>
                            <m:t>𝑿</m:t>
                          </m:r>
                        </m:e>
                        <m:sub>
                          <m:r>
                            <a:rPr lang="en-US" altLang="zh-CN" sz="2551" b="1" i="1">
                              <a:latin typeface="Cambria Math" panose="02040503050406030204" pitchFamily="18" charset="0"/>
                            </a:rPr>
                            <m:t>𝟓</m:t>
                          </m:r>
                        </m:sub>
                      </m:sSub>
                      <m:r>
                        <a:rPr lang="en-US" altLang="zh-CN" sz="2551" i="1">
                          <a:latin typeface="Cambria Math" panose="02040503050406030204" pitchFamily="18" charset="0"/>
                          <a:ea typeface="Cambria Math" panose="02040503050406030204" pitchFamily="18" charset="0"/>
                        </a:rPr>
                        <m:t>⊙</m:t>
                      </m:r>
                      <m:sSub>
                        <m:sSubPr>
                          <m:ctrlPr>
                            <a:rPr lang="en-US" altLang="zh-CN" sz="2551" i="1">
                              <a:latin typeface="Cambria Math" panose="02040503050406030204" pitchFamily="18" charset="0"/>
                            </a:rPr>
                          </m:ctrlPr>
                        </m:sSubPr>
                        <m:e>
                          <m:r>
                            <a:rPr lang="en-US" altLang="zh-CN" sz="2551" i="1">
                              <a:latin typeface="Cambria Math" panose="02040503050406030204" pitchFamily="18" charset="0"/>
                            </a:rPr>
                            <m:t>𝑺</m:t>
                          </m:r>
                        </m:e>
                        <m:sub>
                          <m:r>
                            <a:rPr lang="en-US" altLang="zh-CN" sz="2551" b="1" i="1">
                              <a:latin typeface="Cambria Math" panose="02040503050406030204" pitchFamily="18" charset="0"/>
                            </a:rPr>
                            <m:t>𝟔</m:t>
                          </m:r>
                        </m:sub>
                      </m:sSub>
                    </m:oMath>
                  </m:oMathPara>
                </a14:m>
                <a:endParaRPr lang="zh-CN" altLang="en-US" sz="2551" dirty="0"/>
              </a:p>
            </p:txBody>
          </p:sp>
        </mc:Choice>
        <mc:Fallback>
          <p:sp>
            <p:nvSpPr>
              <p:cNvPr id="15" name="矩形 14"/>
              <p:cNvSpPr>
                <a:spLocks noRot="1" noChangeAspect="1" noMove="1" noResize="1" noEditPoints="1" noAdjustHandles="1" noChangeArrowheads="1" noChangeShapeType="1" noTextEdit="1"/>
              </p:cNvSpPr>
              <p:nvPr/>
            </p:nvSpPr>
            <p:spPr>
              <a:xfrm>
                <a:off x="7783487" y="5795776"/>
                <a:ext cx="2364975" cy="484876"/>
              </a:xfrm>
              <a:prstGeom prst="rect">
                <a:avLst/>
              </a:prstGeom>
              <a:blipFill>
                <a:blip r:embed="rId11"/>
                <a:stretch>
                  <a:fillRect b="-101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35108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74</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9.3.6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细化</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5" name="图片 4"/>
          <p:cNvPicPr>
            <a:picLocks noChangeAspect="1"/>
          </p:cNvPicPr>
          <p:nvPr/>
        </p:nvPicPr>
        <p:blipFill>
          <a:blip r:embed="rId2" cstate="print"/>
          <a:srcRect/>
          <a:stretch>
            <a:fillRect/>
          </a:stretch>
        </p:blipFill>
        <p:spPr bwMode="auto">
          <a:xfrm>
            <a:off x="2225007" y="1535284"/>
            <a:ext cx="2755004" cy="1854161"/>
          </a:xfrm>
          <a:prstGeom prst="rect">
            <a:avLst/>
          </a:prstGeom>
          <a:noFill/>
          <a:ln w="9525">
            <a:noFill/>
            <a:miter lim="800000"/>
            <a:headEnd/>
            <a:tailEnd/>
          </a:ln>
        </p:spPr>
      </p:pic>
      <p:pic>
        <p:nvPicPr>
          <p:cNvPr id="6" name="图片 5"/>
          <p:cNvPicPr>
            <a:picLocks noChangeAspect="1"/>
          </p:cNvPicPr>
          <p:nvPr/>
        </p:nvPicPr>
        <p:blipFill>
          <a:blip r:embed="rId3" cstate="print"/>
          <a:srcRect/>
          <a:stretch>
            <a:fillRect/>
          </a:stretch>
        </p:blipFill>
        <p:spPr bwMode="auto">
          <a:xfrm>
            <a:off x="6567873" y="1487235"/>
            <a:ext cx="2755004" cy="1854161"/>
          </a:xfrm>
          <a:prstGeom prst="rect">
            <a:avLst/>
          </a:prstGeom>
          <a:noFill/>
          <a:ln w="9525">
            <a:noFill/>
            <a:miter lim="800000"/>
            <a:headEnd/>
            <a:tailEnd/>
          </a:ln>
        </p:spPr>
      </p:pic>
      <mc:AlternateContent xmlns:mc="http://schemas.openxmlformats.org/markup-compatibility/2006">
        <mc:Choice xmlns:a14="http://schemas.microsoft.com/office/drawing/2010/main" Requires="a14">
          <p:sp>
            <p:nvSpPr>
              <p:cNvPr id="7" name="矩形 6"/>
              <p:cNvSpPr/>
              <p:nvPr/>
            </p:nvSpPr>
            <p:spPr>
              <a:xfrm>
                <a:off x="1535581" y="3405730"/>
                <a:ext cx="4553635" cy="484876"/>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altLang="zh-CN" sz="2551" i="1">
                              <a:latin typeface="Cambria Math" panose="02040503050406030204" pitchFamily="18" charset="0"/>
                            </a:rPr>
                          </m:ctrlPr>
                        </m:sSubPr>
                        <m:e>
                          <m:sSub>
                            <m:sSubPr>
                              <m:ctrlPr>
                                <a:rPr lang="en-US" altLang="zh-CN" sz="2551" i="1">
                                  <a:latin typeface="Cambria Math" panose="02040503050406030204" pitchFamily="18" charset="0"/>
                                </a:rPr>
                              </m:ctrlPr>
                            </m:sSubPr>
                            <m:e>
                              <m:r>
                                <a:rPr lang="en-US" altLang="zh-CN" sz="2551" i="1">
                                  <a:latin typeface="Cambria Math" panose="02040503050406030204" pitchFamily="18" charset="0"/>
                                </a:rPr>
                                <m:t>𝑿</m:t>
                              </m:r>
                            </m:e>
                            <m:sub>
                              <m:r>
                                <a:rPr lang="en-US" altLang="zh-CN" sz="2551" b="1" i="1">
                                  <a:latin typeface="Cambria Math" panose="02040503050406030204" pitchFamily="18" charset="0"/>
                                </a:rPr>
                                <m:t>𝟕</m:t>
                              </m:r>
                            </m:sub>
                          </m:sSub>
                          <m:r>
                            <a:rPr lang="en-US" altLang="zh-CN" sz="2551" i="1">
                              <a:latin typeface="Cambria Math" panose="02040503050406030204" pitchFamily="18" charset="0"/>
                            </a:rPr>
                            <m:t>=</m:t>
                          </m:r>
                          <m:r>
                            <a:rPr lang="en-US" altLang="zh-CN" sz="2551" b="1" i="1">
                              <a:latin typeface="Cambria Math" panose="02040503050406030204" pitchFamily="18" charset="0"/>
                            </a:rPr>
                            <m:t>𝑿</m:t>
                          </m:r>
                        </m:e>
                        <m:sub>
                          <m:r>
                            <a:rPr lang="en-US" altLang="zh-CN" sz="2551" b="1" i="1">
                              <a:latin typeface="Cambria Math" panose="02040503050406030204" pitchFamily="18" charset="0"/>
                            </a:rPr>
                            <m:t>𝟖</m:t>
                          </m:r>
                        </m:sub>
                      </m:sSub>
                      <m:r>
                        <a:rPr lang="en-US" altLang="zh-CN" sz="2551" i="1">
                          <a:latin typeface="Cambria Math" panose="02040503050406030204" pitchFamily="18" charset="0"/>
                        </a:rPr>
                        <m:t>=</m:t>
                      </m:r>
                      <m:d>
                        <m:dPr>
                          <m:ctrlPr>
                            <a:rPr lang="en-US" altLang="zh-CN" sz="2551" i="1">
                              <a:latin typeface="Cambria Math" panose="02040503050406030204" pitchFamily="18" charset="0"/>
                              <a:ea typeface="Cambria Math" panose="02040503050406030204" pitchFamily="18" charset="0"/>
                            </a:rPr>
                          </m:ctrlPr>
                        </m:dPr>
                        <m:e>
                          <m:sSub>
                            <m:sSubPr>
                              <m:ctrlPr>
                                <a:rPr lang="en-US" altLang="zh-CN" sz="2551" i="1">
                                  <a:latin typeface="Cambria Math" panose="02040503050406030204" pitchFamily="18" charset="0"/>
                                </a:rPr>
                              </m:ctrlPr>
                            </m:sSubPr>
                            <m:e>
                              <m:r>
                                <a:rPr lang="en-US" altLang="zh-CN" sz="2551" i="1">
                                  <a:latin typeface="Cambria Math" panose="02040503050406030204" pitchFamily="18" charset="0"/>
                                </a:rPr>
                                <m:t>𝑿</m:t>
                              </m:r>
                            </m:e>
                            <m:sub>
                              <m:r>
                                <a:rPr lang="en-US" altLang="zh-CN" sz="2551" b="1" i="1">
                                  <a:latin typeface="Cambria Math" panose="02040503050406030204" pitchFamily="18" charset="0"/>
                                </a:rPr>
                                <m:t>𝟔</m:t>
                              </m:r>
                            </m:sub>
                          </m:sSub>
                          <m:r>
                            <a:rPr lang="en-US" altLang="zh-CN" sz="2551" i="1">
                              <a:latin typeface="Cambria Math" panose="02040503050406030204" pitchFamily="18" charset="0"/>
                              <a:ea typeface="Cambria Math" panose="02040503050406030204" pitchFamily="18" charset="0"/>
                            </a:rPr>
                            <m:t>⊙</m:t>
                          </m:r>
                          <m:sSub>
                            <m:sSubPr>
                              <m:ctrlPr>
                                <a:rPr lang="en-US" altLang="zh-CN" sz="2551" i="1">
                                  <a:latin typeface="Cambria Math" panose="02040503050406030204" pitchFamily="18" charset="0"/>
                                </a:rPr>
                              </m:ctrlPr>
                            </m:sSubPr>
                            <m:e>
                              <m:r>
                                <a:rPr lang="en-US" altLang="zh-CN" sz="2551" i="1">
                                  <a:latin typeface="Cambria Math" panose="02040503050406030204" pitchFamily="18" charset="0"/>
                                </a:rPr>
                                <m:t>𝑺</m:t>
                              </m:r>
                            </m:e>
                            <m:sub>
                              <m:r>
                                <a:rPr lang="en-US" altLang="zh-CN" sz="2551" b="1" i="1">
                                  <a:latin typeface="Cambria Math" panose="02040503050406030204" pitchFamily="18" charset="0"/>
                                </a:rPr>
                                <m:t>𝟕</m:t>
                              </m:r>
                            </m:sub>
                          </m:sSub>
                        </m:e>
                      </m:d>
                      <m:r>
                        <a:rPr lang="en-US" altLang="zh-CN" sz="2551" i="1">
                          <a:latin typeface="Cambria Math" panose="02040503050406030204" pitchFamily="18" charset="0"/>
                          <a:ea typeface="Cambria Math" panose="02040503050406030204" pitchFamily="18" charset="0"/>
                        </a:rPr>
                        <m:t>⊙</m:t>
                      </m:r>
                      <m:sSub>
                        <m:sSubPr>
                          <m:ctrlPr>
                            <a:rPr lang="en-US" altLang="zh-CN" sz="2551" i="1">
                              <a:latin typeface="Cambria Math" panose="02040503050406030204" pitchFamily="18" charset="0"/>
                            </a:rPr>
                          </m:ctrlPr>
                        </m:sSubPr>
                        <m:e>
                          <m:r>
                            <a:rPr lang="en-US" altLang="zh-CN" sz="2551" i="1">
                              <a:latin typeface="Cambria Math" panose="02040503050406030204" pitchFamily="18" charset="0"/>
                            </a:rPr>
                            <m:t>𝑺</m:t>
                          </m:r>
                        </m:e>
                        <m:sub>
                          <m:r>
                            <a:rPr lang="en-US" altLang="zh-CN" sz="2551" b="1" i="1">
                              <a:latin typeface="Cambria Math" panose="02040503050406030204" pitchFamily="18" charset="0"/>
                            </a:rPr>
                            <m:t>𝟖</m:t>
                          </m:r>
                        </m:sub>
                      </m:sSub>
                    </m:oMath>
                  </m:oMathPara>
                </a14:m>
                <a:endParaRPr lang="zh-CN" altLang="en-US" sz="2551" dirty="0"/>
              </a:p>
            </p:txBody>
          </p:sp>
        </mc:Choice>
        <mc:Fallback>
          <p:sp>
            <p:nvSpPr>
              <p:cNvPr id="7" name="矩形 6"/>
              <p:cNvSpPr>
                <a:spLocks noRot="1" noChangeAspect="1" noMove="1" noResize="1" noEditPoints="1" noAdjustHandles="1" noChangeArrowheads="1" noChangeShapeType="1" noTextEdit="1"/>
              </p:cNvSpPr>
              <p:nvPr/>
            </p:nvSpPr>
            <p:spPr>
              <a:xfrm>
                <a:off x="1535581" y="3405730"/>
                <a:ext cx="4553635" cy="484876"/>
              </a:xfrm>
              <a:prstGeom prst="rect">
                <a:avLst/>
              </a:prstGeom>
              <a:blipFill>
                <a:blip r:embed="rId4"/>
                <a:stretch>
                  <a:fillRect b="-101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1798565" y="5830723"/>
                <a:ext cx="3607889" cy="501997"/>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altLang="zh-CN" sz="2551" i="1">
                              <a:latin typeface="Cambria Math" panose="02040503050406030204" pitchFamily="18" charset="0"/>
                            </a:rPr>
                          </m:ctrlPr>
                        </m:sSubPr>
                        <m:e>
                          <m:r>
                            <a:rPr lang="en-US" altLang="zh-CN" sz="2551" b="1" i="1">
                              <a:latin typeface="Cambria Math" panose="02040503050406030204" pitchFamily="18" charset="0"/>
                            </a:rPr>
                            <m:t>𝑿</m:t>
                          </m:r>
                        </m:e>
                        <m:sub>
                          <m:r>
                            <a:rPr lang="en-US" altLang="zh-CN" sz="2551" b="1" i="1">
                              <a:latin typeface="Cambria Math" panose="02040503050406030204" pitchFamily="18" charset="0"/>
                            </a:rPr>
                            <m:t>𝟏𝟐</m:t>
                          </m:r>
                          <m:r>
                            <a:rPr lang="en-US" altLang="zh-CN" sz="2551" b="1" i="1">
                              <a:latin typeface="Cambria Math" panose="02040503050406030204" pitchFamily="18" charset="0"/>
                            </a:rPr>
                            <m:t>,</m:t>
                          </m:r>
                          <m:r>
                            <a:rPr lang="en-US" altLang="zh-CN" sz="2551" b="1" i="1">
                              <a:latin typeface="Cambria Math" panose="02040503050406030204" pitchFamily="18" charset="0"/>
                            </a:rPr>
                            <m:t>𝟏𝟑</m:t>
                          </m:r>
                        </m:sub>
                      </m:sSub>
                      <m:r>
                        <a:rPr lang="en-US" altLang="zh-CN" sz="2551" i="1">
                          <a:latin typeface="Cambria Math" panose="02040503050406030204" pitchFamily="18" charset="0"/>
                        </a:rPr>
                        <m:t>=</m:t>
                      </m:r>
                      <m:sSub>
                        <m:sSubPr>
                          <m:ctrlPr>
                            <a:rPr lang="en-US" altLang="zh-CN" sz="2551" i="1">
                              <a:latin typeface="Cambria Math" panose="02040503050406030204" pitchFamily="18" charset="0"/>
                            </a:rPr>
                          </m:ctrlPr>
                        </m:sSubPr>
                        <m:e>
                          <m:r>
                            <a:rPr lang="en-US" altLang="zh-CN" sz="2551" i="1">
                              <a:latin typeface="Cambria Math" panose="02040503050406030204" pitchFamily="18" charset="0"/>
                            </a:rPr>
                            <m:t>𝑿</m:t>
                          </m:r>
                        </m:e>
                        <m:sub>
                          <m:r>
                            <a:rPr lang="en-US" altLang="zh-CN" sz="2551" b="1" i="1">
                              <a:latin typeface="Cambria Math" panose="02040503050406030204" pitchFamily="18" charset="0"/>
                            </a:rPr>
                            <m:t>𝟏𝟏</m:t>
                          </m:r>
                        </m:sub>
                      </m:sSub>
                      <m:r>
                        <a:rPr lang="en-US" altLang="zh-CN" sz="2551" i="1">
                          <a:latin typeface="Cambria Math" panose="02040503050406030204" pitchFamily="18" charset="0"/>
                          <a:ea typeface="Cambria Math" panose="02040503050406030204" pitchFamily="18" charset="0"/>
                        </a:rPr>
                        <m:t>⊙</m:t>
                      </m:r>
                      <m:sSub>
                        <m:sSubPr>
                          <m:ctrlPr>
                            <a:rPr lang="en-US" altLang="zh-CN" sz="2551" i="1">
                              <a:latin typeface="Cambria Math" panose="02040503050406030204" pitchFamily="18" charset="0"/>
                            </a:rPr>
                          </m:ctrlPr>
                        </m:sSubPr>
                        <m:e>
                          <m:r>
                            <a:rPr lang="en-US" altLang="zh-CN" sz="2551" i="1">
                              <a:latin typeface="Cambria Math" panose="02040503050406030204" pitchFamily="18" charset="0"/>
                            </a:rPr>
                            <m:t>𝑺</m:t>
                          </m:r>
                        </m:e>
                        <m:sub>
                          <m:r>
                            <a:rPr lang="en-US" altLang="zh-CN" sz="2551" b="1" i="1">
                              <a:latin typeface="Cambria Math" panose="02040503050406030204" pitchFamily="18" charset="0"/>
                            </a:rPr>
                            <m:t>𝟒</m:t>
                          </m:r>
                          <m:r>
                            <a:rPr lang="en-US" altLang="zh-CN" sz="2551" i="1">
                              <a:latin typeface="Cambria Math" panose="02040503050406030204" pitchFamily="18" charset="0"/>
                            </a:rPr>
                            <m:t>,</m:t>
                          </m:r>
                          <m:r>
                            <a:rPr lang="en-US" altLang="zh-CN" sz="2551" b="1" i="1">
                              <a:latin typeface="Cambria Math" panose="02040503050406030204" pitchFamily="18" charset="0"/>
                            </a:rPr>
                            <m:t>𝟓</m:t>
                          </m:r>
                        </m:sub>
                      </m:sSub>
                    </m:oMath>
                  </m:oMathPara>
                </a14:m>
                <a:endParaRPr lang="zh-CN" altLang="en-US" sz="2551" dirty="0"/>
              </a:p>
            </p:txBody>
          </p:sp>
        </mc:Choice>
        <mc:Fallback>
          <p:sp>
            <p:nvSpPr>
              <p:cNvPr id="8" name="矩形 7"/>
              <p:cNvSpPr>
                <a:spLocks noRot="1" noChangeAspect="1" noMove="1" noResize="1" noEditPoints="1" noAdjustHandles="1" noChangeArrowheads="1" noChangeShapeType="1" noTextEdit="1"/>
              </p:cNvSpPr>
              <p:nvPr/>
            </p:nvSpPr>
            <p:spPr>
              <a:xfrm>
                <a:off x="1798565" y="5830723"/>
                <a:ext cx="3607889" cy="501997"/>
              </a:xfrm>
              <a:prstGeom prst="rect">
                <a:avLst/>
              </a:prstGeom>
              <a:blipFill>
                <a:blip r:embed="rId5"/>
                <a:stretch>
                  <a:fillRect/>
                </a:stretch>
              </a:blipFill>
            </p:spPr>
            <p:txBody>
              <a:bodyPr/>
              <a:lstStyle/>
              <a:p>
                <a:r>
                  <a:rPr lang="zh-CN" altLang="en-US">
                    <a:noFill/>
                  </a:rPr>
                  <a:t> </a:t>
                </a:r>
              </a:p>
            </p:txBody>
          </p:sp>
        </mc:Fallback>
      </mc:AlternateContent>
      <p:pic>
        <p:nvPicPr>
          <p:cNvPr id="9" name="图片 8"/>
          <p:cNvPicPr>
            <a:picLocks noChangeAspect="1"/>
          </p:cNvPicPr>
          <p:nvPr/>
        </p:nvPicPr>
        <p:blipFill>
          <a:blip r:embed="rId6" cstate="print"/>
          <a:srcRect/>
          <a:stretch>
            <a:fillRect/>
          </a:stretch>
        </p:blipFill>
        <p:spPr bwMode="auto">
          <a:xfrm>
            <a:off x="2225007" y="4026785"/>
            <a:ext cx="2755004" cy="1874995"/>
          </a:xfrm>
          <a:prstGeom prst="rect">
            <a:avLst/>
          </a:prstGeom>
          <a:noFill/>
          <a:ln w="9525">
            <a:noFill/>
            <a:miter lim="800000"/>
            <a:headEnd/>
            <a:tailEnd/>
          </a:ln>
        </p:spPr>
      </p:pic>
      <p:pic>
        <p:nvPicPr>
          <p:cNvPr id="10" name="图片 9"/>
          <p:cNvPicPr>
            <a:picLocks noChangeAspect="1"/>
          </p:cNvPicPr>
          <p:nvPr/>
        </p:nvPicPr>
        <p:blipFill>
          <a:blip r:embed="rId7" cstate="print"/>
          <a:srcRect/>
          <a:stretch>
            <a:fillRect/>
          </a:stretch>
        </p:blipFill>
        <p:spPr bwMode="auto">
          <a:xfrm>
            <a:off x="6606013" y="4069376"/>
            <a:ext cx="2755004" cy="1874995"/>
          </a:xfrm>
          <a:prstGeom prst="rect">
            <a:avLst/>
          </a:prstGeom>
          <a:noFill/>
          <a:ln w="9525">
            <a:noFill/>
            <a:miter lim="800000"/>
            <a:headEnd/>
            <a:tailEnd/>
          </a:ln>
        </p:spPr>
      </p:pic>
      <mc:AlternateContent xmlns:mc="http://schemas.openxmlformats.org/markup-compatibility/2006">
        <mc:Choice xmlns:a14="http://schemas.microsoft.com/office/drawing/2010/main" Requires="a14">
          <p:sp>
            <p:nvSpPr>
              <p:cNvPr id="11" name="矩形 10"/>
              <p:cNvSpPr/>
              <p:nvPr/>
            </p:nvSpPr>
            <p:spPr>
              <a:xfrm>
                <a:off x="6118288" y="3341396"/>
                <a:ext cx="3730456" cy="501997"/>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altLang="zh-CN" sz="2551" i="1">
                              <a:latin typeface="Cambria Math" panose="02040503050406030204" pitchFamily="18" charset="0"/>
                            </a:rPr>
                          </m:ctrlPr>
                        </m:sSubPr>
                        <m:e>
                          <m:r>
                            <a:rPr lang="en-US" altLang="zh-CN" sz="2551" b="1" i="1">
                              <a:latin typeface="Cambria Math" panose="02040503050406030204" pitchFamily="18" charset="0"/>
                            </a:rPr>
                            <m:t>𝑿</m:t>
                          </m:r>
                        </m:e>
                        <m:sub>
                          <m:r>
                            <a:rPr lang="en-US" altLang="zh-CN" sz="2551" b="1" i="1">
                              <a:latin typeface="Cambria Math" panose="02040503050406030204" pitchFamily="18" charset="0"/>
                            </a:rPr>
                            <m:t>𝟗</m:t>
                          </m:r>
                          <m:r>
                            <a:rPr lang="en-US" altLang="zh-CN" sz="2551" b="1" i="1">
                              <a:latin typeface="Cambria Math" panose="02040503050406030204" pitchFamily="18" charset="0"/>
                            </a:rPr>
                            <m:t>,</m:t>
                          </m:r>
                          <m:r>
                            <a:rPr lang="en-US" altLang="zh-CN" sz="2551" b="1" i="1">
                              <a:latin typeface="Cambria Math" panose="02040503050406030204" pitchFamily="18" charset="0"/>
                            </a:rPr>
                            <m:t>𝟏𝟎</m:t>
                          </m:r>
                          <m:r>
                            <a:rPr lang="en-US" altLang="zh-CN" sz="2551" b="1" i="1">
                              <a:latin typeface="Cambria Math" panose="02040503050406030204" pitchFamily="18" charset="0"/>
                            </a:rPr>
                            <m:t>,</m:t>
                          </m:r>
                          <m:r>
                            <a:rPr lang="en-US" altLang="zh-CN" sz="2551" b="1" i="1">
                              <a:latin typeface="Cambria Math" panose="02040503050406030204" pitchFamily="18" charset="0"/>
                            </a:rPr>
                            <m:t>𝟏𝟏</m:t>
                          </m:r>
                        </m:sub>
                      </m:sSub>
                      <m:r>
                        <a:rPr lang="en-US" altLang="zh-CN" sz="2551" i="1">
                          <a:latin typeface="Cambria Math" panose="02040503050406030204" pitchFamily="18" charset="0"/>
                        </a:rPr>
                        <m:t>=</m:t>
                      </m:r>
                      <m:sSub>
                        <m:sSubPr>
                          <m:ctrlPr>
                            <a:rPr lang="en-US" altLang="zh-CN" sz="2551" i="1">
                              <a:latin typeface="Cambria Math" panose="02040503050406030204" pitchFamily="18" charset="0"/>
                            </a:rPr>
                          </m:ctrlPr>
                        </m:sSubPr>
                        <m:e>
                          <m:r>
                            <a:rPr lang="en-US" altLang="zh-CN" sz="2551" i="1">
                              <a:latin typeface="Cambria Math" panose="02040503050406030204" pitchFamily="18" charset="0"/>
                            </a:rPr>
                            <m:t>𝑿</m:t>
                          </m:r>
                        </m:e>
                        <m:sub>
                          <m:r>
                            <a:rPr lang="en-US" altLang="zh-CN" sz="2551" i="1">
                              <a:latin typeface="Cambria Math" panose="02040503050406030204" pitchFamily="18" charset="0"/>
                            </a:rPr>
                            <m:t>𝟖</m:t>
                          </m:r>
                        </m:sub>
                      </m:sSub>
                      <m:r>
                        <a:rPr lang="en-US" altLang="zh-CN" sz="2551" i="1">
                          <a:latin typeface="Cambria Math" panose="02040503050406030204" pitchFamily="18" charset="0"/>
                          <a:ea typeface="Cambria Math" panose="02040503050406030204" pitchFamily="18" charset="0"/>
                        </a:rPr>
                        <m:t>⊙</m:t>
                      </m:r>
                      <m:sSub>
                        <m:sSubPr>
                          <m:ctrlPr>
                            <a:rPr lang="en-US" altLang="zh-CN" sz="2551" i="1">
                              <a:latin typeface="Cambria Math" panose="02040503050406030204" pitchFamily="18" charset="0"/>
                            </a:rPr>
                          </m:ctrlPr>
                        </m:sSubPr>
                        <m:e>
                          <m:r>
                            <a:rPr lang="en-US" altLang="zh-CN" sz="2551" i="1">
                              <a:latin typeface="Cambria Math" panose="02040503050406030204" pitchFamily="18" charset="0"/>
                            </a:rPr>
                            <m:t>𝑺</m:t>
                          </m:r>
                        </m:e>
                        <m:sub>
                          <m:r>
                            <a:rPr lang="en-US" altLang="zh-CN" sz="2551" i="1">
                              <a:latin typeface="Cambria Math" panose="02040503050406030204" pitchFamily="18" charset="0"/>
                            </a:rPr>
                            <m:t>𝟏</m:t>
                          </m:r>
                          <m:r>
                            <a:rPr lang="en-US" altLang="zh-CN" sz="2551" i="1">
                              <a:latin typeface="Cambria Math" panose="02040503050406030204" pitchFamily="18" charset="0"/>
                            </a:rPr>
                            <m:t>,</m:t>
                          </m:r>
                          <m:r>
                            <a:rPr lang="en-US" altLang="zh-CN" sz="2551" i="1">
                              <a:latin typeface="Cambria Math" panose="02040503050406030204" pitchFamily="18" charset="0"/>
                            </a:rPr>
                            <m:t>𝟐</m:t>
                          </m:r>
                          <m:r>
                            <a:rPr lang="en-US" altLang="zh-CN" sz="2551" i="1">
                              <a:latin typeface="Cambria Math" panose="02040503050406030204" pitchFamily="18" charset="0"/>
                            </a:rPr>
                            <m:t>,</m:t>
                          </m:r>
                          <m:r>
                            <a:rPr lang="en-US" altLang="zh-CN" sz="2551" i="1">
                              <a:latin typeface="Cambria Math" panose="02040503050406030204" pitchFamily="18" charset="0"/>
                            </a:rPr>
                            <m:t>𝟑</m:t>
                          </m:r>
                        </m:sub>
                      </m:sSub>
                    </m:oMath>
                  </m:oMathPara>
                </a14:m>
                <a:endParaRPr lang="zh-CN" altLang="en-US" sz="2551" dirty="0"/>
              </a:p>
            </p:txBody>
          </p:sp>
        </mc:Choice>
        <mc:Fallback>
          <p:sp>
            <p:nvSpPr>
              <p:cNvPr id="11" name="矩形 10"/>
              <p:cNvSpPr>
                <a:spLocks noRot="1" noChangeAspect="1" noMove="1" noResize="1" noEditPoints="1" noAdjustHandles="1" noChangeArrowheads="1" noChangeShapeType="1" noTextEdit="1"/>
              </p:cNvSpPr>
              <p:nvPr/>
            </p:nvSpPr>
            <p:spPr>
              <a:xfrm>
                <a:off x="6118288" y="3341396"/>
                <a:ext cx="3730456" cy="50199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4980012" y="5838315"/>
                <a:ext cx="5482679" cy="501997"/>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altLang="zh-CN" sz="2551" i="1">
                              <a:latin typeface="Cambria Math" panose="02040503050406030204" pitchFamily="18" charset="0"/>
                            </a:rPr>
                          </m:ctrlPr>
                        </m:sSubPr>
                        <m:e>
                          <m:r>
                            <a:rPr lang="en-US" altLang="zh-CN" sz="2551" b="1" i="1">
                              <a:latin typeface="Cambria Math" panose="02040503050406030204" pitchFamily="18" charset="0"/>
                            </a:rPr>
                            <m:t>𝑿</m:t>
                          </m:r>
                        </m:e>
                        <m:sub>
                          <m:r>
                            <a:rPr lang="en-US" altLang="zh-CN" sz="2551" b="1" i="1">
                              <a:latin typeface="Cambria Math" panose="02040503050406030204" pitchFamily="18" charset="0"/>
                            </a:rPr>
                            <m:t>𝟏𝟒</m:t>
                          </m:r>
                          <m:r>
                            <a:rPr lang="en-US" altLang="zh-CN" sz="2551" b="1" i="1">
                              <a:latin typeface="Cambria Math" panose="02040503050406030204" pitchFamily="18" charset="0"/>
                            </a:rPr>
                            <m:t>,</m:t>
                          </m:r>
                          <m:r>
                            <a:rPr lang="en-US" altLang="zh-CN" sz="2551" b="1" i="1">
                              <a:latin typeface="Cambria Math" panose="02040503050406030204" pitchFamily="18" charset="0"/>
                            </a:rPr>
                            <m:t>𝟏𝟓</m:t>
                          </m:r>
                          <m:r>
                            <a:rPr lang="en-US" altLang="zh-CN" sz="2551" b="1" i="1">
                              <a:latin typeface="Cambria Math" panose="02040503050406030204" pitchFamily="18" charset="0"/>
                            </a:rPr>
                            <m:t>,</m:t>
                          </m:r>
                          <m:r>
                            <a:rPr lang="en-US" altLang="zh-CN" sz="2551" b="1" i="1">
                              <a:latin typeface="Cambria Math" panose="02040503050406030204" pitchFamily="18" charset="0"/>
                            </a:rPr>
                            <m:t>𝟏𝟔</m:t>
                          </m:r>
                          <m:r>
                            <a:rPr lang="en-US" altLang="zh-CN" sz="2551" b="1" i="1">
                              <a:latin typeface="Cambria Math" panose="02040503050406030204" pitchFamily="18" charset="0"/>
                            </a:rPr>
                            <m:t>,</m:t>
                          </m:r>
                          <m:r>
                            <a:rPr lang="en-US" altLang="zh-CN" sz="2551" b="1" i="1">
                              <a:latin typeface="Cambria Math" panose="02040503050406030204" pitchFamily="18" charset="0"/>
                            </a:rPr>
                            <m:t>𝟏𝟕</m:t>
                          </m:r>
                          <m:r>
                            <a:rPr lang="en-US" altLang="zh-CN" sz="2551" b="1" i="1">
                              <a:latin typeface="Cambria Math" panose="02040503050406030204" pitchFamily="18" charset="0"/>
                            </a:rPr>
                            <m:t>,</m:t>
                          </m:r>
                          <m:r>
                            <a:rPr lang="en-US" altLang="zh-CN" sz="2551" b="1" i="1">
                              <a:latin typeface="Cambria Math" panose="02040503050406030204" pitchFamily="18" charset="0"/>
                            </a:rPr>
                            <m:t>𝟏𝟖</m:t>
                          </m:r>
                        </m:sub>
                      </m:sSub>
                      <m:r>
                        <a:rPr lang="en-US" altLang="zh-CN" sz="2551" i="1">
                          <a:latin typeface="Cambria Math" panose="02040503050406030204" pitchFamily="18" charset="0"/>
                        </a:rPr>
                        <m:t>=</m:t>
                      </m:r>
                      <m:sSub>
                        <m:sSubPr>
                          <m:ctrlPr>
                            <a:rPr lang="en-US" altLang="zh-CN" sz="2551" i="1">
                              <a:latin typeface="Cambria Math" panose="02040503050406030204" pitchFamily="18" charset="0"/>
                            </a:rPr>
                          </m:ctrlPr>
                        </m:sSubPr>
                        <m:e>
                          <m:r>
                            <a:rPr lang="en-US" altLang="zh-CN" sz="2551" i="1">
                              <a:latin typeface="Cambria Math" panose="02040503050406030204" pitchFamily="18" charset="0"/>
                            </a:rPr>
                            <m:t>𝑿</m:t>
                          </m:r>
                        </m:e>
                        <m:sub>
                          <m:r>
                            <a:rPr lang="en-US" altLang="zh-CN" sz="2551" b="1" i="1">
                              <a:latin typeface="Cambria Math" panose="02040503050406030204" pitchFamily="18" charset="0"/>
                            </a:rPr>
                            <m:t>𝟏𝟑</m:t>
                          </m:r>
                        </m:sub>
                      </m:sSub>
                      <m:r>
                        <a:rPr lang="en-US" altLang="zh-CN" sz="2551" i="1">
                          <a:latin typeface="Cambria Math" panose="02040503050406030204" pitchFamily="18" charset="0"/>
                          <a:ea typeface="Cambria Math" panose="02040503050406030204" pitchFamily="18" charset="0"/>
                        </a:rPr>
                        <m:t>⊙</m:t>
                      </m:r>
                      <m:sSub>
                        <m:sSubPr>
                          <m:ctrlPr>
                            <a:rPr lang="en-US" altLang="zh-CN" sz="2551" i="1">
                              <a:latin typeface="Cambria Math" panose="02040503050406030204" pitchFamily="18" charset="0"/>
                            </a:rPr>
                          </m:ctrlPr>
                        </m:sSubPr>
                        <m:e>
                          <m:r>
                            <a:rPr lang="en-US" altLang="zh-CN" sz="2551" i="1">
                              <a:latin typeface="Cambria Math" panose="02040503050406030204" pitchFamily="18" charset="0"/>
                            </a:rPr>
                            <m:t>𝑺</m:t>
                          </m:r>
                        </m:e>
                        <m:sub>
                          <m:r>
                            <a:rPr lang="en-US" altLang="zh-CN" sz="2551" b="1" i="1">
                              <a:latin typeface="Cambria Math" panose="02040503050406030204" pitchFamily="18" charset="0"/>
                            </a:rPr>
                            <m:t>𝟔</m:t>
                          </m:r>
                          <m:r>
                            <a:rPr lang="en-US" altLang="zh-CN" sz="2551" b="1" i="1">
                              <a:latin typeface="Cambria Math" panose="02040503050406030204" pitchFamily="18" charset="0"/>
                            </a:rPr>
                            <m:t>,</m:t>
                          </m:r>
                          <m:r>
                            <a:rPr lang="en-US" altLang="zh-CN" sz="2551" b="1" i="1">
                              <a:latin typeface="Cambria Math" panose="02040503050406030204" pitchFamily="18" charset="0"/>
                            </a:rPr>
                            <m:t>𝟕</m:t>
                          </m:r>
                          <m:r>
                            <a:rPr lang="en-US" altLang="zh-CN" sz="2551" b="1" i="1">
                              <a:latin typeface="Cambria Math" panose="02040503050406030204" pitchFamily="18" charset="0"/>
                            </a:rPr>
                            <m:t>,</m:t>
                          </m:r>
                          <m:r>
                            <a:rPr lang="en-US" altLang="zh-CN" sz="2551" b="1" i="1">
                              <a:latin typeface="Cambria Math" panose="02040503050406030204" pitchFamily="18" charset="0"/>
                            </a:rPr>
                            <m:t>𝟖</m:t>
                          </m:r>
                          <m:r>
                            <a:rPr lang="en-US" altLang="zh-CN" sz="2551" b="1" i="1">
                              <a:latin typeface="Cambria Math" panose="02040503050406030204" pitchFamily="18" charset="0"/>
                            </a:rPr>
                            <m:t>,</m:t>
                          </m:r>
                          <m:r>
                            <a:rPr lang="en-US" altLang="zh-CN" sz="2551" b="1" i="1">
                              <a:latin typeface="Cambria Math" panose="02040503050406030204" pitchFamily="18" charset="0"/>
                            </a:rPr>
                            <m:t>𝟏</m:t>
                          </m:r>
                          <m:r>
                            <a:rPr lang="en-US" altLang="zh-CN" sz="2551" b="1" i="1">
                              <a:latin typeface="Cambria Math" panose="02040503050406030204" pitchFamily="18" charset="0"/>
                            </a:rPr>
                            <m:t>,</m:t>
                          </m:r>
                          <m:r>
                            <a:rPr lang="en-US" altLang="zh-CN" sz="2551" b="1" i="1">
                              <a:latin typeface="Cambria Math" panose="02040503050406030204" pitchFamily="18" charset="0"/>
                            </a:rPr>
                            <m:t>𝟐</m:t>
                          </m:r>
                        </m:sub>
                      </m:sSub>
                    </m:oMath>
                  </m:oMathPara>
                </a14:m>
                <a:endParaRPr lang="zh-CN" altLang="en-US" sz="2551" dirty="0"/>
              </a:p>
            </p:txBody>
          </p:sp>
        </mc:Choice>
        <mc:Fallback>
          <p:sp>
            <p:nvSpPr>
              <p:cNvPr id="12" name="矩形 11"/>
              <p:cNvSpPr>
                <a:spLocks noRot="1" noChangeAspect="1" noMove="1" noResize="1" noEditPoints="1" noAdjustHandles="1" noChangeArrowheads="1" noChangeShapeType="1" noTextEdit="1"/>
              </p:cNvSpPr>
              <p:nvPr/>
            </p:nvSpPr>
            <p:spPr>
              <a:xfrm>
                <a:off x="4980012" y="5838315"/>
                <a:ext cx="5482679" cy="501997"/>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31735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75</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9.3.6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细化</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文本框 4"/>
          <p:cNvSpPr txBox="1"/>
          <p:nvPr/>
        </p:nvSpPr>
        <p:spPr>
          <a:xfrm>
            <a:off x="1825269" y="1300302"/>
            <a:ext cx="8201439" cy="445635"/>
          </a:xfrm>
          <a:prstGeom prst="rect">
            <a:avLst/>
          </a:prstGeom>
          <a:noFill/>
        </p:spPr>
        <p:txBody>
          <a:bodyPr wrap="square" rtlCol="0">
            <a:spAutoFit/>
          </a:bodyPr>
          <a:lstStyle/>
          <a:p>
            <a:pPr>
              <a:buClr>
                <a:srgbClr val="7030A0"/>
              </a:buClr>
              <a:buSzPct val="75000"/>
            </a:pPr>
            <a:r>
              <a:rPr lang="zh-CN" altLang="en-US" sz="2296" dirty="0">
                <a:solidFill>
                  <a:srgbClr val="0000CC"/>
                </a:solidFill>
                <a:latin typeface="+mj-ea"/>
                <a:ea typeface="+mj-ea"/>
              </a:rPr>
              <a:t>（</a:t>
            </a:r>
            <a:r>
              <a:rPr lang="en-US" altLang="zh-CN" sz="2296" dirty="0">
                <a:solidFill>
                  <a:srgbClr val="0000CC"/>
                </a:solidFill>
                <a:latin typeface="+mj-ea"/>
                <a:ea typeface="+mj-ea"/>
              </a:rPr>
              <a:t>4</a:t>
            </a:r>
            <a:r>
              <a:rPr lang="zh-CN" altLang="en-US" sz="2296" dirty="0">
                <a:solidFill>
                  <a:srgbClr val="0000CC"/>
                </a:solidFill>
                <a:latin typeface="+mj-ea"/>
                <a:ea typeface="+mj-ea"/>
              </a:rPr>
              <a:t>）</a:t>
            </a:r>
            <a:r>
              <a:rPr lang="zh-CN" altLang="zh-CN" sz="2296" dirty="0">
                <a:solidFill>
                  <a:srgbClr val="0000CC"/>
                </a:solidFill>
                <a:latin typeface="+mj-ea"/>
                <a:ea typeface="+mj-ea"/>
              </a:rPr>
              <a:t>例</a:t>
            </a:r>
            <a:r>
              <a:rPr lang="zh-CN" altLang="en-US" sz="2296" dirty="0">
                <a:solidFill>
                  <a:srgbClr val="0000CC"/>
                </a:solidFill>
                <a:latin typeface="+mj-ea"/>
                <a:ea typeface="+mj-ea"/>
              </a:rPr>
              <a:t>程</a:t>
            </a:r>
            <a:endParaRPr lang="zh-CN" altLang="en-US" sz="2296" dirty="0">
              <a:solidFill>
                <a:srgbClr val="0000CC"/>
              </a:solidFill>
              <a:latin typeface="+mj-ea"/>
              <a:ea typeface="+mj-ea"/>
            </a:endParaRPr>
          </a:p>
        </p:txBody>
      </p:sp>
      <p:sp>
        <p:nvSpPr>
          <p:cNvPr id="6" name="文本框 5"/>
          <p:cNvSpPr txBox="1"/>
          <p:nvPr/>
        </p:nvSpPr>
        <p:spPr>
          <a:xfrm>
            <a:off x="2182144" y="1889139"/>
            <a:ext cx="1663686" cy="524118"/>
          </a:xfrm>
          <a:prstGeom prst="rect">
            <a:avLst/>
          </a:prstGeom>
          <a:noFill/>
        </p:spPr>
        <p:txBody>
          <a:bodyPr wrap="square" rtlCol="0">
            <a:spAutoFit/>
          </a:bodyPr>
          <a:lstStyle/>
          <a:p>
            <a:pPr marL="437369" indent="-437369" algn="just">
              <a:buClr>
                <a:srgbClr val="7030A0"/>
              </a:buClr>
              <a:buSzPct val="75000"/>
              <a:buFont typeface="Wingdings" panose="05000000000000000000" pitchFamily="2" charset="2"/>
              <a:buChar char="n"/>
            </a:pPr>
            <a:r>
              <a:rPr lang="zh-CN" altLang="zh-CN" sz="2806" dirty="0">
                <a:latin typeface="楷体" panose="02010609060101010101" pitchFamily="49" charset="-122"/>
                <a:ea typeface="楷体" panose="02010609060101010101" pitchFamily="49" charset="-122"/>
                <a:cs typeface="Times New Roman" panose="02020603050405020304" pitchFamily="18" charset="0"/>
              </a:rPr>
              <a:t>函数</a:t>
            </a:r>
            <a:r>
              <a:rPr lang="en-US" altLang="zh-CN" sz="2806" dirty="0">
                <a:cs typeface="Times New Roman" panose="02020603050405020304" pitchFamily="18" charset="0"/>
              </a:rPr>
              <a:t>     </a:t>
            </a:r>
            <a:endParaRPr lang="zh-CN" altLang="en-US" sz="2806" dirty="0">
              <a:cs typeface="Times New Roman" panose="02020603050405020304" pitchFamily="18" charset="0"/>
            </a:endParaRPr>
          </a:p>
        </p:txBody>
      </p:sp>
      <p:sp>
        <p:nvSpPr>
          <p:cNvPr id="7" name="文本框 6"/>
          <p:cNvSpPr txBox="1"/>
          <p:nvPr/>
        </p:nvSpPr>
        <p:spPr>
          <a:xfrm>
            <a:off x="2069078" y="3414183"/>
            <a:ext cx="7713821" cy="2978379"/>
          </a:xfrm>
          <a:prstGeom prst="rect">
            <a:avLst/>
          </a:prstGeom>
          <a:noFill/>
        </p:spPr>
        <p:txBody>
          <a:bodyPr wrap="square" rtlCol="0">
            <a:spAutoFit/>
          </a:bodyPr>
          <a:lstStyle/>
          <a:p>
            <a:pPr indent="583159"/>
            <a:r>
              <a:rPr lang="en-US" altLang="zh-CN" sz="2679" dirty="0">
                <a:ea typeface="楷体" panose="02010609060101010101" pitchFamily="49" charset="-122"/>
                <a:cs typeface="Times New Roman" panose="02020603050405020304" pitchFamily="18" charset="0"/>
              </a:rPr>
              <a:t>Image=</a:t>
            </a:r>
            <a:r>
              <a:rPr lang="en-US" altLang="zh-CN" sz="2679" dirty="0" err="1">
                <a:ea typeface="楷体" panose="02010609060101010101" pitchFamily="49" charset="-122"/>
                <a:cs typeface="Times New Roman" panose="02020603050405020304" pitchFamily="18" charset="0"/>
              </a:rPr>
              <a:t>imread</a:t>
            </a:r>
            <a:r>
              <a:rPr lang="en-US" altLang="zh-CN" sz="2679" dirty="0">
                <a:ea typeface="楷体" panose="02010609060101010101" pitchFamily="49" charset="-122"/>
                <a:cs typeface="Times New Roman" panose="02020603050405020304" pitchFamily="18" charset="0"/>
              </a:rPr>
              <a:t>('menu.bmp');</a:t>
            </a:r>
            <a:endParaRPr lang="zh-CN" altLang="zh-CN" sz="2679" dirty="0">
              <a:ea typeface="楷体" panose="02010609060101010101" pitchFamily="49" charset="-122"/>
              <a:cs typeface="Times New Roman" panose="02020603050405020304" pitchFamily="18" charset="0"/>
            </a:endParaRPr>
          </a:p>
          <a:p>
            <a:pPr indent="583159"/>
            <a:r>
              <a:rPr lang="en-US" altLang="zh-CN" sz="2679" dirty="0">
                <a:ea typeface="楷体" panose="02010609060101010101" pitchFamily="49" charset="-122"/>
                <a:cs typeface="Times New Roman" panose="02020603050405020304" pitchFamily="18" charset="0"/>
              </a:rPr>
              <a:t>BW=im2bw(Image); </a:t>
            </a:r>
            <a:endParaRPr lang="zh-CN" altLang="zh-CN" sz="2679" dirty="0">
              <a:ea typeface="楷体" panose="02010609060101010101" pitchFamily="49" charset="-122"/>
              <a:cs typeface="Times New Roman" panose="02020603050405020304" pitchFamily="18" charset="0"/>
            </a:endParaRPr>
          </a:p>
          <a:p>
            <a:pPr indent="583159"/>
            <a:r>
              <a:rPr lang="en-US" altLang="zh-CN" sz="2679" dirty="0">
                <a:ea typeface="楷体" panose="02010609060101010101" pitchFamily="49" charset="-122"/>
                <a:cs typeface="Times New Roman" panose="02020603050405020304" pitchFamily="18" charset="0"/>
              </a:rPr>
              <a:t>result1=</a:t>
            </a:r>
            <a:r>
              <a:rPr lang="en-US" altLang="zh-CN" sz="2679" dirty="0" err="1">
                <a:ea typeface="楷体" panose="02010609060101010101" pitchFamily="49" charset="-122"/>
                <a:cs typeface="Times New Roman" panose="02020603050405020304" pitchFamily="18" charset="0"/>
              </a:rPr>
              <a:t>bwmorph</a:t>
            </a:r>
            <a:r>
              <a:rPr lang="en-US" altLang="zh-CN" sz="2679" dirty="0">
                <a:ea typeface="楷体" panose="02010609060101010101" pitchFamily="49" charset="-122"/>
                <a:cs typeface="Times New Roman" panose="02020603050405020304" pitchFamily="18" charset="0"/>
              </a:rPr>
              <a:t>(BW,'thin',1); </a:t>
            </a:r>
            <a:endParaRPr lang="zh-CN" altLang="zh-CN" sz="2679" dirty="0">
              <a:ea typeface="楷体" panose="02010609060101010101" pitchFamily="49" charset="-122"/>
              <a:cs typeface="Times New Roman" panose="02020603050405020304" pitchFamily="18" charset="0"/>
            </a:endParaRPr>
          </a:p>
          <a:p>
            <a:pPr indent="583159"/>
            <a:r>
              <a:rPr lang="en-US" altLang="zh-CN" sz="2679" dirty="0">
                <a:ea typeface="楷体" panose="02010609060101010101" pitchFamily="49" charset="-122"/>
                <a:cs typeface="Times New Roman" panose="02020603050405020304" pitchFamily="18" charset="0"/>
              </a:rPr>
              <a:t>result2=</a:t>
            </a:r>
            <a:r>
              <a:rPr lang="en-US" altLang="zh-CN" sz="2679" dirty="0" err="1">
                <a:ea typeface="楷体" panose="02010609060101010101" pitchFamily="49" charset="-122"/>
                <a:cs typeface="Times New Roman" panose="02020603050405020304" pitchFamily="18" charset="0"/>
              </a:rPr>
              <a:t>bwmorph</a:t>
            </a:r>
            <a:r>
              <a:rPr lang="en-US" altLang="zh-CN" sz="2679" dirty="0">
                <a:ea typeface="楷体" panose="02010609060101010101" pitchFamily="49" charset="-122"/>
                <a:cs typeface="Times New Roman" panose="02020603050405020304" pitchFamily="18" charset="0"/>
              </a:rPr>
              <a:t>(BW,'thin',</a:t>
            </a:r>
            <a:r>
              <a:rPr lang="en-US" altLang="zh-CN" sz="2679" dirty="0" err="1">
                <a:ea typeface="楷体" panose="02010609060101010101" pitchFamily="49" charset="-122"/>
                <a:cs typeface="Times New Roman" panose="02020603050405020304" pitchFamily="18" charset="0"/>
              </a:rPr>
              <a:t>Inf</a:t>
            </a:r>
            <a:r>
              <a:rPr lang="en-US" altLang="zh-CN" sz="2679" dirty="0">
                <a:ea typeface="楷体" panose="02010609060101010101" pitchFamily="49" charset="-122"/>
                <a:cs typeface="Times New Roman" panose="02020603050405020304" pitchFamily="18" charset="0"/>
              </a:rPr>
              <a:t>); </a:t>
            </a:r>
            <a:endParaRPr lang="zh-CN" altLang="zh-CN" sz="2679" dirty="0">
              <a:ea typeface="楷体" panose="02010609060101010101" pitchFamily="49" charset="-122"/>
              <a:cs typeface="Times New Roman" panose="02020603050405020304" pitchFamily="18" charset="0"/>
            </a:endParaRPr>
          </a:p>
          <a:p>
            <a:pPr indent="583159"/>
            <a:r>
              <a:rPr lang="en-US" altLang="zh-CN" sz="2679" dirty="0" err="1">
                <a:ea typeface="楷体" panose="02010609060101010101" pitchFamily="49" charset="-122"/>
                <a:cs typeface="Times New Roman" panose="02020603050405020304" pitchFamily="18" charset="0"/>
              </a:rPr>
              <a:t>figure,imshow</a:t>
            </a:r>
            <a:r>
              <a:rPr lang="en-US" altLang="zh-CN" sz="2679" dirty="0">
                <a:ea typeface="楷体" panose="02010609060101010101" pitchFamily="49" charset="-122"/>
                <a:cs typeface="Times New Roman" panose="02020603050405020304" pitchFamily="18" charset="0"/>
              </a:rPr>
              <a:t>(result1);title('</a:t>
            </a:r>
            <a:r>
              <a:rPr lang="zh-CN" altLang="zh-CN" sz="2679" dirty="0">
                <a:ea typeface="楷体" panose="02010609060101010101" pitchFamily="49" charset="-122"/>
                <a:cs typeface="Times New Roman" panose="02020603050405020304" pitchFamily="18" charset="0"/>
              </a:rPr>
              <a:t>细化一次</a:t>
            </a:r>
            <a:r>
              <a:rPr lang="en-US" altLang="zh-CN" sz="2679" dirty="0">
                <a:ea typeface="楷体" panose="02010609060101010101" pitchFamily="49" charset="-122"/>
                <a:cs typeface="Times New Roman" panose="02020603050405020304" pitchFamily="18" charset="0"/>
              </a:rPr>
              <a:t>');</a:t>
            </a:r>
            <a:endParaRPr lang="zh-CN" altLang="zh-CN" sz="2679" dirty="0">
              <a:ea typeface="楷体" panose="02010609060101010101" pitchFamily="49" charset="-122"/>
              <a:cs typeface="Times New Roman" panose="02020603050405020304" pitchFamily="18" charset="0"/>
            </a:endParaRPr>
          </a:p>
          <a:p>
            <a:pPr indent="583159"/>
            <a:r>
              <a:rPr lang="en-US" altLang="zh-CN" sz="2679" dirty="0" err="1">
                <a:ea typeface="楷体" panose="02010609060101010101" pitchFamily="49" charset="-122"/>
                <a:cs typeface="Times New Roman" panose="02020603050405020304" pitchFamily="18" charset="0"/>
              </a:rPr>
              <a:t>figure,imshow</a:t>
            </a:r>
            <a:r>
              <a:rPr lang="en-US" altLang="zh-CN" sz="2679" dirty="0">
                <a:ea typeface="楷体" panose="02010609060101010101" pitchFamily="49" charset="-122"/>
                <a:cs typeface="Times New Roman" panose="02020603050405020304" pitchFamily="18" charset="0"/>
              </a:rPr>
              <a:t>(result2);title('</a:t>
            </a:r>
            <a:r>
              <a:rPr lang="zh-CN" altLang="zh-CN" sz="2679" dirty="0">
                <a:ea typeface="楷体" panose="02010609060101010101" pitchFamily="49" charset="-122"/>
                <a:cs typeface="Times New Roman" panose="02020603050405020304" pitchFamily="18" charset="0"/>
              </a:rPr>
              <a:t>细化至只有一个像素宽</a:t>
            </a:r>
            <a:r>
              <a:rPr lang="en-US" altLang="zh-CN" sz="2679" dirty="0">
                <a:ea typeface="楷体" panose="02010609060101010101" pitchFamily="49" charset="-122"/>
                <a:cs typeface="Times New Roman" panose="02020603050405020304" pitchFamily="18" charset="0"/>
              </a:rPr>
              <a:t>');</a:t>
            </a:r>
            <a:endParaRPr lang="zh-CN" altLang="zh-CN" sz="2679" dirty="0">
              <a:ea typeface="楷体" panose="02010609060101010101" pitchFamily="49" charset="-122"/>
              <a:cs typeface="Times New Roman" panose="02020603050405020304" pitchFamily="18" charset="0"/>
            </a:endParaRPr>
          </a:p>
        </p:txBody>
      </p:sp>
      <p:sp>
        <p:nvSpPr>
          <p:cNvPr id="8" name="矩形 7"/>
          <p:cNvSpPr/>
          <p:nvPr/>
        </p:nvSpPr>
        <p:spPr>
          <a:xfrm>
            <a:off x="2307150" y="2996885"/>
            <a:ext cx="1216359" cy="425758"/>
          </a:xfrm>
          <a:prstGeom prst="rect">
            <a:avLst/>
          </a:prstGeom>
        </p:spPr>
        <p:txBody>
          <a:bodyPr wrap="none">
            <a:spAutoFit/>
          </a:bodyPr>
          <a:lstStyle/>
          <a:p>
            <a:pPr marL="437369" indent="-437369" algn="just">
              <a:lnSpc>
                <a:spcPts val="2551"/>
              </a:lnSpc>
              <a:buClr>
                <a:srgbClr val="7030A0"/>
              </a:buClr>
              <a:buSzPct val="75000"/>
              <a:buFont typeface="Wingdings" panose="05000000000000000000" pitchFamily="2" charset="2"/>
              <a:buChar char="n"/>
            </a:pPr>
            <a:r>
              <a:rPr lang="zh-CN" altLang="zh-CN" sz="2296" kern="100" dirty="0">
                <a:latin typeface="楷体" panose="02010609060101010101" pitchFamily="49" charset="-122"/>
                <a:ea typeface="楷体" panose="02010609060101010101" pitchFamily="49" charset="-122"/>
              </a:rPr>
              <a:t>程序</a:t>
            </a:r>
            <a:endParaRPr lang="zh-CN" altLang="zh-CN" sz="2296" kern="100" dirty="0">
              <a:latin typeface="楷体" panose="02010609060101010101" pitchFamily="49" charset="-122"/>
              <a:ea typeface="楷体" panose="02010609060101010101" pitchFamily="49" charset="-122"/>
            </a:endParaRPr>
          </a:p>
        </p:txBody>
      </p:sp>
      <p:sp>
        <p:nvSpPr>
          <p:cNvPr id="9" name="矩形 8"/>
          <p:cNvSpPr/>
          <p:nvPr/>
        </p:nvSpPr>
        <p:spPr>
          <a:xfrm>
            <a:off x="3498429" y="1843950"/>
            <a:ext cx="6857999" cy="916918"/>
          </a:xfrm>
          <a:prstGeom prst="rect">
            <a:avLst/>
          </a:prstGeom>
        </p:spPr>
        <p:txBody>
          <a:bodyPr wrap="square">
            <a:spAutoFit/>
          </a:bodyPr>
          <a:lstStyle/>
          <a:p>
            <a:pPr algn="just"/>
            <a:r>
              <a:rPr lang="en-US" altLang="zh-CN" sz="2679" dirty="0">
                <a:cs typeface="Times New Roman" panose="02020603050405020304" pitchFamily="18" charset="0"/>
              </a:rPr>
              <a:t>BW2 = </a:t>
            </a:r>
            <a:r>
              <a:rPr lang="en-US" altLang="zh-CN" sz="2679" dirty="0" err="1">
                <a:cs typeface="Times New Roman" panose="02020603050405020304" pitchFamily="18" charset="0"/>
              </a:rPr>
              <a:t>bwmorph</a:t>
            </a:r>
            <a:r>
              <a:rPr lang="en-US" altLang="zh-CN" sz="2679" dirty="0">
                <a:cs typeface="Times New Roman" panose="02020603050405020304" pitchFamily="18" charset="0"/>
              </a:rPr>
              <a:t>(BW,OPERATION)</a:t>
            </a:r>
            <a:r>
              <a:rPr lang="zh-CN" altLang="en-US" sz="2679" dirty="0">
                <a:cs typeface="Times New Roman" panose="02020603050405020304" pitchFamily="18" charset="0"/>
              </a:rPr>
              <a:t>；</a:t>
            </a:r>
            <a:endParaRPr lang="en-US" altLang="zh-CN" sz="2679" dirty="0">
              <a:cs typeface="Times New Roman" panose="02020603050405020304" pitchFamily="18" charset="0"/>
            </a:endParaRPr>
          </a:p>
          <a:p>
            <a:pPr algn="just"/>
            <a:r>
              <a:rPr lang="en-US" altLang="zh-CN" sz="2679" dirty="0">
                <a:cs typeface="Times New Roman" panose="02020603050405020304" pitchFamily="18" charset="0"/>
              </a:rPr>
              <a:t>BW2 </a:t>
            </a:r>
            <a:r>
              <a:rPr lang="en-US" altLang="zh-CN" sz="2679" dirty="0">
                <a:cs typeface="Times New Roman" panose="02020603050405020304" pitchFamily="18" charset="0"/>
              </a:rPr>
              <a:t>= </a:t>
            </a:r>
            <a:r>
              <a:rPr lang="en-US" altLang="zh-CN" sz="2679" dirty="0" err="1">
                <a:cs typeface="Times New Roman" panose="02020603050405020304" pitchFamily="18" charset="0"/>
              </a:rPr>
              <a:t>bwmorph</a:t>
            </a:r>
            <a:r>
              <a:rPr lang="en-US" altLang="zh-CN" sz="2679" dirty="0">
                <a:cs typeface="Times New Roman" panose="02020603050405020304" pitchFamily="18" charset="0"/>
              </a:rPr>
              <a:t>(BW,OPERATION,N)</a:t>
            </a:r>
            <a:r>
              <a:rPr lang="zh-CN" altLang="zh-CN" sz="2679" dirty="0">
                <a:cs typeface="Times New Roman" panose="02020603050405020304" pitchFamily="18" charset="0"/>
              </a:rPr>
              <a:t>：</a:t>
            </a:r>
            <a:endParaRPr lang="zh-CN" altLang="en-US" sz="2679" dirty="0">
              <a:cs typeface="Times New Roman" panose="02020603050405020304" pitchFamily="18" charset="0"/>
            </a:endParaRPr>
          </a:p>
        </p:txBody>
      </p:sp>
    </p:spTree>
    <p:extLst>
      <p:ext uri="{BB962C8B-B14F-4D97-AF65-F5344CB8AC3E}">
        <p14:creationId xmlns:p14="http://schemas.microsoft.com/office/powerpoint/2010/main" val="8189423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76</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9.3.6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细化</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5" name="图片 4" descr="menu"/>
          <p:cNvPicPr/>
          <p:nvPr/>
        </p:nvPicPr>
        <p:blipFill>
          <a:blip r:embed="rId2" cstate="print"/>
          <a:srcRect/>
          <a:stretch>
            <a:fillRect/>
          </a:stretch>
        </p:blipFill>
        <p:spPr bwMode="auto">
          <a:xfrm>
            <a:off x="4045356" y="1468095"/>
            <a:ext cx="3948840" cy="1698919"/>
          </a:xfrm>
          <a:prstGeom prst="rect">
            <a:avLst/>
          </a:prstGeom>
          <a:noFill/>
          <a:ln w="9525">
            <a:noFill/>
            <a:miter lim="800000"/>
            <a:headEnd/>
            <a:tailEnd/>
          </a:ln>
        </p:spPr>
      </p:pic>
      <p:pic>
        <p:nvPicPr>
          <p:cNvPr id="6" name="图片 5" descr="thin1"/>
          <p:cNvPicPr/>
          <p:nvPr/>
        </p:nvPicPr>
        <p:blipFill>
          <a:blip r:embed="rId3" cstate="print"/>
          <a:srcRect/>
          <a:stretch>
            <a:fillRect/>
          </a:stretch>
        </p:blipFill>
        <p:spPr bwMode="auto">
          <a:xfrm>
            <a:off x="1836103" y="3703001"/>
            <a:ext cx="3949278" cy="1699107"/>
          </a:xfrm>
          <a:prstGeom prst="rect">
            <a:avLst/>
          </a:prstGeom>
          <a:noFill/>
          <a:ln w="9525">
            <a:noFill/>
            <a:miter lim="800000"/>
            <a:headEnd/>
            <a:tailEnd/>
          </a:ln>
        </p:spPr>
      </p:pic>
      <p:pic>
        <p:nvPicPr>
          <p:cNvPr id="7" name="图片 6" descr="thin2"/>
          <p:cNvPicPr/>
          <p:nvPr/>
        </p:nvPicPr>
        <p:blipFill>
          <a:blip r:embed="rId4" cstate="print"/>
          <a:srcRect/>
          <a:stretch>
            <a:fillRect/>
          </a:stretch>
        </p:blipFill>
        <p:spPr bwMode="auto">
          <a:xfrm>
            <a:off x="6376112" y="3689779"/>
            <a:ext cx="3948840" cy="1698919"/>
          </a:xfrm>
          <a:prstGeom prst="rect">
            <a:avLst/>
          </a:prstGeom>
          <a:noFill/>
          <a:ln w="9525">
            <a:noFill/>
            <a:miter lim="800000"/>
            <a:headEnd/>
            <a:tailEnd/>
          </a:ln>
        </p:spPr>
      </p:pic>
      <p:sp>
        <p:nvSpPr>
          <p:cNvPr id="8" name="Rectangle 1"/>
          <p:cNvSpPr>
            <a:spLocks noChangeArrowheads="1"/>
          </p:cNvSpPr>
          <p:nvPr/>
        </p:nvSpPr>
        <p:spPr bwMode="auto">
          <a:xfrm>
            <a:off x="1698337" y="5408341"/>
            <a:ext cx="9162700" cy="549552"/>
          </a:xfrm>
          <a:prstGeom prst="rect">
            <a:avLst/>
          </a:prstGeom>
          <a:noFill/>
          <a:ln w="9525">
            <a:noFill/>
            <a:miter lim="800000"/>
            <a:headEnd/>
            <a:tailEnd/>
          </a:ln>
          <a:effectLst/>
        </p:spPr>
        <p:txBody>
          <a:bodyPr vert="horz" wrap="square" lIns="116629" tIns="58314" rIns="116629" bIns="58314" numCol="1" anchor="ctr" anchorCtr="0" compatLnSpc="1">
            <a:prstTxWarp prst="textNoShape">
              <a:avLst/>
            </a:prstTxWarp>
            <a:spAutoFit/>
          </a:bodyPr>
          <a:lstStyle/>
          <a:p>
            <a:pPr algn="ctr" defTabSz="1166317" fontAlgn="base">
              <a:spcBef>
                <a:spcPct val="0"/>
              </a:spcBef>
              <a:spcAft>
                <a:spcPct val="0"/>
              </a:spcAft>
            </a:pPr>
            <a:r>
              <a:rPr lang="en-US" altLang="zh-CN" sz="2806" b="1" dirty="0">
                <a:ea typeface="楷体" panose="02010609060101010101" pitchFamily="49" charset="-122"/>
                <a:cs typeface="Times New Roman" panose="02020603050405020304" pitchFamily="18" charset="0"/>
              </a:rPr>
              <a:t>(b)</a:t>
            </a:r>
            <a:r>
              <a:rPr lang="zh-CN" altLang="en-US" sz="2806" b="1" dirty="0">
                <a:ea typeface="楷体" panose="02010609060101010101" pitchFamily="49" charset="-122"/>
                <a:cs typeface="Times New Roman" panose="02020603050405020304" pitchFamily="18" charset="0"/>
              </a:rPr>
              <a:t>细化一次                   </a:t>
            </a:r>
            <a:r>
              <a:rPr lang="en-US" altLang="zh-CN" sz="2806" b="1" dirty="0">
                <a:ea typeface="楷体" panose="02010609060101010101" pitchFamily="49" charset="-122"/>
                <a:cs typeface="Times New Roman" panose="02020603050405020304" pitchFamily="18" charset="0"/>
              </a:rPr>
              <a:t>(c)</a:t>
            </a:r>
            <a:r>
              <a:rPr lang="zh-CN" altLang="en-US" sz="2806" b="1" dirty="0">
                <a:ea typeface="楷体" panose="02010609060101010101" pitchFamily="49" charset="-122"/>
                <a:cs typeface="Times New Roman" panose="02020603050405020304" pitchFamily="18" charset="0"/>
              </a:rPr>
              <a:t>细化到</a:t>
            </a:r>
            <a:r>
              <a:rPr lang="zh-CN" altLang="en-US" sz="2806" dirty="0">
                <a:ea typeface="楷体" panose="02010609060101010101" pitchFamily="49" charset="-122"/>
                <a:cs typeface="Times New Roman" panose="02020603050405020304" pitchFamily="18" charset="0"/>
              </a:rPr>
              <a:t>仅</a:t>
            </a:r>
            <a:r>
              <a:rPr lang="zh-CN" altLang="en-US" sz="2806" b="1" dirty="0">
                <a:ea typeface="楷体" panose="02010609060101010101" pitchFamily="49" charset="-122"/>
                <a:cs typeface="Times New Roman" panose="02020603050405020304" pitchFamily="18" charset="0"/>
              </a:rPr>
              <a:t>一个像素宽</a:t>
            </a:r>
          </a:p>
        </p:txBody>
      </p:sp>
      <p:sp>
        <p:nvSpPr>
          <p:cNvPr id="9" name="矩形 8"/>
          <p:cNvSpPr/>
          <p:nvPr/>
        </p:nvSpPr>
        <p:spPr>
          <a:xfrm>
            <a:off x="4688262" y="3160311"/>
            <a:ext cx="2109873" cy="524118"/>
          </a:xfrm>
          <a:prstGeom prst="rect">
            <a:avLst/>
          </a:prstGeom>
        </p:spPr>
        <p:txBody>
          <a:bodyPr wrap="none">
            <a:spAutoFit/>
          </a:bodyPr>
          <a:lstStyle/>
          <a:p>
            <a:r>
              <a:rPr lang="en-US" altLang="zh-CN" sz="2806" dirty="0">
                <a:ea typeface="楷体" panose="02010609060101010101" pitchFamily="49" charset="-122"/>
                <a:cs typeface="Times New Roman" panose="02020603050405020304" pitchFamily="18" charset="0"/>
              </a:rPr>
              <a:t>(a)</a:t>
            </a:r>
            <a:r>
              <a:rPr lang="zh-CN" altLang="en-US" sz="2806" dirty="0">
                <a:ea typeface="楷体" panose="02010609060101010101" pitchFamily="49" charset="-122"/>
                <a:cs typeface="Times New Roman" panose="02020603050405020304" pitchFamily="18" charset="0"/>
              </a:rPr>
              <a:t>原始图像 </a:t>
            </a:r>
            <a:endParaRPr lang="zh-CN" altLang="en-US" sz="2806" dirty="0">
              <a:ea typeface="楷体" panose="02010609060101010101" pitchFamily="49" charset="-122"/>
              <a:cs typeface="Times New Roman" panose="02020603050405020304" pitchFamily="18" charset="0"/>
            </a:endParaRPr>
          </a:p>
        </p:txBody>
      </p:sp>
      <p:sp>
        <p:nvSpPr>
          <p:cNvPr id="10" name="矩形 9"/>
          <p:cNvSpPr/>
          <p:nvPr/>
        </p:nvSpPr>
        <p:spPr>
          <a:xfrm>
            <a:off x="1963382" y="1242458"/>
            <a:ext cx="8476970" cy="445635"/>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n"/>
            </a:pPr>
            <a:r>
              <a:rPr lang="zh-CN" altLang="en-US" sz="2296" kern="100" dirty="0">
                <a:latin typeface="楷体" panose="02010609060101010101" pitchFamily="49" charset="-122"/>
                <a:ea typeface="楷体" panose="02010609060101010101" pitchFamily="49" charset="-122"/>
                <a:cs typeface="Times New Roman" panose="02020603050405020304" pitchFamily="18" charset="0"/>
              </a:rPr>
              <a:t>效果</a:t>
            </a:r>
            <a:endParaRPr lang="zh-CN" altLang="zh-CN" sz="2296" kern="1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381407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77</a:t>
            </a:fld>
            <a:endParaRPr lang="en-US" altLang="zh-CN"/>
          </a:p>
        </p:txBody>
      </p:sp>
      <p:sp>
        <p:nvSpPr>
          <p:cNvPr id="3" name="Rectangle 2"/>
          <p:cNvSpPr txBox="1">
            <a:spLocks noChangeArrowheads="1"/>
          </p:cNvSpPr>
          <p:nvPr/>
        </p:nvSpPr>
        <p:spPr bwMode="auto">
          <a:xfrm>
            <a:off x="1963382" y="305746"/>
            <a:ext cx="629105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3061" dirty="0">
                <a:latin typeface="Times New Roman" panose="02020603050405020304" pitchFamily="18" charset="0"/>
                <a:ea typeface="微软雅黑" panose="020B0503020204020204" pitchFamily="34" charset="-122"/>
                <a:cs typeface="Times New Roman" panose="02020603050405020304" pitchFamily="18" charset="0"/>
              </a:rPr>
              <a:t>9.4 </a:t>
            </a:r>
            <a:r>
              <a:rPr lang="zh-CN" altLang="en-US" sz="3061" dirty="0">
                <a:latin typeface="Times New Roman" panose="02020603050405020304" pitchFamily="18" charset="0"/>
                <a:ea typeface="微软雅黑" panose="020B0503020204020204" pitchFamily="34" charset="-122"/>
                <a:cs typeface="Times New Roman" panose="02020603050405020304" pitchFamily="18" charset="0"/>
              </a:rPr>
              <a:t>灰度形态学的基础运算</a:t>
            </a:r>
            <a:endParaRPr lang="zh-CN" altLang="en-US" sz="306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12"/>
          <p:cNvGrpSpPr>
            <a:grpSpLocks/>
          </p:cNvGrpSpPr>
          <p:nvPr/>
        </p:nvGrpSpPr>
        <p:grpSpPr bwMode="auto">
          <a:xfrm>
            <a:off x="8837580" y="907112"/>
            <a:ext cx="1314096" cy="287522"/>
            <a:chOff x="5734050" y="711200"/>
            <a:chExt cx="1030288" cy="225425"/>
          </a:xfrm>
        </p:grpSpPr>
        <p:sp>
          <p:nvSpPr>
            <p:cNvPr id="5" name="Rectangle 6"/>
            <p:cNvSpPr>
              <a:spLocks noChangeArrowheads="1"/>
            </p:cNvSpPr>
            <p:nvPr/>
          </p:nvSpPr>
          <p:spPr bwMode="auto">
            <a:xfrm>
              <a:off x="6369050" y="711200"/>
              <a:ext cx="168275" cy="225425"/>
            </a:xfrm>
            <a:prstGeom prst="rect">
              <a:avLst/>
            </a:prstGeom>
            <a:solidFill>
              <a:schemeClr val="bg1"/>
            </a:solidFill>
            <a:ln w="15875" algn="ctr">
              <a:solidFill>
                <a:srgbClr val="404F72"/>
              </a:solidFill>
              <a:miter lim="800000"/>
              <a:headEnd/>
              <a:tailEnd/>
            </a:ln>
          </p:spPr>
          <p:txBody>
            <a:bodyPr wrap="none" lIns="91429" tIns="45714" rIns="91429" bIns="45714"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0" lang="zh-CN" altLang="zh-CN" sz="2423">
                <a:solidFill>
                  <a:srgbClr val="000000"/>
                </a:solidFill>
                <a:latin typeface="Verdana" panose="020B0604030504040204" pitchFamily="34" charset="0"/>
              </a:endParaRPr>
            </a:p>
          </p:txBody>
        </p:sp>
        <p:sp>
          <p:nvSpPr>
            <p:cNvPr id="6" name="Rectangle 7"/>
            <p:cNvSpPr>
              <a:spLocks noChangeArrowheads="1"/>
            </p:cNvSpPr>
            <p:nvPr/>
          </p:nvSpPr>
          <p:spPr bwMode="auto">
            <a:xfrm>
              <a:off x="6169025" y="711200"/>
              <a:ext cx="144463" cy="225425"/>
            </a:xfrm>
            <a:prstGeom prst="rect">
              <a:avLst/>
            </a:prstGeom>
            <a:solidFill>
              <a:schemeClr val="bg1"/>
            </a:solidFill>
            <a:ln w="15875" algn="ctr">
              <a:solidFill>
                <a:srgbClr val="404F72"/>
              </a:solidFill>
              <a:miter lim="800000"/>
              <a:headEnd/>
              <a:tailEnd/>
            </a:ln>
          </p:spPr>
          <p:txBody>
            <a:bodyPr wrap="none" lIns="91429" tIns="45714" rIns="91429" bIns="45714"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0" lang="zh-CN" altLang="zh-CN" sz="2423">
                <a:solidFill>
                  <a:srgbClr val="000000"/>
                </a:solidFill>
                <a:latin typeface="Verdana" panose="020B0604030504040204" pitchFamily="34" charset="0"/>
              </a:endParaRPr>
            </a:p>
          </p:txBody>
        </p:sp>
        <p:sp>
          <p:nvSpPr>
            <p:cNvPr id="7" name="Rectangle 8"/>
            <p:cNvSpPr>
              <a:spLocks noChangeArrowheads="1"/>
            </p:cNvSpPr>
            <p:nvPr/>
          </p:nvSpPr>
          <p:spPr bwMode="auto">
            <a:xfrm>
              <a:off x="6000750" y="711200"/>
              <a:ext cx="109538" cy="225425"/>
            </a:xfrm>
            <a:prstGeom prst="rect">
              <a:avLst/>
            </a:prstGeom>
            <a:solidFill>
              <a:schemeClr val="bg1"/>
            </a:solidFill>
            <a:ln w="15875" algn="ctr">
              <a:solidFill>
                <a:srgbClr val="404F72"/>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23"/>
            </a:p>
          </p:txBody>
        </p:sp>
        <p:sp>
          <p:nvSpPr>
            <p:cNvPr id="8" name="Rectangle 9"/>
            <p:cNvSpPr>
              <a:spLocks noChangeArrowheads="1"/>
            </p:cNvSpPr>
            <p:nvPr/>
          </p:nvSpPr>
          <p:spPr bwMode="auto">
            <a:xfrm>
              <a:off x="5734050" y="711200"/>
              <a:ext cx="76200" cy="225425"/>
            </a:xfrm>
            <a:prstGeom prst="rect">
              <a:avLst/>
            </a:prstGeom>
            <a:solidFill>
              <a:schemeClr val="bg1"/>
            </a:solidFill>
            <a:ln w="15875" algn="ctr">
              <a:solidFill>
                <a:srgbClr val="404F72"/>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23"/>
            </a:p>
          </p:txBody>
        </p:sp>
        <p:sp>
          <p:nvSpPr>
            <p:cNvPr id="9" name="Rectangle 11"/>
            <p:cNvSpPr>
              <a:spLocks noChangeArrowheads="1"/>
            </p:cNvSpPr>
            <p:nvPr/>
          </p:nvSpPr>
          <p:spPr bwMode="auto">
            <a:xfrm>
              <a:off x="6596063" y="711200"/>
              <a:ext cx="168275" cy="225425"/>
            </a:xfrm>
            <a:prstGeom prst="rect">
              <a:avLst/>
            </a:prstGeom>
            <a:solidFill>
              <a:schemeClr val="bg1"/>
            </a:solidFill>
            <a:ln w="15875" algn="ctr">
              <a:solidFill>
                <a:srgbClr val="404F72"/>
              </a:solidFill>
              <a:miter lim="800000"/>
              <a:headEnd/>
              <a:tailEnd/>
            </a:ln>
          </p:spPr>
          <p:txBody>
            <a:bodyPr wrap="none" lIns="91429" tIns="45714" rIns="91429" bIns="45714"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0" lang="zh-CN" altLang="zh-CN" sz="2423">
                <a:solidFill>
                  <a:srgbClr val="000000"/>
                </a:solidFill>
                <a:latin typeface="Verdana" panose="020B0604030504040204" pitchFamily="34" charset="0"/>
              </a:endParaRPr>
            </a:p>
          </p:txBody>
        </p:sp>
        <p:sp>
          <p:nvSpPr>
            <p:cNvPr id="10" name="Rectangle 14"/>
            <p:cNvSpPr>
              <a:spLocks noChangeArrowheads="1"/>
            </p:cNvSpPr>
            <p:nvPr/>
          </p:nvSpPr>
          <p:spPr bwMode="auto">
            <a:xfrm>
              <a:off x="5851525" y="711200"/>
              <a:ext cx="92075" cy="225425"/>
            </a:xfrm>
            <a:prstGeom prst="rect">
              <a:avLst/>
            </a:prstGeom>
            <a:solidFill>
              <a:schemeClr val="bg1"/>
            </a:solidFill>
            <a:ln w="15875" algn="ctr">
              <a:solidFill>
                <a:srgbClr val="404F72"/>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23"/>
            </a:p>
          </p:txBody>
        </p:sp>
      </p:grpSp>
      <p:sp>
        <p:nvSpPr>
          <p:cNvPr id="11" name="Text Box 4"/>
          <p:cNvSpPr txBox="1">
            <a:spLocks noChangeArrowheads="1"/>
          </p:cNvSpPr>
          <p:nvPr/>
        </p:nvSpPr>
        <p:spPr bwMode="auto">
          <a:xfrm>
            <a:off x="2167888" y="1571246"/>
            <a:ext cx="7570730" cy="141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7" tIns="45718" rIns="91437" bIns="45718">
            <a:spAutoFit/>
          </a:bodyPr>
          <a:lstStyle>
            <a:lvl1pPr>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9.4.1 </a:t>
            </a:r>
            <a:r>
              <a:rPr lang="zh-CN" altLang="en-US" sz="3061" dirty="0">
                <a:ea typeface="黑体" panose="02010609060101010101" pitchFamily="49" charset="-122"/>
                <a:cs typeface="Times New Roman" panose="02020603050405020304" pitchFamily="18" charset="0"/>
              </a:rPr>
              <a:t>膨胀运算和腐蚀运算</a:t>
            </a:r>
            <a:endParaRPr lang="en-US" altLang="zh-CN" sz="3061" dirty="0">
              <a:ea typeface="黑体" panose="02010609060101010101" pitchFamily="49" charset="-122"/>
              <a:cs typeface="Times New Roman" panose="02020603050405020304" pitchFamily="18" charset="0"/>
            </a:endParaRPr>
          </a:p>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9.4.2 </a:t>
            </a:r>
            <a:r>
              <a:rPr lang="zh-CN" altLang="en-US" sz="3061" dirty="0">
                <a:ea typeface="黑体" panose="02010609060101010101" pitchFamily="49" charset="-122"/>
                <a:cs typeface="Times New Roman" panose="02020603050405020304" pitchFamily="18" charset="0"/>
              </a:rPr>
              <a:t>开运算和闭运算</a:t>
            </a:r>
            <a:endParaRPr lang="en-US" altLang="zh-CN" sz="3061" dirty="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264032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78</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膨胀运算和腐蚀运算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8" name="文本框 7"/>
          <p:cNvSpPr txBox="1"/>
          <p:nvPr/>
        </p:nvSpPr>
        <p:spPr>
          <a:xfrm>
            <a:off x="2212628" y="3632986"/>
            <a:ext cx="8005942" cy="798937"/>
          </a:xfrm>
          <a:prstGeom prst="rect">
            <a:avLst/>
          </a:prstGeom>
          <a:noFill/>
        </p:spPr>
        <p:txBody>
          <a:bodyPr wrap="square" rtlCol="0">
            <a:spAutoFit/>
          </a:bodyPr>
          <a:lstStyle/>
          <a:p>
            <a:r>
              <a:rPr lang="zh-CN" altLang="en-US" sz="2296" dirty="0">
                <a:ea typeface="楷体" panose="02010609060101010101" pitchFamily="49" charset="-122"/>
                <a:cs typeface="Times New Roman" panose="02020603050405020304" pitchFamily="18" charset="0"/>
              </a:rPr>
              <a:t>其中</a:t>
            </a:r>
            <a:r>
              <a:rPr lang="zh-CN" altLang="en-US" sz="2296" dirty="0">
                <a:ea typeface="楷体" panose="02010609060101010101" pitchFamily="49" charset="-122"/>
                <a:cs typeface="Times New Roman" panose="02020603050405020304" pitchFamily="18" charset="0"/>
              </a:rPr>
              <a:t>，</a:t>
            </a:r>
            <a:r>
              <a:rPr lang="en-US" altLang="zh-CN" sz="2296" i="1" dirty="0" err="1">
                <a:ea typeface="楷体" panose="02010609060101010101" pitchFamily="49" charset="-122"/>
                <a:cs typeface="Times New Roman" panose="02020603050405020304" pitchFamily="18" charset="0"/>
              </a:rPr>
              <a:t>D</a:t>
            </a:r>
            <a:r>
              <a:rPr lang="en-US" altLang="zh-CN" sz="2296" i="1" baseline="-25000" dirty="0" err="1">
                <a:ea typeface="楷体" panose="02010609060101010101" pitchFamily="49" charset="-122"/>
                <a:cs typeface="Times New Roman" panose="02020603050405020304" pitchFamily="18" charset="0"/>
              </a:rPr>
              <a:t>f</a:t>
            </a:r>
            <a:r>
              <a:rPr lang="zh-CN" altLang="en-US"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D</a:t>
            </a:r>
            <a:r>
              <a:rPr lang="en-US" altLang="zh-CN" sz="2296" i="1" baseline="-25000"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分别</a:t>
            </a:r>
            <a:r>
              <a:rPr lang="zh-CN" altLang="en-US" sz="2296" dirty="0">
                <a:ea typeface="楷体" panose="02010609060101010101" pitchFamily="49" charset="-122"/>
                <a:cs typeface="Times New Roman" panose="02020603050405020304" pitchFamily="18" charset="0"/>
              </a:rPr>
              <a:t>为输入</a:t>
            </a:r>
            <a:r>
              <a:rPr lang="zh-CN" altLang="en-US" sz="2296" dirty="0">
                <a:ea typeface="楷体" panose="02010609060101010101" pitchFamily="49" charset="-122"/>
                <a:cs typeface="Times New Roman" panose="02020603050405020304" pitchFamily="18" charset="0"/>
              </a:rPr>
              <a:t>图像 </a:t>
            </a:r>
            <a:r>
              <a:rPr lang="en-US" altLang="zh-CN" sz="2296" i="1" dirty="0">
                <a:ea typeface="楷体" panose="02010609060101010101" pitchFamily="49" charset="-122"/>
                <a:cs typeface="Times New Roman" panose="02020603050405020304" pitchFamily="18" charset="0"/>
              </a:rPr>
              <a:t>f </a:t>
            </a:r>
            <a:r>
              <a:rPr lang="en-US" altLang="zh-CN" sz="2296" dirty="0">
                <a:ea typeface="楷体" panose="02010609060101010101" pitchFamily="49" charset="-122"/>
                <a:cs typeface="Times New Roman" panose="02020603050405020304" pitchFamily="18" charset="0"/>
              </a:rPr>
              <a:t>(</a:t>
            </a:r>
            <a:r>
              <a:rPr lang="en-US" altLang="zh-CN" sz="2296" i="1" dirty="0">
                <a:ea typeface="楷体" panose="02010609060101010101" pitchFamily="49" charset="-122"/>
                <a:cs typeface="Times New Roman" panose="02020603050405020304" pitchFamily="18" charset="0"/>
              </a:rPr>
              <a:t>x</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y</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和</a:t>
            </a:r>
            <a:r>
              <a:rPr lang="zh-CN" altLang="en-US" sz="2296" dirty="0">
                <a:ea typeface="楷体" panose="02010609060101010101" pitchFamily="49" charset="-122"/>
                <a:cs typeface="Times New Roman" panose="02020603050405020304" pitchFamily="18" charset="0"/>
              </a:rPr>
              <a:t>结构</a:t>
            </a:r>
            <a:r>
              <a:rPr lang="zh-CN" altLang="en-US" sz="2296" dirty="0">
                <a:ea typeface="楷体" panose="02010609060101010101" pitchFamily="49" charset="-122"/>
                <a:cs typeface="Times New Roman" panose="02020603050405020304" pitchFamily="18" charset="0"/>
              </a:rPr>
              <a:t>元素</a:t>
            </a:r>
            <a:r>
              <a:rPr lang="en-US" altLang="zh-CN" sz="2296" i="1" dirty="0">
                <a:ea typeface="楷体" panose="02010609060101010101" pitchFamily="49" charset="-122"/>
                <a:cs typeface="Times New Roman" panose="02020603050405020304" pitchFamily="18" charset="0"/>
              </a:rPr>
              <a:t>b</a:t>
            </a:r>
            <a:r>
              <a:rPr lang="en-US" altLang="zh-CN" sz="2296" dirty="0">
                <a:ea typeface="楷体" panose="02010609060101010101" pitchFamily="49" charset="-122"/>
                <a:cs typeface="Times New Roman" panose="02020603050405020304" pitchFamily="18" charset="0"/>
              </a:rPr>
              <a:t>(</a:t>
            </a:r>
            <a:r>
              <a:rPr lang="en-US" altLang="zh-CN" sz="2296" i="1" dirty="0">
                <a:ea typeface="楷体" panose="02010609060101010101" pitchFamily="49" charset="-122"/>
                <a:cs typeface="Times New Roman" panose="02020603050405020304" pitchFamily="18" charset="0"/>
              </a:rPr>
              <a:t>x</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y</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的</a:t>
            </a:r>
            <a:r>
              <a:rPr lang="zh-CN" altLang="en-US" sz="2296" dirty="0">
                <a:ea typeface="楷体" panose="02010609060101010101" pitchFamily="49" charset="-122"/>
                <a:cs typeface="Times New Roman" panose="02020603050405020304" pitchFamily="18" charset="0"/>
              </a:rPr>
              <a:t>定义域。</a:t>
            </a:r>
          </a:p>
        </p:txBody>
      </p:sp>
      <p:sp>
        <p:nvSpPr>
          <p:cNvPr id="18" name="文本框 17"/>
          <p:cNvSpPr txBox="1"/>
          <p:nvPr/>
        </p:nvSpPr>
        <p:spPr>
          <a:xfrm>
            <a:off x="2212627" y="4695429"/>
            <a:ext cx="7810948" cy="1152239"/>
          </a:xfrm>
          <a:prstGeom prst="rect">
            <a:avLst/>
          </a:prstGeom>
          <a:noFill/>
        </p:spPr>
        <p:txBody>
          <a:bodyPr wrap="square" rtlCol="0">
            <a:spAutoFit/>
          </a:bodyPr>
          <a:lstStyle/>
          <a:p>
            <a:pPr marL="437369" indent="-437369">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灰度图像膨胀的含义是把</a:t>
            </a:r>
            <a:r>
              <a:rPr lang="zh-CN" altLang="en-US" sz="2296" dirty="0">
                <a:ea typeface="楷体" panose="02010609060101010101" pitchFamily="49" charset="-122"/>
                <a:cs typeface="Times New Roman" panose="02020603050405020304" pitchFamily="18" charset="0"/>
              </a:rPr>
              <a:t>图像</a:t>
            </a:r>
            <a:r>
              <a:rPr lang="en-US" altLang="zh-CN" sz="2296" i="1" dirty="0">
                <a:ea typeface="楷体" panose="02010609060101010101" pitchFamily="49" charset="-122"/>
                <a:cs typeface="Times New Roman" panose="02020603050405020304" pitchFamily="18" charset="0"/>
              </a:rPr>
              <a:t>f </a:t>
            </a:r>
            <a:r>
              <a:rPr lang="en-US" altLang="zh-CN" sz="2296" dirty="0">
                <a:ea typeface="楷体" panose="02010609060101010101" pitchFamily="49" charset="-122"/>
                <a:cs typeface="Times New Roman" panose="02020603050405020304" pitchFamily="18" charset="0"/>
              </a:rPr>
              <a:t>(</a:t>
            </a:r>
            <a:r>
              <a:rPr lang="en-US" altLang="zh-CN" sz="2296" i="1" dirty="0">
                <a:ea typeface="楷体" panose="02010609060101010101" pitchFamily="49" charset="-122"/>
                <a:cs typeface="Times New Roman" panose="02020603050405020304" pitchFamily="18" charset="0"/>
              </a:rPr>
              <a:t>x</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y</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的</a:t>
            </a:r>
            <a:r>
              <a:rPr lang="zh-CN" altLang="en-US" sz="2296" dirty="0">
                <a:ea typeface="楷体" panose="02010609060101010101" pitchFamily="49" charset="-122"/>
                <a:cs typeface="Times New Roman" panose="02020603050405020304" pitchFamily="18" charset="0"/>
              </a:rPr>
              <a:t>每一点反向平移</a:t>
            </a:r>
            <a:r>
              <a:rPr lang="zh-CN" altLang="en-US" sz="2296" dirty="0">
                <a:ea typeface="楷体" panose="02010609060101010101" pitchFamily="49" charset="-122"/>
                <a:cs typeface="Times New Roman" panose="02020603050405020304" pitchFamily="18" charset="0"/>
              </a:rPr>
              <a:t>图像 </a:t>
            </a:r>
            <a:r>
              <a:rPr lang="en-US" altLang="zh-CN" sz="2296" i="1" dirty="0">
                <a:ea typeface="楷体" panose="02010609060101010101" pitchFamily="49" charset="-122"/>
                <a:cs typeface="Times New Roman" panose="02020603050405020304" pitchFamily="18" charset="0"/>
              </a:rPr>
              <a:t>x</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y </a:t>
            </a:r>
            <a:r>
              <a:rPr lang="zh-CN" altLang="en-US"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平移后</a:t>
            </a:r>
            <a:r>
              <a:rPr lang="zh-CN" altLang="en-US" sz="2296" dirty="0">
                <a:ea typeface="楷体" panose="02010609060101010101" pitchFamily="49" charset="-122"/>
                <a:cs typeface="Times New Roman" panose="02020603050405020304" pitchFamily="18" charset="0"/>
              </a:rPr>
              <a:t>与</a:t>
            </a:r>
            <a:r>
              <a:rPr lang="en-US" altLang="zh-CN" sz="2296" i="1" dirty="0">
                <a:ea typeface="楷体" panose="02010609060101010101" pitchFamily="49" charset="-122"/>
                <a:cs typeface="Times New Roman" panose="02020603050405020304" pitchFamily="18" charset="0"/>
              </a:rPr>
              <a:t>b</a:t>
            </a:r>
            <a:r>
              <a:rPr lang="en-US" altLang="zh-CN" sz="2296" dirty="0">
                <a:ea typeface="楷体" panose="02010609060101010101" pitchFamily="49" charset="-122"/>
                <a:cs typeface="Times New Roman" panose="02020603050405020304" pitchFamily="18" charset="0"/>
              </a:rPr>
              <a:t>(</a:t>
            </a:r>
            <a:r>
              <a:rPr lang="en-US" altLang="zh-CN" sz="2296" i="1" dirty="0">
                <a:ea typeface="楷体" panose="02010609060101010101" pitchFamily="49" charset="-122"/>
                <a:cs typeface="Times New Roman" panose="02020603050405020304" pitchFamily="18" charset="0"/>
              </a:rPr>
              <a:t>x</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y</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相加</a:t>
            </a:r>
            <a:r>
              <a:rPr lang="zh-CN" altLang="en-US"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在</a:t>
            </a:r>
            <a:r>
              <a:rPr lang="en-US" altLang="zh-CN" sz="2296" i="1" dirty="0">
                <a:ea typeface="楷体" panose="02010609060101010101" pitchFamily="49" charset="-122"/>
                <a:cs typeface="Times New Roman" panose="02020603050405020304" pitchFamily="18" charset="0"/>
              </a:rPr>
              <a:t>x</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y</a:t>
            </a:r>
            <a:r>
              <a:rPr lang="zh-CN" altLang="en-US" sz="2296" dirty="0">
                <a:ea typeface="楷体" panose="02010609060101010101" pitchFamily="49" charset="-122"/>
                <a:cs typeface="Times New Roman" panose="02020603050405020304" pitchFamily="18" charset="0"/>
              </a:rPr>
              <a:t>取</a:t>
            </a:r>
            <a:r>
              <a:rPr lang="zh-CN" altLang="en-US" sz="2296" dirty="0">
                <a:ea typeface="楷体" panose="02010609060101010101" pitchFamily="49" charset="-122"/>
                <a:cs typeface="Times New Roman" panose="02020603050405020304" pitchFamily="18" charset="0"/>
              </a:rPr>
              <a:t>所有值的结果中求最大。</a:t>
            </a:r>
          </a:p>
        </p:txBody>
      </p:sp>
      <p:sp>
        <p:nvSpPr>
          <p:cNvPr id="28" name="Rectangle 27"/>
          <p:cNvSpPr>
            <a:spLocks noChangeArrowheads="1"/>
          </p:cNvSpPr>
          <p:nvPr/>
        </p:nvSpPr>
        <p:spPr bwMode="auto">
          <a:xfrm>
            <a:off x="1963382" y="1308790"/>
            <a:ext cx="4685419" cy="81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lvl1pPr marL="514350" indent="-5143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marL="0" indent="0">
              <a:lnSpc>
                <a:spcPct val="110000"/>
              </a:lnSpc>
              <a:buClr>
                <a:srgbClr val="C00000"/>
              </a:buClr>
              <a:buSzPct val="100000"/>
              <a:buNone/>
            </a:pPr>
            <a:r>
              <a:rPr lang="zh-CN" altLang="en-US" sz="3061" dirty="0">
                <a:solidFill>
                  <a:srgbClr val="0000CC"/>
                </a:solidFill>
                <a:latin typeface="+mj-ea"/>
                <a:ea typeface="+mj-ea"/>
              </a:rPr>
              <a:t>（</a:t>
            </a:r>
            <a:r>
              <a:rPr lang="en-US" altLang="zh-CN" sz="3061" dirty="0">
                <a:solidFill>
                  <a:srgbClr val="0000CC"/>
                </a:solidFill>
                <a:latin typeface="+mj-ea"/>
                <a:ea typeface="+mj-ea"/>
              </a:rPr>
              <a:t>1</a:t>
            </a:r>
            <a:r>
              <a:rPr lang="zh-CN" altLang="en-US" sz="3061" dirty="0">
                <a:solidFill>
                  <a:srgbClr val="0000CC"/>
                </a:solidFill>
                <a:latin typeface="+mj-ea"/>
                <a:ea typeface="+mj-ea"/>
              </a:rPr>
              <a:t>）膨胀运算定义</a:t>
            </a:r>
            <a:endParaRPr lang="zh-CN" altLang="en-US" sz="3061" dirty="0">
              <a:solidFill>
                <a:srgbClr val="0000CC"/>
              </a:solidFill>
              <a:latin typeface="+mj-ea"/>
              <a:ea typeface="+mj-ea"/>
            </a:endParaRPr>
          </a:p>
        </p:txBody>
      </p:sp>
      <p:graphicFrame>
        <p:nvGraphicFramePr>
          <p:cNvPr id="29" name="Object 6"/>
          <p:cNvGraphicFramePr>
            <a:graphicFrameLocks/>
          </p:cNvGraphicFramePr>
          <p:nvPr>
            <p:extLst/>
          </p:nvPr>
        </p:nvGraphicFramePr>
        <p:xfrm>
          <a:off x="2224581" y="2124786"/>
          <a:ext cx="7985814" cy="1348517"/>
        </p:xfrm>
        <a:graphic>
          <a:graphicData uri="http://schemas.openxmlformats.org/presentationml/2006/ole">
            <mc:AlternateContent xmlns:mc="http://schemas.openxmlformats.org/markup-compatibility/2006">
              <mc:Choice xmlns:v="urn:schemas-microsoft-com:vml" Requires="v">
                <p:oleObj spid="_x0000_s5124" name="Equation" r:id="rId3" imgW="3403440" imgH="545760" progId="Equation.DSMT4">
                  <p:embed/>
                </p:oleObj>
              </mc:Choice>
              <mc:Fallback>
                <p:oleObj name="Equation" r:id="rId3" imgW="3403440" imgH="545760" progId="Equation.DSMT4">
                  <p:embed/>
                  <p:pic>
                    <p:nvPicPr>
                      <p:cNvPr id="29" name="Object 6"/>
                      <p:cNvPicPr>
                        <a:picLocks noChangeArrowheads="1"/>
                      </p:cNvPicPr>
                      <p:nvPr/>
                    </p:nvPicPr>
                    <p:blipFill>
                      <a:blip r:embed="rId4"/>
                      <a:srcRect/>
                      <a:stretch>
                        <a:fillRect/>
                      </a:stretch>
                    </p:blipFill>
                    <p:spPr bwMode="auto">
                      <a:xfrm>
                        <a:off x="2224581" y="2124786"/>
                        <a:ext cx="7985814" cy="1348517"/>
                      </a:xfrm>
                      <a:prstGeom prst="rect">
                        <a:avLst/>
                      </a:prstGeom>
                      <a:noFill/>
                    </p:spPr>
                  </p:pic>
                </p:oleObj>
              </mc:Fallback>
            </mc:AlternateContent>
          </a:graphicData>
        </a:graphic>
      </p:graphicFrame>
    </p:spTree>
    <p:extLst>
      <p:ext uri="{BB962C8B-B14F-4D97-AF65-F5344CB8AC3E}">
        <p14:creationId xmlns:p14="http://schemas.microsoft.com/office/powerpoint/2010/main" val="10295752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79</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膨胀运算和腐蚀运算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Rectangle 4"/>
          <p:cNvSpPr>
            <a:spLocks noChangeArrowheads="1"/>
          </p:cNvSpPr>
          <p:nvPr/>
        </p:nvSpPr>
        <p:spPr bwMode="auto">
          <a:xfrm>
            <a:off x="2161378" y="1926052"/>
            <a:ext cx="8200878" cy="1157601"/>
          </a:xfrm>
          <a:prstGeom prst="rect">
            <a:avLst/>
          </a:prstGeom>
          <a:noFill/>
          <a:ln w="9525" algn="ctr">
            <a:noFill/>
            <a:miter lim="800000"/>
            <a:headEnd/>
            <a:tailEnd/>
          </a:ln>
        </p:spPr>
        <p:txBody>
          <a:bodyPr/>
          <a:lstStyle/>
          <a:p>
            <a:pPr>
              <a:buClr>
                <a:srgbClr val="7030A0"/>
              </a:buClr>
              <a:buSzPct val="75000"/>
            </a:pPr>
            <a:r>
              <a:rPr lang="zh-CN" altLang="en-US" sz="2296" dirty="0">
                <a:ea typeface="楷体" panose="02010609060101010101" pitchFamily="49" charset="-122"/>
                <a:cs typeface="Times New Roman" panose="02020603050405020304" pitchFamily="18" charset="0"/>
              </a:rPr>
              <a:t>一</a:t>
            </a:r>
            <a:r>
              <a:rPr lang="zh-CN" altLang="en-US" sz="2296" dirty="0">
                <a:ea typeface="楷体" panose="02010609060101010101" pitchFamily="49" charset="-122"/>
                <a:cs typeface="Times New Roman" panose="02020603050405020304" pitchFamily="18" charset="0"/>
              </a:rPr>
              <a:t>幅</a:t>
            </a:r>
            <a:r>
              <a:rPr lang="zh-CN" altLang="en-US" sz="2296" dirty="0">
                <a:ea typeface="楷体" panose="02010609060101010101" pitchFamily="49" charset="-122"/>
                <a:cs typeface="Times New Roman" panose="02020603050405020304" pitchFamily="18" charset="0"/>
              </a:rPr>
              <a:t>图像 </a:t>
            </a:r>
            <a:r>
              <a:rPr lang="en-US" altLang="zh-CN" sz="2296" i="1" dirty="0">
                <a:ea typeface="楷体" panose="02010609060101010101" pitchFamily="49" charset="-122"/>
                <a:cs typeface="Times New Roman" panose="02020603050405020304" pitchFamily="18" charset="0"/>
              </a:rPr>
              <a:t>f</a:t>
            </a:r>
            <a:r>
              <a:rPr lang="zh-CN" altLang="en-US" sz="2296" dirty="0">
                <a:ea typeface="楷体" panose="02010609060101010101" pitchFamily="49" charset="-122"/>
                <a:cs typeface="Times New Roman" panose="02020603050405020304" pitchFamily="18" charset="0"/>
              </a:rPr>
              <a:t>，以</a:t>
            </a:r>
            <a:r>
              <a:rPr lang="en-US" altLang="zh-CN" sz="2296" dirty="0">
                <a:ea typeface="楷体" panose="02010609060101010101" pitchFamily="49" charset="-122"/>
                <a:cs typeface="Times New Roman" panose="02020603050405020304" pitchFamily="18" charset="0"/>
              </a:rPr>
              <a:t>3×3</a:t>
            </a:r>
            <a:r>
              <a:rPr lang="zh-CN" altLang="en-US" sz="2296" dirty="0">
                <a:ea typeface="楷体" panose="02010609060101010101" pitchFamily="49" charset="-122"/>
                <a:cs typeface="Times New Roman" panose="02020603050405020304" pitchFamily="18" charset="0"/>
              </a:rPr>
              <a:t>的方形结构元素</a:t>
            </a:r>
            <a:r>
              <a:rPr lang="en-US" altLang="zh-CN" sz="2296" i="1"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对其进行膨胀。（注意：结构</a:t>
            </a:r>
            <a:r>
              <a:rPr lang="zh-CN" altLang="en-US" sz="2296" dirty="0">
                <a:ea typeface="楷体" panose="02010609060101010101" pitchFamily="49" charset="-122"/>
                <a:cs typeface="Times New Roman" panose="02020603050405020304" pitchFamily="18" charset="0"/>
              </a:rPr>
              <a:t>元素</a:t>
            </a:r>
            <a:r>
              <a:rPr lang="en-US" altLang="zh-CN" sz="2296" i="1"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中</a:t>
            </a:r>
            <a:r>
              <a:rPr lang="zh-CN" altLang="en-US" sz="2296" dirty="0">
                <a:ea typeface="楷体" panose="02010609060101010101" pitchFamily="49" charset="-122"/>
                <a:cs typeface="Times New Roman" panose="02020603050405020304" pitchFamily="18" charset="0"/>
              </a:rPr>
              <a:t>标记</a:t>
            </a:r>
            <a:r>
              <a:rPr lang="en-US" altLang="zh-CN"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的为参考点位置）</a:t>
            </a:r>
          </a:p>
        </p:txBody>
      </p:sp>
      <p:pic>
        <p:nvPicPr>
          <p:cNvPr id="6" name="图片 5"/>
          <p:cNvPicPr>
            <a:picLocks noChangeAspect="1"/>
          </p:cNvPicPr>
          <p:nvPr/>
        </p:nvPicPr>
        <p:blipFill>
          <a:blip r:embed="rId2"/>
          <a:stretch>
            <a:fillRect/>
          </a:stretch>
        </p:blipFill>
        <p:spPr>
          <a:xfrm>
            <a:off x="2743705" y="3577408"/>
            <a:ext cx="2709389" cy="2142038"/>
          </a:xfrm>
          <a:prstGeom prst="rect">
            <a:avLst/>
          </a:prstGeom>
        </p:spPr>
      </p:pic>
      <p:pic>
        <p:nvPicPr>
          <p:cNvPr id="7" name="图片 6"/>
          <p:cNvPicPr>
            <a:picLocks noChangeAspect="1"/>
          </p:cNvPicPr>
          <p:nvPr/>
        </p:nvPicPr>
        <p:blipFill>
          <a:blip r:embed="rId3"/>
          <a:stretch>
            <a:fillRect/>
          </a:stretch>
        </p:blipFill>
        <p:spPr>
          <a:xfrm>
            <a:off x="6438175" y="3927912"/>
            <a:ext cx="1882796" cy="1219427"/>
          </a:xfrm>
          <a:prstGeom prst="rect">
            <a:avLst/>
          </a:prstGeom>
        </p:spPr>
      </p:pic>
      <p:sp>
        <p:nvSpPr>
          <p:cNvPr id="8" name="矩形 7"/>
          <p:cNvSpPr/>
          <p:nvPr/>
        </p:nvSpPr>
        <p:spPr>
          <a:xfrm>
            <a:off x="1892466" y="1295873"/>
            <a:ext cx="6428506" cy="445635"/>
          </a:xfrm>
          <a:prstGeom prst="rect">
            <a:avLst/>
          </a:prstGeom>
        </p:spPr>
        <p:txBody>
          <a:bodyPr wrap="square">
            <a:spAutoFit/>
          </a:bodyPr>
          <a:lstStyle/>
          <a:p>
            <a:r>
              <a:rPr lang="zh-CN" altLang="en-US" sz="2296" dirty="0">
                <a:solidFill>
                  <a:srgbClr val="0000CC"/>
                </a:solidFill>
                <a:latin typeface="+mj-ea"/>
                <a:ea typeface="+mj-ea"/>
                <a:cs typeface="Times New Roman" panose="02020603050405020304" pitchFamily="18" charset="0"/>
              </a:rPr>
              <a:t>（</a:t>
            </a:r>
            <a:r>
              <a:rPr lang="en-US" altLang="zh-CN" sz="2296" dirty="0">
                <a:solidFill>
                  <a:srgbClr val="0000CC"/>
                </a:solidFill>
                <a:latin typeface="+mj-ea"/>
                <a:ea typeface="+mj-ea"/>
                <a:cs typeface="Times New Roman" panose="02020603050405020304" pitchFamily="18" charset="0"/>
              </a:rPr>
              <a:t>2</a:t>
            </a:r>
            <a:r>
              <a:rPr lang="zh-CN" altLang="en-US" sz="2296" dirty="0">
                <a:solidFill>
                  <a:srgbClr val="0000CC"/>
                </a:solidFill>
                <a:latin typeface="+mj-ea"/>
                <a:ea typeface="+mj-ea"/>
                <a:cs typeface="Times New Roman" panose="02020603050405020304" pitchFamily="18" charset="0"/>
              </a:rPr>
              <a:t>）膨胀运算示例</a:t>
            </a:r>
            <a:endParaRPr lang="zh-CN" altLang="en-US" sz="2296" dirty="0">
              <a:solidFill>
                <a:srgbClr val="0000CC"/>
              </a:solidFill>
              <a:latin typeface="+mj-ea"/>
              <a:ea typeface="+mj-ea"/>
            </a:endParaRPr>
          </a:p>
        </p:txBody>
      </p:sp>
    </p:spTree>
    <p:extLst>
      <p:ext uri="{BB962C8B-B14F-4D97-AF65-F5344CB8AC3E}">
        <p14:creationId xmlns:p14="http://schemas.microsoft.com/office/powerpoint/2010/main" val="1685739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8</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矩形 5"/>
              <p:cNvSpPr/>
              <p:nvPr/>
            </p:nvSpPr>
            <p:spPr>
              <a:xfrm>
                <a:off x="2514096" y="1835556"/>
                <a:ext cx="7848159" cy="1819472"/>
              </a:xfrm>
              <a:prstGeom prst="rect">
                <a:avLst/>
              </a:prstGeom>
            </p:spPr>
            <p:txBody>
              <a:bodyPr wrap="square">
                <a:spAutoFit/>
              </a:bodyPr>
              <a:lstStyle/>
              <a:p>
                <a:r>
                  <a:rPr lang="zh-CN" altLang="en-US" sz="2806" dirty="0">
                    <a:ea typeface="楷体" panose="02010609060101010101" pitchFamily="49" charset="-122"/>
                    <a:cs typeface="Times New Roman" panose="02020603050405020304" pitchFamily="18" charset="0"/>
                  </a:rPr>
                  <a:t>图（</a:t>
                </a:r>
                <a:r>
                  <a:rPr lang="en-US" altLang="zh-CN" sz="2806" dirty="0">
                    <a:ea typeface="楷体" panose="02010609060101010101" pitchFamily="49" charset="-122"/>
                    <a:cs typeface="Times New Roman" panose="02020603050405020304" pitchFamily="18" charset="0"/>
                  </a:rPr>
                  <a:t>a</a:t>
                </a:r>
                <a:r>
                  <a:rPr lang="zh-CN" altLang="en-US" sz="2806" dirty="0">
                    <a:ea typeface="楷体" panose="02010609060101010101" pitchFamily="49" charset="-122"/>
                    <a:cs typeface="Times New Roman" panose="02020603050405020304" pitchFamily="18" charset="0"/>
                  </a:rPr>
                  <a:t>）是一</a:t>
                </a:r>
                <a:r>
                  <a:rPr lang="zh-CN" altLang="en-US" sz="2806" dirty="0">
                    <a:ea typeface="楷体" panose="02010609060101010101" pitchFamily="49" charset="-122"/>
                    <a:cs typeface="Times New Roman" panose="02020603050405020304" pitchFamily="18" charset="0"/>
                  </a:rPr>
                  <a:t>幅二值图像，深色“</a:t>
                </a:r>
                <a:r>
                  <a:rPr lang="en-US" altLang="zh-CN" sz="2806" dirty="0">
                    <a:ea typeface="楷体" panose="02010609060101010101" pitchFamily="49" charset="-122"/>
                    <a:cs typeface="Times New Roman" panose="02020603050405020304" pitchFamily="18" charset="0"/>
                  </a:rPr>
                  <a:t>1”</a:t>
                </a:r>
                <a:r>
                  <a:rPr lang="zh-CN" altLang="en-US" sz="2806" dirty="0">
                    <a:ea typeface="楷体" panose="02010609060101010101" pitchFamily="49" charset="-122"/>
                    <a:cs typeface="Times New Roman" panose="02020603050405020304" pitchFamily="18" charset="0"/>
                  </a:rPr>
                  <a:t>部分为目标</a:t>
                </a:r>
                <a:r>
                  <a:rPr lang="zh-CN" altLang="en-US" sz="2806" dirty="0">
                    <a:ea typeface="楷体" panose="02010609060101010101" pitchFamily="49" charset="-122"/>
                    <a:cs typeface="Times New Roman" panose="02020603050405020304" pitchFamily="18" charset="0"/>
                  </a:rPr>
                  <a:t>集合</a:t>
                </a:r>
                <a:r>
                  <a:rPr lang="en-US" altLang="zh-CN" sz="2806" i="1" dirty="0">
                    <a:ea typeface="楷体" panose="02010609060101010101" pitchFamily="49" charset="-122"/>
                    <a:cs typeface="Times New Roman" panose="02020603050405020304" pitchFamily="18" charset="0"/>
                  </a:rPr>
                  <a:t>X</a:t>
                </a:r>
                <a:r>
                  <a:rPr lang="zh-CN" altLang="en-US" sz="2806" dirty="0">
                    <a:ea typeface="楷体" panose="02010609060101010101" pitchFamily="49" charset="-122"/>
                    <a:cs typeface="Times New Roman" panose="02020603050405020304" pitchFamily="18" charset="0"/>
                  </a:rPr>
                  <a:t> </a:t>
                </a:r>
                <a:r>
                  <a:rPr lang="zh-CN" altLang="en-US" sz="2806" dirty="0">
                    <a:ea typeface="楷体" panose="02010609060101010101" pitchFamily="49" charset="-122"/>
                    <a:cs typeface="Times New Roman" panose="02020603050405020304" pitchFamily="18" charset="0"/>
                  </a:rPr>
                  <a:t>。</a:t>
                </a:r>
                <a:r>
                  <a:rPr lang="zh-CN" altLang="en-US" sz="2806" dirty="0">
                    <a:ea typeface="楷体" panose="02010609060101010101" pitchFamily="49" charset="-122"/>
                    <a:cs typeface="Times New Roman" panose="02020603050405020304" pitchFamily="18" charset="0"/>
                  </a:rPr>
                  <a:t>图（</a:t>
                </a:r>
                <a:r>
                  <a:rPr lang="en-US" altLang="zh-CN" sz="2806" dirty="0">
                    <a:ea typeface="楷体" panose="02010609060101010101" pitchFamily="49" charset="-122"/>
                    <a:cs typeface="Times New Roman" panose="02020603050405020304" pitchFamily="18" charset="0"/>
                  </a:rPr>
                  <a:t>b</a:t>
                </a:r>
                <a:r>
                  <a:rPr lang="zh-CN" altLang="en-US" sz="2806" dirty="0">
                    <a:ea typeface="楷体" panose="02010609060101010101" pitchFamily="49" charset="-122"/>
                    <a:cs typeface="Times New Roman" panose="02020603050405020304" pitchFamily="18" charset="0"/>
                  </a:rPr>
                  <a:t>）中深色“</a:t>
                </a:r>
                <a:r>
                  <a:rPr lang="en-US" altLang="zh-CN" sz="2806" dirty="0">
                    <a:ea typeface="楷体" panose="02010609060101010101" pitchFamily="49" charset="-122"/>
                    <a:cs typeface="Times New Roman" panose="02020603050405020304" pitchFamily="18" charset="0"/>
                  </a:rPr>
                  <a:t>1”</a:t>
                </a:r>
                <a:r>
                  <a:rPr lang="zh-CN" altLang="en-US" sz="2806" dirty="0">
                    <a:ea typeface="楷体" panose="02010609060101010101" pitchFamily="49" charset="-122"/>
                    <a:cs typeface="Times New Roman" panose="02020603050405020304" pitchFamily="18" charset="0"/>
                  </a:rPr>
                  <a:t>部分为结构元素 </a:t>
                </a:r>
                <a:r>
                  <a:rPr lang="en-US" altLang="zh-CN" sz="2806" i="1" dirty="0">
                    <a:ea typeface="楷体" panose="02010609060101010101" pitchFamily="49" charset="-122"/>
                    <a:cs typeface="Times New Roman" panose="02020603050405020304" pitchFamily="18" charset="0"/>
                  </a:rPr>
                  <a:t>S</a:t>
                </a:r>
                <a:r>
                  <a:rPr lang="zh-CN" altLang="en-US" sz="2806" dirty="0">
                    <a:ea typeface="楷体" panose="02010609060101010101" pitchFamily="49" charset="-122"/>
                    <a:cs typeface="Times New Roman" panose="02020603050405020304" pitchFamily="18" charset="0"/>
                  </a:rPr>
                  <a:t>（</a:t>
                </a:r>
                <a:r>
                  <a:rPr lang="zh-CN" altLang="en-US" sz="2806" dirty="0">
                    <a:ea typeface="楷体" panose="02010609060101010101" pitchFamily="49" charset="-122"/>
                    <a:cs typeface="Times New Roman" panose="02020603050405020304" pitchFamily="18" charset="0"/>
                  </a:rPr>
                  <a:t>标有“</a:t>
                </a:r>
                <a:r>
                  <a:rPr lang="en-US" altLang="zh-CN" sz="2806" dirty="0">
                    <a:ea typeface="楷体" panose="02010609060101010101" pitchFamily="49" charset="-122"/>
                    <a:cs typeface="Times New Roman" panose="02020603050405020304" pitchFamily="18" charset="0"/>
                  </a:rPr>
                  <a:t>+”</a:t>
                </a:r>
                <a:r>
                  <a:rPr lang="zh-CN" altLang="en-US" sz="2806" dirty="0">
                    <a:ea typeface="楷体" panose="02010609060101010101" pitchFamily="49" charset="-122"/>
                    <a:cs typeface="Times New Roman" panose="02020603050405020304" pitchFamily="18" charset="0"/>
                  </a:rPr>
                  <a:t>处为原点，即结构元素的参考点）</a:t>
                </a:r>
                <a:r>
                  <a:rPr lang="zh-CN" altLang="en-US" sz="2806" dirty="0">
                    <a:ea typeface="楷体" panose="02010609060101010101" pitchFamily="49" charset="-122"/>
                    <a:cs typeface="Times New Roman" panose="02020603050405020304" pitchFamily="18" charset="0"/>
                  </a:rPr>
                  <a:t>。</a:t>
                </a:r>
                <a:r>
                  <a:rPr lang="en-US" altLang="zh-CN" sz="2806" dirty="0">
                    <a:ea typeface="楷体" panose="02010609060101010101" pitchFamily="49" charset="-122"/>
                    <a:cs typeface="Times New Roman" panose="02020603050405020304" pitchFamily="18" charset="0"/>
                  </a:rPr>
                  <a:t/>
                </a:r>
                <a:br>
                  <a:rPr lang="en-US" altLang="zh-CN" sz="2806" dirty="0">
                    <a:ea typeface="楷体" panose="02010609060101010101" pitchFamily="49" charset="-122"/>
                    <a:cs typeface="Times New Roman" panose="02020603050405020304" pitchFamily="18" charset="0"/>
                  </a:rPr>
                </a:br>
                <a:r>
                  <a:rPr lang="zh-CN" altLang="en-US" sz="2806" dirty="0">
                    <a:ea typeface="楷体" panose="02010609060101010101" pitchFamily="49" charset="-122"/>
                    <a:cs typeface="Times New Roman" panose="02020603050405020304" pitchFamily="18" charset="0"/>
                  </a:rPr>
                  <a:t>求 </a:t>
                </a:r>
                <a14:m>
                  <m:oMath xmlns:m="http://schemas.openxmlformats.org/officeDocument/2006/math">
                    <m:r>
                      <a:rPr lang="en-US" altLang="zh-CN" sz="2806" i="1">
                        <a:latin typeface="Cambria Math" panose="02040503050406030204" pitchFamily="18" charset="0"/>
                      </a:rPr>
                      <m:t>𝑿</m:t>
                    </m:r>
                    <m:r>
                      <a:rPr lang="en-US" altLang="zh-CN" sz="2806" i="1">
                        <a:latin typeface="Cambria Math" panose="02040503050406030204" pitchFamily="18" charset="0"/>
                        <a:ea typeface="Cambria Math" panose="02040503050406030204" pitchFamily="18" charset="0"/>
                      </a:rPr>
                      <m:t>⊕</m:t>
                    </m:r>
                    <m:r>
                      <a:rPr lang="en-US" altLang="zh-CN" sz="2806" i="1">
                        <a:latin typeface="Cambria Math" panose="02040503050406030204" pitchFamily="18" charset="0"/>
                        <a:ea typeface="Cambria Math" panose="02040503050406030204" pitchFamily="18" charset="0"/>
                      </a:rPr>
                      <m:t>𝑺</m:t>
                    </m:r>
                    <m:r>
                      <a:rPr lang="en-US" altLang="zh-CN" sz="2806" i="1">
                        <a:latin typeface="Cambria Math" panose="02040503050406030204" pitchFamily="18" charset="0"/>
                        <a:ea typeface="Cambria Math" panose="02040503050406030204" pitchFamily="18" charset="0"/>
                      </a:rPr>
                      <m:t> </m:t>
                    </m:r>
                  </m:oMath>
                </a14:m>
                <a:r>
                  <a:rPr lang="zh-CN" altLang="en-US" sz="2806" dirty="0">
                    <a:ea typeface="楷体" panose="02010609060101010101" pitchFamily="49" charset="-122"/>
                    <a:cs typeface="Times New Roman" panose="02020603050405020304" pitchFamily="18" charset="0"/>
                  </a:rPr>
                  <a:t>。</a:t>
                </a:r>
              </a:p>
            </p:txBody>
          </p:sp>
        </mc:Choice>
        <mc:Fallback>
          <p:sp>
            <p:nvSpPr>
              <p:cNvPr id="6" name="矩形 5"/>
              <p:cNvSpPr>
                <a:spLocks noRot="1" noChangeAspect="1" noMove="1" noResize="1" noEditPoints="1" noAdjustHandles="1" noChangeArrowheads="1" noChangeShapeType="1" noTextEdit="1"/>
              </p:cNvSpPr>
              <p:nvPr/>
            </p:nvSpPr>
            <p:spPr>
              <a:xfrm>
                <a:off x="2514096" y="1835556"/>
                <a:ext cx="7848159" cy="1819472"/>
              </a:xfrm>
              <a:prstGeom prst="rect">
                <a:avLst/>
              </a:prstGeom>
              <a:blipFill>
                <a:blip r:embed="rId2"/>
                <a:stretch>
                  <a:fillRect l="-1553" t="-4682" r="-388" b="-6689"/>
                </a:stretch>
              </a:blipFill>
            </p:spPr>
            <p:txBody>
              <a:bodyPr/>
              <a:lstStyle/>
              <a:p>
                <a:r>
                  <a:rPr lang="zh-CN" altLang="en-US">
                    <a:noFill/>
                  </a:rPr>
                  <a:t> </a:t>
                </a:r>
              </a:p>
            </p:txBody>
          </p:sp>
        </mc:Fallback>
      </mc:AlternateContent>
      <p:sp>
        <p:nvSpPr>
          <p:cNvPr id="8" name="矩形 7"/>
          <p:cNvSpPr/>
          <p:nvPr/>
        </p:nvSpPr>
        <p:spPr>
          <a:xfrm>
            <a:off x="3377674" y="6036834"/>
            <a:ext cx="922047"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a</a:t>
            </a:r>
            <a:r>
              <a:rPr lang="zh-CN" altLang="en-US" sz="2296" dirty="0">
                <a:ea typeface="楷体" panose="02010609060101010101" pitchFamily="49" charset="-122"/>
                <a:cs typeface="Times New Roman" panose="02020603050405020304" pitchFamily="18" charset="0"/>
              </a:rPr>
              <a:t>）</a:t>
            </a:r>
            <a:endParaRPr lang="zh-CN" altLang="en-US" sz="2296" dirty="0"/>
          </a:p>
        </p:txBody>
      </p:sp>
      <p:pic>
        <p:nvPicPr>
          <p:cNvPr id="11" name="图片 10"/>
          <p:cNvPicPr>
            <a:picLocks noChangeAspect="1"/>
          </p:cNvPicPr>
          <p:nvPr/>
        </p:nvPicPr>
        <p:blipFill>
          <a:blip r:embed="rId3"/>
          <a:stretch>
            <a:fillRect/>
          </a:stretch>
        </p:blipFill>
        <p:spPr>
          <a:xfrm>
            <a:off x="2514097" y="3668288"/>
            <a:ext cx="2976245" cy="2433235"/>
          </a:xfrm>
          <a:prstGeom prst="rect">
            <a:avLst/>
          </a:prstGeom>
        </p:spPr>
      </p:pic>
      <p:sp>
        <p:nvSpPr>
          <p:cNvPr id="13" name="TextBox 1"/>
          <p:cNvSpPr txBox="1"/>
          <p:nvPr/>
        </p:nvSpPr>
        <p:spPr>
          <a:xfrm>
            <a:off x="2051571" y="1172080"/>
            <a:ext cx="6323009" cy="445635"/>
          </a:xfrm>
          <a:prstGeom prst="rect">
            <a:avLst/>
          </a:prstGeom>
          <a:noFill/>
        </p:spPr>
        <p:txBody>
          <a:bodyPr wrap="square" rtlCol="0">
            <a:spAutoFit/>
          </a:bodyPr>
          <a:lstStyle/>
          <a:p>
            <a:pPr>
              <a:buClr>
                <a:srgbClr val="7030A0"/>
              </a:buClr>
              <a:buSzPct val="75000"/>
            </a:pPr>
            <a:r>
              <a:rPr lang="zh-CN" altLang="en-US" sz="2296" dirty="0">
                <a:solidFill>
                  <a:srgbClr val="0000CC"/>
                </a:solidFill>
                <a:latin typeface="+mj-ea"/>
                <a:ea typeface="+mj-ea"/>
                <a:cs typeface="Times New Roman" panose="02020603050405020304" pitchFamily="18" charset="0"/>
              </a:rPr>
              <a:t>（</a:t>
            </a:r>
            <a:r>
              <a:rPr lang="en-US" altLang="zh-CN" sz="2296" dirty="0">
                <a:solidFill>
                  <a:srgbClr val="0000CC"/>
                </a:solidFill>
                <a:latin typeface="+mj-ea"/>
                <a:ea typeface="+mj-ea"/>
                <a:cs typeface="Times New Roman" panose="02020603050405020304" pitchFamily="18" charset="0"/>
              </a:rPr>
              <a:t>2</a:t>
            </a:r>
            <a:r>
              <a:rPr lang="zh-CN" altLang="en-US" sz="2296" dirty="0">
                <a:solidFill>
                  <a:srgbClr val="0000CC"/>
                </a:solidFill>
                <a:latin typeface="+mj-ea"/>
                <a:ea typeface="+mj-ea"/>
                <a:cs typeface="Times New Roman" panose="02020603050405020304" pitchFamily="18" charset="0"/>
              </a:rPr>
              <a:t>）膨胀运算示例一</a:t>
            </a:r>
            <a:endParaRPr lang="zh-CN" altLang="en-US" sz="2296" dirty="0">
              <a:solidFill>
                <a:srgbClr val="0000CC"/>
              </a:solidFill>
              <a:latin typeface="+mj-ea"/>
              <a:ea typeface="+mj-ea"/>
              <a:cs typeface="Times New Roman" panose="02020603050405020304" pitchFamily="18" charset="0"/>
            </a:endParaRPr>
          </a:p>
        </p:txBody>
      </p:sp>
      <p:pic>
        <p:nvPicPr>
          <p:cNvPr id="14" name="图片 13"/>
          <p:cNvPicPr>
            <a:picLocks noChangeAspect="1"/>
          </p:cNvPicPr>
          <p:nvPr/>
        </p:nvPicPr>
        <p:blipFill>
          <a:blip r:embed="rId4"/>
          <a:stretch>
            <a:fillRect/>
          </a:stretch>
        </p:blipFill>
        <p:spPr>
          <a:xfrm>
            <a:off x="5799768" y="3598267"/>
            <a:ext cx="3064832" cy="2498582"/>
          </a:xfrm>
          <a:prstGeom prst="rect">
            <a:avLst/>
          </a:prstGeom>
        </p:spPr>
      </p:pic>
      <p:sp>
        <p:nvSpPr>
          <p:cNvPr id="15" name="矩形 14"/>
          <p:cNvSpPr/>
          <p:nvPr/>
        </p:nvSpPr>
        <p:spPr>
          <a:xfrm>
            <a:off x="6860740" y="6133532"/>
            <a:ext cx="942887"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a:t>
            </a:r>
            <a:endParaRPr lang="zh-CN" altLang="en-US" sz="2296" dirty="0"/>
          </a:p>
        </p:txBody>
      </p:sp>
    </p:spTree>
    <p:extLst>
      <p:ext uri="{BB962C8B-B14F-4D97-AF65-F5344CB8AC3E}">
        <p14:creationId xmlns:p14="http://schemas.microsoft.com/office/powerpoint/2010/main" val="48834090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80</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膨胀运算和腐蚀运算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文本框 4"/>
          <p:cNvSpPr txBox="1"/>
          <p:nvPr/>
        </p:nvSpPr>
        <p:spPr>
          <a:xfrm>
            <a:off x="2055549" y="1387003"/>
            <a:ext cx="8201439" cy="798937"/>
          </a:xfrm>
          <a:prstGeom prst="rect">
            <a:avLst/>
          </a:prstGeom>
          <a:noFill/>
        </p:spPr>
        <p:txBody>
          <a:bodyPr wrap="square" rtlCol="0">
            <a:spAutoFit/>
          </a:bodyPr>
          <a:lstStyle/>
          <a:p>
            <a:r>
              <a:rPr lang="zh-CN" altLang="en-US" sz="2296" dirty="0">
                <a:ea typeface="楷体" panose="02010609060101010101" pitchFamily="49" charset="-122"/>
                <a:cs typeface="Times New Roman" panose="02020603050405020304" pitchFamily="18" charset="0"/>
              </a:rPr>
              <a:t>解：结构元素</a:t>
            </a:r>
            <a:r>
              <a:rPr lang="en-US" altLang="zh-CN" sz="2296"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的定义域：中心点为原点，采用像素坐标系</a:t>
            </a:r>
          </a:p>
          <a:p>
            <a:endParaRPr lang="zh-CN" altLang="en-US" sz="2296" dirty="0">
              <a:ea typeface="楷体" panose="02010609060101010101" pitchFamily="49" charset="-122"/>
              <a:cs typeface="Times New Roman" panose="02020603050405020304" pitchFamily="18" charset="0"/>
            </a:endParaRPr>
          </a:p>
        </p:txBody>
      </p:sp>
      <p:grpSp>
        <p:nvGrpSpPr>
          <p:cNvPr id="6" name="Group 13"/>
          <p:cNvGrpSpPr>
            <a:grpSpLocks/>
          </p:cNvGrpSpPr>
          <p:nvPr/>
        </p:nvGrpSpPr>
        <p:grpSpPr bwMode="auto">
          <a:xfrm>
            <a:off x="8765622" y="2152491"/>
            <a:ext cx="1444774" cy="1236841"/>
            <a:chOff x="4483" y="3124"/>
            <a:chExt cx="1342" cy="1196"/>
          </a:xfrm>
        </p:grpSpPr>
        <p:sp>
          <p:nvSpPr>
            <p:cNvPr id="7" name="Rectangle 14"/>
            <p:cNvSpPr>
              <a:spLocks noChangeAspect="1" noChangeArrowheads="1"/>
            </p:cNvSpPr>
            <p:nvPr/>
          </p:nvSpPr>
          <p:spPr bwMode="auto">
            <a:xfrm>
              <a:off x="5541" y="3286"/>
              <a:ext cx="284" cy="281"/>
            </a:xfrm>
            <a:prstGeom prst="rect">
              <a:avLst/>
            </a:prstGeom>
            <a:solidFill>
              <a:srgbClr val="FFFFFF"/>
            </a:solidFill>
            <a:ln w="9525">
              <a:noFill/>
              <a:miter lim="800000"/>
              <a:headEnd/>
              <a:tailEnd/>
            </a:ln>
          </p:spPr>
          <p:txBody>
            <a:bodyPr lIns="0" tIns="0" rIns="0" bIns="0"/>
            <a:lstStyle/>
            <a:p>
              <a:pPr algn="just">
                <a:spcBef>
                  <a:spcPct val="0"/>
                </a:spcBef>
              </a:pPr>
              <a:r>
                <a:rPr lang="en-US" altLang="zh-CN" sz="3061" dirty="0">
                  <a:latin typeface="Times New Roman" pitchFamily="18" charset="0"/>
                  <a:ea typeface="黑体" pitchFamily="2" charset="-122"/>
                  <a:cs typeface="Times New Roman" pitchFamily="18" charset="0"/>
                </a:rPr>
                <a:t>x</a:t>
              </a:r>
            </a:p>
          </p:txBody>
        </p:sp>
        <p:sp>
          <p:nvSpPr>
            <p:cNvPr id="8" name="Line 15"/>
            <p:cNvSpPr>
              <a:spLocks noChangeAspect="1" noChangeShapeType="1"/>
            </p:cNvSpPr>
            <p:nvPr/>
          </p:nvSpPr>
          <p:spPr bwMode="auto">
            <a:xfrm>
              <a:off x="4910" y="3545"/>
              <a:ext cx="631" cy="0"/>
            </a:xfrm>
            <a:prstGeom prst="line">
              <a:avLst/>
            </a:prstGeom>
            <a:noFill/>
            <a:ln w="9525">
              <a:solidFill>
                <a:srgbClr val="000000"/>
              </a:solidFill>
              <a:round/>
              <a:headEnd/>
              <a:tailEnd type="triangle" w="med" len="med"/>
            </a:ln>
          </p:spPr>
          <p:txBody>
            <a:bodyPr/>
            <a:lstStyle/>
            <a:p>
              <a:endParaRPr lang="zh-CN" altLang="en-US" sz="2296">
                <a:latin typeface="Times New Roman" pitchFamily="18" charset="0"/>
                <a:ea typeface="黑体" pitchFamily="2" charset="-122"/>
                <a:cs typeface="Times New Roman" pitchFamily="18" charset="0"/>
              </a:endParaRPr>
            </a:p>
          </p:txBody>
        </p:sp>
        <p:sp>
          <p:nvSpPr>
            <p:cNvPr id="9" name="Rectangle 16"/>
            <p:cNvSpPr>
              <a:spLocks noChangeAspect="1" noChangeArrowheads="1"/>
            </p:cNvSpPr>
            <p:nvPr/>
          </p:nvSpPr>
          <p:spPr bwMode="auto">
            <a:xfrm>
              <a:off x="4565" y="4039"/>
              <a:ext cx="284" cy="281"/>
            </a:xfrm>
            <a:prstGeom prst="rect">
              <a:avLst/>
            </a:prstGeom>
            <a:solidFill>
              <a:srgbClr val="FFFFFF"/>
            </a:solidFill>
            <a:ln w="9525">
              <a:noFill/>
              <a:miter lim="800000"/>
              <a:headEnd/>
              <a:tailEnd/>
            </a:ln>
          </p:spPr>
          <p:txBody>
            <a:bodyPr lIns="0" tIns="0" rIns="0" bIns="0"/>
            <a:lstStyle/>
            <a:p>
              <a:pPr algn="just">
                <a:spcBef>
                  <a:spcPct val="0"/>
                </a:spcBef>
              </a:pPr>
              <a:r>
                <a:rPr lang="en-US" altLang="zh-CN" sz="3061">
                  <a:latin typeface="Times New Roman" pitchFamily="18" charset="0"/>
                  <a:ea typeface="黑体" pitchFamily="2" charset="-122"/>
                  <a:cs typeface="Times New Roman" pitchFamily="18" charset="0"/>
                </a:rPr>
                <a:t>y</a:t>
              </a:r>
            </a:p>
          </p:txBody>
        </p:sp>
        <p:sp>
          <p:nvSpPr>
            <p:cNvPr id="10" name="Line 17"/>
            <p:cNvSpPr>
              <a:spLocks noChangeAspect="1" noChangeShapeType="1"/>
            </p:cNvSpPr>
            <p:nvPr/>
          </p:nvSpPr>
          <p:spPr bwMode="auto">
            <a:xfrm>
              <a:off x="4910" y="3545"/>
              <a:ext cx="1" cy="701"/>
            </a:xfrm>
            <a:prstGeom prst="line">
              <a:avLst/>
            </a:prstGeom>
            <a:noFill/>
            <a:ln w="9525">
              <a:solidFill>
                <a:srgbClr val="000000"/>
              </a:solidFill>
              <a:round/>
              <a:headEnd/>
              <a:tailEnd type="triangle" w="med" len="med"/>
            </a:ln>
          </p:spPr>
          <p:txBody>
            <a:bodyPr/>
            <a:lstStyle/>
            <a:p>
              <a:endParaRPr lang="zh-CN" altLang="en-US" sz="2296">
                <a:latin typeface="Times New Roman" pitchFamily="18" charset="0"/>
                <a:ea typeface="黑体" pitchFamily="2" charset="-122"/>
                <a:cs typeface="Times New Roman" pitchFamily="18" charset="0"/>
              </a:endParaRPr>
            </a:p>
          </p:txBody>
        </p:sp>
        <p:sp>
          <p:nvSpPr>
            <p:cNvPr id="11" name="Line 18"/>
            <p:cNvSpPr>
              <a:spLocks noChangeAspect="1" noChangeShapeType="1"/>
            </p:cNvSpPr>
            <p:nvPr/>
          </p:nvSpPr>
          <p:spPr bwMode="auto">
            <a:xfrm>
              <a:off x="4483" y="3124"/>
              <a:ext cx="854" cy="0"/>
            </a:xfrm>
            <a:prstGeom prst="line">
              <a:avLst/>
            </a:prstGeom>
            <a:noFill/>
            <a:ln w="9525">
              <a:solidFill>
                <a:srgbClr val="000000"/>
              </a:solidFill>
              <a:round/>
              <a:headEnd/>
              <a:tailEnd/>
            </a:ln>
          </p:spPr>
          <p:txBody>
            <a:bodyPr/>
            <a:lstStyle/>
            <a:p>
              <a:endParaRPr lang="zh-CN" altLang="en-US" sz="2296">
                <a:latin typeface="Times New Roman" pitchFamily="18" charset="0"/>
                <a:ea typeface="黑体" pitchFamily="2" charset="-122"/>
                <a:cs typeface="Times New Roman" pitchFamily="18" charset="0"/>
              </a:endParaRPr>
            </a:p>
          </p:txBody>
        </p:sp>
        <p:sp>
          <p:nvSpPr>
            <p:cNvPr id="12" name="Line 19"/>
            <p:cNvSpPr>
              <a:spLocks noChangeAspect="1" noChangeShapeType="1"/>
            </p:cNvSpPr>
            <p:nvPr/>
          </p:nvSpPr>
          <p:spPr bwMode="auto">
            <a:xfrm>
              <a:off x="4483" y="3405"/>
              <a:ext cx="854" cy="0"/>
            </a:xfrm>
            <a:prstGeom prst="line">
              <a:avLst/>
            </a:prstGeom>
            <a:noFill/>
            <a:ln w="9525">
              <a:solidFill>
                <a:srgbClr val="000000"/>
              </a:solidFill>
              <a:round/>
              <a:headEnd/>
              <a:tailEnd/>
            </a:ln>
          </p:spPr>
          <p:txBody>
            <a:bodyPr/>
            <a:lstStyle/>
            <a:p>
              <a:endParaRPr lang="zh-CN" altLang="en-US" sz="2296">
                <a:latin typeface="Times New Roman" pitchFamily="18" charset="0"/>
                <a:ea typeface="黑体" pitchFamily="2" charset="-122"/>
                <a:cs typeface="Times New Roman" pitchFamily="18" charset="0"/>
              </a:endParaRPr>
            </a:p>
          </p:txBody>
        </p:sp>
        <p:sp>
          <p:nvSpPr>
            <p:cNvPr id="13" name="Line 20"/>
            <p:cNvSpPr>
              <a:spLocks noChangeAspect="1" noChangeShapeType="1"/>
            </p:cNvSpPr>
            <p:nvPr/>
          </p:nvSpPr>
          <p:spPr bwMode="auto">
            <a:xfrm>
              <a:off x="4483" y="3685"/>
              <a:ext cx="854" cy="1"/>
            </a:xfrm>
            <a:prstGeom prst="line">
              <a:avLst/>
            </a:prstGeom>
            <a:noFill/>
            <a:ln w="9525">
              <a:solidFill>
                <a:srgbClr val="000000"/>
              </a:solidFill>
              <a:round/>
              <a:headEnd/>
              <a:tailEnd/>
            </a:ln>
          </p:spPr>
          <p:txBody>
            <a:bodyPr/>
            <a:lstStyle/>
            <a:p>
              <a:endParaRPr lang="zh-CN" altLang="en-US" sz="2296">
                <a:latin typeface="Times New Roman" pitchFamily="18" charset="0"/>
                <a:ea typeface="黑体" pitchFamily="2" charset="-122"/>
                <a:cs typeface="Times New Roman" pitchFamily="18" charset="0"/>
              </a:endParaRPr>
            </a:p>
          </p:txBody>
        </p:sp>
        <p:sp>
          <p:nvSpPr>
            <p:cNvPr id="14" name="Line 21"/>
            <p:cNvSpPr>
              <a:spLocks noChangeAspect="1" noChangeShapeType="1"/>
            </p:cNvSpPr>
            <p:nvPr/>
          </p:nvSpPr>
          <p:spPr bwMode="auto">
            <a:xfrm>
              <a:off x="4483" y="3966"/>
              <a:ext cx="854" cy="1"/>
            </a:xfrm>
            <a:prstGeom prst="line">
              <a:avLst/>
            </a:prstGeom>
            <a:noFill/>
            <a:ln w="9525">
              <a:solidFill>
                <a:srgbClr val="000000"/>
              </a:solidFill>
              <a:round/>
              <a:headEnd/>
              <a:tailEnd/>
            </a:ln>
          </p:spPr>
          <p:txBody>
            <a:bodyPr/>
            <a:lstStyle/>
            <a:p>
              <a:endParaRPr lang="zh-CN" altLang="en-US" sz="2296">
                <a:latin typeface="Times New Roman" pitchFamily="18" charset="0"/>
                <a:ea typeface="黑体" pitchFamily="2" charset="-122"/>
                <a:cs typeface="Times New Roman" pitchFamily="18" charset="0"/>
              </a:endParaRPr>
            </a:p>
          </p:txBody>
        </p:sp>
        <p:sp>
          <p:nvSpPr>
            <p:cNvPr id="15" name="Line 22"/>
            <p:cNvSpPr>
              <a:spLocks noChangeAspect="1" noChangeShapeType="1"/>
            </p:cNvSpPr>
            <p:nvPr/>
          </p:nvSpPr>
          <p:spPr bwMode="auto">
            <a:xfrm>
              <a:off x="4483" y="3124"/>
              <a:ext cx="0" cy="842"/>
            </a:xfrm>
            <a:prstGeom prst="line">
              <a:avLst/>
            </a:prstGeom>
            <a:noFill/>
            <a:ln w="9525">
              <a:solidFill>
                <a:srgbClr val="000000"/>
              </a:solidFill>
              <a:round/>
              <a:headEnd/>
              <a:tailEnd/>
            </a:ln>
          </p:spPr>
          <p:txBody>
            <a:bodyPr/>
            <a:lstStyle/>
            <a:p>
              <a:endParaRPr lang="zh-CN" altLang="en-US" sz="2296">
                <a:latin typeface="Times New Roman" pitchFamily="18" charset="0"/>
                <a:ea typeface="黑体" pitchFamily="2" charset="-122"/>
                <a:cs typeface="Times New Roman" pitchFamily="18" charset="0"/>
              </a:endParaRPr>
            </a:p>
          </p:txBody>
        </p:sp>
        <p:sp>
          <p:nvSpPr>
            <p:cNvPr id="16" name="Line 23"/>
            <p:cNvSpPr>
              <a:spLocks noChangeAspect="1" noChangeShapeType="1"/>
            </p:cNvSpPr>
            <p:nvPr/>
          </p:nvSpPr>
          <p:spPr bwMode="auto">
            <a:xfrm>
              <a:off x="4768" y="3124"/>
              <a:ext cx="0" cy="842"/>
            </a:xfrm>
            <a:prstGeom prst="line">
              <a:avLst/>
            </a:prstGeom>
            <a:noFill/>
            <a:ln w="9525">
              <a:solidFill>
                <a:srgbClr val="000000"/>
              </a:solidFill>
              <a:round/>
              <a:headEnd/>
              <a:tailEnd/>
            </a:ln>
          </p:spPr>
          <p:txBody>
            <a:bodyPr/>
            <a:lstStyle/>
            <a:p>
              <a:endParaRPr lang="zh-CN" altLang="en-US" sz="2296">
                <a:latin typeface="Times New Roman" pitchFamily="18" charset="0"/>
                <a:ea typeface="黑体" pitchFamily="2" charset="-122"/>
                <a:cs typeface="Times New Roman" pitchFamily="18" charset="0"/>
              </a:endParaRPr>
            </a:p>
          </p:txBody>
        </p:sp>
        <p:sp>
          <p:nvSpPr>
            <p:cNvPr id="17" name="Line 24"/>
            <p:cNvSpPr>
              <a:spLocks noChangeAspect="1" noChangeShapeType="1"/>
            </p:cNvSpPr>
            <p:nvPr/>
          </p:nvSpPr>
          <p:spPr bwMode="auto">
            <a:xfrm>
              <a:off x="5052" y="3124"/>
              <a:ext cx="1" cy="842"/>
            </a:xfrm>
            <a:prstGeom prst="line">
              <a:avLst/>
            </a:prstGeom>
            <a:noFill/>
            <a:ln w="9525">
              <a:solidFill>
                <a:srgbClr val="000000"/>
              </a:solidFill>
              <a:round/>
              <a:headEnd/>
              <a:tailEnd/>
            </a:ln>
          </p:spPr>
          <p:txBody>
            <a:bodyPr/>
            <a:lstStyle/>
            <a:p>
              <a:endParaRPr lang="zh-CN" altLang="en-US" sz="2296">
                <a:latin typeface="Times New Roman" pitchFamily="18" charset="0"/>
                <a:ea typeface="黑体" pitchFamily="2" charset="-122"/>
                <a:cs typeface="Times New Roman" pitchFamily="18" charset="0"/>
              </a:endParaRPr>
            </a:p>
          </p:txBody>
        </p:sp>
        <p:sp>
          <p:nvSpPr>
            <p:cNvPr id="18" name="Line 25"/>
            <p:cNvSpPr>
              <a:spLocks noChangeAspect="1" noChangeShapeType="1"/>
            </p:cNvSpPr>
            <p:nvPr/>
          </p:nvSpPr>
          <p:spPr bwMode="auto">
            <a:xfrm>
              <a:off x="5337" y="3124"/>
              <a:ext cx="0" cy="842"/>
            </a:xfrm>
            <a:prstGeom prst="line">
              <a:avLst/>
            </a:prstGeom>
            <a:noFill/>
            <a:ln w="9525">
              <a:solidFill>
                <a:srgbClr val="000000"/>
              </a:solidFill>
              <a:round/>
              <a:headEnd/>
              <a:tailEnd/>
            </a:ln>
          </p:spPr>
          <p:txBody>
            <a:bodyPr/>
            <a:lstStyle/>
            <a:p>
              <a:endParaRPr lang="zh-CN" altLang="en-US" sz="2296">
                <a:latin typeface="Times New Roman" pitchFamily="18" charset="0"/>
                <a:ea typeface="黑体" pitchFamily="2" charset="-122"/>
                <a:cs typeface="Times New Roman" pitchFamily="18" charset="0"/>
              </a:endParaRPr>
            </a:p>
          </p:txBody>
        </p:sp>
      </p:grpSp>
      <p:graphicFrame>
        <p:nvGraphicFramePr>
          <p:cNvPr id="19" name="Object 12"/>
          <p:cNvGraphicFramePr>
            <a:graphicFrameLocks noChangeAspect="1"/>
          </p:cNvGraphicFramePr>
          <p:nvPr>
            <p:extLst/>
          </p:nvPr>
        </p:nvGraphicFramePr>
        <p:xfrm>
          <a:off x="2420003" y="2546268"/>
          <a:ext cx="6038794" cy="1048847"/>
        </p:xfrm>
        <a:graphic>
          <a:graphicData uri="http://schemas.openxmlformats.org/presentationml/2006/ole">
            <mc:AlternateContent xmlns:mc="http://schemas.openxmlformats.org/markup-compatibility/2006">
              <mc:Choice xmlns:v="urn:schemas-microsoft-com:vml" Requires="v">
                <p:oleObj spid="_x0000_s6152" name="Equation" r:id="rId3" imgW="2552400" imgH="533160" progId="Equation.DSMT4">
                  <p:embed/>
                </p:oleObj>
              </mc:Choice>
              <mc:Fallback>
                <p:oleObj name="Equation" r:id="rId3" imgW="2552400" imgH="533160" progId="Equation.DSMT4">
                  <p:embed/>
                  <p:pic>
                    <p:nvPicPr>
                      <p:cNvPr id="19" name="Object 12"/>
                      <p:cNvPicPr>
                        <a:picLocks noChangeAspect="1" noChangeArrowheads="1"/>
                      </p:cNvPicPr>
                      <p:nvPr/>
                    </p:nvPicPr>
                    <p:blipFill>
                      <a:blip r:embed="rId4"/>
                      <a:srcRect/>
                      <a:stretch>
                        <a:fillRect/>
                      </a:stretch>
                    </p:blipFill>
                    <p:spPr bwMode="auto">
                      <a:xfrm>
                        <a:off x="2420003" y="2546268"/>
                        <a:ext cx="6038794" cy="1048847"/>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20" name="矩形 19"/>
              <p:cNvSpPr/>
              <p:nvPr/>
            </p:nvSpPr>
            <p:spPr>
              <a:xfrm>
                <a:off x="2065985" y="3754272"/>
                <a:ext cx="8201439" cy="445635"/>
              </a:xfrm>
              <a:prstGeom prst="rect">
                <a:avLst/>
              </a:prstGeom>
            </p:spPr>
            <p:txBody>
              <a:bodyPr wrap="square">
                <a:spAutoFit/>
              </a:bodyPr>
              <a:lstStyle/>
              <a:p>
                <a:r>
                  <a:rPr lang="zh-CN" altLang="en-US" sz="2296" dirty="0">
                    <a:ea typeface="楷体" panose="02010609060101010101" pitchFamily="49" charset="-122"/>
                    <a:cs typeface="Times New Roman" panose="02020603050405020304" pitchFamily="18" charset="0"/>
                  </a:rPr>
                  <a:t>以灰度图像</a:t>
                </a:r>
                <a:r>
                  <a:rPr lang="en-US" altLang="zh-CN" sz="2296" i="1" dirty="0">
                    <a:ea typeface="楷体" panose="02010609060101010101" pitchFamily="49" charset="-122"/>
                    <a:cs typeface="Times New Roman" panose="02020603050405020304" pitchFamily="18" charset="0"/>
                  </a:rPr>
                  <a:t>f</a:t>
                </a:r>
                <a:r>
                  <a:rPr lang="zh-CN" altLang="en-US" sz="2296" dirty="0">
                    <a:ea typeface="楷体" panose="02010609060101010101" pitchFamily="49" charset="-122"/>
                    <a:cs typeface="Times New Roman" panose="02020603050405020304" pitchFamily="18" charset="0"/>
                  </a:rPr>
                  <a:t>中点</a:t>
                </a:r>
                <a14:m>
                  <m:oMath xmlns:m="http://schemas.openxmlformats.org/officeDocument/2006/math">
                    <m:d>
                      <m:dPr>
                        <m:ctrlPr>
                          <a:rPr lang="en-US" altLang="zh-CN" sz="2296"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296" b="1" i="1">
                            <a:latin typeface="Cambria Math" panose="02040503050406030204" pitchFamily="18" charset="0"/>
                            <a:ea typeface="楷体" panose="02010609060101010101" pitchFamily="49" charset="-122"/>
                            <a:cs typeface="Times New Roman" panose="02020603050405020304" pitchFamily="18" charset="0"/>
                          </a:rPr>
                          <m:t>𝒔</m:t>
                        </m:r>
                        <m:r>
                          <a:rPr lang="en-US" altLang="zh-CN" sz="2296" b="1" i="1">
                            <a:latin typeface="Cambria Math" panose="02040503050406030204" pitchFamily="18" charset="0"/>
                            <a:ea typeface="楷体" panose="02010609060101010101" pitchFamily="49" charset="-122"/>
                            <a:cs typeface="Times New Roman" panose="02020603050405020304" pitchFamily="18" charset="0"/>
                          </a:rPr>
                          <m:t>,</m:t>
                        </m:r>
                        <m:r>
                          <a:rPr lang="en-US" altLang="zh-CN" sz="2296" b="1" i="1">
                            <a:latin typeface="Cambria Math" panose="02040503050406030204" pitchFamily="18" charset="0"/>
                            <a:ea typeface="楷体" panose="02010609060101010101" pitchFamily="49" charset="-122"/>
                            <a:cs typeface="Times New Roman" panose="02020603050405020304" pitchFamily="18" charset="0"/>
                          </a:rPr>
                          <m:t>𝒕</m:t>
                        </m:r>
                      </m:e>
                    </m:d>
                    <m:r>
                      <a:rPr lang="en-US" altLang="zh-CN" sz="2296" b="1" i="1">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sz="2296" b="1"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296" b="1" i="1">
                            <a:latin typeface="Cambria Math" panose="02040503050406030204" pitchFamily="18" charset="0"/>
                            <a:ea typeface="楷体" panose="02010609060101010101" pitchFamily="49" charset="-122"/>
                            <a:cs typeface="Times New Roman" panose="02020603050405020304" pitchFamily="18" charset="0"/>
                          </a:rPr>
                          <m:t>𝟐</m:t>
                        </m:r>
                        <m:r>
                          <a:rPr lang="en-US" altLang="zh-CN" sz="2296" b="1" i="1">
                            <a:latin typeface="Cambria Math" panose="02040503050406030204" pitchFamily="18" charset="0"/>
                            <a:ea typeface="楷体" panose="02010609060101010101" pitchFamily="49" charset="-122"/>
                            <a:cs typeface="Times New Roman" panose="02020603050405020304" pitchFamily="18" charset="0"/>
                          </a:rPr>
                          <m:t>,</m:t>
                        </m:r>
                        <m:r>
                          <a:rPr lang="en-US" altLang="zh-CN" sz="2296" b="1" i="1">
                            <a:latin typeface="Cambria Math" panose="02040503050406030204" pitchFamily="18" charset="0"/>
                            <a:ea typeface="楷体" panose="02010609060101010101" pitchFamily="49" charset="-122"/>
                            <a:cs typeface="Times New Roman" panose="02020603050405020304" pitchFamily="18" charset="0"/>
                          </a:rPr>
                          <m:t>𝟐</m:t>
                        </m:r>
                      </m:e>
                    </m:d>
                  </m:oMath>
                </a14:m>
                <a:r>
                  <a:rPr lang="zh-CN" altLang="en-US"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为例</a:t>
                </a:r>
                <a:r>
                  <a:rPr lang="zh-CN" altLang="en-US" sz="2296" dirty="0">
                    <a:ea typeface="楷体" panose="02010609060101010101" pitchFamily="49" charset="-122"/>
                    <a:cs typeface="Times New Roman" panose="02020603050405020304" pitchFamily="18" charset="0"/>
                  </a:rPr>
                  <a:t>，</a:t>
                </a:r>
                <a:endParaRPr lang="zh-CN" altLang="en-US" sz="2296" dirty="0">
                  <a:ea typeface="楷体" panose="02010609060101010101" pitchFamily="49" charset="-122"/>
                  <a:cs typeface="Times New Roman" panose="02020603050405020304" pitchFamily="18" charset="0"/>
                </a:endParaRPr>
              </a:p>
            </p:txBody>
          </p:sp>
        </mc:Choice>
        <mc:Fallback>
          <p:sp>
            <p:nvSpPr>
              <p:cNvPr id="20" name="矩形 19"/>
              <p:cNvSpPr>
                <a:spLocks noRot="1" noChangeAspect="1" noMove="1" noResize="1" noEditPoints="1" noAdjustHandles="1" noChangeArrowheads="1" noChangeShapeType="1" noTextEdit="1"/>
              </p:cNvSpPr>
              <p:nvPr/>
            </p:nvSpPr>
            <p:spPr>
              <a:xfrm>
                <a:off x="2065985" y="3754272"/>
                <a:ext cx="8201439" cy="445635"/>
              </a:xfrm>
              <a:prstGeom prst="rect">
                <a:avLst/>
              </a:prstGeom>
              <a:blipFill>
                <a:blip r:embed="rId5"/>
                <a:stretch>
                  <a:fillRect l="-1115" t="-16438" b="-31507"/>
                </a:stretch>
              </a:blipFill>
            </p:spPr>
            <p:txBody>
              <a:bodyPr/>
              <a:lstStyle/>
              <a:p>
                <a:r>
                  <a:rPr lang="zh-CN" altLang="en-US">
                    <a:noFill/>
                  </a:rPr>
                  <a:t> </a:t>
                </a:r>
              </a:p>
            </p:txBody>
          </p:sp>
        </mc:Fallback>
      </mc:AlternateContent>
      <p:graphicFrame>
        <p:nvGraphicFramePr>
          <p:cNvPr id="21" name="Object 5"/>
          <p:cNvGraphicFramePr>
            <a:graphicFrameLocks noChangeAspect="1"/>
          </p:cNvGraphicFramePr>
          <p:nvPr>
            <p:extLst/>
          </p:nvPr>
        </p:nvGraphicFramePr>
        <p:xfrm>
          <a:off x="3662142" y="4445345"/>
          <a:ext cx="1860791" cy="589218"/>
        </p:xfrm>
        <a:graphic>
          <a:graphicData uri="http://schemas.openxmlformats.org/presentationml/2006/ole">
            <mc:AlternateContent xmlns:mc="http://schemas.openxmlformats.org/markup-compatibility/2006">
              <mc:Choice xmlns:v="urn:schemas-microsoft-com:vml" Requires="v">
                <p:oleObj spid="_x0000_s6153" name="Equation" r:id="rId6" imgW="812520" imgH="253800" progId="Equation.DSMT4">
                  <p:embed/>
                </p:oleObj>
              </mc:Choice>
              <mc:Fallback>
                <p:oleObj name="Equation" r:id="rId6" imgW="812520" imgH="253800" progId="Equation.DSMT4">
                  <p:embed/>
                  <p:pic>
                    <p:nvPicPr>
                      <p:cNvPr id="21" name="Object 5"/>
                      <p:cNvPicPr>
                        <a:picLocks noChangeAspect="1" noChangeArrowheads="1"/>
                      </p:cNvPicPr>
                      <p:nvPr/>
                    </p:nvPicPr>
                    <p:blipFill>
                      <a:blip r:embed="rId7"/>
                      <a:srcRect/>
                      <a:stretch>
                        <a:fillRect/>
                      </a:stretch>
                    </p:blipFill>
                    <p:spPr bwMode="auto">
                      <a:xfrm>
                        <a:off x="3662142" y="4445345"/>
                        <a:ext cx="1860791" cy="589218"/>
                      </a:xfrm>
                      <a:prstGeom prst="rect">
                        <a:avLst/>
                      </a:prstGeom>
                      <a:noFill/>
                    </p:spPr>
                  </p:pic>
                </p:oleObj>
              </mc:Fallback>
            </mc:AlternateContent>
          </a:graphicData>
        </a:graphic>
      </p:graphicFrame>
      <p:sp>
        <p:nvSpPr>
          <p:cNvPr id="22" name="Text Box 6"/>
          <p:cNvSpPr txBox="1">
            <a:spLocks noChangeArrowheads="1"/>
          </p:cNvSpPr>
          <p:nvPr/>
        </p:nvSpPr>
        <p:spPr bwMode="auto">
          <a:xfrm>
            <a:off x="2065985" y="4411123"/>
            <a:ext cx="1511311" cy="445635"/>
          </a:xfrm>
          <a:prstGeom prst="rect">
            <a:avLst/>
          </a:prstGeom>
          <a:noFill/>
          <a:ln w="9525">
            <a:noFill/>
            <a:miter lim="800000"/>
            <a:headEnd/>
            <a:tailEnd/>
          </a:ln>
        </p:spPr>
        <p:txBody>
          <a:bodyPr wrap="none">
            <a:spAutoFit/>
          </a:bodyPr>
          <a:lstStyle/>
          <a:p>
            <a:pPr marL="437369" indent="-437369">
              <a:spcBef>
                <a:spcPct val="0"/>
              </a:spcBef>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平移：</a:t>
            </a:r>
          </a:p>
        </p:txBody>
      </p:sp>
      <p:graphicFrame>
        <p:nvGraphicFramePr>
          <p:cNvPr id="23" name="Object 7"/>
          <p:cNvGraphicFramePr>
            <a:graphicFrameLocks noChangeAspect="1"/>
          </p:cNvGraphicFramePr>
          <p:nvPr>
            <p:extLst/>
          </p:nvPr>
        </p:nvGraphicFramePr>
        <p:xfrm>
          <a:off x="2408691" y="5102194"/>
          <a:ext cx="7816987" cy="583143"/>
        </p:xfrm>
        <a:graphic>
          <a:graphicData uri="http://schemas.openxmlformats.org/presentationml/2006/ole">
            <mc:AlternateContent xmlns:mc="http://schemas.openxmlformats.org/markup-compatibility/2006">
              <mc:Choice xmlns:v="urn:schemas-microsoft-com:vml" Requires="v">
                <p:oleObj spid="_x0000_s6154" name="Equation" r:id="rId8" imgW="3695400" imgH="279360" progId="Equation.DSMT4">
                  <p:embed/>
                </p:oleObj>
              </mc:Choice>
              <mc:Fallback>
                <p:oleObj name="Equation" r:id="rId8" imgW="3695400" imgH="279360" progId="Equation.DSMT4">
                  <p:embed/>
                  <p:pic>
                    <p:nvPicPr>
                      <p:cNvPr id="23" name="Object 7"/>
                      <p:cNvPicPr>
                        <a:picLocks noChangeAspect="1" noChangeArrowheads="1"/>
                      </p:cNvPicPr>
                      <p:nvPr/>
                    </p:nvPicPr>
                    <p:blipFill>
                      <a:blip r:embed="rId9"/>
                      <a:srcRect/>
                      <a:stretch>
                        <a:fillRect/>
                      </a:stretch>
                    </p:blipFill>
                    <p:spPr bwMode="auto">
                      <a:xfrm>
                        <a:off x="2408691" y="5102194"/>
                        <a:ext cx="7816987" cy="583143"/>
                      </a:xfrm>
                      <a:prstGeom prst="rect">
                        <a:avLst/>
                      </a:prstGeom>
                      <a:noFill/>
                    </p:spPr>
                  </p:pic>
                </p:oleObj>
              </mc:Fallback>
            </mc:AlternateContent>
          </a:graphicData>
        </a:graphic>
      </p:graphicFrame>
    </p:spTree>
    <p:extLst>
      <p:ext uri="{BB962C8B-B14F-4D97-AF65-F5344CB8AC3E}">
        <p14:creationId xmlns:p14="http://schemas.microsoft.com/office/powerpoint/2010/main" val="34071418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81</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膨胀运算和腐蚀运算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16" name="Text Box 8"/>
          <p:cNvSpPr txBox="1">
            <a:spLocks noChangeArrowheads="1"/>
          </p:cNvSpPr>
          <p:nvPr/>
        </p:nvSpPr>
        <p:spPr bwMode="auto">
          <a:xfrm>
            <a:off x="2317323" y="1464944"/>
            <a:ext cx="1511311" cy="445635"/>
          </a:xfrm>
          <a:prstGeom prst="rect">
            <a:avLst/>
          </a:prstGeom>
          <a:noFill/>
          <a:ln w="9525">
            <a:noFill/>
            <a:miter lim="800000"/>
            <a:headEnd/>
            <a:tailEnd/>
          </a:ln>
        </p:spPr>
        <p:txBody>
          <a:bodyPr wrap="none">
            <a:spAutoFit/>
          </a:bodyPr>
          <a:lstStyle/>
          <a:p>
            <a:pPr marL="437369" indent="-437369">
              <a:spcBef>
                <a:spcPct val="0"/>
              </a:spcBef>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相加：</a:t>
            </a:r>
          </a:p>
        </p:txBody>
      </p:sp>
      <p:graphicFrame>
        <p:nvGraphicFramePr>
          <p:cNvPr id="17" name="Object 9"/>
          <p:cNvGraphicFramePr>
            <a:graphicFrameLocks noChangeAspect="1"/>
          </p:cNvGraphicFramePr>
          <p:nvPr>
            <p:extLst/>
          </p:nvPr>
        </p:nvGraphicFramePr>
        <p:xfrm>
          <a:off x="3941151" y="1478470"/>
          <a:ext cx="3988857" cy="647936"/>
        </p:xfrm>
        <a:graphic>
          <a:graphicData uri="http://schemas.openxmlformats.org/presentationml/2006/ole">
            <mc:AlternateContent xmlns:mc="http://schemas.openxmlformats.org/markup-compatibility/2006">
              <mc:Choice xmlns:v="urn:schemas-microsoft-com:vml" Requires="v">
                <p:oleObj spid="_x0000_s7180" name="Equation" r:id="rId3" imgW="1562040" imgH="253800" progId="Equation.DSMT4">
                  <p:embed/>
                </p:oleObj>
              </mc:Choice>
              <mc:Fallback>
                <p:oleObj name="Equation" r:id="rId3" imgW="1562040" imgH="253800" progId="Equation.DSMT4">
                  <p:embed/>
                  <p:pic>
                    <p:nvPicPr>
                      <p:cNvPr id="17" name="Object 9"/>
                      <p:cNvPicPr>
                        <a:picLocks noChangeAspect="1" noChangeArrowheads="1"/>
                      </p:cNvPicPr>
                      <p:nvPr/>
                    </p:nvPicPr>
                    <p:blipFill>
                      <a:blip r:embed="rId4"/>
                      <a:srcRect/>
                      <a:stretch>
                        <a:fillRect/>
                      </a:stretch>
                    </p:blipFill>
                    <p:spPr bwMode="auto">
                      <a:xfrm>
                        <a:off x="3941151" y="1478470"/>
                        <a:ext cx="3988857" cy="647936"/>
                      </a:xfrm>
                      <a:prstGeom prst="rect">
                        <a:avLst/>
                      </a:prstGeom>
                      <a:noFill/>
                      <a:ln>
                        <a:noFill/>
                      </a:ln>
                      <a:effectLst/>
                    </p:spPr>
                  </p:pic>
                </p:oleObj>
              </mc:Fallback>
            </mc:AlternateContent>
          </a:graphicData>
        </a:graphic>
      </p:graphicFrame>
      <p:graphicFrame>
        <p:nvGraphicFramePr>
          <p:cNvPr id="18" name="对象 17"/>
          <p:cNvGraphicFramePr>
            <a:graphicFrameLocks noChangeAspect="1"/>
          </p:cNvGraphicFramePr>
          <p:nvPr>
            <p:extLst/>
          </p:nvPr>
        </p:nvGraphicFramePr>
        <p:xfrm>
          <a:off x="3933967" y="2154752"/>
          <a:ext cx="3794477" cy="518349"/>
        </p:xfrm>
        <a:graphic>
          <a:graphicData uri="http://schemas.openxmlformats.org/presentationml/2006/ole">
            <mc:AlternateContent xmlns:mc="http://schemas.openxmlformats.org/markup-compatibility/2006">
              <mc:Choice xmlns:v="urn:schemas-microsoft-com:vml" Requires="v">
                <p:oleObj spid="_x0000_s7181" name="Equation" r:id="rId5" imgW="1701720" imgH="228600" progId="Equation.DSMT4">
                  <p:embed/>
                </p:oleObj>
              </mc:Choice>
              <mc:Fallback>
                <p:oleObj name="Equation" r:id="rId5" imgW="1701720" imgH="228600" progId="Equation.DSMT4">
                  <p:embed/>
                  <p:pic>
                    <p:nvPicPr>
                      <p:cNvPr id="18" name="对象 17"/>
                      <p:cNvPicPr>
                        <a:picLocks noChangeAspect="1" noChangeArrowheads="1"/>
                      </p:cNvPicPr>
                      <p:nvPr/>
                    </p:nvPicPr>
                    <p:blipFill>
                      <a:blip r:embed="rId6"/>
                      <a:srcRect/>
                      <a:stretch>
                        <a:fillRect/>
                      </a:stretch>
                    </p:blipFill>
                    <p:spPr bwMode="auto">
                      <a:xfrm>
                        <a:off x="3933967" y="2154752"/>
                        <a:ext cx="3794477" cy="518349"/>
                      </a:xfrm>
                      <a:prstGeom prst="rect">
                        <a:avLst/>
                      </a:prstGeom>
                      <a:noFill/>
                    </p:spPr>
                  </p:pic>
                </p:oleObj>
              </mc:Fallback>
            </mc:AlternateContent>
          </a:graphicData>
        </a:graphic>
      </p:graphicFrame>
      <p:graphicFrame>
        <p:nvGraphicFramePr>
          <p:cNvPr id="19" name="对象 18"/>
          <p:cNvGraphicFramePr>
            <a:graphicFrameLocks noChangeAspect="1"/>
          </p:cNvGraphicFramePr>
          <p:nvPr>
            <p:extLst/>
          </p:nvPr>
        </p:nvGraphicFramePr>
        <p:xfrm>
          <a:off x="3933967" y="2774072"/>
          <a:ext cx="3711460" cy="524424"/>
        </p:xfrm>
        <a:graphic>
          <a:graphicData uri="http://schemas.openxmlformats.org/presentationml/2006/ole">
            <mc:AlternateContent xmlns:mc="http://schemas.openxmlformats.org/markup-compatibility/2006">
              <mc:Choice xmlns:v="urn:schemas-microsoft-com:vml" Requires="v">
                <p:oleObj spid="_x0000_s7182" name="Equation" r:id="rId7" imgW="1638000" imgH="228600" progId="Equation.DSMT4">
                  <p:embed/>
                </p:oleObj>
              </mc:Choice>
              <mc:Fallback>
                <p:oleObj name="Equation" r:id="rId7" imgW="1638000" imgH="228600" progId="Equation.DSMT4">
                  <p:embed/>
                  <p:pic>
                    <p:nvPicPr>
                      <p:cNvPr id="19" name="对象 18"/>
                      <p:cNvPicPr>
                        <a:picLocks noChangeAspect="1" noChangeArrowheads="1"/>
                      </p:cNvPicPr>
                      <p:nvPr/>
                    </p:nvPicPr>
                    <p:blipFill>
                      <a:blip r:embed="rId8"/>
                      <a:srcRect/>
                      <a:stretch>
                        <a:fillRect/>
                      </a:stretch>
                    </p:blipFill>
                    <p:spPr bwMode="auto">
                      <a:xfrm>
                        <a:off x="3933967" y="2774072"/>
                        <a:ext cx="3711460" cy="524424"/>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20" name="文本框 19"/>
              <p:cNvSpPr txBox="1"/>
              <p:nvPr/>
            </p:nvSpPr>
            <p:spPr>
              <a:xfrm>
                <a:off x="5190174" y="3268190"/>
                <a:ext cx="171522"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296" i="1">
                          <a:latin typeface="Cambria Math" panose="02040503050406030204" pitchFamily="18" charset="0"/>
                        </a:rPr>
                        <m:t>⋮</m:t>
                      </m:r>
                    </m:oMath>
                  </m:oMathPara>
                </a14:m>
                <a:endParaRPr lang="zh-CN" altLang="en-US" sz="2296" dirty="0"/>
              </a:p>
            </p:txBody>
          </p:sp>
        </mc:Choice>
        <mc:Fallback>
          <p:sp>
            <p:nvSpPr>
              <p:cNvPr id="20" name="文本框 19"/>
              <p:cNvSpPr txBox="1">
                <a:spLocks noRot="1" noChangeAspect="1" noMove="1" noResize="1" noEditPoints="1" noAdjustHandles="1" noChangeArrowheads="1" noChangeShapeType="1" noTextEdit="1"/>
              </p:cNvSpPr>
              <p:nvPr/>
            </p:nvSpPr>
            <p:spPr>
              <a:xfrm>
                <a:off x="5190174" y="3268190"/>
                <a:ext cx="171522" cy="353302"/>
              </a:xfrm>
              <a:prstGeom prst="rect">
                <a:avLst/>
              </a:prstGeom>
              <a:blipFill>
                <a:blip r:embed="rId9"/>
                <a:stretch>
                  <a:fillRect l="-27586" r="-31034" b="-5172"/>
                </a:stretch>
              </a:blipFill>
            </p:spPr>
            <p:txBody>
              <a:bodyPr/>
              <a:lstStyle/>
              <a:p>
                <a:r>
                  <a:rPr lang="zh-CN" altLang="en-US">
                    <a:noFill/>
                  </a:rPr>
                  <a:t> </a:t>
                </a:r>
              </a:p>
            </p:txBody>
          </p:sp>
        </mc:Fallback>
      </mc:AlternateContent>
      <p:graphicFrame>
        <p:nvGraphicFramePr>
          <p:cNvPr id="21" name="对象 20"/>
          <p:cNvGraphicFramePr>
            <a:graphicFrameLocks noChangeAspect="1"/>
          </p:cNvGraphicFramePr>
          <p:nvPr>
            <p:extLst/>
          </p:nvPr>
        </p:nvGraphicFramePr>
        <p:xfrm>
          <a:off x="3973450" y="3656008"/>
          <a:ext cx="3715510" cy="544671"/>
        </p:xfrm>
        <a:graphic>
          <a:graphicData uri="http://schemas.openxmlformats.org/presentationml/2006/ole">
            <mc:AlternateContent xmlns:mc="http://schemas.openxmlformats.org/markup-compatibility/2006">
              <mc:Choice xmlns:v="urn:schemas-microsoft-com:vml" Requires="v">
                <p:oleObj spid="_x0000_s7183" name="Equation" r:id="rId10" imgW="1587240" imgH="228600" progId="Equation.DSMT4">
                  <p:embed/>
                </p:oleObj>
              </mc:Choice>
              <mc:Fallback>
                <p:oleObj name="Equation" r:id="rId10" imgW="1587240" imgH="228600" progId="Equation.DSMT4">
                  <p:embed/>
                  <p:pic>
                    <p:nvPicPr>
                      <p:cNvPr id="21" name="对象 20"/>
                      <p:cNvPicPr>
                        <a:picLocks noChangeAspect="1" noChangeArrowheads="1"/>
                      </p:cNvPicPr>
                      <p:nvPr/>
                    </p:nvPicPr>
                    <p:blipFill>
                      <a:blip r:embed="rId11"/>
                      <a:srcRect/>
                      <a:stretch>
                        <a:fillRect/>
                      </a:stretch>
                    </p:blipFill>
                    <p:spPr bwMode="auto">
                      <a:xfrm>
                        <a:off x="3973450" y="3656008"/>
                        <a:ext cx="3715510" cy="544671"/>
                      </a:xfrm>
                      <a:prstGeom prst="rect">
                        <a:avLst/>
                      </a:prstGeom>
                      <a:noFill/>
                    </p:spPr>
                  </p:pic>
                </p:oleObj>
              </mc:Fallback>
            </mc:AlternateContent>
          </a:graphicData>
        </a:graphic>
      </p:graphicFrame>
      <p:graphicFrame>
        <p:nvGraphicFramePr>
          <p:cNvPr id="22" name="对象 21"/>
          <p:cNvGraphicFramePr>
            <a:graphicFrameLocks noChangeAspect="1"/>
          </p:cNvGraphicFramePr>
          <p:nvPr>
            <p:extLst/>
          </p:nvPr>
        </p:nvGraphicFramePr>
        <p:xfrm>
          <a:off x="4012018" y="4292607"/>
          <a:ext cx="3847121" cy="564919"/>
        </p:xfrm>
        <a:graphic>
          <a:graphicData uri="http://schemas.openxmlformats.org/presentationml/2006/ole">
            <mc:AlternateContent xmlns:mc="http://schemas.openxmlformats.org/markup-compatibility/2006">
              <mc:Choice xmlns:v="urn:schemas-microsoft-com:vml" Requires="v">
                <p:oleObj spid="_x0000_s7184" name="Equation" r:id="rId12" imgW="1574640" imgH="228600" progId="Equation.DSMT4">
                  <p:embed/>
                </p:oleObj>
              </mc:Choice>
              <mc:Fallback>
                <p:oleObj name="Equation" r:id="rId12" imgW="1574640" imgH="228600" progId="Equation.DSMT4">
                  <p:embed/>
                  <p:pic>
                    <p:nvPicPr>
                      <p:cNvPr id="22" name="对象 21"/>
                      <p:cNvPicPr>
                        <a:picLocks noChangeAspect="1" noChangeArrowheads="1"/>
                      </p:cNvPicPr>
                      <p:nvPr/>
                    </p:nvPicPr>
                    <p:blipFill>
                      <a:blip r:embed="rId13"/>
                      <a:srcRect/>
                      <a:stretch>
                        <a:fillRect/>
                      </a:stretch>
                    </p:blipFill>
                    <p:spPr bwMode="auto">
                      <a:xfrm>
                        <a:off x="4012018" y="4292607"/>
                        <a:ext cx="3847121" cy="564919"/>
                      </a:xfrm>
                      <a:prstGeom prst="rect">
                        <a:avLst/>
                      </a:prstGeom>
                      <a:noFill/>
                    </p:spPr>
                  </p:pic>
                </p:oleObj>
              </mc:Fallback>
            </mc:AlternateContent>
          </a:graphicData>
        </a:graphic>
      </p:graphicFrame>
      <p:sp>
        <p:nvSpPr>
          <p:cNvPr id="23" name="Rectangle 16"/>
          <p:cNvSpPr>
            <a:spLocks noChangeArrowheads="1"/>
          </p:cNvSpPr>
          <p:nvPr/>
        </p:nvSpPr>
        <p:spPr bwMode="auto">
          <a:xfrm>
            <a:off x="4210115" y="5124489"/>
            <a:ext cx="6000280" cy="798937"/>
          </a:xfrm>
          <a:prstGeom prst="rect">
            <a:avLst/>
          </a:prstGeom>
          <a:noFill/>
          <a:ln w="9525">
            <a:noFill/>
            <a:miter lim="800000"/>
            <a:headEnd/>
            <a:tailEnd/>
          </a:ln>
        </p:spPr>
        <p:txBody>
          <a:bodyPr wrap="square" anchor="ctr">
            <a:spAutoFit/>
          </a:bodyPr>
          <a:lstStyle/>
          <a:p>
            <a:pPr>
              <a:spcBef>
                <a:spcPct val="0"/>
              </a:spcBef>
            </a:pPr>
            <a:r>
              <a:rPr lang="zh-CN" altLang="en-US" sz="2296" dirty="0">
                <a:ea typeface="楷体" panose="02010609060101010101" pitchFamily="49" charset="-122"/>
                <a:cs typeface="Times New Roman" panose="02020603050405020304" pitchFamily="18" charset="0"/>
              </a:rPr>
              <a:t>对应上列的所有值取最大为</a:t>
            </a:r>
            <a:r>
              <a:rPr lang="en-US" altLang="zh-CN" sz="2296" dirty="0">
                <a:ea typeface="楷体" panose="02010609060101010101" pitchFamily="49" charset="-122"/>
                <a:cs typeface="Times New Roman" panose="02020603050405020304" pitchFamily="18" charset="0"/>
              </a:rPr>
              <a:t>13</a:t>
            </a: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2,2</a:t>
            </a:r>
            <a:r>
              <a:rPr lang="zh-CN" altLang="en-US" sz="2296" dirty="0">
                <a:ea typeface="楷体" panose="02010609060101010101" pitchFamily="49" charset="-122"/>
                <a:cs typeface="Times New Roman" panose="02020603050405020304" pitchFamily="18" charset="0"/>
              </a:rPr>
              <a:t>）点膨胀后为</a:t>
            </a:r>
            <a:r>
              <a:rPr lang="en-US" altLang="zh-CN" sz="2296" dirty="0">
                <a:ea typeface="楷体" panose="02010609060101010101" pitchFamily="49" charset="-122"/>
                <a:cs typeface="Times New Roman" panose="02020603050405020304" pitchFamily="18" charset="0"/>
              </a:rPr>
              <a:t>13</a:t>
            </a:r>
          </a:p>
        </p:txBody>
      </p:sp>
      <p:sp>
        <p:nvSpPr>
          <p:cNvPr id="24" name="Text Box 17"/>
          <p:cNvSpPr txBox="1">
            <a:spLocks noChangeArrowheads="1"/>
          </p:cNvSpPr>
          <p:nvPr/>
        </p:nvSpPr>
        <p:spPr bwMode="auto">
          <a:xfrm>
            <a:off x="2322780" y="5008373"/>
            <a:ext cx="1806264" cy="445635"/>
          </a:xfrm>
          <a:prstGeom prst="rect">
            <a:avLst/>
          </a:prstGeom>
          <a:noFill/>
          <a:ln w="9525">
            <a:noFill/>
            <a:miter lim="800000"/>
            <a:headEnd/>
            <a:tailEnd/>
          </a:ln>
        </p:spPr>
        <p:txBody>
          <a:bodyPr wrap="none">
            <a:spAutoFit/>
          </a:bodyPr>
          <a:lstStyle/>
          <a:p>
            <a:pPr marL="437369" indent="-437369">
              <a:spcBef>
                <a:spcPct val="0"/>
              </a:spcBef>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求最大：</a:t>
            </a:r>
          </a:p>
        </p:txBody>
      </p:sp>
    </p:spTree>
    <p:extLst>
      <p:ext uri="{BB962C8B-B14F-4D97-AF65-F5344CB8AC3E}">
        <p14:creationId xmlns:p14="http://schemas.microsoft.com/office/powerpoint/2010/main" val="17562237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82</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膨胀运算和腐蚀运算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1963382" y="1405724"/>
            <a:ext cx="2986074" cy="445635"/>
          </a:xfrm>
          <a:prstGeom prst="rect">
            <a:avLst/>
          </a:prstGeom>
        </p:spPr>
        <p:txBody>
          <a:bodyPr wrap="none">
            <a:spAutoFit/>
          </a:bodyPr>
          <a:lstStyle/>
          <a:p>
            <a:pPr marL="437369" indent="-437369">
              <a:buClr>
                <a:srgbClr val="7030A0"/>
              </a:buClr>
              <a:buSzPct val="75000"/>
              <a:buFont typeface="Wingdings" panose="05000000000000000000" pitchFamily="2" charset="2"/>
              <a:buChar char="n"/>
            </a:pPr>
            <a:r>
              <a:rPr lang="zh-CN" altLang="zh-CN" sz="2296" dirty="0">
                <a:ea typeface="楷体" panose="02010609060101010101" pitchFamily="49" charset="-122"/>
                <a:cs typeface="Times New Roman" panose="02020603050405020304" pitchFamily="18" charset="0"/>
              </a:rPr>
              <a:t>最后膨胀结果为：</a:t>
            </a:r>
            <a:endParaRPr lang="zh-CN" altLang="en-US" sz="2296" dirty="0">
              <a:ea typeface="楷体" panose="02010609060101010101" pitchFamily="49" charset="-122"/>
              <a:cs typeface="Times New Roman" panose="02020603050405020304" pitchFamily="18" charset="0"/>
            </a:endParaRPr>
          </a:p>
        </p:txBody>
      </p:sp>
      <p:graphicFrame>
        <p:nvGraphicFramePr>
          <p:cNvPr id="6" name="Object 1"/>
          <p:cNvGraphicFramePr>
            <a:graphicFrameLocks noChangeAspect="1"/>
          </p:cNvGraphicFramePr>
          <p:nvPr>
            <p:extLst/>
          </p:nvPr>
        </p:nvGraphicFramePr>
        <p:xfrm>
          <a:off x="5040794" y="1442671"/>
          <a:ext cx="3280177" cy="2389265"/>
        </p:xfrm>
        <a:graphic>
          <a:graphicData uri="http://schemas.openxmlformats.org/presentationml/2006/ole">
            <mc:AlternateContent xmlns:mc="http://schemas.openxmlformats.org/markup-compatibility/2006">
              <mc:Choice xmlns:v="urn:schemas-microsoft-com:vml" Requires="v">
                <p:oleObj spid="_x0000_s8198" name="Equation" r:id="rId3" imgW="1587240" imgH="1155600" progId="Equation.DSMT4">
                  <p:embed/>
                </p:oleObj>
              </mc:Choice>
              <mc:Fallback>
                <p:oleObj name="Equation" r:id="rId3" imgW="1587240" imgH="1155600" progId="Equation.DSMT4">
                  <p:embed/>
                  <p:pic>
                    <p:nvPicPr>
                      <p:cNvPr id="6" name="Object 1"/>
                      <p:cNvPicPr>
                        <a:picLocks noChangeAspect="1" noChangeArrowheads="1"/>
                      </p:cNvPicPr>
                      <p:nvPr/>
                    </p:nvPicPr>
                    <p:blipFill>
                      <a:blip r:embed="rId4"/>
                      <a:srcRect/>
                      <a:stretch>
                        <a:fillRect/>
                      </a:stretch>
                    </p:blipFill>
                    <p:spPr bwMode="auto">
                      <a:xfrm>
                        <a:off x="5040794" y="1442671"/>
                        <a:ext cx="3280177" cy="2389265"/>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7" name="TextBox 3"/>
              <p:cNvSpPr txBox="1"/>
              <p:nvPr/>
            </p:nvSpPr>
            <p:spPr>
              <a:xfrm>
                <a:off x="1990811" y="3978735"/>
                <a:ext cx="8577753" cy="2219710"/>
              </a:xfrm>
              <a:prstGeom prst="rect">
                <a:avLst/>
              </a:prstGeom>
              <a:noFill/>
            </p:spPr>
            <p:txBody>
              <a:bodyPr wrap="square" rtlCol="0">
                <a:spAutoFit/>
              </a:bodyPr>
              <a:lstStyle/>
              <a:p>
                <a:pPr marL="437369" indent="-437369">
                  <a:buClr>
                    <a:srgbClr val="7030A0"/>
                  </a:buClr>
                  <a:buSzPct val="75000"/>
                  <a:buFont typeface="Wingdings" panose="05000000000000000000" pitchFamily="2" charset="2"/>
                  <a:buChar char="n"/>
                </a:pPr>
                <a:r>
                  <a:rPr lang="zh-CN" altLang="zh-CN" sz="2806" dirty="0">
                    <a:ea typeface="楷体" panose="02010609060101010101" pitchFamily="49" charset="-122"/>
                    <a:cs typeface="Times New Roman" panose="02020603050405020304" pitchFamily="18" charset="0"/>
                  </a:rPr>
                  <a:t>灰度图像的膨胀运算过程：</a:t>
                </a:r>
                <a:endParaRPr lang="en-US" altLang="zh-CN" sz="2806" dirty="0">
                  <a:ea typeface="楷体" panose="02010609060101010101" pitchFamily="49" charset="-122"/>
                  <a:cs typeface="Times New Roman" panose="02020603050405020304" pitchFamily="18" charset="0"/>
                </a:endParaRPr>
              </a:p>
              <a:p>
                <a:r>
                  <a:rPr lang="zh-CN" altLang="zh-CN" sz="2806" dirty="0">
                    <a:ea typeface="楷体" panose="02010609060101010101" pitchFamily="49" charset="-122"/>
                    <a:cs typeface="Times New Roman" panose="02020603050405020304" pitchFamily="18" charset="0"/>
                  </a:rPr>
                  <a:t>结构元素先做关于参考点的映射</a:t>
                </a:r>
                <a:r>
                  <a:rPr lang="zh-CN" altLang="en-US" sz="2806" dirty="0">
                    <a:ea typeface="楷体" panose="02010609060101010101" pitchFamily="49" charset="-122"/>
                    <a:cs typeface="Times New Roman" panose="02020603050405020304" pitchFamily="18" charset="0"/>
                  </a:rPr>
                  <a:t>：</a:t>
                </a:r>
                <a:endParaRPr lang="en-US" altLang="zh-CN" sz="2806" dirty="0">
                  <a:ea typeface="楷体" panose="02010609060101010101" pitchFamily="49" charset="-122"/>
                  <a:cs typeface="Times New Roman" panose="02020603050405020304" pitchFamily="18" charset="0"/>
                </a:endParaRPr>
              </a:p>
              <a:p>
                <a:endParaRPr lang="en-US" altLang="zh-CN" sz="2296" dirty="0">
                  <a:ea typeface="楷体" panose="02010609060101010101" pitchFamily="49" charset="-122"/>
                  <a:cs typeface="Times New Roman" panose="02020603050405020304" pitchFamily="18" charset="0"/>
                </a:endParaRPr>
              </a:p>
              <a:p>
                <a:r>
                  <a:rPr lang="zh-CN" altLang="zh-CN" sz="2806" dirty="0">
                    <a:ea typeface="楷体" panose="02010609060101010101" pitchFamily="49" charset="-122"/>
                    <a:cs typeface="Times New Roman" panose="02020603050405020304" pitchFamily="18" charset="0"/>
                  </a:rPr>
                  <a:t>把映射后的结构元素</a:t>
                </a:r>
                <a14:m>
                  <m:oMath xmlns:m="http://schemas.openxmlformats.org/officeDocument/2006/math">
                    <m:acc>
                      <m:accPr>
                        <m:chr m:val="̂"/>
                        <m:ctrlPr>
                          <a:rPr lang="en-US" altLang="zh-CN" sz="2806" i="1" dirty="0">
                            <a:latin typeface="Cambria Math" panose="02040503050406030204" pitchFamily="18" charset="0"/>
                            <a:ea typeface="楷体" panose="02010609060101010101" pitchFamily="49" charset="-122"/>
                            <a:cs typeface="Times New Roman" panose="02020603050405020304" pitchFamily="18" charset="0"/>
                          </a:rPr>
                        </m:ctrlPr>
                      </m:accPr>
                      <m:e>
                        <m:r>
                          <a:rPr lang="en-US" altLang="zh-CN" sz="2806" b="1" i="1" dirty="0">
                            <a:latin typeface="Cambria Math" panose="02040503050406030204" pitchFamily="18" charset="0"/>
                            <a:ea typeface="楷体" panose="02010609060101010101" pitchFamily="49" charset="-122"/>
                            <a:cs typeface="Times New Roman" panose="02020603050405020304" pitchFamily="18" charset="0"/>
                          </a:rPr>
                          <m:t>𝒃</m:t>
                        </m:r>
                      </m:e>
                    </m:acc>
                    <m:r>
                      <a:rPr lang="en-US" altLang="zh-CN" sz="2806" i="1" dirty="0">
                        <a:latin typeface="Cambria Math" panose="02040503050406030204" pitchFamily="18" charset="0"/>
                        <a:ea typeface="楷体" panose="02010609060101010101" pitchFamily="49" charset="-122"/>
                        <a:cs typeface="Times New Roman" panose="02020603050405020304" pitchFamily="18" charset="0"/>
                      </a:rPr>
                      <m:t>  </m:t>
                    </m:r>
                  </m:oMath>
                </a14:m>
                <a:r>
                  <a:rPr lang="zh-CN" altLang="zh-CN" sz="2806" dirty="0">
                    <a:ea typeface="楷体" panose="02010609060101010101" pitchFamily="49" charset="-122"/>
                    <a:cs typeface="Times New Roman" panose="02020603050405020304" pitchFamily="18" charset="0"/>
                  </a:rPr>
                  <a:t>作为模板在图像上移动，模板覆盖区域内，像素值与</a:t>
                </a:r>
                <a14:m>
                  <m:oMath xmlns:m="http://schemas.openxmlformats.org/officeDocument/2006/math">
                    <m:acc>
                      <m:accPr>
                        <m:chr m:val="̂"/>
                        <m:ctrlPr>
                          <a:rPr lang="en-US" altLang="zh-CN" sz="2806" i="1" dirty="0">
                            <a:latin typeface="Cambria Math" panose="02040503050406030204" pitchFamily="18" charset="0"/>
                            <a:ea typeface="楷体" panose="02010609060101010101" pitchFamily="49" charset="-122"/>
                            <a:cs typeface="Times New Roman" panose="02020603050405020304" pitchFamily="18" charset="0"/>
                          </a:rPr>
                        </m:ctrlPr>
                      </m:accPr>
                      <m:e>
                        <m:r>
                          <a:rPr lang="en-US" altLang="zh-CN" sz="2806" i="1" dirty="0">
                            <a:latin typeface="Cambria Math" panose="02040503050406030204" pitchFamily="18" charset="0"/>
                            <a:ea typeface="楷体" panose="02010609060101010101" pitchFamily="49" charset="-122"/>
                            <a:cs typeface="Times New Roman" panose="02020603050405020304" pitchFamily="18" charset="0"/>
                          </a:rPr>
                          <m:t>𝒃</m:t>
                        </m:r>
                      </m:e>
                    </m:acc>
                  </m:oMath>
                </a14:m>
                <a:r>
                  <a:rPr lang="zh-CN" altLang="zh-CN" sz="2806" dirty="0">
                    <a:ea typeface="楷体" panose="02010609060101010101" pitchFamily="49" charset="-122"/>
                    <a:cs typeface="Times New Roman" panose="02020603050405020304" pitchFamily="18" charset="0"/>
                  </a:rPr>
                  <a:t>值对应相加，求最大。</a:t>
                </a:r>
                <a:endParaRPr lang="zh-CN" altLang="en-US" sz="2806" dirty="0">
                  <a:ea typeface="楷体" panose="02010609060101010101" pitchFamily="49" charset="-122"/>
                  <a:cs typeface="Times New Roman" panose="02020603050405020304" pitchFamily="18" charset="0"/>
                </a:endParaRPr>
              </a:p>
            </p:txBody>
          </p:sp>
        </mc:Choice>
        <mc:Fallback>
          <p:sp>
            <p:nvSpPr>
              <p:cNvPr id="7" name="TextBox 3"/>
              <p:cNvSpPr txBox="1">
                <a:spLocks noRot="1" noChangeAspect="1" noMove="1" noResize="1" noEditPoints="1" noAdjustHandles="1" noChangeArrowheads="1" noChangeShapeType="1" noTextEdit="1"/>
              </p:cNvSpPr>
              <p:nvPr/>
            </p:nvSpPr>
            <p:spPr>
              <a:xfrm>
                <a:off x="1990811" y="3978735"/>
                <a:ext cx="8577753" cy="2219710"/>
              </a:xfrm>
              <a:prstGeom prst="rect">
                <a:avLst/>
              </a:prstGeom>
              <a:blipFill>
                <a:blip r:embed="rId5"/>
                <a:stretch>
                  <a:fillRect l="-1493" t="-4121" b="-5495"/>
                </a:stretch>
              </a:blipFill>
            </p:spPr>
            <p:txBody>
              <a:bodyPr/>
              <a:lstStyle/>
              <a:p>
                <a:r>
                  <a:rPr lang="zh-CN" altLang="en-US">
                    <a:noFill/>
                  </a:rPr>
                  <a:t> </a:t>
                </a:r>
              </a:p>
            </p:txBody>
          </p:sp>
        </mc:Fallback>
      </mc:AlternateContent>
      <p:graphicFrame>
        <p:nvGraphicFramePr>
          <p:cNvPr id="8" name="Object 1"/>
          <p:cNvGraphicFramePr>
            <a:graphicFrameLocks noChangeAspect="1"/>
          </p:cNvGraphicFramePr>
          <p:nvPr>
            <p:extLst/>
          </p:nvPr>
        </p:nvGraphicFramePr>
        <p:xfrm>
          <a:off x="7734064" y="3978735"/>
          <a:ext cx="2111867" cy="1544922"/>
        </p:xfrm>
        <a:graphic>
          <a:graphicData uri="http://schemas.openxmlformats.org/presentationml/2006/ole">
            <mc:AlternateContent xmlns:mc="http://schemas.openxmlformats.org/markup-compatibility/2006">
              <mc:Choice xmlns:v="urn:schemas-microsoft-com:vml" Requires="v">
                <p:oleObj spid="_x0000_s8199" name="Equation" r:id="rId6" imgW="939600" imgH="698400" progId="Equation.DSMT4">
                  <p:embed/>
                </p:oleObj>
              </mc:Choice>
              <mc:Fallback>
                <p:oleObj name="Equation" r:id="rId6" imgW="939600" imgH="698400" progId="Equation.DSMT4">
                  <p:embed/>
                  <p:pic>
                    <p:nvPicPr>
                      <p:cNvPr id="8" name="Object 1"/>
                      <p:cNvPicPr>
                        <a:picLocks noChangeAspect="1" noChangeArrowheads="1"/>
                      </p:cNvPicPr>
                      <p:nvPr/>
                    </p:nvPicPr>
                    <p:blipFill>
                      <a:blip r:embed="rId7"/>
                      <a:srcRect/>
                      <a:stretch>
                        <a:fillRect/>
                      </a:stretch>
                    </p:blipFill>
                    <p:spPr bwMode="auto">
                      <a:xfrm>
                        <a:off x="7734064" y="3978735"/>
                        <a:ext cx="2111867" cy="1544922"/>
                      </a:xfrm>
                      <a:prstGeom prst="rect">
                        <a:avLst/>
                      </a:prstGeom>
                      <a:noFill/>
                    </p:spPr>
                  </p:pic>
                </p:oleObj>
              </mc:Fallback>
            </mc:AlternateContent>
          </a:graphicData>
        </a:graphic>
      </p:graphicFrame>
    </p:spTree>
    <p:extLst>
      <p:ext uri="{BB962C8B-B14F-4D97-AF65-F5344CB8AC3E}">
        <p14:creationId xmlns:p14="http://schemas.microsoft.com/office/powerpoint/2010/main" val="62731088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83</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膨胀运算和腐蚀运算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Rectangle 6"/>
          <p:cNvSpPr>
            <a:spLocks noChangeArrowheads="1"/>
          </p:cNvSpPr>
          <p:nvPr/>
        </p:nvSpPr>
        <p:spPr bwMode="auto">
          <a:xfrm>
            <a:off x="1963382" y="1455173"/>
            <a:ext cx="7866524" cy="471069"/>
          </a:xfrm>
          <a:prstGeom prst="rect">
            <a:avLst/>
          </a:prstGeom>
          <a:noFill/>
          <a:ln w="9525">
            <a:noFill/>
            <a:miter lim="800000"/>
            <a:headEnd/>
            <a:tailEnd/>
          </a:ln>
          <a:effectLst/>
        </p:spPr>
        <p:txBody>
          <a:bodyPr vert="horz" wrap="square" lIns="116629" tIns="58314" rIns="116629" bIns="58314" numCol="1" anchor="ctr" anchorCtr="0" compatLnSpc="1">
            <a:prstTxWarp prst="textNoShape">
              <a:avLst/>
            </a:prstTxWarp>
            <a:spAutoFit/>
          </a:bodyPr>
          <a:lstStyle/>
          <a:p>
            <a:pPr marL="437369" indent="-437369" algn="just" defTabSz="1166317" fontAlgn="base">
              <a:spcBef>
                <a:spcPts val="765"/>
              </a:spcBef>
              <a:spcAft>
                <a:spcPts val="765"/>
              </a:spcAft>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灰度膨胀运算会产生以下两种效果：</a:t>
            </a:r>
          </a:p>
        </p:txBody>
      </p:sp>
      <p:sp>
        <p:nvSpPr>
          <p:cNvPr id="6" name="矩形 5"/>
          <p:cNvSpPr/>
          <p:nvPr/>
        </p:nvSpPr>
        <p:spPr>
          <a:xfrm>
            <a:off x="2376331" y="2085543"/>
            <a:ext cx="7453574" cy="1710725"/>
          </a:xfrm>
          <a:prstGeom prst="rect">
            <a:avLst/>
          </a:prstGeom>
        </p:spPr>
        <p:txBody>
          <a:bodyPr wrap="square">
            <a:spAutoFit/>
          </a:bodyPr>
          <a:lstStyle/>
          <a:p>
            <a:pPr marL="437369" indent="-437369" algn="just">
              <a:spcBef>
                <a:spcPts val="765"/>
              </a:spcBef>
              <a:spcAft>
                <a:spcPts val="765"/>
              </a:spcAft>
              <a:buClr>
                <a:srgbClr val="7030A0"/>
              </a:buClr>
              <a:buSzPct val="75000"/>
              <a:buFont typeface="Wingdings" panose="05000000000000000000" pitchFamily="2" charset="2"/>
              <a:buChar char="p"/>
            </a:pPr>
            <a:r>
              <a:rPr lang="zh-CN" altLang="zh-CN" sz="2296" dirty="0">
                <a:ea typeface="楷体" panose="02010609060101010101" pitchFamily="49" charset="-122"/>
                <a:cs typeface="Times New Roman" panose="02020603050405020304" pitchFamily="18" charset="0"/>
              </a:rPr>
              <a:t>如果在结构元素所定义的邻域中其值都为正，膨胀后</a:t>
            </a:r>
            <a:r>
              <a:rPr lang="en-US" altLang="zh-CN" sz="2296" i="1" dirty="0">
                <a:ea typeface="楷体" panose="02010609060101010101" pitchFamily="49" charset="-122"/>
                <a:cs typeface="Times New Roman" panose="02020603050405020304" pitchFamily="18" charset="0"/>
              </a:rPr>
              <a:t>f</a:t>
            </a:r>
            <a:r>
              <a:rPr lang="en-US" altLang="zh-CN" sz="2296" dirty="0">
                <a:ea typeface="楷体" panose="02010609060101010101" pitchFamily="49" charset="-122"/>
                <a:cs typeface="Times New Roman" panose="02020603050405020304" pitchFamily="18" charset="0"/>
              </a:rPr>
              <a:t> </a:t>
            </a:r>
            <a:r>
              <a:rPr lang="en-US" altLang="zh-CN" sz="2296" dirty="0">
                <a:ea typeface="楷体" panose="02010609060101010101" pitchFamily="49" charset="-122"/>
                <a:cs typeface="Times New Roman" panose="02020603050405020304" pitchFamily="18" charset="0"/>
                <a:sym typeface="Symbol" pitchFamily="18" charset="2"/>
              </a:rPr>
              <a:t></a:t>
            </a:r>
            <a:r>
              <a:rPr lang="en-US" altLang="zh-CN" sz="2296" i="1"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sym typeface="Symbol" pitchFamily="18" charset="2"/>
              </a:rPr>
              <a:t>的值比</a:t>
            </a:r>
            <a:r>
              <a:rPr lang="en-US" altLang="zh-CN" sz="2296" i="1" dirty="0">
                <a:ea typeface="楷体" panose="02010609060101010101" pitchFamily="49" charset="-122"/>
                <a:cs typeface="Times New Roman" panose="02020603050405020304" pitchFamily="18" charset="0"/>
                <a:sym typeface="Symbol" pitchFamily="18" charset="2"/>
              </a:rPr>
              <a:t>f </a:t>
            </a:r>
            <a:r>
              <a:rPr lang="zh-CN" altLang="en-US" sz="2296" dirty="0">
                <a:ea typeface="楷体" panose="02010609060101010101" pitchFamily="49" charset="-122"/>
                <a:cs typeface="Times New Roman" panose="02020603050405020304" pitchFamily="18" charset="0"/>
                <a:sym typeface="Symbol" pitchFamily="18" charset="2"/>
              </a:rPr>
              <a:t>值大，因此图像会比输入图像亮；</a:t>
            </a:r>
          </a:p>
          <a:p>
            <a:pPr marL="437369" indent="-437369" algn="just">
              <a:spcBef>
                <a:spcPts val="765"/>
              </a:spcBef>
              <a:spcAft>
                <a:spcPts val="765"/>
              </a:spcAft>
              <a:buClr>
                <a:srgbClr val="7030A0"/>
              </a:buClr>
              <a:buSzPct val="75000"/>
              <a:buFont typeface="Wingdings" panose="05000000000000000000" pitchFamily="2" charset="2"/>
              <a:buChar char="p"/>
            </a:pPr>
            <a:r>
              <a:rPr lang="zh-CN" altLang="en-US" sz="2296" dirty="0">
                <a:ea typeface="楷体" panose="02010609060101010101" pitchFamily="49" charset="-122"/>
                <a:cs typeface="Times New Roman" panose="02020603050405020304" pitchFamily="18" charset="0"/>
                <a:sym typeface="Symbol" pitchFamily="18" charset="2"/>
              </a:rPr>
              <a:t>输入图像中暗细节的部分是否在膨胀中被削减或去除，取决于结构元素的形状以及结构元素的值。</a:t>
            </a:r>
          </a:p>
        </p:txBody>
      </p:sp>
    </p:spTree>
    <p:extLst>
      <p:ext uri="{BB962C8B-B14F-4D97-AF65-F5344CB8AC3E}">
        <p14:creationId xmlns:p14="http://schemas.microsoft.com/office/powerpoint/2010/main" val="266684222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84</a:t>
            </a:fld>
            <a:endParaRPr lang="en-US" altLang="zh-CN"/>
          </a:p>
        </p:txBody>
      </p:sp>
      <p:sp>
        <p:nvSpPr>
          <p:cNvPr id="3" name="Rectangle 27"/>
          <p:cNvSpPr>
            <a:spLocks noChangeArrowheads="1"/>
          </p:cNvSpPr>
          <p:nvPr/>
        </p:nvSpPr>
        <p:spPr bwMode="auto">
          <a:xfrm>
            <a:off x="1963382" y="1454934"/>
            <a:ext cx="4685419" cy="815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lstStyle>
            <a:lvl1pPr marL="514350" indent="-5143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marL="0" indent="0">
              <a:lnSpc>
                <a:spcPct val="110000"/>
              </a:lnSpc>
              <a:buClr>
                <a:srgbClr val="C00000"/>
              </a:buClr>
              <a:buSzPct val="100000"/>
              <a:buNone/>
            </a:pPr>
            <a:r>
              <a:rPr lang="zh-CN" altLang="en-US" sz="3061" dirty="0">
                <a:solidFill>
                  <a:srgbClr val="0000CC"/>
                </a:solidFill>
                <a:latin typeface="+mj-ea"/>
                <a:ea typeface="+mj-ea"/>
              </a:rPr>
              <a:t>（</a:t>
            </a:r>
            <a:r>
              <a:rPr lang="en-US" altLang="zh-CN" sz="3061" dirty="0">
                <a:solidFill>
                  <a:srgbClr val="0000CC"/>
                </a:solidFill>
                <a:latin typeface="+mj-ea"/>
                <a:ea typeface="+mj-ea"/>
              </a:rPr>
              <a:t>3</a:t>
            </a:r>
            <a:r>
              <a:rPr lang="zh-CN" altLang="en-US" sz="3061" dirty="0">
                <a:solidFill>
                  <a:srgbClr val="0000CC"/>
                </a:solidFill>
                <a:latin typeface="+mj-ea"/>
                <a:ea typeface="+mj-ea"/>
              </a:rPr>
              <a:t>）腐蚀运算</a:t>
            </a:r>
            <a:r>
              <a:rPr lang="zh-CN" altLang="en-US" sz="3061" dirty="0">
                <a:solidFill>
                  <a:srgbClr val="0000CC"/>
                </a:solidFill>
                <a:latin typeface="+mj-ea"/>
                <a:ea typeface="+mj-ea"/>
              </a:rPr>
              <a:t>定义</a:t>
            </a:r>
          </a:p>
        </p:txBody>
      </p:sp>
      <p:sp>
        <p:nvSpPr>
          <p:cNvPr id="4"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膨胀运算和腐蚀运算</a:t>
            </a:r>
          </a:p>
        </p:txBody>
      </p:sp>
      <p:sp>
        <p:nvSpPr>
          <p:cNvPr id="5"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grpSp>
        <p:nvGrpSpPr>
          <p:cNvPr id="7" name="Group 6"/>
          <p:cNvGrpSpPr>
            <a:grpSpLocks/>
          </p:cNvGrpSpPr>
          <p:nvPr/>
        </p:nvGrpSpPr>
        <p:grpSpPr bwMode="auto">
          <a:xfrm>
            <a:off x="1961951" y="2362212"/>
            <a:ext cx="8463705" cy="1334111"/>
            <a:chOff x="508" y="1455"/>
            <a:chExt cx="5330" cy="860"/>
          </a:xfrm>
          <a:noFill/>
        </p:grpSpPr>
        <p:graphicFrame>
          <p:nvGraphicFramePr>
            <p:cNvPr id="8" name="Object 7"/>
            <p:cNvGraphicFramePr>
              <a:graphicFrameLocks noChangeAspect="1"/>
            </p:cNvGraphicFramePr>
            <p:nvPr>
              <p:extLst/>
            </p:nvPr>
          </p:nvGraphicFramePr>
          <p:xfrm>
            <a:off x="1065" y="1455"/>
            <a:ext cx="4773" cy="860"/>
          </p:xfrm>
          <a:graphic>
            <a:graphicData uri="http://schemas.openxmlformats.org/presentationml/2006/ole">
              <mc:AlternateContent xmlns:mc="http://schemas.openxmlformats.org/markup-compatibility/2006">
                <mc:Choice xmlns:v="urn:schemas-microsoft-com:vml" Requires="v">
                  <p:oleObj spid="_x0000_s9222" name="Equation" r:id="rId3" imgW="3035160" imgH="545760" progId="Equation.DSMT4">
                    <p:embed/>
                  </p:oleObj>
                </mc:Choice>
                <mc:Fallback>
                  <p:oleObj name="Equation" r:id="rId3" imgW="3035160" imgH="545760" progId="Equation.DSMT4">
                    <p:embed/>
                    <p:pic>
                      <p:nvPicPr>
                        <p:cNvPr id="8" name="Object 7"/>
                        <p:cNvPicPr>
                          <a:picLocks noChangeAspect="1" noChangeArrowheads="1"/>
                        </p:cNvPicPr>
                        <p:nvPr/>
                      </p:nvPicPr>
                      <p:blipFill>
                        <a:blip r:embed="rId4"/>
                        <a:srcRect/>
                        <a:stretch>
                          <a:fillRect/>
                        </a:stretch>
                      </p:blipFill>
                      <p:spPr bwMode="auto">
                        <a:xfrm>
                          <a:off x="1065" y="1455"/>
                          <a:ext cx="4773" cy="860"/>
                        </a:xfrm>
                        <a:prstGeom prst="rect">
                          <a:avLst/>
                        </a:prstGeom>
                        <a:noFill/>
                        <a:ln>
                          <a:noFill/>
                        </a:ln>
                        <a:effectLst/>
                      </p:spPr>
                    </p:pic>
                  </p:oleObj>
                </mc:Fallback>
              </mc:AlternateContent>
            </a:graphicData>
          </a:graphic>
        </p:graphicFrame>
        <p:grpSp>
          <p:nvGrpSpPr>
            <p:cNvPr id="9" name="Group 8"/>
            <p:cNvGrpSpPr>
              <a:grpSpLocks noChangeAspect="1"/>
            </p:cNvGrpSpPr>
            <p:nvPr/>
          </p:nvGrpSpPr>
          <p:grpSpPr bwMode="auto">
            <a:xfrm>
              <a:off x="856" y="1797"/>
              <a:ext cx="181" cy="181"/>
              <a:chOff x="1406" y="1706"/>
              <a:chExt cx="454" cy="454"/>
            </a:xfrm>
            <a:grpFill/>
          </p:grpSpPr>
          <p:sp>
            <p:nvSpPr>
              <p:cNvPr id="11" name="Oval 9"/>
              <p:cNvSpPr>
                <a:spLocks noChangeAspect="1" noChangeArrowheads="1"/>
              </p:cNvSpPr>
              <p:nvPr/>
            </p:nvSpPr>
            <p:spPr bwMode="auto">
              <a:xfrm>
                <a:off x="1406" y="1706"/>
                <a:ext cx="454" cy="454"/>
              </a:xfrm>
              <a:prstGeom prst="ellipse">
                <a:avLst/>
              </a:prstGeom>
              <a:grpFill/>
              <a:ln w="28575">
                <a:solidFill>
                  <a:schemeClr val="tx1"/>
                </a:solidFill>
                <a:round/>
                <a:headEnd/>
                <a:tailEnd/>
              </a:ln>
            </p:spPr>
            <p:txBody>
              <a:bodyPr wrap="none" anchor="ctr"/>
              <a:lstStyle/>
              <a:p>
                <a:endParaRPr lang="zh-CN" altLang="en-US" sz="2296">
                  <a:latin typeface="Times New Roman" pitchFamily="18" charset="0"/>
                  <a:ea typeface="黑体" pitchFamily="2" charset="-122"/>
                  <a:cs typeface="Times New Roman" pitchFamily="18" charset="0"/>
                </a:endParaRPr>
              </a:p>
            </p:txBody>
          </p:sp>
          <p:sp>
            <p:nvSpPr>
              <p:cNvPr id="12" name="Line 10"/>
              <p:cNvSpPr>
                <a:spLocks noChangeAspect="1" noChangeShapeType="1"/>
              </p:cNvSpPr>
              <p:nvPr/>
            </p:nvSpPr>
            <p:spPr bwMode="auto">
              <a:xfrm>
                <a:off x="1406" y="1933"/>
                <a:ext cx="453" cy="0"/>
              </a:xfrm>
              <a:prstGeom prst="line">
                <a:avLst/>
              </a:prstGeom>
              <a:grpFill/>
              <a:ln w="28575">
                <a:solidFill>
                  <a:schemeClr val="tx1"/>
                </a:solidFill>
                <a:round/>
                <a:headEnd/>
                <a:tailEnd/>
              </a:ln>
            </p:spPr>
            <p:txBody>
              <a:bodyPr/>
              <a:lstStyle/>
              <a:p>
                <a:endParaRPr lang="zh-CN" altLang="en-US" sz="2296">
                  <a:latin typeface="Times New Roman" pitchFamily="18" charset="0"/>
                  <a:ea typeface="黑体" pitchFamily="2" charset="-122"/>
                  <a:cs typeface="Times New Roman" pitchFamily="18" charset="0"/>
                </a:endParaRPr>
              </a:p>
            </p:txBody>
          </p:sp>
        </p:grpSp>
        <p:graphicFrame>
          <p:nvGraphicFramePr>
            <p:cNvPr id="10" name="Object 11"/>
            <p:cNvGraphicFramePr>
              <a:graphicFrameLocks/>
            </p:cNvGraphicFramePr>
            <p:nvPr>
              <p:extLst/>
            </p:nvPr>
          </p:nvGraphicFramePr>
          <p:xfrm>
            <a:off x="508" y="1715"/>
            <a:ext cx="320" cy="340"/>
          </p:xfrm>
          <a:graphic>
            <a:graphicData uri="http://schemas.openxmlformats.org/presentationml/2006/ole">
              <mc:AlternateContent xmlns:mc="http://schemas.openxmlformats.org/markup-compatibility/2006">
                <mc:Choice xmlns:v="urn:schemas-microsoft-com:vml" Requires="v">
                  <p:oleObj spid="_x0000_s9223" name="公式" r:id="rId5" imgW="203040" imgH="215640" progId="">
                    <p:embed/>
                  </p:oleObj>
                </mc:Choice>
                <mc:Fallback>
                  <p:oleObj name="公式" r:id="rId5" imgW="203040" imgH="215640" progId="">
                    <p:embed/>
                    <p:pic>
                      <p:nvPicPr>
                        <p:cNvPr id="10" name="Object 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 y="1715"/>
                          <a:ext cx="320" cy="340"/>
                        </a:xfrm>
                        <a:prstGeom prst="rect">
                          <a:avLst/>
                        </a:prstGeom>
                        <a:noFill/>
                      </p:spPr>
                    </p:pic>
                  </p:oleObj>
                </mc:Fallback>
              </mc:AlternateContent>
            </a:graphicData>
          </a:graphic>
        </p:graphicFrame>
      </p:grpSp>
      <p:sp>
        <p:nvSpPr>
          <p:cNvPr id="13" name="矩形 12"/>
          <p:cNvSpPr/>
          <p:nvPr/>
        </p:nvSpPr>
        <p:spPr>
          <a:xfrm>
            <a:off x="2768438" y="3898818"/>
            <a:ext cx="7327312" cy="516295"/>
          </a:xfrm>
          <a:prstGeom prst="rect">
            <a:avLst/>
          </a:prstGeom>
        </p:spPr>
        <p:txBody>
          <a:bodyPr wrap="square">
            <a:spAutoFit/>
          </a:bodyPr>
          <a:lstStyle/>
          <a:p>
            <a:pPr>
              <a:lnSpc>
                <a:spcPct val="120000"/>
              </a:lnSpc>
              <a:spcBef>
                <a:spcPct val="20000"/>
              </a:spcBef>
            </a:pPr>
            <a:r>
              <a:rPr lang="en-US" altLang="zh-CN" sz="2296" i="1" dirty="0" err="1">
                <a:ea typeface="楷体" panose="02010609060101010101" pitchFamily="49" charset="-122"/>
                <a:cs typeface="Times New Roman" panose="02020603050405020304" pitchFamily="18" charset="0"/>
              </a:rPr>
              <a:t>D</a:t>
            </a:r>
            <a:r>
              <a:rPr lang="en-US" altLang="zh-CN" sz="2296" i="1" baseline="-25000" dirty="0" err="1">
                <a:ea typeface="楷体" panose="02010609060101010101" pitchFamily="49" charset="-122"/>
                <a:cs typeface="Times New Roman" panose="02020603050405020304" pitchFamily="18" charset="0"/>
              </a:rPr>
              <a:t>f</a:t>
            </a:r>
            <a:r>
              <a:rPr lang="zh-CN" altLang="en-US" sz="2296" dirty="0">
                <a:ea typeface="楷体" panose="02010609060101010101" pitchFamily="49" charset="-122"/>
                <a:cs typeface="Times New Roman" panose="02020603050405020304" pitchFamily="18" charset="0"/>
              </a:rPr>
              <a:t>，</a:t>
            </a:r>
            <a:r>
              <a:rPr lang="en-US" altLang="zh-CN" sz="2296" i="1" dirty="0">
                <a:ea typeface="楷体" panose="02010609060101010101" pitchFamily="49" charset="-122"/>
                <a:cs typeface="Times New Roman" panose="02020603050405020304" pitchFamily="18" charset="0"/>
              </a:rPr>
              <a:t>D</a:t>
            </a:r>
            <a:r>
              <a:rPr lang="en-US" altLang="zh-CN" sz="2296" i="1" baseline="-25000"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是</a:t>
            </a:r>
            <a:r>
              <a:rPr lang="en-US" altLang="zh-CN" sz="2296" i="1" dirty="0">
                <a:ea typeface="楷体" panose="02010609060101010101" pitchFamily="49" charset="-122"/>
                <a:cs typeface="Times New Roman" panose="02020603050405020304" pitchFamily="18" charset="0"/>
              </a:rPr>
              <a:t>f</a:t>
            </a:r>
            <a:r>
              <a:rPr lang="en-US" altLang="zh-CN" sz="2296" dirty="0">
                <a:ea typeface="楷体" panose="02010609060101010101" pitchFamily="49" charset="-122"/>
                <a:cs typeface="Times New Roman" panose="02020603050405020304" pitchFamily="18" charset="0"/>
              </a:rPr>
              <a:t>(</a:t>
            </a:r>
            <a:r>
              <a:rPr lang="en-US" altLang="zh-CN" sz="2296" i="1" dirty="0" err="1">
                <a:ea typeface="楷体" panose="02010609060101010101" pitchFamily="49" charset="-122"/>
                <a:cs typeface="Times New Roman" panose="02020603050405020304" pitchFamily="18" charset="0"/>
              </a:rPr>
              <a:t>x</a:t>
            </a:r>
            <a:r>
              <a:rPr lang="en-US" altLang="zh-CN" sz="2296" dirty="0" err="1">
                <a:ea typeface="楷体" panose="02010609060101010101" pitchFamily="49" charset="-122"/>
                <a:cs typeface="Times New Roman" panose="02020603050405020304" pitchFamily="18" charset="0"/>
              </a:rPr>
              <a:t>,</a:t>
            </a:r>
            <a:r>
              <a:rPr lang="en-US" altLang="zh-CN" sz="2296" i="1" dirty="0" err="1">
                <a:ea typeface="楷体" panose="02010609060101010101" pitchFamily="49" charset="-122"/>
                <a:cs typeface="Times New Roman" panose="02020603050405020304" pitchFamily="18" charset="0"/>
              </a:rPr>
              <a:t>y</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和</a:t>
            </a:r>
            <a:r>
              <a:rPr lang="en-US" altLang="zh-CN" sz="2296" i="1" dirty="0">
                <a:ea typeface="楷体" panose="02010609060101010101" pitchFamily="49" charset="-122"/>
                <a:cs typeface="Times New Roman" panose="02020603050405020304" pitchFamily="18" charset="0"/>
              </a:rPr>
              <a:t>b</a:t>
            </a:r>
            <a:r>
              <a:rPr lang="en-US" altLang="zh-CN" sz="2296" dirty="0">
                <a:ea typeface="楷体" panose="02010609060101010101" pitchFamily="49" charset="-122"/>
                <a:cs typeface="Times New Roman" panose="02020603050405020304" pitchFamily="18" charset="0"/>
              </a:rPr>
              <a:t>(</a:t>
            </a:r>
            <a:r>
              <a:rPr lang="en-US" altLang="zh-CN" sz="2296" i="1" dirty="0" err="1">
                <a:ea typeface="楷体" panose="02010609060101010101" pitchFamily="49" charset="-122"/>
                <a:cs typeface="Times New Roman" panose="02020603050405020304" pitchFamily="18" charset="0"/>
              </a:rPr>
              <a:t>x</a:t>
            </a:r>
            <a:r>
              <a:rPr lang="en-US" altLang="zh-CN" sz="2296" dirty="0" err="1">
                <a:ea typeface="楷体" panose="02010609060101010101" pitchFamily="49" charset="-122"/>
                <a:cs typeface="Times New Roman" panose="02020603050405020304" pitchFamily="18" charset="0"/>
              </a:rPr>
              <a:t>,</a:t>
            </a:r>
            <a:r>
              <a:rPr lang="en-US" altLang="zh-CN" sz="2296" i="1" dirty="0" err="1">
                <a:ea typeface="楷体" panose="02010609060101010101" pitchFamily="49" charset="-122"/>
                <a:cs typeface="Times New Roman" panose="02020603050405020304" pitchFamily="18" charset="0"/>
              </a:rPr>
              <a:t>y</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的</a:t>
            </a:r>
            <a:r>
              <a:rPr lang="zh-CN" altLang="en-US" sz="2296" dirty="0">
                <a:ea typeface="楷体" panose="02010609060101010101" pitchFamily="49" charset="-122"/>
                <a:cs typeface="Times New Roman" panose="02020603050405020304" pitchFamily="18" charset="0"/>
              </a:rPr>
              <a:t>定义域。</a:t>
            </a:r>
          </a:p>
        </p:txBody>
      </p:sp>
      <p:sp>
        <p:nvSpPr>
          <p:cNvPr id="14" name="文本框 13"/>
          <p:cNvSpPr txBox="1"/>
          <p:nvPr/>
        </p:nvSpPr>
        <p:spPr>
          <a:xfrm>
            <a:off x="2216021" y="4541660"/>
            <a:ext cx="7944479" cy="798937"/>
          </a:xfrm>
          <a:prstGeom prst="rect">
            <a:avLst/>
          </a:prstGeom>
          <a:noFill/>
        </p:spPr>
        <p:txBody>
          <a:bodyPr wrap="square" rtlCol="0">
            <a:spAutoFit/>
          </a:bodyPr>
          <a:lstStyle/>
          <a:p>
            <a:pPr marL="437369" indent="-437369">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灰度图像腐蚀的含义是</a:t>
            </a:r>
            <a:r>
              <a:rPr lang="zh-CN" altLang="en-US" sz="2296" dirty="0">
                <a:ea typeface="楷体" panose="02010609060101010101" pitchFamily="49" charset="-122"/>
                <a:cs typeface="Times New Roman" panose="02020603050405020304" pitchFamily="18" charset="0"/>
              </a:rPr>
              <a:t>把 </a:t>
            </a:r>
            <a:r>
              <a:rPr lang="en-US" altLang="zh-CN" sz="2296" i="1" dirty="0">
                <a:ea typeface="楷体" panose="02010609060101010101" pitchFamily="49" charset="-122"/>
                <a:cs typeface="Times New Roman" panose="02020603050405020304" pitchFamily="18" charset="0"/>
              </a:rPr>
              <a:t>f </a:t>
            </a:r>
            <a:r>
              <a:rPr lang="en-US" altLang="zh-CN" sz="2296" dirty="0">
                <a:ea typeface="楷体" panose="02010609060101010101" pitchFamily="49" charset="-122"/>
                <a:cs typeface="Times New Roman" panose="02020603050405020304" pitchFamily="18" charset="0"/>
              </a:rPr>
              <a:t>(</a:t>
            </a:r>
            <a:r>
              <a:rPr lang="en-US" altLang="zh-CN" sz="2296" i="1" dirty="0">
                <a:ea typeface="楷体" panose="02010609060101010101" pitchFamily="49" charset="-122"/>
                <a:cs typeface="Times New Roman" panose="02020603050405020304" pitchFamily="18" charset="0"/>
              </a:rPr>
              <a:t>x</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y</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的</a:t>
            </a:r>
            <a:r>
              <a:rPr lang="zh-CN" altLang="en-US" sz="2296" dirty="0">
                <a:ea typeface="楷体" panose="02010609060101010101" pitchFamily="49" charset="-122"/>
                <a:cs typeface="Times New Roman" panose="02020603050405020304" pitchFamily="18" charset="0"/>
              </a:rPr>
              <a:t>每一点平移 </a:t>
            </a:r>
            <a:r>
              <a:rPr lang="en-US" altLang="zh-CN" sz="2296" i="1" dirty="0">
                <a:ea typeface="楷体" panose="02010609060101010101" pitchFamily="49" charset="-122"/>
                <a:cs typeface="Times New Roman" panose="02020603050405020304" pitchFamily="18" charset="0"/>
              </a:rPr>
              <a:t>x</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y</a:t>
            </a:r>
            <a:r>
              <a:rPr lang="zh-CN" altLang="en-US"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平移后</a:t>
            </a:r>
            <a:r>
              <a:rPr lang="zh-CN" altLang="en-US" sz="2296" dirty="0">
                <a:ea typeface="楷体" panose="02010609060101010101" pitchFamily="49" charset="-122"/>
                <a:cs typeface="Times New Roman" panose="02020603050405020304" pitchFamily="18" charset="0"/>
              </a:rPr>
              <a:t>与</a:t>
            </a:r>
            <a:r>
              <a:rPr lang="en-US" altLang="zh-CN" sz="2296" i="1" dirty="0">
                <a:ea typeface="楷体" panose="02010609060101010101" pitchFamily="49" charset="-122"/>
                <a:cs typeface="Times New Roman" panose="02020603050405020304" pitchFamily="18" charset="0"/>
              </a:rPr>
              <a:t>b</a:t>
            </a:r>
            <a:r>
              <a:rPr lang="en-US" altLang="zh-CN" sz="2296" dirty="0">
                <a:ea typeface="楷体" panose="02010609060101010101" pitchFamily="49" charset="-122"/>
                <a:cs typeface="Times New Roman" panose="02020603050405020304" pitchFamily="18" charset="0"/>
              </a:rPr>
              <a:t>(</a:t>
            </a:r>
            <a:r>
              <a:rPr lang="en-US" altLang="zh-CN" sz="2296" i="1" dirty="0">
                <a:ea typeface="楷体" panose="02010609060101010101" pitchFamily="49" charset="-122"/>
                <a:cs typeface="Times New Roman" panose="02020603050405020304" pitchFamily="18" charset="0"/>
              </a:rPr>
              <a:t>x</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y</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相减</a:t>
            </a:r>
            <a:r>
              <a:rPr lang="zh-CN" altLang="en-US"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在</a:t>
            </a:r>
            <a:r>
              <a:rPr lang="en-US" altLang="zh-CN" sz="2296" i="1" dirty="0">
                <a:ea typeface="楷体" panose="02010609060101010101" pitchFamily="49" charset="-122"/>
                <a:cs typeface="Times New Roman" panose="02020603050405020304" pitchFamily="18" charset="0"/>
              </a:rPr>
              <a:t>x</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y</a:t>
            </a:r>
            <a:r>
              <a:rPr lang="zh-CN" altLang="en-US" sz="2296" dirty="0">
                <a:ea typeface="楷体" panose="02010609060101010101" pitchFamily="49" charset="-122"/>
                <a:cs typeface="Times New Roman" panose="02020603050405020304" pitchFamily="18" charset="0"/>
              </a:rPr>
              <a:t>取</a:t>
            </a:r>
            <a:r>
              <a:rPr lang="zh-CN" altLang="en-US" sz="2296" dirty="0">
                <a:ea typeface="楷体" panose="02010609060101010101" pitchFamily="49" charset="-122"/>
                <a:cs typeface="Times New Roman" panose="02020603050405020304" pitchFamily="18" charset="0"/>
              </a:rPr>
              <a:t>所有值的结果中求最小。</a:t>
            </a:r>
          </a:p>
        </p:txBody>
      </p:sp>
    </p:spTree>
    <p:extLst>
      <p:ext uri="{BB962C8B-B14F-4D97-AF65-F5344CB8AC3E}">
        <p14:creationId xmlns:p14="http://schemas.microsoft.com/office/powerpoint/2010/main" val="19293304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85</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膨胀运算和腐蚀运算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Rectangle 4"/>
          <p:cNvSpPr>
            <a:spLocks noChangeArrowheads="1"/>
          </p:cNvSpPr>
          <p:nvPr/>
        </p:nvSpPr>
        <p:spPr bwMode="auto">
          <a:xfrm>
            <a:off x="1871190" y="2051345"/>
            <a:ext cx="8200878" cy="1500642"/>
          </a:xfrm>
          <a:prstGeom prst="rect">
            <a:avLst/>
          </a:prstGeom>
          <a:noFill/>
          <a:ln w="9525" algn="ctr">
            <a:noFill/>
            <a:miter lim="800000"/>
            <a:headEnd/>
            <a:tailEnd/>
          </a:ln>
        </p:spPr>
        <p:txBody>
          <a:bodyPr/>
          <a:lstStyle/>
          <a:p>
            <a:pPr>
              <a:buClr>
                <a:srgbClr val="7030A0"/>
              </a:buClr>
              <a:buSzPct val="75000"/>
            </a:pPr>
            <a:r>
              <a:rPr lang="zh-CN" altLang="en-US" sz="2296" dirty="0">
                <a:ea typeface="楷体" panose="02010609060101010101" pitchFamily="49" charset="-122"/>
                <a:cs typeface="Times New Roman" panose="02020603050405020304" pitchFamily="18" charset="0"/>
              </a:rPr>
              <a:t>    一幅图像 </a:t>
            </a:r>
            <a:r>
              <a:rPr lang="en-US" altLang="zh-CN" sz="2296" i="1" dirty="0">
                <a:ea typeface="楷体" panose="02010609060101010101" pitchFamily="49" charset="-122"/>
                <a:cs typeface="Times New Roman" panose="02020603050405020304" pitchFamily="18" charset="0"/>
              </a:rPr>
              <a:t>f</a:t>
            </a:r>
            <a:r>
              <a:rPr lang="zh-CN" altLang="en-US" sz="2296" dirty="0">
                <a:ea typeface="楷体" panose="02010609060101010101" pitchFamily="49" charset="-122"/>
                <a:cs typeface="Times New Roman" panose="02020603050405020304" pitchFamily="18" charset="0"/>
              </a:rPr>
              <a:t>，以</a:t>
            </a:r>
            <a:r>
              <a:rPr lang="en-US" altLang="zh-CN" sz="2296" dirty="0">
                <a:ea typeface="楷体" panose="02010609060101010101" pitchFamily="49" charset="-122"/>
                <a:cs typeface="Times New Roman" panose="02020603050405020304" pitchFamily="18" charset="0"/>
              </a:rPr>
              <a:t>3×3</a:t>
            </a:r>
            <a:r>
              <a:rPr lang="zh-CN" altLang="en-US" sz="2296" dirty="0">
                <a:ea typeface="楷体" panose="02010609060101010101" pitchFamily="49" charset="-122"/>
                <a:cs typeface="Times New Roman" panose="02020603050405020304" pitchFamily="18" charset="0"/>
              </a:rPr>
              <a:t>的方形结构元素</a:t>
            </a:r>
            <a:r>
              <a:rPr lang="en-US" altLang="zh-CN" sz="2296" i="1"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对其进  </a:t>
            </a:r>
            <a:r>
              <a:rPr lang="en-US" altLang="zh-CN" sz="2296" dirty="0">
                <a:ea typeface="楷体" panose="02010609060101010101" pitchFamily="49" charset="-122"/>
                <a:cs typeface="Times New Roman" panose="02020603050405020304" pitchFamily="18" charset="0"/>
              </a:rPr>
              <a:t/>
            </a:r>
            <a:br>
              <a:rPr lang="en-US" altLang="zh-CN" sz="2296" dirty="0">
                <a:ea typeface="楷体" panose="02010609060101010101" pitchFamily="49" charset="-122"/>
                <a:cs typeface="Times New Roman" panose="02020603050405020304" pitchFamily="18" charset="0"/>
              </a:rPr>
            </a:br>
            <a:r>
              <a:rPr lang="en-US" altLang="zh-CN"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行腐蚀。（</a:t>
            </a:r>
            <a:r>
              <a:rPr lang="zh-CN" altLang="en-US" sz="2806" dirty="0">
                <a:ea typeface="楷体" panose="02010609060101010101" pitchFamily="49" charset="-122"/>
                <a:cs typeface="Times New Roman" panose="02020603050405020304" pitchFamily="18" charset="0"/>
              </a:rPr>
              <a:t>注意：结构元素</a:t>
            </a:r>
            <a:r>
              <a:rPr lang="en-US" altLang="zh-CN" sz="2806" i="1" dirty="0">
                <a:ea typeface="楷体" panose="02010609060101010101" pitchFamily="49" charset="-122"/>
                <a:cs typeface="Times New Roman" panose="02020603050405020304" pitchFamily="18" charset="0"/>
              </a:rPr>
              <a:t>b</a:t>
            </a:r>
            <a:r>
              <a:rPr lang="zh-CN" altLang="en-US" sz="2806" dirty="0">
                <a:ea typeface="楷体" panose="02010609060101010101" pitchFamily="49" charset="-122"/>
                <a:cs typeface="Times New Roman" panose="02020603050405020304" pitchFamily="18" charset="0"/>
              </a:rPr>
              <a:t>中标记</a:t>
            </a:r>
            <a:r>
              <a:rPr lang="en-US" altLang="zh-CN" sz="2806" dirty="0">
                <a:ea typeface="楷体" panose="02010609060101010101" pitchFamily="49" charset="-122"/>
                <a:cs typeface="Times New Roman" panose="02020603050405020304" pitchFamily="18" charset="0"/>
              </a:rPr>
              <a:t>( )</a:t>
            </a:r>
            <a:r>
              <a:rPr lang="zh-CN" altLang="en-US" sz="2806" dirty="0">
                <a:ea typeface="楷体" panose="02010609060101010101" pitchFamily="49" charset="-122"/>
                <a:cs typeface="Times New Roman" panose="02020603050405020304" pitchFamily="18" charset="0"/>
              </a:rPr>
              <a:t>的为参考</a:t>
            </a:r>
            <a:r>
              <a:rPr lang="en-US" altLang="zh-CN" sz="2806" dirty="0">
                <a:ea typeface="楷体" panose="02010609060101010101" pitchFamily="49" charset="-122"/>
                <a:cs typeface="Times New Roman" panose="02020603050405020304" pitchFamily="18" charset="0"/>
              </a:rPr>
              <a:t/>
            </a:r>
            <a:br>
              <a:rPr lang="en-US" altLang="zh-CN" sz="2806" dirty="0">
                <a:ea typeface="楷体" panose="02010609060101010101" pitchFamily="49" charset="-122"/>
                <a:cs typeface="Times New Roman" panose="02020603050405020304" pitchFamily="18" charset="0"/>
              </a:rPr>
            </a:br>
            <a:r>
              <a:rPr lang="en-US" altLang="zh-CN" sz="2806" dirty="0">
                <a:ea typeface="楷体" panose="02010609060101010101" pitchFamily="49" charset="-122"/>
                <a:cs typeface="Times New Roman" panose="02020603050405020304" pitchFamily="18" charset="0"/>
              </a:rPr>
              <a:t>    </a:t>
            </a:r>
            <a:r>
              <a:rPr lang="zh-CN" altLang="en-US" sz="2806" dirty="0">
                <a:ea typeface="楷体" panose="02010609060101010101" pitchFamily="49" charset="-122"/>
                <a:cs typeface="Times New Roman" panose="02020603050405020304" pitchFamily="18" charset="0"/>
              </a:rPr>
              <a:t>点位置</a:t>
            </a:r>
            <a:r>
              <a:rPr lang="zh-CN" altLang="en-US" sz="2296" dirty="0">
                <a:ea typeface="楷体" panose="02010609060101010101" pitchFamily="49" charset="-122"/>
                <a:cs typeface="Times New Roman" panose="02020603050405020304" pitchFamily="18" charset="0"/>
              </a:rPr>
              <a:t>）</a:t>
            </a:r>
            <a:endParaRPr lang="zh-CN" altLang="en-US" sz="2296" dirty="0">
              <a:ea typeface="楷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2794610" y="3834545"/>
            <a:ext cx="2709389" cy="2142038"/>
          </a:xfrm>
          <a:prstGeom prst="rect">
            <a:avLst/>
          </a:prstGeom>
        </p:spPr>
      </p:pic>
      <p:pic>
        <p:nvPicPr>
          <p:cNvPr id="7" name="图片 6"/>
          <p:cNvPicPr>
            <a:picLocks noChangeAspect="1"/>
          </p:cNvPicPr>
          <p:nvPr/>
        </p:nvPicPr>
        <p:blipFill>
          <a:blip r:embed="rId3"/>
          <a:stretch>
            <a:fillRect/>
          </a:stretch>
        </p:blipFill>
        <p:spPr>
          <a:xfrm>
            <a:off x="6193459" y="3980063"/>
            <a:ext cx="1882796" cy="1219427"/>
          </a:xfrm>
          <a:prstGeom prst="rect">
            <a:avLst/>
          </a:prstGeom>
        </p:spPr>
      </p:pic>
      <p:sp>
        <p:nvSpPr>
          <p:cNvPr id="8" name="矩形 7"/>
          <p:cNvSpPr/>
          <p:nvPr/>
        </p:nvSpPr>
        <p:spPr>
          <a:xfrm>
            <a:off x="1963381" y="1242567"/>
            <a:ext cx="2696572" cy="445635"/>
          </a:xfrm>
          <a:prstGeom prst="rect">
            <a:avLst/>
          </a:prstGeom>
        </p:spPr>
        <p:txBody>
          <a:bodyPr wrap="none">
            <a:spAutoFit/>
          </a:bodyPr>
          <a:lstStyle/>
          <a:p>
            <a:pPr>
              <a:buClr>
                <a:srgbClr val="7030A0"/>
              </a:buClr>
              <a:buSzPct val="75000"/>
            </a:pPr>
            <a:r>
              <a:rPr lang="zh-CN" altLang="en-US" sz="2296" dirty="0">
                <a:solidFill>
                  <a:srgbClr val="0000CC"/>
                </a:solidFill>
                <a:latin typeface="+mj-ea"/>
                <a:ea typeface="+mj-ea"/>
                <a:cs typeface="Times New Roman" panose="02020603050405020304" pitchFamily="18" charset="0"/>
              </a:rPr>
              <a:t>（</a:t>
            </a:r>
            <a:r>
              <a:rPr lang="en-US" altLang="zh-CN" sz="2296" dirty="0">
                <a:solidFill>
                  <a:srgbClr val="0000CC"/>
                </a:solidFill>
                <a:latin typeface="+mj-ea"/>
                <a:ea typeface="+mj-ea"/>
                <a:cs typeface="Times New Roman" panose="02020603050405020304" pitchFamily="18" charset="0"/>
              </a:rPr>
              <a:t>4</a:t>
            </a:r>
            <a:r>
              <a:rPr lang="zh-CN" altLang="en-US" sz="2296" dirty="0">
                <a:solidFill>
                  <a:srgbClr val="0000CC"/>
                </a:solidFill>
                <a:latin typeface="+mj-ea"/>
                <a:ea typeface="+mj-ea"/>
                <a:cs typeface="Times New Roman" panose="02020603050405020304" pitchFamily="18" charset="0"/>
              </a:rPr>
              <a:t>）腐蚀</a:t>
            </a:r>
            <a:r>
              <a:rPr lang="zh-CN" altLang="en-US" sz="2296" dirty="0">
                <a:solidFill>
                  <a:srgbClr val="0000CC"/>
                </a:solidFill>
                <a:latin typeface="+mj-ea"/>
                <a:ea typeface="+mj-ea"/>
                <a:cs typeface="Times New Roman" panose="02020603050405020304" pitchFamily="18" charset="0"/>
              </a:rPr>
              <a:t>运算</a:t>
            </a:r>
            <a:r>
              <a:rPr lang="zh-CN" altLang="en-US" sz="2296" dirty="0">
                <a:solidFill>
                  <a:srgbClr val="0000CC"/>
                </a:solidFill>
                <a:latin typeface="+mj-ea"/>
                <a:ea typeface="+mj-ea"/>
                <a:cs typeface="Times New Roman" panose="02020603050405020304" pitchFamily="18" charset="0"/>
              </a:rPr>
              <a:t>示例</a:t>
            </a:r>
            <a:endParaRPr lang="en-US" altLang="zh-CN" sz="2296" dirty="0">
              <a:solidFill>
                <a:srgbClr val="0000CC"/>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368279419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86</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膨胀运算和腐蚀运算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Rectangle 7"/>
          <p:cNvSpPr>
            <a:spLocks noChangeArrowheads="1"/>
          </p:cNvSpPr>
          <p:nvPr/>
        </p:nvSpPr>
        <p:spPr bwMode="auto">
          <a:xfrm>
            <a:off x="1903892" y="1305298"/>
            <a:ext cx="8303928" cy="1518601"/>
          </a:xfrm>
          <a:prstGeom prst="rect">
            <a:avLst/>
          </a:prstGeom>
          <a:noFill/>
          <a:ln w="9525" algn="ctr">
            <a:noFill/>
            <a:miter lim="800000"/>
            <a:headEnd/>
            <a:tailEnd/>
          </a:ln>
        </p:spPr>
        <p:txBody>
          <a:bodyPr/>
          <a:lstStyle/>
          <a:p>
            <a:pPr>
              <a:lnSpc>
                <a:spcPct val="110000"/>
              </a:lnSpc>
              <a:spcBef>
                <a:spcPct val="20000"/>
              </a:spcBef>
            </a:pPr>
            <a:r>
              <a:rPr lang="zh-CN" altLang="en-US" sz="2296" dirty="0">
                <a:ea typeface="楷体" panose="02010609060101010101" pitchFamily="49" charset="-122"/>
                <a:cs typeface="Times New Roman" panose="02020603050405020304" pitchFamily="18" charset="0"/>
              </a:rPr>
              <a:t>解：结构</a:t>
            </a:r>
            <a:r>
              <a:rPr lang="zh-CN" altLang="en-US" sz="2296" dirty="0">
                <a:ea typeface="楷体" panose="02010609060101010101" pitchFamily="49" charset="-122"/>
                <a:cs typeface="Times New Roman" panose="02020603050405020304" pitchFamily="18" charset="0"/>
              </a:rPr>
              <a:t>元素</a:t>
            </a:r>
            <a:r>
              <a:rPr lang="en-US" altLang="zh-CN" sz="2296"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的定义域：中心点为原点，采用像素坐标系</a:t>
            </a:r>
          </a:p>
        </p:txBody>
      </p:sp>
      <p:graphicFrame>
        <p:nvGraphicFramePr>
          <p:cNvPr id="6" name="Object 10"/>
          <p:cNvGraphicFramePr>
            <a:graphicFrameLocks noChangeAspect="1"/>
          </p:cNvGraphicFramePr>
          <p:nvPr>
            <p:extLst/>
          </p:nvPr>
        </p:nvGraphicFramePr>
        <p:xfrm>
          <a:off x="2108661" y="2322175"/>
          <a:ext cx="5456837" cy="1137938"/>
        </p:xfrm>
        <a:graphic>
          <a:graphicData uri="http://schemas.openxmlformats.org/presentationml/2006/ole">
            <mc:AlternateContent xmlns:mc="http://schemas.openxmlformats.org/markup-compatibility/2006">
              <mc:Choice xmlns:v="urn:schemas-microsoft-com:vml" Requires="v">
                <p:oleObj spid="_x0000_s10248" name="Equation" r:id="rId3" imgW="2552400" imgH="533160" progId="Equation.DSMT4">
                  <p:embed/>
                </p:oleObj>
              </mc:Choice>
              <mc:Fallback>
                <p:oleObj name="Equation" r:id="rId3" imgW="2552400" imgH="533160" progId="Equation.DSMT4">
                  <p:embed/>
                  <p:pic>
                    <p:nvPicPr>
                      <p:cNvPr id="6" name="Object 10"/>
                      <p:cNvPicPr>
                        <a:picLocks noChangeAspect="1" noChangeArrowheads="1"/>
                      </p:cNvPicPr>
                      <p:nvPr/>
                    </p:nvPicPr>
                    <p:blipFill>
                      <a:blip r:embed="rId4"/>
                      <a:srcRect/>
                      <a:stretch>
                        <a:fillRect/>
                      </a:stretch>
                    </p:blipFill>
                    <p:spPr bwMode="auto">
                      <a:xfrm>
                        <a:off x="2108661" y="2322175"/>
                        <a:ext cx="5456837" cy="1137938"/>
                      </a:xfrm>
                      <a:prstGeom prst="rect">
                        <a:avLst/>
                      </a:prstGeom>
                      <a:noFill/>
                    </p:spPr>
                  </p:pic>
                </p:oleObj>
              </mc:Fallback>
            </mc:AlternateContent>
          </a:graphicData>
        </a:graphic>
      </p:graphicFrame>
      <p:grpSp>
        <p:nvGrpSpPr>
          <p:cNvPr id="7" name="Group 11"/>
          <p:cNvGrpSpPr>
            <a:grpSpLocks/>
          </p:cNvGrpSpPr>
          <p:nvPr/>
        </p:nvGrpSpPr>
        <p:grpSpPr bwMode="auto">
          <a:xfrm>
            <a:off x="8096417" y="2117970"/>
            <a:ext cx="1659894" cy="1316596"/>
            <a:chOff x="4483" y="3124"/>
            <a:chExt cx="1172" cy="1196"/>
          </a:xfrm>
        </p:grpSpPr>
        <p:sp>
          <p:nvSpPr>
            <p:cNvPr id="8" name="Rectangle 12"/>
            <p:cNvSpPr>
              <a:spLocks noChangeAspect="1" noChangeArrowheads="1"/>
            </p:cNvSpPr>
            <p:nvPr/>
          </p:nvSpPr>
          <p:spPr bwMode="auto">
            <a:xfrm>
              <a:off x="5371" y="3169"/>
              <a:ext cx="284" cy="281"/>
            </a:xfrm>
            <a:prstGeom prst="rect">
              <a:avLst/>
            </a:prstGeom>
            <a:solidFill>
              <a:srgbClr val="FFFFFF"/>
            </a:solidFill>
            <a:ln w="9525">
              <a:noFill/>
              <a:miter lim="800000"/>
              <a:headEnd/>
              <a:tailEnd/>
            </a:ln>
          </p:spPr>
          <p:txBody>
            <a:bodyPr lIns="0" tIns="0" rIns="0" bIns="0"/>
            <a:lstStyle/>
            <a:p>
              <a:pPr algn="just">
                <a:spcBef>
                  <a:spcPct val="0"/>
                </a:spcBef>
              </a:pPr>
              <a:r>
                <a:rPr lang="en-US" altLang="zh-CN" sz="2296" dirty="0">
                  <a:ea typeface="楷体" panose="02010609060101010101" pitchFamily="49" charset="-122"/>
                  <a:cs typeface="Times New Roman" panose="02020603050405020304" pitchFamily="18" charset="0"/>
                </a:rPr>
                <a:t>x</a:t>
              </a:r>
            </a:p>
          </p:txBody>
        </p:sp>
        <p:sp>
          <p:nvSpPr>
            <p:cNvPr id="9" name="Line 13"/>
            <p:cNvSpPr>
              <a:spLocks noChangeAspect="1" noChangeShapeType="1"/>
            </p:cNvSpPr>
            <p:nvPr/>
          </p:nvSpPr>
          <p:spPr bwMode="auto">
            <a:xfrm>
              <a:off x="4910" y="3545"/>
              <a:ext cx="711" cy="0"/>
            </a:xfrm>
            <a:prstGeom prst="line">
              <a:avLst/>
            </a:prstGeom>
            <a:noFill/>
            <a:ln w="9525">
              <a:solidFill>
                <a:srgbClr val="000000"/>
              </a:solidFill>
              <a:round/>
              <a:headEnd/>
              <a:tailEnd type="triangle" w="med" len="med"/>
            </a:ln>
          </p:spPr>
          <p:txBody>
            <a:bodyPr/>
            <a:lstStyle/>
            <a:p>
              <a:endParaRPr lang="zh-CN" altLang="en-US" sz="2296">
                <a:ea typeface="楷体" panose="02010609060101010101" pitchFamily="49" charset="-122"/>
                <a:cs typeface="Times New Roman" panose="02020603050405020304" pitchFamily="18" charset="0"/>
              </a:endParaRPr>
            </a:p>
          </p:txBody>
        </p:sp>
        <p:sp>
          <p:nvSpPr>
            <p:cNvPr id="10" name="Rectangle 14"/>
            <p:cNvSpPr>
              <a:spLocks noChangeAspect="1" noChangeArrowheads="1"/>
            </p:cNvSpPr>
            <p:nvPr/>
          </p:nvSpPr>
          <p:spPr bwMode="auto">
            <a:xfrm>
              <a:off x="4565" y="4039"/>
              <a:ext cx="284" cy="281"/>
            </a:xfrm>
            <a:prstGeom prst="rect">
              <a:avLst/>
            </a:prstGeom>
            <a:solidFill>
              <a:srgbClr val="FFFFFF"/>
            </a:solidFill>
            <a:ln w="9525">
              <a:noFill/>
              <a:miter lim="800000"/>
              <a:headEnd/>
              <a:tailEnd/>
            </a:ln>
          </p:spPr>
          <p:txBody>
            <a:bodyPr lIns="0" tIns="0" rIns="0" bIns="0"/>
            <a:lstStyle/>
            <a:p>
              <a:pPr algn="just">
                <a:spcBef>
                  <a:spcPct val="0"/>
                </a:spcBef>
              </a:pPr>
              <a:r>
                <a:rPr lang="en-US" altLang="zh-CN" sz="2296">
                  <a:ea typeface="楷体" panose="02010609060101010101" pitchFamily="49" charset="-122"/>
                  <a:cs typeface="Times New Roman" panose="02020603050405020304" pitchFamily="18" charset="0"/>
                </a:rPr>
                <a:t>y</a:t>
              </a:r>
            </a:p>
          </p:txBody>
        </p:sp>
        <p:sp>
          <p:nvSpPr>
            <p:cNvPr id="11" name="Line 15"/>
            <p:cNvSpPr>
              <a:spLocks noChangeAspect="1" noChangeShapeType="1"/>
            </p:cNvSpPr>
            <p:nvPr/>
          </p:nvSpPr>
          <p:spPr bwMode="auto">
            <a:xfrm>
              <a:off x="4910" y="3545"/>
              <a:ext cx="1" cy="701"/>
            </a:xfrm>
            <a:prstGeom prst="line">
              <a:avLst/>
            </a:prstGeom>
            <a:noFill/>
            <a:ln w="9525">
              <a:solidFill>
                <a:srgbClr val="000000"/>
              </a:solidFill>
              <a:round/>
              <a:headEnd/>
              <a:tailEnd type="triangle" w="med" len="med"/>
            </a:ln>
          </p:spPr>
          <p:txBody>
            <a:bodyPr/>
            <a:lstStyle/>
            <a:p>
              <a:endParaRPr lang="zh-CN" altLang="en-US" sz="2296">
                <a:ea typeface="楷体" panose="02010609060101010101" pitchFamily="49" charset="-122"/>
                <a:cs typeface="Times New Roman" panose="02020603050405020304" pitchFamily="18" charset="0"/>
              </a:endParaRPr>
            </a:p>
          </p:txBody>
        </p:sp>
        <p:sp>
          <p:nvSpPr>
            <p:cNvPr id="12" name="Line 16"/>
            <p:cNvSpPr>
              <a:spLocks noChangeAspect="1" noChangeShapeType="1"/>
            </p:cNvSpPr>
            <p:nvPr/>
          </p:nvSpPr>
          <p:spPr bwMode="auto">
            <a:xfrm>
              <a:off x="4483" y="3124"/>
              <a:ext cx="854" cy="0"/>
            </a:xfrm>
            <a:prstGeom prst="line">
              <a:avLst/>
            </a:prstGeom>
            <a:noFill/>
            <a:ln w="9525">
              <a:solidFill>
                <a:srgbClr val="000000"/>
              </a:solidFill>
              <a:round/>
              <a:headEnd/>
              <a:tailEnd/>
            </a:ln>
          </p:spPr>
          <p:txBody>
            <a:bodyPr/>
            <a:lstStyle/>
            <a:p>
              <a:endParaRPr lang="zh-CN" altLang="en-US" sz="2296">
                <a:ea typeface="楷体" panose="02010609060101010101" pitchFamily="49" charset="-122"/>
                <a:cs typeface="Times New Roman" panose="02020603050405020304" pitchFamily="18" charset="0"/>
              </a:endParaRPr>
            </a:p>
          </p:txBody>
        </p:sp>
        <p:sp>
          <p:nvSpPr>
            <p:cNvPr id="13" name="Line 17"/>
            <p:cNvSpPr>
              <a:spLocks noChangeAspect="1" noChangeShapeType="1"/>
            </p:cNvSpPr>
            <p:nvPr/>
          </p:nvSpPr>
          <p:spPr bwMode="auto">
            <a:xfrm>
              <a:off x="4483" y="3405"/>
              <a:ext cx="854" cy="0"/>
            </a:xfrm>
            <a:prstGeom prst="line">
              <a:avLst/>
            </a:prstGeom>
            <a:noFill/>
            <a:ln w="9525">
              <a:solidFill>
                <a:srgbClr val="000000"/>
              </a:solidFill>
              <a:round/>
              <a:headEnd/>
              <a:tailEnd/>
            </a:ln>
          </p:spPr>
          <p:txBody>
            <a:bodyPr/>
            <a:lstStyle/>
            <a:p>
              <a:endParaRPr lang="zh-CN" altLang="en-US" sz="2296">
                <a:ea typeface="楷体" panose="02010609060101010101" pitchFamily="49" charset="-122"/>
                <a:cs typeface="Times New Roman" panose="02020603050405020304" pitchFamily="18" charset="0"/>
              </a:endParaRPr>
            </a:p>
          </p:txBody>
        </p:sp>
        <p:sp>
          <p:nvSpPr>
            <p:cNvPr id="14" name="Line 18"/>
            <p:cNvSpPr>
              <a:spLocks noChangeAspect="1" noChangeShapeType="1"/>
            </p:cNvSpPr>
            <p:nvPr/>
          </p:nvSpPr>
          <p:spPr bwMode="auto">
            <a:xfrm>
              <a:off x="4483" y="3685"/>
              <a:ext cx="854" cy="1"/>
            </a:xfrm>
            <a:prstGeom prst="line">
              <a:avLst/>
            </a:prstGeom>
            <a:noFill/>
            <a:ln w="9525">
              <a:solidFill>
                <a:srgbClr val="000000"/>
              </a:solidFill>
              <a:round/>
              <a:headEnd/>
              <a:tailEnd/>
            </a:ln>
          </p:spPr>
          <p:txBody>
            <a:bodyPr/>
            <a:lstStyle/>
            <a:p>
              <a:endParaRPr lang="zh-CN" altLang="en-US" sz="2296">
                <a:ea typeface="楷体" panose="02010609060101010101" pitchFamily="49" charset="-122"/>
                <a:cs typeface="Times New Roman" panose="02020603050405020304" pitchFamily="18" charset="0"/>
              </a:endParaRPr>
            </a:p>
          </p:txBody>
        </p:sp>
        <p:sp>
          <p:nvSpPr>
            <p:cNvPr id="15" name="Line 19"/>
            <p:cNvSpPr>
              <a:spLocks noChangeAspect="1" noChangeShapeType="1"/>
            </p:cNvSpPr>
            <p:nvPr/>
          </p:nvSpPr>
          <p:spPr bwMode="auto">
            <a:xfrm>
              <a:off x="4483" y="3966"/>
              <a:ext cx="854" cy="1"/>
            </a:xfrm>
            <a:prstGeom prst="line">
              <a:avLst/>
            </a:prstGeom>
            <a:noFill/>
            <a:ln w="9525">
              <a:solidFill>
                <a:srgbClr val="000000"/>
              </a:solidFill>
              <a:round/>
              <a:headEnd/>
              <a:tailEnd/>
            </a:ln>
          </p:spPr>
          <p:txBody>
            <a:bodyPr/>
            <a:lstStyle/>
            <a:p>
              <a:endParaRPr lang="zh-CN" altLang="en-US" sz="2296">
                <a:ea typeface="楷体" panose="02010609060101010101" pitchFamily="49" charset="-122"/>
                <a:cs typeface="Times New Roman" panose="02020603050405020304" pitchFamily="18" charset="0"/>
              </a:endParaRPr>
            </a:p>
          </p:txBody>
        </p:sp>
        <p:sp>
          <p:nvSpPr>
            <p:cNvPr id="16" name="Line 20"/>
            <p:cNvSpPr>
              <a:spLocks noChangeAspect="1" noChangeShapeType="1"/>
            </p:cNvSpPr>
            <p:nvPr/>
          </p:nvSpPr>
          <p:spPr bwMode="auto">
            <a:xfrm>
              <a:off x="4483" y="3124"/>
              <a:ext cx="0" cy="842"/>
            </a:xfrm>
            <a:prstGeom prst="line">
              <a:avLst/>
            </a:prstGeom>
            <a:noFill/>
            <a:ln w="9525">
              <a:solidFill>
                <a:srgbClr val="000000"/>
              </a:solidFill>
              <a:round/>
              <a:headEnd/>
              <a:tailEnd/>
            </a:ln>
          </p:spPr>
          <p:txBody>
            <a:bodyPr/>
            <a:lstStyle/>
            <a:p>
              <a:endParaRPr lang="zh-CN" altLang="en-US" sz="2296">
                <a:ea typeface="楷体" panose="02010609060101010101" pitchFamily="49" charset="-122"/>
                <a:cs typeface="Times New Roman" panose="02020603050405020304" pitchFamily="18" charset="0"/>
              </a:endParaRPr>
            </a:p>
          </p:txBody>
        </p:sp>
        <p:sp>
          <p:nvSpPr>
            <p:cNvPr id="17" name="Line 21"/>
            <p:cNvSpPr>
              <a:spLocks noChangeAspect="1" noChangeShapeType="1"/>
            </p:cNvSpPr>
            <p:nvPr/>
          </p:nvSpPr>
          <p:spPr bwMode="auto">
            <a:xfrm>
              <a:off x="4768" y="3124"/>
              <a:ext cx="0" cy="842"/>
            </a:xfrm>
            <a:prstGeom prst="line">
              <a:avLst/>
            </a:prstGeom>
            <a:noFill/>
            <a:ln w="9525">
              <a:solidFill>
                <a:srgbClr val="000000"/>
              </a:solidFill>
              <a:round/>
              <a:headEnd/>
              <a:tailEnd/>
            </a:ln>
          </p:spPr>
          <p:txBody>
            <a:bodyPr/>
            <a:lstStyle/>
            <a:p>
              <a:endParaRPr lang="zh-CN" altLang="en-US" sz="2296">
                <a:ea typeface="楷体" panose="02010609060101010101" pitchFamily="49" charset="-122"/>
                <a:cs typeface="Times New Roman" panose="02020603050405020304" pitchFamily="18" charset="0"/>
              </a:endParaRPr>
            </a:p>
          </p:txBody>
        </p:sp>
        <p:sp>
          <p:nvSpPr>
            <p:cNvPr id="18" name="Line 22"/>
            <p:cNvSpPr>
              <a:spLocks noChangeAspect="1" noChangeShapeType="1"/>
            </p:cNvSpPr>
            <p:nvPr/>
          </p:nvSpPr>
          <p:spPr bwMode="auto">
            <a:xfrm>
              <a:off x="5052" y="3124"/>
              <a:ext cx="1" cy="842"/>
            </a:xfrm>
            <a:prstGeom prst="line">
              <a:avLst/>
            </a:prstGeom>
            <a:noFill/>
            <a:ln w="9525">
              <a:solidFill>
                <a:srgbClr val="000000"/>
              </a:solidFill>
              <a:round/>
              <a:headEnd/>
              <a:tailEnd/>
            </a:ln>
          </p:spPr>
          <p:txBody>
            <a:bodyPr/>
            <a:lstStyle/>
            <a:p>
              <a:endParaRPr lang="zh-CN" altLang="en-US" sz="2296">
                <a:ea typeface="楷体" panose="02010609060101010101" pitchFamily="49" charset="-122"/>
                <a:cs typeface="Times New Roman" panose="02020603050405020304" pitchFamily="18" charset="0"/>
              </a:endParaRPr>
            </a:p>
          </p:txBody>
        </p:sp>
        <p:sp>
          <p:nvSpPr>
            <p:cNvPr id="19" name="Line 23"/>
            <p:cNvSpPr>
              <a:spLocks noChangeAspect="1" noChangeShapeType="1"/>
            </p:cNvSpPr>
            <p:nvPr/>
          </p:nvSpPr>
          <p:spPr bwMode="auto">
            <a:xfrm>
              <a:off x="5337" y="3124"/>
              <a:ext cx="0" cy="842"/>
            </a:xfrm>
            <a:prstGeom prst="line">
              <a:avLst/>
            </a:prstGeom>
            <a:noFill/>
            <a:ln w="9525">
              <a:solidFill>
                <a:srgbClr val="000000"/>
              </a:solidFill>
              <a:round/>
              <a:headEnd/>
              <a:tailEnd/>
            </a:ln>
          </p:spPr>
          <p:txBody>
            <a:bodyPr/>
            <a:lstStyle/>
            <a:p>
              <a:endParaRPr lang="zh-CN" altLang="en-US" sz="2296">
                <a:ea typeface="楷体" panose="02010609060101010101" pitchFamily="49" charset="-122"/>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20" name="矩形 19"/>
              <p:cNvSpPr/>
              <p:nvPr/>
            </p:nvSpPr>
            <p:spPr>
              <a:xfrm>
                <a:off x="1976307" y="3803719"/>
                <a:ext cx="8201439" cy="445635"/>
              </a:xfrm>
              <a:prstGeom prst="rect">
                <a:avLst/>
              </a:prstGeom>
            </p:spPr>
            <p:txBody>
              <a:bodyPr wrap="square">
                <a:spAutoFit/>
              </a:bodyPr>
              <a:lstStyle/>
              <a:p>
                <a:r>
                  <a:rPr lang="zh-CN" altLang="en-US" sz="2296" dirty="0">
                    <a:ea typeface="楷体" panose="02010609060101010101" pitchFamily="49" charset="-122"/>
                    <a:cs typeface="Times New Roman" panose="02020603050405020304" pitchFamily="18" charset="0"/>
                  </a:rPr>
                  <a:t>以灰度图像</a:t>
                </a:r>
                <a:r>
                  <a:rPr lang="en-US" altLang="zh-CN" sz="2296" i="1" dirty="0">
                    <a:ea typeface="楷体" panose="02010609060101010101" pitchFamily="49" charset="-122"/>
                    <a:cs typeface="Times New Roman" panose="02020603050405020304" pitchFamily="18" charset="0"/>
                  </a:rPr>
                  <a:t>f</a:t>
                </a:r>
                <a:r>
                  <a:rPr lang="zh-CN" altLang="en-US" sz="2296" dirty="0">
                    <a:ea typeface="楷体" panose="02010609060101010101" pitchFamily="49" charset="-122"/>
                    <a:cs typeface="Times New Roman" panose="02020603050405020304" pitchFamily="18" charset="0"/>
                  </a:rPr>
                  <a:t>中点</a:t>
                </a:r>
                <a14:m>
                  <m:oMath xmlns:m="http://schemas.openxmlformats.org/officeDocument/2006/math">
                    <m:d>
                      <m:dPr>
                        <m:ctrlPr>
                          <a:rPr lang="en-US" altLang="zh-CN" sz="2296"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296" b="1" i="1">
                            <a:latin typeface="Cambria Math" panose="02040503050406030204" pitchFamily="18" charset="0"/>
                            <a:ea typeface="楷体" panose="02010609060101010101" pitchFamily="49" charset="-122"/>
                            <a:cs typeface="Times New Roman" panose="02020603050405020304" pitchFamily="18" charset="0"/>
                          </a:rPr>
                          <m:t>𝒔</m:t>
                        </m:r>
                        <m:r>
                          <a:rPr lang="en-US" altLang="zh-CN" sz="2296" b="1" i="1">
                            <a:latin typeface="Cambria Math" panose="02040503050406030204" pitchFamily="18" charset="0"/>
                            <a:ea typeface="楷体" panose="02010609060101010101" pitchFamily="49" charset="-122"/>
                            <a:cs typeface="Times New Roman" panose="02020603050405020304" pitchFamily="18" charset="0"/>
                          </a:rPr>
                          <m:t>,</m:t>
                        </m:r>
                        <m:r>
                          <a:rPr lang="en-US" altLang="zh-CN" sz="2296" b="1" i="1">
                            <a:latin typeface="Cambria Math" panose="02040503050406030204" pitchFamily="18" charset="0"/>
                            <a:ea typeface="楷体" panose="02010609060101010101" pitchFamily="49" charset="-122"/>
                            <a:cs typeface="Times New Roman" panose="02020603050405020304" pitchFamily="18" charset="0"/>
                          </a:rPr>
                          <m:t>𝒕</m:t>
                        </m:r>
                      </m:e>
                    </m:d>
                    <m:r>
                      <a:rPr lang="en-US" altLang="zh-CN" sz="2296" b="1" i="1">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sz="2296" b="1"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296" b="1" i="1">
                            <a:latin typeface="Cambria Math" panose="02040503050406030204" pitchFamily="18" charset="0"/>
                            <a:ea typeface="楷体" panose="02010609060101010101" pitchFamily="49" charset="-122"/>
                            <a:cs typeface="Times New Roman" panose="02020603050405020304" pitchFamily="18" charset="0"/>
                          </a:rPr>
                          <m:t>𝟐</m:t>
                        </m:r>
                        <m:r>
                          <a:rPr lang="en-US" altLang="zh-CN" sz="2296" b="1" i="1">
                            <a:latin typeface="Cambria Math" panose="02040503050406030204" pitchFamily="18" charset="0"/>
                            <a:ea typeface="楷体" panose="02010609060101010101" pitchFamily="49" charset="-122"/>
                            <a:cs typeface="Times New Roman" panose="02020603050405020304" pitchFamily="18" charset="0"/>
                          </a:rPr>
                          <m:t>,</m:t>
                        </m:r>
                        <m:r>
                          <a:rPr lang="en-US" altLang="zh-CN" sz="2296" b="1" i="1">
                            <a:latin typeface="Cambria Math" panose="02040503050406030204" pitchFamily="18" charset="0"/>
                            <a:ea typeface="楷体" panose="02010609060101010101" pitchFamily="49" charset="-122"/>
                            <a:cs typeface="Times New Roman" panose="02020603050405020304" pitchFamily="18" charset="0"/>
                          </a:rPr>
                          <m:t>𝟐</m:t>
                        </m:r>
                      </m:e>
                    </m:d>
                  </m:oMath>
                </a14:m>
                <a:r>
                  <a:rPr lang="zh-CN" altLang="en-US" sz="2296" dirty="0">
                    <a:ea typeface="楷体" panose="02010609060101010101" pitchFamily="49" charset="-122"/>
                    <a:cs typeface="Times New Roman" panose="02020603050405020304" pitchFamily="18" charset="0"/>
                  </a:rPr>
                  <a:t> </a:t>
                </a:r>
                <a:r>
                  <a:rPr lang="zh-CN" altLang="en-US" sz="2296" dirty="0">
                    <a:ea typeface="楷体" panose="02010609060101010101" pitchFamily="49" charset="-122"/>
                    <a:cs typeface="Times New Roman" panose="02020603050405020304" pitchFamily="18" charset="0"/>
                  </a:rPr>
                  <a:t>为例</a:t>
                </a:r>
                <a:r>
                  <a:rPr lang="zh-CN" altLang="en-US" sz="2296" dirty="0">
                    <a:ea typeface="楷体" panose="02010609060101010101" pitchFamily="49" charset="-122"/>
                    <a:cs typeface="Times New Roman" panose="02020603050405020304" pitchFamily="18" charset="0"/>
                  </a:rPr>
                  <a:t>，</a:t>
                </a:r>
                <a:endParaRPr lang="zh-CN" altLang="en-US" sz="2296" dirty="0">
                  <a:ea typeface="楷体" panose="02010609060101010101" pitchFamily="49" charset="-122"/>
                  <a:cs typeface="Times New Roman" panose="02020603050405020304" pitchFamily="18" charset="0"/>
                </a:endParaRPr>
              </a:p>
            </p:txBody>
          </p:sp>
        </mc:Choice>
        <mc:Fallback>
          <p:sp>
            <p:nvSpPr>
              <p:cNvPr id="20" name="矩形 19"/>
              <p:cNvSpPr>
                <a:spLocks noRot="1" noChangeAspect="1" noMove="1" noResize="1" noEditPoints="1" noAdjustHandles="1" noChangeArrowheads="1" noChangeShapeType="1" noTextEdit="1"/>
              </p:cNvSpPr>
              <p:nvPr/>
            </p:nvSpPr>
            <p:spPr>
              <a:xfrm>
                <a:off x="1976307" y="3803719"/>
                <a:ext cx="8201439" cy="445635"/>
              </a:xfrm>
              <a:prstGeom prst="rect">
                <a:avLst/>
              </a:prstGeom>
              <a:blipFill>
                <a:blip r:embed="rId5"/>
                <a:stretch>
                  <a:fillRect l="-1040" t="-16438" b="-31507"/>
                </a:stretch>
              </a:blipFill>
            </p:spPr>
            <p:txBody>
              <a:bodyPr/>
              <a:lstStyle/>
              <a:p>
                <a:r>
                  <a:rPr lang="zh-CN" altLang="en-US">
                    <a:noFill/>
                  </a:rPr>
                  <a:t> </a:t>
                </a:r>
              </a:p>
            </p:txBody>
          </p:sp>
        </mc:Fallback>
      </mc:AlternateContent>
      <p:graphicFrame>
        <p:nvGraphicFramePr>
          <p:cNvPr id="21" name="Object 3"/>
          <p:cNvGraphicFramePr>
            <a:graphicFrameLocks noChangeAspect="1"/>
          </p:cNvGraphicFramePr>
          <p:nvPr>
            <p:extLst/>
          </p:nvPr>
        </p:nvGraphicFramePr>
        <p:xfrm>
          <a:off x="3662142" y="4540463"/>
          <a:ext cx="1937735" cy="605415"/>
        </p:xfrm>
        <a:graphic>
          <a:graphicData uri="http://schemas.openxmlformats.org/presentationml/2006/ole">
            <mc:AlternateContent xmlns:mc="http://schemas.openxmlformats.org/markup-compatibility/2006">
              <mc:Choice xmlns:v="urn:schemas-microsoft-com:vml" Requires="v">
                <p:oleObj spid="_x0000_s10249" name="Equation" r:id="rId6" imgW="825480" imgH="253800" progId="Equation.DSMT4">
                  <p:embed/>
                </p:oleObj>
              </mc:Choice>
              <mc:Fallback>
                <p:oleObj name="Equation" r:id="rId6" imgW="825480" imgH="253800" progId="Equation.DSMT4">
                  <p:embed/>
                  <p:pic>
                    <p:nvPicPr>
                      <p:cNvPr id="21" name="Object 3"/>
                      <p:cNvPicPr>
                        <a:picLocks noChangeAspect="1" noChangeArrowheads="1"/>
                      </p:cNvPicPr>
                      <p:nvPr/>
                    </p:nvPicPr>
                    <p:blipFill>
                      <a:blip r:embed="rId7"/>
                      <a:srcRect/>
                      <a:stretch>
                        <a:fillRect/>
                      </a:stretch>
                    </p:blipFill>
                    <p:spPr bwMode="auto">
                      <a:xfrm>
                        <a:off x="3662142" y="4540463"/>
                        <a:ext cx="1937735" cy="605415"/>
                      </a:xfrm>
                      <a:prstGeom prst="rect">
                        <a:avLst/>
                      </a:prstGeom>
                      <a:noFill/>
                    </p:spPr>
                  </p:pic>
                </p:oleObj>
              </mc:Fallback>
            </mc:AlternateContent>
          </a:graphicData>
        </a:graphic>
      </p:graphicFrame>
      <p:sp>
        <p:nvSpPr>
          <p:cNvPr id="22" name="Text Box 4"/>
          <p:cNvSpPr txBox="1">
            <a:spLocks noChangeArrowheads="1"/>
          </p:cNvSpPr>
          <p:nvPr/>
        </p:nvSpPr>
        <p:spPr bwMode="auto">
          <a:xfrm>
            <a:off x="1959080" y="4476990"/>
            <a:ext cx="1511311" cy="445635"/>
          </a:xfrm>
          <a:prstGeom prst="rect">
            <a:avLst/>
          </a:prstGeom>
          <a:noFill/>
          <a:ln w="9525">
            <a:noFill/>
            <a:miter lim="800000"/>
            <a:headEnd/>
            <a:tailEnd/>
          </a:ln>
        </p:spPr>
        <p:txBody>
          <a:bodyPr wrap="none">
            <a:spAutoFit/>
          </a:bodyPr>
          <a:lstStyle/>
          <a:p>
            <a:pPr marL="437369" indent="-437369">
              <a:spcBef>
                <a:spcPct val="0"/>
              </a:spcBef>
              <a:buClr>
                <a:srgbClr val="7030A0"/>
              </a:buClr>
              <a:buSzPct val="75000"/>
              <a:buFont typeface="Wingdings" panose="05000000000000000000" pitchFamily="2" charset="2"/>
              <a:buChar char="n"/>
            </a:pPr>
            <a:r>
              <a:rPr lang="zh-CN" altLang="en-US" sz="2296" b="1" dirty="0">
                <a:ea typeface="楷体" panose="02010609060101010101" pitchFamily="49" charset="-122"/>
                <a:cs typeface="Times New Roman" panose="02020603050405020304" pitchFamily="18" charset="0"/>
              </a:rPr>
              <a:t>平移：</a:t>
            </a:r>
          </a:p>
        </p:txBody>
      </p:sp>
      <p:graphicFrame>
        <p:nvGraphicFramePr>
          <p:cNvPr id="23" name="Object 8"/>
          <p:cNvGraphicFramePr>
            <a:graphicFrameLocks noChangeAspect="1"/>
          </p:cNvGraphicFramePr>
          <p:nvPr>
            <p:extLst/>
          </p:nvPr>
        </p:nvGraphicFramePr>
        <p:xfrm>
          <a:off x="1868803" y="5226765"/>
          <a:ext cx="8555554" cy="666159"/>
        </p:xfrm>
        <a:graphic>
          <a:graphicData uri="http://schemas.openxmlformats.org/presentationml/2006/ole">
            <mc:AlternateContent xmlns:mc="http://schemas.openxmlformats.org/markup-compatibility/2006">
              <mc:Choice xmlns:v="urn:schemas-microsoft-com:vml" Requires="v">
                <p:oleObj spid="_x0000_s10250" name="Equation" r:id="rId8" imgW="3695400" imgH="279360" progId="Equation.DSMT4">
                  <p:embed/>
                </p:oleObj>
              </mc:Choice>
              <mc:Fallback>
                <p:oleObj name="Equation" r:id="rId8" imgW="3695400" imgH="279360" progId="Equation.DSMT4">
                  <p:embed/>
                  <p:pic>
                    <p:nvPicPr>
                      <p:cNvPr id="23" name="Object 8"/>
                      <p:cNvPicPr>
                        <a:picLocks noChangeAspect="1" noChangeArrowheads="1"/>
                      </p:cNvPicPr>
                      <p:nvPr/>
                    </p:nvPicPr>
                    <p:blipFill>
                      <a:blip r:embed="rId9"/>
                      <a:srcRect/>
                      <a:stretch>
                        <a:fillRect/>
                      </a:stretch>
                    </p:blipFill>
                    <p:spPr bwMode="auto">
                      <a:xfrm>
                        <a:off x="1868803" y="5226765"/>
                        <a:ext cx="8555554" cy="666159"/>
                      </a:xfrm>
                      <a:prstGeom prst="rect">
                        <a:avLst/>
                      </a:prstGeom>
                      <a:noFill/>
                    </p:spPr>
                  </p:pic>
                </p:oleObj>
              </mc:Fallback>
            </mc:AlternateContent>
          </a:graphicData>
        </a:graphic>
      </p:graphicFrame>
    </p:spTree>
    <p:extLst>
      <p:ext uri="{BB962C8B-B14F-4D97-AF65-F5344CB8AC3E}">
        <p14:creationId xmlns:p14="http://schemas.microsoft.com/office/powerpoint/2010/main" val="18167268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87</a:t>
            </a:fld>
            <a:endParaRPr lang="en-US" altLang="zh-CN" dirty="0"/>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膨胀运算和腐蚀运算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Text Box 5"/>
          <p:cNvSpPr txBox="1">
            <a:spLocks noChangeArrowheads="1"/>
          </p:cNvSpPr>
          <p:nvPr/>
        </p:nvSpPr>
        <p:spPr bwMode="auto">
          <a:xfrm>
            <a:off x="1946899" y="1637510"/>
            <a:ext cx="1511311" cy="445635"/>
          </a:xfrm>
          <a:prstGeom prst="rect">
            <a:avLst/>
          </a:prstGeom>
          <a:noFill/>
          <a:ln w="9525">
            <a:noFill/>
            <a:miter lim="800000"/>
            <a:headEnd/>
            <a:tailEnd/>
          </a:ln>
        </p:spPr>
        <p:txBody>
          <a:bodyPr wrap="none">
            <a:spAutoFit/>
          </a:bodyPr>
          <a:lstStyle/>
          <a:p>
            <a:pPr marL="437369" indent="-437369">
              <a:spcBef>
                <a:spcPct val="0"/>
              </a:spcBef>
              <a:buClr>
                <a:srgbClr val="7030A0"/>
              </a:buClr>
              <a:buSzPct val="75000"/>
              <a:buFont typeface="Wingdings" panose="05000000000000000000" pitchFamily="2" charset="2"/>
              <a:buChar char="n"/>
            </a:pPr>
            <a:r>
              <a:rPr lang="zh-CN" altLang="en-US" sz="2296" b="1" dirty="0">
                <a:ea typeface="楷体" panose="02010609060101010101" pitchFamily="49" charset="-122"/>
                <a:cs typeface="Times New Roman" panose="02020603050405020304" pitchFamily="18" charset="0"/>
              </a:rPr>
              <a:t>相减：</a:t>
            </a:r>
          </a:p>
        </p:txBody>
      </p:sp>
      <p:graphicFrame>
        <p:nvGraphicFramePr>
          <p:cNvPr id="6" name="Object 9"/>
          <p:cNvGraphicFramePr>
            <a:graphicFrameLocks noChangeAspect="1"/>
          </p:cNvGraphicFramePr>
          <p:nvPr>
            <p:extLst/>
          </p:nvPr>
        </p:nvGraphicFramePr>
        <p:xfrm>
          <a:off x="3388842" y="1656287"/>
          <a:ext cx="3723608" cy="607440"/>
        </p:xfrm>
        <a:graphic>
          <a:graphicData uri="http://schemas.openxmlformats.org/presentationml/2006/ole">
            <mc:AlternateContent xmlns:mc="http://schemas.openxmlformats.org/markup-compatibility/2006">
              <mc:Choice xmlns:v="urn:schemas-microsoft-com:vml" Requires="v">
                <p:oleObj spid="_x0000_s11276" name="Equation" r:id="rId3" imgW="1562040" imgH="253800" progId="Equation.DSMT4">
                  <p:embed/>
                </p:oleObj>
              </mc:Choice>
              <mc:Fallback>
                <p:oleObj name="Equation" r:id="rId3" imgW="1562040" imgH="253800" progId="Equation.DSMT4">
                  <p:embed/>
                  <p:pic>
                    <p:nvPicPr>
                      <p:cNvPr id="6" name="Object 9"/>
                      <p:cNvPicPr>
                        <a:picLocks noChangeAspect="1" noChangeArrowheads="1"/>
                      </p:cNvPicPr>
                      <p:nvPr/>
                    </p:nvPicPr>
                    <p:blipFill>
                      <a:blip r:embed="rId4"/>
                      <a:srcRect/>
                      <a:stretch>
                        <a:fillRect/>
                      </a:stretch>
                    </p:blipFill>
                    <p:spPr bwMode="auto">
                      <a:xfrm>
                        <a:off x="3388842" y="1656287"/>
                        <a:ext cx="3723608" cy="607440"/>
                      </a:xfrm>
                      <a:prstGeom prst="rect">
                        <a:avLst/>
                      </a:prstGeom>
                      <a:noFill/>
                      <a:ln>
                        <a:noFill/>
                      </a:ln>
                      <a:effectLst/>
                    </p:spPr>
                  </p:pic>
                </p:oleObj>
              </mc:Fallback>
            </mc:AlternateContent>
          </a:graphicData>
        </a:graphic>
      </p:graphicFrame>
      <p:graphicFrame>
        <p:nvGraphicFramePr>
          <p:cNvPr id="7" name="对象 6"/>
          <p:cNvGraphicFramePr>
            <a:graphicFrameLocks noChangeAspect="1"/>
          </p:cNvGraphicFramePr>
          <p:nvPr>
            <p:extLst/>
          </p:nvPr>
        </p:nvGraphicFramePr>
        <p:xfrm>
          <a:off x="3390732" y="2282505"/>
          <a:ext cx="3905840" cy="544671"/>
        </p:xfrm>
        <a:graphic>
          <a:graphicData uri="http://schemas.openxmlformats.org/presentationml/2006/ole">
            <mc:AlternateContent xmlns:mc="http://schemas.openxmlformats.org/markup-compatibility/2006">
              <mc:Choice xmlns:v="urn:schemas-microsoft-com:vml" Requires="v">
                <p:oleObj spid="_x0000_s11277" name="Equation" r:id="rId5" imgW="1663560" imgH="228600" progId="Equation.DSMT4">
                  <p:embed/>
                </p:oleObj>
              </mc:Choice>
              <mc:Fallback>
                <p:oleObj name="Equation" r:id="rId5" imgW="1663560" imgH="228600" progId="Equation.DSMT4">
                  <p:embed/>
                  <p:pic>
                    <p:nvPicPr>
                      <p:cNvPr id="7" name="对象 6"/>
                      <p:cNvPicPr>
                        <a:picLocks noChangeAspect="1" noChangeArrowheads="1"/>
                      </p:cNvPicPr>
                      <p:nvPr/>
                    </p:nvPicPr>
                    <p:blipFill>
                      <a:blip r:embed="rId6"/>
                      <a:srcRect/>
                      <a:stretch>
                        <a:fillRect/>
                      </a:stretch>
                    </p:blipFill>
                    <p:spPr bwMode="auto">
                      <a:xfrm>
                        <a:off x="3390732" y="2282505"/>
                        <a:ext cx="3905840" cy="544671"/>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nvPr>
        </p:nvGraphicFramePr>
        <p:xfrm>
          <a:off x="3419214" y="2902217"/>
          <a:ext cx="3832948" cy="542647"/>
        </p:xfrm>
        <a:graphic>
          <a:graphicData uri="http://schemas.openxmlformats.org/presentationml/2006/ole">
            <mc:AlternateContent xmlns:mc="http://schemas.openxmlformats.org/markup-compatibility/2006">
              <mc:Choice xmlns:v="urn:schemas-microsoft-com:vml" Requires="v">
                <p:oleObj spid="_x0000_s11278" name="Equation" r:id="rId7" imgW="1625400" imgH="228600" progId="Equation.DSMT4">
                  <p:embed/>
                </p:oleObj>
              </mc:Choice>
              <mc:Fallback>
                <p:oleObj name="Equation" r:id="rId7" imgW="1625400" imgH="228600" progId="Equation.DSMT4">
                  <p:embed/>
                  <p:pic>
                    <p:nvPicPr>
                      <p:cNvPr id="8" name="对象 7"/>
                      <p:cNvPicPr>
                        <a:picLocks noChangeAspect="1" noChangeArrowheads="1"/>
                      </p:cNvPicPr>
                      <p:nvPr/>
                    </p:nvPicPr>
                    <p:blipFill>
                      <a:blip r:embed="rId8"/>
                      <a:srcRect/>
                      <a:stretch>
                        <a:fillRect/>
                      </a:stretch>
                    </p:blipFill>
                    <p:spPr bwMode="auto">
                      <a:xfrm>
                        <a:off x="3419214" y="2902217"/>
                        <a:ext cx="3832948" cy="542647"/>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9" name="文本框 8"/>
              <p:cNvSpPr txBox="1"/>
              <p:nvPr/>
            </p:nvSpPr>
            <p:spPr>
              <a:xfrm>
                <a:off x="5201995" y="3415229"/>
                <a:ext cx="171522"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296" i="1">
                          <a:latin typeface="Cambria Math" panose="02040503050406030204" pitchFamily="18" charset="0"/>
                        </a:rPr>
                        <m:t>⋮</m:t>
                      </m:r>
                    </m:oMath>
                  </m:oMathPara>
                </a14:m>
                <a:endParaRPr lang="zh-CN" altLang="en-US" sz="2296" dirty="0"/>
              </a:p>
            </p:txBody>
          </p:sp>
        </mc:Choice>
        <mc:Fallback>
          <p:sp>
            <p:nvSpPr>
              <p:cNvPr id="9" name="文本框 8"/>
              <p:cNvSpPr txBox="1">
                <a:spLocks noRot="1" noChangeAspect="1" noMove="1" noResize="1" noEditPoints="1" noAdjustHandles="1" noChangeArrowheads="1" noChangeShapeType="1" noTextEdit="1"/>
              </p:cNvSpPr>
              <p:nvPr/>
            </p:nvSpPr>
            <p:spPr>
              <a:xfrm>
                <a:off x="5201995" y="3415229"/>
                <a:ext cx="171522" cy="353302"/>
              </a:xfrm>
              <a:prstGeom prst="rect">
                <a:avLst/>
              </a:prstGeom>
              <a:blipFill>
                <a:blip r:embed="rId9"/>
                <a:stretch>
                  <a:fillRect l="-28571" r="-35714" b="-5172"/>
                </a:stretch>
              </a:blipFill>
            </p:spPr>
            <p:txBody>
              <a:bodyPr/>
              <a:lstStyle/>
              <a:p>
                <a:r>
                  <a:rPr lang="zh-CN" altLang="en-US">
                    <a:noFill/>
                  </a:rPr>
                  <a:t> </a:t>
                </a:r>
              </a:p>
            </p:txBody>
          </p:sp>
        </mc:Fallback>
      </mc:AlternateContent>
      <p:graphicFrame>
        <p:nvGraphicFramePr>
          <p:cNvPr id="10" name="对象 9"/>
          <p:cNvGraphicFramePr>
            <a:graphicFrameLocks noChangeAspect="1"/>
          </p:cNvGraphicFramePr>
          <p:nvPr>
            <p:extLst/>
          </p:nvPr>
        </p:nvGraphicFramePr>
        <p:xfrm>
          <a:off x="3419214" y="3817540"/>
          <a:ext cx="3832948" cy="544671"/>
        </p:xfrm>
        <a:graphic>
          <a:graphicData uri="http://schemas.openxmlformats.org/presentationml/2006/ole">
            <mc:AlternateContent xmlns:mc="http://schemas.openxmlformats.org/markup-compatibility/2006">
              <mc:Choice xmlns:v="urn:schemas-microsoft-com:vml" Requires="v">
                <p:oleObj spid="_x0000_s11279" name="Equation" r:id="rId10" imgW="1625400" imgH="228600" progId="Equation.DSMT4">
                  <p:embed/>
                </p:oleObj>
              </mc:Choice>
              <mc:Fallback>
                <p:oleObj name="Equation" r:id="rId10" imgW="1625400" imgH="228600" progId="Equation.DSMT4">
                  <p:embed/>
                  <p:pic>
                    <p:nvPicPr>
                      <p:cNvPr id="10" name="对象 9"/>
                      <p:cNvPicPr>
                        <a:picLocks noChangeAspect="1" noChangeArrowheads="1"/>
                      </p:cNvPicPr>
                      <p:nvPr/>
                    </p:nvPicPr>
                    <p:blipFill>
                      <a:blip r:embed="rId11"/>
                      <a:srcRect/>
                      <a:stretch>
                        <a:fillRect/>
                      </a:stretch>
                    </p:blipFill>
                    <p:spPr bwMode="auto">
                      <a:xfrm>
                        <a:off x="3419214" y="3817540"/>
                        <a:ext cx="3832948" cy="5446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nvPr>
        </p:nvGraphicFramePr>
        <p:xfrm>
          <a:off x="3419214" y="4442316"/>
          <a:ext cx="3786377" cy="544672"/>
        </p:xfrm>
        <a:graphic>
          <a:graphicData uri="http://schemas.openxmlformats.org/presentationml/2006/ole">
            <mc:AlternateContent xmlns:mc="http://schemas.openxmlformats.org/markup-compatibility/2006">
              <mc:Choice xmlns:v="urn:schemas-microsoft-com:vml" Requires="v">
                <p:oleObj spid="_x0000_s11280" name="Equation" r:id="rId12" imgW="1612800" imgH="228600" progId="Equation.DSMT4">
                  <p:embed/>
                </p:oleObj>
              </mc:Choice>
              <mc:Fallback>
                <p:oleObj name="Equation" r:id="rId12" imgW="1612800" imgH="228600" progId="Equation.DSMT4">
                  <p:embed/>
                  <p:pic>
                    <p:nvPicPr>
                      <p:cNvPr id="11" name="对象 10"/>
                      <p:cNvPicPr>
                        <a:picLocks noChangeAspect="1" noChangeArrowheads="1"/>
                      </p:cNvPicPr>
                      <p:nvPr/>
                    </p:nvPicPr>
                    <p:blipFill>
                      <a:blip r:embed="rId13"/>
                      <a:srcRect/>
                      <a:stretch>
                        <a:fillRect/>
                      </a:stretch>
                    </p:blipFill>
                    <p:spPr bwMode="auto">
                      <a:xfrm>
                        <a:off x="3419214" y="4442316"/>
                        <a:ext cx="3786377" cy="544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7"/>
          <p:cNvSpPr>
            <a:spLocks noChangeArrowheads="1"/>
          </p:cNvSpPr>
          <p:nvPr/>
        </p:nvSpPr>
        <p:spPr bwMode="auto">
          <a:xfrm>
            <a:off x="2343502" y="3689543"/>
            <a:ext cx="235601" cy="47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6629" tIns="58314" rIns="116629" bIns="58314" numCol="1" anchor="ctr" anchorCtr="0" compatLnSpc="1">
            <a:prstTxWarp prst="textNoShape">
              <a:avLst/>
            </a:prstTxWarp>
            <a:spAutoFit/>
          </a:bodyPr>
          <a:lstStyle/>
          <a:p>
            <a:endParaRPr lang="zh-CN" altLang="en-US" sz="2296"/>
          </a:p>
        </p:txBody>
      </p:sp>
      <p:sp>
        <p:nvSpPr>
          <p:cNvPr id="13" name="Rectangle 6"/>
          <p:cNvSpPr>
            <a:spLocks noChangeArrowheads="1"/>
          </p:cNvSpPr>
          <p:nvPr/>
        </p:nvSpPr>
        <p:spPr bwMode="auto">
          <a:xfrm>
            <a:off x="3891752" y="5238047"/>
            <a:ext cx="8078955" cy="798937"/>
          </a:xfrm>
          <a:prstGeom prst="rect">
            <a:avLst/>
          </a:prstGeom>
          <a:noFill/>
          <a:ln w="9525">
            <a:noFill/>
            <a:miter lim="800000"/>
            <a:headEnd/>
            <a:tailEnd/>
          </a:ln>
        </p:spPr>
        <p:txBody>
          <a:bodyPr anchor="ctr">
            <a:spAutoFit/>
          </a:bodyPr>
          <a:lstStyle/>
          <a:p>
            <a:pPr>
              <a:spcBef>
                <a:spcPct val="0"/>
              </a:spcBef>
            </a:pPr>
            <a:r>
              <a:rPr lang="zh-CN" altLang="en-US" sz="2296" dirty="0">
                <a:ea typeface="楷体" panose="02010609060101010101" pitchFamily="49" charset="-122"/>
                <a:cs typeface="Times New Roman" panose="02020603050405020304" pitchFamily="18" charset="0"/>
              </a:rPr>
              <a:t>对应上列的所有值取最小为</a:t>
            </a:r>
            <a:r>
              <a:rPr lang="en-US" altLang="zh-CN" sz="2296" dirty="0">
                <a:ea typeface="楷体" panose="02010609060101010101" pitchFamily="49" charset="-122"/>
                <a:cs typeface="Times New Roman" panose="02020603050405020304" pitchFamily="18" charset="0"/>
              </a:rPr>
              <a:t>-7</a:t>
            </a:r>
            <a:r>
              <a:rPr lang="zh-CN" altLang="en-US" sz="2296" dirty="0">
                <a:ea typeface="楷体" panose="02010609060101010101" pitchFamily="49" charset="-122"/>
                <a:cs typeface="Times New Roman" panose="02020603050405020304" pitchFamily="18" charset="0"/>
              </a:rPr>
              <a:t>，</a:t>
            </a:r>
            <a:endParaRPr lang="en-US" altLang="zh-CN" sz="2296" dirty="0">
              <a:ea typeface="楷体" panose="02010609060101010101" pitchFamily="49" charset="-122"/>
              <a:cs typeface="Times New Roman" panose="02020603050405020304" pitchFamily="18" charset="0"/>
            </a:endParaRPr>
          </a:p>
          <a:p>
            <a:pPr>
              <a:spcBef>
                <a:spcPct val="0"/>
              </a:spcBef>
            </a:pPr>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2,2</a:t>
            </a:r>
            <a:r>
              <a:rPr lang="zh-CN" altLang="en-US" sz="2296" dirty="0">
                <a:ea typeface="楷体" panose="02010609060101010101" pitchFamily="49" charset="-122"/>
                <a:cs typeface="Times New Roman" panose="02020603050405020304" pitchFamily="18" charset="0"/>
              </a:rPr>
              <a:t>）点腐蚀后为</a:t>
            </a:r>
            <a:r>
              <a:rPr lang="en-US" altLang="zh-CN" sz="2296" dirty="0">
                <a:ea typeface="楷体" panose="02010609060101010101" pitchFamily="49" charset="-122"/>
                <a:cs typeface="Times New Roman" panose="02020603050405020304" pitchFamily="18" charset="0"/>
              </a:rPr>
              <a:t>-7</a:t>
            </a:r>
          </a:p>
        </p:txBody>
      </p:sp>
      <p:sp>
        <p:nvSpPr>
          <p:cNvPr id="14" name="Text Box 7"/>
          <p:cNvSpPr txBox="1">
            <a:spLocks noChangeArrowheads="1"/>
          </p:cNvSpPr>
          <p:nvPr/>
        </p:nvSpPr>
        <p:spPr bwMode="auto">
          <a:xfrm>
            <a:off x="1944638" y="5083182"/>
            <a:ext cx="1806264" cy="445635"/>
          </a:xfrm>
          <a:prstGeom prst="rect">
            <a:avLst/>
          </a:prstGeom>
          <a:noFill/>
          <a:ln w="9525">
            <a:noFill/>
            <a:miter lim="800000"/>
            <a:headEnd/>
            <a:tailEnd/>
          </a:ln>
        </p:spPr>
        <p:txBody>
          <a:bodyPr wrap="none">
            <a:spAutoFit/>
          </a:bodyPr>
          <a:lstStyle/>
          <a:p>
            <a:pPr marL="437369" indent="-437369">
              <a:spcBef>
                <a:spcPct val="0"/>
              </a:spcBef>
              <a:buClr>
                <a:srgbClr val="7030A0"/>
              </a:buClr>
              <a:buSzPct val="75000"/>
              <a:buFont typeface="Wingdings" panose="05000000000000000000" pitchFamily="2" charset="2"/>
              <a:buChar char="n"/>
            </a:pPr>
            <a:r>
              <a:rPr lang="zh-CN" altLang="en-US" sz="2296" b="1" dirty="0">
                <a:ea typeface="楷体" panose="02010609060101010101" pitchFamily="49" charset="-122"/>
                <a:cs typeface="Times New Roman" panose="02020603050405020304" pitchFamily="18" charset="0"/>
              </a:rPr>
              <a:t>求最小：</a:t>
            </a:r>
          </a:p>
        </p:txBody>
      </p:sp>
    </p:spTree>
    <p:extLst>
      <p:ext uri="{BB962C8B-B14F-4D97-AF65-F5344CB8AC3E}">
        <p14:creationId xmlns:p14="http://schemas.microsoft.com/office/powerpoint/2010/main" val="25621260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88</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膨胀运算和腐蚀运算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1951811" y="1788778"/>
            <a:ext cx="2986074" cy="445635"/>
          </a:xfrm>
          <a:prstGeom prst="rect">
            <a:avLst/>
          </a:prstGeom>
        </p:spPr>
        <p:txBody>
          <a:bodyPr wrap="none">
            <a:spAutoFit/>
          </a:bodyPr>
          <a:lstStyle/>
          <a:p>
            <a:pPr marL="437369" indent="-437369">
              <a:buClr>
                <a:srgbClr val="7030A0"/>
              </a:buClr>
              <a:buSzPct val="75000"/>
              <a:buFont typeface="Wingdings" panose="05000000000000000000" pitchFamily="2" charset="2"/>
              <a:buChar char="n"/>
            </a:pPr>
            <a:r>
              <a:rPr lang="zh-CN" altLang="zh-CN" sz="2296" dirty="0">
                <a:ea typeface="楷体" panose="02010609060101010101" pitchFamily="49" charset="-122"/>
                <a:cs typeface="Times New Roman" panose="02020603050405020304" pitchFamily="18" charset="0"/>
              </a:rPr>
              <a:t>最后腐蚀结果为：</a:t>
            </a:r>
            <a:endParaRPr lang="zh-CN" altLang="en-US" sz="2296" dirty="0">
              <a:ea typeface="楷体" panose="02010609060101010101" pitchFamily="49" charset="-122"/>
              <a:cs typeface="Times New Roman" panose="02020603050405020304" pitchFamily="18" charset="0"/>
            </a:endParaRPr>
          </a:p>
        </p:txBody>
      </p:sp>
      <p:graphicFrame>
        <p:nvGraphicFramePr>
          <p:cNvPr id="6" name="Object 1"/>
          <p:cNvGraphicFramePr>
            <a:graphicFrameLocks noChangeAspect="1"/>
          </p:cNvGraphicFramePr>
          <p:nvPr>
            <p:extLst/>
          </p:nvPr>
        </p:nvGraphicFramePr>
        <p:xfrm>
          <a:off x="5533106" y="1303973"/>
          <a:ext cx="3640592" cy="2555298"/>
        </p:xfrm>
        <a:graphic>
          <a:graphicData uri="http://schemas.openxmlformats.org/presentationml/2006/ole">
            <mc:AlternateContent xmlns:mc="http://schemas.openxmlformats.org/markup-compatibility/2006">
              <mc:Choice xmlns:v="urn:schemas-microsoft-com:vml" Requires="v">
                <p:oleObj spid="_x0000_s12292" name="Equation" r:id="rId3" imgW="1650960" imgH="1155600" progId="Equation.DSMT4">
                  <p:embed/>
                </p:oleObj>
              </mc:Choice>
              <mc:Fallback>
                <p:oleObj name="Equation" r:id="rId3" imgW="1650960" imgH="1155600" progId="Equation.DSMT4">
                  <p:embed/>
                  <p:pic>
                    <p:nvPicPr>
                      <p:cNvPr id="6" name="Object 1"/>
                      <p:cNvPicPr>
                        <a:picLocks noChangeAspect="1" noChangeArrowheads="1"/>
                      </p:cNvPicPr>
                      <p:nvPr/>
                    </p:nvPicPr>
                    <p:blipFill>
                      <a:blip r:embed="rId4"/>
                      <a:srcRect/>
                      <a:stretch>
                        <a:fillRect/>
                      </a:stretch>
                    </p:blipFill>
                    <p:spPr bwMode="auto">
                      <a:xfrm>
                        <a:off x="5533106" y="1303973"/>
                        <a:ext cx="3640592" cy="2555298"/>
                      </a:xfrm>
                      <a:prstGeom prst="rect">
                        <a:avLst/>
                      </a:prstGeom>
                      <a:noFill/>
                    </p:spPr>
                  </p:pic>
                </p:oleObj>
              </mc:Fallback>
            </mc:AlternateContent>
          </a:graphicData>
        </a:graphic>
      </p:graphicFrame>
      <p:sp>
        <p:nvSpPr>
          <p:cNvPr id="7" name="TextBox 1"/>
          <p:cNvSpPr txBox="1"/>
          <p:nvPr/>
        </p:nvSpPr>
        <p:spPr>
          <a:xfrm>
            <a:off x="1963382" y="4255594"/>
            <a:ext cx="7924942" cy="1203535"/>
          </a:xfrm>
          <a:prstGeom prst="rect">
            <a:avLst/>
          </a:prstGeom>
          <a:noFill/>
        </p:spPr>
        <p:txBody>
          <a:bodyPr wrap="square" rtlCol="0">
            <a:spAutoFit/>
          </a:bodyPr>
          <a:lstStyle/>
          <a:p>
            <a:pPr marL="437369" indent="-437369" algn="just">
              <a:spcBef>
                <a:spcPts val="383"/>
              </a:spcBef>
              <a:buClr>
                <a:srgbClr val="7030A0"/>
              </a:buClr>
              <a:buSzPct val="75000"/>
              <a:buFont typeface="Wingdings" panose="05000000000000000000" pitchFamily="2" charset="2"/>
              <a:buChar char="n"/>
            </a:pPr>
            <a:r>
              <a:rPr lang="zh-CN" altLang="zh-CN" sz="2296" dirty="0">
                <a:ea typeface="楷体" panose="02010609060101010101" pitchFamily="49" charset="-122"/>
                <a:cs typeface="Times New Roman" panose="02020603050405020304" pitchFamily="18" charset="0"/>
              </a:rPr>
              <a:t>灰度图像的腐蚀运算过程：</a:t>
            </a:r>
          </a:p>
          <a:p>
            <a:pPr algn="just">
              <a:spcBef>
                <a:spcPts val="383"/>
              </a:spcBef>
            </a:pPr>
            <a:r>
              <a:rPr lang="zh-CN" altLang="zh-CN" sz="2296" dirty="0">
                <a:ea typeface="楷体" panose="02010609060101010101" pitchFamily="49" charset="-122"/>
                <a:cs typeface="Times New Roman" panose="02020603050405020304" pitchFamily="18" charset="0"/>
              </a:rPr>
              <a:t>把结构元素</a:t>
            </a:r>
            <a:r>
              <a:rPr lang="en-US" altLang="zh-CN" sz="2296" i="1" dirty="0">
                <a:ea typeface="楷体" panose="02010609060101010101" pitchFamily="49" charset="-122"/>
                <a:cs typeface="Times New Roman" panose="02020603050405020304" pitchFamily="18" charset="0"/>
              </a:rPr>
              <a:t>b</a:t>
            </a:r>
            <a:r>
              <a:rPr lang="zh-CN" altLang="zh-CN" sz="2296" dirty="0">
                <a:ea typeface="楷体" panose="02010609060101010101" pitchFamily="49" charset="-122"/>
                <a:cs typeface="Times New Roman" panose="02020603050405020304" pitchFamily="18" charset="0"/>
              </a:rPr>
              <a:t>作为模板在图像上移动，模板覆盖区域内，像素值与</a:t>
            </a:r>
            <a:r>
              <a:rPr lang="en-US" altLang="zh-CN" sz="2296" i="1" dirty="0">
                <a:ea typeface="楷体" panose="02010609060101010101" pitchFamily="49" charset="-122"/>
                <a:cs typeface="Times New Roman" panose="02020603050405020304" pitchFamily="18" charset="0"/>
              </a:rPr>
              <a:t>b</a:t>
            </a:r>
            <a:r>
              <a:rPr lang="zh-CN" altLang="zh-CN" sz="2296" dirty="0">
                <a:ea typeface="楷体" panose="02010609060101010101" pitchFamily="49" charset="-122"/>
                <a:cs typeface="Times New Roman" panose="02020603050405020304" pitchFamily="18" charset="0"/>
              </a:rPr>
              <a:t>值对应相减，求最小。</a:t>
            </a:r>
            <a:endParaRPr lang="zh-CN" altLang="en-US" sz="2296"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335562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89</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膨胀运算和腐蚀运算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TextBox 2"/>
          <p:cNvSpPr txBox="1"/>
          <p:nvPr/>
        </p:nvSpPr>
        <p:spPr>
          <a:xfrm>
            <a:off x="2146721" y="1480766"/>
            <a:ext cx="7944479" cy="445635"/>
          </a:xfrm>
          <a:prstGeom prst="rect">
            <a:avLst/>
          </a:prstGeom>
          <a:noFill/>
        </p:spPr>
        <p:txBody>
          <a:bodyPr wrap="square" rtlCol="0">
            <a:spAutoFit/>
          </a:bodyPr>
          <a:lstStyle/>
          <a:p>
            <a:pPr marL="437369" indent="-437369" algn="just">
              <a:spcBef>
                <a:spcPts val="1020"/>
              </a:spcBef>
              <a:spcAft>
                <a:spcPts val="1020"/>
              </a:spcAft>
              <a:buClr>
                <a:srgbClr val="7030A0"/>
              </a:buClr>
              <a:buSzPct val="75000"/>
              <a:buFont typeface="Wingdings" panose="05000000000000000000" pitchFamily="2" charset="2"/>
              <a:buChar char="n"/>
            </a:pPr>
            <a:r>
              <a:rPr lang="zh-CN" altLang="zh-CN" sz="2296" dirty="0">
                <a:ea typeface="楷体" panose="02010609060101010101" pitchFamily="49" charset="-122"/>
                <a:cs typeface="Times New Roman" panose="02020603050405020304" pitchFamily="18" charset="0"/>
              </a:rPr>
              <a:t>灰度腐蚀运算会产生以下两种效果：</a:t>
            </a:r>
          </a:p>
        </p:txBody>
      </p:sp>
      <p:sp>
        <p:nvSpPr>
          <p:cNvPr id="6" name="矩形 5"/>
          <p:cNvSpPr/>
          <p:nvPr/>
        </p:nvSpPr>
        <p:spPr>
          <a:xfrm>
            <a:off x="2417778" y="2068372"/>
            <a:ext cx="7673423" cy="2115323"/>
          </a:xfrm>
          <a:prstGeom prst="rect">
            <a:avLst/>
          </a:prstGeom>
        </p:spPr>
        <p:txBody>
          <a:bodyPr wrap="square">
            <a:spAutoFit/>
          </a:bodyPr>
          <a:lstStyle/>
          <a:p>
            <a:pPr marL="437369" indent="-437369" algn="just">
              <a:spcBef>
                <a:spcPts val="1020"/>
              </a:spcBef>
              <a:spcAft>
                <a:spcPts val="1020"/>
              </a:spcAft>
              <a:buClr>
                <a:srgbClr val="7030A0"/>
              </a:buClr>
              <a:buSzPct val="75000"/>
              <a:buFont typeface="Wingdings" panose="05000000000000000000" pitchFamily="2" charset="2"/>
              <a:buChar char="p"/>
            </a:pPr>
            <a:r>
              <a:rPr lang="zh-CN" altLang="zh-CN" sz="2296" dirty="0">
                <a:ea typeface="楷体" panose="02010609060101010101" pitchFamily="49" charset="-122"/>
                <a:cs typeface="Times New Roman" panose="02020603050405020304" pitchFamily="18" charset="0"/>
              </a:rPr>
              <a:t>如果在结构元素所定义的邻域中其值都为正，腐蚀后</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f </a:t>
            </a:r>
            <a:r>
              <a:rPr lang="en-US" altLang="zh-CN" sz="2296" dirty="0">
                <a:ea typeface="楷体" panose="02010609060101010101" pitchFamily="49" charset="-122"/>
                <a:cs typeface="Times New Roman" panose="02020603050405020304" pitchFamily="18" charset="0"/>
                <a:sym typeface="Webdings"/>
              </a:rPr>
              <a:t></a:t>
            </a:r>
            <a:r>
              <a:rPr lang="en-US" altLang="zh-CN" sz="2296" i="1" dirty="0">
                <a:ea typeface="楷体" panose="02010609060101010101" pitchFamily="49" charset="-122"/>
                <a:cs typeface="Times New Roman" panose="02020603050405020304" pitchFamily="18" charset="0"/>
              </a:rPr>
              <a:t>b</a:t>
            </a:r>
            <a:r>
              <a:rPr lang="zh-CN" altLang="zh-CN" sz="2296" dirty="0">
                <a:ea typeface="楷体" panose="02010609060101010101" pitchFamily="49" charset="-122"/>
                <a:cs typeface="Times New Roman" panose="02020603050405020304" pitchFamily="18" charset="0"/>
              </a:rPr>
              <a:t>的值比</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f </a:t>
            </a:r>
            <a:r>
              <a:rPr lang="zh-CN" altLang="zh-CN" sz="2296" dirty="0">
                <a:ea typeface="楷体" panose="02010609060101010101" pitchFamily="49" charset="-122"/>
                <a:cs typeface="Times New Roman" panose="02020603050405020304" pitchFamily="18" charset="0"/>
              </a:rPr>
              <a:t>值小，因此图像会比输入图像暗；</a:t>
            </a:r>
          </a:p>
          <a:p>
            <a:pPr marL="437369" indent="-437369" algn="just">
              <a:spcBef>
                <a:spcPts val="1020"/>
              </a:spcBef>
              <a:spcAft>
                <a:spcPts val="1020"/>
              </a:spcAft>
              <a:buClr>
                <a:srgbClr val="7030A0"/>
              </a:buClr>
              <a:buSzPct val="75000"/>
              <a:buFont typeface="Wingdings" panose="05000000000000000000" pitchFamily="2" charset="2"/>
              <a:buChar char="p"/>
            </a:pPr>
            <a:r>
              <a:rPr lang="zh-CN" altLang="zh-CN" sz="2296" dirty="0">
                <a:ea typeface="楷体" panose="02010609060101010101" pitchFamily="49" charset="-122"/>
                <a:cs typeface="Times New Roman" panose="02020603050405020304" pitchFamily="18" charset="0"/>
              </a:rPr>
              <a:t>如果输入图像中亮细节部分的尺寸比结构元素小，则腐蚀后明亮细节将会削弱，削弱程度与该亮细节周围的灰度值和结构元素的形状以及结构元素的值有关。</a:t>
            </a:r>
            <a:endParaRPr lang="zh-CN" altLang="en-US" sz="2296"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11188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9</a:t>
            </a:fld>
            <a:endParaRPr lang="en-US" altLang="zh-CN"/>
          </a:p>
        </p:txBody>
      </p:sp>
      <p:sp>
        <p:nvSpPr>
          <p:cNvPr id="3" name="Rectangle 2"/>
          <p:cNvSpPr txBox="1">
            <a:spLocks noChangeArrowheads="1"/>
          </p:cNvSpPr>
          <p:nvPr/>
        </p:nvSpPr>
        <p:spPr bwMode="auto">
          <a:xfrm>
            <a:off x="1963383" y="305746"/>
            <a:ext cx="4049601"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9.2.1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基本形态变换</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二值形态学的基础运算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8" name="矩形 7"/>
          <p:cNvSpPr/>
          <p:nvPr/>
        </p:nvSpPr>
        <p:spPr>
          <a:xfrm>
            <a:off x="7127224" y="3651436"/>
            <a:ext cx="907621"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c</a:t>
            </a:r>
            <a:r>
              <a:rPr lang="zh-CN" altLang="en-US" sz="2296" dirty="0">
                <a:ea typeface="楷体" panose="02010609060101010101" pitchFamily="49" charset="-122"/>
                <a:cs typeface="Times New Roman" panose="02020603050405020304" pitchFamily="18" charset="0"/>
              </a:rPr>
              <a:t>）</a:t>
            </a:r>
            <a:endParaRPr lang="zh-CN" altLang="en-US" sz="2296" dirty="0"/>
          </a:p>
        </p:txBody>
      </p:sp>
      <p:sp>
        <p:nvSpPr>
          <p:cNvPr id="9" name="矩形 8"/>
          <p:cNvSpPr/>
          <p:nvPr/>
        </p:nvSpPr>
        <p:spPr>
          <a:xfrm>
            <a:off x="10038945" y="3666346"/>
            <a:ext cx="942887"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d</a:t>
            </a:r>
            <a:r>
              <a:rPr lang="zh-CN" altLang="en-US" sz="2296" dirty="0">
                <a:ea typeface="楷体" panose="02010609060101010101" pitchFamily="49" charset="-122"/>
                <a:cs typeface="Times New Roman" panose="02020603050405020304" pitchFamily="18" charset="0"/>
              </a:rPr>
              <a:t>）</a:t>
            </a:r>
            <a:endParaRPr lang="zh-CN" altLang="en-US" sz="2296" dirty="0"/>
          </a:p>
        </p:txBody>
      </p:sp>
      <mc:AlternateContent xmlns:mc="http://schemas.openxmlformats.org/markup-compatibility/2006">
        <mc:Choice xmlns:a14="http://schemas.microsoft.com/office/drawing/2010/main" Requires="a14">
          <p:sp>
            <p:nvSpPr>
              <p:cNvPr id="10" name="Text Box 28"/>
              <p:cNvSpPr txBox="1">
                <a:spLocks noChangeArrowheads="1"/>
              </p:cNvSpPr>
              <p:nvPr/>
            </p:nvSpPr>
            <p:spPr bwMode="auto">
              <a:xfrm>
                <a:off x="1791932" y="5255887"/>
                <a:ext cx="8247013" cy="1164101"/>
              </a:xfrm>
              <a:prstGeom prst="rect">
                <a:avLst/>
              </a:prstGeom>
              <a:noFill/>
              <a:ln w="9525">
                <a:noFill/>
                <a:miter lim="800000"/>
                <a:headEnd/>
                <a:tailEnd/>
              </a:ln>
            </p:spPr>
            <p:txBody>
              <a:bodyPr wrap="square">
                <a:spAutoFit/>
              </a:bodyPr>
              <a:lstStyle/>
              <a:p>
                <a:r>
                  <a:rPr lang="zh-CN" altLang="en-US" sz="2296" dirty="0">
                    <a:ea typeface="楷体" panose="02010609060101010101" pitchFamily="49" charset="-122"/>
                    <a:cs typeface="Times New Roman" panose="02020603050405020304" pitchFamily="18" charset="0"/>
                  </a:rPr>
                  <a:t>解：图</a:t>
                </a:r>
                <a:r>
                  <a:rPr lang="en-US" altLang="zh-CN" sz="2296" dirty="0">
                    <a:ea typeface="楷体" panose="02010609060101010101" pitchFamily="49" charset="-122"/>
                    <a:cs typeface="Times New Roman" panose="02020603050405020304" pitchFamily="18" charset="0"/>
                  </a:rPr>
                  <a:t>(c)</a:t>
                </a:r>
                <a:r>
                  <a:rPr lang="zh-CN" altLang="en-US" sz="2296" dirty="0">
                    <a:ea typeface="楷体" panose="02010609060101010101" pitchFamily="49" charset="-122"/>
                    <a:cs typeface="Times New Roman" panose="02020603050405020304" pitchFamily="18" charset="0"/>
                  </a:rPr>
                  <a:t>中</a:t>
                </a:r>
                <a:r>
                  <a:rPr lang="zh-CN" altLang="zh-CN" sz="2296" dirty="0">
                    <a:ea typeface="楷体" panose="02010609060101010101" pitchFamily="49" charset="-122"/>
                    <a:cs typeface="Times New Roman" panose="02020603050405020304" pitchFamily="18" charset="0"/>
                  </a:rPr>
                  <a:t>深色“</a:t>
                </a:r>
                <a:r>
                  <a:rPr lang="en-US" altLang="zh-CN" sz="2296" dirty="0">
                    <a:ea typeface="楷体" panose="02010609060101010101" pitchFamily="49" charset="-122"/>
                    <a:cs typeface="Times New Roman" panose="02020603050405020304" pitchFamily="18" charset="0"/>
                  </a:rPr>
                  <a:t>1</a:t>
                </a:r>
                <a:r>
                  <a:rPr lang="zh-CN"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部分为结构</a:t>
                </a:r>
                <a:r>
                  <a:rPr lang="zh-CN" altLang="en-US" sz="2296" dirty="0">
                    <a:ea typeface="楷体" panose="02010609060101010101" pitchFamily="49" charset="-122"/>
                    <a:cs typeface="Times New Roman" panose="02020603050405020304" pitchFamily="18" charset="0"/>
                  </a:rPr>
                  <a:t>元素</a:t>
                </a:r>
                <a:r>
                  <a:rPr lang="en-US" altLang="zh-CN" sz="2296" dirty="0">
                    <a:ea typeface="楷体" panose="02010609060101010101" pitchFamily="49" charset="-122"/>
                    <a:cs typeface="Times New Roman" panose="02020603050405020304" pitchFamily="18" charset="0"/>
                  </a:rPr>
                  <a:t>S</a:t>
                </a:r>
                <a:r>
                  <a:rPr lang="zh-CN" altLang="en-US" sz="2296" dirty="0">
                    <a:ea typeface="楷体" panose="02010609060101010101" pitchFamily="49" charset="-122"/>
                    <a:cs typeface="Times New Roman" panose="02020603050405020304" pitchFamily="18" charset="0"/>
                  </a:rPr>
                  <a:t>的</a:t>
                </a:r>
                <a:r>
                  <a:rPr lang="zh-CN" altLang="en-US" sz="2296" dirty="0">
                    <a:ea typeface="楷体" panose="02010609060101010101" pitchFamily="49" charset="-122"/>
                    <a:cs typeface="Times New Roman" panose="02020603050405020304" pitchFamily="18" charset="0"/>
                  </a:rPr>
                  <a:t>映射</a:t>
                </a:r>
                <a14:m>
                  <m:oMath xmlns:m="http://schemas.openxmlformats.org/officeDocument/2006/math">
                    <m:acc>
                      <m:accPr>
                        <m:chr m:val="̂"/>
                        <m:ctrlPr>
                          <a:rPr lang="zh-CN" altLang="en-US" sz="2296" i="1">
                            <a:latin typeface="Cambria Math" panose="02040503050406030204" pitchFamily="18" charset="0"/>
                            <a:ea typeface="楷体" panose="02010609060101010101" pitchFamily="49" charset="-122"/>
                            <a:cs typeface="Times New Roman" panose="02020603050405020304" pitchFamily="18" charset="0"/>
                          </a:rPr>
                        </m:ctrlPr>
                      </m:accPr>
                      <m:e>
                        <m:r>
                          <a:rPr lang="en-US" altLang="zh-CN" sz="2296" b="1" i="1">
                            <a:latin typeface="Cambria Math" panose="02040503050406030204" pitchFamily="18" charset="0"/>
                            <a:ea typeface="楷体" panose="02010609060101010101" pitchFamily="49" charset="-122"/>
                            <a:cs typeface="Times New Roman" panose="02020603050405020304" pitchFamily="18" charset="0"/>
                          </a:rPr>
                          <m:t>𝑺</m:t>
                        </m:r>
                      </m:e>
                    </m:acc>
                  </m:oMath>
                </a14:m>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d)</a:t>
                </a:r>
                <a:r>
                  <a:rPr lang="zh-CN" altLang="en-US" sz="2296" dirty="0">
                    <a:ea typeface="楷体" panose="02010609060101010101" pitchFamily="49" charset="-122"/>
                    <a:cs typeface="Times New Roman" panose="02020603050405020304" pitchFamily="18" charset="0"/>
                  </a:rPr>
                  <a:t>中</a:t>
                </a:r>
                <a:r>
                  <a:rPr lang="zh-CN" altLang="zh-CN" sz="2296" dirty="0">
                    <a:ea typeface="楷体" panose="02010609060101010101" pitchFamily="49" charset="-122"/>
                    <a:cs typeface="Times New Roman" panose="02020603050405020304" pitchFamily="18" charset="0"/>
                  </a:rPr>
                  <a:t>深色部分；其中，浅灰色“</a:t>
                </a:r>
                <a:r>
                  <a:rPr lang="en-US" altLang="zh-CN" sz="2296" dirty="0">
                    <a:ea typeface="楷体" panose="02010609060101010101" pitchFamily="49" charset="-122"/>
                    <a:cs typeface="Times New Roman" panose="02020603050405020304" pitchFamily="18" charset="0"/>
                  </a:rPr>
                  <a:t>1</a:t>
                </a:r>
                <a:r>
                  <a:rPr lang="zh-CN" altLang="zh-CN" sz="2296" dirty="0">
                    <a:ea typeface="楷体" panose="02010609060101010101" pitchFamily="49" charset="-122"/>
                    <a:cs typeface="Times New Roman" panose="02020603050405020304" pitchFamily="18" charset="0"/>
                  </a:rPr>
                  <a:t>”部分</a:t>
                </a:r>
                <a:r>
                  <a:rPr lang="zh-CN" altLang="en-US" sz="2296" dirty="0">
                    <a:ea typeface="楷体" panose="02010609060101010101" pitchFamily="49" charset="-122"/>
                    <a:cs typeface="Times New Roman" panose="02020603050405020304" pitchFamily="18" charset="0"/>
                  </a:rPr>
                  <a:t>表示</a:t>
                </a:r>
                <a:r>
                  <a:rPr lang="zh-CN" altLang="en-US" sz="2296" dirty="0">
                    <a:ea typeface="楷体" panose="02010609060101010101" pitchFamily="49" charset="-122"/>
                    <a:cs typeface="Times New Roman" panose="02020603050405020304" pitchFamily="18" charset="0"/>
                  </a:rPr>
                  <a:t>集合</a:t>
                </a:r>
                <a:r>
                  <a:rPr lang="en-US" altLang="zh-CN" sz="2296" dirty="0">
                    <a:ea typeface="楷体" panose="02010609060101010101" pitchFamily="49" charset="-122"/>
                    <a:cs typeface="Times New Roman" panose="02020603050405020304" pitchFamily="18" charset="0"/>
                  </a:rPr>
                  <a:t>X</a:t>
                </a:r>
                <a:r>
                  <a:rPr lang="zh-CN" altLang="en-US" sz="2296" dirty="0">
                    <a:ea typeface="楷体" panose="02010609060101010101" pitchFamily="49" charset="-122"/>
                    <a:cs typeface="Times New Roman" panose="02020603050405020304" pitchFamily="18" charset="0"/>
                  </a:rPr>
                  <a:t>；</a:t>
                </a:r>
                <a:r>
                  <a:rPr lang="zh-CN" altLang="zh-CN" sz="2296" dirty="0">
                    <a:ea typeface="楷体" panose="02010609060101010101" pitchFamily="49" charset="-122"/>
                    <a:cs typeface="Times New Roman" panose="02020603050405020304" pitchFamily="18" charset="0"/>
                  </a:rPr>
                  <a:t>深灰色“</a:t>
                </a:r>
                <a:r>
                  <a:rPr lang="en-US" altLang="zh-CN" sz="2296" dirty="0">
                    <a:ea typeface="楷体" panose="02010609060101010101" pitchFamily="49" charset="-122"/>
                    <a:cs typeface="Times New Roman" panose="02020603050405020304" pitchFamily="18" charset="0"/>
                  </a:rPr>
                  <a:t>1</a:t>
                </a:r>
                <a:r>
                  <a:rPr lang="zh-CN" altLang="zh-CN" sz="2296" dirty="0">
                    <a:ea typeface="楷体" panose="02010609060101010101" pitchFamily="49" charset="-122"/>
                    <a:cs typeface="Times New Roman" panose="02020603050405020304" pitchFamily="18" charset="0"/>
                  </a:rPr>
                  <a:t>”部分</a:t>
                </a:r>
                <a:r>
                  <a:rPr lang="zh-CN" altLang="en-US" sz="2296" dirty="0">
                    <a:ea typeface="楷体" panose="02010609060101010101" pitchFamily="49" charset="-122"/>
                    <a:cs typeface="Times New Roman" panose="02020603050405020304" pitchFamily="18" charset="0"/>
                  </a:rPr>
                  <a:t>表示</a:t>
                </a:r>
                <a:r>
                  <a:rPr lang="zh-CN" altLang="en-US" sz="2296" dirty="0">
                    <a:ea typeface="楷体" panose="02010609060101010101" pitchFamily="49" charset="-122"/>
                    <a:cs typeface="Times New Roman" panose="02020603050405020304" pitchFamily="18" charset="0"/>
                  </a:rPr>
                  <a:t>为膨胀</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扩大</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部分。</a:t>
                </a:r>
                <a:r>
                  <a:rPr lang="zh-CN" altLang="en-US" sz="2296" dirty="0">
                    <a:ea typeface="楷体" panose="02010609060101010101" pitchFamily="49" charset="-122"/>
                    <a:cs typeface="Times New Roman" panose="02020603050405020304" pitchFamily="18" charset="0"/>
                  </a:rPr>
                  <a:t>则</a:t>
                </a:r>
                <a:r>
                  <a:rPr lang="zh-CN" altLang="zh-CN" sz="2296" dirty="0">
                    <a:ea typeface="楷体" panose="02010609060101010101" pitchFamily="49" charset="-122"/>
                    <a:cs typeface="Times New Roman" panose="02020603050405020304" pitchFamily="18" charset="0"/>
                  </a:rPr>
                  <a:t>整个深色阴影部分</a:t>
                </a:r>
                <a:r>
                  <a:rPr lang="zh-CN" altLang="en-US" sz="2296" b="1" dirty="0">
                    <a:ea typeface="楷体" panose="02010609060101010101" pitchFamily="49" charset="-122"/>
                    <a:cs typeface="Times New Roman" panose="02020603050405020304" pitchFamily="18" charset="0"/>
                  </a:rPr>
                  <a:t>就</a:t>
                </a:r>
                <a:r>
                  <a:rPr lang="zh-CN" altLang="en-US" sz="2296" b="1" dirty="0">
                    <a:ea typeface="楷体" panose="02010609060101010101" pitchFamily="49" charset="-122"/>
                    <a:cs typeface="Times New Roman" panose="02020603050405020304" pitchFamily="18" charset="0"/>
                  </a:rPr>
                  <a:t>为集合</a:t>
                </a:r>
                <a:r>
                  <a:rPr lang="en-US" altLang="zh-CN" sz="2296" b="1" i="1" dirty="0">
                    <a:ea typeface="楷体" panose="02010609060101010101" pitchFamily="49" charset="-122"/>
                    <a:cs typeface="Times New Roman" panose="02020603050405020304" pitchFamily="18" charset="0"/>
                  </a:rPr>
                  <a:t>X</a:t>
                </a:r>
                <a:r>
                  <a:rPr lang="en-US" altLang="zh-CN" sz="2296" b="1" dirty="0">
                    <a:ea typeface="楷体" panose="02010609060101010101" pitchFamily="49" charset="-122"/>
                    <a:cs typeface="Times New Roman" panose="02020603050405020304" pitchFamily="18" charset="0"/>
                    <a:sym typeface="Symbol" pitchFamily="18" charset="2"/>
                  </a:rPr>
                  <a:t></a:t>
                </a:r>
                <a:r>
                  <a:rPr lang="en-US" altLang="zh-CN" sz="2296" b="1" i="1" dirty="0">
                    <a:ea typeface="楷体" panose="02010609060101010101" pitchFamily="49" charset="-122"/>
                    <a:cs typeface="Times New Roman" panose="02020603050405020304" pitchFamily="18" charset="0"/>
                  </a:rPr>
                  <a:t>S</a:t>
                </a:r>
                <a:r>
                  <a:rPr lang="zh-CN" altLang="en-US" sz="2296" b="1" dirty="0">
                    <a:ea typeface="楷体" panose="02010609060101010101" pitchFamily="49" charset="-122"/>
                    <a:cs typeface="Times New Roman" panose="02020603050405020304" pitchFamily="18" charset="0"/>
                  </a:rPr>
                  <a:t>。</a:t>
                </a:r>
              </a:p>
            </p:txBody>
          </p:sp>
        </mc:Choice>
        <mc:Fallback>
          <p:sp>
            <p:nvSpPr>
              <p:cNvPr id="10" name="Text Box 28"/>
              <p:cNvSpPr txBox="1">
                <a:spLocks noRot="1" noChangeAspect="1" noMove="1" noResize="1" noEditPoints="1" noAdjustHandles="1" noChangeArrowheads="1" noChangeShapeType="1" noTextEdit="1"/>
              </p:cNvSpPr>
              <p:nvPr/>
            </p:nvSpPr>
            <p:spPr bwMode="auto">
              <a:xfrm>
                <a:off x="1791932" y="5255887"/>
                <a:ext cx="8247013" cy="1164101"/>
              </a:xfrm>
              <a:prstGeom prst="rect">
                <a:avLst/>
              </a:prstGeom>
              <a:blipFill>
                <a:blip r:embed="rId2"/>
                <a:stretch>
                  <a:fillRect l="-1109" t="-5236" b="-10995"/>
                </a:stretch>
              </a:blipFill>
              <a:ln w="9525">
                <a:noFill/>
                <a:miter lim="800000"/>
                <a:headEnd/>
                <a:tailEnd/>
              </a:ln>
            </p:spPr>
            <p:txBody>
              <a:bodyPr/>
              <a:lstStyle/>
              <a:p>
                <a:r>
                  <a:rPr lang="zh-CN" altLang="en-US">
                    <a:noFill/>
                  </a:rPr>
                  <a:t> </a:t>
                </a:r>
              </a:p>
            </p:txBody>
          </p:sp>
        </mc:Fallback>
      </mc:AlternateContent>
      <p:pic>
        <p:nvPicPr>
          <p:cNvPr id="14" name="图片 13"/>
          <p:cNvPicPr>
            <a:picLocks noChangeAspect="1"/>
          </p:cNvPicPr>
          <p:nvPr/>
        </p:nvPicPr>
        <p:blipFill>
          <a:blip r:embed="rId3"/>
          <a:stretch>
            <a:fillRect/>
          </a:stretch>
        </p:blipFill>
        <p:spPr>
          <a:xfrm>
            <a:off x="6292850" y="1419680"/>
            <a:ext cx="2447222" cy="1995080"/>
          </a:xfrm>
          <a:prstGeom prst="rect">
            <a:avLst/>
          </a:prstGeom>
        </p:spPr>
      </p:pic>
      <p:pic>
        <p:nvPicPr>
          <p:cNvPr id="15" name="图片 14"/>
          <p:cNvPicPr>
            <a:picLocks noChangeAspect="1"/>
          </p:cNvPicPr>
          <p:nvPr/>
        </p:nvPicPr>
        <p:blipFill>
          <a:blip r:embed="rId4"/>
          <a:stretch>
            <a:fillRect/>
          </a:stretch>
        </p:blipFill>
        <p:spPr>
          <a:xfrm>
            <a:off x="9087424" y="1408317"/>
            <a:ext cx="2484959" cy="2036286"/>
          </a:xfrm>
          <a:prstGeom prst="rect">
            <a:avLst/>
          </a:prstGeom>
        </p:spPr>
      </p:pic>
      <p:pic>
        <p:nvPicPr>
          <p:cNvPr id="11" name="图片 10"/>
          <p:cNvPicPr>
            <a:picLocks noChangeAspect="1"/>
          </p:cNvPicPr>
          <p:nvPr/>
        </p:nvPicPr>
        <p:blipFill>
          <a:blip r:embed="rId3"/>
          <a:stretch>
            <a:fillRect/>
          </a:stretch>
        </p:blipFill>
        <p:spPr>
          <a:xfrm>
            <a:off x="3507418" y="1451967"/>
            <a:ext cx="2406330" cy="1961743"/>
          </a:xfrm>
          <a:prstGeom prst="rect">
            <a:avLst/>
          </a:prstGeom>
        </p:spPr>
      </p:pic>
      <p:sp>
        <p:nvSpPr>
          <p:cNvPr id="12" name="矩形 11"/>
          <p:cNvSpPr/>
          <p:nvPr/>
        </p:nvSpPr>
        <p:spPr>
          <a:xfrm>
            <a:off x="4345223" y="3651437"/>
            <a:ext cx="942887" cy="445635"/>
          </a:xfrm>
          <a:prstGeom prst="rect">
            <a:avLst/>
          </a:prstGeom>
        </p:spPr>
        <p:txBody>
          <a:bodyPr wrap="none">
            <a:spAutoFit/>
          </a:bodyPr>
          <a:lstStyle/>
          <a:p>
            <a:r>
              <a:rPr lang="zh-CN" altLang="en-US" sz="2296" dirty="0">
                <a:ea typeface="楷体" panose="02010609060101010101" pitchFamily="49" charset="-122"/>
                <a:cs typeface="Times New Roman" panose="02020603050405020304" pitchFamily="18" charset="0"/>
              </a:rPr>
              <a:t>（</a:t>
            </a:r>
            <a:r>
              <a:rPr lang="en-US" altLang="zh-CN" sz="2296" dirty="0">
                <a:ea typeface="楷体" panose="02010609060101010101" pitchFamily="49" charset="-122"/>
                <a:cs typeface="Times New Roman" panose="02020603050405020304" pitchFamily="18" charset="0"/>
              </a:rPr>
              <a:t>b</a:t>
            </a:r>
            <a:r>
              <a:rPr lang="zh-CN" altLang="en-US" sz="2296" dirty="0">
                <a:ea typeface="楷体" panose="02010609060101010101" pitchFamily="49" charset="-122"/>
                <a:cs typeface="Times New Roman" panose="02020603050405020304" pitchFamily="18" charset="0"/>
              </a:rPr>
              <a:t>）</a:t>
            </a:r>
            <a:endParaRPr lang="zh-CN" altLang="en-US" sz="2296" dirty="0"/>
          </a:p>
        </p:txBody>
      </p:sp>
      <p:pic>
        <p:nvPicPr>
          <p:cNvPr id="13" name="图片 12"/>
          <p:cNvPicPr>
            <a:picLocks noChangeAspect="1"/>
          </p:cNvPicPr>
          <p:nvPr/>
        </p:nvPicPr>
        <p:blipFill>
          <a:blip r:embed="rId5"/>
          <a:stretch>
            <a:fillRect/>
          </a:stretch>
        </p:blipFill>
        <p:spPr>
          <a:xfrm>
            <a:off x="701802" y="1408317"/>
            <a:ext cx="2523161" cy="2062815"/>
          </a:xfrm>
          <a:prstGeom prst="rect">
            <a:avLst/>
          </a:prstGeom>
        </p:spPr>
      </p:pic>
    </p:spTree>
    <p:extLst>
      <p:ext uri="{BB962C8B-B14F-4D97-AF65-F5344CB8AC3E}">
        <p14:creationId xmlns:p14="http://schemas.microsoft.com/office/powerpoint/2010/main" val="3411331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90</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膨胀运算和腐蚀运算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1963381" y="1359185"/>
            <a:ext cx="8109595" cy="445635"/>
          </a:xfrm>
          <a:prstGeom prst="rect">
            <a:avLst/>
          </a:prstGeom>
        </p:spPr>
        <p:txBody>
          <a:bodyPr wrap="square">
            <a:spAutoFit/>
          </a:bodyPr>
          <a:lstStyle/>
          <a:p>
            <a:pPr>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5</a:t>
            </a:r>
            <a:r>
              <a:rPr lang="zh-CN" altLang="en-US"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例程</a:t>
            </a:r>
            <a:endParaRPr lang="zh-CN" altLang="en-US" sz="2296" dirty="0">
              <a:solidFill>
                <a:srgbClr val="0000CC"/>
              </a:solidFill>
              <a:latin typeface="+mj-ea"/>
              <a:ea typeface="+mj-ea"/>
              <a:cs typeface="Times New Roman" panose="02020603050405020304" pitchFamily="18" charset="0"/>
            </a:endParaRPr>
          </a:p>
        </p:txBody>
      </p:sp>
      <p:sp>
        <p:nvSpPr>
          <p:cNvPr id="6" name="矩形 5"/>
          <p:cNvSpPr/>
          <p:nvPr/>
        </p:nvSpPr>
        <p:spPr>
          <a:xfrm>
            <a:off x="2253745" y="2098981"/>
            <a:ext cx="7834066" cy="3651897"/>
          </a:xfrm>
          <a:prstGeom prst="rect">
            <a:avLst/>
          </a:prstGeom>
        </p:spPr>
        <p:txBody>
          <a:bodyPr wrap="square">
            <a:spAutoFit/>
          </a:bodyPr>
          <a:lstStyle/>
          <a:p>
            <a:pPr marL="437369" indent="-437369" algn="just">
              <a:spcBef>
                <a:spcPts val="383"/>
              </a:spcBef>
              <a:spcAft>
                <a:spcPts val="383"/>
              </a:spcAft>
              <a:buClr>
                <a:srgbClr val="7030A0"/>
              </a:buClr>
              <a:buSzPct val="75000"/>
              <a:buFont typeface="Wingdings" panose="05000000000000000000" pitchFamily="2" charset="2"/>
              <a:buChar char="n"/>
            </a:pPr>
            <a:r>
              <a:rPr lang="zh-CN" altLang="en-US" sz="2296" kern="100" dirty="0">
                <a:ea typeface="楷体" panose="02010609060101010101" pitchFamily="49" charset="-122"/>
                <a:cs typeface="Times New Roman" panose="02020603050405020304" pitchFamily="18" charset="0"/>
              </a:rPr>
              <a:t>程序</a:t>
            </a:r>
            <a:endParaRPr lang="en-US" altLang="zh-CN" sz="2296" kern="100" dirty="0">
              <a:ea typeface="楷体" panose="02010609060101010101" pitchFamily="49" charset="-122"/>
              <a:cs typeface="Times New Roman" panose="02020603050405020304" pitchFamily="18" charset="0"/>
            </a:endParaRPr>
          </a:p>
          <a:p>
            <a:pPr indent="583159" algn="just">
              <a:spcBef>
                <a:spcPts val="383"/>
              </a:spcBef>
              <a:spcAft>
                <a:spcPts val="383"/>
              </a:spcAft>
            </a:pPr>
            <a:r>
              <a:rPr lang="en-US" altLang="zh-CN" sz="2806" kern="100" dirty="0">
                <a:ea typeface="楷体" panose="02010609060101010101" pitchFamily="49" charset="-122"/>
                <a:cs typeface="Times New Roman" panose="02020603050405020304" pitchFamily="18" charset="0"/>
              </a:rPr>
              <a:t>Image</a:t>
            </a:r>
            <a:r>
              <a:rPr lang="en-US" altLang="zh-CN" sz="2806" kern="100" dirty="0">
                <a:ea typeface="楷体" panose="02010609060101010101" pitchFamily="49" charset="-122"/>
                <a:cs typeface="Times New Roman" panose="02020603050405020304" pitchFamily="18" charset="0"/>
              </a:rPr>
              <a:t>=(</a:t>
            </a:r>
            <a:r>
              <a:rPr lang="en-US" altLang="zh-CN" sz="2806" kern="100" dirty="0" err="1">
                <a:ea typeface="楷体" panose="02010609060101010101" pitchFamily="49" charset="-122"/>
                <a:cs typeface="Times New Roman" panose="02020603050405020304" pitchFamily="18" charset="0"/>
              </a:rPr>
              <a:t>imread</a:t>
            </a:r>
            <a:r>
              <a:rPr lang="en-US" altLang="zh-CN" sz="2806" kern="100" dirty="0">
                <a:ea typeface="楷体" panose="02010609060101010101" pitchFamily="49" charset="-122"/>
                <a:cs typeface="Times New Roman" panose="02020603050405020304" pitchFamily="18" charset="0"/>
              </a:rPr>
              <a:t>('maleman.gif'));</a:t>
            </a:r>
            <a:endParaRPr lang="zh-CN" altLang="zh-CN" sz="2806" kern="100" dirty="0">
              <a:ea typeface="楷体" panose="02010609060101010101" pitchFamily="49" charset="-122"/>
              <a:cs typeface="Times New Roman" panose="02020603050405020304" pitchFamily="18" charset="0"/>
            </a:endParaRPr>
          </a:p>
          <a:p>
            <a:pPr indent="583159" algn="just">
              <a:spcBef>
                <a:spcPts val="383"/>
              </a:spcBef>
              <a:spcAft>
                <a:spcPts val="383"/>
              </a:spcAft>
            </a:pPr>
            <a:r>
              <a:rPr lang="en-US" altLang="zh-CN" sz="2806" kern="100" dirty="0">
                <a:ea typeface="楷体" panose="02010609060101010101" pitchFamily="49" charset="-122"/>
                <a:cs typeface="Times New Roman" panose="02020603050405020304" pitchFamily="18" charset="0"/>
              </a:rPr>
              <a:t>se=</a:t>
            </a:r>
            <a:r>
              <a:rPr lang="en-US" altLang="zh-CN" sz="2806" kern="100" dirty="0" err="1">
                <a:ea typeface="楷体" panose="02010609060101010101" pitchFamily="49" charset="-122"/>
                <a:cs typeface="Times New Roman" panose="02020603050405020304" pitchFamily="18" charset="0"/>
              </a:rPr>
              <a:t>strel</a:t>
            </a:r>
            <a:r>
              <a:rPr lang="en-US" altLang="zh-CN" sz="2806" kern="100" dirty="0">
                <a:ea typeface="楷体" panose="02010609060101010101" pitchFamily="49" charset="-122"/>
                <a:cs typeface="Times New Roman" panose="02020603050405020304" pitchFamily="18" charset="0"/>
              </a:rPr>
              <a:t>('ball',5,5); </a:t>
            </a:r>
            <a:r>
              <a:rPr lang="en-US" altLang="zh-CN" sz="2806" kern="100" dirty="0">
                <a:ea typeface="楷体" panose="02010609060101010101" pitchFamily="49" charset="-122"/>
                <a:cs typeface="Times New Roman" panose="02020603050405020304" pitchFamily="18" charset="0"/>
              </a:rPr>
              <a:t> %</a:t>
            </a:r>
            <a:r>
              <a:rPr lang="zh-CN" altLang="zh-CN" sz="2806" kern="100" dirty="0">
                <a:ea typeface="楷体" panose="02010609060101010101" pitchFamily="49" charset="-122"/>
                <a:cs typeface="Times New Roman" panose="02020603050405020304" pitchFamily="18" charset="0"/>
              </a:rPr>
              <a:t>创建球形结构元素</a:t>
            </a:r>
          </a:p>
          <a:p>
            <a:pPr indent="583159" algn="just">
              <a:spcBef>
                <a:spcPts val="383"/>
              </a:spcBef>
              <a:spcAft>
                <a:spcPts val="383"/>
              </a:spcAft>
            </a:pPr>
            <a:r>
              <a:rPr lang="en-US" altLang="zh-CN" sz="2806" kern="100" dirty="0">
                <a:ea typeface="楷体" panose="02010609060101010101" pitchFamily="49" charset="-122"/>
                <a:cs typeface="Times New Roman" panose="02020603050405020304" pitchFamily="18" charset="0"/>
              </a:rPr>
              <a:t>result1=</a:t>
            </a:r>
            <a:r>
              <a:rPr lang="en-US" altLang="zh-CN" sz="2806" kern="100" dirty="0" err="1">
                <a:ea typeface="楷体" panose="02010609060101010101" pitchFamily="49" charset="-122"/>
                <a:cs typeface="Times New Roman" panose="02020603050405020304" pitchFamily="18" charset="0"/>
              </a:rPr>
              <a:t>imdilate</a:t>
            </a:r>
            <a:r>
              <a:rPr lang="en-US" altLang="zh-CN" sz="2806" kern="100" dirty="0">
                <a:ea typeface="楷体" panose="02010609060101010101" pitchFamily="49" charset="-122"/>
                <a:cs typeface="Times New Roman" panose="02020603050405020304" pitchFamily="18" charset="0"/>
              </a:rPr>
              <a:t>(</a:t>
            </a:r>
            <a:r>
              <a:rPr lang="en-US" altLang="zh-CN" sz="2806" kern="100" dirty="0" err="1">
                <a:ea typeface="楷体" panose="02010609060101010101" pitchFamily="49" charset="-122"/>
                <a:cs typeface="Times New Roman" panose="02020603050405020304" pitchFamily="18" charset="0"/>
              </a:rPr>
              <a:t>Image,se</a:t>
            </a:r>
            <a:r>
              <a:rPr lang="en-US" altLang="zh-CN" sz="2806" kern="100" dirty="0">
                <a:ea typeface="楷体" panose="02010609060101010101" pitchFamily="49" charset="-122"/>
                <a:cs typeface="Times New Roman" panose="02020603050405020304" pitchFamily="18" charset="0"/>
              </a:rPr>
              <a:t>); </a:t>
            </a:r>
            <a:r>
              <a:rPr lang="en-US" altLang="zh-CN" sz="2806" kern="100" dirty="0">
                <a:ea typeface="楷体" panose="02010609060101010101" pitchFamily="49" charset="-122"/>
                <a:cs typeface="Times New Roman" panose="02020603050405020304" pitchFamily="18" charset="0"/>
              </a:rPr>
              <a:t>%</a:t>
            </a:r>
            <a:r>
              <a:rPr lang="zh-CN" altLang="zh-CN" sz="2806" kern="100" dirty="0">
                <a:ea typeface="楷体" panose="02010609060101010101" pitchFamily="49" charset="-122"/>
                <a:cs typeface="Times New Roman" panose="02020603050405020304" pitchFamily="18" charset="0"/>
              </a:rPr>
              <a:t>膨胀灰度图像</a:t>
            </a:r>
          </a:p>
          <a:p>
            <a:pPr indent="583159" algn="just">
              <a:spcBef>
                <a:spcPts val="383"/>
              </a:spcBef>
              <a:spcAft>
                <a:spcPts val="383"/>
              </a:spcAft>
            </a:pPr>
            <a:r>
              <a:rPr lang="en-US" altLang="zh-CN" sz="2806" kern="100" dirty="0">
                <a:ea typeface="楷体" panose="02010609060101010101" pitchFamily="49" charset="-122"/>
                <a:cs typeface="Times New Roman" panose="02020603050405020304" pitchFamily="18" charset="0"/>
              </a:rPr>
              <a:t>result2=</a:t>
            </a:r>
            <a:r>
              <a:rPr lang="en-US" altLang="zh-CN" sz="2806" kern="100" dirty="0" err="1">
                <a:ea typeface="楷体" panose="02010609060101010101" pitchFamily="49" charset="-122"/>
                <a:cs typeface="Times New Roman" panose="02020603050405020304" pitchFamily="18" charset="0"/>
              </a:rPr>
              <a:t>imerode</a:t>
            </a:r>
            <a:r>
              <a:rPr lang="en-US" altLang="zh-CN" sz="2806" kern="100" dirty="0">
                <a:ea typeface="楷体" panose="02010609060101010101" pitchFamily="49" charset="-122"/>
                <a:cs typeface="Times New Roman" panose="02020603050405020304" pitchFamily="18" charset="0"/>
              </a:rPr>
              <a:t>(</a:t>
            </a:r>
            <a:r>
              <a:rPr lang="en-US" altLang="zh-CN" sz="2806" kern="100" dirty="0" err="1">
                <a:ea typeface="楷体" panose="02010609060101010101" pitchFamily="49" charset="-122"/>
                <a:cs typeface="Times New Roman" panose="02020603050405020304" pitchFamily="18" charset="0"/>
              </a:rPr>
              <a:t>Image,se</a:t>
            </a:r>
            <a:r>
              <a:rPr lang="en-US" altLang="zh-CN" sz="2806" kern="100" dirty="0">
                <a:ea typeface="楷体" panose="02010609060101010101" pitchFamily="49" charset="-122"/>
                <a:cs typeface="Times New Roman" panose="02020603050405020304" pitchFamily="18" charset="0"/>
              </a:rPr>
              <a:t>); </a:t>
            </a:r>
            <a:r>
              <a:rPr lang="en-US" altLang="zh-CN" sz="2806" kern="100" dirty="0">
                <a:ea typeface="楷体" panose="02010609060101010101" pitchFamily="49" charset="-122"/>
                <a:cs typeface="Times New Roman" panose="02020603050405020304" pitchFamily="18" charset="0"/>
              </a:rPr>
              <a:t>%</a:t>
            </a:r>
            <a:r>
              <a:rPr lang="zh-CN" altLang="zh-CN" sz="2806" kern="100" dirty="0">
                <a:ea typeface="楷体" panose="02010609060101010101" pitchFamily="49" charset="-122"/>
                <a:cs typeface="Times New Roman" panose="02020603050405020304" pitchFamily="18" charset="0"/>
              </a:rPr>
              <a:t>腐蚀灰度图像</a:t>
            </a:r>
          </a:p>
          <a:p>
            <a:pPr indent="583159" algn="just">
              <a:spcBef>
                <a:spcPts val="383"/>
              </a:spcBef>
              <a:spcAft>
                <a:spcPts val="383"/>
              </a:spcAft>
            </a:pPr>
            <a:r>
              <a:rPr lang="en-US" altLang="zh-CN" sz="2806" kern="100" dirty="0" err="1">
                <a:ea typeface="楷体" panose="02010609060101010101" pitchFamily="49" charset="-122"/>
                <a:cs typeface="Times New Roman" panose="02020603050405020304" pitchFamily="18" charset="0"/>
              </a:rPr>
              <a:t>figure,imshow</a:t>
            </a:r>
            <a:r>
              <a:rPr lang="en-US" altLang="zh-CN" sz="2806" kern="100" dirty="0">
                <a:ea typeface="楷体" panose="02010609060101010101" pitchFamily="49" charset="-122"/>
                <a:cs typeface="Times New Roman" panose="02020603050405020304" pitchFamily="18" charset="0"/>
              </a:rPr>
              <a:t>(result1);title('</a:t>
            </a:r>
            <a:r>
              <a:rPr lang="zh-CN" altLang="zh-CN" sz="2806" kern="100" dirty="0">
                <a:ea typeface="楷体" panose="02010609060101010101" pitchFamily="49" charset="-122"/>
                <a:cs typeface="Times New Roman" panose="02020603050405020304" pitchFamily="18" charset="0"/>
              </a:rPr>
              <a:t>膨胀后的图像</a:t>
            </a:r>
            <a:r>
              <a:rPr lang="en-US" altLang="zh-CN" sz="2806" kern="100" dirty="0">
                <a:ea typeface="楷体" panose="02010609060101010101" pitchFamily="49" charset="-122"/>
                <a:cs typeface="Times New Roman" panose="02020603050405020304" pitchFamily="18" charset="0"/>
              </a:rPr>
              <a:t>');</a:t>
            </a:r>
            <a:endParaRPr lang="zh-CN" altLang="zh-CN" sz="2806" kern="100" dirty="0">
              <a:ea typeface="楷体" panose="02010609060101010101" pitchFamily="49" charset="-122"/>
              <a:cs typeface="Times New Roman" panose="02020603050405020304" pitchFamily="18" charset="0"/>
            </a:endParaRPr>
          </a:p>
          <a:p>
            <a:pPr indent="583159" algn="just">
              <a:spcBef>
                <a:spcPts val="383"/>
              </a:spcBef>
              <a:spcAft>
                <a:spcPts val="383"/>
              </a:spcAft>
            </a:pPr>
            <a:r>
              <a:rPr lang="en-US" altLang="zh-CN" sz="2806" kern="100" dirty="0" err="1">
                <a:ea typeface="楷体" panose="02010609060101010101" pitchFamily="49" charset="-122"/>
                <a:cs typeface="Times New Roman" panose="02020603050405020304" pitchFamily="18" charset="0"/>
              </a:rPr>
              <a:t>figure,imshow</a:t>
            </a:r>
            <a:r>
              <a:rPr lang="en-US" altLang="zh-CN" sz="2806" kern="100" dirty="0">
                <a:ea typeface="楷体" panose="02010609060101010101" pitchFamily="49" charset="-122"/>
                <a:cs typeface="Times New Roman" panose="02020603050405020304" pitchFamily="18" charset="0"/>
              </a:rPr>
              <a:t>(result2);title('</a:t>
            </a:r>
            <a:r>
              <a:rPr lang="zh-CN" altLang="zh-CN" sz="2806" kern="100" dirty="0">
                <a:ea typeface="楷体" panose="02010609060101010101" pitchFamily="49" charset="-122"/>
                <a:cs typeface="Times New Roman" panose="02020603050405020304" pitchFamily="18" charset="0"/>
              </a:rPr>
              <a:t>腐蚀后的图像</a:t>
            </a:r>
            <a:r>
              <a:rPr lang="en-US" altLang="zh-CN" sz="2806" kern="100" dirty="0">
                <a:ea typeface="楷体" panose="02010609060101010101" pitchFamily="49" charset="-122"/>
                <a:cs typeface="Times New Roman" panose="02020603050405020304" pitchFamily="18" charset="0"/>
              </a:rPr>
              <a:t>');</a:t>
            </a:r>
            <a:endParaRPr lang="zh-CN" altLang="zh-CN" sz="2806" kern="100"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639386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91</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膨胀运算和腐蚀运算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5" name="图片 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803" y="1494709"/>
            <a:ext cx="1836670" cy="183667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8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3851" y="3924304"/>
            <a:ext cx="1836670" cy="183667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8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2593" y="3889047"/>
            <a:ext cx="1836670" cy="183667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p:nvSpPr>
        <p:spPr bwMode="auto">
          <a:xfrm>
            <a:off x="1871190" y="5750140"/>
            <a:ext cx="7753570" cy="549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6629" tIns="58314" rIns="116629" bIns="58314" numCol="1" anchor="ctr" anchorCtr="0" compatLnSpc="1">
            <a:prstTxWarp prst="textNoShape">
              <a:avLst/>
            </a:prstTxWarp>
            <a:spAutoFit/>
          </a:bodyPr>
          <a:lstStyle/>
          <a:p>
            <a:pPr defTabSz="1166317" eaLnBrk="0" fontAlgn="base" hangingPunct="0">
              <a:spcBef>
                <a:spcPct val="0"/>
              </a:spcBef>
              <a:spcAft>
                <a:spcPct val="0"/>
              </a:spcAft>
            </a:pPr>
            <a:r>
              <a:rPr lang="zh-CN" altLang="en-US" sz="2806" dirty="0">
                <a:ea typeface="楷体" panose="02010609060101010101" pitchFamily="49" charset="-122"/>
                <a:cs typeface="Times New Roman" panose="02020603050405020304" pitchFamily="18" charset="0"/>
              </a:rPr>
              <a:t>（</a:t>
            </a:r>
            <a:r>
              <a:rPr lang="en-US" altLang="zh-CN" sz="2806" dirty="0">
                <a:ea typeface="楷体" panose="02010609060101010101" pitchFamily="49" charset="-122"/>
                <a:cs typeface="Times New Roman" panose="02020603050405020304" pitchFamily="18" charset="0"/>
              </a:rPr>
              <a:t>b</a:t>
            </a:r>
            <a:r>
              <a:rPr lang="zh-CN" altLang="en-US" sz="2806" dirty="0">
                <a:ea typeface="楷体" panose="02010609060101010101" pitchFamily="49" charset="-122"/>
                <a:cs typeface="Times New Roman" panose="02020603050405020304" pitchFamily="18" charset="0"/>
              </a:rPr>
              <a:t>）膨胀后的图像               （</a:t>
            </a:r>
            <a:r>
              <a:rPr lang="en-US" altLang="zh-CN" sz="2806" dirty="0">
                <a:ea typeface="楷体" panose="02010609060101010101" pitchFamily="49" charset="-122"/>
                <a:cs typeface="Times New Roman" panose="02020603050405020304" pitchFamily="18" charset="0"/>
              </a:rPr>
              <a:t>c</a:t>
            </a:r>
            <a:r>
              <a:rPr lang="zh-CN" altLang="en-US" sz="2806" dirty="0">
                <a:ea typeface="楷体" panose="02010609060101010101" pitchFamily="49" charset="-122"/>
                <a:cs typeface="Times New Roman" panose="02020603050405020304" pitchFamily="18" charset="0"/>
              </a:rPr>
              <a:t>）腐蚀后的图像</a:t>
            </a:r>
          </a:p>
        </p:txBody>
      </p:sp>
      <p:sp>
        <p:nvSpPr>
          <p:cNvPr id="9" name="矩形 8"/>
          <p:cNvSpPr/>
          <p:nvPr/>
        </p:nvSpPr>
        <p:spPr>
          <a:xfrm>
            <a:off x="4380522" y="3374723"/>
            <a:ext cx="2645232" cy="524118"/>
          </a:xfrm>
          <a:prstGeom prst="rect">
            <a:avLst/>
          </a:prstGeom>
        </p:spPr>
        <p:txBody>
          <a:bodyPr wrap="square">
            <a:spAutoFit/>
          </a:bodyPr>
          <a:lstStyle/>
          <a:p>
            <a:r>
              <a:rPr lang="zh-CN" altLang="en-US" sz="2806" dirty="0">
                <a:ea typeface="楷体" panose="02010609060101010101" pitchFamily="49" charset="-122"/>
                <a:cs typeface="Times New Roman" panose="02020603050405020304" pitchFamily="18" charset="0"/>
              </a:rPr>
              <a:t>（</a:t>
            </a:r>
            <a:r>
              <a:rPr lang="en-US" altLang="zh-CN" sz="2806" dirty="0">
                <a:ea typeface="楷体" panose="02010609060101010101" pitchFamily="49" charset="-122"/>
                <a:cs typeface="Times New Roman" panose="02020603050405020304" pitchFamily="18" charset="0"/>
              </a:rPr>
              <a:t>a</a:t>
            </a:r>
            <a:r>
              <a:rPr lang="zh-CN" altLang="en-US" sz="2806" dirty="0">
                <a:ea typeface="楷体" panose="02010609060101010101" pitchFamily="49" charset="-122"/>
                <a:cs typeface="Times New Roman" panose="02020603050405020304" pitchFamily="18" charset="0"/>
              </a:rPr>
              <a:t>）原始图像 </a:t>
            </a:r>
          </a:p>
        </p:txBody>
      </p:sp>
      <p:sp>
        <p:nvSpPr>
          <p:cNvPr id="10" name="矩形 9"/>
          <p:cNvSpPr/>
          <p:nvPr/>
        </p:nvSpPr>
        <p:spPr>
          <a:xfrm>
            <a:off x="1963382" y="1242458"/>
            <a:ext cx="8476970" cy="445635"/>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n"/>
            </a:pPr>
            <a:r>
              <a:rPr lang="zh-CN" altLang="en-US" sz="2296" kern="100" dirty="0">
                <a:latin typeface="楷体" panose="02010609060101010101" pitchFamily="49" charset="-122"/>
                <a:ea typeface="楷体" panose="02010609060101010101" pitchFamily="49" charset="-122"/>
                <a:cs typeface="Times New Roman" panose="02020603050405020304" pitchFamily="18" charset="0"/>
              </a:rPr>
              <a:t>效果</a:t>
            </a:r>
            <a:endParaRPr lang="zh-CN" altLang="zh-CN" sz="2296" kern="1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327182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92</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开运算和闭运算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Rectangle 3"/>
          <p:cNvSpPr>
            <a:spLocks noChangeArrowheads="1"/>
          </p:cNvSpPr>
          <p:nvPr/>
        </p:nvSpPr>
        <p:spPr bwMode="auto">
          <a:xfrm>
            <a:off x="2238565" y="2757417"/>
            <a:ext cx="7852635" cy="3715381"/>
          </a:xfrm>
          <a:prstGeom prst="rect">
            <a:avLst/>
          </a:prstGeom>
          <a:noFill/>
          <a:ln w="9525" algn="ctr">
            <a:noFill/>
            <a:miter lim="800000"/>
            <a:headEnd/>
            <a:tailEnd/>
          </a:ln>
        </p:spPr>
        <p:txBody>
          <a:bodyPr/>
          <a:lstStyle/>
          <a:p>
            <a:pPr algn="just">
              <a:spcBef>
                <a:spcPts val="383"/>
              </a:spcBef>
              <a:spcAft>
                <a:spcPts val="383"/>
              </a:spcAft>
            </a:pPr>
            <a:r>
              <a:rPr lang="en-US" altLang="zh-CN" sz="2296" dirty="0">
                <a:ea typeface="楷体" panose="02010609060101010101" pitchFamily="49" charset="-122"/>
                <a:cs typeface="Times New Roman" panose="02020603050405020304" pitchFamily="18" charset="0"/>
              </a:rPr>
              <a:t> </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f</a:t>
            </a:r>
            <a:r>
              <a:rPr lang="en-US" altLang="zh-CN" sz="2296" dirty="0">
                <a:ea typeface="楷体" panose="02010609060101010101" pitchFamily="49" charset="-122"/>
                <a:cs typeface="Times New Roman" panose="02020603050405020304" pitchFamily="18" charset="0"/>
              </a:rPr>
              <a:t>(</a:t>
            </a:r>
            <a:r>
              <a:rPr lang="en-US" altLang="zh-CN" sz="2296" i="1" dirty="0">
                <a:ea typeface="楷体" panose="02010609060101010101" pitchFamily="49" charset="-122"/>
                <a:cs typeface="Times New Roman" panose="02020603050405020304" pitchFamily="18" charset="0"/>
              </a:rPr>
              <a:t>x</a:t>
            </a:r>
            <a:r>
              <a:rPr lang="en-US" altLang="zh-CN" sz="2296" dirty="0">
                <a:ea typeface="楷体" panose="02010609060101010101" pitchFamily="49" charset="-122"/>
                <a:cs typeface="Times New Roman" panose="02020603050405020304" pitchFamily="18" charset="0"/>
              </a:rPr>
              <a:t>, </a:t>
            </a:r>
            <a:r>
              <a:rPr lang="en-US" altLang="zh-CN" sz="2296" i="1" dirty="0">
                <a:ea typeface="楷体" panose="02010609060101010101" pitchFamily="49" charset="-122"/>
                <a:cs typeface="Times New Roman" panose="02020603050405020304" pitchFamily="18" charset="0"/>
              </a:rPr>
              <a:t>y</a:t>
            </a:r>
            <a:r>
              <a:rPr lang="en-US" altLang="zh-CN" sz="2296" dirty="0">
                <a:ea typeface="楷体" panose="02010609060101010101" pitchFamily="49" charset="-122"/>
                <a:cs typeface="Times New Roman" panose="02020603050405020304" pitchFamily="18" charset="0"/>
              </a:rPr>
              <a:t>)</a:t>
            </a:r>
            <a:r>
              <a:rPr lang="zh-CN" altLang="en-US" sz="2296" dirty="0">
                <a:ea typeface="楷体" panose="02010609060101010101" pitchFamily="49" charset="-122"/>
                <a:cs typeface="Times New Roman" panose="02020603050405020304" pitchFamily="18" charset="0"/>
              </a:rPr>
              <a:t>是一个曲面，采用球状结构元素。</a:t>
            </a:r>
          </a:p>
          <a:p>
            <a:pPr marL="437369" indent="-437369" algn="just">
              <a:spcBef>
                <a:spcPts val="383"/>
              </a:spcBef>
              <a:spcAft>
                <a:spcPts val="383"/>
              </a:spcAft>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进行</a:t>
            </a:r>
            <a:r>
              <a:rPr lang="zh-CN" altLang="en-US" sz="2296" u="sng" dirty="0">
                <a:solidFill>
                  <a:srgbClr val="A50021"/>
                </a:solidFill>
                <a:ea typeface="楷体" panose="02010609060101010101" pitchFamily="49" charset="-122"/>
                <a:cs typeface="Times New Roman" panose="02020603050405020304" pitchFamily="18" charset="0"/>
              </a:rPr>
              <a:t>开运算</a:t>
            </a:r>
            <a:r>
              <a:rPr lang="zh-CN" altLang="en-US" sz="2296" dirty="0">
                <a:ea typeface="楷体" panose="02010609060101010101" pitchFamily="49" charset="-122"/>
                <a:cs typeface="Times New Roman" panose="02020603050405020304" pitchFamily="18" charset="0"/>
              </a:rPr>
              <a:t>，相当于让</a:t>
            </a:r>
            <a:r>
              <a:rPr lang="zh-CN" altLang="en-US" sz="2296" u="sng" dirty="0">
                <a:solidFill>
                  <a:srgbClr val="A50021"/>
                </a:solidFill>
                <a:ea typeface="楷体" panose="02010609060101010101" pitchFamily="49" charset="-122"/>
                <a:cs typeface="Times New Roman" panose="02020603050405020304" pitchFamily="18" charset="0"/>
              </a:rPr>
              <a:t>球从曲面的下表面滚过</a:t>
            </a:r>
            <a:r>
              <a:rPr lang="zh-CN" altLang="en-US" sz="2296" dirty="0">
                <a:ea typeface="楷体" panose="02010609060101010101" pitchFamily="49" charset="-122"/>
                <a:cs typeface="Times New Roman" panose="02020603050405020304" pitchFamily="18" charset="0"/>
              </a:rPr>
              <a:t>，</a:t>
            </a:r>
            <a:r>
              <a:rPr lang="zh-CN" altLang="en-US" sz="2296" u="sng" dirty="0">
                <a:ea typeface="楷体" panose="02010609060101010101" pitchFamily="49" charset="-122"/>
                <a:cs typeface="Times New Roman" panose="02020603050405020304" pitchFamily="18" charset="0"/>
              </a:rPr>
              <a:t>去掉比结构元素小的亮细节</a:t>
            </a:r>
            <a:r>
              <a:rPr lang="zh-CN" altLang="en-US" sz="2296" dirty="0">
                <a:ea typeface="楷体" panose="02010609060101010101" pitchFamily="49" charset="-122"/>
                <a:cs typeface="Times New Roman" panose="02020603050405020304" pitchFamily="18" charset="0"/>
              </a:rPr>
              <a:t>。</a:t>
            </a:r>
          </a:p>
          <a:p>
            <a:pPr marL="437369" indent="-437369" algn="just">
              <a:spcBef>
                <a:spcPts val="383"/>
              </a:spcBef>
              <a:spcAft>
                <a:spcPts val="383"/>
              </a:spcAft>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进行</a:t>
            </a:r>
            <a:r>
              <a:rPr lang="zh-CN" altLang="en-US" sz="2296" u="sng" dirty="0">
                <a:solidFill>
                  <a:srgbClr val="A50021"/>
                </a:solidFill>
                <a:ea typeface="楷体" panose="02010609060101010101" pitchFamily="49" charset="-122"/>
                <a:cs typeface="Times New Roman" panose="02020603050405020304" pitchFamily="18" charset="0"/>
              </a:rPr>
              <a:t>闭运算</a:t>
            </a:r>
            <a:r>
              <a:rPr lang="zh-CN" altLang="en-US" sz="2296" dirty="0">
                <a:ea typeface="楷体" panose="02010609060101010101" pitchFamily="49" charset="-122"/>
                <a:cs typeface="Times New Roman" panose="02020603050405020304" pitchFamily="18" charset="0"/>
              </a:rPr>
              <a:t>，相当于让</a:t>
            </a:r>
            <a:r>
              <a:rPr lang="zh-CN" altLang="en-US" sz="2296" u="sng" dirty="0">
                <a:solidFill>
                  <a:srgbClr val="A50021"/>
                </a:solidFill>
                <a:ea typeface="楷体" panose="02010609060101010101" pitchFamily="49" charset="-122"/>
                <a:cs typeface="Times New Roman" panose="02020603050405020304" pitchFamily="18" charset="0"/>
              </a:rPr>
              <a:t>球从曲面的上表面滚过</a:t>
            </a:r>
            <a:r>
              <a:rPr lang="zh-CN" altLang="en-US" sz="2296" dirty="0">
                <a:ea typeface="楷体" panose="02010609060101010101" pitchFamily="49" charset="-122"/>
                <a:cs typeface="Times New Roman" panose="02020603050405020304" pitchFamily="18" charset="0"/>
              </a:rPr>
              <a:t>，</a:t>
            </a:r>
            <a:r>
              <a:rPr lang="zh-CN" altLang="en-US" sz="2296" u="sng" dirty="0">
                <a:ea typeface="楷体" panose="02010609060101010101" pitchFamily="49" charset="-122"/>
                <a:cs typeface="Times New Roman" panose="02020603050405020304" pitchFamily="18" charset="0"/>
              </a:rPr>
              <a:t>去掉比结构元素小的暗细节</a:t>
            </a:r>
            <a:r>
              <a:rPr lang="zh-CN" altLang="en-US" sz="2296" dirty="0">
                <a:ea typeface="楷体" panose="02010609060101010101" pitchFamily="49" charset="-122"/>
                <a:cs typeface="Times New Roman" panose="02020603050405020304" pitchFamily="18" charset="0"/>
              </a:rPr>
              <a:t>。</a:t>
            </a:r>
          </a:p>
          <a:p>
            <a:pPr marL="437369" indent="-437369" algn="just">
              <a:spcBef>
                <a:spcPts val="383"/>
              </a:spcBef>
              <a:spcAft>
                <a:spcPts val="383"/>
              </a:spcAft>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灰度</a:t>
            </a:r>
            <a:r>
              <a:rPr lang="zh-CN" altLang="en-US" sz="2296" dirty="0">
                <a:ea typeface="楷体" panose="02010609060101010101" pitchFamily="49" charset="-122"/>
                <a:cs typeface="Times New Roman" panose="02020603050405020304" pitchFamily="18" charset="0"/>
              </a:rPr>
              <a:t>图像进行开闭</a:t>
            </a:r>
            <a:r>
              <a:rPr lang="zh-CN" altLang="en-US" sz="2296" dirty="0">
                <a:ea typeface="楷体" panose="02010609060101010101" pitchFamily="49" charset="-122"/>
                <a:cs typeface="Times New Roman" panose="02020603050405020304" pitchFamily="18" charset="0"/>
              </a:rPr>
              <a:t>运算可</a:t>
            </a:r>
            <a:r>
              <a:rPr lang="zh-CN" altLang="en-US" sz="2296" dirty="0">
                <a:ea typeface="楷体" panose="02010609060101010101" pitchFamily="49" charset="-122"/>
                <a:cs typeface="Times New Roman" panose="02020603050405020304" pitchFamily="18" charset="0"/>
              </a:rPr>
              <a:t>达到</a:t>
            </a:r>
            <a:r>
              <a:rPr lang="zh-CN" altLang="en-US" sz="2296" dirty="0">
                <a:solidFill>
                  <a:srgbClr val="0000FF"/>
                </a:solidFill>
                <a:ea typeface="楷体" panose="02010609060101010101" pitchFamily="49" charset="-122"/>
                <a:cs typeface="Times New Roman" panose="02020603050405020304" pitchFamily="18" charset="0"/>
              </a:rPr>
              <a:t>滤波的</a:t>
            </a:r>
            <a:r>
              <a:rPr lang="zh-CN" altLang="en-US" sz="2296" dirty="0">
                <a:solidFill>
                  <a:srgbClr val="0000FF"/>
                </a:solidFill>
                <a:ea typeface="楷体" panose="02010609060101010101" pitchFamily="49" charset="-122"/>
                <a:cs typeface="Times New Roman" panose="02020603050405020304" pitchFamily="18" charset="0"/>
              </a:rPr>
              <a:t>目的</a:t>
            </a:r>
            <a:r>
              <a:rPr lang="en-US" altLang="zh-CN" sz="2296" dirty="0">
                <a:solidFill>
                  <a:srgbClr val="0000FF"/>
                </a:solidFill>
                <a:ea typeface="楷体" panose="02010609060101010101" pitchFamily="49" charset="-122"/>
                <a:cs typeface="Times New Roman" panose="02020603050405020304" pitchFamily="18" charset="0"/>
              </a:rPr>
              <a:t>.</a:t>
            </a:r>
            <a:endParaRPr lang="zh-CN" altLang="en-US" sz="2296" dirty="0">
              <a:solidFill>
                <a:srgbClr val="0000FF"/>
              </a:solidFill>
              <a:ea typeface="楷体" panose="02010609060101010101" pitchFamily="49" charset="-122"/>
              <a:cs typeface="Times New Roman" panose="02020603050405020304" pitchFamily="18" charset="0"/>
            </a:endParaRPr>
          </a:p>
        </p:txBody>
      </p:sp>
      <p:grpSp>
        <p:nvGrpSpPr>
          <p:cNvPr id="6" name="Group 4"/>
          <p:cNvGrpSpPr>
            <a:grpSpLocks/>
          </p:cNvGrpSpPr>
          <p:nvPr/>
        </p:nvGrpSpPr>
        <p:grpSpPr bwMode="auto">
          <a:xfrm>
            <a:off x="2422253" y="1972236"/>
            <a:ext cx="3200482" cy="588225"/>
            <a:chOff x="1745" y="2607"/>
            <a:chExt cx="1875" cy="340"/>
          </a:xfrm>
        </p:grpSpPr>
        <p:graphicFrame>
          <p:nvGraphicFramePr>
            <p:cNvPr id="7" name="Object 5"/>
            <p:cNvGraphicFramePr>
              <a:graphicFrameLocks/>
            </p:cNvGraphicFramePr>
            <p:nvPr/>
          </p:nvGraphicFramePr>
          <p:xfrm>
            <a:off x="1745" y="2607"/>
            <a:ext cx="998" cy="340"/>
          </p:xfrm>
          <a:graphic>
            <a:graphicData uri="http://schemas.openxmlformats.org/presentationml/2006/ole">
              <mc:AlternateContent xmlns:mc="http://schemas.openxmlformats.org/markup-compatibility/2006">
                <mc:Choice xmlns:v="urn:schemas-microsoft-com:vml" Requires="v">
                  <p:oleObj spid="_x0000_s13322" name="公式" r:id="rId3" imgW="634680" imgH="215640" progId="">
                    <p:embed/>
                  </p:oleObj>
                </mc:Choice>
                <mc:Fallback>
                  <p:oleObj name="公式" r:id="rId3" imgW="634680" imgH="215640" progId="">
                    <p:embed/>
                    <p:pic>
                      <p:nvPicPr>
                        <p:cNvPr id="7"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5" y="2607"/>
                          <a:ext cx="998"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
            <p:cNvGraphicFramePr>
              <a:graphicFrameLocks/>
            </p:cNvGraphicFramePr>
            <p:nvPr/>
          </p:nvGraphicFramePr>
          <p:xfrm>
            <a:off x="2981" y="2607"/>
            <a:ext cx="639" cy="340"/>
          </p:xfrm>
          <a:graphic>
            <a:graphicData uri="http://schemas.openxmlformats.org/presentationml/2006/ole">
              <mc:AlternateContent xmlns:mc="http://schemas.openxmlformats.org/markup-compatibility/2006">
                <mc:Choice xmlns:v="urn:schemas-microsoft-com:vml" Requires="v">
                  <p:oleObj spid="_x0000_s13323" name="公式" r:id="rId5" imgW="406080" imgH="215640" progId="">
                    <p:embed/>
                  </p:oleObj>
                </mc:Choice>
                <mc:Fallback>
                  <p:oleObj name="公式" r:id="rId5" imgW="406080" imgH="215640" progId="">
                    <p:embed/>
                    <p:pic>
                      <p:nvPicPr>
                        <p:cNvPr id="8"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1" y="2607"/>
                          <a:ext cx="639"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7"/>
            <p:cNvGrpSpPr>
              <a:grpSpLocks noChangeAspect="1"/>
            </p:cNvGrpSpPr>
            <p:nvPr/>
          </p:nvGrpSpPr>
          <p:grpSpPr bwMode="auto">
            <a:xfrm>
              <a:off x="2787" y="2694"/>
              <a:ext cx="145" cy="145"/>
              <a:chOff x="1406" y="1706"/>
              <a:chExt cx="454" cy="454"/>
            </a:xfrm>
          </p:grpSpPr>
          <p:sp>
            <p:nvSpPr>
              <p:cNvPr id="10" name="Oval 8"/>
              <p:cNvSpPr>
                <a:spLocks noChangeAspect="1" noChangeArrowheads="1"/>
              </p:cNvSpPr>
              <p:nvPr/>
            </p:nvSpPr>
            <p:spPr bwMode="auto">
              <a:xfrm>
                <a:off x="1406" y="1706"/>
                <a:ext cx="454" cy="454"/>
              </a:xfrm>
              <a:prstGeom prst="ellipse">
                <a:avLst/>
              </a:prstGeom>
              <a:noFill/>
              <a:ln w="28575">
                <a:solidFill>
                  <a:schemeClr val="tx1"/>
                </a:solidFill>
                <a:round/>
                <a:headEnd/>
                <a:tailEnd/>
              </a:ln>
            </p:spPr>
            <p:txBody>
              <a:bodyPr wrap="none" anchor="ctr"/>
              <a:lstStyle/>
              <a:p>
                <a:endParaRPr lang="zh-CN" altLang="en-US" sz="2296">
                  <a:ea typeface="楷体" panose="02010609060101010101" pitchFamily="49" charset="-122"/>
                  <a:cs typeface="Times New Roman" panose="02020603050405020304" pitchFamily="18" charset="0"/>
                </a:endParaRPr>
              </a:p>
            </p:txBody>
          </p:sp>
          <p:sp>
            <p:nvSpPr>
              <p:cNvPr id="11" name="Line 9"/>
              <p:cNvSpPr>
                <a:spLocks noChangeAspect="1" noChangeShapeType="1"/>
              </p:cNvSpPr>
              <p:nvPr/>
            </p:nvSpPr>
            <p:spPr bwMode="auto">
              <a:xfrm>
                <a:off x="1406" y="1933"/>
                <a:ext cx="453" cy="0"/>
              </a:xfrm>
              <a:prstGeom prst="line">
                <a:avLst/>
              </a:prstGeom>
              <a:noFill/>
              <a:ln w="28575">
                <a:solidFill>
                  <a:schemeClr val="tx1"/>
                </a:solidFill>
                <a:round/>
                <a:headEnd/>
                <a:tailEnd/>
              </a:ln>
            </p:spPr>
            <p:txBody>
              <a:bodyPr/>
              <a:lstStyle/>
              <a:p>
                <a:endParaRPr lang="zh-CN" altLang="en-US" sz="2296">
                  <a:ea typeface="楷体" panose="02010609060101010101" pitchFamily="49" charset="-122"/>
                  <a:cs typeface="Times New Roman" panose="02020603050405020304" pitchFamily="18" charset="0"/>
                </a:endParaRPr>
              </a:p>
            </p:txBody>
          </p:sp>
        </p:grpSp>
      </p:grpSp>
      <p:grpSp>
        <p:nvGrpSpPr>
          <p:cNvPr id="12" name="Group 10"/>
          <p:cNvGrpSpPr>
            <a:grpSpLocks/>
          </p:cNvGrpSpPr>
          <p:nvPr/>
        </p:nvGrpSpPr>
        <p:grpSpPr bwMode="auto">
          <a:xfrm>
            <a:off x="6341634" y="1894166"/>
            <a:ext cx="3469243" cy="607302"/>
            <a:chOff x="1576" y="3038"/>
            <a:chExt cx="1905" cy="340"/>
          </a:xfrm>
        </p:grpSpPr>
        <p:graphicFrame>
          <p:nvGraphicFramePr>
            <p:cNvPr id="13" name="Object 11"/>
            <p:cNvGraphicFramePr>
              <a:graphicFrameLocks/>
            </p:cNvGraphicFramePr>
            <p:nvPr/>
          </p:nvGraphicFramePr>
          <p:xfrm>
            <a:off x="1576" y="3038"/>
            <a:ext cx="1459" cy="340"/>
          </p:xfrm>
          <a:graphic>
            <a:graphicData uri="http://schemas.openxmlformats.org/presentationml/2006/ole">
              <mc:AlternateContent xmlns:mc="http://schemas.openxmlformats.org/markup-compatibility/2006">
                <mc:Choice xmlns:v="urn:schemas-microsoft-com:vml" Requires="v">
                  <p:oleObj spid="_x0000_s13324" name="公式" r:id="rId7" imgW="927000" imgH="215640" progId="">
                    <p:embed/>
                  </p:oleObj>
                </mc:Choice>
                <mc:Fallback>
                  <p:oleObj name="公式" r:id="rId7" imgW="927000" imgH="215640" progId="">
                    <p:embed/>
                    <p:pic>
                      <p:nvPicPr>
                        <p:cNvPr id="13"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6" y="3038"/>
                          <a:ext cx="1459"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12"/>
            <p:cNvGrpSpPr>
              <a:grpSpLocks noChangeAspect="1"/>
            </p:cNvGrpSpPr>
            <p:nvPr/>
          </p:nvGrpSpPr>
          <p:grpSpPr bwMode="auto">
            <a:xfrm>
              <a:off x="3093" y="3120"/>
              <a:ext cx="145" cy="145"/>
              <a:chOff x="1406" y="1706"/>
              <a:chExt cx="454" cy="454"/>
            </a:xfrm>
          </p:grpSpPr>
          <p:sp>
            <p:nvSpPr>
              <p:cNvPr id="16" name="Oval 13"/>
              <p:cNvSpPr>
                <a:spLocks noChangeAspect="1" noChangeArrowheads="1"/>
              </p:cNvSpPr>
              <p:nvPr/>
            </p:nvSpPr>
            <p:spPr bwMode="auto">
              <a:xfrm>
                <a:off x="1406" y="1706"/>
                <a:ext cx="454" cy="454"/>
              </a:xfrm>
              <a:prstGeom prst="ellipse">
                <a:avLst/>
              </a:prstGeom>
              <a:noFill/>
              <a:ln w="28575">
                <a:solidFill>
                  <a:schemeClr val="tx1"/>
                </a:solidFill>
                <a:round/>
                <a:headEnd/>
                <a:tailEnd/>
              </a:ln>
            </p:spPr>
            <p:txBody>
              <a:bodyPr wrap="none" anchor="ctr"/>
              <a:lstStyle/>
              <a:p>
                <a:endParaRPr lang="zh-CN" altLang="en-US" sz="2296">
                  <a:ea typeface="楷体" panose="02010609060101010101" pitchFamily="49" charset="-122"/>
                  <a:cs typeface="Times New Roman" panose="02020603050405020304" pitchFamily="18" charset="0"/>
                </a:endParaRPr>
              </a:p>
            </p:txBody>
          </p:sp>
          <p:sp>
            <p:nvSpPr>
              <p:cNvPr id="17" name="Line 14"/>
              <p:cNvSpPr>
                <a:spLocks noChangeAspect="1" noChangeShapeType="1"/>
              </p:cNvSpPr>
              <p:nvPr/>
            </p:nvSpPr>
            <p:spPr bwMode="auto">
              <a:xfrm>
                <a:off x="1406" y="1933"/>
                <a:ext cx="453" cy="0"/>
              </a:xfrm>
              <a:prstGeom prst="line">
                <a:avLst/>
              </a:prstGeom>
              <a:noFill/>
              <a:ln w="28575">
                <a:solidFill>
                  <a:schemeClr val="tx1"/>
                </a:solidFill>
                <a:round/>
                <a:headEnd/>
                <a:tailEnd/>
              </a:ln>
            </p:spPr>
            <p:txBody>
              <a:bodyPr/>
              <a:lstStyle/>
              <a:p>
                <a:endParaRPr lang="zh-CN" altLang="en-US" sz="2296">
                  <a:ea typeface="楷体" panose="02010609060101010101" pitchFamily="49" charset="-122"/>
                  <a:cs typeface="Times New Roman" panose="02020603050405020304" pitchFamily="18" charset="0"/>
                </a:endParaRPr>
              </a:p>
            </p:txBody>
          </p:sp>
        </p:grpSp>
        <p:graphicFrame>
          <p:nvGraphicFramePr>
            <p:cNvPr id="15" name="Object 15"/>
            <p:cNvGraphicFramePr>
              <a:graphicFrameLocks/>
            </p:cNvGraphicFramePr>
            <p:nvPr/>
          </p:nvGraphicFramePr>
          <p:xfrm>
            <a:off x="3281" y="3047"/>
            <a:ext cx="200" cy="281"/>
          </p:xfrm>
          <a:graphic>
            <a:graphicData uri="http://schemas.openxmlformats.org/presentationml/2006/ole">
              <mc:AlternateContent xmlns:mc="http://schemas.openxmlformats.org/markup-compatibility/2006">
                <mc:Choice xmlns:v="urn:schemas-microsoft-com:vml" Requires="v">
                  <p:oleObj spid="_x0000_s13325" name="公式" r:id="rId9" imgW="126720" imgH="177480" progId="">
                    <p:embed/>
                  </p:oleObj>
                </mc:Choice>
                <mc:Fallback>
                  <p:oleObj name="公式" r:id="rId9" imgW="126720" imgH="177480" progId="">
                    <p:embed/>
                    <p:pic>
                      <p:nvPicPr>
                        <p:cNvPr id="15" name="Object 1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1" y="3047"/>
                          <a:ext cx="200"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 name="矩形 17"/>
          <p:cNvSpPr/>
          <p:nvPr/>
        </p:nvSpPr>
        <p:spPr>
          <a:xfrm>
            <a:off x="1946517" y="1233559"/>
            <a:ext cx="8476970" cy="445635"/>
          </a:xfrm>
          <a:prstGeom prst="rect">
            <a:avLst/>
          </a:prstGeom>
        </p:spPr>
        <p:txBody>
          <a:bodyPr wrap="square">
            <a:spAutoFit/>
          </a:bodyPr>
          <a:lstStyle/>
          <a:p>
            <a:pPr algn="just">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1</a:t>
            </a:r>
            <a:r>
              <a:rPr lang="zh-CN" altLang="en-US" sz="2296" kern="100" dirty="0">
                <a:solidFill>
                  <a:srgbClr val="0000CC"/>
                </a:solidFill>
                <a:latin typeface="+mj-ea"/>
                <a:ea typeface="+mj-ea"/>
                <a:cs typeface="Times New Roman" panose="02020603050405020304" pitchFamily="18" charset="0"/>
              </a:rPr>
              <a:t>）开、闭运算定义</a:t>
            </a:r>
            <a:endParaRPr lang="zh-CN" altLang="zh-CN" sz="2296" kern="100" dirty="0">
              <a:solidFill>
                <a:srgbClr val="0000CC"/>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15497384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93</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开运算和闭运算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灯片编号占位符 1"/>
          <p:cNvSpPr txBox="1">
            <a:spLocks/>
          </p:cNvSpPr>
          <p:nvPr/>
        </p:nvSpPr>
        <p:spPr bwMode="auto">
          <a:xfrm>
            <a:off x="8063474" y="7037644"/>
            <a:ext cx="2134140" cy="295621"/>
          </a:xfrm>
          <a:prstGeom prst="rect">
            <a:avLst/>
          </a:prstGeom>
          <a:noFill/>
          <a:ln w="9525">
            <a:noFill/>
            <a:miter lim="800000"/>
            <a:headEnd/>
            <a:tailEnd/>
          </a:ln>
          <a:effectLst/>
        </p:spPr>
        <p:txBody>
          <a:bodyPr vert="horz" wrap="square" lIns="91429" tIns="0" rIns="91429" bIns="0" numCol="1" anchor="t" anchorCtr="0" compatLnSpc="1">
            <a:prstTxWarp prst="textNoShape">
              <a:avLst/>
            </a:prstTxWarp>
          </a:bodyPr>
          <a:lstStyle>
            <a:defPPr>
              <a:defRPr lang="zh-CN"/>
            </a:defPPr>
            <a:lvl1pPr algn="r" rtl="0" eaLnBrk="1" fontAlgn="base" hangingPunct="1">
              <a:spcBef>
                <a:spcPct val="0"/>
              </a:spcBef>
              <a:spcAft>
                <a:spcPct val="0"/>
              </a:spcAft>
              <a:defRPr kumimoji="0" sz="110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a:lstStyle>
          <a:p>
            <a:pPr>
              <a:defRPr/>
            </a:pPr>
            <a:fld id="{BEAAA290-34B3-4F10-B175-BE0FC4B87A97}" type="slidenum">
              <a:rPr lang="en-US" altLang="zh-CN" sz="1403"/>
              <a:pPr>
                <a:defRPr/>
              </a:pPr>
              <a:t>93</a:t>
            </a:fld>
            <a:endParaRPr lang="en-US" altLang="zh-CN" sz="1403"/>
          </a:p>
        </p:txBody>
      </p:sp>
      <p:pic>
        <p:nvPicPr>
          <p:cNvPr id="6" name="图片 5"/>
          <p:cNvPicPr/>
          <p:nvPr/>
        </p:nvPicPr>
        <p:blipFill>
          <a:blip r:embed="rId2" cstate="print"/>
          <a:srcRect/>
          <a:stretch>
            <a:fillRect/>
          </a:stretch>
        </p:blipFill>
        <p:spPr bwMode="auto">
          <a:xfrm>
            <a:off x="2639080" y="1423110"/>
            <a:ext cx="3158689" cy="656035"/>
          </a:xfrm>
          <a:prstGeom prst="rect">
            <a:avLst/>
          </a:prstGeom>
          <a:noFill/>
          <a:ln w="9525">
            <a:noFill/>
            <a:miter lim="800000"/>
            <a:headEnd/>
            <a:tailEnd/>
          </a:ln>
        </p:spPr>
      </p:pic>
      <p:pic>
        <p:nvPicPr>
          <p:cNvPr id="7" name="图片 6"/>
          <p:cNvPicPr/>
          <p:nvPr/>
        </p:nvPicPr>
        <p:blipFill>
          <a:blip r:embed="rId3" cstate="print"/>
          <a:srcRect/>
          <a:stretch>
            <a:fillRect/>
          </a:stretch>
        </p:blipFill>
        <p:spPr bwMode="auto">
          <a:xfrm>
            <a:off x="7899465" y="1599267"/>
            <a:ext cx="328018" cy="303720"/>
          </a:xfrm>
          <a:prstGeom prst="rect">
            <a:avLst/>
          </a:prstGeom>
          <a:noFill/>
          <a:ln w="9525">
            <a:noFill/>
            <a:miter lim="800000"/>
            <a:headEnd/>
            <a:tailEnd/>
          </a:ln>
        </p:spPr>
      </p:pic>
      <p:pic>
        <p:nvPicPr>
          <p:cNvPr id="8" name="图片 7"/>
          <p:cNvPicPr/>
          <p:nvPr/>
        </p:nvPicPr>
        <p:blipFill>
          <a:blip r:embed="rId4" cstate="print"/>
          <a:srcRect/>
          <a:stretch>
            <a:fillRect/>
          </a:stretch>
        </p:blipFill>
        <p:spPr bwMode="auto">
          <a:xfrm>
            <a:off x="2657539" y="3030374"/>
            <a:ext cx="3158689" cy="692482"/>
          </a:xfrm>
          <a:prstGeom prst="rect">
            <a:avLst/>
          </a:prstGeom>
          <a:noFill/>
          <a:ln w="9525">
            <a:noFill/>
            <a:miter lim="800000"/>
            <a:headEnd/>
            <a:tailEnd/>
          </a:ln>
        </p:spPr>
      </p:pic>
      <p:pic>
        <p:nvPicPr>
          <p:cNvPr id="9" name="图片 8"/>
          <p:cNvPicPr/>
          <p:nvPr/>
        </p:nvPicPr>
        <p:blipFill>
          <a:blip r:embed="rId5" cstate="print"/>
          <a:srcRect/>
          <a:stretch>
            <a:fillRect/>
          </a:stretch>
        </p:blipFill>
        <p:spPr bwMode="auto">
          <a:xfrm>
            <a:off x="6817968" y="3030374"/>
            <a:ext cx="3158689" cy="619589"/>
          </a:xfrm>
          <a:prstGeom prst="rect">
            <a:avLst/>
          </a:prstGeom>
          <a:noFill/>
          <a:ln w="9525">
            <a:noFill/>
            <a:miter lim="800000"/>
            <a:headEnd/>
            <a:tailEnd/>
          </a:ln>
        </p:spPr>
      </p:pic>
      <p:pic>
        <p:nvPicPr>
          <p:cNvPr id="10" name="图片 9"/>
          <p:cNvPicPr/>
          <p:nvPr/>
        </p:nvPicPr>
        <p:blipFill>
          <a:blip r:embed="rId6" cstate="print"/>
          <a:srcRect/>
          <a:stretch>
            <a:fillRect/>
          </a:stretch>
        </p:blipFill>
        <p:spPr bwMode="auto">
          <a:xfrm>
            <a:off x="2636267" y="4499874"/>
            <a:ext cx="3158689" cy="668184"/>
          </a:xfrm>
          <a:prstGeom prst="rect">
            <a:avLst/>
          </a:prstGeom>
          <a:noFill/>
          <a:ln w="9525">
            <a:noFill/>
            <a:miter lim="800000"/>
            <a:headEnd/>
            <a:tailEnd/>
          </a:ln>
        </p:spPr>
      </p:pic>
      <p:pic>
        <p:nvPicPr>
          <p:cNvPr id="11" name="图片 10"/>
          <p:cNvPicPr/>
          <p:nvPr/>
        </p:nvPicPr>
        <p:blipFill>
          <a:blip r:embed="rId7" cstate="print"/>
          <a:srcRect/>
          <a:stretch>
            <a:fillRect/>
          </a:stretch>
        </p:blipFill>
        <p:spPr bwMode="auto">
          <a:xfrm>
            <a:off x="6817968" y="4652379"/>
            <a:ext cx="3158689" cy="619589"/>
          </a:xfrm>
          <a:prstGeom prst="rect">
            <a:avLst/>
          </a:prstGeom>
          <a:noFill/>
          <a:ln w="9525">
            <a:noFill/>
            <a:miter lim="800000"/>
            <a:headEnd/>
            <a:tailEnd/>
          </a:ln>
        </p:spPr>
      </p:pic>
      <p:sp>
        <p:nvSpPr>
          <p:cNvPr id="12" name="矩形 11"/>
          <p:cNvSpPr/>
          <p:nvPr/>
        </p:nvSpPr>
        <p:spPr>
          <a:xfrm>
            <a:off x="2386863" y="2138568"/>
            <a:ext cx="7577103" cy="484876"/>
          </a:xfrm>
          <a:prstGeom prst="rect">
            <a:avLst/>
          </a:prstGeom>
        </p:spPr>
        <p:txBody>
          <a:bodyPr wrap="square">
            <a:spAutoFit/>
          </a:bodyPr>
          <a:lstStyle/>
          <a:p>
            <a:r>
              <a:rPr lang="zh-CN" altLang="zh-CN" sz="2551" kern="100" dirty="0">
                <a:ea typeface="楷体" panose="02010609060101010101" pitchFamily="49" charset="-122"/>
                <a:cs typeface="Times New Roman" panose="02020603050405020304" pitchFamily="18" charset="0"/>
              </a:rPr>
              <a:t>（</a:t>
            </a:r>
            <a:r>
              <a:rPr lang="en-US" altLang="zh-CN" sz="2551" kern="100" dirty="0">
                <a:ea typeface="楷体" panose="02010609060101010101" pitchFamily="49" charset="-122"/>
                <a:cs typeface="Times New Roman" panose="02020603050405020304" pitchFamily="18" charset="0"/>
              </a:rPr>
              <a:t>a</a:t>
            </a:r>
            <a:r>
              <a:rPr lang="zh-CN" altLang="zh-CN" sz="2551" kern="100" dirty="0">
                <a:ea typeface="楷体" panose="02010609060101010101" pitchFamily="49" charset="-122"/>
                <a:cs typeface="Times New Roman" panose="02020603050405020304" pitchFamily="18" charset="0"/>
              </a:rPr>
              <a:t>）原始连续图像</a:t>
            </a:r>
            <a:r>
              <a:rPr lang="en-US" altLang="zh-CN" sz="2551" kern="100" dirty="0">
                <a:ea typeface="楷体" panose="02010609060101010101" pitchFamily="49" charset="-122"/>
                <a:cs typeface="Times New Roman" panose="02020603050405020304" pitchFamily="18" charset="0"/>
              </a:rPr>
              <a:t>     </a:t>
            </a:r>
            <a:r>
              <a:rPr lang="en-US" altLang="zh-CN" sz="2551" kern="100" dirty="0">
                <a:ea typeface="楷体" panose="02010609060101010101" pitchFamily="49" charset="-122"/>
                <a:cs typeface="Times New Roman" panose="02020603050405020304" pitchFamily="18" charset="0"/>
              </a:rPr>
              <a:t>          </a:t>
            </a:r>
            <a:r>
              <a:rPr lang="zh-CN" altLang="zh-CN" sz="2551" kern="100" dirty="0">
                <a:ea typeface="楷体" panose="02010609060101010101" pitchFamily="49" charset="-122"/>
                <a:cs typeface="Times New Roman" panose="02020603050405020304" pitchFamily="18" charset="0"/>
              </a:rPr>
              <a:t>（</a:t>
            </a:r>
            <a:r>
              <a:rPr lang="en-US" altLang="zh-CN" sz="2551" kern="100" dirty="0">
                <a:ea typeface="楷体" panose="02010609060101010101" pitchFamily="49" charset="-122"/>
                <a:cs typeface="Times New Roman" panose="02020603050405020304" pitchFamily="18" charset="0"/>
              </a:rPr>
              <a:t>b</a:t>
            </a:r>
            <a:r>
              <a:rPr lang="zh-CN" altLang="zh-CN" sz="2551" kern="100" dirty="0">
                <a:ea typeface="楷体" panose="02010609060101010101" pitchFamily="49" charset="-122"/>
                <a:cs typeface="Times New Roman" panose="02020603050405020304" pitchFamily="18" charset="0"/>
              </a:rPr>
              <a:t>）球状结构元素</a:t>
            </a:r>
            <a:endParaRPr lang="zh-CN" altLang="en-US" sz="2551" dirty="0">
              <a:ea typeface="楷体" panose="02010609060101010101" pitchFamily="49" charset="-122"/>
              <a:cs typeface="Times New Roman" panose="02020603050405020304" pitchFamily="18" charset="0"/>
            </a:endParaRPr>
          </a:p>
        </p:txBody>
      </p:sp>
      <p:sp>
        <p:nvSpPr>
          <p:cNvPr id="13" name="矩形 12"/>
          <p:cNvSpPr/>
          <p:nvPr/>
        </p:nvSpPr>
        <p:spPr>
          <a:xfrm>
            <a:off x="2191518" y="3753964"/>
            <a:ext cx="7967790" cy="484876"/>
          </a:xfrm>
          <a:prstGeom prst="rect">
            <a:avLst/>
          </a:prstGeom>
        </p:spPr>
        <p:txBody>
          <a:bodyPr wrap="square">
            <a:spAutoFit/>
          </a:bodyPr>
          <a:lstStyle/>
          <a:p>
            <a:pPr algn="just"/>
            <a:r>
              <a:rPr lang="zh-CN" altLang="zh-CN" sz="2551" kern="100" dirty="0">
                <a:ea typeface="楷体" panose="02010609060101010101" pitchFamily="49" charset="-122"/>
                <a:cs typeface="Times New Roman" panose="02020603050405020304" pitchFamily="18" charset="0"/>
              </a:rPr>
              <a:t> （</a:t>
            </a:r>
            <a:r>
              <a:rPr lang="en-US" altLang="zh-CN" sz="2551" kern="100" dirty="0">
                <a:ea typeface="楷体" panose="02010609060101010101" pitchFamily="49" charset="-122"/>
                <a:cs typeface="Times New Roman" panose="02020603050405020304" pitchFamily="18" charset="0"/>
              </a:rPr>
              <a:t>c</a:t>
            </a:r>
            <a:r>
              <a:rPr lang="zh-CN" altLang="zh-CN" sz="2551" kern="100" dirty="0">
                <a:ea typeface="楷体" panose="02010609060101010101" pitchFamily="49" charset="-122"/>
                <a:cs typeface="Times New Roman" panose="02020603050405020304" pitchFamily="18" charset="0"/>
              </a:rPr>
              <a:t>）求开运算的几个位置</a:t>
            </a:r>
            <a:r>
              <a:rPr lang="en-US" altLang="zh-CN" sz="2551" kern="100" dirty="0">
                <a:ea typeface="楷体" panose="02010609060101010101" pitchFamily="49" charset="-122"/>
                <a:cs typeface="Times New Roman" panose="02020603050405020304" pitchFamily="18" charset="0"/>
              </a:rPr>
              <a:t>  </a:t>
            </a:r>
            <a:r>
              <a:rPr lang="zh-CN" altLang="zh-CN" sz="2551" kern="100" dirty="0">
                <a:ea typeface="楷体" panose="02010609060101010101" pitchFamily="49" charset="-122"/>
                <a:cs typeface="Times New Roman" panose="02020603050405020304" pitchFamily="18" charset="0"/>
              </a:rPr>
              <a:t>（</a:t>
            </a:r>
            <a:r>
              <a:rPr lang="en-US" altLang="zh-CN" sz="2551" kern="100" dirty="0">
                <a:ea typeface="楷体" panose="02010609060101010101" pitchFamily="49" charset="-122"/>
                <a:cs typeface="Times New Roman" panose="02020603050405020304" pitchFamily="18" charset="0"/>
              </a:rPr>
              <a:t>d</a:t>
            </a:r>
            <a:r>
              <a:rPr lang="zh-CN" altLang="zh-CN" sz="2551" kern="100" dirty="0">
                <a:ea typeface="楷体" panose="02010609060101010101" pitchFamily="49" charset="-122"/>
                <a:cs typeface="Times New Roman" panose="02020603050405020304" pitchFamily="18" charset="0"/>
              </a:rPr>
              <a:t>）灰度开运算结果</a:t>
            </a:r>
          </a:p>
        </p:txBody>
      </p:sp>
      <p:sp>
        <p:nvSpPr>
          <p:cNvPr id="14" name="矩形 13"/>
          <p:cNvSpPr/>
          <p:nvPr/>
        </p:nvSpPr>
        <p:spPr>
          <a:xfrm>
            <a:off x="2245969" y="5403639"/>
            <a:ext cx="7730689" cy="484876"/>
          </a:xfrm>
          <a:prstGeom prst="rect">
            <a:avLst/>
          </a:prstGeom>
        </p:spPr>
        <p:txBody>
          <a:bodyPr wrap="square">
            <a:spAutoFit/>
          </a:bodyPr>
          <a:lstStyle/>
          <a:p>
            <a:pPr algn="just"/>
            <a:r>
              <a:rPr lang="zh-CN" altLang="zh-CN" sz="2551" kern="100" dirty="0">
                <a:ea typeface="楷体" panose="02010609060101010101" pitchFamily="49" charset="-122"/>
                <a:cs typeface="Times New Roman" panose="02020603050405020304" pitchFamily="18" charset="0"/>
              </a:rPr>
              <a:t>（</a:t>
            </a:r>
            <a:r>
              <a:rPr lang="en-US" altLang="zh-CN" sz="2551" kern="100" dirty="0">
                <a:ea typeface="楷体" panose="02010609060101010101" pitchFamily="49" charset="-122"/>
                <a:cs typeface="Times New Roman" panose="02020603050405020304" pitchFamily="18" charset="0"/>
              </a:rPr>
              <a:t>e</a:t>
            </a:r>
            <a:r>
              <a:rPr lang="zh-CN" altLang="zh-CN" sz="2551" kern="100" dirty="0">
                <a:ea typeface="楷体" panose="02010609060101010101" pitchFamily="49" charset="-122"/>
                <a:cs typeface="Times New Roman" panose="02020603050405020304" pitchFamily="18" charset="0"/>
              </a:rPr>
              <a:t>）求闭合运算的几个位置</a:t>
            </a:r>
            <a:r>
              <a:rPr lang="en-US" altLang="zh-CN" sz="2551" kern="100" dirty="0">
                <a:ea typeface="楷体" panose="02010609060101010101" pitchFamily="49" charset="-122"/>
                <a:cs typeface="Times New Roman" panose="02020603050405020304" pitchFamily="18" charset="0"/>
              </a:rPr>
              <a:t>  </a:t>
            </a:r>
            <a:r>
              <a:rPr lang="en-US" altLang="zh-CN" sz="2551" kern="100" dirty="0">
                <a:ea typeface="楷体" panose="02010609060101010101" pitchFamily="49" charset="-122"/>
                <a:cs typeface="Times New Roman" panose="02020603050405020304" pitchFamily="18" charset="0"/>
              </a:rPr>
              <a:t>  </a:t>
            </a:r>
            <a:r>
              <a:rPr lang="zh-CN" altLang="zh-CN" sz="2551" kern="100" dirty="0">
                <a:ea typeface="楷体" panose="02010609060101010101" pitchFamily="49" charset="-122"/>
                <a:cs typeface="Times New Roman" panose="02020603050405020304" pitchFamily="18" charset="0"/>
              </a:rPr>
              <a:t>（</a:t>
            </a:r>
            <a:r>
              <a:rPr lang="en-US" altLang="zh-CN" sz="2551" kern="100" dirty="0">
                <a:ea typeface="楷体" panose="02010609060101010101" pitchFamily="49" charset="-122"/>
                <a:cs typeface="Times New Roman" panose="02020603050405020304" pitchFamily="18" charset="0"/>
              </a:rPr>
              <a:t>f</a:t>
            </a:r>
            <a:r>
              <a:rPr lang="zh-CN" altLang="zh-CN" sz="2551" kern="100" dirty="0">
                <a:ea typeface="楷体" panose="02010609060101010101" pitchFamily="49" charset="-122"/>
                <a:cs typeface="Times New Roman" panose="02020603050405020304" pitchFamily="18" charset="0"/>
              </a:rPr>
              <a:t>）灰度闭运算结果</a:t>
            </a:r>
          </a:p>
        </p:txBody>
      </p:sp>
      <p:sp>
        <p:nvSpPr>
          <p:cNvPr id="15" name="矩形 14"/>
          <p:cNvSpPr/>
          <p:nvPr/>
        </p:nvSpPr>
        <p:spPr>
          <a:xfrm>
            <a:off x="4776763" y="6074531"/>
            <a:ext cx="3134191" cy="445635"/>
          </a:xfrm>
          <a:prstGeom prst="rect">
            <a:avLst/>
          </a:prstGeom>
        </p:spPr>
        <p:txBody>
          <a:bodyPr wrap="none">
            <a:spAutoFit/>
          </a:bodyPr>
          <a:lstStyle/>
          <a:p>
            <a:pPr algn="ctr"/>
            <a:r>
              <a:rPr lang="zh-CN" altLang="zh-CN" sz="2296" kern="100" dirty="0">
                <a:solidFill>
                  <a:srgbClr val="000099"/>
                </a:solidFill>
                <a:latin typeface="楷体" panose="02010609060101010101" pitchFamily="49" charset="-122"/>
                <a:ea typeface="楷体" panose="02010609060101010101" pitchFamily="49" charset="-122"/>
              </a:rPr>
              <a:t>灰度开、闭运算示意图</a:t>
            </a:r>
            <a:endParaRPr lang="zh-CN" altLang="zh-CN" sz="4082" kern="100" dirty="0">
              <a:solidFill>
                <a:srgbClr val="000099"/>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446378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94</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开运算和闭运算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1912637" y="1304928"/>
            <a:ext cx="8449619" cy="445635"/>
          </a:xfrm>
          <a:prstGeom prst="rect">
            <a:avLst/>
          </a:prstGeom>
        </p:spPr>
        <p:txBody>
          <a:bodyPr wrap="square">
            <a:spAutoFit/>
          </a:bodyPr>
          <a:lstStyle/>
          <a:p>
            <a:pPr>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2</a:t>
            </a:r>
            <a:r>
              <a:rPr lang="zh-CN" altLang="en-US"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例程</a:t>
            </a:r>
            <a:endParaRPr lang="zh-CN" altLang="en-US" sz="2296" dirty="0">
              <a:solidFill>
                <a:srgbClr val="0000CC"/>
              </a:solidFill>
              <a:latin typeface="+mj-ea"/>
              <a:ea typeface="+mj-ea"/>
            </a:endParaRPr>
          </a:p>
        </p:txBody>
      </p:sp>
      <p:sp>
        <p:nvSpPr>
          <p:cNvPr id="6" name="文本框 5"/>
          <p:cNvSpPr txBox="1"/>
          <p:nvPr/>
        </p:nvSpPr>
        <p:spPr>
          <a:xfrm>
            <a:off x="2280011" y="1956550"/>
            <a:ext cx="7714870" cy="4436984"/>
          </a:xfrm>
          <a:prstGeom prst="rect">
            <a:avLst/>
          </a:prstGeom>
          <a:noFill/>
        </p:spPr>
        <p:txBody>
          <a:bodyPr wrap="square" rtlCol="0">
            <a:spAutoFit/>
          </a:bodyPr>
          <a:lstStyle/>
          <a:p>
            <a:pPr marL="437369" indent="-437369" algn="just">
              <a:spcBef>
                <a:spcPts val="255"/>
              </a:spcBef>
              <a:spcAft>
                <a:spcPts val="255"/>
              </a:spcAft>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程序</a:t>
            </a:r>
            <a:endParaRPr lang="en-US" altLang="zh-CN" sz="2296" dirty="0">
              <a:ea typeface="楷体" panose="02010609060101010101" pitchFamily="49" charset="-122"/>
              <a:cs typeface="Times New Roman" panose="02020603050405020304" pitchFamily="18" charset="0"/>
            </a:endParaRPr>
          </a:p>
          <a:p>
            <a:pPr indent="583159" algn="just">
              <a:spcBef>
                <a:spcPts val="255"/>
              </a:spcBef>
              <a:spcAft>
                <a:spcPts val="255"/>
              </a:spcAft>
            </a:pPr>
            <a:r>
              <a:rPr lang="en-US" altLang="zh-CN" sz="2806" dirty="0">
                <a:ea typeface="楷体" panose="02010609060101010101" pitchFamily="49" charset="-122"/>
                <a:cs typeface="Times New Roman" panose="02020603050405020304" pitchFamily="18" charset="0"/>
              </a:rPr>
              <a:t>Image=</a:t>
            </a:r>
            <a:r>
              <a:rPr lang="en-US" altLang="zh-CN" sz="2806" dirty="0" err="1">
                <a:ea typeface="楷体" panose="02010609060101010101" pitchFamily="49" charset="-122"/>
                <a:cs typeface="Times New Roman" panose="02020603050405020304" pitchFamily="18" charset="0"/>
              </a:rPr>
              <a:t>imread</a:t>
            </a:r>
            <a:r>
              <a:rPr lang="en-US" altLang="zh-CN" sz="2806" dirty="0">
                <a:ea typeface="楷体" panose="02010609060101010101" pitchFamily="49" charset="-122"/>
                <a:cs typeface="Times New Roman" panose="02020603050405020304" pitchFamily="18" charset="0"/>
              </a:rPr>
              <a:t>('maleman.gif');</a:t>
            </a:r>
            <a:endParaRPr lang="zh-CN" altLang="zh-CN" sz="2806" dirty="0">
              <a:ea typeface="楷体" panose="02010609060101010101" pitchFamily="49" charset="-122"/>
              <a:cs typeface="Times New Roman" panose="02020603050405020304" pitchFamily="18" charset="0"/>
            </a:endParaRPr>
          </a:p>
          <a:p>
            <a:pPr indent="583159" algn="just">
              <a:spcBef>
                <a:spcPts val="255"/>
              </a:spcBef>
              <a:spcAft>
                <a:spcPts val="255"/>
              </a:spcAft>
            </a:pPr>
            <a:r>
              <a:rPr lang="en-US" altLang="zh-CN" sz="2806" dirty="0">
                <a:ea typeface="楷体" panose="02010609060101010101" pitchFamily="49" charset="-122"/>
                <a:cs typeface="Times New Roman" panose="02020603050405020304" pitchFamily="18" charset="0"/>
              </a:rPr>
              <a:t>[h w]=size(Image);	</a:t>
            </a:r>
            <a:endParaRPr lang="zh-CN" altLang="zh-CN" sz="2806" dirty="0">
              <a:ea typeface="楷体" panose="02010609060101010101" pitchFamily="49" charset="-122"/>
              <a:cs typeface="Times New Roman" panose="02020603050405020304" pitchFamily="18" charset="0"/>
            </a:endParaRPr>
          </a:p>
          <a:p>
            <a:pPr indent="583159" algn="just">
              <a:spcBef>
                <a:spcPts val="255"/>
              </a:spcBef>
              <a:spcAft>
                <a:spcPts val="255"/>
              </a:spcAft>
            </a:pPr>
            <a:r>
              <a:rPr lang="en-US" altLang="zh-CN" sz="2806" dirty="0">
                <a:ea typeface="楷体" panose="02010609060101010101" pitchFamily="49" charset="-122"/>
                <a:cs typeface="Times New Roman" panose="02020603050405020304" pitchFamily="18" charset="0"/>
              </a:rPr>
              <a:t>Image1=Image;       Image2=Image;</a:t>
            </a:r>
            <a:endParaRPr lang="zh-CN" altLang="zh-CN" sz="2806" dirty="0">
              <a:ea typeface="楷体" panose="02010609060101010101" pitchFamily="49" charset="-122"/>
              <a:cs typeface="Times New Roman" panose="02020603050405020304" pitchFamily="18" charset="0"/>
            </a:endParaRPr>
          </a:p>
          <a:p>
            <a:pPr indent="583159" algn="just">
              <a:spcBef>
                <a:spcPts val="255"/>
              </a:spcBef>
              <a:spcAft>
                <a:spcPts val="255"/>
              </a:spcAft>
            </a:pPr>
            <a:r>
              <a:rPr lang="en-US" altLang="zh-CN" sz="2806" dirty="0">
                <a:ea typeface="楷体" panose="02010609060101010101" pitchFamily="49" charset="-122"/>
                <a:cs typeface="Times New Roman" panose="02020603050405020304" pitchFamily="18" charset="0"/>
              </a:rPr>
              <a:t>k1=0.1;               </a:t>
            </a:r>
            <a:r>
              <a:rPr lang="en-US" altLang="zh-CN" sz="2806" dirty="0">
                <a:ea typeface="楷体" panose="02010609060101010101" pitchFamily="49" charset="-122"/>
                <a:cs typeface="Times New Roman" panose="02020603050405020304" pitchFamily="18" charset="0"/>
              </a:rPr>
              <a:t> k2=0.3</a:t>
            </a:r>
            <a:r>
              <a:rPr lang="en-US" altLang="zh-CN" sz="2806" dirty="0">
                <a:ea typeface="楷体" panose="02010609060101010101" pitchFamily="49" charset="-122"/>
                <a:cs typeface="Times New Roman" panose="02020603050405020304" pitchFamily="18" charset="0"/>
              </a:rPr>
              <a:t>;  </a:t>
            </a:r>
            <a:endParaRPr lang="zh-CN" altLang="zh-CN" sz="2806" dirty="0">
              <a:ea typeface="楷体" panose="02010609060101010101" pitchFamily="49" charset="-122"/>
              <a:cs typeface="Times New Roman" panose="02020603050405020304" pitchFamily="18" charset="0"/>
            </a:endParaRPr>
          </a:p>
          <a:p>
            <a:pPr indent="583159" algn="just">
              <a:spcBef>
                <a:spcPts val="255"/>
              </a:spcBef>
              <a:spcAft>
                <a:spcPts val="255"/>
              </a:spcAft>
            </a:pPr>
            <a:r>
              <a:rPr lang="en-US" altLang="zh-CN" sz="2806" dirty="0">
                <a:ea typeface="楷体" panose="02010609060101010101" pitchFamily="49" charset="-122"/>
                <a:cs typeface="Times New Roman" panose="02020603050405020304" pitchFamily="18" charset="0"/>
              </a:rPr>
              <a:t>a1=rand(</a:t>
            </a:r>
            <a:r>
              <a:rPr lang="en-US" altLang="zh-CN" sz="2806" dirty="0" err="1">
                <a:ea typeface="楷体" panose="02010609060101010101" pitchFamily="49" charset="-122"/>
                <a:cs typeface="Times New Roman" panose="02020603050405020304" pitchFamily="18" charset="0"/>
              </a:rPr>
              <a:t>h,w</a:t>
            </a:r>
            <a:r>
              <a:rPr lang="en-US" altLang="zh-CN" sz="2806" dirty="0">
                <a:ea typeface="楷体" panose="02010609060101010101" pitchFamily="49" charset="-122"/>
                <a:cs typeface="Times New Roman" panose="02020603050405020304" pitchFamily="18" charset="0"/>
              </a:rPr>
              <a:t>)&lt;k1;    a2=rand(</a:t>
            </a:r>
            <a:r>
              <a:rPr lang="en-US" altLang="zh-CN" sz="2806" dirty="0" err="1">
                <a:ea typeface="楷体" panose="02010609060101010101" pitchFamily="49" charset="-122"/>
                <a:cs typeface="Times New Roman" panose="02020603050405020304" pitchFamily="18" charset="0"/>
              </a:rPr>
              <a:t>h,w</a:t>
            </a:r>
            <a:r>
              <a:rPr lang="en-US" altLang="zh-CN" sz="2806" dirty="0">
                <a:ea typeface="楷体" panose="02010609060101010101" pitchFamily="49" charset="-122"/>
                <a:cs typeface="Times New Roman" panose="02020603050405020304" pitchFamily="18" charset="0"/>
              </a:rPr>
              <a:t>)&lt;k2;  </a:t>
            </a:r>
            <a:endParaRPr lang="zh-CN" altLang="zh-CN" sz="2806" dirty="0">
              <a:ea typeface="楷体" panose="02010609060101010101" pitchFamily="49" charset="-122"/>
              <a:cs typeface="Times New Roman" panose="02020603050405020304" pitchFamily="18" charset="0"/>
            </a:endParaRPr>
          </a:p>
          <a:p>
            <a:pPr indent="583159" algn="just">
              <a:spcBef>
                <a:spcPts val="255"/>
              </a:spcBef>
              <a:spcAft>
                <a:spcPts val="255"/>
              </a:spcAft>
            </a:pPr>
            <a:r>
              <a:rPr lang="en-US" altLang="zh-CN" sz="2806" dirty="0">
                <a:ea typeface="楷体" panose="02010609060101010101" pitchFamily="49" charset="-122"/>
                <a:cs typeface="Times New Roman" panose="02020603050405020304" pitchFamily="18" charset="0"/>
              </a:rPr>
              <a:t>Image1(a1&amp;a2)=0</a:t>
            </a:r>
            <a:r>
              <a:rPr lang="en-US" altLang="zh-CN" sz="2806" dirty="0">
                <a:ea typeface="楷体" panose="02010609060101010101" pitchFamily="49" charset="-122"/>
                <a:cs typeface="Times New Roman" panose="02020603050405020304" pitchFamily="18" charset="0"/>
              </a:rPr>
              <a:t>;   Image2(a1</a:t>
            </a:r>
            <a:r>
              <a:rPr lang="en-US" altLang="zh-CN" sz="2806" dirty="0">
                <a:ea typeface="楷体" panose="02010609060101010101" pitchFamily="49" charset="-122"/>
                <a:cs typeface="Times New Roman" panose="02020603050405020304" pitchFamily="18" charset="0"/>
              </a:rPr>
              <a:t>&amp;~a2)=</a:t>
            </a:r>
            <a:r>
              <a:rPr lang="en-US" altLang="zh-CN" sz="2806" dirty="0">
                <a:ea typeface="楷体" panose="02010609060101010101" pitchFamily="49" charset="-122"/>
                <a:cs typeface="Times New Roman" panose="02020603050405020304" pitchFamily="18" charset="0"/>
              </a:rPr>
              <a:t>255;</a:t>
            </a:r>
          </a:p>
          <a:p>
            <a:pPr indent="583159" algn="just">
              <a:spcBef>
                <a:spcPts val="255"/>
              </a:spcBef>
              <a:spcAft>
                <a:spcPts val="255"/>
              </a:spcAft>
            </a:pPr>
            <a:r>
              <a:rPr lang="en-US" altLang="zh-CN" sz="2551" dirty="0" err="1">
                <a:ea typeface="楷体" panose="02010609060101010101" pitchFamily="49" charset="-122"/>
                <a:cs typeface="Times New Roman" panose="02020603050405020304" pitchFamily="18" charset="0"/>
              </a:rPr>
              <a:t>figure,imshow</a:t>
            </a:r>
            <a:r>
              <a:rPr lang="en-US" altLang="zh-CN" sz="2551" dirty="0">
                <a:ea typeface="楷体" panose="02010609060101010101" pitchFamily="49" charset="-122"/>
                <a:cs typeface="Times New Roman" panose="02020603050405020304" pitchFamily="18" charset="0"/>
              </a:rPr>
              <a:t>(Image1</a:t>
            </a:r>
            <a:r>
              <a:rPr lang="en-US" altLang="zh-CN" sz="2551" dirty="0">
                <a:ea typeface="楷体" panose="02010609060101010101" pitchFamily="49" charset="-122"/>
                <a:cs typeface="Times New Roman" panose="02020603050405020304" pitchFamily="18" charset="0"/>
              </a:rPr>
              <a:t>);title('</a:t>
            </a:r>
            <a:r>
              <a:rPr lang="zh-CN" altLang="zh-CN" sz="2551" dirty="0">
                <a:ea typeface="楷体" panose="02010609060101010101" pitchFamily="49" charset="-122"/>
                <a:cs typeface="Times New Roman" panose="02020603050405020304" pitchFamily="18" charset="0"/>
              </a:rPr>
              <a:t>椒噪声图像</a:t>
            </a:r>
            <a:r>
              <a:rPr lang="en-US" altLang="zh-CN" sz="2551" dirty="0">
                <a:ea typeface="楷体" panose="02010609060101010101" pitchFamily="49" charset="-122"/>
                <a:cs typeface="Times New Roman" panose="02020603050405020304" pitchFamily="18" charset="0"/>
              </a:rPr>
              <a:t>');</a:t>
            </a:r>
          </a:p>
          <a:p>
            <a:pPr indent="583159" algn="just">
              <a:spcBef>
                <a:spcPts val="255"/>
              </a:spcBef>
              <a:spcAft>
                <a:spcPts val="255"/>
              </a:spcAft>
            </a:pPr>
            <a:r>
              <a:rPr lang="en-US" altLang="zh-CN" sz="2551" dirty="0" err="1">
                <a:ea typeface="楷体" panose="02010609060101010101" pitchFamily="49" charset="-122"/>
                <a:cs typeface="Times New Roman" panose="02020603050405020304" pitchFamily="18" charset="0"/>
              </a:rPr>
              <a:t>figure,imshow</a:t>
            </a:r>
            <a:r>
              <a:rPr lang="en-US" altLang="zh-CN" sz="2551" dirty="0">
                <a:ea typeface="楷体" panose="02010609060101010101" pitchFamily="49" charset="-122"/>
                <a:cs typeface="Times New Roman" panose="02020603050405020304" pitchFamily="18" charset="0"/>
              </a:rPr>
              <a:t>(Image2</a:t>
            </a:r>
            <a:r>
              <a:rPr lang="en-US" altLang="zh-CN" sz="2551" dirty="0">
                <a:ea typeface="楷体" panose="02010609060101010101" pitchFamily="49" charset="-122"/>
                <a:cs typeface="Times New Roman" panose="02020603050405020304" pitchFamily="18" charset="0"/>
              </a:rPr>
              <a:t>);title('</a:t>
            </a:r>
            <a:r>
              <a:rPr lang="zh-CN" altLang="zh-CN" sz="2551" dirty="0">
                <a:ea typeface="楷体" panose="02010609060101010101" pitchFamily="49" charset="-122"/>
                <a:cs typeface="Times New Roman" panose="02020603050405020304" pitchFamily="18" charset="0"/>
              </a:rPr>
              <a:t>盐噪声图像</a:t>
            </a:r>
            <a:r>
              <a:rPr lang="en-US" altLang="zh-CN" sz="2551" dirty="0">
                <a:ea typeface="楷体" panose="02010609060101010101" pitchFamily="49" charset="-122"/>
                <a:cs typeface="Times New Roman" panose="02020603050405020304" pitchFamily="18" charset="0"/>
              </a:rPr>
              <a:t>');</a:t>
            </a:r>
            <a:endParaRPr lang="zh-CN" altLang="en-US" sz="2806"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2623609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95</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开运算和闭运算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文本框 4"/>
          <p:cNvSpPr txBox="1"/>
          <p:nvPr/>
        </p:nvSpPr>
        <p:spPr>
          <a:xfrm>
            <a:off x="2560018" y="1600015"/>
            <a:ext cx="7370456" cy="2811282"/>
          </a:xfrm>
          <a:prstGeom prst="rect">
            <a:avLst/>
          </a:prstGeom>
          <a:noFill/>
        </p:spPr>
        <p:txBody>
          <a:bodyPr wrap="square" rtlCol="0">
            <a:spAutoFit/>
          </a:bodyPr>
          <a:lstStyle/>
          <a:p>
            <a:pPr>
              <a:spcBef>
                <a:spcPts val="128"/>
              </a:spcBef>
              <a:spcAft>
                <a:spcPts val="128"/>
              </a:spcAft>
            </a:pPr>
            <a:r>
              <a:rPr lang="en-US" altLang="zh-CN" sz="2806" dirty="0">
                <a:ea typeface="楷体" panose="02010609060101010101" pitchFamily="49" charset="-122"/>
                <a:cs typeface="Times New Roman" panose="02020603050405020304" pitchFamily="18" charset="0"/>
              </a:rPr>
              <a:t>se=</a:t>
            </a:r>
            <a:r>
              <a:rPr lang="en-US" altLang="zh-CN" sz="2806" dirty="0" err="1">
                <a:ea typeface="楷体" panose="02010609060101010101" pitchFamily="49" charset="-122"/>
                <a:cs typeface="Times New Roman" panose="02020603050405020304" pitchFamily="18" charset="0"/>
              </a:rPr>
              <a:t>strel</a:t>
            </a:r>
            <a:r>
              <a:rPr lang="en-US" altLang="zh-CN" sz="2806" dirty="0">
                <a:ea typeface="楷体" panose="02010609060101010101" pitchFamily="49" charset="-122"/>
                <a:cs typeface="Times New Roman" panose="02020603050405020304" pitchFamily="18" charset="0"/>
              </a:rPr>
              <a:t>('disk',2); </a:t>
            </a:r>
            <a:endParaRPr lang="zh-CN" altLang="zh-CN" sz="2806" dirty="0">
              <a:ea typeface="楷体" panose="02010609060101010101" pitchFamily="49" charset="-122"/>
              <a:cs typeface="Times New Roman" panose="02020603050405020304" pitchFamily="18" charset="0"/>
            </a:endParaRPr>
          </a:p>
          <a:p>
            <a:pPr>
              <a:spcBef>
                <a:spcPts val="128"/>
              </a:spcBef>
              <a:spcAft>
                <a:spcPts val="128"/>
              </a:spcAft>
            </a:pPr>
            <a:r>
              <a:rPr lang="en-US" altLang="zh-CN" sz="2806" dirty="0">
                <a:ea typeface="楷体" panose="02010609060101010101" pitchFamily="49" charset="-122"/>
                <a:cs typeface="Times New Roman" panose="02020603050405020304" pitchFamily="18" charset="0"/>
              </a:rPr>
              <a:t>result1=</a:t>
            </a:r>
            <a:r>
              <a:rPr lang="en-US" altLang="zh-CN" sz="2806" dirty="0" err="1">
                <a:ea typeface="楷体" panose="02010609060101010101" pitchFamily="49" charset="-122"/>
                <a:cs typeface="Times New Roman" panose="02020603050405020304" pitchFamily="18" charset="0"/>
              </a:rPr>
              <a:t>imclose</a:t>
            </a:r>
            <a:r>
              <a:rPr lang="en-US" altLang="zh-CN" sz="2806" dirty="0">
                <a:ea typeface="楷体" panose="02010609060101010101" pitchFamily="49" charset="-122"/>
                <a:cs typeface="Times New Roman" panose="02020603050405020304" pitchFamily="18" charset="0"/>
              </a:rPr>
              <a:t>(Image1,se); </a:t>
            </a:r>
            <a:endParaRPr lang="zh-CN" altLang="zh-CN" sz="2806" dirty="0">
              <a:ea typeface="楷体" panose="02010609060101010101" pitchFamily="49" charset="-122"/>
              <a:cs typeface="Times New Roman" panose="02020603050405020304" pitchFamily="18" charset="0"/>
            </a:endParaRPr>
          </a:p>
          <a:p>
            <a:pPr>
              <a:spcBef>
                <a:spcPts val="128"/>
              </a:spcBef>
              <a:spcAft>
                <a:spcPts val="128"/>
              </a:spcAft>
            </a:pPr>
            <a:r>
              <a:rPr lang="en-US" altLang="zh-CN" sz="2806" dirty="0">
                <a:ea typeface="楷体" panose="02010609060101010101" pitchFamily="49" charset="-122"/>
                <a:cs typeface="Times New Roman" panose="02020603050405020304" pitchFamily="18" charset="0"/>
              </a:rPr>
              <a:t>result2=</a:t>
            </a:r>
            <a:r>
              <a:rPr lang="en-US" altLang="zh-CN" sz="2806" dirty="0" err="1">
                <a:ea typeface="楷体" panose="02010609060101010101" pitchFamily="49" charset="-122"/>
                <a:cs typeface="Times New Roman" panose="02020603050405020304" pitchFamily="18" charset="0"/>
              </a:rPr>
              <a:t>imopen</a:t>
            </a:r>
            <a:r>
              <a:rPr lang="en-US" altLang="zh-CN" sz="2806" dirty="0">
                <a:ea typeface="楷体" panose="02010609060101010101" pitchFamily="49" charset="-122"/>
                <a:cs typeface="Times New Roman" panose="02020603050405020304" pitchFamily="18" charset="0"/>
              </a:rPr>
              <a:t>(Image2,se); </a:t>
            </a:r>
            <a:endParaRPr lang="zh-CN" altLang="zh-CN" sz="2806" dirty="0">
              <a:ea typeface="楷体" panose="02010609060101010101" pitchFamily="49" charset="-122"/>
              <a:cs typeface="Times New Roman" panose="02020603050405020304" pitchFamily="18" charset="0"/>
            </a:endParaRPr>
          </a:p>
          <a:p>
            <a:pPr>
              <a:spcBef>
                <a:spcPts val="128"/>
              </a:spcBef>
              <a:spcAft>
                <a:spcPts val="128"/>
              </a:spcAft>
            </a:pPr>
            <a:r>
              <a:rPr lang="en-US" altLang="zh-CN" sz="2806" dirty="0" err="1">
                <a:ea typeface="楷体" panose="02010609060101010101" pitchFamily="49" charset="-122"/>
                <a:cs typeface="Times New Roman" panose="02020603050405020304" pitchFamily="18" charset="0"/>
              </a:rPr>
              <a:t>figure,imshow</a:t>
            </a:r>
            <a:r>
              <a:rPr lang="en-US" altLang="zh-CN" sz="2806" dirty="0">
                <a:ea typeface="楷体" panose="02010609060101010101" pitchFamily="49" charset="-122"/>
                <a:cs typeface="Times New Roman" panose="02020603050405020304" pitchFamily="18" charset="0"/>
              </a:rPr>
              <a:t>(result1);title('</a:t>
            </a:r>
            <a:r>
              <a:rPr lang="zh-CN" altLang="zh-CN" sz="2806" dirty="0">
                <a:ea typeface="楷体" panose="02010609060101010101" pitchFamily="49" charset="-122"/>
                <a:cs typeface="Times New Roman" panose="02020603050405020304" pitchFamily="18" charset="0"/>
              </a:rPr>
              <a:t>闭</a:t>
            </a:r>
            <a:r>
              <a:rPr lang="zh-CN" altLang="zh-CN" sz="2806" dirty="0">
                <a:ea typeface="楷体" panose="02010609060101010101" pitchFamily="49" charset="-122"/>
                <a:cs typeface="Times New Roman" panose="02020603050405020304" pitchFamily="18" charset="0"/>
              </a:rPr>
              <a:t>运算图像</a:t>
            </a:r>
            <a:r>
              <a:rPr lang="en-US" altLang="zh-CN" sz="2806" dirty="0">
                <a:ea typeface="楷体" panose="02010609060101010101" pitchFamily="49" charset="-122"/>
                <a:cs typeface="Times New Roman" panose="02020603050405020304" pitchFamily="18" charset="0"/>
              </a:rPr>
              <a:t>');</a:t>
            </a:r>
            <a:endParaRPr lang="zh-CN" altLang="zh-CN" sz="2806" dirty="0">
              <a:ea typeface="楷体" panose="02010609060101010101" pitchFamily="49" charset="-122"/>
              <a:cs typeface="Times New Roman" panose="02020603050405020304" pitchFamily="18" charset="0"/>
            </a:endParaRPr>
          </a:p>
          <a:p>
            <a:pPr>
              <a:spcBef>
                <a:spcPts val="128"/>
              </a:spcBef>
              <a:spcAft>
                <a:spcPts val="128"/>
              </a:spcAft>
            </a:pPr>
            <a:r>
              <a:rPr lang="en-US" altLang="zh-CN" sz="2806" dirty="0" err="1">
                <a:ea typeface="楷体" panose="02010609060101010101" pitchFamily="49" charset="-122"/>
                <a:cs typeface="Times New Roman" panose="02020603050405020304" pitchFamily="18" charset="0"/>
              </a:rPr>
              <a:t>figure,imshow</a:t>
            </a:r>
            <a:r>
              <a:rPr lang="en-US" altLang="zh-CN" sz="2806" dirty="0">
                <a:ea typeface="楷体" panose="02010609060101010101" pitchFamily="49" charset="-122"/>
                <a:cs typeface="Times New Roman" panose="02020603050405020304" pitchFamily="18" charset="0"/>
              </a:rPr>
              <a:t>(result2);title('</a:t>
            </a:r>
            <a:r>
              <a:rPr lang="zh-CN" altLang="zh-CN" sz="2806" dirty="0">
                <a:ea typeface="楷体" panose="02010609060101010101" pitchFamily="49" charset="-122"/>
                <a:cs typeface="Times New Roman" panose="02020603050405020304" pitchFamily="18" charset="0"/>
              </a:rPr>
              <a:t>开</a:t>
            </a:r>
            <a:r>
              <a:rPr lang="zh-CN" altLang="zh-CN" sz="2806" dirty="0">
                <a:ea typeface="楷体" panose="02010609060101010101" pitchFamily="49" charset="-122"/>
                <a:cs typeface="Times New Roman" panose="02020603050405020304" pitchFamily="18" charset="0"/>
              </a:rPr>
              <a:t>运算图像</a:t>
            </a:r>
            <a:r>
              <a:rPr lang="en-US" altLang="zh-CN" sz="2806" dirty="0">
                <a:ea typeface="楷体" panose="02010609060101010101" pitchFamily="49" charset="-122"/>
                <a:cs typeface="Times New Roman" panose="02020603050405020304" pitchFamily="18" charset="0"/>
              </a:rPr>
              <a:t>');</a:t>
            </a:r>
            <a:endParaRPr lang="zh-CN" altLang="zh-CN" sz="2806" dirty="0">
              <a:ea typeface="楷体" panose="02010609060101010101" pitchFamily="49" charset="-122"/>
              <a:cs typeface="Times New Roman" panose="02020603050405020304" pitchFamily="18" charset="0"/>
            </a:endParaRPr>
          </a:p>
          <a:p>
            <a:pPr>
              <a:spcBef>
                <a:spcPts val="128"/>
              </a:spcBef>
              <a:spcAft>
                <a:spcPts val="128"/>
              </a:spcAft>
            </a:pPr>
            <a:endParaRPr lang="zh-CN" altLang="en-US" sz="2806"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357855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96</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9.4.2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开运算和闭运算</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灰度形态学的基础运算</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pic>
        <p:nvPicPr>
          <p:cNvPr id="5" name="图片 4"/>
          <p:cNvPicPr>
            <a:picLocks noChangeAspect="1"/>
          </p:cNvPicPr>
          <p:nvPr/>
        </p:nvPicPr>
        <p:blipFill>
          <a:blip r:embed="rId2" cstate="print"/>
          <a:srcRect/>
          <a:stretch>
            <a:fillRect/>
          </a:stretch>
        </p:blipFill>
        <p:spPr bwMode="auto">
          <a:xfrm>
            <a:off x="3524377" y="1324211"/>
            <a:ext cx="2066253" cy="2066253"/>
          </a:xfrm>
          <a:prstGeom prst="rect">
            <a:avLst/>
          </a:prstGeom>
          <a:noFill/>
          <a:ln w="9525">
            <a:noFill/>
            <a:miter lim="800000"/>
            <a:headEnd/>
            <a:tailEnd/>
          </a:ln>
        </p:spPr>
      </p:pic>
      <p:pic>
        <p:nvPicPr>
          <p:cNvPr id="6" name="图片 5"/>
          <p:cNvPicPr>
            <a:picLocks noChangeAspect="1"/>
          </p:cNvPicPr>
          <p:nvPr/>
        </p:nvPicPr>
        <p:blipFill>
          <a:blip r:embed="rId3" cstate="print"/>
          <a:srcRect/>
          <a:stretch>
            <a:fillRect/>
          </a:stretch>
        </p:blipFill>
        <p:spPr bwMode="auto">
          <a:xfrm>
            <a:off x="6837996" y="1324211"/>
            <a:ext cx="2066253" cy="2066253"/>
          </a:xfrm>
          <a:prstGeom prst="rect">
            <a:avLst/>
          </a:prstGeom>
          <a:noFill/>
          <a:ln w="9525">
            <a:noFill/>
            <a:miter lim="800000"/>
            <a:headEnd/>
            <a:tailEnd/>
          </a:ln>
        </p:spPr>
      </p:pic>
      <p:pic>
        <p:nvPicPr>
          <p:cNvPr id="7" name="图片 6"/>
          <p:cNvPicPr>
            <a:picLocks noChangeAspect="1"/>
          </p:cNvPicPr>
          <p:nvPr/>
        </p:nvPicPr>
        <p:blipFill>
          <a:blip r:embed="rId4" cstate="print"/>
          <a:srcRect/>
          <a:stretch>
            <a:fillRect/>
          </a:stretch>
        </p:blipFill>
        <p:spPr bwMode="auto">
          <a:xfrm>
            <a:off x="3460531" y="4017055"/>
            <a:ext cx="2066253" cy="2066253"/>
          </a:xfrm>
          <a:prstGeom prst="rect">
            <a:avLst/>
          </a:prstGeom>
          <a:noFill/>
          <a:ln w="9525">
            <a:noFill/>
            <a:miter lim="800000"/>
            <a:headEnd/>
            <a:tailEnd/>
          </a:ln>
        </p:spPr>
      </p:pic>
      <p:pic>
        <p:nvPicPr>
          <p:cNvPr id="8" name="图片 7"/>
          <p:cNvPicPr>
            <a:picLocks noChangeAspect="1"/>
          </p:cNvPicPr>
          <p:nvPr/>
        </p:nvPicPr>
        <p:blipFill>
          <a:blip r:embed="rId5" cstate="print"/>
          <a:srcRect/>
          <a:stretch>
            <a:fillRect/>
          </a:stretch>
        </p:blipFill>
        <p:spPr bwMode="auto">
          <a:xfrm>
            <a:off x="6837996" y="3929334"/>
            <a:ext cx="2066253" cy="2066253"/>
          </a:xfrm>
          <a:prstGeom prst="rect">
            <a:avLst/>
          </a:prstGeom>
          <a:noFill/>
          <a:ln w="9525">
            <a:noFill/>
            <a:miter lim="800000"/>
            <a:headEnd/>
            <a:tailEnd/>
          </a:ln>
        </p:spPr>
      </p:pic>
      <p:sp>
        <p:nvSpPr>
          <p:cNvPr id="9" name="矩形 8"/>
          <p:cNvSpPr/>
          <p:nvPr/>
        </p:nvSpPr>
        <p:spPr>
          <a:xfrm>
            <a:off x="3000668" y="3464484"/>
            <a:ext cx="7209728" cy="524118"/>
          </a:xfrm>
          <a:prstGeom prst="rect">
            <a:avLst/>
          </a:prstGeom>
        </p:spPr>
        <p:txBody>
          <a:bodyPr wrap="square">
            <a:spAutoFit/>
          </a:bodyPr>
          <a:lstStyle/>
          <a:p>
            <a:pPr algn="just"/>
            <a:r>
              <a:rPr lang="zh-CN" altLang="zh-CN" sz="2806" kern="100" dirty="0">
                <a:ea typeface="楷体" panose="02010609060101010101" pitchFamily="49" charset="-122"/>
                <a:cs typeface="Times New Roman" panose="02020603050405020304" pitchFamily="18" charset="0"/>
              </a:rPr>
              <a:t>（</a:t>
            </a:r>
            <a:r>
              <a:rPr lang="en-US" altLang="zh-CN" sz="2806" kern="100" dirty="0">
                <a:ea typeface="楷体" panose="02010609060101010101" pitchFamily="49" charset="-122"/>
                <a:cs typeface="Times New Roman" panose="02020603050405020304" pitchFamily="18" charset="0"/>
              </a:rPr>
              <a:t>a</a:t>
            </a:r>
            <a:r>
              <a:rPr lang="zh-CN" altLang="zh-CN" sz="2806" kern="100" dirty="0">
                <a:ea typeface="楷体" panose="02010609060101010101" pitchFamily="49" charset="-122"/>
                <a:cs typeface="Times New Roman" panose="02020603050405020304" pitchFamily="18" charset="0"/>
              </a:rPr>
              <a:t>） 椒噪声图像</a:t>
            </a:r>
            <a:r>
              <a:rPr lang="en-US" altLang="zh-CN" sz="2806" kern="100" dirty="0">
                <a:ea typeface="楷体" panose="02010609060101010101" pitchFamily="49" charset="-122"/>
                <a:cs typeface="Times New Roman" panose="02020603050405020304" pitchFamily="18" charset="0"/>
              </a:rPr>
              <a:t>       </a:t>
            </a:r>
            <a:r>
              <a:rPr lang="zh-CN" altLang="zh-CN" sz="2806" kern="100" dirty="0">
                <a:ea typeface="楷体" panose="02010609060101010101" pitchFamily="49" charset="-122"/>
                <a:cs typeface="Times New Roman" panose="02020603050405020304" pitchFamily="18" charset="0"/>
              </a:rPr>
              <a:t>（</a:t>
            </a:r>
            <a:r>
              <a:rPr lang="en-US" altLang="zh-CN" sz="2806" kern="100" dirty="0">
                <a:ea typeface="楷体" panose="02010609060101010101" pitchFamily="49" charset="-122"/>
                <a:cs typeface="Times New Roman" panose="02020603050405020304" pitchFamily="18" charset="0"/>
              </a:rPr>
              <a:t>b</a:t>
            </a:r>
            <a:r>
              <a:rPr lang="zh-CN" altLang="zh-CN" sz="2806" kern="100" dirty="0">
                <a:ea typeface="楷体" panose="02010609060101010101" pitchFamily="49" charset="-122"/>
                <a:cs typeface="Times New Roman" panose="02020603050405020304" pitchFamily="18" charset="0"/>
              </a:rPr>
              <a:t>） </a:t>
            </a:r>
            <a:r>
              <a:rPr lang="zh-CN" altLang="zh-CN" sz="2806" kern="100" dirty="0">
                <a:ea typeface="楷体" panose="02010609060101010101" pitchFamily="49" charset="-122"/>
                <a:cs typeface="Times New Roman" panose="02020603050405020304" pitchFamily="18" charset="0"/>
              </a:rPr>
              <a:t>闭运算结果</a:t>
            </a:r>
          </a:p>
        </p:txBody>
      </p:sp>
      <p:sp>
        <p:nvSpPr>
          <p:cNvPr id="10" name="矩形 9"/>
          <p:cNvSpPr/>
          <p:nvPr/>
        </p:nvSpPr>
        <p:spPr>
          <a:xfrm>
            <a:off x="3055035" y="6083308"/>
            <a:ext cx="7757812" cy="524118"/>
          </a:xfrm>
          <a:prstGeom prst="rect">
            <a:avLst/>
          </a:prstGeom>
        </p:spPr>
        <p:txBody>
          <a:bodyPr wrap="square">
            <a:spAutoFit/>
          </a:bodyPr>
          <a:lstStyle/>
          <a:p>
            <a:pPr algn="just"/>
            <a:r>
              <a:rPr lang="zh-CN" altLang="zh-CN" sz="2806" kern="100" dirty="0">
                <a:ea typeface="楷体" panose="02010609060101010101" pitchFamily="49" charset="-122"/>
                <a:cs typeface="Times New Roman" panose="02020603050405020304" pitchFamily="18" charset="0"/>
              </a:rPr>
              <a:t>（</a:t>
            </a:r>
            <a:r>
              <a:rPr lang="en-US" altLang="zh-CN" sz="2806" kern="100" dirty="0">
                <a:ea typeface="楷体" panose="02010609060101010101" pitchFamily="49" charset="-122"/>
                <a:cs typeface="Times New Roman" panose="02020603050405020304" pitchFamily="18" charset="0"/>
              </a:rPr>
              <a:t>c</a:t>
            </a:r>
            <a:r>
              <a:rPr lang="zh-CN" altLang="zh-CN" sz="2806" kern="100" dirty="0">
                <a:ea typeface="楷体" panose="02010609060101010101" pitchFamily="49" charset="-122"/>
                <a:cs typeface="Times New Roman" panose="02020603050405020304" pitchFamily="18" charset="0"/>
              </a:rPr>
              <a:t>） 盐噪声图像</a:t>
            </a:r>
            <a:r>
              <a:rPr lang="en-US" altLang="zh-CN" sz="2806" kern="100" dirty="0">
                <a:ea typeface="楷体" panose="02010609060101010101" pitchFamily="49" charset="-122"/>
                <a:cs typeface="Times New Roman" panose="02020603050405020304" pitchFamily="18" charset="0"/>
              </a:rPr>
              <a:t>     </a:t>
            </a:r>
            <a:r>
              <a:rPr lang="en-US" altLang="zh-CN" sz="2806" kern="100" dirty="0">
                <a:ea typeface="楷体" panose="02010609060101010101" pitchFamily="49" charset="-122"/>
                <a:cs typeface="Times New Roman" panose="02020603050405020304" pitchFamily="18" charset="0"/>
              </a:rPr>
              <a:t>   </a:t>
            </a:r>
            <a:r>
              <a:rPr lang="zh-CN" altLang="zh-CN" sz="2806" kern="100" dirty="0">
                <a:ea typeface="楷体" panose="02010609060101010101" pitchFamily="49" charset="-122"/>
                <a:cs typeface="Times New Roman" panose="02020603050405020304" pitchFamily="18" charset="0"/>
              </a:rPr>
              <a:t>（</a:t>
            </a:r>
            <a:r>
              <a:rPr lang="en-US" altLang="zh-CN" sz="2806" kern="100" dirty="0">
                <a:ea typeface="楷体" panose="02010609060101010101" pitchFamily="49" charset="-122"/>
                <a:cs typeface="Times New Roman" panose="02020603050405020304" pitchFamily="18" charset="0"/>
              </a:rPr>
              <a:t>d</a:t>
            </a:r>
            <a:r>
              <a:rPr lang="zh-CN" altLang="zh-CN" sz="2806" kern="100" dirty="0">
                <a:ea typeface="楷体" panose="02010609060101010101" pitchFamily="49" charset="-122"/>
                <a:cs typeface="Times New Roman" panose="02020603050405020304" pitchFamily="18" charset="0"/>
              </a:rPr>
              <a:t>） 开运算结果</a:t>
            </a:r>
          </a:p>
        </p:txBody>
      </p:sp>
      <p:sp>
        <p:nvSpPr>
          <p:cNvPr id="11" name="矩形 10"/>
          <p:cNvSpPr/>
          <p:nvPr/>
        </p:nvSpPr>
        <p:spPr>
          <a:xfrm>
            <a:off x="1868803" y="1146468"/>
            <a:ext cx="8476970" cy="445635"/>
          </a:xfrm>
          <a:prstGeom prst="rect">
            <a:avLst/>
          </a:prstGeom>
        </p:spPr>
        <p:txBody>
          <a:bodyPr wrap="square">
            <a:spAutoFit/>
          </a:bodyPr>
          <a:lstStyle/>
          <a:p>
            <a:pPr marL="437369" indent="-437369" algn="just">
              <a:buClr>
                <a:srgbClr val="7030A0"/>
              </a:buClr>
              <a:buSzPct val="75000"/>
              <a:buFont typeface="Wingdings" panose="05000000000000000000" pitchFamily="2" charset="2"/>
              <a:buChar char="n"/>
            </a:pPr>
            <a:r>
              <a:rPr lang="zh-CN" altLang="en-US" sz="2296" kern="100" dirty="0">
                <a:latin typeface="楷体" panose="02010609060101010101" pitchFamily="49" charset="-122"/>
                <a:ea typeface="楷体" panose="02010609060101010101" pitchFamily="49" charset="-122"/>
                <a:cs typeface="Times New Roman" panose="02020603050405020304" pitchFamily="18" charset="0"/>
              </a:rPr>
              <a:t>效果</a:t>
            </a:r>
            <a:endParaRPr lang="zh-CN" altLang="zh-CN" sz="2296" kern="1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9921261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97</a:t>
            </a:fld>
            <a:endParaRPr lang="en-US" altLang="zh-CN"/>
          </a:p>
        </p:txBody>
      </p:sp>
      <p:sp>
        <p:nvSpPr>
          <p:cNvPr id="3" name="Rectangle 2"/>
          <p:cNvSpPr txBox="1">
            <a:spLocks noChangeArrowheads="1"/>
          </p:cNvSpPr>
          <p:nvPr/>
        </p:nvSpPr>
        <p:spPr bwMode="auto">
          <a:xfrm>
            <a:off x="1963382" y="305746"/>
            <a:ext cx="6291055"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en-US" altLang="zh-CN" sz="3061" dirty="0">
                <a:latin typeface="Times New Roman" panose="02020603050405020304" pitchFamily="18" charset="0"/>
                <a:ea typeface="微软雅黑" panose="020B0503020204020204" pitchFamily="34" charset="-122"/>
                <a:cs typeface="Times New Roman" panose="02020603050405020304" pitchFamily="18" charset="0"/>
              </a:rPr>
              <a:t>9.5 </a:t>
            </a:r>
            <a:r>
              <a:rPr lang="zh-CN" altLang="en-US" sz="3061" dirty="0">
                <a:latin typeface="Times New Roman" panose="02020603050405020304" pitchFamily="18" charset="0"/>
                <a:ea typeface="微软雅黑" panose="020B0503020204020204" pitchFamily="34" charset="-122"/>
                <a:cs typeface="Times New Roman" panose="02020603050405020304" pitchFamily="18" charset="0"/>
              </a:rPr>
              <a:t>灰度图像的形态学处理</a:t>
            </a:r>
            <a:endParaRPr lang="zh-CN" altLang="en-US" sz="306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Text Box 4"/>
          <p:cNvSpPr txBox="1">
            <a:spLocks noChangeArrowheads="1"/>
          </p:cNvSpPr>
          <p:nvPr/>
        </p:nvSpPr>
        <p:spPr bwMode="auto">
          <a:xfrm>
            <a:off x="2167888" y="1571247"/>
            <a:ext cx="7570730" cy="216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7" tIns="45718" rIns="91437" bIns="45718">
            <a:spAutoFit/>
          </a:bodyPr>
          <a:lstStyle>
            <a:lvl1pPr>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9.5.1 </a:t>
            </a:r>
            <a:r>
              <a:rPr lang="zh-CN" altLang="en-US" sz="3061" dirty="0">
                <a:ea typeface="黑体" panose="02010609060101010101" pitchFamily="49" charset="-122"/>
                <a:cs typeface="Times New Roman" panose="02020603050405020304" pitchFamily="18" charset="0"/>
              </a:rPr>
              <a:t>形态学平滑</a:t>
            </a:r>
            <a:endParaRPr lang="en-US" altLang="zh-CN" sz="3061" dirty="0">
              <a:ea typeface="黑体" panose="02010609060101010101" pitchFamily="49" charset="-122"/>
              <a:cs typeface="Times New Roman" panose="02020603050405020304" pitchFamily="18" charset="0"/>
            </a:endParaRPr>
          </a:p>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9.5.2 </a:t>
            </a:r>
            <a:r>
              <a:rPr lang="zh-CN" altLang="en-US" sz="3061" dirty="0">
                <a:ea typeface="黑体" panose="02010609060101010101" pitchFamily="49" charset="-122"/>
                <a:cs typeface="Times New Roman" panose="02020603050405020304" pitchFamily="18" charset="0"/>
              </a:rPr>
              <a:t>形态学梯度</a:t>
            </a:r>
            <a:endParaRPr lang="en-US" altLang="zh-CN" sz="3061" dirty="0">
              <a:ea typeface="黑体" panose="02010609060101010101" pitchFamily="49" charset="-122"/>
              <a:cs typeface="Times New Roman" panose="02020603050405020304" pitchFamily="18" charset="0"/>
            </a:endParaRPr>
          </a:p>
          <a:p>
            <a:pPr>
              <a:lnSpc>
                <a:spcPct val="120000"/>
              </a:lnSpc>
              <a:spcBef>
                <a:spcPct val="40000"/>
              </a:spcBef>
              <a:buClrTx/>
              <a:buSzTx/>
              <a:buFontTx/>
              <a:buNone/>
            </a:pPr>
            <a:r>
              <a:rPr lang="en-US" altLang="zh-CN" sz="3061" dirty="0">
                <a:ea typeface="黑体" panose="02010609060101010101" pitchFamily="49" charset="-122"/>
                <a:cs typeface="Times New Roman" panose="02020603050405020304" pitchFamily="18" charset="0"/>
              </a:rPr>
              <a:t>9.5.3 Top-hat</a:t>
            </a:r>
            <a:r>
              <a:rPr lang="zh-CN" altLang="en-US" sz="3061" dirty="0">
                <a:ea typeface="黑体" panose="02010609060101010101" pitchFamily="49" charset="-122"/>
                <a:cs typeface="Times New Roman" panose="02020603050405020304" pitchFamily="18" charset="0"/>
              </a:rPr>
              <a:t>和</a:t>
            </a:r>
            <a:r>
              <a:rPr lang="en-US" altLang="zh-CN" sz="3061" dirty="0">
                <a:ea typeface="黑体" panose="02010609060101010101" pitchFamily="49" charset="-122"/>
                <a:cs typeface="Times New Roman" panose="02020603050405020304" pitchFamily="18" charset="0"/>
              </a:rPr>
              <a:t>Bottom-hat</a:t>
            </a:r>
            <a:endParaRPr lang="en-US" altLang="zh-CN" sz="3061" dirty="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3928951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98</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形态学平滑</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7" name="文本框 6"/>
          <p:cNvSpPr txBox="1"/>
          <p:nvPr/>
        </p:nvSpPr>
        <p:spPr>
          <a:xfrm>
            <a:off x="2284486" y="3704532"/>
            <a:ext cx="8077769" cy="1408719"/>
          </a:xfrm>
          <a:prstGeom prst="rect">
            <a:avLst/>
          </a:prstGeom>
          <a:noFill/>
        </p:spPr>
        <p:txBody>
          <a:bodyPr wrap="square" rtlCol="0">
            <a:spAutoFit/>
          </a:bodyPr>
          <a:lstStyle/>
          <a:p>
            <a:pPr marL="437369" indent="-437369" algn="just">
              <a:spcBef>
                <a:spcPts val="1020"/>
              </a:spcBef>
              <a:spcAft>
                <a:spcPts val="1020"/>
              </a:spcAft>
              <a:buClr>
                <a:srgbClr val="7030A0"/>
              </a:buClr>
              <a:buSzPct val="75000"/>
              <a:buFont typeface="Wingdings" panose="05000000000000000000" pitchFamily="2" charset="2"/>
              <a:buChar char="n"/>
            </a:pPr>
            <a:r>
              <a:rPr lang="zh-CN" altLang="zh-CN" sz="2296" dirty="0">
                <a:ea typeface="楷体" panose="02010609060101010101" pitchFamily="49" charset="-122"/>
                <a:cs typeface="Times New Roman" panose="02020603050405020304" pitchFamily="18" charset="0"/>
              </a:rPr>
              <a:t>可以</a:t>
            </a:r>
            <a:r>
              <a:rPr lang="zh-CN" altLang="zh-CN" sz="2296" dirty="0">
                <a:ea typeface="楷体" panose="02010609060101010101" pitchFamily="49" charset="-122"/>
                <a:cs typeface="Times New Roman" panose="02020603050405020304" pitchFamily="18" charset="0"/>
              </a:rPr>
              <a:t>获得对图像的</a:t>
            </a:r>
            <a:r>
              <a:rPr lang="zh-CN" altLang="zh-CN" sz="2296" u="sng" dirty="0">
                <a:solidFill>
                  <a:srgbClr val="C00000"/>
                </a:solidFill>
                <a:ea typeface="楷体" panose="02010609060101010101" pitchFamily="49" charset="-122"/>
                <a:cs typeface="Times New Roman" panose="02020603050405020304" pitchFamily="18" charset="0"/>
              </a:rPr>
              <a:t>平滑处理</a:t>
            </a:r>
            <a:r>
              <a:rPr lang="zh-CN" altLang="zh-CN" sz="2296" dirty="0">
                <a:ea typeface="楷体" panose="02010609060101010101" pitchFamily="49" charset="-122"/>
                <a:cs typeface="Times New Roman" panose="02020603050405020304" pitchFamily="18" charset="0"/>
              </a:rPr>
              <a:t>，最终效果是可以去掉或减弱图像中特别亮的小亮斑和特别暗的小暗</a:t>
            </a:r>
            <a:r>
              <a:rPr lang="zh-CN" altLang="zh-CN" sz="2296" dirty="0">
                <a:ea typeface="楷体" panose="02010609060101010101" pitchFamily="49" charset="-122"/>
                <a:cs typeface="Times New Roman" panose="02020603050405020304" pitchFamily="18" charset="0"/>
              </a:rPr>
              <a:t>斑</a:t>
            </a:r>
            <a:r>
              <a:rPr lang="zh-CN" altLang="en-US" sz="2296" dirty="0">
                <a:ea typeface="楷体" panose="02010609060101010101" pitchFamily="49" charset="-122"/>
                <a:cs typeface="Times New Roman" panose="02020603050405020304" pitchFamily="18" charset="0"/>
              </a:rPr>
              <a:t>。</a:t>
            </a:r>
            <a:endParaRPr lang="en-US" altLang="zh-CN" sz="2296" dirty="0">
              <a:ea typeface="楷体" panose="02010609060101010101" pitchFamily="49" charset="-122"/>
              <a:cs typeface="Times New Roman" panose="02020603050405020304" pitchFamily="18" charset="0"/>
            </a:endParaRPr>
          </a:p>
          <a:p>
            <a:pPr marL="437369" indent="-437369" algn="just">
              <a:spcBef>
                <a:spcPts val="1020"/>
              </a:spcBef>
              <a:spcAft>
                <a:spcPts val="1020"/>
              </a:spcAft>
              <a:buClr>
                <a:srgbClr val="7030A0"/>
              </a:buClr>
              <a:buSzPct val="75000"/>
              <a:buFont typeface="Wingdings" panose="05000000000000000000" pitchFamily="2" charset="2"/>
              <a:buChar char="n"/>
            </a:pPr>
            <a:r>
              <a:rPr lang="zh-CN" altLang="zh-CN" sz="2296" dirty="0">
                <a:ea typeface="楷体" panose="02010609060101010101" pitchFamily="49" charset="-122"/>
                <a:cs typeface="Times New Roman" panose="02020603050405020304" pitchFamily="18" charset="0"/>
              </a:rPr>
              <a:t>经</a:t>
            </a:r>
            <a:r>
              <a:rPr lang="zh-CN" altLang="zh-CN" sz="2296" dirty="0">
                <a:ea typeface="楷体" panose="02010609060101010101" pitchFamily="49" charset="-122"/>
                <a:cs typeface="Times New Roman" panose="02020603050405020304" pitchFamily="18" charset="0"/>
              </a:rPr>
              <a:t>灰度形态学平滑滤波</a:t>
            </a:r>
            <a:r>
              <a:rPr lang="zh-CN" altLang="zh-CN" sz="2296" dirty="0">
                <a:ea typeface="楷体" panose="02010609060101010101" pitchFamily="49" charset="-122"/>
                <a:cs typeface="Times New Roman" panose="02020603050405020304" pitchFamily="18" charset="0"/>
              </a:rPr>
              <a:t>后图像</a:t>
            </a:r>
            <a:r>
              <a:rPr lang="zh-CN" altLang="zh-CN" sz="2296" u="sng" dirty="0">
                <a:solidFill>
                  <a:srgbClr val="C00000"/>
                </a:solidFill>
                <a:ea typeface="楷体" panose="02010609060101010101" pitchFamily="49" charset="-122"/>
                <a:cs typeface="Times New Roman" panose="02020603050405020304" pitchFamily="18" charset="0"/>
              </a:rPr>
              <a:t>变得</a:t>
            </a:r>
            <a:r>
              <a:rPr lang="zh-CN" altLang="zh-CN" sz="2296" u="sng" dirty="0">
                <a:solidFill>
                  <a:srgbClr val="C00000"/>
                </a:solidFill>
                <a:ea typeface="楷体" panose="02010609060101010101" pitchFamily="49" charset="-122"/>
                <a:cs typeface="Times New Roman" panose="02020603050405020304" pitchFamily="18" charset="0"/>
              </a:rPr>
              <a:t>模糊</a:t>
            </a:r>
            <a:r>
              <a:rPr lang="zh-CN" altLang="zh-CN" sz="2296" dirty="0">
                <a:ea typeface="楷体" panose="02010609060101010101" pitchFamily="49" charset="-122"/>
                <a:cs typeface="Times New Roman" panose="02020603050405020304" pitchFamily="18" charset="0"/>
              </a:rPr>
              <a:t>。</a:t>
            </a:r>
            <a:endParaRPr lang="zh-CN" altLang="en-US" sz="2296" dirty="0">
              <a:ea typeface="楷体" panose="02010609060101010101" pitchFamily="49" charset="-122"/>
              <a:cs typeface="Times New Roman" panose="02020603050405020304" pitchFamily="18" charset="0"/>
            </a:endParaRPr>
          </a:p>
        </p:txBody>
      </p:sp>
      <p:sp>
        <p:nvSpPr>
          <p:cNvPr id="8" name="矩形 7"/>
          <p:cNvSpPr/>
          <p:nvPr/>
        </p:nvSpPr>
        <p:spPr>
          <a:xfrm>
            <a:off x="2009129" y="2053744"/>
            <a:ext cx="8247014" cy="445635"/>
          </a:xfrm>
          <a:prstGeom prst="rect">
            <a:avLst/>
          </a:prstGeom>
        </p:spPr>
        <p:txBody>
          <a:bodyPr wrap="square">
            <a:spAutoFit/>
          </a:bodyPr>
          <a:lstStyle/>
          <a:p>
            <a:pPr algn="just">
              <a:spcBef>
                <a:spcPts val="383"/>
              </a:spcBef>
              <a:spcAft>
                <a:spcPts val="383"/>
              </a:spcAft>
            </a:pPr>
            <a:r>
              <a:rPr lang="zh-CN" altLang="en-US" sz="2296" dirty="0">
                <a:ea typeface="楷体" panose="02010609060101010101" pitchFamily="49" charset="-122"/>
                <a:cs typeface="Times New Roman" panose="02020603050405020304" pitchFamily="18" charset="0"/>
              </a:rPr>
              <a:t>由</a:t>
            </a:r>
            <a:r>
              <a:rPr lang="zh-CN" altLang="zh-CN" sz="2296" dirty="0">
                <a:solidFill>
                  <a:srgbClr val="C00000"/>
                </a:solidFill>
                <a:ea typeface="楷体" panose="02010609060101010101" pitchFamily="49" charset="-122"/>
                <a:cs typeface="Times New Roman" panose="02020603050405020304" pitchFamily="18" charset="0"/>
              </a:rPr>
              <a:t>先</a:t>
            </a:r>
            <a:r>
              <a:rPr lang="zh-CN" altLang="zh-CN" sz="2296" dirty="0">
                <a:solidFill>
                  <a:srgbClr val="C00000"/>
                </a:solidFill>
                <a:ea typeface="楷体" panose="02010609060101010101" pitchFamily="49" charset="-122"/>
                <a:cs typeface="Times New Roman" panose="02020603050405020304" pitchFamily="18" charset="0"/>
              </a:rPr>
              <a:t>开后闭或先闭后开</a:t>
            </a:r>
            <a:r>
              <a:rPr lang="zh-CN" altLang="zh-CN" sz="2296" dirty="0">
                <a:ea typeface="楷体" panose="02010609060101010101" pitchFamily="49" charset="-122"/>
                <a:cs typeface="Times New Roman" panose="02020603050405020304" pitchFamily="18" charset="0"/>
              </a:rPr>
              <a:t>的形态学组合</a:t>
            </a:r>
            <a:r>
              <a:rPr lang="zh-CN" altLang="zh-CN" sz="2296" dirty="0">
                <a:ea typeface="楷体" panose="02010609060101010101" pitchFamily="49" charset="-122"/>
                <a:cs typeface="Times New Roman" panose="02020603050405020304" pitchFamily="18" charset="0"/>
              </a:rPr>
              <a:t>运算</a:t>
            </a:r>
            <a:r>
              <a:rPr lang="zh-CN" altLang="en-US" sz="2296" dirty="0">
                <a:ea typeface="楷体" panose="02010609060101010101" pitchFamily="49" charset="-122"/>
                <a:cs typeface="Times New Roman" panose="02020603050405020304" pitchFamily="18" charset="0"/>
              </a:rPr>
              <a:t>实现</a:t>
            </a:r>
            <a:r>
              <a:rPr lang="en-US" altLang="zh-CN" sz="2296" dirty="0">
                <a:ea typeface="楷体" panose="02010609060101010101" pitchFamily="49" charset="-122"/>
                <a:cs typeface="Times New Roman" panose="02020603050405020304" pitchFamily="18" charset="0"/>
              </a:rPr>
              <a:t>:</a:t>
            </a:r>
            <a:endParaRPr lang="en-US" altLang="zh-CN" sz="2296" dirty="0">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3516528" y="2869139"/>
                <a:ext cx="3420102"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altLang="zh-CN" sz="2296" i="1">
                              <a:latin typeface="Cambria Math" panose="02040503050406030204" pitchFamily="18" charset="0"/>
                            </a:rPr>
                          </m:ctrlPr>
                        </m:mPr>
                        <m:mr>
                          <m:e>
                            <m:d>
                              <m:dPr>
                                <m:ctrlPr>
                                  <a:rPr lang="en-US" altLang="zh-CN" sz="2296" i="1">
                                    <a:latin typeface="Cambria Math" panose="02040503050406030204" pitchFamily="18" charset="0"/>
                                  </a:rPr>
                                </m:ctrlPr>
                              </m:dPr>
                              <m:e>
                                <m:r>
                                  <a:rPr lang="en-US" altLang="zh-CN" sz="2296" b="1" i="1">
                                    <a:latin typeface="Cambria Math" panose="02040503050406030204" pitchFamily="18" charset="0"/>
                                  </a:rPr>
                                  <m:t>𝒇</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𝒃</m:t>
                                </m:r>
                              </m:e>
                            </m:d>
                            <m:r>
                              <m:rPr>
                                <m:brk m:alnAt="7"/>
                              </m:rPr>
                              <a:rPr lang="en-US" altLang="zh-CN" sz="2296" i="1">
                                <a:latin typeface="Cambria Math" panose="02040503050406030204" pitchFamily="18" charset="0"/>
                                <a:ea typeface="Cambria Math" panose="02040503050406030204" pitchFamily="18" charset="0"/>
                              </a:rPr>
                              <m:t>∙</m:t>
                            </m:r>
                            <m:r>
                              <m:rPr>
                                <m:brk m:alnAt="7"/>
                              </m:rPr>
                              <a:rPr lang="en-US" altLang="zh-CN" sz="2296" b="1" i="1">
                                <a:latin typeface="Cambria Math" panose="02040503050406030204" pitchFamily="18" charset="0"/>
                                <a:ea typeface="Cambria Math" panose="02040503050406030204" pitchFamily="18" charset="0"/>
                              </a:rPr>
                              <m:t>𝒃</m:t>
                            </m:r>
                          </m:e>
                          <m:e/>
                          <m:e>
                            <m:d>
                              <m:dPr>
                                <m:ctrlPr>
                                  <a:rPr lang="en-US" altLang="zh-CN" sz="2296" i="1">
                                    <a:latin typeface="Cambria Math" panose="02040503050406030204" pitchFamily="18" charset="0"/>
                                  </a:rPr>
                                </m:ctrlPr>
                              </m:dPr>
                              <m:e>
                                <m:r>
                                  <a:rPr lang="en-US" altLang="zh-CN" sz="2296" b="1" i="1">
                                    <a:latin typeface="Cambria Math" panose="02040503050406030204" pitchFamily="18" charset="0"/>
                                  </a:rPr>
                                  <m:t>𝒇</m:t>
                                </m:r>
                                <m:r>
                                  <a:rPr lang="en-US" altLang="zh-CN" sz="2296" b="1"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𝒃</m:t>
                                </m:r>
                              </m:e>
                            </m:d>
                            <m:r>
                              <a:rPr lang="en-US" altLang="zh-CN" sz="2296" i="1">
                                <a:latin typeface="Cambria Math" panose="02040503050406030204" pitchFamily="18" charset="0"/>
                                <a:ea typeface="Cambria Math" panose="02040503050406030204" pitchFamily="18" charset="0"/>
                              </a:rPr>
                              <m:t>∘</m:t>
                            </m:r>
                            <m:r>
                              <a:rPr lang="en-US" altLang="zh-CN" sz="2296" b="1" i="1">
                                <a:latin typeface="Cambria Math" panose="02040503050406030204" pitchFamily="18" charset="0"/>
                                <a:ea typeface="Cambria Math" panose="02040503050406030204" pitchFamily="18" charset="0"/>
                              </a:rPr>
                              <m:t>𝒃</m:t>
                            </m:r>
                          </m:e>
                        </m:mr>
                      </m:m>
                    </m:oMath>
                  </m:oMathPara>
                </a14:m>
                <a:endParaRPr lang="zh-CN" altLang="en-US" sz="2296" dirty="0"/>
              </a:p>
            </p:txBody>
          </p:sp>
        </mc:Choice>
        <mc:Fallback>
          <p:sp>
            <p:nvSpPr>
              <p:cNvPr id="9" name="文本框 8"/>
              <p:cNvSpPr txBox="1">
                <a:spLocks noRot="1" noChangeAspect="1" noMove="1" noResize="1" noEditPoints="1" noAdjustHandles="1" noChangeArrowheads="1" noChangeShapeType="1" noTextEdit="1"/>
              </p:cNvSpPr>
              <p:nvPr/>
            </p:nvSpPr>
            <p:spPr>
              <a:xfrm>
                <a:off x="3516528" y="2869139"/>
                <a:ext cx="3420102" cy="353302"/>
              </a:xfrm>
              <a:prstGeom prst="rect">
                <a:avLst/>
              </a:prstGeom>
              <a:blipFill>
                <a:blip r:embed="rId2"/>
                <a:stretch>
                  <a:fillRect t="-1724" r="-1604" b="-32759"/>
                </a:stretch>
              </a:blipFill>
            </p:spPr>
            <p:txBody>
              <a:bodyPr/>
              <a:lstStyle/>
              <a:p>
                <a:r>
                  <a:rPr lang="zh-CN" altLang="en-US">
                    <a:noFill/>
                  </a:rPr>
                  <a:t> </a:t>
                </a:r>
              </a:p>
            </p:txBody>
          </p:sp>
        </mc:Fallback>
      </mc:AlternateContent>
      <p:sp>
        <p:nvSpPr>
          <p:cNvPr id="10" name="矩形 9"/>
          <p:cNvSpPr/>
          <p:nvPr/>
        </p:nvSpPr>
        <p:spPr>
          <a:xfrm>
            <a:off x="2004446" y="1295873"/>
            <a:ext cx="8476970" cy="445635"/>
          </a:xfrm>
          <a:prstGeom prst="rect">
            <a:avLst/>
          </a:prstGeom>
        </p:spPr>
        <p:txBody>
          <a:bodyPr wrap="square">
            <a:spAutoFit/>
          </a:bodyPr>
          <a:lstStyle/>
          <a:p>
            <a:pPr algn="just">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1</a:t>
            </a:r>
            <a:r>
              <a:rPr lang="zh-CN" altLang="en-US" sz="2296" kern="100" dirty="0">
                <a:solidFill>
                  <a:srgbClr val="0000CC"/>
                </a:solidFill>
                <a:latin typeface="+mj-ea"/>
                <a:ea typeface="+mj-ea"/>
                <a:cs typeface="Times New Roman" panose="02020603050405020304" pitchFamily="18" charset="0"/>
              </a:rPr>
              <a:t>）定义</a:t>
            </a:r>
            <a:endParaRPr lang="zh-CN" altLang="zh-CN" sz="2296" kern="100" dirty="0">
              <a:solidFill>
                <a:srgbClr val="0000CC"/>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321797857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BEAAA290-34B3-4F10-B175-BE0FC4B87A97}" type="slidenum">
              <a:rPr lang="en-US" altLang="zh-CN" smtClean="0"/>
              <a:pPr>
                <a:defRPr/>
              </a:pPr>
              <a:t>99</a:t>
            </a:fld>
            <a:endParaRPr lang="en-US" altLang="zh-CN"/>
          </a:p>
        </p:txBody>
      </p:sp>
      <p:sp>
        <p:nvSpPr>
          <p:cNvPr id="3" name="Rectangle 2"/>
          <p:cNvSpPr txBox="1">
            <a:spLocks noChangeArrowheads="1"/>
          </p:cNvSpPr>
          <p:nvPr/>
        </p:nvSpPr>
        <p:spPr bwMode="auto">
          <a:xfrm>
            <a:off x="1963382" y="305746"/>
            <a:ext cx="5602117" cy="7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lvl1pPr algn="l" defTabSz="717550" rtl="0" eaLnBrk="0" fontAlgn="base" hangingPunct="0">
              <a:spcBef>
                <a:spcPct val="0"/>
              </a:spcBef>
              <a:spcAft>
                <a:spcPct val="0"/>
              </a:spcAft>
              <a:defRPr sz="2500" b="1">
                <a:solidFill>
                  <a:schemeClr val="tx2"/>
                </a:solidFill>
                <a:latin typeface="+mj-lt"/>
                <a:ea typeface="+mj-ea"/>
                <a:cs typeface="+mj-cs"/>
              </a:defRPr>
            </a:lvl1pPr>
            <a:lvl2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2pPr>
            <a:lvl3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3pPr>
            <a:lvl4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4pPr>
            <a:lvl5pPr algn="l" defTabSz="717550" rtl="0" eaLnBrk="0" fontAlgn="base" hangingPunct="0">
              <a:spcBef>
                <a:spcPct val="0"/>
              </a:spcBef>
              <a:spcAft>
                <a:spcPct val="0"/>
              </a:spcAft>
              <a:defRPr sz="2500" b="1">
                <a:solidFill>
                  <a:schemeClr val="tx2"/>
                </a:solidFill>
                <a:latin typeface="楷体_GB2312" pitchFamily="49" charset="-122"/>
                <a:ea typeface="宋体" pitchFamily="2" charset="-122"/>
              </a:defRPr>
            </a:lvl5pPr>
            <a:lvl6pPr marL="457200" algn="l" defTabSz="717550" rtl="0" fontAlgn="base">
              <a:spcBef>
                <a:spcPct val="0"/>
              </a:spcBef>
              <a:spcAft>
                <a:spcPct val="0"/>
              </a:spcAft>
              <a:defRPr sz="2500" b="1">
                <a:solidFill>
                  <a:schemeClr val="tx2"/>
                </a:solidFill>
                <a:latin typeface="楷体_GB2312" pitchFamily="49" charset="-122"/>
                <a:ea typeface="宋体" pitchFamily="2" charset="-122"/>
              </a:defRPr>
            </a:lvl6pPr>
            <a:lvl7pPr marL="914400" algn="l" defTabSz="717550" rtl="0" fontAlgn="base">
              <a:spcBef>
                <a:spcPct val="0"/>
              </a:spcBef>
              <a:spcAft>
                <a:spcPct val="0"/>
              </a:spcAft>
              <a:defRPr sz="2500" b="1">
                <a:solidFill>
                  <a:schemeClr val="tx2"/>
                </a:solidFill>
                <a:latin typeface="楷体_GB2312" pitchFamily="49" charset="-122"/>
                <a:ea typeface="宋体" pitchFamily="2" charset="-122"/>
              </a:defRPr>
            </a:lvl7pPr>
            <a:lvl8pPr marL="1371600" algn="l" defTabSz="717550" rtl="0" fontAlgn="base">
              <a:spcBef>
                <a:spcPct val="0"/>
              </a:spcBef>
              <a:spcAft>
                <a:spcPct val="0"/>
              </a:spcAft>
              <a:defRPr sz="2500" b="1">
                <a:solidFill>
                  <a:schemeClr val="tx2"/>
                </a:solidFill>
                <a:latin typeface="楷体_GB2312" pitchFamily="49" charset="-122"/>
                <a:ea typeface="宋体" pitchFamily="2" charset="-122"/>
              </a:defRPr>
            </a:lvl8pPr>
            <a:lvl9pPr marL="1828800" algn="l" defTabSz="717550" rtl="0" fontAlgn="base">
              <a:spcBef>
                <a:spcPct val="0"/>
              </a:spcBef>
              <a:spcAft>
                <a:spcPct val="0"/>
              </a:spcAft>
              <a:defRPr sz="2500" b="1">
                <a:solidFill>
                  <a:schemeClr val="tx2"/>
                </a:solidFill>
                <a:latin typeface="楷体_GB2312" pitchFamily="49" charset="-122"/>
                <a:ea typeface="宋体" pitchFamily="2" charset="-122"/>
              </a:defRPr>
            </a:lvl9pPr>
          </a:lstStyle>
          <a:p>
            <a:pPr eaLnBrk="1" hangingPunct="1"/>
            <a:r>
              <a:rPr lang="en-US" altLang="zh-CN"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9.5.1 </a:t>
            </a:r>
            <a:r>
              <a:rPr lang="zh-CN" altLang="en-US" sz="3061" kern="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形态学平滑</a:t>
            </a:r>
          </a:p>
        </p:txBody>
      </p:sp>
      <p:sp>
        <p:nvSpPr>
          <p:cNvPr id="4" name="Rectangle 2"/>
          <p:cNvSpPr txBox="1">
            <a:spLocks noChangeArrowheads="1"/>
          </p:cNvSpPr>
          <p:nvPr/>
        </p:nvSpPr>
        <p:spPr bwMode="auto">
          <a:xfrm>
            <a:off x="6279688" y="899012"/>
            <a:ext cx="4082568" cy="3968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717550">
              <a:spcBef>
                <a:spcPct val="20000"/>
              </a:spcBef>
              <a:buClr>
                <a:schemeClr val="bg2"/>
              </a:buClr>
              <a:buSzPct val="75000"/>
              <a:buFont typeface="Wingdings" panose="05000000000000000000" pitchFamily="2" charset="2"/>
              <a:buChar char="p"/>
              <a:defRPr sz="1900" b="1">
                <a:solidFill>
                  <a:schemeClr val="tx1"/>
                </a:solidFill>
                <a:latin typeface="黑体" panose="02010609060101010101" pitchFamily="49" charset="-122"/>
                <a:ea typeface="宋体" panose="02010600030101010101" pitchFamily="2" charset="-122"/>
              </a:defRPr>
            </a:lvl1pPr>
            <a:lvl2pPr marL="742950" indent="-285750" defTabSz="717550">
              <a:spcBef>
                <a:spcPct val="20000"/>
              </a:spcBef>
              <a:buClr>
                <a:schemeClr val="tx2"/>
              </a:buClr>
              <a:buSzPct val="75000"/>
              <a:buFont typeface="Wingdings" panose="05000000000000000000" pitchFamily="2" charset="2"/>
              <a:buChar char="n"/>
              <a:defRPr sz="1900" b="1">
                <a:solidFill>
                  <a:schemeClr val="tx1"/>
                </a:solidFill>
                <a:latin typeface="宋体" panose="02010600030101010101" pitchFamily="2" charset="-122"/>
                <a:ea typeface="宋体" panose="02010600030101010101" pitchFamily="2" charset="-122"/>
              </a:defRPr>
            </a:lvl2pPr>
            <a:lvl3pPr marL="1143000" indent="-228600" defTabSz="717550">
              <a:spcBef>
                <a:spcPct val="20000"/>
              </a:spcBef>
              <a:buClr>
                <a:schemeClr val="accent1"/>
              </a:buClr>
              <a:buSzPct val="65000"/>
              <a:buFont typeface="Wingdings" panose="05000000000000000000" pitchFamily="2" charset="2"/>
              <a:buChar char="p"/>
              <a:defRPr sz="1900" b="1">
                <a:solidFill>
                  <a:schemeClr val="tx1"/>
                </a:solidFill>
                <a:latin typeface="宋体" panose="02010600030101010101" pitchFamily="2" charset="-122"/>
                <a:ea typeface="宋体" panose="02010600030101010101" pitchFamily="2" charset="-122"/>
              </a:defRPr>
            </a:lvl3pPr>
            <a:lvl4pPr marL="1600200" indent="-228600" defTabSz="717550">
              <a:spcBef>
                <a:spcPct val="20000"/>
              </a:spcBef>
              <a:buClr>
                <a:schemeClr val="bg2"/>
              </a:buClr>
              <a:buFont typeface="Wingdings" panose="05000000000000000000" pitchFamily="2" charset="2"/>
              <a:buChar char="§"/>
              <a:defRPr sz="1600" b="1">
                <a:solidFill>
                  <a:schemeClr val="tx1"/>
                </a:solidFill>
                <a:latin typeface="宋体" panose="02010600030101010101" pitchFamily="2" charset="-122"/>
                <a:ea typeface="宋体" panose="02010600030101010101" pitchFamily="2" charset="-122"/>
              </a:defRPr>
            </a:lvl4pPr>
            <a:lvl5pPr marL="2057400" indent="-228600" defTabSz="717550">
              <a:spcBef>
                <a:spcPct val="20000"/>
              </a:spcBef>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5pPr>
            <a:lvl6pPr marL="25146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6pPr>
            <a:lvl7pPr marL="29718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7pPr>
            <a:lvl8pPr marL="34290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8pPr>
            <a:lvl9pPr marL="3886200" indent="-228600" defTabSz="717550" eaLnBrk="0" fontAlgn="base" hangingPunct="0">
              <a:spcBef>
                <a:spcPct val="20000"/>
              </a:spcBef>
              <a:spcAft>
                <a:spcPct val="0"/>
              </a:spcAft>
              <a:buClr>
                <a:schemeClr val="tx2"/>
              </a:buClr>
              <a:buSzPct val="80000"/>
              <a:buFont typeface="Wingdings" panose="05000000000000000000" pitchFamily="2" charset="2"/>
              <a:buChar char="§"/>
              <a:defRPr sz="1400" b="1">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Tx/>
              <a:buNone/>
            </a:pPr>
            <a:r>
              <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rPr>
              <a:t>灰度图像的形态学处理</a:t>
            </a:r>
            <a:endParaRPr lang="zh-CN" altLang="en-US" sz="3061" dirty="0">
              <a:solidFill>
                <a:srgbClr val="002060"/>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5" name="矩形 4"/>
          <p:cNvSpPr/>
          <p:nvPr/>
        </p:nvSpPr>
        <p:spPr>
          <a:xfrm>
            <a:off x="1733425" y="1359185"/>
            <a:ext cx="8476970" cy="445635"/>
          </a:xfrm>
          <a:prstGeom prst="rect">
            <a:avLst/>
          </a:prstGeom>
        </p:spPr>
        <p:txBody>
          <a:bodyPr wrap="square">
            <a:spAutoFit/>
          </a:bodyPr>
          <a:lstStyle/>
          <a:p>
            <a:pPr>
              <a:buClr>
                <a:srgbClr val="7030A0"/>
              </a:buClr>
              <a:buSzPct val="75000"/>
            </a:pPr>
            <a:r>
              <a:rPr lang="zh-CN" altLang="en-US" sz="2296" kern="100" dirty="0">
                <a:solidFill>
                  <a:srgbClr val="0000CC"/>
                </a:solidFill>
                <a:latin typeface="+mj-ea"/>
                <a:ea typeface="+mj-ea"/>
                <a:cs typeface="Times New Roman" panose="02020603050405020304" pitchFamily="18" charset="0"/>
              </a:rPr>
              <a:t>（</a:t>
            </a:r>
            <a:r>
              <a:rPr lang="en-US" altLang="zh-CN" sz="2296" kern="100" dirty="0">
                <a:solidFill>
                  <a:srgbClr val="0000CC"/>
                </a:solidFill>
                <a:latin typeface="+mj-ea"/>
                <a:ea typeface="+mj-ea"/>
                <a:cs typeface="Times New Roman" panose="02020603050405020304" pitchFamily="18" charset="0"/>
              </a:rPr>
              <a:t>2</a:t>
            </a:r>
            <a:r>
              <a:rPr lang="zh-CN" altLang="en-US" sz="2296" kern="100" dirty="0">
                <a:solidFill>
                  <a:srgbClr val="0000CC"/>
                </a:solidFill>
                <a:latin typeface="+mj-ea"/>
                <a:ea typeface="+mj-ea"/>
                <a:cs typeface="Times New Roman" panose="02020603050405020304" pitchFamily="18" charset="0"/>
              </a:rPr>
              <a:t>）</a:t>
            </a:r>
            <a:r>
              <a:rPr lang="zh-CN" altLang="zh-CN" sz="2296" kern="100" dirty="0">
                <a:solidFill>
                  <a:srgbClr val="0000CC"/>
                </a:solidFill>
                <a:latin typeface="+mj-ea"/>
                <a:ea typeface="+mj-ea"/>
                <a:cs typeface="Times New Roman" panose="02020603050405020304" pitchFamily="18" charset="0"/>
              </a:rPr>
              <a:t>例程</a:t>
            </a:r>
            <a:endParaRPr lang="zh-CN" altLang="en-US" sz="2296" dirty="0">
              <a:solidFill>
                <a:srgbClr val="0000CC"/>
              </a:solidFill>
              <a:latin typeface="+mj-ea"/>
              <a:ea typeface="+mj-ea"/>
            </a:endParaRPr>
          </a:p>
        </p:txBody>
      </p:sp>
      <p:sp>
        <p:nvSpPr>
          <p:cNvPr id="6" name="文本框 5"/>
          <p:cNvSpPr txBox="1"/>
          <p:nvPr/>
        </p:nvSpPr>
        <p:spPr>
          <a:xfrm>
            <a:off x="2190196" y="2011334"/>
            <a:ext cx="7563428" cy="3827202"/>
          </a:xfrm>
          <a:prstGeom prst="rect">
            <a:avLst/>
          </a:prstGeom>
          <a:noFill/>
        </p:spPr>
        <p:txBody>
          <a:bodyPr wrap="square" rtlCol="0">
            <a:spAutoFit/>
          </a:bodyPr>
          <a:lstStyle/>
          <a:p>
            <a:pPr marL="437369" indent="-437369" algn="just">
              <a:spcBef>
                <a:spcPts val="383"/>
              </a:spcBef>
              <a:buClr>
                <a:srgbClr val="7030A0"/>
              </a:buClr>
              <a:buSzPct val="75000"/>
              <a:buFont typeface="Wingdings" panose="05000000000000000000" pitchFamily="2" charset="2"/>
              <a:buChar char="n"/>
            </a:pPr>
            <a:r>
              <a:rPr lang="zh-CN" altLang="en-US" sz="2296" dirty="0">
                <a:ea typeface="楷体" panose="02010609060101010101" pitchFamily="49" charset="-122"/>
                <a:cs typeface="Times New Roman" panose="02020603050405020304" pitchFamily="18" charset="0"/>
              </a:rPr>
              <a:t>程序</a:t>
            </a:r>
            <a:endParaRPr lang="en-US" altLang="zh-CN" sz="2296" dirty="0">
              <a:ea typeface="楷体" panose="02010609060101010101" pitchFamily="49" charset="-122"/>
              <a:cs typeface="Times New Roman" panose="02020603050405020304" pitchFamily="18" charset="0"/>
            </a:endParaRPr>
          </a:p>
          <a:p>
            <a:pPr indent="339793" algn="just">
              <a:spcBef>
                <a:spcPts val="383"/>
              </a:spcBef>
            </a:pPr>
            <a:r>
              <a:rPr lang="en-US" altLang="zh-CN" sz="2806" dirty="0">
                <a:ea typeface="楷体" panose="02010609060101010101" pitchFamily="49" charset="-122"/>
                <a:cs typeface="Times New Roman" panose="02020603050405020304" pitchFamily="18" charset="0"/>
              </a:rPr>
              <a:t>Image=</a:t>
            </a:r>
            <a:r>
              <a:rPr lang="en-US" altLang="zh-CN" sz="2806" dirty="0" err="1">
                <a:ea typeface="楷体" panose="02010609060101010101" pitchFamily="49" charset="-122"/>
                <a:cs typeface="Times New Roman" panose="02020603050405020304" pitchFamily="18" charset="0"/>
              </a:rPr>
              <a:t>imread</a:t>
            </a:r>
            <a:r>
              <a:rPr lang="en-US" altLang="zh-CN" sz="2806" dirty="0">
                <a:ea typeface="楷体" panose="02010609060101010101" pitchFamily="49" charset="-122"/>
                <a:cs typeface="Times New Roman" panose="02020603050405020304" pitchFamily="18" charset="0"/>
              </a:rPr>
              <a:t> </a:t>
            </a:r>
            <a:r>
              <a:rPr lang="en-US" altLang="zh-CN" sz="2806" dirty="0">
                <a:ea typeface="楷体" panose="02010609060101010101" pitchFamily="49" charset="-122"/>
                <a:cs typeface="Times New Roman" panose="02020603050405020304" pitchFamily="18" charset="0"/>
              </a:rPr>
              <a:t>('maleman.gif');</a:t>
            </a:r>
            <a:endParaRPr lang="zh-CN" altLang="zh-CN" sz="2806" dirty="0">
              <a:ea typeface="楷体" panose="02010609060101010101" pitchFamily="49" charset="-122"/>
              <a:cs typeface="Times New Roman" panose="02020603050405020304" pitchFamily="18" charset="0"/>
            </a:endParaRPr>
          </a:p>
          <a:p>
            <a:pPr indent="339793" algn="just">
              <a:spcBef>
                <a:spcPts val="383"/>
              </a:spcBef>
            </a:pPr>
            <a:r>
              <a:rPr lang="en-US" altLang="zh-CN" sz="2806" dirty="0">
                <a:ea typeface="楷体" panose="02010609060101010101" pitchFamily="49" charset="-122"/>
                <a:cs typeface="Times New Roman" panose="02020603050405020304" pitchFamily="18" charset="0"/>
              </a:rPr>
              <a:t>Image1=</a:t>
            </a:r>
            <a:r>
              <a:rPr lang="en-US" altLang="zh-CN" sz="2806" dirty="0" err="1">
                <a:ea typeface="楷体" panose="02010609060101010101" pitchFamily="49" charset="-122"/>
                <a:cs typeface="Times New Roman" panose="02020603050405020304" pitchFamily="18" charset="0"/>
              </a:rPr>
              <a:t>imnoise</a:t>
            </a:r>
            <a:r>
              <a:rPr lang="en-US" altLang="zh-CN" sz="2806" dirty="0">
                <a:ea typeface="楷体" panose="02010609060101010101" pitchFamily="49" charset="-122"/>
                <a:cs typeface="Times New Roman" panose="02020603050405020304" pitchFamily="18" charset="0"/>
              </a:rPr>
              <a:t>(</a:t>
            </a:r>
            <a:r>
              <a:rPr lang="en-US" altLang="zh-CN" sz="2806" dirty="0" err="1">
                <a:ea typeface="楷体" panose="02010609060101010101" pitchFamily="49" charset="-122"/>
                <a:cs typeface="Times New Roman" panose="02020603050405020304" pitchFamily="18" charset="0"/>
              </a:rPr>
              <a:t>Image</a:t>
            </a:r>
            <a:r>
              <a:rPr lang="en-US" altLang="zh-CN" sz="2806" dirty="0" err="1">
                <a:ea typeface="楷体" panose="02010609060101010101" pitchFamily="49" charset="-122"/>
                <a:cs typeface="Times New Roman" panose="02020603050405020304" pitchFamily="18" charset="0"/>
              </a:rPr>
              <a:t>,</a:t>
            </a:r>
            <a:r>
              <a:rPr lang="en-US" altLang="zh-CN" sz="2806" dirty="0" err="1">
                <a:ea typeface="楷体" panose="02010609060101010101" pitchFamily="49" charset="-122"/>
                <a:cs typeface="Times New Roman" panose="02020603050405020304" pitchFamily="18" charset="0"/>
              </a:rPr>
              <a:t>'salt</a:t>
            </a:r>
            <a:r>
              <a:rPr lang="en-US" altLang="zh-CN" sz="2806" dirty="0">
                <a:ea typeface="楷体" panose="02010609060101010101" pitchFamily="49" charset="-122"/>
                <a:cs typeface="Times New Roman" panose="02020603050405020304" pitchFamily="18" charset="0"/>
              </a:rPr>
              <a:t>&amp; </a:t>
            </a:r>
            <a:r>
              <a:rPr lang="en-US" altLang="zh-CN" sz="2806" dirty="0">
                <a:ea typeface="楷体" panose="02010609060101010101" pitchFamily="49" charset="-122"/>
                <a:cs typeface="Times New Roman" panose="02020603050405020304" pitchFamily="18" charset="0"/>
              </a:rPr>
              <a:t>pepper',0.04);  </a:t>
            </a:r>
            <a:endParaRPr lang="zh-CN" altLang="zh-CN" sz="2806" dirty="0">
              <a:ea typeface="楷体" panose="02010609060101010101" pitchFamily="49" charset="-122"/>
              <a:cs typeface="Times New Roman" panose="02020603050405020304" pitchFamily="18" charset="0"/>
            </a:endParaRPr>
          </a:p>
          <a:p>
            <a:pPr indent="339793" algn="just">
              <a:spcBef>
                <a:spcPts val="383"/>
              </a:spcBef>
            </a:pPr>
            <a:r>
              <a:rPr lang="en-US" altLang="zh-CN" sz="2806" dirty="0">
                <a:ea typeface="楷体" panose="02010609060101010101" pitchFamily="49" charset="-122"/>
                <a:cs typeface="Times New Roman" panose="02020603050405020304" pitchFamily="18" charset="0"/>
              </a:rPr>
              <a:t>se=</a:t>
            </a:r>
            <a:r>
              <a:rPr lang="en-US" altLang="zh-CN" sz="2806" dirty="0" err="1">
                <a:ea typeface="楷体" panose="02010609060101010101" pitchFamily="49" charset="-122"/>
                <a:cs typeface="Times New Roman" panose="02020603050405020304" pitchFamily="18" charset="0"/>
              </a:rPr>
              <a:t>strel</a:t>
            </a:r>
            <a:r>
              <a:rPr lang="en-US" altLang="zh-CN" sz="2806" dirty="0">
                <a:ea typeface="楷体" panose="02010609060101010101" pitchFamily="49" charset="-122"/>
                <a:cs typeface="Times New Roman" panose="02020603050405020304" pitchFamily="18" charset="0"/>
              </a:rPr>
              <a:t>('disk',2); </a:t>
            </a:r>
            <a:endParaRPr lang="zh-CN" altLang="zh-CN" sz="2806" dirty="0">
              <a:ea typeface="楷体" panose="02010609060101010101" pitchFamily="49" charset="-122"/>
              <a:cs typeface="Times New Roman" panose="02020603050405020304" pitchFamily="18" charset="0"/>
            </a:endParaRPr>
          </a:p>
          <a:p>
            <a:pPr indent="339793" algn="just">
              <a:spcBef>
                <a:spcPts val="383"/>
              </a:spcBef>
            </a:pPr>
            <a:r>
              <a:rPr lang="en-US" altLang="zh-CN" sz="2806" dirty="0">
                <a:ea typeface="楷体" panose="02010609060101010101" pitchFamily="49" charset="-122"/>
                <a:cs typeface="Times New Roman" panose="02020603050405020304" pitchFamily="18" charset="0"/>
              </a:rPr>
              <a:t>result1=</a:t>
            </a:r>
            <a:r>
              <a:rPr lang="en-US" altLang="zh-CN" sz="2806" dirty="0" err="1">
                <a:ea typeface="楷体" panose="02010609060101010101" pitchFamily="49" charset="-122"/>
                <a:cs typeface="Times New Roman" panose="02020603050405020304" pitchFamily="18" charset="0"/>
              </a:rPr>
              <a:t>imopen</a:t>
            </a:r>
            <a:r>
              <a:rPr lang="en-US" altLang="zh-CN" sz="2806" dirty="0">
                <a:ea typeface="楷体" panose="02010609060101010101" pitchFamily="49" charset="-122"/>
                <a:cs typeface="Times New Roman" panose="02020603050405020304" pitchFamily="18" charset="0"/>
              </a:rPr>
              <a:t>(</a:t>
            </a:r>
            <a:r>
              <a:rPr lang="en-US" altLang="zh-CN" sz="2806" dirty="0" err="1">
                <a:ea typeface="楷体" panose="02010609060101010101" pitchFamily="49" charset="-122"/>
                <a:cs typeface="Times New Roman" panose="02020603050405020304" pitchFamily="18" charset="0"/>
              </a:rPr>
              <a:t>imclose</a:t>
            </a:r>
            <a:r>
              <a:rPr lang="en-US" altLang="zh-CN" sz="2806" dirty="0">
                <a:ea typeface="楷体" panose="02010609060101010101" pitchFamily="49" charset="-122"/>
                <a:cs typeface="Times New Roman" panose="02020603050405020304" pitchFamily="18" charset="0"/>
              </a:rPr>
              <a:t>(Image1,se),se); </a:t>
            </a:r>
            <a:endParaRPr lang="en-US" altLang="zh-CN" sz="2806" dirty="0">
              <a:ea typeface="楷体" panose="02010609060101010101" pitchFamily="49" charset="-122"/>
              <a:cs typeface="Times New Roman" panose="02020603050405020304" pitchFamily="18" charset="0"/>
            </a:endParaRPr>
          </a:p>
          <a:p>
            <a:pPr indent="339793" algn="just">
              <a:spcBef>
                <a:spcPts val="383"/>
              </a:spcBef>
            </a:pPr>
            <a:r>
              <a:rPr lang="en-US" altLang="zh-CN" sz="2806" dirty="0">
                <a:ea typeface="楷体" panose="02010609060101010101" pitchFamily="49" charset="-122"/>
                <a:cs typeface="Times New Roman" panose="02020603050405020304" pitchFamily="18" charset="0"/>
              </a:rPr>
              <a:t>result2=</a:t>
            </a:r>
            <a:r>
              <a:rPr lang="en-US" altLang="zh-CN" sz="2806" dirty="0" err="1">
                <a:ea typeface="楷体" panose="02010609060101010101" pitchFamily="49" charset="-122"/>
                <a:cs typeface="Times New Roman" panose="02020603050405020304" pitchFamily="18" charset="0"/>
              </a:rPr>
              <a:t>imclose</a:t>
            </a:r>
            <a:r>
              <a:rPr lang="en-US" altLang="zh-CN" sz="2806" dirty="0">
                <a:ea typeface="楷体" panose="02010609060101010101" pitchFamily="49" charset="-122"/>
                <a:cs typeface="Times New Roman" panose="02020603050405020304" pitchFamily="18" charset="0"/>
              </a:rPr>
              <a:t>(</a:t>
            </a:r>
            <a:r>
              <a:rPr lang="en-US" altLang="zh-CN" sz="2806" dirty="0" err="1">
                <a:ea typeface="楷体" panose="02010609060101010101" pitchFamily="49" charset="-122"/>
                <a:cs typeface="Times New Roman" panose="02020603050405020304" pitchFamily="18" charset="0"/>
              </a:rPr>
              <a:t>imopen</a:t>
            </a:r>
            <a:r>
              <a:rPr lang="en-US" altLang="zh-CN" sz="2806" dirty="0">
                <a:ea typeface="楷体" panose="02010609060101010101" pitchFamily="49" charset="-122"/>
                <a:cs typeface="Times New Roman" panose="02020603050405020304" pitchFamily="18" charset="0"/>
              </a:rPr>
              <a:t>(Image1,se</a:t>
            </a:r>
            <a:r>
              <a:rPr lang="en-US" altLang="zh-CN" sz="2806" dirty="0">
                <a:ea typeface="楷体" panose="02010609060101010101" pitchFamily="49" charset="-122"/>
                <a:cs typeface="Times New Roman" panose="02020603050405020304" pitchFamily="18" charset="0"/>
              </a:rPr>
              <a:t>),se); </a:t>
            </a:r>
            <a:endParaRPr lang="en-US" altLang="zh-CN" sz="2806" dirty="0">
              <a:ea typeface="楷体" panose="02010609060101010101" pitchFamily="49" charset="-122"/>
              <a:cs typeface="Times New Roman" panose="02020603050405020304" pitchFamily="18" charset="0"/>
            </a:endParaRPr>
          </a:p>
          <a:p>
            <a:pPr indent="339793" algn="just">
              <a:spcBef>
                <a:spcPts val="383"/>
              </a:spcBef>
            </a:pPr>
            <a:r>
              <a:rPr lang="en-US" altLang="zh-CN" sz="2806" dirty="0" err="1">
                <a:ea typeface="楷体" panose="02010609060101010101" pitchFamily="49" charset="-122"/>
                <a:cs typeface="Times New Roman" panose="02020603050405020304" pitchFamily="18" charset="0"/>
              </a:rPr>
              <a:t>figure,imshow</a:t>
            </a:r>
            <a:r>
              <a:rPr lang="en-US" altLang="zh-CN" sz="2806" dirty="0">
                <a:ea typeface="楷体" panose="02010609060101010101" pitchFamily="49" charset="-122"/>
                <a:cs typeface="Times New Roman" panose="02020603050405020304" pitchFamily="18" charset="0"/>
              </a:rPr>
              <a:t>(result1</a:t>
            </a:r>
            <a:r>
              <a:rPr lang="en-US" altLang="zh-CN" sz="2806" dirty="0">
                <a:ea typeface="楷体" panose="02010609060101010101" pitchFamily="49" charset="-122"/>
                <a:cs typeface="Times New Roman" panose="02020603050405020304" pitchFamily="18" charset="0"/>
              </a:rPr>
              <a:t>);title('</a:t>
            </a:r>
            <a:r>
              <a:rPr lang="zh-CN" altLang="zh-CN" sz="2806" dirty="0">
                <a:ea typeface="楷体" panose="02010609060101010101" pitchFamily="49" charset="-122"/>
                <a:cs typeface="Times New Roman" panose="02020603050405020304" pitchFamily="18" charset="0"/>
              </a:rPr>
              <a:t>先闭后</a:t>
            </a:r>
            <a:r>
              <a:rPr lang="zh-CN" altLang="zh-CN" sz="2806" dirty="0">
                <a:ea typeface="楷体" panose="02010609060101010101" pitchFamily="49" charset="-122"/>
                <a:cs typeface="Times New Roman" panose="02020603050405020304" pitchFamily="18" charset="0"/>
              </a:rPr>
              <a:t>开图像</a:t>
            </a:r>
            <a:r>
              <a:rPr lang="en-US" altLang="zh-CN" sz="2806" dirty="0">
                <a:ea typeface="楷体" panose="02010609060101010101" pitchFamily="49" charset="-122"/>
                <a:cs typeface="Times New Roman" panose="02020603050405020304" pitchFamily="18" charset="0"/>
              </a:rPr>
              <a:t>');</a:t>
            </a:r>
            <a:endParaRPr lang="zh-CN" altLang="zh-CN" sz="2806" dirty="0">
              <a:ea typeface="楷体" panose="02010609060101010101" pitchFamily="49" charset="-122"/>
              <a:cs typeface="Times New Roman" panose="02020603050405020304" pitchFamily="18" charset="0"/>
            </a:endParaRPr>
          </a:p>
          <a:p>
            <a:pPr indent="339793" algn="just">
              <a:spcBef>
                <a:spcPts val="383"/>
              </a:spcBef>
            </a:pPr>
            <a:r>
              <a:rPr lang="en-US" altLang="zh-CN" sz="2806" dirty="0" err="1">
                <a:ea typeface="楷体" panose="02010609060101010101" pitchFamily="49" charset="-122"/>
                <a:cs typeface="Times New Roman" panose="02020603050405020304" pitchFamily="18" charset="0"/>
              </a:rPr>
              <a:t>figure,imshow</a:t>
            </a:r>
            <a:r>
              <a:rPr lang="en-US" altLang="zh-CN" sz="2806" dirty="0">
                <a:ea typeface="楷体" panose="02010609060101010101" pitchFamily="49" charset="-122"/>
                <a:cs typeface="Times New Roman" panose="02020603050405020304" pitchFamily="18" charset="0"/>
              </a:rPr>
              <a:t>(result2);title('</a:t>
            </a:r>
            <a:r>
              <a:rPr lang="zh-CN" altLang="zh-CN" sz="2806" dirty="0">
                <a:ea typeface="楷体" panose="02010609060101010101" pitchFamily="49" charset="-122"/>
                <a:cs typeface="Times New Roman" panose="02020603050405020304" pitchFamily="18" charset="0"/>
              </a:rPr>
              <a:t>先开后</a:t>
            </a:r>
            <a:r>
              <a:rPr lang="zh-CN" altLang="zh-CN" sz="2806" dirty="0">
                <a:ea typeface="楷体" panose="02010609060101010101" pitchFamily="49" charset="-122"/>
                <a:cs typeface="Times New Roman" panose="02020603050405020304" pitchFamily="18" charset="0"/>
              </a:rPr>
              <a:t>闭图像</a:t>
            </a:r>
            <a:r>
              <a:rPr lang="en-US" altLang="zh-CN" sz="2806" dirty="0">
                <a:ea typeface="楷体" panose="02010609060101010101" pitchFamily="49" charset="-122"/>
                <a:cs typeface="Times New Roman" panose="02020603050405020304" pitchFamily="18" charset="0"/>
              </a:rPr>
              <a:t>');</a:t>
            </a:r>
            <a:endParaRPr lang="zh-CN" altLang="en-US" sz="2806" dirty="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22188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5858</Words>
  <Application>Microsoft Office PowerPoint</Application>
  <PresentationFormat>宽屏</PresentationFormat>
  <Paragraphs>1062</Paragraphs>
  <Slides>110</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110</vt:i4>
      </vt:variant>
    </vt:vector>
  </HeadingPairs>
  <TitlesOfParts>
    <vt:vector size="129" baseType="lpstr">
      <vt:lpstr>等线</vt:lpstr>
      <vt:lpstr>等线 Light</vt:lpstr>
      <vt:lpstr>黑体</vt:lpstr>
      <vt:lpstr>楷体</vt:lpstr>
      <vt:lpstr>隶书</vt:lpstr>
      <vt:lpstr>宋体</vt:lpstr>
      <vt:lpstr>微软雅黑</vt:lpstr>
      <vt:lpstr>Arial</vt:lpstr>
      <vt:lpstr>Cambria Math</vt:lpstr>
      <vt:lpstr>Euclid Symbol</vt:lpstr>
      <vt:lpstr>Symbol</vt:lpstr>
      <vt:lpstr>Times New Roman</vt:lpstr>
      <vt:lpstr>Verdana</vt:lpstr>
      <vt:lpstr>Webdings</vt:lpstr>
      <vt:lpstr>Wingdings</vt:lpstr>
      <vt:lpstr>Office 主题​​</vt:lpstr>
      <vt:lpstr>MathType 5.0 Equation</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limin</dc:creator>
  <cp:lastModifiedBy>limin</cp:lastModifiedBy>
  <cp:revision>3</cp:revision>
  <dcterms:created xsi:type="dcterms:W3CDTF">2024-05-22T00:59:56Z</dcterms:created>
  <dcterms:modified xsi:type="dcterms:W3CDTF">2024-05-22T01:24:53Z</dcterms:modified>
</cp:coreProperties>
</file>