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9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0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8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4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3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8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25DA-4DB8-4BBE-8FA1-19D689AF18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5E36-5356-4117-A30F-7C31F331D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7" Type="http://schemas.openxmlformats.org/officeDocument/2006/relationships/image" Target="../media/image65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7" Type="http://schemas.openxmlformats.org/officeDocument/2006/relationships/image" Target="../media/image76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5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5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9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2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jpeg"/><Relationship Id="rId4" Type="http://schemas.openxmlformats.org/officeDocument/2006/relationships/image" Target="../media/image105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1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8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e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22EFBC0-C814-4CFC-B5B3-CE8E48F3847E}" type="slidenum">
              <a:rPr kumimoji="0" lang="en-US" altLang="zh-CN" sz="1403" b="0"/>
              <a:pPr eaLnBrk="1" hangingPunct="1"/>
              <a:t>1</a:t>
            </a:fld>
            <a:endParaRPr kumimoji="0" lang="en-US" altLang="zh-CN" sz="1403" b="0"/>
          </a:p>
        </p:txBody>
      </p:sp>
      <p:sp>
        <p:nvSpPr>
          <p:cNvPr id="6147" name="Rectangle 2"/>
          <p:cNvSpPr txBox="1">
            <a:spLocks noChangeArrowheads="1"/>
          </p:cNvSpPr>
          <p:nvPr/>
        </p:nvSpPr>
        <p:spPr bwMode="auto">
          <a:xfrm>
            <a:off x="1854548" y="1278441"/>
            <a:ext cx="2771953" cy="58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18" tIns="58309" rIns="116618" bIns="58309">
            <a:spAutoFit/>
          </a:bodyPr>
          <a:lstStyle>
            <a:lvl1pPr marL="968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None/>
            </a:pPr>
            <a:r>
              <a:rPr lang="zh-CN" altLang="en-US" sz="3061" dirty="0">
                <a:solidFill>
                  <a:srgbClr val="0000FF"/>
                </a:solidFill>
                <a:latin typeface="宋体" pitchFamily="2" charset="-122"/>
              </a:rPr>
              <a:t>问题的提出：</a:t>
            </a: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1963383" y="398886"/>
            <a:ext cx="6643370" cy="5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06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06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06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 图像复原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23267" y="1916497"/>
            <a:ext cx="8535309" cy="417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在图像生成、记录、传输过程中，由于成像系统、设备或外在的干扰，会导致图像质量下降，称为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图像退化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，如大气扰动效应、光学系统的像差、物体运动造成的模糊、几何失真等。</a:t>
            </a: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对退化图像进行处理，使之恢复原貌的技术称之为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图像复原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Image Restoration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）。</a:t>
            </a: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图像复原的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关键在于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确定退化的相关知识，将退化过程模型化，采用相反的过程尽可能恢复原图，或者说使复原后的图像尽可能接近原图。 </a:t>
            </a:r>
          </a:p>
        </p:txBody>
      </p:sp>
    </p:spTree>
    <p:extLst>
      <p:ext uri="{BB962C8B-B14F-4D97-AF65-F5344CB8AC3E}">
        <p14:creationId xmlns:p14="http://schemas.microsoft.com/office/powerpoint/2010/main" val="352380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4BC22FF-7C7E-4C70-8836-55EC7E3B9036}" type="slidenum">
              <a:rPr kumimoji="0" lang="en-US" altLang="zh-CN" sz="1403" b="0"/>
              <a:pPr eaLnBrk="1" hangingPunct="1"/>
              <a:t>10</a:t>
            </a:fld>
            <a:endParaRPr kumimoji="0" lang="en-US" altLang="zh-CN" sz="1403" b="0"/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9220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2" name="矩形 1"/>
          <p:cNvSpPr/>
          <p:nvPr/>
        </p:nvSpPr>
        <p:spPr>
          <a:xfrm>
            <a:off x="2305574" y="2005424"/>
            <a:ext cx="7923047" cy="981327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若已知引起退化的原因，根据基本原理推导出其退化模型，称为基于模型的估计法。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</p:spTree>
    <p:extLst>
      <p:ext uri="{BB962C8B-B14F-4D97-AF65-F5344CB8AC3E}">
        <p14:creationId xmlns:p14="http://schemas.microsoft.com/office/powerpoint/2010/main" val="18964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333732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）运动模糊退化估计</a:t>
            </a:r>
          </a:p>
        </p:txBody>
      </p:sp>
      <p:sp>
        <p:nvSpPr>
          <p:cNvPr id="6" name="矩形 5"/>
          <p:cNvSpPr/>
          <p:nvPr/>
        </p:nvSpPr>
        <p:spPr>
          <a:xfrm>
            <a:off x="2238565" y="1913579"/>
            <a:ext cx="3961523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运动模糊图像</a:t>
            </a:r>
          </a:p>
        </p:txBody>
      </p:sp>
      <p:sp>
        <p:nvSpPr>
          <p:cNvPr id="7" name="矩形 6"/>
          <p:cNvSpPr/>
          <p:nvPr/>
        </p:nvSpPr>
        <p:spPr>
          <a:xfrm>
            <a:off x="2743706" y="2556485"/>
            <a:ext cx="7484915" cy="1413111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景物和摄像机之间的相对运动，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曝光时间内，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景物在不同时刻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产生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多个影像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叠加而导致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的模糊，称为运动模糊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585247" y="4118446"/>
          <a:ext cx="5110597" cy="67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2489040" imgH="330120" progId="Equation.DSMT4">
                  <p:embed/>
                </p:oleObj>
              </mc:Choice>
              <mc:Fallback>
                <p:oleObj name="Equation" r:id="rId3" imgW="2489040" imgH="33012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247" y="4118446"/>
                        <a:ext cx="5110597" cy="678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281275" y="4899991"/>
            <a:ext cx="8085456" cy="568998"/>
            <a:chOff x="989498" y="3768551"/>
            <a:chExt cx="6339222" cy="44611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/>
            </p:nvPr>
          </p:nvGraphicFramePr>
          <p:xfrm>
            <a:off x="989498" y="3797148"/>
            <a:ext cx="628650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5" imgW="393480" imgH="253800" progId="Equation.DSMT4">
                    <p:embed/>
                  </p:oleObj>
                </mc:Choice>
                <mc:Fallback>
                  <p:oleObj name="Equation" r:id="rId5" imgW="393480" imgH="253800" progId="Equation.DSMT4">
                    <p:embed/>
                    <p:pic>
                      <p:nvPicPr>
                        <p:cNvPr id="11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498" y="3797148"/>
                          <a:ext cx="628650" cy="4079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1541948" y="3806673"/>
            <a:ext cx="628650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Equation" r:id="rId7" imgW="393480" imgH="253800" progId="Equation.DSMT4">
                    <p:embed/>
                  </p:oleObj>
                </mc:Choice>
                <mc:Fallback>
                  <p:oleObj name="Equation" r:id="rId7" imgW="393480" imgH="25380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948" y="3806673"/>
                          <a:ext cx="628650" cy="407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2000398" y="3768551"/>
              <a:ext cx="5328322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为</a:t>
              </a:r>
              <a:r>
                <a:rPr lang="en-US" altLang="zh-CN" sz="2806" i="1" dirty="0">
                  <a:ea typeface="楷体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806" dirty="0">
                  <a:ea typeface="楷体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6" i="1" dirty="0">
                  <a:ea typeface="楷体" pitchFamily="49" charset="-122"/>
                  <a:cs typeface="Times New Roman" panose="02020603050405020304" pitchFamily="18" charset="0"/>
                </a:rPr>
                <a:t>y</a:t>
              </a:r>
              <a:r>
                <a:rPr lang="zh-CN" altLang="zh-CN" sz="2806" dirty="0">
                  <a:ea typeface="楷体" pitchFamily="49" charset="-122"/>
                  <a:cs typeface="Times New Roman" panose="02020603050405020304" pitchFamily="18" charset="0"/>
                </a:rPr>
                <a:t>方向上的运动分量，</a:t>
              </a:r>
              <a:r>
                <a:rPr lang="en-US" altLang="zh-CN" sz="2806" i="1" dirty="0">
                  <a:ea typeface="楷体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zh-CN" sz="2806" dirty="0">
                  <a:ea typeface="楷体" pitchFamily="49" charset="-122"/>
                  <a:cs typeface="Times New Roman" panose="02020603050405020304" pitchFamily="18" charset="0"/>
                </a:rPr>
                <a:t>为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曝光时间</a:t>
              </a:r>
              <a:endParaRPr lang="zh-CN" altLang="en-US" sz="2806" dirty="0"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96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696109" y="1279675"/>
            <a:ext cx="333732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）运动模糊退化估计</a:t>
            </a:r>
          </a:p>
        </p:txBody>
      </p:sp>
      <p:sp>
        <p:nvSpPr>
          <p:cNvPr id="14" name="矩形 13"/>
          <p:cNvSpPr/>
          <p:nvPr/>
        </p:nvSpPr>
        <p:spPr>
          <a:xfrm>
            <a:off x="2238566" y="1913580"/>
            <a:ext cx="3717854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运动模糊传递函数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2791525" y="2666663"/>
          <a:ext cx="6608950" cy="170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3047760" imgH="787320" progId="Equation.DSMT4">
                  <p:embed/>
                </p:oleObj>
              </mc:Choice>
              <mc:Fallback>
                <p:oleObj name="Equation" r:id="rId3" imgW="3047760" imgH="78732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525" y="2666663"/>
                        <a:ext cx="6608950" cy="1708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2238565" y="4668890"/>
            <a:ext cx="8128166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匀速直线运动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时间内，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方向上运动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b</a:t>
            </a:r>
            <a:endParaRPr lang="zh-CN" altLang="en-US" sz="2806" i="1" dirty="0"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333732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）运动模糊退化估计</a:t>
            </a:r>
          </a:p>
        </p:txBody>
      </p:sp>
      <p:sp>
        <p:nvSpPr>
          <p:cNvPr id="6" name="矩形 5"/>
          <p:cNvSpPr/>
          <p:nvPr/>
        </p:nvSpPr>
        <p:spPr>
          <a:xfrm>
            <a:off x="2238566" y="1913580"/>
            <a:ext cx="4408498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运动模糊的点扩散函数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51862" y="2556486"/>
            <a:ext cx="7393417" cy="141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景物在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平面沿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方向做匀速直线运动（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是运动方向和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轴夹角），移动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个像素，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点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扩散函数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为：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3109420" y="4197413"/>
          <a:ext cx="5973162" cy="101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755800" imgH="469800" progId="Equation.DSMT4">
                  <p:embed/>
                </p:oleObj>
              </mc:Choice>
              <mc:Fallback>
                <p:oleObj name="Equation" r:id="rId3" imgW="2755800" imgH="4698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420" y="4197413"/>
                        <a:ext cx="5973162" cy="1018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2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333732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）运动模糊退化估计</a:t>
            </a:r>
          </a:p>
        </p:txBody>
      </p:sp>
      <p:sp>
        <p:nvSpPr>
          <p:cNvPr id="6" name="矩形 5"/>
          <p:cNvSpPr/>
          <p:nvPr/>
        </p:nvSpPr>
        <p:spPr>
          <a:xfrm>
            <a:off x="2238566" y="1913579"/>
            <a:ext cx="4408498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例程</a:t>
            </a:r>
          </a:p>
        </p:txBody>
      </p:sp>
      <p:sp>
        <p:nvSpPr>
          <p:cNvPr id="7" name="矩形 6"/>
          <p:cNvSpPr/>
          <p:nvPr/>
        </p:nvSpPr>
        <p:spPr>
          <a:xfrm>
            <a:off x="2697783" y="2464642"/>
            <a:ext cx="7530836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设定运动方向和距离，对图像进行模糊处理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7783" y="3209768"/>
            <a:ext cx="7301574" cy="1413111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点扩散函数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设计运动模糊模板，并和原图像卷积，实现运动模糊效果，是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MATLAB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2806" dirty="0" err="1">
                <a:latin typeface="楷体" pitchFamily="49" charset="-122"/>
                <a:ea typeface="楷体" pitchFamily="49" charset="-122"/>
              </a:rPr>
              <a:t>fspecial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函数实现运动模糊的设计思路。</a:t>
            </a:r>
          </a:p>
        </p:txBody>
      </p:sp>
    </p:spTree>
    <p:extLst>
      <p:ext uri="{BB962C8B-B14F-4D97-AF65-F5344CB8AC3E}">
        <p14:creationId xmlns:p14="http://schemas.microsoft.com/office/powerpoint/2010/main" val="257477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333732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）运动模糊退化估计</a:t>
            </a:r>
          </a:p>
        </p:txBody>
      </p:sp>
      <p:sp>
        <p:nvSpPr>
          <p:cNvPr id="6" name="矩形 5"/>
          <p:cNvSpPr/>
          <p:nvPr/>
        </p:nvSpPr>
        <p:spPr>
          <a:xfrm>
            <a:off x="2238566" y="1913579"/>
            <a:ext cx="4408498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例程</a:t>
            </a:r>
          </a:p>
        </p:txBody>
      </p:sp>
      <p:pic>
        <p:nvPicPr>
          <p:cNvPr id="163842" name="图片 2" descr="c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6" y="2656428"/>
            <a:ext cx="4334429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329999" y="5455821"/>
            <a:ext cx="1082348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原图 </a:t>
            </a:r>
            <a:endParaRPr lang="zh-CN" altLang="en-US" sz="2806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87844" y="2648328"/>
            <a:ext cx="4341887" cy="3331611"/>
            <a:chOff x="3656583" y="2076363"/>
            <a:chExt cx="3404160" cy="2612075"/>
          </a:xfrm>
        </p:grpSpPr>
        <p:pic>
          <p:nvPicPr>
            <p:cNvPr id="163843" name="图片 3" descr="MotionBlurredI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583" y="2076363"/>
              <a:ext cx="3404160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415136" y="4277515"/>
              <a:ext cx="1833921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运动模糊图像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87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333732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）运动模糊退化估计</a:t>
            </a:r>
          </a:p>
        </p:txBody>
      </p:sp>
      <p:sp>
        <p:nvSpPr>
          <p:cNvPr id="6" name="矩形 5"/>
          <p:cNvSpPr/>
          <p:nvPr/>
        </p:nvSpPr>
        <p:spPr>
          <a:xfrm>
            <a:off x="2238565" y="1913580"/>
            <a:ext cx="5923918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运动模糊点扩散函数参数估计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3705" y="2510563"/>
            <a:ext cx="7484915" cy="1067697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基于频域特征的参数估计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583159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分析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不同方向的运动模糊图像频谱变化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33426" y="3704532"/>
            <a:ext cx="8679228" cy="2589564"/>
            <a:chOff x="164195" y="2904455"/>
            <a:chExt cx="6804756" cy="2030290"/>
          </a:xfrm>
        </p:grpSpPr>
        <p:pic>
          <p:nvPicPr>
            <p:cNvPr id="164866" name="Picture 2" descr="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95" y="2904455"/>
              <a:ext cx="162000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67" name="Picture 3" descr="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00" y="2904455"/>
              <a:ext cx="161812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68" name="Picture 4" descr="6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325" y="2905832"/>
              <a:ext cx="161812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69" name="Picture 5" descr="9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8951" y="2905832"/>
              <a:ext cx="162000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38522" y="4523822"/>
              <a:ext cx="6197527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分别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向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°、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30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°、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60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°、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90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°方向运动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个像素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333732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）运动模糊退化估计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39163" y="2556486"/>
            <a:ext cx="8713676" cy="2592082"/>
            <a:chOff x="168693" y="2004355"/>
            <a:chExt cx="6831764" cy="2032264"/>
          </a:xfrm>
        </p:grpSpPr>
        <p:grpSp>
          <p:nvGrpSpPr>
            <p:cNvPr id="9" name="组合 8"/>
            <p:cNvGrpSpPr/>
            <p:nvPr/>
          </p:nvGrpSpPr>
          <p:grpSpPr>
            <a:xfrm>
              <a:off x="168693" y="2004355"/>
              <a:ext cx="6831764" cy="1620000"/>
              <a:chOff x="244474" y="2148371"/>
              <a:chExt cx="6831764" cy="1620000"/>
            </a:xfrm>
          </p:grpSpPr>
          <p:pic>
            <p:nvPicPr>
              <p:cNvPr id="165890" name="Picture 2" descr="0ff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80" t="8614" r="20311" b="18628"/>
              <a:stretch>
                <a:fillRect/>
              </a:stretch>
            </p:blipFill>
            <p:spPr bwMode="auto">
              <a:xfrm>
                <a:off x="244474" y="2148371"/>
                <a:ext cx="1629451" cy="16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5891" name="Picture 3" descr="30ff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80" t="8507" r="20311" b="18736"/>
              <a:stretch>
                <a:fillRect/>
              </a:stretch>
            </p:blipFill>
            <p:spPr bwMode="auto">
              <a:xfrm>
                <a:off x="1989283" y="2148371"/>
                <a:ext cx="1618120" cy="16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5892" name="Picture 4" descr="60ff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8" t="8614" r="20311" b="18521"/>
              <a:stretch>
                <a:fillRect/>
              </a:stretch>
            </p:blipFill>
            <p:spPr bwMode="auto">
              <a:xfrm>
                <a:off x="3722761" y="2148371"/>
                <a:ext cx="1618120" cy="16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5893" name="Picture 5" descr="90ff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80" t="8507" r="20311" b="18521"/>
              <a:stretch>
                <a:fillRect/>
              </a:stretch>
            </p:blipFill>
            <p:spPr bwMode="auto">
              <a:xfrm>
                <a:off x="5456238" y="2148371"/>
                <a:ext cx="1620000" cy="16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矩形 6"/>
            <p:cNvSpPr/>
            <p:nvPr/>
          </p:nvSpPr>
          <p:spPr>
            <a:xfrm>
              <a:off x="297457" y="3625696"/>
              <a:ext cx="6479050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°、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30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°、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60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°、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90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°方向运动模糊图像的频谱图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6256" y="6517835"/>
            <a:ext cx="2134140" cy="295621"/>
          </a:xfrm>
        </p:spPr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238565" y="1913580"/>
            <a:ext cx="5923918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运动模糊点扩散函数参数估计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9162" y="5128109"/>
            <a:ext cx="8713676" cy="1413111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频谱图有</a:t>
            </a:r>
            <a:r>
              <a:rPr lang="zh-CN" altLang="zh-CN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黑色的平行条纹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方向总是与运动方向垂直</a:t>
            </a:r>
            <a:r>
              <a:rPr lang="zh-CN" altLang="en-US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可以通过判定模糊图像频谱</a:t>
            </a:r>
            <a:r>
              <a:rPr lang="zh-CN" altLang="zh-CN" sz="2806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条纹的方向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来确定实际的</a:t>
            </a:r>
            <a:r>
              <a:rPr lang="zh-CN" altLang="zh-CN" sz="2806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运动模糊方向</a:t>
            </a:r>
            <a:endParaRPr lang="zh-CN" altLang="en-US" sz="2806" dirty="0">
              <a:solidFill>
                <a:srgbClr val="FF33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0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333732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）运动模糊退化估计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40484" y="2556485"/>
            <a:ext cx="8981946" cy="2590601"/>
            <a:chOff x="12924" y="2004355"/>
            <a:chExt cx="7042095" cy="2031103"/>
          </a:xfrm>
        </p:grpSpPr>
        <p:grpSp>
          <p:nvGrpSpPr>
            <p:cNvPr id="12" name="组合 11"/>
            <p:cNvGrpSpPr/>
            <p:nvPr/>
          </p:nvGrpSpPr>
          <p:grpSpPr>
            <a:xfrm>
              <a:off x="173191" y="2004355"/>
              <a:ext cx="6831764" cy="1620000"/>
              <a:chOff x="244474" y="2207033"/>
              <a:chExt cx="6831764" cy="1620000"/>
            </a:xfrm>
          </p:grpSpPr>
          <p:pic>
            <p:nvPicPr>
              <p:cNvPr id="6" name="Picture 6" descr="905ff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8" t="8398" r="20311" b="18521"/>
              <a:stretch>
                <a:fillRect/>
              </a:stretch>
            </p:blipFill>
            <p:spPr bwMode="auto">
              <a:xfrm>
                <a:off x="244474" y="2207033"/>
                <a:ext cx="1620000" cy="16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7" descr="9010ff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80" t="8292" r="20399" b="18628"/>
              <a:stretch>
                <a:fillRect/>
              </a:stretch>
            </p:blipFill>
            <p:spPr bwMode="auto">
              <a:xfrm>
                <a:off x="1982982" y="2207033"/>
                <a:ext cx="1618120" cy="16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8" descr="9020ff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80" t="8398" r="20222" b="18521"/>
              <a:stretch>
                <a:fillRect/>
              </a:stretch>
            </p:blipFill>
            <p:spPr bwMode="auto">
              <a:xfrm>
                <a:off x="3719610" y="2207033"/>
                <a:ext cx="1618120" cy="16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9" descr="9040ff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93" t="8398" r="20399" b="18521"/>
              <a:stretch>
                <a:fillRect/>
              </a:stretch>
            </p:blipFill>
            <p:spPr bwMode="auto">
              <a:xfrm>
                <a:off x="5456238" y="2207033"/>
                <a:ext cx="1620000" cy="16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矩形 9"/>
            <p:cNvSpPr/>
            <p:nvPr/>
          </p:nvSpPr>
          <p:spPr>
            <a:xfrm>
              <a:off x="12924" y="3624535"/>
              <a:ext cx="7042095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90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°方向上运动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、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、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、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40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个像素的模糊图像频谱图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238565" y="1913580"/>
            <a:ext cx="5923918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运动模糊点扩散函数参数估计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4900" y="5496974"/>
            <a:ext cx="8483721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图像频谱图</a:t>
            </a:r>
            <a:r>
              <a:rPr lang="zh-CN" altLang="zh-CN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条纹个数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即为图像实际</a:t>
            </a:r>
            <a:r>
              <a:rPr lang="zh-CN" altLang="zh-CN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运动模糊的长度</a:t>
            </a:r>
            <a:endParaRPr lang="zh-CN" altLang="en-US" sz="2806" dirty="0">
              <a:solidFill>
                <a:srgbClr val="7000C8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8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基于模型的估计法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图像退化函数的估计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333732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）其他退化函数模型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2192644" y="2005423"/>
            <a:ext cx="3717854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散焦模糊退化函数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30122" y="2713232"/>
            <a:ext cx="6635012" cy="992152"/>
            <a:chOff x="1416050" y="2127250"/>
            <a:chExt cx="5202034" cy="777875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1416050" y="2127250"/>
            <a:ext cx="3313113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3" imgW="2057400" imgH="482400" progId="Equation.DSMT4">
                    <p:embed/>
                  </p:oleObj>
                </mc:Choice>
                <mc:Fallback>
                  <p:oleObj name="Equation" r:id="rId3" imgW="2057400" imgH="4824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050" y="2127250"/>
                          <a:ext cx="3313113" cy="777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772707" y="2300519"/>
              <a:ext cx="1845377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en-US" altLang="zh-CN" sz="2806" i="1" dirty="0">
                  <a:ea typeface="楷体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为散焦半径</a:t>
              </a:r>
              <a:endParaRPr lang="zh-CN" altLang="en-US" sz="2806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192644" y="3797856"/>
            <a:ext cx="2994074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高斯退化函数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74997" y="4452539"/>
            <a:ext cx="5815228" cy="2156564"/>
            <a:chOff x="1216025" y="3490913"/>
            <a:chExt cx="4559300" cy="1690806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1216025" y="3490913"/>
            <a:ext cx="4559300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5" imgW="2831760" imgH="558720" progId="Equation.DSMT4">
                    <p:embed/>
                  </p:oleObj>
                </mc:Choice>
                <mc:Fallback>
                  <p:oleObj name="Equation" r:id="rId5" imgW="2831760" imgH="558720" progId="Equation.DSMT4">
                    <p:embed/>
                    <p:pic>
                      <p:nvPicPr>
                        <p:cNvPr id="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025" y="3490913"/>
                          <a:ext cx="4559300" cy="900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406157" y="4344615"/>
              <a:ext cx="4177171" cy="837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125541" algn="ctr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en-US" altLang="zh-CN" sz="2806" i="1" dirty="0">
                  <a:ea typeface="楷体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zh-CN" sz="2806" dirty="0">
                  <a:ea typeface="楷体" pitchFamily="49" charset="-122"/>
                  <a:cs typeface="Times New Roman" panose="02020603050405020304" pitchFamily="18" charset="0"/>
                </a:rPr>
                <a:t>为归一化常数，</a:t>
              </a:r>
              <a:r>
                <a:rPr lang="el-GR" altLang="zh-CN" sz="2806" dirty="0">
                  <a:ea typeface="楷体" pitchFamily="49" charset="-122"/>
                  <a:cs typeface="Times New Roman" panose="02020603050405020304" pitchFamily="18" charset="0"/>
                </a:rPr>
                <a:t>α</a:t>
              </a:r>
              <a:r>
                <a:rPr lang="zh-CN" altLang="en-US" sz="2806" dirty="0">
                  <a:ea typeface="楷体" pitchFamily="49" charset="-122"/>
                  <a:cs typeface="Times New Roman" panose="02020603050405020304" pitchFamily="18" charset="0"/>
                </a:rPr>
                <a:t>为</a:t>
              </a:r>
              <a:r>
                <a:rPr lang="zh-CN" altLang="zh-CN" sz="2806" dirty="0">
                  <a:ea typeface="楷体" pitchFamily="49" charset="-122"/>
                  <a:cs typeface="Times New Roman" panose="02020603050405020304" pitchFamily="18" charset="0"/>
                </a:rPr>
                <a:t>正常数</a:t>
              </a:r>
              <a:endParaRPr lang="en-US" altLang="zh-CN" sz="2806" dirty="0">
                <a:ea typeface="楷体" pitchFamily="49" charset="-122"/>
                <a:cs typeface="Times New Roman" panose="02020603050405020304" pitchFamily="18" charset="0"/>
              </a:endParaRPr>
            </a:p>
            <a:p>
              <a:pPr marL="125541" algn="ctr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en-US" altLang="zh-CN" sz="2806" dirty="0">
                  <a:ea typeface="楷体" pitchFamily="49" charset="-122"/>
                  <a:cs typeface="Times New Roman" panose="02020603050405020304" pitchFamily="18" charset="0"/>
                </a:rPr>
                <a:t>S</a:t>
              </a:r>
              <a:r>
                <a:rPr lang="zh-CN" altLang="zh-CN" sz="2806" dirty="0">
                  <a:ea typeface="楷体" pitchFamily="49" charset="-122"/>
                  <a:cs typeface="Times New Roman" panose="02020603050405020304" pitchFamily="18" charset="0"/>
                </a:rPr>
                <a:t>为点扩散函数的圆形域</a:t>
              </a:r>
              <a:endParaRPr lang="zh-CN" altLang="en-US" sz="2806" dirty="0">
                <a:ea typeface="楷体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4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/>
          <p:cNvSpPr txBox="1">
            <a:spLocks noChangeArrowheads="1"/>
          </p:cNvSpPr>
          <p:nvPr/>
        </p:nvSpPr>
        <p:spPr bwMode="auto">
          <a:xfrm>
            <a:off x="1963383" y="398886"/>
            <a:ext cx="6643370" cy="5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06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167888" y="1224752"/>
            <a:ext cx="4984316" cy="44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8.1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图像退化模型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8.2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图像退化函数的估计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8.3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图像复原的代数方法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8.4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典型图像复原方法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8.5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盲去卷积复原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8.6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几何失真校正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031709" y="6495562"/>
            <a:ext cx="2132116" cy="2956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8617DA-575D-42D9-BFD8-7CC0F79A3938}" type="slidenum">
              <a:rPr kumimoji="0" lang="en-US" altLang="zh-CN" sz="1403" b="0"/>
              <a:pPr eaLnBrk="1" hangingPunct="1"/>
              <a:t>2</a:t>
            </a:fld>
            <a:endParaRPr kumimoji="0" lang="en-US" altLang="zh-CN" sz="1403" b="0"/>
          </a:p>
        </p:txBody>
      </p:sp>
    </p:spTree>
    <p:extLst>
      <p:ext uri="{BB962C8B-B14F-4D97-AF65-F5344CB8AC3E}">
        <p14:creationId xmlns:p14="http://schemas.microsoft.com/office/powerpoint/2010/main" val="8887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295290"/>
            <a:ext cx="6750163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8.2.2 </a:t>
            </a:r>
            <a:r>
              <a:rPr lang="zh-CN" altLang="zh-CN" sz="3061" dirty="0">
                <a:ea typeface="微软雅黑" pitchFamily="34" charset="-122"/>
                <a:cs typeface="Times New Roman" pitchFamily="18" charset="0"/>
              </a:rPr>
              <a:t>基于退化图像本身特性的估计法</a:t>
            </a:r>
            <a:endParaRPr lang="zh-CN" altLang="en-US" sz="306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3382" y="1362517"/>
            <a:ext cx="8265238" cy="1413111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对引起退化的物理性质不了解，或引起退化的过程过分复杂，无法用分析的方法确定点扩散函数，则可以采用退化图像本身的特性来估计 </a:t>
            </a:r>
          </a:p>
        </p:txBody>
      </p:sp>
    </p:spTree>
    <p:extLst>
      <p:ext uri="{BB962C8B-B14F-4D97-AF65-F5344CB8AC3E}">
        <p14:creationId xmlns:p14="http://schemas.microsoft.com/office/powerpoint/2010/main" val="38655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67888" y="3516330"/>
            <a:ext cx="7570730" cy="141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8.3.1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无约束最小二乘方复原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8.3.2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约束复原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图像复原的代数方法</a:t>
            </a:r>
          </a:p>
        </p:txBody>
      </p:sp>
      <p:sp>
        <p:nvSpPr>
          <p:cNvPr id="12" name="矩形 11"/>
          <p:cNvSpPr/>
          <p:nvPr/>
        </p:nvSpPr>
        <p:spPr>
          <a:xfrm>
            <a:off x="2167887" y="1362518"/>
            <a:ext cx="7769161" cy="940253"/>
          </a:xfrm>
          <a:prstGeom prst="rect">
            <a:avLst/>
          </a:prstGeom>
          <a:noFill/>
          <a:ln>
            <a:noFill/>
          </a:ln>
        </p:spPr>
        <p:txBody>
          <a:bodyPr wrap="square" lIns="91437" tIns="45718" rIns="91437" bIns="45718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40000"/>
              </a:spcBef>
            </a:pPr>
            <a:r>
              <a:rPr lang="zh-CN" altLang="en-US" sz="2296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根据退化模型，假设具备关于</a:t>
            </a:r>
            <a:r>
              <a:rPr lang="en-US" altLang="zh-CN" sz="2296" i="1" dirty="0">
                <a:ea typeface="黑体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296" dirty="0">
                <a:ea typeface="黑体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96" i="1" dirty="0">
                <a:ea typeface="黑体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96" dirty="0">
                <a:ea typeface="黑体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96" i="1" dirty="0"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96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的某些</a:t>
            </a:r>
            <a:r>
              <a:rPr lang="zh-CN" altLang="en-US" sz="2296" dirty="0">
                <a:solidFill>
                  <a:srgbClr val="7000C8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先验知识</a:t>
            </a:r>
            <a:r>
              <a:rPr lang="zh-CN" altLang="en-US" sz="2296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，确定某种</a:t>
            </a:r>
            <a:r>
              <a:rPr lang="zh-CN" altLang="en-US" sz="2296" dirty="0">
                <a:solidFill>
                  <a:srgbClr val="7000C8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最佳准则</a:t>
            </a:r>
            <a:r>
              <a:rPr lang="zh-CN" altLang="en-US" sz="2296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，寻找原图像</a:t>
            </a:r>
            <a:r>
              <a:rPr lang="en-US" altLang="zh-CN" sz="2296" i="1" dirty="0">
                <a:ea typeface="黑体" pitchFamily="49" charset="-122"/>
                <a:cs typeface="Times New Roman" panose="02020603050405020304" pitchFamily="18" charset="0"/>
              </a:rPr>
              <a:t>f </a:t>
            </a:r>
            <a:r>
              <a:rPr lang="zh-CN" altLang="en-US" sz="2296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2296" dirty="0">
                <a:solidFill>
                  <a:srgbClr val="7000C8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最优估计</a:t>
            </a:r>
            <a:r>
              <a:rPr lang="zh-CN" altLang="en-US" sz="2296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8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46435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8.3.1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无约束最小二乘方复原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图像复原的代数方法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917111" y="1224753"/>
            <a:ext cx="3575498" cy="551000"/>
            <a:chOff x="668250" y="1428291"/>
            <a:chExt cx="2803290" cy="431999"/>
          </a:xfrm>
        </p:grpSpPr>
        <p:sp>
          <p:nvSpPr>
            <p:cNvPr id="6" name="矩形 5"/>
            <p:cNvSpPr/>
            <p:nvPr/>
          </p:nvSpPr>
          <p:spPr>
            <a:xfrm>
              <a:off x="668250" y="1428291"/>
              <a:ext cx="2016225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581134" indent="-455593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  <a:buFont typeface="Wingdings" pitchFamily="2" charset="2"/>
                <a:buChar char="n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噪声项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2293615" y="1534852"/>
            <a:ext cx="117792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Equation" r:id="rId3" imgW="736560" imgH="203040" progId="Equation.DSMT4">
                    <p:embed/>
                  </p:oleObj>
                </mc:Choice>
                <mc:Fallback>
                  <p:oleObj name="Equation" r:id="rId3" imgW="736560" imgH="20304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615" y="1534852"/>
                          <a:ext cx="1177925" cy="325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1871191" y="1913438"/>
            <a:ext cx="7336928" cy="700581"/>
            <a:chOff x="668251" y="1968240"/>
            <a:chExt cx="5752355" cy="549275"/>
          </a:xfrm>
        </p:grpSpPr>
        <p:sp>
          <p:nvSpPr>
            <p:cNvPr id="9" name="矩形 8"/>
            <p:cNvSpPr/>
            <p:nvPr/>
          </p:nvSpPr>
          <p:spPr>
            <a:xfrm>
              <a:off x="668251" y="2004355"/>
              <a:ext cx="2340260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581134" indent="-455593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  <a:buFont typeface="Wingdings" pitchFamily="2" charset="2"/>
                <a:buChar char="n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最佳准则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/>
            </p:nvPr>
          </p:nvGraphicFramePr>
          <p:xfrm>
            <a:off x="2526959" y="1968240"/>
            <a:ext cx="3893647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Equation" r:id="rId5" imgW="2565360" imgH="342720" progId="Equation.DSMT4">
                    <p:embed/>
                  </p:oleObj>
                </mc:Choice>
                <mc:Fallback>
                  <p:oleObj name="Equation" r:id="rId5" imgW="2565360" imgH="342720" progId="Equation.DSMT4">
                    <p:embed/>
                    <p:pic>
                      <p:nvPicPr>
                        <p:cNvPr id="11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959" y="1968240"/>
                          <a:ext cx="3893647" cy="5492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2514097" y="2773977"/>
            <a:ext cx="7714524" cy="1895213"/>
            <a:chOff x="776263" y="2174875"/>
            <a:chExt cx="6048401" cy="1485900"/>
          </a:xfrm>
        </p:grpSpPr>
        <p:grpSp>
          <p:nvGrpSpPr>
            <p:cNvPr id="21" name="组合 20"/>
            <p:cNvGrpSpPr/>
            <p:nvPr/>
          </p:nvGrpSpPr>
          <p:grpSpPr>
            <a:xfrm>
              <a:off x="1541463" y="2687638"/>
              <a:ext cx="4077338" cy="432810"/>
              <a:chOff x="947397" y="2723642"/>
              <a:chExt cx="4077338" cy="432810"/>
            </a:xfrm>
          </p:grpSpPr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7397" y="2723642"/>
              <a:ext cx="41275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2" name="Equation" r:id="rId7" imgW="253800" imgH="241200" progId="Equation.DSMT4">
                      <p:embed/>
                    </p:oleObj>
                  </mc:Choice>
                  <mc:Fallback>
                    <p:oleObj name="Equation" r:id="rId7" imgW="253800" imgH="241200" progId="Equation.DSMT4">
                      <p:embed/>
                      <p:pic>
                        <p:nvPicPr>
                          <p:cNvPr id="13" name="对象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397" y="2723642"/>
                            <a:ext cx="41275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1172307" y="2725596"/>
                <a:ext cx="3852428" cy="430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16618" tIns="58309" rIns="116618" bIns="58309">
                <a:spAutoFit/>
              </a:bodyPr>
              <a:lstStyle/>
              <a:p>
                <a:pPr marL="125541" eaLnBrk="0" hangingPunct="0">
                  <a:spcBef>
                    <a:spcPct val="20000"/>
                  </a:spcBef>
                  <a:buClr>
                    <a:srgbClr val="7000C8"/>
                  </a:buClr>
                  <a:buSzPct val="75000"/>
                </a:pPr>
                <a:r>
                  <a:rPr lang="zh-CN" altLang="en-US" sz="2806" dirty="0">
                    <a:latin typeface="楷体" pitchFamily="49" charset="-122"/>
                    <a:ea typeface="楷体" pitchFamily="49" charset="-122"/>
                  </a:rPr>
                  <a:t>在最小二乘方意义上近似于</a:t>
                </a:r>
                <a:r>
                  <a:rPr lang="en-US" altLang="zh-CN" sz="2806" i="1" dirty="0">
                    <a:ea typeface="楷体" pitchFamily="49" charset="-122"/>
                    <a:cs typeface="Times New Roman" panose="02020603050405020304" pitchFamily="18" charset="0"/>
                  </a:rPr>
                  <a:t>g</a:t>
                </a:r>
                <a:endParaRPr lang="zh-CN" altLang="en-US" sz="2806" i="1" dirty="0">
                  <a:ea typeface="楷体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63700" y="2174875"/>
              <a:ext cx="3073003" cy="495300"/>
              <a:chOff x="1586249" y="2174875"/>
              <a:chExt cx="3073003" cy="495300"/>
            </a:xfrm>
          </p:grpSpPr>
          <p:graphicFrame>
            <p:nvGraphicFramePr>
              <p:cNvPr id="24" name="对象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86249" y="2174875"/>
              <a:ext cx="661988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3" name="Equation" r:id="rId9" imgW="406080" imgH="304560" progId="Equation.DSMT4">
                      <p:embed/>
                    </p:oleObj>
                  </mc:Choice>
                  <mc:Fallback>
                    <p:oleObj name="Equation" r:id="rId9" imgW="406080" imgH="304560" progId="Equation.DSMT4">
                      <p:embed/>
                      <p:pic>
                        <p:nvPicPr>
                          <p:cNvPr id="24" name="对象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6249" y="2174875"/>
                            <a:ext cx="661988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矩形 24"/>
              <p:cNvSpPr/>
              <p:nvPr/>
            </p:nvSpPr>
            <p:spPr>
              <a:xfrm>
                <a:off x="2053465" y="2184375"/>
                <a:ext cx="2605787" cy="430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16618" tIns="58309" rIns="116618" bIns="58309">
                <a:spAutoFit/>
              </a:bodyPr>
              <a:lstStyle/>
              <a:p>
                <a:pPr marL="125541" eaLnBrk="0" hangingPunct="0">
                  <a:spcBef>
                    <a:spcPct val="20000"/>
                  </a:spcBef>
                  <a:buClr>
                    <a:srgbClr val="7000C8"/>
                  </a:buClr>
                  <a:buSzPct val="75000"/>
                </a:pPr>
                <a:r>
                  <a:rPr lang="zh-CN" altLang="zh-CN" sz="2806" dirty="0">
                    <a:latin typeface="楷体" pitchFamily="49" charset="-122"/>
                    <a:ea typeface="楷体" pitchFamily="49" charset="-122"/>
                  </a:rPr>
                  <a:t>的最小值对应最优</a:t>
                </a:r>
                <a:endParaRPr lang="zh-CN" altLang="en-US" sz="2806" dirty="0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76263" y="3228491"/>
              <a:ext cx="6048401" cy="432284"/>
              <a:chOff x="776263" y="3300499"/>
              <a:chExt cx="6048401" cy="43228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776263" y="3300499"/>
                <a:ext cx="6048401" cy="430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16618" tIns="58309" rIns="116618" bIns="58309">
                <a:spAutoFit/>
              </a:bodyPr>
              <a:lstStyle/>
              <a:p>
                <a:pPr marL="125541" eaLnBrk="0" hangingPunct="0">
                  <a:spcBef>
                    <a:spcPct val="20000"/>
                  </a:spcBef>
                  <a:buClr>
                    <a:srgbClr val="7000C8"/>
                  </a:buClr>
                  <a:buSzPct val="75000"/>
                </a:pPr>
                <a:r>
                  <a:rPr lang="zh-CN" altLang="en-US" sz="2806" dirty="0">
                    <a:latin typeface="楷体" pitchFamily="49" charset="-122"/>
                    <a:ea typeface="楷体" pitchFamily="49" charset="-122"/>
                  </a:rPr>
                  <a:t>选择  </a:t>
                </a:r>
                <a:r>
                  <a:rPr lang="zh-CN" altLang="zh-CN" sz="2806" dirty="0">
                    <a:solidFill>
                      <a:srgbClr val="7000C8"/>
                    </a:solidFill>
                    <a:latin typeface="楷体" pitchFamily="49" charset="-122"/>
                    <a:ea typeface="楷体" pitchFamily="49" charset="-122"/>
                  </a:rPr>
                  <a:t>不受其他条件约束</a:t>
                </a:r>
                <a:r>
                  <a:rPr lang="zh-CN" altLang="zh-CN" sz="2806" dirty="0">
                    <a:latin typeface="楷体" pitchFamily="49" charset="-122"/>
                    <a:ea typeface="楷体" pitchFamily="49" charset="-122"/>
                  </a:rPr>
                  <a:t>，称为无约束复原</a:t>
                </a:r>
                <a:endParaRPr lang="zh-CN" altLang="en-US" sz="2806" dirty="0">
                  <a:latin typeface="楷体" pitchFamily="49" charset="-122"/>
                  <a:ea typeface="楷体" pitchFamily="49" charset="-122"/>
                </a:endParaRPr>
              </a:p>
            </p:txBody>
          </p:sp>
          <p:graphicFrame>
            <p:nvGraphicFramePr>
              <p:cNvPr id="29" name="对象 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20825" y="3339083"/>
              <a:ext cx="271463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4" name="Equation" r:id="rId11" imgW="164880" imgH="241200" progId="Equation.DSMT4">
                      <p:embed/>
                    </p:oleObj>
                  </mc:Choice>
                  <mc:Fallback>
                    <p:oleObj name="Equation" r:id="rId11" imgW="164880" imgH="241200" progId="Equation.DSMT4">
                      <p:embed/>
                      <p:pic>
                        <p:nvPicPr>
                          <p:cNvPr id="29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0825" y="3339083"/>
                            <a:ext cx="271463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组合 6"/>
          <p:cNvGrpSpPr/>
          <p:nvPr/>
        </p:nvGrpSpPr>
        <p:grpSpPr>
          <a:xfrm>
            <a:off x="1871191" y="4610474"/>
            <a:ext cx="7138498" cy="1087318"/>
            <a:chOff x="272207" y="3614738"/>
            <a:chExt cx="5596781" cy="852487"/>
          </a:xfrm>
        </p:grpSpPr>
        <p:sp>
          <p:nvSpPr>
            <p:cNvPr id="32" name="矩形 31"/>
            <p:cNvSpPr/>
            <p:nvPr/>
          </p:nvSpPr>
          <p:spPr>
            <a:xfrm>
              <a:off x="272207" y="3805724"/>
              <a:ext cx="3528256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581134" indent="-455593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  <a:buFont typeface="Wingdings" pitchFamily="2" charset="2"/>
                <a:buChar char="n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最佳准则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求最优：</a:t>
              </a: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/>
            </p:nvPr>
          </p:nvGraphicFramePr>
          <p:xfrm>
            <a:off x="3008511" y="3614738"/>
            <a:ext cx="2860477" cy="85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13" imgW="1879560" imgH="533160" progId="Equation.DSMT4">
                    <p:embed/>
                  </p:oleObj>
                </mc:Choice>
                <mc:Fallback>
                  <p:oleObj name="Equation" r:id="rId13" imgW="1879560" imgH="533160" progId="Equation.DSMT4">
                    <p:embed/>
                    <p:pic>
                      <p:nvPicPr>
                        <p:cNvPr id="34" name="对象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511" y="3614738"/>
                          <a:ext cx="2860477" cy="85248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4293928" y="5671469"/>
          <a:ext cx="3861296" cy="6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15" imgW="1892160" imgH="317160" progId="Equation.DSMT4">
                  <p:embed/>
                </p:oleObj>
              </mc:Choice>
              <mc:Fallback>
                <p:oleObj name="Equation" r:id="rId15" imgW="1892160" imgH="31716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928" y="5671469"/>
                        <a:ext cx="3861296" cy="64996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9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46435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8.3.2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约束复原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图像复原的代数方法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2202735" y="1362518"/>
            <a:ext cx="7750700" cy="981327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附加某种约束条件，称为约束复原。有附加条件的极值问题可用拉格朗日乘数法来求解。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17112" y="2407489"/>
            <a:ext cx="4480585" cy="700581"/>
            <a:chOff x="308210" y="1887538"/>
            <a:chExt cx="3512903" cy="549275"/>
          </a:xfrm>
        </p:grpSpPr>
        <p:sp>
          <p:nvSpPr>
            <p:cNvPr id="6" name="矩形 5"/>
            <p:cNvSpPr/>
            <p:nvPr/>
          </p:nvSpPr>
          <p:spPr>
            <a:xfrm>
              <a:off x="308210" y="1932347"/>
              <a:ext cx="2178378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581134" indent="-455593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约束条件：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/>
            </p:nvPr>
          </p:nvGraphicFramePr>
          <p:xfrm>
            <a:off x="2176463" y="1887538"/>
            <a:ext cx="164465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Equation" r:id="rId3" imgW="1028520" imgH="342720" progId="Equation.DSMT4">
                    <p:embed/>
                  </p:oleObj>
                </mc:Choice>
                <mc:Fallback>
                  <p:oleObj name="Equation" r:id="rId3" imgW="1028520" imgH="342720" progId="Equation.DSMT4">
                    <p:embed/>
                    <p:pic>
                      <p:nvPicPr>
                        <p:cNvPr id="11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463" y="1887538"/>
                          <a:ext cx="1644650" cy="549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1917111" y="3152615"/>
            <a:ext cx="3219133" cy="700581"/>
            <a:chOff x="308210" y="2471738"/>
            <a:chExt cx="2523890" cy="549275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2141538" y="2471738"/>
            <a:ext cx="6905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Equation" r:id="rId5" imgW="431640" imgH="342720" progId="Equation.DSMT4">
                    <p:embed/>
                  </p:oleObj>
                </mc:Choice>
                <mc:Fallback>
                  <p:oleObj name="Equation" r:id="rId5" imgW="431640" imgH="34272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538" y="2471738"/>
                          <a:ext cx="690562" cy="549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308210" y="2531169"/>
              <a:ext cx="2178378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581134" indent="-455593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准则函数：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25094" y="3244590"/>
            <a:ext cx="5741812" cy="1285016"/>
            <a:chOff x="1333705" y="2543847"/>
            <a:chExt cx="4501740" cy="1007488"/>
          </a:xfrm>
        </p:grpSpPr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1333705" y="3120479"/>
              <a:ext cx="4501740" cy="4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en-US" altLang="zh-CN" sz="2806" i="1" dirty="0">
                  <a:ea typeface="楷体" pitchFamily="49" charset="-122"/>
                  <a:cs typeface="Times New Roman" panose="02020603050405020304" pitchFamily="18" charset="0"/>
                </a:rPr>
                <a:t>Q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为对原图像进行的某一线性运算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</a:t>
              </a:r>
            </a:p>
          </p:txBody>
        </p:sp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>
              <a:off x="2840823" y="2543847"/>
              <a:ext cx="1700700" cy="41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6" b="1" dirty="0">
                  <a:latin typeface="楷体" pitchFamily="49" charset="-122"/>
                  <a:ea typeface="楷体" pitchFamily="49" charset="-122"/>
                </a:rPr>
                <a:t>最小为最优 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17112" y="4626670"/>
            <a:ext cx="7679770" cy="807895"/>
            <a:chOff x="308210" y="3627438"/>
            <a:chExt cx="6021153" cy="633412"/>
          </a:xfrm>
        </p:grpSpPr>
        <p:sp>
          <p:nvSpPr>
            <p:cNvPr id="16" name="矩形 15"/>
            <p:cNvSpPr/>
            <p:nvPr/>
          </p:nvSpPr>
          <p:spPr>
            <a:xfrm>
              <a:off x="308210" y="3660539"/>
              <a:ext cx="2532613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581134" indent="-455593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  <a:buFont typeface="Wingdings" pitchFamily="2" charset="2"/>
                <a:buChar char="n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拉格朗日函数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:</a:t>
              </a:r>
              <a:endParaRPr lang="zh-CN" altLang="en-US" sz="2806" dirty="0">
                <a:latin typeface="楷体" pitchFamily="49" charset="-122"/>
                <a:ea typeface="楷体" pitchFamily="49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2720479" y="3627438"/>
            <a:ext cx="3608884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7" imgW="2323800" imgH="393480" progId="Equation.DSMT4">
                    <p:embed/>
                  </p:oleObj>
                </mc:Choice>
                <mc:Fallback>
                  <p:oleObj name="Equation" r:id="rId7" imgW="2323800" imgH="393480" progId="Equation.DSMT4">
                    <p:embed/>
                    <p:pic>
                      <p:nvPicPr>
                        <p:cNvPr id="18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479" y="3627438"/>
                          <a:ext cx="3608884" cy="6334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524001" y="-235533"/>
            <a:ext cx="235601" cy="47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6629" tIns="58314" rIns="116629" bIns="5831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296"/>
          </a:p>
        </p:txBody>
      </p:sp>
      <p:grpSp>
        <p:nvGrpSpPr>
          <p:cNvPr id="17" name="组合 16"/>
          <p:cNvGrpSpPr/>
          <p:nvPr/>
        </p:nvGrpSpPr>
        <p:grpSpPr>
          <a:xfrm>
            <a:off x="3305176" y="5539857"/>
            <a:ext cx="5615422" cy="965831"/>
            <a:chOff x="1396491" y="4343400"/>
            <a:chExt cx="4402647" cy="757238"/>
          </a:xfrm>
        </p:grpSpPr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1396491" y="4489800"/>
              <a:ext cx="1864048" cy="4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求极小值： </a:t>
              </a: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/>
            </p:nvPr>
          </p:nvGraphicFramePr>
          <p:xfrm>
            <a:off x="2855913" y="4343400"/>
            <a:ext cx="2943225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Equation" r:id="rId9" imgW="1828800" imgH="469800" progId="Equation.DSMT4">
                    <p:embed/>
                  </p:oleObj>
                </mc:Choice>
                <mc:Fallback>
                  <p:oleObj name="Equation" r:id="rId9" imgW="1828800" imgH="4698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913" y="4343400"/>
                          <a:ext cx="2943225" cy="757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6610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67888" y="1571246"/>
            <a:ext cx="7570730" cy="44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8.4.1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逆滤波复原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8.4.2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维纳滤波复原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8.4.3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等功率谱滤波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8.4.4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几何均值滤波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8.4.5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约束最小二乘方滤波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8.4.6 Richardson-Lucy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算法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典型图像复原方法</a:t>
            </a:r>
          </a:p>
        </p:txBody>
      </p:sp>
    </p:spTree>
    <p:extLst>
      <p:ext uri="{BB962C8B-B14F-4D97-AF65-F5344CB8AC3E}">
        <p14:creationId xmlns:p14="http://schemas.microsoft.com/office/powerpoint/2010/main" val="31407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逆滤波复原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1869098" y="1949884"/>
          <a:ext cx="4180981" cy="5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2412720" imgH="253800" progId="Equation.DSMT4">
                  <p:embed/>
                </p:oleObj>
              </mc:Choice>
              <mc:Fallback>
                <p:oleObj name="Equation" r:id="rId3" imgW="2412720" imgH="25380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098" y="1949884"/>
                        <a:ext cx="4180981" cy="510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/>
          </p:nvPr>
        </p:nvGraphicFramePr>
        <p:xfrm>
          <a:off x="6320754" y="1949884"/>
          <a:ext cx="3907865" cy="5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2400120" imgH="253800" progId="Equation.DSMT4">
                  <p:embed/>
                </p:oleObj>
              </mc:Choice>
              <mc:Fallback>
                <p:oleObj name="Equation" r:id="rId5" imgW="2400120" imgH="253800" progId="Equation.DSMT4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754" y="1949884"/>
                        <a:ext cx="3907865" cy="510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/>
          </p:nvPr>
        </p:nvGraphicFramePr>
        <p:xfrm>
          <a:off x="1869098" y="2690962"/>
          <a:ext cx="3570867" cy="96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1892160" imgH="482400" progId="Equation.DSMT4">
                  <p:embed/>
                </p:oleObj>
              </mc:Choice>
              <mc:Fallback>
                <p:oleObj name="Equation" r:id="rId7" imgW="1892160" imgH="482400" progId="Equation.DSMT4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098" y="2690962"/>
                        <a:ext cx="3570867" cy="9658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/>
          </p:nvPr>
        </p:nvGraphicFramePr>
        <p:xfrm>
          <a:off x="6320754" y="2838771"/>
          <a:ext cx="3134391" cy="55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9" imgW="1701720" imgH="279360" progId="Equation.DSMT4">
                  <p:embed/>
                </p:oleObj>
              </mc:Choice>
              <mc:Fallback>
                <p:oleObj name="Equation" r:id="rId9" imgW="1701720" imgH="279360" progId="Equation.DSMT4">
                  <p:embed/>
                  <p:pic>
                    <p:nvPicPr>
                      <p:cNvPr id="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754" y="2838771"/>
                        <a:ext cx="3134391" cy="558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2128839" y="3933831"/>
            <a:ext cx="6262688" cy="555626"/>
            <a:chOff x="381" y="2478"/>
            <a:chExt cx="3945" cy="350"/>
          </a:xfrm>
        </p:grpSpPr>
        <p:graphicFrame>
          <p:nvGraphicFramePr>
            <p:cNvPr id="13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81" y="2505"/>
            <a:ext cx="70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Equation" r:id="rId11" imgW="558720" imgH="253800" progId="Equation.DSMT4">
                    <p:embed/>
                  </p:oleObj>
                </mc:Choice>
                <mc:Fallback>
                  <p:oleObj name="Equation" r:id="rId11" imgW="558720" imgH="253800" progId="Equation.DSMT4">
                    <p:embed/>
                    <p:pic>
                      <p:nvPicPr>
                        <p:cNvPr id="1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" y="2505"/>
                          <a:ext cx="704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913" y="2478"/>
              <a:ext cx="341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不能为零，人为设置零点处取值</a:t>
              </a:r>
            </a:p>
          </p:txBody>
        </p: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2225676" y="4697414"/>
            <a:ext cx="6488113" cy="993775"/>
            <a:chOff x="442" y="2959"/>
            <a:chExt cx="4087" cy="626"/>
          </a:xfrm>
        </p:grpSpPr>
        <p:graphicFrame>
          <p:nvGraphicFramePr>
            <p:cNvPr id="16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1781" y="2959"/>
            <a:ext cx="2748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7" name="Equation" r:id="rId13" imgW="2336760" imgH="495000" progId="Equation.DSMT4">
                    <p:embed/>
                  </p:oleObj>
                </mc:Choice>
                <mc:Fallback>
                  <p:oleObj name="Equation" r:id="rId13" imgW="2336760" imgH="495000" progId="Equation.DSMT4">
                    <p:embed/>
                    <p:pic>
                      <p:nvPicPr>
                        <p:cNvPr id="16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" y="2959"/>
                          <a:ext cx="2748" cy="62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442" y="3057"/>
              <a:ext cx="148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低通逆滤波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6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逆滤波复原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矩形 5"/>
          <p:cNvSpPr/>
          <p:nvPr/>
        </p:nvSpPr>
        <p:spPr>
          <a:xfrm>
            <a:off x="2422253" y="1867658"/>
            <a:ext cx="7577105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对图像进行均值模糊，并进行逆滤波复原。</a:t>
            </a:r>
            <a:endParaRPr lang="zh-CN" altLang="en-US" sz="2806" dirty="0">
              <a:solidFill>
                <a:srgbClr val="7000C8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3382" y="2345387"/>
            <a:ext cx="8311507" cy="441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6" dirty="0"/>
              <a:t>Image=im2double(rgb2gray(</a:t>
            </a:r>
            <a:r>
              <a:rPr lang="en-US" altLang="zh-CN" sz="2806" dirty="0" err="1"/>
              <a:t>imread</a:t>
            </a:r>
            <a:r>
              <a:rPr lang="en-US" altLang="zh-CN" sz="2806" dirty="0"/>
              <a:t>('flower.jpg')));</a:t>
            </a:r>
          </a:p>
          <a:p>
            <a:r>
              <a:rPr lang="en-US" altLang="zh-CN" sz="2806" dirty="0"/>
              <a:t>window=15;           [</a:t>
            </a:r>
            <a:r>
              <a:rPr lang="en-US" altLang="zh-CN" sz="2806" dirty="0" err="1"/>
              <a:t>n,m</a:t>
            </a:r>
            <a:r>
              <a:rPr lang="en-US" altLang="zh-CN" sz="2806" dirty="0"/>
              <a:t>]=size(Image);</a:t>
            </a:r>
          </a:p>
          <a:p>
            <a:r>
              <a:rPr lang="en-US" altLang="zh-CN" sz="2806" dirty="0"/>
              <a:t>n=n+window-1;     m=m+window-1;</a:t>
            </a:r>
          </a:p>
          <a:p>
            <a:r>
              <a:rPr lang="en-US" altLang="zh-CN" sz="2806" dirty="0"/>
              <a:t>h=</a:t>
            </a:r>
            <a:r>
              <a:rPr lang="en-US" altLang="zh-CN" sz="2806" dirty="0" err="1"/>
              <a:t>fspecial</a:t>
            </a:r>
            <a:r>
              <a:rPr lang="en-US" altLang="zh-CN" sz="2806" dirty="0"/>
              <a:t>('</a:t>
            </a:r>
            <a:r>
              <a:rPr lang="en-US" altLang="zh-CN" sz="2806" dirty="0" err="1"/>
              <a:t>average',window</a:t>
            </a:r>
            <a:r>
              <a:rPr lang="en-US" altLang="zh-CN" sz="2806" dirty="0"/>
              <a:t>);</a:t>
            </a:r>
          </a:p>
          <a:p>
            <a:r>
              <a:rPr lang="en-US" altLang="zh-CN" sz="2806" dirty="0" err="1"/>
              <a:t>BlurI</a:t>
            </a:r>
            <a:r>
              <a:rPr lang="en-US" altLang="zh-CN" sz="2806" dirty="0"/>
              <a:t>=conv2(</a:t>
            </a:r>
            <a:r>
              <a:rPr lang="en-US" altLang="zh-CN" sz="2806" dirty="0" err="1"/>
              <a:t>h,Image</a:t>
            </a:r>
            <a:r>
              <a:rPr lang="en-US" altLang="zh-CN" sz="2806" dirty="0"/>
              <a:t>);</a:t>
            </a:r>
          </a:p>
          <a:p>
            <a:r>
              <a:rPr lang="en-US" altLang="zh-CN" sz="2806" dirty="0" err="1"/>
              <a:t>BlurandnoiseI</a:t>
            </a:r>
            <a:r>
              <a:rPr lang="en-US" altLang="zh-CN" sz="2806" dirty="0"/>
              <a:t>=</a:t>
            </a:r>
            <a:r>
              <a:rPr lang="en-US" altLang="zh-CN" sz="2806" dirty="0" err="1"/>
              <a:t>imnoise</a:t>
            </a:r>
            <a:r>
              <a:rPr lang="en-US" altLang="zh-CN" sz="2806" dirty="0"/>
              <a:t>(</a:t>
            </a:r>
            <a:r>
              <a:rPr lang="en-US" altLang="zh-CN" sz="2806" dirty="0" err="1"/>
              <a:t>BlurI</a:t>
            </a:r>
            <a:r>
              <a:rPr lang="en-US" altLang="zh-CN" sz="2806" dirty="0"/>
              <a:t>,'salt &amp; pepper',0.001);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(Image),title('Original Image');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</a:t>
            </a:r>
            <a:r>
              <a:rPr lang="en-US" altLang="zh-CN" sz="2806" dirty="0" err="1"/>
              <a:t>BlurI</a:t>
            </a:r>
            <a:r>
              <a:rPr lang="en-US" altLang="zh-CN" sz="2806" dirty="0"/>
              <a:t>),title('Blurred Image');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</a:t>
            </a:r>
            <a:r>
              <a:rPr lang="en-US" altLang="zh-CN" sz="2806" dirty="0" err="1"/>
              <a:t>BlurandnoiseI</a:t>
            </a:r>
            <a:r>
              <a:rPr lang="en-US" altLang="zh-CN" sz="2806" dirty="0"/>
              <a:t>)</a:t>
            </a:r>
          </a:p>
          <a:p>
            <a:r>
              <a:rPr lang="en-US" altLang="zh-CN" sz="2806" dirty="0"/>
              <a:t>                         ,title('Blurred Image with noise');</a:t>
            </a:r>
            <a:endParaRPr lang="zh-CN" altLang="en-US" sz="2806" dirty="0"/>
          </a:p>
        </p:txBody>
      </p:sp>
    </p:spTree>
    <p:extLst>
      <p:ext uri="{BB962C8B-B14F-4D97-AF65-F5344CB8AC3E}">
        <p14:creationId xmlns:p14="http://schemas.microsoft.com/office/powerpoint/2010/main" val="25784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逆滤波复原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376332" y="1281440"/>
            <a:ext cx="7737658" cy="527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806" dirty="0"/>
              <a:t>h1=zeros(n,m);            h1(1:window,1:window)=h;</a:t>
            </a:r>
          </a:p>
          <a:p>
            <a:r>
              <a:rPr lang="pt-BR" altLang="zh-CN" sz="2806" dirty="0"/>
              <a:t>H=fftshift(fft2(h1));    H(abs(H)&lt;0.0001)=0.01;</a:t>
            </a:r>
          </a:p>
          <a:p>
            <a:r>
              <a:rPr lang="pt-BR" altLang="zh-CN" sz="2806" dirty="0"/>
              <a:t>M=H.^(-1);                  d0=sqrt(m^2+n^2)/20;</a:t>
            </a:r>
          </a:p>
          <a:p>
            <a:r>
              <a:rPr lang="pt-BR" altLang="zh-CN" sz="2806" dirty="0"/>
              <a:t>r1=floor(m/2);  r2=floor(n/2);</a:t>
            </a:r>
          </a:p>
          <a:p>
            <a:r>
              <a:rPr lang="pt-BR" altLang="zh-CN" sz="2806" dirty="0"/>
              <a:t>for u=1:m</a:t>
            </a:r>
          </a:p>
          <a:p>
            <a:r>
              <a:rPr lang="pt-BR" altLang="zh-CN" sz="2806" dirty="0"/>
              <a:t>    for v=1:n</a:t>
            </a:r>
          </a:p>
          <a:p>
            <a:r>
              <a:rPr lang="pt-BR" altLang="zh-CN" sz="2806" dirty="0"/>
              <a:t>        d=sqrt((u-r1)^2+(v-r2)^2);</a:t>
            </a:r>
          </a:p>
          <a:p>
            <a:r>
              <a:rPr lang="pt-BR" altLang="zh-CN" sz="2806" dirty="0"/>
              <a:t>        if d&gt;d0</a:t>
            </a:r>
          </a:p>
          <a:p>
            <a:r>
              <a:rPr lang="pt-BR" altLang="zh-CN" sz="2806" dirty="0"/>
              <a:t>            M(v,u)=0;</a:t>
            </a:r>
          </a:p>
          <a:p>
            <a:r>
              <a:rPr lang="pt-BR" altLang="zh-CN" sz="2806" dirty="0"/>
              <a:t>        end</a:t>
            </a:r>
          </a:p>
          <a:p>
            <a:r>
              <a:rPr lang="pt-BR" altLang="zh-CN" sz="2806" dirty="0"/>
              <a:t>    end</a:t>
            </a:r>
          </a:p>
          <a:p>
            <a:r>
              <a:rPr lang="pt-BR" altLang="zh-CN" sz="2806" dirty="0"/>
              <a:t>end</a:t>
            </a:r>
            <a:endParaRPr lang="zh-CN" altLang="en-US" sz="2806" dirty="0"/>
          </a:p>
        </p:txBody>
      </p:sp>
    </p:spTree>
    <p:extLst>
      <p:ext uri="{BB962C8B-B14F-4D97-AF65-F5344CB8AC3E}">
        <p14:creationId xmlns:p14="http://schemas.microsoft.com/office/powerpoint/2010/main" val="14310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逆滤波复原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2284836" y="1867657"/>
            <a:ext cx="7944131" cy="4410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/>
              <a:t>G1=</a:t>
            </a:r>
            <a:r>
              <a:rPr lang="en-US" altLang="zh-CN" sz="2551" dirty="0" err="1"/>
              <a:t>fftshift</a:t>
            </a:r>
            <a:r>
              <a:rPr lang="en-US" altLang="zh-CN" sz="2551" dirty="0"/>
              <a:t>(fft2(</a:t>
            </a:r>
            <a:r>
              <a:rPr lang="en-US" altLang="zh-CN" sz="2551" dirty="0" err="1"/>
              <a:t>BlurI</a:t>
            </a:r>
            <a:r>
              <a:rPr lang="en-US" altLang="zh-CN" sz="2551" dirty="0"/>
              <a:t>));</a:t>
            </a:r>
          </a:p>
          <a:p>
            <a:r>
              <a:rPr lang="en-US" altLang="zh-CN" sz="2551" dirty="0"/>
              <a:t>G2=</a:t>
            </a:r>
            <a:r>
              <a:rPr lang="en-US" altLang="zh-CN" sz="2551" dirty="0" err="1"/>
              <a:t>fftshift</a:t>
            </a:r>
            <a:r>
              <a:rPr lang="en-US" altLang="zh-CN" sz="2551" dirty="0"/>
              <a:t>(fft2(</a:t>
            </a:r>
            <a:r>
              <a:rPr lang="en-US" altLang="zh-CN" sz="2551" dirty="0" err="1"/>
              <a:t>BlurandnoiseI</a:t>
            </a:r>
            <a:r>
              <a:rPr lang="en-US" altLang="zh-CN" sz="2551" dirty="0"/>
              <a:t>));</a:t>
            </a:r>
          </a:p>
          <a:p>
            <a:r>
              <a:rPr lang="en-US" altLang="zh-CN" sz="2551" dirty="0"/>
              <a:t>f1=ifft2(</a:t>
            </a:r>
            <a:r>
              <a:rPr lang="en-US" altLang="zh-CN" sz="2551" dirty="0" err="1"/>
              <a:t>ifftshift</a:t>
            </a:r>
            <a:r>
              <a:rPr lang="en-US" altLang="zh-CN" sz="2551" dirty="0"/>
              <a:t>(G1./H));</a:t>
            </a:r>
          </a:p>
          <a:p>
            <a:r>
              <a:rPr lang="en-US" altLang="zh-CN" sz="2551" dirty="0"/>
              <a:t>f2=ifft2(</a:t>
            </a:r>
            <a:r>
              <a:rPr lang="en-US" altLang="zh-CN" sz="2551" dirty="0" err="1"/>
              <a:t>ifftshift</a:t>
            </a:r>
            <a:r>
              <a:rPr lang="en-US" altLang="zh-CN" sz="2551" dirty="0"/>
              <a:t>(G2./H));</a:t>
            </a:r>
          </a:p>
          <a:p>
            <a:r>
              <a:rPr lang="en-US" altLang="zh-CN" sz="2551" dirty="0"/>
              <a:t>f3=ifft2(</a:t>
            </a:r>
            <a:r>
              <a:rPr lang="en-US" altLang="zh-CN" sz="2551" dirty="0" err="1"/>
              <a:t>ifftshift</a:t>
            </a:r>
            <a:r>
              <a:rPr lang="en-US" altLang="zh-CN" sz="2551" dirty="0"/>
              <a:t>(G2.*M));</a:t>
            </a:r>
          </a:p>
          <a:p>
            <a:r>
              <a:rPr lang="en-US" altLang="zh-CN" sz="2551" dirty="0"/>
              <a:t>result1=f1(1:n-window+1,1:m-window+1);</a:t>
            </a:r>
          </a:p>
          <a:p>
            <a:r>
              <a:rPr lang="en-US" altLang="zh-CN" sz="2551" dirty="0"/>
              <a:t>result2=f2(1:n-window+1,1:m-window+1);</a:t>
            </a:r>
          </a:p>
          <a:p>
            <a:r>
              <a:rPr lang="en-US" altLang="zh-CN" sz="2551" dirty="0"/>
              <a:t>result3=f3(1:n-window+1,1:m-window+1);</a:t>
            </a:r>
          </a:p>
          <a:p>
            <a:r>
              <a:rPr lang="en-US" altLang="zh-CN" sz="2551" dirty="0" err="1"/>
              <a:t>figure,imshow</a:t>
            </a:r>
            <a:r>
              <a:rPr lang="en-US" altLang="zh-CN" sz="2551" dirty="0"/>
              <a:t>(abs(result1),[]),title('Filtered Image1');</a:t>
            </a:r>
          </a:p>
          <a:p>
            <a:r>
              <a:rPr lang="en-US" altLang="zh-CN" sz="2551" dirty="0" err="1"/>
              <a:t>figure,imshow</a:t>
            </a:r>
            <a:r>
              <a:rPr lang="en-US" altLang="zh-CN" sz="2551" dirty="0"/>
              <a:t>(abs(result2),[]),title('Filtered Image2');</a:t>
            </a:r>
          </a:p>
          <a:p>
            <a:r>
              <a:rPr lang="en-US" altLang="zh-CN" sz="2551" dirty="0" err="1"/>
              <a:t>figure,imshow</a:t>
            </a:r>
            <a:r>
              <a:rPr lang="en-US" altLang="zh-CN" sz="2551" dirty="0"/>
              <a:t>(abs(result3),[]),title('Filtered Image3');</a:t>
            </a:r>
            <a:endParaRPr lang="zh-CN" altLang="en-US" sz="2551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</p:spTree>
    <p:extLst>
      <p:ext uri="{BB962C8B-B14F-4D97-AF65-F5344CB8AC3E}">
        <p14:creationId xmlns:p14="http://schemas.microsoft.com/office/powerpoint/2010/main" val="5192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逆滤波复原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178830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pic>
        <p:nvPicPr>
          <p:cNvPr id="174082" name="Picture 2" descr="flowe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87" y="1871259"/>
            <a:ext cx="2158087" cy="215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484322" y="1396982"/>
            <a:ext cx="2158086" cy="2632365"/>
            <a:chOff x="2320975" y="1095272"/>
            <a:chExt cx="1692000" cy="2063847"/>
          </a:xfrm>
        </p:grpSpPr>
        <p:pic>
          <p:nvPicPr>
            <p:cNvPr id="174083" name="Picture 3" descr="Blurr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975" y="1467119"/>
              <a:ext cx="1692000" cy="169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435845" y="1095272"/>
              <a:ext cx="1411637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模糊图像 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95659" y="4116673"/>
            <a:ext cx="2696147" cy="2251326"/>
            <a:chOff x="56183" y="3227585"/>
            <a:chExt cx="2113854" cy="1765102"/>
          </a:xfrm>
        </p:grpSpPr>
        <p:pic>
          <p:nvPicPr>
            <p:cNvPr id="174084" name="Picture 4" descr="blurrednois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37" y="3300687"/>
              <a:ext cx="1692000" cy="169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6183" y="3227585"/>
              <a:ext cx="388329" cy="1765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8" rIns="91437" bIns="45718" anchor="ctr" anchorCtr="1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模</a:t>
              </a:r>
            </a:p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糊</a:t>
              </a:r>
            </a:p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加</a:t>
              </a:r>
            </a:p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噪</a:t>
              </a:r>
            </a:p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声</a:t>
              </a:r>
              <a:endParaRPr kumimoji="1" lang="zh-CN" altLang="en-US" sz="2423" b="1" dirty="0">
                <a:latin typeface="宋体" charset="-122"/>
              </a:endParaRPr>
            </a:p>
          </p:txBody>
        </p:sp>
      </p:grp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459667" y="5035778"/>
            <a:ext cx="855662" cy="404813"/>
          </a:xfrm>
          <a:prstGeom prst="rightArrow">
            <a:avLst>
              <a:gd name="adj1" fmla="val 50000"/>
              <a:gd name="adj2" fmla="val 52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endParaRPr lang="zh-CN" altLang="en-US" sz="2296"/>
          </a:p>
        </p:txBody>
      </p:sp>
      <p:grpSp>
        <p:nvGrpSpPr>
          <p:cNvPr id="9" name="组合 8"/>
          <p:cNvGrpSpPr/>
          <p:nvPr/>
        </p:nvGrpSpPr>
        <p:grpSpPr>
          <a:xfrm>
            <a:off x="5463825" y="4179955"/>
            <a:ext cx="2159566" cy="2587131"/>
            <a:chOff x="3088933" y="3277199"/>
            <a:chExt cx="1693160" cy="2028382"/>
          </a:xfrm>
        </p:grpSpPr>
        <p:pic>
          <p:nvPicPr>
            <p:cNvPr id="174086" name="Picture 6" descr="Filteredimage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9513" y="3277199"/>
              <a:ext cx="1692000" cy="169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088933" y="4894658"/>
              <a:ext cx="1693160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直接逆滤波 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50688" y="4179953"/>
            <a:ext cx="2770121" cy="2587127"/>
            <a:chOff x="4725091" y="3277199"/>
            <a:chExt cx="2171852" cy="2028380"/>
          </a:xfrm>
        </p:grpSpPr>
        <p:pic>
          <p:nvPicPr>
            <p:cNvPr id="174087" name="Picture 7" descr="Filteredimage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017" y="3277199"/>
              <a:ext cx="1692000" cy="169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725091" y="4894656"/>
              <a:ext cx="2171852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低通特性逆滤波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7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B7FF200-9B8B-49F3-BDC6-50A4258FE391}" type="slidenum">
              <a:rPr kumimoji="0" lang="en-US" altLang="zh-CN" sz="1403" b="0"/>
              <a:pPr eaLnBrk="1" hangingPunct="1"/>
              <a:t>3</a:t>
            </a:fld>
            <a:endParaRPr kumimoji="0" lang="en-US" altLang="zh-CN" sz="1403" b="0"/>
          </a:p>
        </p:txBody>
      </p:sp>
      <p:sp>
        <p:nvSpPr>
          <p:cNvPr id="8197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图像退化模型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167888" y="1571247"/>
            <a:ext cx="7570730" cy="216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8.1.1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连续退化模型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8.1.2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离散退化模型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8.1.3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图像复原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3" name="Picture 6" descr="pep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1866984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Filteredima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966" y="1866984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4656139" y="5035778"/>
            <a:ext cx="855662" cy="404813"/>
          </a:xfrm>
          <a:prstGeom prst="rightArrow">
            <a:avLst>
              <a:gd name="adj1" fmla="val 50000"/>
              <a:gd name="adj2" fmla="val 52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endParaRPr lang="zh-CN" altLang="en-US" sz="2296"/>
          </a:p>
        </p:txBody>
      </p:sp>
      <p:grpSp>
        <p:nvGrpSpPr>
          <p:cNvPr id="19" name="组合 18"/>
          <p:cNvGrpSpPr/>
          <p:nvPr/>
        </p:nvGrpSpPr>
        <p:grpSpPr>
          <a:xfrm>
            <a:off x="4671888" y="1396982"/>
            <a:ext cx="2159000" cy="2629003"/>
            <a:chOff x="2468031" y="1095272"/>
            <a:chExt cx="1692716" cy="2061211"/>
          </a:xfrm>
        </p:grpSpPr>
        <p:pic>
          <p:nvPicPr>
            <p:cNvPr id="4" name="Picture 7" descr="blurred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031" y="1463767"/>
              <a:ext cx="1692716" cy="1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583259" y="1095272"/>
              <a:ext cx="1411637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模糊图像 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47602" y="2252647"/>
            <a:ext cx="1441420" cy="895452"/>
            <a:chOff x="4173851" y="1766136"/>
            <a:chExt cx="1130113" cy="702059"/>
          </a:xfrm>
        </p:grpSpPr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4290288" y="2150811"/>
              <a:ext cx="670863" cy="317384"/>
            </a:xfrm>
            <a:prstGeom prst="rightArrow">
              <a:avLst>
                <a:gd name="adj1" fmla="val 50000"/>
                <a:gd name="adj2" fmla="val 52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/>
            <a:lstStyle/>
            <a:p>
              <a:endParaRPr lang="zh-CN" altLang="en-US" sz="2296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173851" y="1766136"/>
              <a:ext cx="1130113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逆滤波 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74826" y="4100652"/>
            <a:ext cx="2654300" cy="2251253"/>
            <a:chOff x="196654" y="3215025"/>
            <a:chExt cx="2081045" cy="1765045"/>
          </a:xfrm>
        </p:grpSpPr>
        <p:pic>
          <p:nvPicPr>
            <p:cNvPr id="5" name="Picture 8" descr="blurrednois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83" y="3261146"/>
              <a:ext cx="1692716" cy="1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96654" y="3215025"/>
              <a:ext cx="388329" cy="1765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8" rIns="91437" bIns="45718" anchor="ctr" anchorCtr="1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模</a:t>
              </a:r>
            </a:p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糊</a:t>
              </a:r>
            </a:p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加</a:t>
              </a:r>
            </a:p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噪</a:t>
              </a:r>
            </a:p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声</a:t>
              </a:r>
              <a:endParaRPr kumimoji="1" lang="zh-CN" altLang="en-US" sz="2423" b="1" dirty="0">
                <a:latin typeface="宋体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44196" y="4159479"/>
            <a:ext cx="2173287" cy="2607606"/>
            <a:chOff x="3308750" y="3261146"/>
            <a:chExt cx="1703917" cy="2044435"/>
          </a:xfrm>
        </p:grpSpPr>
        <p:pic>
          <p:nvPicPr>
            <p:cNvPr id="8" name="Picture 11" descr="Filteredimage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61" t="8731" r="19481" b="16466"/>
            <a:stretch>
              <a:fillRect/>
            </a:stretch>
          </p:blipFill>
          <p:spPr bwMode="auto">
            <a:xfrm>
              <a:off x="3308750" y="3261146"/>
              <a:ext cx="1703917" cy="1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314128" y="4894658"/>
              <a:ext cx="1693160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直接逆滤波 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780298" y="4159477"/>
            <a:ext cx="2770121" cy="2607604"/>
            <a:chOff x="4905111" y="3261146"/>
            <a:chExt cx="2171852" cy="2044434"/>
          </a:xfrm>
        </p:grpSpPr>
        <p:pic>
          <p:nvPicPr>
            <p:cNvPr id="9" name="Picture 12" descr="Filteredimage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679" y="3261146"/>
              <a:ext cx="1692716" cy="1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905111" y="4894657"/>
              <a:ext cx="2171852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低通特性逆滤波 </a:t>
              </a: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逆滤波复原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696109" y="1178830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</p:spTree>
    <p:extLst>
      <p:ext uri="{BB962C8B-B14F-4D97-AF65-F5344CB8AC3E}">
        <p14:creationId xmlns:p14="http://schemas.microsoft.com/office/powerpoint/2010/main" val="37501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8.4.2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维纳滤波复原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5801" y="1896554"/>
            <a:ext cx="8370888" cy="98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一种有代表性的约束复原方法，使原始图像和复原图像之间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均方误差最小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的复原方法。 </a:t>
            </a: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266746" y="4805073"/>
            <a:ext cx="6643689" cy="603250"/>
            <a:chOff x="414" y="3137"/>
            <a:chExt cx="4185" cy="380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3030" y="3137"/>
            <a:ext cx="156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name="Equation" r:id="rId3" imgW="1333440" imgH="304560" progId="Equation.DSMT4">
                    <p:embed/>
                  </p:oleObj>
                </mc:Choice>
                <mc:Fallback>
                  <p:oleObj name="Equation" r:id="rId3" imgW="1333440" imgH="304560" progId="Equation.DSMT4">
                    <p:embed/>
                    <p:pic>
                      <p:nvPicPr>
                        <p:cNvPr id="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3137"/>
                          <a:ext cx="1569" cy="38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22" y="3137"/>
            <a:ext cx="162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" name="Equation" r:id="rId5" imgW="1333440" imgH="304560" progId="Equation.DSMT4">
                    <p:embed/>
                  </p:oleObj>
                </mc:Choice>
                <mc:Fallback>
                  <p:oleObj name="Equation" r:id="rId5" imgW="1333440" imgH="304560" progId="Equation.DSMT4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3137"/>
                          <a:ext cx="1621" cy="38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14" y="3145"/>
              <a:ext cx="11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6" b="1" dirty="0">
                  <a:latin typeface="楷体" pitchFamily="49" charset="-122"/>
                  <a:ea typeface="楷体" pitchFamily="49" charset="-122"/>
                </a:rPr>
                <a:t>功率谱： </a:t>
              </a:r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839998" y="5357717"/>
            <a:ext cx="6746062" cy="141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噪声为零，噪声功率谱小，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维纳滤波即为逆滤波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；实际问题中，功率谱未知，用常数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来代替二者的比值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285122" y="2974432"/>
            <a:ext cx="4134847" cy="789672"/>
            <a:chOff x="596740" y="2332038"/>
            <a:chExt cx="3241835" cy="61912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044790" y="2332038"/>
            <a:ext cx="179378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" name="Equation" r:id="rId7" imgW="1193760" imgH="393480" progId="Equation.DSMT4">
                    <p:embed/>
                  </p:oleObj>
                </mc:Choice>
                <mc:Fallback>
                  <p:oleObj name="Equation" r:id="rId7" imgW="1193760" imgH="393480" progId="Equation.DSMT4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790" y="2332038"/>
                          <a:ext cx="1793785" cy="6191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96740" y="2410261"/>
              <a:ext cx="1511671" cy="41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sz="2806" b="1" dirty="0">
                  <a:latin typeface="楷体" pitchFamily="49" charset="-122"/>
                  <a:ea typeface="楷体" pitchFamily="49" charset="-122"/>
                </a:rPr>
                <a:t>均方误差： 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66745" y="3616294"/>
            <a:ext cx="7943650" cy="1170334"/>
            <a:chOff x="582333" y="2907283"/>
            <a:chExt cx="6228042" cy="917575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964395" y="2907283"/>
            <a:ext cx="4845980" cy="91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Equation" r:id="rId9" imgW="3327120" imgH="583920" progId="Equation.DSMT4">
                    <p:embed/>
                  </p:oleObj>
                </mc:Choice>
                <mc:Fallback>
                  <p:oleObj name="Equation" r:id="rId9" imgW="3327120" imgH="583920" progId="Equation.DSMT4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395" y="2907283"/>
                          <a:ext cx="4845980" cy="91757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582333" y="3094457"/>
              <a:ext cx="1526077" cy="41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传递函数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3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8.4.2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维纳滤波复原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5800" y="2280954"/>
            <a:ext cx="8365010" cy="14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函数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lvl="1">
              <a:spcBef>
                <a:spcPts val="765"/>
              </a:spcBef>
            </a:pPr>
            <a:r>
              <a:rPr lang="en-US" altLang="zh-CN" sz="2551" dirty="0"/>
              <a:t> J = </a:t>
            </a:r>
            <a:r>
              <a:rPr lang="en-US" altLang="zh-CN" sz="2551" dirty="0" err="1"/>
              <a:t>deconvwnr</a:t>
            </a:r>
            <a:r>
              <a:rPr lang="en-US" altLang="zh-CN" sz="2551" dirty="0"/>
              <a:t>(I,PSF)      J = </a:t>
            </a:r>
            <a:r>
              <a:rPr lang="en-US" altLang="zh-CN" sz="2551" dirty="0" err="1"/>
              <a:t>deconvwnr</a:t>
            </a:r>
            <a:r>
              <a:rPr lang="en-US" altLang="zh-CN" sz="2551" dirty="0"/>
              <a:t>(I,PSF,NSR)</a:t>
            </a:r>
          </a:p>
          <a:p>
            <a:pPr lvl="1"/>
            <a:r>
              <a:rPr lang="zh-CN" altLang="zh-CN" sz="2551" dirty="0"/>
              <a:t> </a:t>
            </a:r>
            <a:r>
              <a:rPr lang="en-US" altLang="zh-CN" sz="2551" dirty="0"/>
              <a:t>J = </a:t>
            </a:r>
            <a:r>
              <a:rPr lang="en-US" altLang="zh-CN" sz="2551" dirty="0" err="1"/>
              <a:t>deconvwnr</a:t>
            </a:r>
            <a:r>
              <a:rPr lang="en-US" altLang="zh-CN" sz="2551" dirty="0"/>
              <a:t>(I,PSF,NCORR,ICORR)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3478455" y="1915071"/>
            <a:ext cx="5969840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对运动模糊的图像进行维纳滤波</a:t>
            </a:r>
            <a:endParaRPr lang="zh-CN" altLang="en-US" sz="2806" dirty="0">
              <a:solidFill>
                <a:srgbClr val="7000C8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63382" y="3842297"/>
            <a:ext cx="8365010" cy="261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程序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lvl="1">
              <a:spcBef>
                <a:spcPts val="765"/>
              </a:spcBef>
            </a:pPr>
            <a:r>
              <a:rPr lang="en-US" altLang="zh-CN" sz="2551" dirty="0"/>
              <a:t> Image=im2double(rgb2gray(</a:t>
            </a:r>
            <a:r>
              <a:rPr lang="en-US" altLang="zh-CN" sz="2551" dirty="0" err="1"/>
              <a:t>imread</a:t>
            </a:r>
            <a:r>
              <a:rPr lang="en-US" altLang="zh-CN" sz="2551" dirty="0"/>
              <a:t>('flower.jpg')));</a:t>
            </a:r>
          </a:p>
          <a:p>
            <a:pPr lvl="1"/>
            <a:r>
              <a:rPr lang="en-US" altLang="zh-CN" sz="2551" dirty="0"/>
              <a:t> subplot(221),</a:t>
            </a:r>
            <a:r>
              <a:rPr lang="en-US" altLang="zh-CN" sz="2551" dirty="0" err="1"/>
              <a:t>imshow</a:t>
            </a:r>
            <a:r>
              <a:rPr lang="en-US" altLang="zh-CN" sz="2551" dirty="0"/>
              <a:t>(Image),title('Original Image');</a:t>
            </a:r>
          </a:p>
          <a:p>
            <a:pPr lvl="1"/>
            <a:r>
              <a:rPr lang="en-US" altLang="zh-CN" sz="2551" dirty="0"/>
              <a:t> LEN=21;       THETA=11;</a:t>
            </a:r>
          </a:p>
          <a:p>
            <a:pPr lvl="1"/>
            <a:r>
              <a:rPr lang="en-US" altLang="zh-CN" sz="2551" dirty="0"/>
              <a:t> PSF=</a:t>
            </a:r>
            <a:r>
              <a:rPr lang="en-US" altLang="zh-CN" sz="2551" dirty="0" err="1"/>
              <a:t>fspecial</a:t>
            </a:r>
            <a:r>
              <a:rPr lang="en-US" altLang="zh-CN" sz="2551" dirty="0"/>
              <a:t>('motion', LEN, THETA);</a:t>
            </a:r>
          </a:p>
          <a:p>
            <a:pPr lvl="1"/>
            <a:r>
              <a:rPr lang="en-US" altLang="zh-CN" sz="2551" dirty="0"/>
              <a:t> </a:t>
            </a:r>
            <a:r>
              <a:rPr lang="en-US" altLang="zh-CN" sz="2551" dirty="0" err="1"/>
              <a:t>BlurredI</a:t>
            </a:r>
            <a:r>
              <a:rPr lang="en-US" altLang="zh-CN" sz="2551" dirty="0"/>
              <a:t>=</a:t>
            </a:r>
            <a:r>
              <a:rPr lang="en-US" altLang="zh-CN" sz="2551" dirty="0" err="1"/>
              <a:t>imfilter</a:t>
            </a:r>
            <a:r>
              <a:rPr lang="en-US" altLang="zh-CN" sz="2551" dirty="0"/>
              <a:t>(Image, PSF, '</a:t>
            </a:r>
            <a:r>
              <a:rPr lang="en-US" altLang="zh-CN" sz="2551" dirty="0" err="1"/>
              <a:t>conv</a:t>
            </a:r>
            <a:r>
              <a:rPr lang="en-US" altLang="zh-CN" sz="2551" dirty="0"/>
              <a:t>', 'circular');</a:t>
            </a:r>
            <a:r>
              <a:rPr lang="zh-CN" altLang="en-US" sz="2551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7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8.4.2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维纳滤波复原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7" name="矩形 6"/>
          <p:cNvSpPr/>
          <p:nvPr/>
        </p:nvSpPr>
        <p:spPr>
          <a:xfrm>
            <a:off x="2514097" y="1867657"/>
            <a:ext cx="7568498" cy="468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65"/>
              </a:spcBef>
            </a:pPr>
            <a:r>
              <a:rPr lang="en-US" altLang="zh-CN" sz="2296" dirty="0" err="1"/>
              <a:t>noise_mean</a:t>
            </a:r>
            <a:r>
              <a:rPr lang="en-US" altLang="zh-CN" sz="2296" dirty="0"/>
              <a:t> = 0;          </a:t>
            </a:r>
            <a:r>
              <a:rPr lang="en-US" altLang="zh-CN" sz="2296" dirty="0" err="1"/>
              <a:t>noise_var</a:t>
            </a:r>
            <a:r>
              <a:rPr lang="en-US" altLang="zh-CN" sz="2296" dirty="0"/>
              <a:t> = 0.0001;</a:t>
            </a:r>
          </a:p>
          <a:p>
            <a:r>
              <a:rPr lang="en-US" altLang="zh-CN" sz="2296" dirty="0" err="1"/>
              <a:t>BlurandnoisyI</a:t>
            </a:r>
            <a:r>
              <a:rPr lang="en-US" altLang="zh-CN" sz="2296" dirty="0"/>
              <a:t>=</a:t>
            </a:r>
            <a:r>
              <a:rPr lang="en-US" altLang="zh-CN" sz="2296" dirty="0" err="1"/>
              <a:t>imnoise</a:t>
            </a:r>
            <a:r>
              <a:rPr lang="en-US" altLang="zh-CN" sz="2296" dirty="0"/>
              <a:t>(</a:t>
            </a:r>
            <a:r>
              <a:rPr lang="en-US" altLang="zh-CN" sz="2296" dirty="0" err="1"/>
              <a:t>BlurredI</a:t>
            </a:r>
            <a:r>
              <a:rPr lang="en-US" altLang="zh-CN" sz="2296" dirty="0"/>
              <a:t>, '</a:t>
            </a:r>
            <a:r>
              <a:rPr lang="en-US" altLang="zh-CN" sz="2296" dirty="0" err="1"/>
              <a:t>gaussian</a:t>
            </a:r>
            <a:r>
              <a:rPr lang="en-US" altLang="zh-CN" sz="2296" dirty="0"/>
              <a:t>', </a:t>
            </a:r>
          </a:p>
          <a:p>
            <a:r>
              <a:rPr lang="en-US" altLang="zh-CN" sz="2296" dirty="0"/>
              <a:t>                                         </a:t>
            </a:r>
            <a:r>
              <a:rPr lang="en-US" altLang="zh-CN" sz="2296" dirty="0" err="1"/>
              <a:t>noise_mean</a:t>
            </a:r>
            <a:r>
              <a:rPr lang="en-US" altLang="zh-CN" sz="2296" dirty="0"/>
              <a:t>, </a:t>
            </a:r>
            <a:r>
              <a:rPr lang="en-US" altLang="zh-CN" sz="2296" dirty="0" err="1"/>
              <a:t>noise_var</a:t>
            </a:r>
            <a:r>
              <a:rPr lang="en-US" altLang="zh-CN" sz="2296" dirty="0"/>
              <a:t>);</a:t>
            </a:r>
          </a:p>
          <a:p>
            <a:r>
              <a:rPr lang="en-US" altLang="zh-CN" sz="2296" dirty="0"/>
              <a:t>subplot(222), </a:t>
            </a:r>
            <a:r>
              <a:rPr lang="en-US" altLang="zh-CN" sz="2296" dirty="0" err="1"/>
              <a:t>imshow</a:t>
            </a:r>
            <a:r>
              <a:rPr lang="en-US" altLang="zh-CN" sz="2296" dirty="0"/>
              <a:t>(</a:t>
            </a:r>
            <a:r>
              <a:rPr lang="en-US" altLang="zh-CN" sz="2296" dirty="0" err="1"/>
              <a:t>BlurandnoisyI</a:t>
            </a:r>
            <a:r>
              <a:rPr lang="en-US" altLang="zh-CN" sz="2296" dirty="0"/>
              <a:t>),</a:t>
            </a:r>
          </a:p>
          <a:p>
            <a:r>
              <a:rPr lang="en-US" altLang="zh-CN" sz="2296" dirty="0"/>
              <a:t>                       title('Simulate Blur and Noise');</a:t>
            </a:r>
          </a:p>
          <a:p>
            <a:r>
              <a:rPr lang="en-US" altLang="zh-CN" sz="2296" dirty="0" err="1"/>
              <a:t>estimated_nsr</a:t>
            </a:r>
            <a:r>
              <a:rPr lang="en-US" altLang="zh-CN" sz="2296" dirty="0"/>
              <a:t> = 0;</a:t>
            </a:r>
          </a:p>
          <a:p>
            <a:r>
              <a:rPr lang="en-US" altLang="zh-CN" sz="2296" dirty="0"/>
              <a:t>result1= </a:t>
            </a:r>
            <a:r>
              <a:rPr lang="en-US" altLang="zh-CN" sz="2296" dirty="0" err="1"/>
              <a:t>deconvwnr</a:t>
            </a:r>
            <a:r>
              <a:rPr lang="en-US" altLang="zh-CN" sz="2296" dirty="0"/>
              <a:t>(</a:t>
            </a:r>
            <a:r>
              <a:rPr lang="en-US" altLang="zh-CN" sz="2296" dirty="0" err="1"/>
              <a:t>BlurandnoisyI</a:t>
            </a:r>
            <a:r>
              <a:rPr lang="en-US" altLang="zh-CN" sz="2296" dirty="0"/>
              <a:t>, PSF, </a:t>
            </a:r>
            <a:r>
              <a:rPr lang="en-US" altLang="zh-CN" sz="2296" dirty="0" err="1"/>
              <a:t>estimated_nsr</a:t>
            </a:r>
            <a:r>
              <a:rPr lang="en-US" altLang="zh-CN" sz="2296" dirty="0"/>
              <a:t>);</a:t>
            </a:r>
          </a:p>
          <a:p>
            <a:r>
              <a:rPr lang="en-US" altLang="zh-CN" sz="2296" dirty="0"/>
              <a:t>subplot(223),</a:t>
            </a:r>
            <a:r>
              <a:rPr lang="en-US" altLang="zh-CN" sz="2296" dirty="0" err="1"/>
              <a:t>imshow</a:t>
            </a:r>
            <a:r>
              <a:rPr lang="en-US" altLang="zh-CN" sz="2296" dirty="0"/>
              <a:t>(result1),</a:t>
            </a:r>
          </a:p>
          <a:p>
            <a:r>
              <a:rPr lang="en-US" altLang="zh-CN" sz="2296" dirty="0"/>
              <a:t>                      title('Restoration Using NSR = 0');</a:t>
            </a:r>
          </a:p>
          <a:p>
            <a:r>
              <a:rPr lang="en-US" altLang="zh-CN" sz="2296" dirty="0" err="1"/>
              <a:t>estimated_nsr</a:t>
            </a:r>
            <a:r>
              <a:rPr lang="en-US" altLang="zh-CN" sz="2296" dirty="0"/>
              <a:t> = </a:t>
            </a:r>
            <a:r>
              <a:rPr lang="en-US" altLang="zh-CN" sz="2296" dirty="0" err="1"/>
              <a:t>noise_var</a:t>
            </a:r>
            <a:r>
              <a:rPr lang="en-US" altLang="zh-CN" sz="2296" dirty="0"/>
              <a:t> / </a:t>
            </a:r>
            <a:r>
              <a:rPr lang="en-US" altLang="zh-CN" sz="2296" dirty="0" err="1"/>
              <a:t>var</a:t>
            </a:r>
            <a:r>
              <a:rPr lang="en-US" altLang="zh-CN" sz="2296" dirty="0"/>
              <a:t>(Image(:));</a:t>
            </a:r>
          </a:p>
          <a:p>
            <a:r>
              <a:rPr lang="en-US" altLang="zh-CN" sz="2296" dirty="0"/>
              <a:t>result2 = </a:t>
            </a:r>
            <a:r>
              <a:rPr lang="en-US" altLang="zh-CN" sz="2296" dirty="0" err="1"/>
              <a:t>deconvwnr</a:t>
            </a:r>
            <a:r>
              <a:rPr lang="en-US" altLang="zh-CN" sz="2296" dirty="0"/>
              <a:t>(</a:t>
            </a:r>
            <a:r>
              <a:rPr lang="en-US" altLang="zh-CN" sz="2296" dirty="0" err="1"/>
              <a:t>BlurandnoisyI</a:t>
            </a:r>
            <a:r>
              <a:rPr lang="en-US" altLang="zh-CN" sz="2296" dirty="0"/>
              <a:t>, PSF, </a:t>
            </a:r>
            <a:r>
              <a:rPr lang="en-US" altLang="zh-CN" sz="2296" dirty="0" err="1"/>
              <a:t>estimated_nsr</a:t>
            </a:r>
            <a:r>
              <a:rPr lang="en-US" altLang="zh-CN" sz="2296" dirty="0"/>
              <a:t>);</a:t>
            </a:r>
          </a:p>
          <a:p>
            <a:r>
              <a:rPr lang="en-US" altLang="zh-CN" sz="2296" dirty="0"/>
              <a:t>subplot(224),</a:t>
            </a:r>
            <a:r>
              <a:rPr lang="en-US" altLang="zh-CN" sz="2296" dirty="0" err="1"/>
              <a:t>imshow</a:t>
            </a:r>
            <a:r>
              <a:rPr lang="en-US" altLang="zh-CN" sz="2296" dirty="0"/>
              <a:t>(result2),</a:t>
            </a:r>
          </a:p>
          <a:p>
            <a:r>
              <a:rPr lang="en-US" altLang="zh-CN" sz="2296" dirty="0"/>
              <a:t>                      title('Restoration Using Estimated NSR');</a:t>
            </a:r>
            <a:endParaRPr lang="zh-CN" altLang="en-US" sz="2296" dirty="0"/>
          </a:p>
        </p:txBody>
      </p:sp>
    </p:spTree>
    <p:extLst>
      <p:ext uri="{BB962C8B-B14F-4D97-AF65-F5344CB8AC3E}">
        <p14:creationId xmlns:p14="http://schemas.microsoft.com/office/powerpoint/2010/main" val="108418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8.4.2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维纳滤波复原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55800" y="1867658"/>
            <a:ext cx="1752559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效果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337849" y="2510563"/>
            <a:ext cx="2339102" cy="3264485"/>
            <a:chOff x="638080" y="1968351"/>
            <a:chExt cx="1833921" cy="2559447"/>
          </a:xfrm>
        </p:grpSpPr>
        <p:pic>
          <p:nvPicPr>
            <p:cNvPr id="176130" name="Picture 2" descr="sb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040" y="1968351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638080" y="3778344"/>
              <a:ext cx="1833921" cy="749454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运动模糊加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高斯噪声图像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63946" y="2510563"/>
            <a:ext cx="2339102" cy="3264485"/>
            <a:chOff x="2631722" y="1968351"/>
            <a:chExt cx="1833921" cy="2559447"/>
          </a:xfrm>
        </p:grpSpPr>
        <p:pic>
          <p:nvPicPr>
            <p:cNvPr id="176131" name="Picture 3" descr="runsr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682" y="1968351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631722" y="3778344"/>
              <a:ext cx="1833921" cy="749454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维纳滤波复原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（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NSR=0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）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90043" y="2510563"/>
            <a:ext cx="2339102" cy="3264485"/>
            <a:chOff x="4755946" y="1968351"/>
            <a:chExt cx="1833921" cy="2559447"/>
          </a:xfrm>
        </p:grpSpPr>
        <p:pic>
          <p:nvPicPr>
            <p:cNvPr id="176132" name="Picture 4" descr="ruens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906" y="1968351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4755946" y="3778344"/>
              <a:ext cx="1833921" cy="749454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维纳滤波复原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（估计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NSR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）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3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4" name="Picture 4" descr="pep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1718849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295636" y="1193043"/>
            <a:ext cx="2877711" cy="2684807"/>
            <a:chOff x="2245047" y="935378"/>
            <a:chExt cx="2256205" cy="2104963"/>
          </a:xfrm>
        </p:grpSpPr>
        <p:pic>
          <p:nvPicPr>
            <p:cNvPr id="486405" name="Picture 5" descr="blurrednoi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792" y="1347625"/>
              <a:ext cx="1692716" cy="1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407" name="Rectangle 7"/>
            <p:cNvSpPr>
              <a:spLocks noChangeArrowheads="1"/>
            </p:cNvSpPr>
            <p:nvPr/>
          </p:nvSpPr>
          <p:spPr bwMode="auto">
            <a:xfrm>
              <a:off x="2245047" y="935378"/>
              <a:ext cx="2256205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模糊加噪声图像 </a:t>
              </a:r>
            </a:p>
          </p:txBody>
        </p:sp>
      </p:grpSp>
      <p:pic>
        <p:nvPicPr>
          <p:cNvPr id="486408" name="Picture 8" descr="weinaFiltered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05" y="1718849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698403" y="2206091"/>
            <a:ext cx="1707209" cy="908172"/>
            <a:chOff x="4056875" y="1729636"/>
            <a:chExt cx="1338499" cy="712032"/>
          </a:xfrm>
        </p:grpSpPr>
        <p:sp>
          <p:nvSpPr>
            <p:cNvPr id="486409" name="AutoShape 9"/>
            <p:cNvSpPr>
              <a:spLocks noChangeArrowheads="1"/>
            </p:cNvSpPr>
            <p:nvPr/>
          </p:nvSpPr>
          <p:spPr bwMode="auto">
            <a:xfrm>
              <a:off x="4390693" y="2124283"/>
              <a:ext cx="670863" cy="317385"/>
            </a:xfrm>
            <a:prstGeom prst="rightArrow">
              <a:avLst>
                <a:gd name="adj1" fmla="val 50000"/>
                <a:gd name="adj2" fmla="val 52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/>
            <a:lstStyle/>
            <a:p>
              <a:endParaRPr lang="zh-CN" altLang="en-US" sz="2296"/>
            </a:p>
          </p:txBody>
        </p:sp>
        <p:sp>
          <p:nvSpPr>
            <p:cNvPr id="486410" name="Rectangle 10"/>
            <p:cNvSpPr>
              <a:spLocks noChangeArrowheads="1"/>
            </p:cNvSpPr>
            <p:nvPr/>
          </p:nvSpPr>
          <p:spPr bwMode="auto">
            <a:xfrm>
              <a:off x="4056875" y="1729636"/>
              <a:ext cx="1338499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维纳滤波 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30267" y="3939967"/>
            <a:ext cx="3595856" cy="2598990"/>
            <a:chOff x="4913" y="3089042"/>
            <a:chExt cx="2819251" cy="2037680"/>
          </a:xfrm>
        </p:grpSpPr>
        <p:pic>
          <p:nvPicPr>
            <p:cNvPr id="486411" name="Picture 11" descr="Blurrednoiseimage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81" y="3089042"/>
              <a:ext cx="1692716" cy="1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412" name="Rectangle 12"/>
            <p:cNvSpPr>
              <a:spLocks noChangeArrowheads="1"/>
            </p:cNvSpPr>
            <p:nvPr/>
          </p:nvSpPr>
          <p:spPr bwMode="auto">
            <a:xfrm>
              <a:off x="4913" y="4715799"/>
              <a:ext cx="2819251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运动模糊加高斯噪声 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70576" y="3939967"/>
            <a:ext cx="2159000" cy="2598990"/>
            <a:chOff x="3407836" y="3089042"/>
            <a:chExt cx="1692716" cy="2037680"/>
          </a:xfrm>
        </p:grpSpPr>
        <p:pic>
          <p:nvPicPr>
            <p:cNvPr id="486413" name="Picture 13" descr="wrn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836" y="3089042"/>
              <a:ext cx="1692716" cy="1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416" name="Rectangle 16"/>
            <p:cNvSpPr>
              <a:spLocks noChangeArrowheads="1"/>
            </p:cNvSpPr>
            <p:nvPr/>
          </p:nvSpPr>
          <p:spPr bwMode="auto">
            <a:xfrm>
              <a:off x="3759519" y="4715799"/>
              <a:ext cx="989352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NSR=0 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56588" y="3939967"/>
            <a:ext cx="2159000" cy="2598990"/>
            <a:chOff x="5278536" y="3089042"/>
            <a:chExt cx="1692716" cy="2037680"/>
          </a:xfrm>
        </p:grpSpPr>
        <p:pic>
          <p:nvPicPr>
            <p:cNvPr id="486414" name="Picture 14" descr="wrn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536" y="3089042"/>
              <a:ext cx="1692716" cy="1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417" name="Rectangle 17"/>
            <p:cNvSpPr>
              <a:spLocks noChangeArrowheads="1"/>
            </p:cNvSpPr>
            <p:nvPr/>
          </p:nvSpPr>
          <p:spPr bwMode="auto">
            <a:xfrm>
              <a:off x="5489458" y="4715799"/>
              <a:ext cx="1270875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估计</a:t>
              </a:r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NSR 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37333" y="4524042"/>
            <a:ext cx="1800494" cy="901821"/>
            <a:chOff x="2205731" y="3546976"/>
            <a:chExt cx="1411637" cy="707053"/>
          </a:xfrm>
        </p:grpSpPr>
        <p:sp>
          <p:nvSpPr>
            <p:cNvPr id="486415" name="AutoShape 15"/>
            <p:cNvSpPr>
              <a:spLocks noChangeArrowheads="1"/>
            </p:cNvSpPr>
            <p:nvPr/>
          </p:nvSpPr>
          <p:spPr bwMode="auto">
            <a:xfrm>
              <a:off x="2576118" y="3936644"/>
              <a:ext cx="670863" cy="317385"/>
            </a:xfrm>
            <a:prstGeom prst="rightArrow">
              <a:avLst>
                <a:gd name="adj1" fmla="val 50000"/>
                <a:gd name="adj2" fmla="val 52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/>
            <a:lstStyle/>
            <a:p>
              <a:endParaRPr lang="zh-CN" altLang="en-US" sz="2296"/>
            </a:p>
          </p:txBody>
        </p:sp>
        <p:sp>
          <p:nvSpPr>
            <p:cNvPr id="486418" name="Rectangle 18"/>
            <p:cNvSpPr>
              <a:spLocks noChangeArrowheads="1"/>
            </p:cNvSpPr>
            <p:nvPr/>
          </p:nvSpPr>
          <p:spPr bwMode="auto">
            <a:xfrm>
              <a:off x="2205731" y="3546976"/>
              <a:ext cx="1411637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维纳滤波 </a:t>
              </a: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8.4.2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维纳滤波复原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696109" y="1086987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</p:spTree>
    <p:extLst>
      <p:ext uri="{BB962C8B-B14F-4D97-AF65-F5344CB8AC3E}">
        <p14:creationId xmlns:p14="http://schemas.microsoft.com/office/powerpoint/2010/main" val="5052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等功率谱滤波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55801" y="1896553"/>
            <a:ext cx="8370888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使原始图像和复原图像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功率谱相等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的复原方法。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2560018" y="2477388"/>
            <a:ext cx="7439338" cy="95590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设图像和噪声均属于均匀随机场，噪声均值为零，且与图像不相关。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949636" y="3474558"/>
          <a:ext cx="4467817" cy="62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2590560" imgH="304560" progId="Equation.DSMT4">
                  <p:embed/>
                </p:oleObj>
              </mc:Choice>
              <mc:Fallback>
                <p:oleObj name="Equation" r:id="rId3" imgW="2590560" imgH="30456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636" y="3474558"/>
                        <a:ext cx="4467817" cy="6236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692984" y="3462410"/>
          <a:ext cx="3517411" cy="64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1917360" imgH="317160" progId="Equation.DSMT4">
                  <p:embed/>
                </p:oleObj>
              </mc:Choice>
              <mc:Fallback>
                <p:oleObj name="Equation" r:id="rId5" imgW="1917360" imgH="3171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84" y="3462410"/>
                        <a:ext cx="3517411" cy="645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2192643" y="4197413"/>
          <a:ext cx="2477897" cy="570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7" imgW="1422360" imgH="279360" progId="Equation.DSMT4">
                  <p:embed/>
                </p:oleObj>
              </mc:Choice>
              <mc:Fallback>
                <p:oleObj name="Equation" r:id="rId7" imgW="1422360" imgH="27936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643" y="4197413"/>
                        <a:ext cx="2477897" cy="5709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24001" y="529841"/>
            <a:ext cx="235601" cy="47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6629" tIns="58314" rIns="116629" bIns="5831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296"/>
          </a:p>
        </p:txBody>
      </p:sp>
      <p:grpSp>
        <p:nvGrpSpPr>
          <p:cNvPr id="18" name="组合 17"/>
          <p:cNvGrpSpPr/>
          <p:nvPr/>
        </p:nvGrpSpPr>
        <p:grpSpPr>
          <a:xfrm>
            <a:off x="2943471" y="4606423"/>
            <a:ext cx="7266924" cy="1297896"/>
            <a:chOff x="186521" y="3738511"/>
            <a:chExt cx="5697470" cy="1017587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/>
            </p:nvPr>
          </p:nvGraphicFramePr>
          <p:xfrm>
            <a:off x="1540590" y="3738511"/>
            <a:ext cx="4343401" cy="1017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Equation" r:id="rId9" imgW="2920680" imgH="634680" progId="Equation.DSMT4">
                    <p:embed/>
                  </p:oleObj>
                </mc:Choice>
                <mc:Fallback>
                  <p:oleObj name="Equation" r:id="rId9" imgW="2920680" imgH="63468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590" y="3738511"/>
                          <a:ext cx="4343401" cy="101758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186521" y="3994557"/>
              <a:ext cx="1526077" cy="410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传递函数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1963384" y="5864349"/>
            <a:ext cx="8363306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无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噪声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时，为逆滤波；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用常数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来代替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功率谱比值</a:t>
            </a:r>
          </a:p>
        </p:txBody>
      </p:sp>
    </p:spTree>
    <p:extLst>
      <p:ext uri="{BB962C8B-B14F-4D97-AF65-F5344CB8AC3E}">
        <p14:creationId xmlns:p14="http://schemas.microsoft.com/office/powerpoint/2010/main" val="22826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等功率谱滤波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矩形 5"/>
          <p:cNvSpPr/>
          <p:nvPr/>
        </p:nvSpPr>
        <p:spPr>
          <a:xfrm>
            <a:off x="2238565" y="1960993"/>
            <a:ext cx="7760444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对运动模糊加噪声图像进行等功率谱滤波复原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6680" y="2671285"/>
            <a:ext cx="7484912" cy="323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/>
              <a:t>Image=im2double(rgb2gray(</a:t>
            </a:r>
            <a:r>
              <a:rPr lang="en-US" altLang="zh-CN" sz="2551" dirty="0" err="1"/>
              <a:t>imread</a:t>
            </a:r>
            <a:r>
              <a:rPr lang="en-US" altLang="zh-CN" sz="2551" dirty="0"/>
              <a:t>('flower.jpg')));</a:t>
            </a:r>
          </a:p>
          <a:p>
            <a:r>
              <a:rPr lang="en-US" altLang="zh-CN" sz="2551" dirty="0"/>
              <a:t>[</a:t>
            </a:r>
            <a:r>
              <a:rPr lang="en-US" altLang="zh-CN" sz="2551" dirty="0" err="1"/>
              <a:t>n,m</a:t>
            </a:r>
            <a:r>
              <a:rPr lang="en-US" altLang="zh-CN" sz="2551" dirty="0"/>
              <a:t>]=size(Image);</a:t>
            </a:r>
          </a:p>
          <a:p>
            <a:r>
              <a:rPr lang="en-US" altLang="zh-CN" sz="2551" dirty="0" err="1"/>
              <a:t>figure,imshow</a:t>
            </a:r>
            <a:r>
              <a:rPr lang="en-US" altLang="zh-CN" sz="2551" dirty="0"/>
              <a:t>(Image),title('Original Image');</a:t>
            </a:r>
          </a:p>
          <a:p>
            <a:endParaRPr lang="en-US" altLang="zh-CN" sz="2551" dirty="0"/>
          </a:p>
          <a:p>
            <a:r>
              <a:rPr lang="en-US" altLang="zh-CN" sz="2551" dirty="0"/>
              <a:t>LEN=21;     THETA=11;</a:t>
            </a:r>
          </a:p>
          <a:p>
            <a:r>
              <a:rPr lang="en-US" altLang="zh-CN" sz="2551" dirty="0"/>
              <a:t>PSF=</a:t>
            </a:r>
            <a:r>
              <a:rPr lang="en-US" altLang="zh-CN" sz="2551" dirty="0" err="1"/>
              <a:t>fspecial</a:t>
            </a:r>
            <a:r>
              <a:rPr lang="en-US" altLang="zh-CN" sz="2551" dirty="0"/>
              <a:t>('motion', LEN, THETA);</a:t>
            </a:r>
          </a:p>
          <a:p>
            <a:r>
              <a:rPr lang="en-US" altLang="zh-CN" sz="2551" dirty="0" err="1"/>
              <a:t>BlurredI</a:t>
            </a:r>
            <a:r>
              <a:rPr lang="en-US" altLang="zh-CN" sz="2551" dirty="0"/>
              <a:t>=conv2(</a:t>
            </a:r>
            <a:r>
              <a:rPr lang="en-US" altLang="zh-CN" sz="2551" dirty="0" err="1"/>
              <a:t>PSF,Image</a:t>
            </a:r>
            <a:r>
              <a:rPr lang="en-US" altLang="zh-CN" sz="2551" dirty="0"/>
              <a:t>);</a:t>
            </a:r>
          </a:p>
          <a:p>
            <a:r>
              <a:rPr lang="en-US" altLang="zh-CN" sz="2551" dirty="0" err="1"/>
              <a:t>figure,imshow</a:t>
            </a:r>
            <a:r>
              <a:rPr lang="en-US" altLang="zh-CN" sz="2551" dirty="0"/>
              <a:t>(</a:t>
            </a:r>
            <a:r>
              <a:rPr lang="en-US" altLang="zh-CN" sz="2551" dirty="0" err="1"/>
              <a:t>BlurredI</a:t>
            </a:r>
            <a:r>
              <a:rPr lang="en-US" altLang="zh-CN" sz="2551" dirty="0"/>
              <a:t>),title('motion blur');</a:t>
            </a:r>
          </a:p>
        </p:txBody>
      </p:sp>
    </p:spTree>
    <p:extLst>
      <p:ext uri="{BB962C8B-B14F-4D97-AF65-F5344CB8AC3E}">
        <p14:creationId xmlns:p14="http://schemas.microsoft.com/office/powerpoint/2010/main" val="351917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60018" y="1913580"/>
            <a:ext cx="7255651" cy="4410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/>
              <a:t>[</a:t>
            </a:r>
            <a:r>
              <a:rPr lang="en-US" altLang="zh-CN" sz="2551" dirty="0" err="1"/>
              <a:t>nh,mh</a:t>
            </a:r>
            <a:r>
              <a:rPr lang="en-US" altLang="zh-CN" sz="2551" dirty="0"/>
              <a:t>]=size(PSF);</a:t>
            </a:r>
          </a:p>
          <a:p>
            <a:r>
              <a:rPr lang="en-US" altLang="zh-CN" sz="2551" dirty="0"/>
              <a:t>n=n+nh-1;             m=m+mh-1;</a:t>
            </a:r>
          </a:p>
          <a:p>
            <a:r>
              <a:rPr lang="en-US" altLang="zh-CN" sz="2551" dirty="0"/>
              <a:t>noise=</a:t>
            </a:r>
            <a:r>
              <a:rPr lang="en-US" altLang="zh-CN" sz="2551" dirty="0" err="1"/>
              <a:t>imnoise</a:t>
            </a:r>
            <a:r>
              <a:rPr lang="en-US" altLang="zh-CN" sz="2551" dirty="0"/>
              <a:t>(zeros(</a:t>
            </a:r>
            <a:r>
              <a:rPr lang="en-US" altLang="zh-CN" sz="2551" dirty="0" err="1"/>
              <a:t>n,m</a:t>
            </a:r>
            <a:r>
              <a:rPr lang="en-US" altLang="zh-CN" sz="2551" dirty="0"/>
              <a:t>),'salt &amp; pepper',0.001);</a:t>
            </a:r>
          </a:p>
          <a:p>
            <a:r>
              <a:rPr lang="en-US" altLang="zh-CN" sz="2551" dirty="0" err="1"/>
              <a:t>BlurandnoiseI</a:t>
            </a:r>
            <a:r>
              <a:rPr lang="en-US" altLang="zh-CN" sz="2551" dirty="0"/>
              <a:t>=</a:t>
            </a:r>
            <a:r>
              <a:rPr lang="en-US" altLang="zh-CN" sz="2551" dirty="0" err="1"/>
              <a:t>BlurredI+noise</a:t>
            </a:r>
            <a:r>
              <a:rPr lang="en-US" altLang="zh-CN" sz="2551" dirty="0"/>
              <a:t>;</a:t>
            </a:r>
          </a:p>
          <a:p>
            <a:r>
              <a:rPr lang="en-US" altLang="zh-CN" sz="2551" dirty="0" err="1"/>
              <a:t>figure,imshow</a:t>
            </a:r>
            <a:r>
              <a:rPr lang="en-US" altLang="zh-CN" sz="2551" dirty="0"/>
              <a:t>(</a:t>
            </a:r>
            <a:r>
              <a:rPr lang="en-US" altLang="zh-CN" sz="2551" dirty="0" err="1"/>
              <a:t>BlurandnoiseI</a:t>
            </a:r>
            <a:r>
              <a:rPr lang="en-US" altLang="zh-CN" sz="2551" dirty="0"/>
              <a:t>),</a:t>
            </a:r>
          </a:p>
          <a:p>
            <a:r>
              <a:rPr lang="en-US" altLang="zh-CN" sz="2551" dirty="0"/>
              <a:t>           title('Blurred Image with noise');  </a:t>
            </a:r>
          </a:p>
          <a:p>
            <a:endParaRPr lang="en-US" altLang="zh-CN" sz="2551" dirty="0"/>
          </a:p>
          <a:p>
            <a:r>
              <a:rPr lang="en-US" altLang="zh-CN" sz="2551" dirty="0"/>
              <a:t>h1=zeros(</a:t>
            </a:r>
            <a:r>
              <a:rPr lang="en-US" altLang="zh-CN" sz="2551" dirty="0" err="1"/>
              <a:t>n,m</a:t>
            </a:r>
            <a:r>
              <a:rPr lang="en-US" altLang="zh-CN" sz="2551" dirty="0"/>
              <a:t>);         h1(1:nh,1:mh)=PSF;</a:t>
            </a:r>
          </a:p>
          <a:p>
            <a:r>
              <a:rPr lang="en-US" altLang="zh-CN" sz="2551" dirty="0"/>
              <a:t>H=</a:t>
            </a:r>
            <a:r>
              <a:rPr lang="en-US" altLang="zh-CN" sz="2551" dirty="0" err="1"/>
              <a:t>fftshift</a:t>
            </a:r>
            <a:r>
              <a:rPr lang="en-US" altLang="zh-CN" sz="2551" dirty="0"/>
              <a:t>(fft2(h1));</a:t>
            </a:r>
          </a:p>
          <a:p>
            <a:r>
              <a:rPr lang="en-US" altLang="zh-CN" sz="2551" dirty="0"/>
              <a:t>K=sum(noise(:).^2)/sum(Image(:).^2);</a:t>
            </a:r>
          </a:p>
          <a:p>
            <a:r>
              <a:rPr lang="en-US" altLang="zh-CN" sz="2551" dirty="0"/>
              <a:t>M=(1./(abs(H).^2+K)).^0.5;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等功率谱滤波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</p:spTree>
    <p:extLst>
      <p:ext uri="{BB962C8B-B14F-4D97-AF65-F5344CB8AC3E}">
        <p14:creationId xmlns:p14="http://schemas.microsoft.com/office/powerpoint/2010/main" val="29366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60020" y="1878766"/>
            <a:ext cx="7117884" cy="1662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/>
              <a:t>G=</a:t>
            </a:r>
            <a:r>
              <a:rPr lang="en-US" altLang="zh-CN" sz="2551" dirty="0" err="1"/>
              <a:t>fftshift</a:t>
            </a:r>
            <a:r>
              <a:rPr lang="en-US" altLang="zh-CN" sz="2551" dirty="0"/>
              <a:t>(fft2(</a:t>
            </a:r>
            <a:r>
              <a:rPr lang="en-US" altLang="zh-CN" sz="2551" dirty="0" err="1"/>
              <a:t>BlurandnoiseI</a:t>
            </a:r>
            <a:r>
              <a:rPr lang="en-US" altLang="zh-CN" sz="2551" dirty="0"/>
              <a:t>));</a:t>
            </a:r>
          </a:p>
          <a:p>
            <a:r>
              <a:rPr lang="en-US" altLang="zh-CN" sz="2551" dirty="0"/>
              <a:t>f=ifft2(</a:t>
            </a:r>
            <a:r>
              <a:rPr lang="en-US" altLang="zh-CN" sz="2551" dirty="0" err="1"/>
              <a:t>ifftshift</a:t>
            </a:r>
            <a:r>
              <a:rPr lang="en-US" altLang="zh-CN" sz="2551" dirty="0"/>
              <a:t>(G.*M));</a:t>
            </a:r>
          </a:p>
          <a:p>
            <a:r>
              <a:rPr lang="en-US" altLang="zh-CN" sz="2551" dirty="0"/>
              <a:t>result=f(1:n-nh+1,1:m-mh+1);</a:t>
            </a:r>
          </a:p>
          <a:p>
            <a:r>
              <a:rPr lang="en-US" altLang="zh-CN" sz="2551" dirty="0" err="1"/>
              <a:t>figure,imshow</a:t>
            </a:r>
            <a:r>
              <a:rPr lang="en-US" altLang="zh-CN" sz="2551" dirty="0"/>
              <a:t>(abs(result)),title('Filtered Image');</a:t>
            </a:r>
            <a:endParaRPr lang="zh-CN" altLang="en-US" sz="255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等功率谱滤波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586701" y="3658610"/>
            <a:ext cx="3416320" cy="2832686"/>
            <a:chOff x="760789" y="2868451"/>
            <a:chExt cx="2678490" cy="2220905"/>
          </a:xfrm>
        </p:grpSpPr>
        <p:pic>
          <p:nvPicPr>
            <p:cNvPr id="185346" name="Picture 2" descr="motionblurandnois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518" y="2868451"/>
              <a:ext cx="1909031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760789" y="4678433"/>
              <a:ext cx="2678490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运动模糊加椒盐噪声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24246" y="3658611"/>
            <a:ext cx="2339102" cy="2786440"/>
            <a:chOff x="3847933" y="2868451"/>
            <a:chExt cx="1833921" cy="2184646"/>
          </a:xfrm>
        </p:grpSpPr>
        <p:pic>
          <p:nvPicPr>
            <p:cNvPr id="185347" name="Picture 3" descr="denggonglvpu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893" y="2868451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3847933" y="4642174"/>
              <a:ext cx="1833921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等功率谱滤波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0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8.1.1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连续退化模型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图像退化模型</a:t>
            </a:r>
          </a:p>
        </p:txBody>
      </p: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531958" y="1450112"/>
            <a:ext cx="5253038" cy="1098550"/>
            <a:chOff x="1094" y="970"/>
            <a:chExt cx="3309" cy="692"/>
          </a:xfrm>
        </p:grpSpPr>
        <p:sp>
          <p:nvSpPr>
            <p:cNvPr id="16" name="Line 44"/>
            <p:cNvSpPr>
              <a:spLocks noChangeShapeType="1"/>
            </p:cNvSpPr>
            <p:nvPr/>
          </p:nvSpPr>
          <p:spPr bwMode="auto">
            <a:xfrm>
              <a:off x="1767" y="1498"/>
              <a:ext cx="40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2168" y="1404"/>
              <a:ext cx="535" cy="18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0"/>
            <a:lstStyle/>
            <a:p>
              <a:pPr algn="ctr"/>
              <a:r>
                <a:rPr lang="en-US" altLang="zh-CN" sz="2041" dirty="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2703" y="1498"/>
              <a:ext cx="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graphicFrame>
          <p:nvGraphicFramePr>
            <p:cNvPr id="19" name="Object 47"/>
            <p:cNvGraphicFramePr>
              <a:graphicFrameLocks noChangeAspect="1"/>
            </p:cNvGraphicFramePr>
            <p:nvPr>
              <p:extLst/>
            </p:nvPr>
          </p:nvGraphicFramePr>
          <p:xfrm>
            <a:off x="3107" y="1395"/>
            <a:ext cx="22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3" imgW="164880" imgH="177480" progId="Equation.DSMT4">
                    <p:embed/>
                  </p:oleObj>
                </mc:Choice>
                <mc:Fallback>
                  <p:oleObj name="Equation" r:id="rId3" imgW="164880" imgH="177480" progId="Equation.DSMT4">
                    <p:embed/>
                    <p:pic>
                      <p:nvPicPr>
                        <p:cNvPr id="19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395"/>
                          <a:ext cx="22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3201" y="1264"/>
              <a:ext cx="0" cy="1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graphicFrame>
          <p:nvGraphicFramePr>
            <p:cNvPr id="21" name="Object 49"/>
            <p:cNvGraphicFramePr>
              <a:graphicFrameLocks/>
            </p:cNvGraphicFramePr>
            <p:nvPr>
              <p:extLst/>
            </p:nvPr>
          </p:nvGraphicFramePr>
          <p:xfrm>
            <a:off x="2872" y="970"/>
            <a:ext cx="65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5" imgW="520560" imgH="253800" progId="Equation.DSMT4">
                    <p:embed/>
                  </p:oleObj>
                </mc:Choice>
                <mc:Fallback>
                  <p:oleObj name="Equation" r:id="rId5" imgW="520560" imgH="253800" progId="Equation.DSMT4">
                    <p:embed/>
                    <p:pic>
                      <p:nvPicPr>
                        <p:cNvPr id="21" name="Object 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970"/>
                          <a:ext cx="65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50"/>
            <p:cNvGraphicFramePr>
              <a:graphicFrameLocks/>
            </p:cNvGraphicFramePr>
            <p:nvPr>
              <p:extLst/>
            </p:nvPr>
          </p:nvGraphicFramePr>
          <p:xfrm>
            <a:off x="1094" y="1342"/>
            <a:ext cx="70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7" imgW="558720" imgH="253800" progId="Equation.DSMT4">
                    <p:embed/>
                  </p:oleObj>
                </mc:Choice>
                <mc:Fallback>
                  <p:oleObj name="Equation" r:id="rId7" imgW="558720" imgH="253800" progId="Equation.DSMT4">
                    <p:embed/>
                    <p:pic>
                      <p:nvPicPr>
                        <p:cNvPr id="22" name="Object 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1342"/>
                          <a:ext cx="70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51"/>
            <p:cNvSpPr>
              <a:spLocks noChangeShapeType="1"/>
            </p:cNvSpPr>
            <p:nvPr/>
          </p:nvSpPr>
          <p:spPr bwMode="auto">
            <a:xfrm>
              <a:off x="3350" y="1498"/>
              <a:ext cx="40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graphicFrame>
          <p:nvGraphicFramePr>
            <p:cNvPr id="24" name="Object 52"/>
            <p:cNvGraphicFramePr>
              <a:graphicFrameLocks/>
            </p:cNvGraphicFramePr>
            <p:nvPr>
              <p:extLst/>
            </p:nvPr>
          </p:nvGraphicFramePr>
          <p:xfrm>
            <a:off x="3731" y="1324"/>
            <a:ext cx="67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9" imgW="533160" imgH="253800" progId="Equation.DSMT4">
                    <p:embed/>
                  </p:oleObj>
                </mc:Choice>
                <mc:Fallback>
                  <p:oleObj name="Equation" r:id="rId9" imgW="533160" imgH="253800" progId="Equation.DSMT4">
                    <p:embed/>
                    <p:pic>
                      <p:nvPicPr>
                        <p:cNvPr id="24" name="Object 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324"/>
                          <a:ext cx="67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58"/>
          <p:cNvGraphicFramePr>
            <a:graphicFrameLocks noChangeAspect="1"/>
          </p:cNvGraphicFramePr>
          <p:nvPr>
            <p:extLst/>
          </p:nvPr>
        </p:nvGraphicFramePr>
        <p:xfrm>
          <a:off x="4095497" y="3397616"/>
          <a:ext cx="4140718" cy="55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2120760" imgH="279360" progId="Equation.DSMT4">
                  <p:embed/>
                </p:oleObj>
              </mc:Choice>
              <mc:Fallback>
                <p:oleObj name="Equation" r:id="rId11" imgW="2120760" imgH="279360" progId="Equation.DSMT4">
                  <p:embed/>
                  <p:pic>
                    <p:nvPicPr>
                      <p:cNvPr id="2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497" y="3397616"/>
                        <a:ext cx="4140718" cy="552771"/>
                      </a:xfrm>
                      <a:prstGeom prst="rect">
                        <a:avLst/>
                      </a:prstGeom>
                      <a:solidFill>
                        <a:srgbClr val="FF808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192645" y="2701212"/>
            <a:ext cx="7301572" cy="610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541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抽象为一个退化系统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以及加性噪声的影响</a:t>
            </a:r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2192645" y="4111753"/>
            <a:ext cx="7898556" cy="11286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25541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2806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线性、空间不变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系统模型来模拟实际中的非线性和空间变化模型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926936" y="5341976"/>
          <a:ext cx="8477840" cy="66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3" imgW="4508280" imgH="330120" progId="Equation.DSMT4">
                  <p:embed/>
                </p:oleObj>
              </mc:Choice>
              <mc:Fallback>
                <p:oleObj name="Equation" r:id="rId13" imgW="4508280" imgH="33012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936" y="5341976"/>
                        <a:ext cx="8477840" cy="662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696109" y="1279675"/>
            <a:ext cx="215751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）退化过程</a:t>
            </a:r>
          </a:p>
        </p:txBody>
      </p:sp>
    </p:spTree>
    <p:extLst>
      <p:ext uri="{BB962C8B-B14F-4D97-AF65-F5344CB8AC3E}">
        <p14:creationId xmlns:p14="http://schemas.microsoft.com/office/powerpoint/2010/main" val="32198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8.4.4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几何均值滤波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66647" y="1599594"/>
          <a:ext cx="8060732" cy="130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3" imgW="3924000" imgH="634680" progId="Equation.DSMT4">
                  <p:embed/>
                </p:oleObj>
              </mc:Choice>
              <mc:Fallback>
                <p:oleObj name="Equation" r:id="rId3" imgW="3924000" imgH="6346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647" y="1599594"/>
                        <a:ext cx="8060732" cy="130194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696613" y="3133571"/>
            <a:ext cx="2337913" cy="549542"/>
            <a:chOff x="2459472" y="2456806"/>
            <a:chExt cx="1832989" cy="430856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/>
            </p:nvPr>
          </p:nvGraphicFramePr>
          <p:xfrm>
            <a:off x="2459472" y="2528888"/>
            <a:ext cx="593725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Equation" r:id="rId5" imgW="368280" imgH="177480" progId="Equation.DSMT4">
                    <p:embed/>
                  </p:oleObj>
                </mc:Choice>
                <mc:Fallback>
                  <p:oleObj name="Equation" r:id="rId5" imgW="368280" imgH="17748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472" y="2528888"/>
                          <a:ext cx="593725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2873483" y="2456806"/>
              <a:ext cx="1418978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逆滤波器</a:t>
              </a:r>
              <a:endParaRPr lang="zh-CN" altLang="en-US" sz="2806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08064" y="3752496"/>
            <a:ext cx="4170368" cy="549542"/>
            <a:chOff x="2828491" y="3012467"/>
            <a:chExt cx="3269684" cy="430856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2828491" y="3120724"/>
            <a:ext cx="616685" cy="287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Equation" r:id="rId7" imgW="380880" imgH="177480" progId="Equation.DSMT4">
                    <p:embed/>
                  </p:oleObj>
                </mc:Choice>
                <mc:Fallback>
                  <p:oleObj name="Equation" r:id="rId7" imgW="380880" imgH="17748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491" y="3120724"/>
                          <a:ext cx="616685" cy="287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3260539" y="3012467"/>
              <a:ext cx="2837636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参数化的维纳滤波器</a:t>
              </a:r>
              <a:endParaRPr lang="zh-CN" altLang="en-US" sz="2806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82438" y="4371421"/>
            <a:ext cx="4517979" cy="549542"/>
            <a:chOff x="2456543" y="3624535"/>
            <a:chExt cx="3542221" cy="430856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/>
            </p:nvPr>
          </p:nvGraphicFramePr>
          <p:xfrm>
            <a:off x="2456543" y="3696071"/>
            <a:ext cx="1419225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Equation" r:id="rId9" imgW="876240" imgH="215640" progId="Equation.DSMT4">
                    <p:embed/>
                  </p:oleObj>
                </mc:Choice>
                <mc:Fallback>
                  <p:oleObj name="Equation" r:id="rId9" imgW="876240" imgH="21564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6543" y="3696071"/>
                          <a:ext cx="1419225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矩形 17"/>
            <p:cNvSpPr/>
            <p:nvPr/>
          </p:nvSpPr>
          <p:spPr>
            <a:xfrm>
              <a:off x="3728591" y="3624535"/>
              <a:ext cx="2270173" cy="4308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等功率谱滤波器</a:t>
              </a:r>
              <a:endParaRPr lang="zh-CN" altLang="en-US" sz="2806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662143" y="4852578"/>
            <a:ext cx="3306371" cy="44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96" dirty="0"/>
              <a:t>……</a:t>
            </a:r>
            <a:endParaRPr lang="zh-CN" altLang="en-US" sz="2296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376331" y="5587329"/>
            <a:ext cx="7366119" cy="524118"/>
            <a:chOff x="1250447" y="4380619"/>
            <a:chExt cx="5775242" cy="410923"/>
          </a:xfrm>
        </p:grpSpPr>
        <p:sp>
          <p:nvSpPr>
            <p:cNvPr id="21" name="矩形 20"/>
            <p:cNvSpPr/>
            <p:nvPr/>
          </p:nvSpPr>
          <p:spPr>
            <a:xfrm>
              <a:off x="1250447" y="4380619"/>
              <a:ext cx="5775242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通过灵活选择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的值来获得良好的平滑效果</a:t>
              </a:r>
              <a:endParaRPr lang="zh-CN" altLang="en-US" sz="2806" dirty="0">
                <a:latin typeface="楷体" pitchFamily="49" charset="-122"/>
                <a:ea typeface="楷体" pitchFamily="49" charset="-122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/>
            </p:nvPr>
          </p:nvGraphicFramePr>
          <p:xfrm>
            <a:off x="3090446" y="4510088"/>
            <a:ext cx="452438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name="Equation" r:id="rId11" imgW="279360" imgH="164880" progId="Equation.DSMT4">
                    <p:embed/>
                  </p:oleObj>
                </mc:Choice>
                <mc:Fallback>
                  <p:oleObj name="Equation" r:id="rId11" imgW="279360" imgH="164880" progId="Equation.DSMT4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446" y="4510088"/>
                          <a:ext cx="452438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93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约束最小二乘方滤波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91752" y="1362678"/>
            <a:ext cx="5570756" cy="524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采用最小化原图二阶微分的方法 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14689" y="2016702"/>
            <a:ext cx="5934711" cy="1405212"/>
            <a:chOff x="1325547" y="1639327"/>
            <a:chExt cx="4652978" cy="1101725"/>
          </a:xfrm>
        </p:grpSpPr>
        <p:graphicFrame>
          <p:nvGraphicFramePr>
            <p:cNvPr id="7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3787775" y="1639327"/>
            <a:ext cx="2190750" cy="110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Equation" r:id="rId3" imgW="1396800" imgH="698400" progId="Equation.DSMT4">
                    <p:embed/>
                  </p:oleObj>
                </mc:Choice>
                <mc:Fallback>
                  <p:oleObj name="Equation" r:id="rId3" imgW="1396800" imgH="698400" progId="Equation.DSMT4">
                    <p:embed/>
                    <p:pic>
                      <p:nvPicPr>
                        <p:cNvPr id="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775" y="1639327"/>
                          <a:ext cx="2190750" cy="1101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325547" y="1948386"/>
              <a:ext cx="2751384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6" i="1" dirty="0">
                  <a:ea typeface="楷体" pitchFamily="49" charset="-122"/>
                  <a:cs typeface="Times New Roman" panose="02020603050405020304" pitchFamily="18" charset="0"/>
                </a:rPr>
                <a:t>Q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为拉普拉斯算子： 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14688" y="3474922"/>
            <a:ext cx="5236156" cy="588854"/>
            <a:chOff x="1325546" y="2819637"/>
            <a:chExt cx="4105292" cy="461678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325546" y="2819637"/>
              <a:ext cx="2256205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最优化准则为： </a:t>
              </a:r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296543" y="2841577"/>
            <a:ext cx="2134295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Equation" r:id="rId5" imgW="1511280" imgH="279360" progId="Equation.DSMT4">
                    <p:embed/>
                  </p:oleObj>
                </mc:Choice>
                <mc:Fallback>
                  <p:oleObj name="Equation" r:id="rId5" imgW="1511280" imgH="279360" progId="Equation.DSMT4">
                    <p:embed/>
                    <p:pic>
                      <p:nvPicPr>
                        <p:cNvPr id="1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543" y="2841577"/>
                          <a:ext cx="2134295" cy="4397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6"/>
          <p:cNvGraphicFramePr>
            <a:graphicFrameLocks noChangeAspect="1"/>
          </p:cNvGraphicFramePr>
          <p:nvPr>
            <p:extLst/>
          </p:nvPr>
        </p:nvGraphicFramePr>
        <p:xfrm>
          <a:off x="3206611" y="5110597"/>
          <a:ext cx="5956964" cy="157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7" imgW="2971800" imgH="787320" progId="Equation.DSMT4">
                  <p:embed/>
                </p:oleObj>
              </mc:Choice>
              <mc:Fallback>
                <p:oleObj name="Equation" r:id="rId7" imgW="2971800" imgH="787320" progId="Equation.DSMT4">
                  <p:embed/>
                  <p:pic>
                    <p:nvPicPr>
                      <p:cNvPr id="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611" y="5110597"/>
                        <a:ext cx="5956964" cy="1579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4257481" y="4118445"/>
          <a:ext cx="3677038" cy="96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9" imgW="1790640" imgH="469800" progId="Equation.DSMT4">
                  <p:embed/>
                </p:oleObj>
              </mc:Choice>
              <mc:Fallback>
                <p:oleObj name="Equation" r:id="rId9" imgW="1790640" imgH="4698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81" y="4118445"/>
                        <a:ext cx="3677038" cy="963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7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约束最小二乘方滤波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）实现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77151" y="2005423"/>
            <a:ext cx="5570756" cy="524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根据求解公式，通过调整参数使得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7723940" y="2016702"/>
          <a:ext cx="1320170" cy="52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660240" imgH="266400" progId="Equation.DSMT4">
                  <p:embed/>
                </p:oleObj>
              </mc:Choice>
              <mc:Fallback>
                <p:oleObj name="Equation" r:id="rId3" imgW="660240" imgH="266400" progId="Equation.DSMT4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940" y="2016702"/>
                        <a:ext cx="1320170" cy="528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538413" y="2770597"/>
            <a:ext cx="7453312" cy="892175"/>
            <a:chOff x="639" y="1225"/>
            <a:chExt cx="4695" cy="562"/>
          </a:xfrm>
        </p:grpSpPr>
        <p:graphicFrame>
          <p:nvGraphicFramePr>
            <p:cNvPr id="10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639" y="1323"/>
            <a:ext cx="267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7" name="Equation" r:id="rId5" imgW="2323800" imgH="266400" progId="Equation.DSMT4">
                    <p:embed/>
                  </p:oleObj>
                </mc:Choice>
                <mc:Fallback>
                  <p:oleObj name="Equation" r:id="rId5" imgW="2323800" imgH="266400" progId="Equation.DSMT4">
                    <p:embed/>
                    <p:pic>
                      <p:nvPicPr>
                        <p:cNvPr id="1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1323"/>
                          <a:ext cx="2675" cy="332"/>
                        </a:xfrm>
                        <a:prstGeom prst="rect">
                          <a:avLst/>
                        </a:prstGeom>
                        <a:solidFill>
                          <a:srgbClr val="CC99FF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610" y="1225"/>
            <a:ext cx="172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8" name="Equation" r:id="rId7" imgW="1371600" imgH="444240" progId="Equation.DSMT4">
                    <p:embed/>
                  </p:oleObj>
                </mc:Choice>
                <mc:Fallback>
                  <p:oleObj name="Equation" r:id="rId7" imgW="1371600" imgH="444240" progId="Equation.DSMT4">
                    <p:embed/>
                    <p:pic>
                      <p:nvPicPr>
                        <p:cNvPr id="1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1225"/>
                          <a:ext cx="1724" cy="562"/>
                        </a:xfrm>
                        <a:prstGeom prst="rect">
                          <a:avLst/>
                        </a:prstGeom>
                        <a:solidFill>
                          <a:srgbClr val="CC99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2678112" y="3980062"/>
            <a:ext cx="7326312" cy="2108201"/>
            <a:chOff x="727" y="2358"/>
            <a:chExt cx="4615" cy="1328"/>
          </a:xfrm>
        </p:grpSpPr>
        <p:graphicFrame>
          <p:nvGraphicFramePr>
            <p:cNvPr id="13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728" y="2358"/>
            <a:ext cx="2528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9" name="Equation" r:id="rId9" imgW="2082600" imgH="444240" progId="Equation.DSMT4">
                    <p:embed/>
                  </p:oleObj>
                </mc:Choice>
                <mc:Fallback>
                  <p:oleObj name="Equation" r:id="rId9" imgW="2082600" imgH="444240" progId="Equation.DSMT4">
                    <p:embed/>
                    <p:pic>
                      <p:nvPicPr>
                        <p:cNvPr id="1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358"/>
                          <a:ext cx="2528" cy="561"/>
                        </a:xfrm>
                        <a:prstGeom prst="rect">
                          <a:avLst/>
                        </a:prstGeom>
                        <a:solidFill>
                          <a:srgbClr val="FFCC99">
                            <a:alpha val="52000"/>
                          </a:srgb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3487" y="2358"/>
            <a:ext cx="1855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Equation" r:id="rId11" imgW="1574640" imgH="444240" progId="Equation.DSMT4">
                    <p:embed/>
                  </p:oleObj>
                </mc:Choice>
                <mc:Fallback>
                  <p:oleObj name="Equation" r:id="rId11" imgW="1574640" imgH="444240" progId="Equation.DSMT4">
                    <p:embed/>
                    <p:pic>
                      <p:nvPicPr>
                        <p:cNvPr id="1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2358"/>
                          <a:ext cx="1855" cy="561"/>
                        </a:xfrm>
                        <a:prstGeom prst="rect">
                          <a:avLst/>
                        </a:prstGeom>
                        <a:solidFill>
                          <a:srgbClr val="FFCC99">
                            <a:alpha val="52000"/>
                          </a:srgb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727" y="3124"/>
            <a:ext cx="2963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1" name="Equation" r:id="rId13" imgW="2450880" imgH="444240" progId="Equation.DSMT4">
                    <p:embed/>
                  </p:oleObj>
                </mc:Choice>
                <mc:Fallback>
                  <p:oleObj name="Equation" r:id="rId13" imgW="2450880" imgH="444240" progId="Equation.DSMT4">
                    <p:embed/>
                    <p:pic>
                      <p:nvPicPr>
                        <p:cNvPr id="1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3124"/>
                          <a:ext cx="2963" cy="562"/>
                        </a:xfrm>
                        <a:prstGeom prst="rect">
                          <a:avLst/>
                        </a:prstGeom>
                        <a:solidFill>
                          <a:srgbClr val="FFCC99">
                            <a:alpha val="52000"/>
                          </a:srgb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3681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约束最小二乘方滤波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矩形 5"/>
          <p:cNvSpPr/>
          <p:nvPr/>
        </p:nvSpPr>
        <p:spPr>
          <a:xfrm>
            <a:off x="3937674" y="1364009"/>
            <a:ext cx="6566823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对模糊的图像进行约束最小二乘方滤波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3383" y="2014303"/>
            <a:ext cx="8541114" cy="441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6" dirty="0"/>
              <a:t>Image=im2double(rgb2gray(</a:t>
            </a:r>
            <a:r>
              <a:rPr lang="en-US" altLang="zh-CN" sz="2806" dirty="0" err="1"/>
              <a:t>imread</a:t>
            </a:r>
            <a:r>
              <a:rPr lang="en-US" altLang="zh-CN" sz="2806" dirty="0"/>
              <a:t>('flower.jpg')));</a:t>
            </a:r>
          </a:p>
          <a:p>
            <a:r>
              <a:rPr lang="en-US" altLang="zh-CN" sz="2806" dirty="0"/>
              <a:t>window=15;                     [N,M]=size(Image);</a:t>
            </a:r>
          </a:p>
          <a:p>
            <a:r>
              <a:rPr lang="en-US" altLang="zh-CN" sz="2806" dirty="0"/>
              <a:t>N=N+window-1;              M=M+window-1;</a:t>
            </a:r>
          </a:p>
          <a:p>
            <a:r>
              <a:rPr lang="en-US" altLang="zh-CN" sz="2806" dirty="0"/>
              <a:t>h=</a:t>
            </a:r>
            <a:r>
              <a:rPr lang="en-US" altLang="zh-CN" sz="2806" dirty="0" err="1"/>
              <a:t>fspecial</a:t>
            </a:r>
            <a:r>
              <a:rPr lang="en-US" altLang="zh-CN" sz="2806" dirty="0"/>
              <a:t>('</a:t>
            </a:r>
            <a:r>
              <a:rPr lang="en-US" altLang="zh-CN" sz="2806" dirty="0" err="1"/>
              <a:t>average',window</a:t>
            </a:r>
            <a:r>
              <a:rPr lang="en-US" altLang="zh-CN" sz="2806" dirty="0"/>
              <a:t>);</a:t>
            </a:r>
          </a:p>
          <a:p>
            <a:r>
              <a:rPr lang="en-US" altLang="zh-CN" sz="2806" dirty="0" err="1"/>
              <a:t>BlurI</a:t>
            </a:r>
            <a:r>
              <a:rPr lang="en-US" altLang="zh-CN" sz="2806" dirty="0"/>
              <a:t>=conv2(</a:t>
            </a:r>
            <a:r>
              <a:rPr lang="en-US" altLang="zh-CN" sz="2806" dirty="0" err="1"/>
              <a:t>h,Image</a:t>
            </a:r>
            <a:r>
              <a:rPr lang="en-US" altLang="zh-CN" sz="2806" dirty="0"/>
              <a:t>);</a:t>
            </a:r>
          </a:p>
          <a:p>
            <a:r>
              <a:rPr lang="en-US" altLang="zh-CN" sz="2806" dirty="0"/>
              <a:t>sigma=0.001;                   </a:t>
            </a:r>
            <a:r>
              <a:rPr lang="en-US" altLang="zh-CN" sz="2806" dirty="0" err="1"/>
              <a:t>miun</a:t>
            </a:r>
            <a:r>
              <a:rPr lang="en-US" altLang="zh-CN" sz="2806" dirty="0"/>
              <a:t>=0;</a:t>
            </a:r>
          </a:p>
          <a:p>
            <a:r>
              <a:rPr lang="en-US" altLang="zh-CN" sz="2806" dirty="0" err="1"/>
              <a:t>nn</a:t>
            </a:r>
            <a:r>
              <a:rPr lang="en-US" altLang="zh-CN" sz="2806" dirty="0"/>
              <a:t>=M*N*(</a:t>
            </a:r>
            <a:r>
              <a:rPr lang="en-US" altLang="zh-CN" sz="2806" dirty="0" err="1"/>
              <a:t>sigma+miun</a:t>
            </a:r>
            <a:r>
              <a:rPr lang="en-US" altLang="zh-CN" sz="2806" dirty="0"/>
              <a:t>*</a:t>
            </a:r>
            <a:r>
              <a:rPr lang="en-US" altLang="zh-CN" sz="2806" dirty="0" err="1"/>
              <a:t>miun</a:t>
            </a:r>
            <a:r>
              <a:rPr lang="en-US" altLang="zh-CN" sz="2806" dirty="0"/>
              <a:t>);</a:t>
            </a:r>
          </a:p>
          <a:p>
            <a:r>
              <a:rPr lang="en-US" altLang="zh-CN" sz="2806" dirty="0" err="1"/>
              <a:t>BlurandnoiseI</a:t>
            </a:r>
            <a:r>
              <a:rPr lang="en-US" altLang="zh-CN" sz="2806" dirty="0"/>
              <a:t>=</a:t>
            </a:r>
            <a:r>
              <a:rPr lang="en-US" altLang="zh-CN" sz="2806" dirty="0" err="1"/>
              <a:t>imnoise</a:t>
            </a:r>
            <a:r>
              <a:rPr lang="en-US" altLang="zh-CN" sz="2806" dirty="0"/>
              <a:t>(</a:t>
            </a:r>
            <a:r>
              <a:rPr lang="en-US" altLang="zh-CN" sz="2806" dirty="0" err="1"/>
              <a:t>BlurI</a:t>
            </a:r>
            <a:r>
              <a:rPr lang="en-US" altLang="zh-CN" sz="2806" dirty="0"/>
              <a:t>,'</a:t>
            </a:r>
            <a:r>
              <a:rPr lang="en-US" altLang="zh-CN" sz="2806" dirty="0" err="1"/>
              <a:t>gaussian</a:t>
            </a:r>
            <a:r>
              <a:rPr lang="en-US" altLang="zh-CN" sz="2806" dirty="0"/>
              <a:t>',</a:t>
            </a:r>
            <a:r>
              <a:rPr lang="en-US" altLang="zh-CN" sz="2806" dirty="0" err="1"/>
              <a:t>miun,sigma</a:t>
            </a:r>
            <a:r>
              <a:rPr lang="en-US" altLang="zh-CN" sz="2806" dirty="0"/>
              <a:t>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</a:t>
            </a:r>
            <a:r>
              <a:rPr lang="en-US" altLang="zh-CN" sz="2806" dirty="0" err="1"/>
              <a:t>BlurandnoiseI</a:t>
            </a:r>
            <a:r>
              <a:rPr lang="en-US" altLang="zh-CN" sz="2806" dirty="0"/>
              <a:t>),</a:t>
            </a:r>
          </a:p>
          <a:p>
            <a:r>
              <a:rPr lang="en-US" altLang="zh-CN" sz="2806" dirty="0"/>
              <a:t>           title('Blurred Image with noise');</a:t>
            </a:r>
            <a:endParaRPr lang="zh-CN" altLang="en-US" sz="2806" dirty="0"/>
          </a:p>
        </p:txBody>
      </p:sp>
    </p:spTree>
    <p:extLst>
      <p:ext uri="{BB962C8B-B14F-4D97-AF65-F5344CB8AC3E}">
        <p14:creationId xmlns:p14="http://schemas.microsoft.com/office/powerpoint/2010/main" val="66727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约束最小二乘方滤波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132908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7" name="矩形 6"/>
          <p:cNvSpPr/>
          <p:nvPr/>
        </p:nvSpPr>
        <p:spPr>
          <a:xfrm>
            <a:off x="1825269" y="1683971"/>
            <a:ext cx="4637759" cy="480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/>
              <a:t>h1=zeros(N,M);               </a:t>
            </a:r>
          </a:p>
          <a:p>
            <a:r>
              <a:rPr lang="en-US" altLang="zh-CN" sz="2551" dirty="0"/>
              <a:t>h1(1:window,1:window)=h;</a:t>
            </a:r>
          </a:p>
          <a:p>
            <a:r>
              <a:rPr lang="en-US" altLang="zh-CN" sz="2551" dirty="0"/>
              <a:t>H=</a:t>
            </a:r>
            <a:r>
              <a:rPr lang="en-US" altLang="zh-CN" sz="2551" dirty="0" err="1"/>
              <a:t>fftshift</a:t>
            </a:r>
            <a:r>
              <a:rPr lang="en-US" altLang="zh-CN" sz="2551" dirty="0"/>
              <a:t>(fft2(h1));</a:t>
            </a:r>
          </a:p>
          <a:p>
            <a:endParaRPr lang="en-US" altLang="zh-CN" sz="2551" dirty="0"/>
          </a:p>
          <a:p>
            <a:r>
              <a:rPr lang="en-US" altLang="zh-CN" sz="2551" dirty="0"/>
              <a:t>lap=[0 1 0;1 -4 1;0 1 0];       </a:t>
            </a:r>
          </a:p>
          <a:p>
            <a:r>
              <a:rPr lang="en-US" altLang="zh-CN" sz="2551" dirty="0"/>
              <a:t>L=zeros(N,M);</a:t>
            </a:r>
          </a:p>
          <a:p>
            <a:r>
              <a:rPr lang="en-US" altLang="zh-CN" sz="2551" dirty="0"/>
              <a:t>L(1:3,1:3)=lap;                    </a:t>
            </a:r>
          </a:p>
          <a:p>
            <a:r>
              <a:rPr lang="en-US" altLang="zh-CN" sz="2551" dirty="0"/>
              <a:t>L=</a:t>
            </a:r>
            <a:r>
              <a:rPr lang="en-US" altLang="zh-CN" sz="2551" dirty="0" err="1"/>
              <a:t>fftshift</a:t>
            </a:r>
            <a:r>
              <a:rPr lang="en-US" altLang="zh-CN" sz="2551" dirty="0"/>
              <a:t>(fft2(L));</a:t>
            </a:r>
          </a:p>
          <a:p>
            <a:endParaRPr lang="en-US" altLang="zh-CN" sz="2551" dirty="0"/>
          </a:p>
          <a:p>
            <a:r>
              <a:rPr lang="en-US" altLang="zh-CN" sz="2551" dirty="0"/>
              <a:t>G=</a:t>
            </a:r>
            <a:r>
              <a:rPr lang="en-US" altLang="zh-CN" sz="2551" dirty="0" err="1"/>
              <a:t>fftshift</a:t>
            </a:r>
            <a:r>
              <a:rPr lang="en-US" altLang="zh-CN" sz="2551" dirty="0"/>
              <a:t>(fft2(</a:t>
            </a:r>
            <a:r>
              <a:rPr lang="en-US" altLang="zh-CN" sz="2551" dirty="0" err="1"/>
              <a:t>BlurandnoiseI</a:t>
            </a:r>
            <a:r>
              <a:rPr lang="en-US" altLang="zh-CN" sz="2551" dirty="0"/>
              <a:t>));</a:t>
            </a:r>
          </a:p>
          <a:p>
            <a:r>
              <a:rPr lang="en-US" altLang="zh-CN" sz="2551" dirty="0" err="1"/>
              <a:t>gama</a:t>
            </a:r>
            <a:r>
              <a:rPr lang="en-US" altLang="zh-CN" sz="2551" dirty="0"/>
              <a:t>=0.3;    step=0.01;    </a:t>
            </a:r>
          </a:p>
          <a:p>
            <a:r>
              <a:rPr lang="en-US" altLang="zh-CN" sz="2551" dirty="0"/>
              <a:t>alpha=</a:t>
            </a:r>
            <a:r>
              <a:rPr lang="en-US" altLang="zh-CN" sz="2551" dirty="0" err="1"/>
              <a:t>nn</a:t>
            </a:r>
            <a:r>
              <a:rPr lang="en-US" altLang="zh-CN" sz="2551" dirty="0"/>
              <a:t>*0.001;    flag=true;</a:t>
            </a:r>
          </a:p>
        </p:txBody>
      </p:sp>
      <p:sp>
        <p:nvSpPr>
          <p:cNvPr id="8" name="矩形 7"/>
          <p:cNvSpPr/>
          <p:nvPr/>
        </p:nvSpPr>
        <p:spPr>
          <a:xfrm>
            <a:off x="6187844" y="1224752"/>
            <a:ext cx="4362575" cy="558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/>
              <a:t>while flag </a:t>
            </a:r>
          </a:p>
          <a:p>
            <a:r>
              <a:rPr lang="en-US" altLang="zh-CN" sz="2551" dirty="0"/>
              <a:t>    MH=</a:t>
            </a:r>
            <a:r>
              <a:rPr lang="en-US" altLang="zh-CN" sz="2551" dirty="0" err="1"/>
              <a:t>conj</a:t>
            </a:r>
            <a:r>
              <a:rPr lang="en-US" altLang="zh-CN" sz="2551" dirty="0"/>
              <a:t>(H)./(abs(H).^2+</a:t>
            </a:r>
          </a:p>
          <a:p>
            <a:r>
              <a:rPr lang="en-US" altLang="zh-CN" sz="2551" dirty="0"/>
              <a:t>            </a:t>
            </a:r>
            <a:r>
              <a:rPr lang="en-US" altLang="zh-CN" sz="2551" dirty="0" err="1"/>
              <a:t>gama</a:t>
            </a:r>
            <a:r>
              <a:rPr lang="en-US" altLang="zh-CN" sz="2551" dirty="0"/>
              <a:t>*(abs(L).^2));</a:t>
            </a:r>
          </a:p>
          <a:p>
            <a:r>
              <a:rPr lang="en-US" altLang="zh-CN" sz="2551" dirty="0"/>
              <a:t>    F=G.*MH;     E=G-H.*F;</a:t>
            </a:r>
          </a:p>
          <a:p>
            <a:r>
              <a:rPr lang="en-US" altLang="zh-CN" sz="2551" dirty="0"/>
              <a:t>    E=abs(ifft2(</a:t>
            </a:r>
            <a:r>
              <a:rPr lang="en-US" altLang="zh-CN" sz="2551" dirty="0" err="1"/>
              <a:t>ifftshift</a:t>
            </a:r>
            <a:r>
              <a:rPr lang="en-US" altLang="zh-CN" sz="2551" dirty="0"/>
              <a:t>(E)));      </a:t>
            </a:r>
          </a:p>
          <a:p>
            <a:r>
              <a:rPr lang="en-US" altLang="zh-CN" sz="2551" dirty="0"/>
              <a:t>    </a:t>
            </a:r>
            <a:r>
              <a:rPr lang="en-US" altLang="zh-CN" sz="2551" dirty="0" err="1"/>
              <a:t>ee</a:t>
            </a:r>
            <a:r>
              <a:rPr lang="en-US" altLang="zh-CN" sz="2551" dirty="0"/>
              <a:t>=sum(E(:).^2);</a:t>
            </a:r>
          </a:p>
          <a:p>
            <a:r>
              <a:rPr lang="en-US" altLang="zh-CN" sz="2551" dirty="0"/>
              <a:t>    if </a:t>
            </a:r>
            <a:r>
              <a:rPr lang="en-US" altLang="zh-CN" sz="2551" dirty="0" err="1"/>
              <a:t>ee</a:t>
            </a:r>
            <a:r>
              <a:rPr lang="en-US" altLang="zh-CN" sz="2551" dirty="0"/>
              <a:t>&lt;</a:t>
            </a:r>
            <a:r>
              <a:rPr lang="en-US" altLang="zh-CN" sz="2551" dirty="0" err="1"/>
              <a:t>nn</a:t>
            </a:r>
            <a:r>
              <a:rPr lang="en-US" altLang="zh-CN" sz="2551" dirty="0"/>
              <a:t>-alpha</a:t>
            </a:r>
          </a:p>
          <a:p>
            <a:r>
              <a:rPr lang="en-US" altLang="zh-CN" sz="2551" dirty="0"/>
              <a:t>        </a:t>
            </a:r>
            <a:r>
              <a:rPr lang="en-US" altLang="zh-CN" sz="2551" dirty="0" err="1"/>
              <a:t>gama</a:t>
            </a:r>
            <a:r>
              <a:rPr lang="en-US" altLang="zh-CN" sz="2551" dirty="0"/>
              <a:t>=</a:t>
            </a:r>
            <a:r>
              <a:rPr lang="en-US" altLang="zh-CN" sz="2551" dirty="0" err="1"/>
              <a:t>gama+step</a:t>
            </a:r>
            <a:r>
              <a:rPr lang="en-US" altLang="zh-CN" sz="2551" dirty="0"/>
              <a:t>;</a:t>
            </a:r>
          </a:p>
          <a:p>
            <a:r>
              <a:rPr lang="en-US" altLang="zh-CN" sz="2551" dirty="0"/>
              <a:t>    </a:t>
            </a:r>
            <a:r>
              <a:rPr lang="en-US" altLang="zh-CN" sz="2551" dirty="0" err="1"/>
              <a:t>elseif</a:t>
            </a:r>
            <a:r>
              <a:rPr lang="en-US" altLang="zh-CN" sz="2551" dirty="0"/>
              <a:t> </a:t>
            </a:r>
            <a:r>
              <a:rPr lang="en-US" altLang="zh-CN" sz="2551" dirty="0" err="1"/>
              <a:t>ee</a:t>
            </a:r>
            <a:r>
              <a:rPr lang="en-US" altLang="zh-CN" sz="2551" dirty="0"/>
              <a:t>&gt;</a:t>
            </a:r>
            <a:r>
              <a:rPr lang="en-US" altLang="zh-CN" sz="2551" dirty="0" err="1"/>
              <a:t>nn+alpha</a:t>
            </a:r>
            <a:endParaRPr lang="en-US" altLang="zh-CN" sz="2551" dirty="0"/>
          </a:p>
          <a:p>
            <a:r>
              <a:rPr lang="en-US" altLang="zh-CN" sz="2551" dirty="0"/>
              <a:t>        </a:t>
            </a:r>
            <a:r>
              <a:rPr lang="en-US" altLang="zh-CN" sz="2551" dirty="0" err="1"/>
              <a:t>gama</a:t>
            </a:r>
            <a:r>
              <a:rPr lang="en-US" altLang="zh-CN" sz="2551" dirty="0"/>
              <a:t>=</a:t>
            </a:r>
            <a:r>
              <a:rPr lang="en-US" altLang="zh-CN" sz="2551" dirty="0" err="1"/>
              <a:t>gama</a:t>
            </a:r>
            <a:r>
              <a:rPr lang="en-US" altLang="zh-CN" sz="2551" dirty="0"/>
              <a:t>-step;</a:t>
            </a:r>
          </a:p>
          <a:p>
            <a:r>
              <a:rPr lang="en-US" altLang="zh-CN" sz="2551" dirty="0"/>
              <a:t>    else</a:t>
            </a:r>
          </a:p>
          <a:p>
            <a:r>
              <a:rPr lang="en-US" altLang="zh-CN" sz="2551" dirty="0"/>
              <a:t>        flag=false;</a:t>
            </a:r>
          </a:p>
          <a:p>
            <a:r>
              <a:rPr lang="en-US" altLang="zh-CN" sz="2551" dirty="0"/>
              <a:t>    end</a:t>
            </a:r>
          </a:p>
          <a:p>
            <a:r>
              <a:rPr lang="en-US" altLang="zh-CN" sz="2551" dirty="0"/>
              <a:t>end</a:t>
            </a:r>
            <a:endParaRPr lang="zh-CN" altLang="en-US" sz="2551" dirty="0"/>
          </a:p>
        </p:txBody>
      </p:sp>
    </p:spTree>
    <p:extLst>
      <p:ext uri="{BB962C8B-B14F-4D97-AF65-F5344CB8AC3E}">
        <p14:creationId xmlns:p14="http://schemas.microsoft.com/office/powerpoint/2010/main" val="38753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约束最小二乘方滤波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6109" y="1132908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7" name="矩形 6"/>
          <p:cNvSpPr/>
          <p:nvPr/>
        </p:nvSpPr>
        <p:spPr>
          <a:xfrm>
            <a:off x="2376680" y="1638049"/>
            <a:ext cx="7484912" cy="2447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/>
              <a:t>MH=</a:t>
            </a:r>
            <a:r>
              <a:rPr lang="en-US" altLang="zh-CN" sz="2551" dirty="0" err="1"/>
              <a:t>conj</a:t>
            </a:r>
            <a:r>
              <a:rPr lang="en-US" altLang="zh-CN" sz="2551" dirty="0"/>
              <a:t>(H)./(abs(H).^2+gama*(abs(L).^2));</a:t>
            </a:r>
          </a:p>
          <a:p>
            <a:r>
              <a:rPr lang="en-US" altLang="zh-CN" sz="2551" dirty="0"/>
              <a:t>f=ifft2(</a:t>
            </a:r>
            <a:r>
              <a:rPr lang="en-US" altLang="zh-CN" sz="2551" dirty="0" err="1"/>
              <a:t>ifftshift</a:t>
            </a:r>
            <a:r>
              <a:rPr lang="en-US" altLang="zh-CN" sz="2551" dirty="0"/>
              <a:t>(G.*MH));</a:t>
            </a:r>
          </a:p>
          <a:p>
            <a:r>
              <a:rPr lang="en-US" altLang="zh-CN" sz="2551" dirty="0"/>
              <a:t>result=f(1:N-window+1,1:M-window+1);</a:t>
            </a:r>
          </a:p>
          <a:p>
            <a:r>
              <a:rPr lang="en-US" altLang="zh-CN" sz="2551" dirty="0"/>
              <a:t>[J, LAGRA]=</a:t>
            </a:r>
            <a:r>
              <a:rPr lang="en-US" altLang="zh-CN" sz="2551" dirty="0" err="1"/>
              <a:t>deconvreg</a:t>
            </a:r>
            <a:r>
              <a:rPr lang="en-US" altLang="zh-CN" sz="2551" dirty="0"/>
              <a:t>(</a:t>
            </a:r>
            <a:r>
              <a:rPr lang="en-US" altLang="zh-CN" sz="2551" dirty="0" err="1"/>
              <a:t>BlurandnoiseI,h,nn</a:t>
            </a:r>
            <a:r>
              <a:rPr lang="en-US" altLang="zh-CN" sz="2551" dirty="0"/>
              <a:t>);</a:t>
            </a:r>
          </a:p>
          <a:p>
            <a:r>
              <a:rPr lang="en-US" altLang="zh-CN" sz="2551" dirty="0" err="1"/>
              <a:t>figure,imshow</a:t>
            </a:r>
            <a:r>
              <a:rPr lang="en-US" altLang="zh-CN" sz="2551" dirty="0"/>
              <a:t>(J,[]);</a:t>
            </a:r>
          </a:p>
          <a:p>
            <a:r>
              <a:rPr lang="en-US" altLang="zh-CN" sz="2551" dirty="0" err="1"/>
              <a:t>figure,imshow</a:t>
            </a:r>
            <a:r>
              <a:rPr lang="en-US" altLang="zh-CN" sz="2551" dirty="0"/>
              <a:t>(abs(result),[]),title('Filtered Image');</a:t>
            </a:r>
            <a:endParaRPr lang="zh-CN" altLang="en-US" sz="2551" dirty="0"/>
          </a:p>
        </p:txBody>
      </p:sp>
      <p:grpSp>
        <p:nvGrpSpPr>
          <p:cNvPr id="10" name="组合 9"/>
          <p:cNvGrpSpPr/>
          <p:nvPr/>
        </p:nvGrpSpPr>
        <p:grpSpPr>
          <a:xfrm>
            <a:off x="3008609" y="4055762"/>
            <a:ext cx="2698175" cy="2666882"/>
            <a:chOff x="1499418" y="3241169"/>
            <a:chExt cx="2115444" cy="2090909"/>
          </a:xfrm>
        </p:grpSpPr>
        <p:pic>
          <p:nvPicPr>
            <p:cNvPr id="191490" name="Picture 2" descr="Blurrednoise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1141" y="3241169"/>
              <a:ext cx="1691999" cy="169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499418" y="4921155"/>
              <a:ext cx="2115444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模糊加高斯噪声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23408" y="4055761"/>
            <a:ext cx="3057246" cy="2666023"/>
            <a:chOff x="3449258" y="3247700"/>
            <a:chExt cx="2396966" cy="2083738"/>
          </a:xfrm>
        </p:grpSpPr>
        <p:pic>
          <p:nvPicPr>
            <p:cNvPr id="191491" name="Picture 3" descr="LSFiltered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809" y="3247700"/>
              <a:ext cx="1693865" cy="169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3449258" y="4921792"/>
              <a:ext cx="2396966" cy="409646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约束最小二乘滤波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90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约束最小二乘方滤波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32909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pic>
        <p:nvPicPr>
          <p:cNvPr id="6" name="Picture 4" descr="pep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56" y="2463968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4078313" y="1890759"/>
            <a:ext cx="2698175" cy="2732208"/>
            <a:chOff x="2002652" y="1482408"/>
            <a:chExt cx="2115444" cy="214212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02652" y="1482408"/>
              <a:ext cx="2115444" cy="4109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模糊加高斯噪声</a:t>
              </a:r>
            </a:p>
          </p:txBody>
        </p:sp>
        <p:pic>
          <p:nvPicPr>
            <p:cNvPr id="8" name="Picture 6" descr="Blurrednoise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016" y="1931819"/>
              <a:ext cx="1692716" cy="1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7" descr="erchengFiltered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731" y="2463968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6540367" y="2814701"/>
            <a:ext cx="1620957" cy="1387688"/>
            <a:chOff x="3932969" y="2206803"/>
            <a:chExt cx="1270875" cy="1087986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4232976" y="2602683"/>
              <a:ext cx="670863" cy="317384"/>
            </a:xfrm>
            <a:prstGeom prst="rightArrow">
              <a:avLst>
                <a:gd name="adj1" fmla="val 50000"/>
                <a:gd name="adj2" fmla="val 52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/>
            <a:lstStyle/>
            <a:p>
              <a:endParaRPr lang="zh-CN" altLang="en-US" sz="2296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32969" y="2206803"/>
              <a:ext cx="1270875" cy="108798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约束最小</a:t>
              </a:r>
            </a:p>
            <a:p>
              <a:pPr algn="ctr"/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二乘滤波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约束最小二乘方滤波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32909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5800" y="1819151"/>
            <a:ext cx="7262886" cy="243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函数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551" dirty="0"/>
              <a:t>J = </a:t>
            </a:r>
            <a:r>
              <a:rPr lang="en-US" altLang="zh-CN" sz="2551" dirty="0" err="1"/>
              <a:t>deconvreg</a:t>
            </a:r>
            <a:r>
              <a:rPr lang="en-US" altLang="zh-CN" sz="2551" dirty="0"/>
              <a:t>(I,PSF,NP)</a:t>
            </a:r>
            <a:r>
              <a:rPr lang="zh-CN" altLang="zh-CN" sz="2551" dirty="0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551" dirty="0"/>
              <a:t>J = </a:t>
            </a:r>
            <a:r>
              <a:rPr lang="en-US" altLang="zh-CN" sz="2551" dirty="0" err="1"/>
              <a:t>deconvreg</a:t>
            </a:r>
            <a:r>
              <a:rPr lang="en-US" altLang="zh-CN" sz="2551" dirty="0"/>
              <a:t>(I,PSF,NP,LRANGE)</a:t>
            </a:r>
            <a:r>
              <a:rPr lang="zh-CN" altLang="zh-CN" sz="2551" dirty="0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551" dirty="0"/>
              <a:t>J = </a:t>
            </a:r>
            <a:r>
              <a:rPr lang="en-US" altLang="zh-CN" sz="2551" dirty="0" err="1"/>
              <a:t>deconvreg</a:t>
            </a:r>
            <a:r>
              <a:rPr lang="en-US" altLang="zh-CN" sz="2551" dirty="0"/>
              <a:t>(I,PSF,NP,LRANGE,REGOP)</a:t>
            </a:r>
            <a:r>
              <a:rPr lang="zh-CN" altLang="zh-CN" sz="2551" dirty="0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551" dirty="0"/>
              <a:t>[J, LAGRA] = </a:t>
            </a:r>
            <a:r>
              <a:rPr lang="en-US" altLang="zh-CN" sz="2551" dirty="0" err="1"/>
              <a:t>deconvreg</a:t>
            </a:r>
            <a:r>
              <a:rPr lang="en-US" altLang="zh-CN" sz="2551" dirty="0"/>
              <a:t>(I,PSF,...)</a:t>
            </a:r>
            <a:r>
              <a:rPr lang="zh-CN" altLang="zh-CN" sz="2551" dirty="0"/>
              <a:t>。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55800" y="4424150"/>
            <a:ext cx="7676182" cy="210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程序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29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接前程序中获取模糊图像</a:t>
            </a:r>
            <a:r>
              <a:rPr lang="en-US" altLang="zh-CN" sz="2296" dirty="0" err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BlurrednoisyI</a:t>
            </a:r>
            <a:r>
              <a:rPr lang="zh-CN" altLang="en-US" sz="229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一段儿</a:t>
            </a:r>
            <a:endParaRPr lang="en-US" altLang="zh-CN" sz="2296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806" dirty="0"/>
              <a:t>J=</a:t>
            </a:r>
            <a:r>
              <a:rPr lang="en-US" altLang="zh-CN" sz="2806" dirty="0" err="1"/>
              <a:t>deconvreg</a:t>
            </a:r>
            <a:r>
              <a:rPr lang="en-US" altLang="zh-CN" sz="2806" dirty="0"/>
              <a:t>(</a:t>
            </a:r>
            <a:r>
              <a:rPr lang="en-US" altLang="zh-CN" sz="2806" dirty="0" err="1"/>
              <a:t>BlurrednoisyI,h,nn</a:t>
            </a:r>
            <a:r>
              <a:rPr lang="en-US" altLang="zh-CN" sz="2806" dirty="0"/>
              <a:t>);</a:t>
            </a:r>
            <a:endParaRPr lang="zh-CN" altLang="zh-CN" sz="2806" dirty="0"/>
          </a:p>
          <a:p>
            <a:pPr lvl="1">
              <a:lnSpc>
                <a:spcPct val="120000"/>
              </a:lnSpc>
            </a:pPr>
            <a:r>
              <a:rPr lang="en-US" altLang="zh-CN" sz="2806" dirty="0" err="1"/>
              <a:t>figure,imshow</a:t>
            </a:r>
            <a:r>
              <a:rPr lang="en-US" altLang="zh-CN" sz="2806" dirty="0"/>
              <a:t>(J,[]);</a:t>
            </a:r>
            <a:endParaRPr lang="zh-CN" altLang="zh-CN" sz="2806" dirty="0"/>
          </a:p>
        </p:txBody>
      </p:sp>
    </p:spTree>
    <p:extLst>
      <p:ext uri="{BB962C8B-B14F-4D97-AF65-F5344CB8AC3E}">
        <p14:creationId xmlns:p14="http://schemas.microsoft.com/office/powerpoint/2010/main" val="12047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8.4.6 Richardson–Lucy</a:t>
            </a:r>
            <a:r>
              <a:rPr lang="zh-CN" altLang="zh-CN" sz="3061" dirty="0">
                <a:ea typeface="微软雅黑" pitchFamily="34" charset="-122"/>
                <a:cs typeface="Times New Roman" pitchFamily="18" charset="0"/>
              </a:rPr>
              <a:t>算法</a:t>
            </a:r>
            <a:endParaRPr lang="zh-CN" altLang="en-US" sz="306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32909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2055227" y="1855484"/>
            <a:ext cx="8127818" cy="2363051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简称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RL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算法，图像复原的经典算法之一，因William Richardson和Leon Lucy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各自独立提出而得名。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算法假设图像服从泊松分布，采用最大似然法得到估计原始图像信息的迭代表达式：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20202" y="4478859"/>
            <a:ext cx="7153622" cy="1680000"/>
            <a:chOff x="781050" y="3511550"/>
            <a:chExt cx="5608638" cy="1317167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781050" y="3511550"/>
            <a:ext cx="5608638" cy="85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3" imgW="3504960" imgH="533160" progId="Equation.DSMT4">
                    <p:embed/>
                  </p:oleObj>
                </mc:Choice>
                <mc:Fallback>
                  <p:oleObj name="Equation" r:id="rId3" imgW="3504960" imgH="53316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050" y="3511550"/>
                          <a:ext cx="5608638" cy="85407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2653872" y="4448561"/>
              <a:ext cx="1803758" cy="3801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551" i="1" dirty="0"/>
                <a:t>k</a:t>
              </a:r>
              <a:r>
                <a:rPr lang="zh-CN" altLang="en-US" sz="2551" dirty="0">
                  <a:latin typeface="楷体" pitchFamily="49" charset="-122"/>
                  <a:ea typeface="楷体" pitchFamily="49" charset="-122"/>
                </a:rPr>
                <a:t>表示</a:t>
              </a:r>
              <a:r>
                <a:rPr lang="zh-CN" altLang="zh-CN" sz="2551" dirty="0">
                  <a:latin typeface="楷体" pitchFamily="49" charset="-122"/>
                  <a:ea typeface="楷体" pitchFamily="49" charset="-122"/>
                </a:rPr>
                <a:t>迭代</a:t>
              </a:r>
              <a:r>
                <a:rPr lang="zh-CN" altLang="en-US" sz="2551" dirty="0">
                  <a:latin typeface="楷体" pitchFamily="49" charset="-122"/>
                  <a:ea typeface="楷体" pitchFamily="49" charset="-122"/>
                </a:rPr>
                <a:t>次数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11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8.4.6 Richardson–Lucy</a:t>
            </a:r>
            <a:r>
              <a:rPr lang="zh-CN" altLang="zh-CN" sz="3061" dirty="0">
                <a:ea typeface="微软雅黑" pitchFamily="34" charset="-122"/>
                <a:cs typeface="Times New Roman" pitchFamily="18" charset="0"/>
              </a:rPr>
              <a:t>算法</a:t>
            </a:r>
            <a:endParaRPr lang="zh-CN" altLang="en-US" sz="306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32909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5800" y="2490423"/>
            <a:ext cx="8548697" cy="32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函数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23" dirty="0"/>
              <a:t>J=</a:t>
            </a:r>
            <a:r>
              <a:rPr lang="en-US" altLang="zh-CN" sz="2423" dirty="0" err="1"/>
              <a:t>deconvlucy</a:t>
            </a:r>
            <a:r>
              <a:rPr lang="en-US" altLang="zh-CN" sz="2423" dirty="0"/>
              <a:t>(I,PSF)</a:t>
            </a:r>
            <a:r>
              <a:rPr lang="zh-CN" altLang="zh-CN" sz="2423" dirty="0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423" dirty="0"/>
              <a:t>J=</a:t>
            </a:r>
            <a:r>
              <a:rPr lang="en-US" altLang="zh-CN" sz="2423" dirty="0" err="1"/>
              <a:t>deconvlucy</a:t>
            </a:r>
            <a:r>
              <a:rPr lang="en-US" altLang="zh-CN" sz="2423" dirty="0"/>
              <a:t>(I,PSF,NUMIT)</a:t>
            </a:r>
            <a:r>
              <a:rPr lang="zh-CN" altLang="zh-CN" sz="2423" dirty="0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423" dirty="0"/>
              <a:t>J=</a:t>
            </a:r>
            <a:r>
              <a:rPr lang="en-US" altLang="zh-CN" sz="2423" dirty="0" err="1"/>
              <a:t>deconvlucy</a:t>
            </a:r>
            <a:r>
              <a:rPr lang="en-US" altLang="zh-CN" sz="2423" dirty="0"/>
              <a:t>(I,PSF,NUMIT,DAMPAR)</a:t>
            </a:r>
            <a:r>
              <a:rPr lang="zh-CN" altLang="zh-CN" sz="2423" dirty="0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423" dirty="0"/>
              <a:t>J=</a:t>
            </a:r>
            <a:r>
              <a:rPr lang="en-US" altLang="zh-CN" sz="2423" dirty="0" err="1"/>
              <a:t>deconvlucy</a:t>
            </a:r>
            <a:r>
              <a:rPr lang="en-US" altLang="zh-CN" sz="2423" dirty="0"/>
              <a:t>(I,PSF,NUMIT,DAMPAR,WEIGHT)</a:t>
            </a:r>
            <a:r>
              <a:rPr lang="zh-CN" altLang="zh-CN" sz="2423" dirty="0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423" dirty="0"/>
              <a:t>J=</a:t>
            </a:r>
            <a:r>
              <a:rPr lang="en-US" altLang="zh-CN" sz="2423" dirty="0" err="1"/>
              <a:t>deconvlucy</a:t>
            </a:r>
            <a:r>
              <a:rPr lang="en-US" altLang="zh-CN" sz="2423" dirty="0"/>
              <a:t>(I,PSF,NUMIT,DAMPAR,WEIGHT</a:t>
            </a:r>
          </a:p>
          <a:p>
            <a:pPr lvl="1">
              <a:lnSpc>
                <a:spcPct val="120000"/>
              </a:lnSpc>
            </a:pPr>
            <a:r>
              <a:rPr lang="en-US" altLang="zh-CN" sz="2423" dirty="0"/>
              <a:t>                                                                   ,READOUT)</a:t>
            </a:r>
            <a:r>
              <a:rPr lang="zh-CN" altLang="zh-CN" sz="2423" dirty="0"/>
              <a:t>。</a:t>
            </a:r>
            <a:endParaRPr lang="zh-CN" altLang="en-US" sz="2423" dirty="0"/>
          </a:p>
        </p:txBody>
      </p:sp>
      <p:sp>
        <p:nvSpPr>
          <p:cNvPr id="8" name="矩形 7"/>
          <p:cNvSpPr/>
          <p:nvPr/>
        </p:nvSpPr>
        <p:spPr>
          <a:xfrm>
            <a:off x="3478455" y="1915070"/>
            <a:ext cx="6566823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对模糊的图像进行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算法复原</a:t>
            </a:r>
          </a:p>
        </p:txBody>
      </p:sp>
    </p:spTree>
    <p:extLst>
      <p:ext uri="{BB962C8B-B14F-4D97-AF65-F5344CB8AC3E}">
        <p14:creationId xmlns:p14="http://schemas.microsoft.com/office/powerpoint/2010/main" val="952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4" name="Object 61"/>
          <p:cNvGraphicFramePr>
            <a:graphicFrameLocks noChangeAspect="1"/>
          </p:cNvGraphicFramePr>
          <p:nvPr>
            <p:extLst/>
          </p:nvPr>
        </p:nvGraphicFramePr>
        <p:xfrm>
          <a:off x="3550826" y="2211083"/>
          <a:ext cx="5448738" cy="57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2412720" imgH="253800" progId="Equation.DSMT4">
                  <p:embed/>
                </p:oleObj>
              </mc:Choice>
              <mc:Fallback>
                <p:oleObj name="Equation" r:id="rId3" imgW="2412720" imgH="253800" progId="Equation.DSMT4">
                  <p:embed/>
                  <p:pic>
                    <p:nvPicPr>
                      <p:cNvPr id="4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826" y="2211083"/>
                        <a:ext cx="5448738" cy="57301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871190" y="3123818"/>
            <a:ext cx="8513765" cy="1128714"/>
            <a:chOff x="66" y="3134"/>
            <a:chExt cx="5363" cy="711"/>
          </a:xfrm>
        </p:grpSpPr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66" y="3134"/>
              <a:ext cx="5363" cy="71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25541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     称为点扩散函数</a:t>
              </a:r>
              <a:r>
                <a:rPr lang="zh-CN" altLang="en-US" sz="2806" dirty="0">
                  <a:ea typeface="楷体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6" dirty="0">
                  <a:ea typeface="楷体" pitchFamily="49" charset="-122"/>
                  <a:cs typeface="Times New Roman" panose="02020603050405020304" pitchFamily="18" charset="0"/>
                </a:rPr>
                <a:t>PSF</a:t>
              </a:r>
              <a:r>
                <a:rPr lang="zh-CN" altLang="en-US" sz="2806" dirty="0">
                  <a:ea typeface="楷体" pitchFamily="49" charset="-122"/>
                  <a:cs typeface="Times New Roman" panose="02020603050405020304" pitchFamily="18" charset="0"/>
                </a:rPr>
                <a:t>），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其傅里叶变换      也称为光学传递函数</a:t>
              </a:r>
              <a:r>
                <a:rPr lang="zh-CN" altLang="en-US" sz="2806" dirty="0">
                  <a:ea typeface="楷体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6" dirty="0">
                  <a:ea typeface="楷体" pitchFamily="49" charset="-122"/>
                  <a:cs typeface="Times New Roman" panose="02020603050405020304" pitchFamily="18" charset="0"/>
                </a:rPr>
                <a:t>OTF</a:t>
              </a:r>
              <a:r>
                <a:rPr lang="zh-CN" altLang="en-US" sz="2806" dirty="0">
                  <a:ea typeface="楷体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7" name="Object 63"/>
            <p:cNvGraphicFramePr>
              <a:graphicFrameLocks noChangeAspect="1"/>
            </p:cNvGraphicFramePr>
            <p:nvPr>
              <p:extLst/>
            </p:nvPr>
          </p:nvGraphicFramePr>
          <p:xfrm>
            <a:off x="4802" y="3159"/>
            <a:ext cx="62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5" imgW="558720" imgH="253800" progId="Equation.DSMT4">
                    <p:embed/>
                  </p:oleObj>
                </mc:Choice>
                <mc:Fallback>
                  <p:oleObj name="Equation" r:id="rId5" imgW="558720" imgH="253800" progId="Equation.DSMT4">
                    <p:embed/>
                    <p:pic>
                      <p:nvPicPr>
                        <p:cNvPr id="7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3159"/>
                          <a:ext cx="627" cy="32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6"/>
            <p:cNvGraphicFramePr>
              <a:graphicFrameLocks noChangeAspect="1"/>
            </p:cNvGraphicFramePr>
            <p:nvPr>
              <p:extLst/>
            </p:nvPr>
          </p:nvGraphicFramePr>
          <p:xfrm>
            <a:off x="211" y="3159"/>
            <a:ext cx="60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7" imgW="520560" imgH="253800" progId="Equation.DSMT4">
                    <p:embed/>
                  </p:oleObj>
                </mc:Choice>
                <mc:Fallback>
                  <p:oleObj name="Equation" r:id="rId7" imgW="520560" imgH="253800" progId="Equation.DSMT4">
                    <p:embed/>
                    <p:pic>
                      <p:nvPicPr>
                        <p:cNvPr id="8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" y="3159"/>
                          <a:ext cx="609" cy="32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8.1.1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连续退化模型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696109" y="1279675"/>
            <a:ext cx="215751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）退化模型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图像退化模型</a:t>
            </a:r>
          </a:p>
        </p:txBody>
      </p:sp>
    </p:spTree>
    <p:extLst>
      <p:ext uri="{BB962C8B-B14F-4D97-AF65-F5344CB8AC3E}">
        <p14:creationId xmlns:p14="http://schemas.microsoft.com/office/powerpoint/2010/main" val="40175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8.4.6 Richardson–Lucy</a:t>
            </a:r>
            <a:r>
              <a:rPr lang="zh-CN" altLang="zh-CN" sz="3061" dirty="0">
                <a:ea typeface="微软雅黑" pitchFamily="34" charset="-122"/>
                <a:cs typeface="Times New Roman" pitchFamily="18" charset="0"/>
              </a:rPr>
              <a:t>算法</a:t>
            </a:r>
            <a:endParaRPr lang="zh-CN" altLang="en-US" sz="306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32909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5800" y="1867658"/>
            <a:ext cx="1752559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程序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5801" y="2436864"/>
            <a:ext cx="8265236" cy="3224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23" dirty="0"/>
              <a:t>I=im2double(rgb2gray(</a:t>
            </a:r>
            <a:r>
              <a:rPr lang="en-US" altLang="zh-CN" sz="2423" dirty="0" err="1"/>
              <a:t>imread</a:t>
            </a:r>
            <a:r>
              <a:rPr lang="en-US" altLang="zh-CN" sz="2423" dirty="0"/>
              <a:t>('flower.jpg')));</a:t>
            </a:r>
          </a:p>
          <a:p>
            <a:pPr>
              <a:lnSpc>
                <a:spcPct val="120000"/>
              </a:lnSpc>
            </a:pPr>
            <a:r>
              <a:rPr lang="en-US" altLang="zh-CN" sz="2423" dirty="0" err="1"/>
              <a:t>figure,imshow</a:t>
            </a:r>
            <a:r>
              <a:rPr lang="en-US" altLang="zh-CN" sz="2423" dirty="0"/>
              <a:t>(I),title('</a:t>
            </a:r>
            <a:r>
              <a:rPr lang="zh-CN" altLang="en-US" sz="2423" dirty="0"/>
              <a:t>原图像</a:t>
            </a:r>
            <a:r>
              <a:rPr lang="en-US" altLang="zh-CN" sz="2423" dirty="0"/>
              <a:t>');</a:t>
            </a:r>
          </a:p>
          <a:p>
            <a:pPr>
              <a:lnSpc>
                <a:spcPct val="120000"/>
              </a:lnSpc>
            </a:pPr>
            <a:r>
              <a:rPr lang="en-US" altLang="zh-CN" sz="2423" dirty="0"/>
              <a:t>PSF=</a:t>
            </a:r>
            <a:r>
              <a:rPr lang="en-US" altLang="zh-CN" sz="2423" dirty="0" err="1"/>
              <a:t>fspecial</a:t>
            </a:r>
            <a:r>
              <a:rPr lang="en-US" altLang="zh-CN" sz="2423" dirty="0"/>
              <a:t>('gaussian',7,10);</a:t>
            </a:r>
          </a:p>
          <a:p>
            <a:pPr>
              <a:lnSpc>
                <a:spcPct val="120000"/>
              </a:lnSpc>
            </a:pPr>
            <a:r>
              <a:rPr lang="en-US" altLang="zh-CN" sz="2423" dirty="0"/>
              <a:t>V=0.0001;</a:t>
            </a:r>
            <a:endParaRPr lang="zh-CN" altLang="en-US" sz="2423" dirty="0"/>
          </a:p>
          <a:p>
            <a:pPr>
              <a:lnSpc>
                <a:spcPct val="120000"/>
              </a:lnSpc>
            </a:pPr>
            <a:r>
              <a:rPr lang="en-US" altLang="zh-CN" sz="2423" dirty="0"/>
              <a:t>IF1=</a:t>
            </a:r>
            <a:r>
              <a:rPr lang="en-US" altLang="zh-CN" sz="2423" dirty="0" err="1"/>
              <a:t>imfilter</a:t>
            </a:r>
            <a:r>
              <a:rPr lang="en-US" altLang="zh-CN" sz="2423" dirty="0"/>
              <a:t>(I,PSF);</a:t>
            </a:r>
            <a:endParaRPr lang="zh-CN" altLang="en-US" sz="2423" dirty="0"/>
          </a:p>
          <a:p>
            <a:pPr>
              <a:lnSpc>
                <a:spcPct val="120000"/>
              </a:lnSpc>
            </a:pPr>
            <a:r>
              <a:rPr lang="en-US" altLang="zh-CN" sz="2423" dirty="0" err="1"/>
              <a:t>BlurredNoisy</a:t>
            </a:r>
            <a:r>
              <a:rPr lang="en-US" altLang="zh-CN" sz="2423" dirty="0"/>
              <a:t>=</a:t>
            </a:r>
            <a:r>
              <a:rPr lang="en-US" altLang="zh-CN" sz="2423" dirty="0" err="1"/>
              <a:t>imnoise</a:t>
            </a:r>
            <a:r>
              <a:rPr lang="en-US" altLang="zh-CN" sz="2423" dirty="0"/>
              <a:t>(IF1,'gaussian',0,V);</a:t>
            </a:r>
            <a:endParaRPr lang="zh-CN" altLang="en-US" sz="2423" dirty="0"/>
          </a:p>
          <a:p>
            <a:pPr>
              <a:lnSpc>
                <a:spcPct val="120000"/>
              </a:lnSpc>
            </a:pPr>
            <a:r>
              <a:rPr lang="en-US" altLang="zh-CN" sz="2423" dirty="0" err="1"/>
              <a:t>figure,imshow</a:t>
            </a:r>
            <a:r>
              <a:rPr lang="en-US" altLang="zh-CN" sz="2423" dirty="0"/>
              <a:t>(</a:t>
            </a:r>
            <a:r>
              <a:rPr lang="en-US" altLang="zh-CN" sz="2423" dirty="0" err="1"/>
              <a:t>BlurredNoisy</a:t>
            </a:r>
            <a:r>
              <a:rPr lang="en-US" altLang="zh-CN" sz="2423" dirty="0"/>
              <a:t>),title('</a:t>
            </a:r>
            <a:r>
              <a:rPr lang="zh-CN" altLang="en-US" sz="2423" dirty="0"/>
              <a:t>高斯模糊加噪声图像</a:t>
            </a:r>
            <a:r>
              <a:rPr lang="en-US" altLang="zh-CN" sz="2423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7621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330409" y="1872836"/>
            <a:ext cx="7714870" cy="433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551" dirty="0">
                <a:cs typeface="Times New Roman" pitchFamily="18" charset="0"/>
              </a:rPr>
              <a:t>WT=zeros(size(I));%</a:t>
            </a:r>
            <a:r>
              <a:rPr lang="zh-CN" altLang="en-US" sz="2551" dirty="0">
                <a:cs typeface="Times New Roman" pitchFamily="18" charset="0"/>
              </a:rPr>
              <a:t>产生权重矩阵</a:t>
            </a:r>
          </a:p>
          <a:p>
            <a:pPr>
              <a:lnSpc>
                <a:spcPct val="120000"/>
              </a:lnSpc>
            </a:pPr>
            <a:r>
              <a:rPr lang="en-US" altLang="zh-CN" sz="2551" dirty="0">
                <a:cs typeface="Times New Roman" pitchFamily="18" charset="0"/>
              </a:rPr>
              <a:t>WT(5:end-1,5:end-4)=1;</a:t>
            </a:r>
          </a:p>
          <a:p>
            <a:pPr>
              <a:lnSpc>
                <a:spcPct val="120000"/>
              </a:lnSpc>
            </a:pPr>
            <a:r>
              <a:rPr lang="en-US" altLang="zh-CN" sz="2551" dirty="0">
                <a:cs typeface="Times New Roman" pitchFamily="18" charset="0"/>
              </a:rPr>
              <a:t>%</a:t>
            </a:r>
            <a:r>
              <a:rPr lang="zh-CN" altLang="en-US" sz="2551" dirty="0">
                <a:cs typeface="Times New Roman" pitchFamily="18" charset="0"/>
              </a:rPr>
              <a:t>使用不同的参数进行复原</a:t>
            </a:r>
          </a:p>
          <a:p>
            <a:pPr>
              <a:lnSpc>
                <a:spcPct val="120000"/>
              </a:lnSpc>
            </a:pPr>
            <a:r>
              <a:rPr lang="en-US" altLang="zh-CN" sz="2551" dirty="0">
                <a:cs typeface="Times New Roman" pitchFamily="18" charset="0"/>
              </a:rPr>
              <a:t>J1=</a:t>
            </a:r>
            <a:r>
              <a:rPr lang="en-US" altLang="zh-CN" sz="2551" dirty="0" err="1">
                <a:cs typeface="Times New Roman" pitchFamily="18" charset="0"/>
              </a:rPr>
              <a:t>deconvlucy</a:t>
            </a:r>
            <a:r>
              <a:rPr lang="en-US" altLang="zh-CN" sz="2551" dirty="0">
                <a:cs typeface="Times New Roman" pitchFamily="18" charset="0"/>
              </a:rPr>
              <a:t>(</a:t>
            </a:r>
            <a:r>
              <a:rPr lang="en-US" altLang="zh-CN" sz="2551" dirty="0" err="1">
                <a:cs typeface="Times New Roman" pitchFamily="18" charset="0"/>
              </a:rPr>
              <a:t>BlurredNoisy,PSF</a:t>
            </a:r>
            <a:r>
              <a:rPr lang="en-US" altLang="zh-CN" sz="2551" dirty="0">
                <a:cs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551" dirty="0">
                <a:cs typeface="Times New Roman" pitchFamily="18" charset="0"/>
              </a:rPr>
              <a:t>J2=</a:t>
            </a:r>
            <a:r>
              <a:rPr lang="en-US" altLang="zh-CN" sz="2551" dirty="0" err="1">
                <a:cs typeface="Times New Roman" pitchFamily="18" charset="0"/>
              </a:rPr>
              <a:t>deconvlucy</a:t>
            </a:r>
            <a:r>
              <a:rPr lang="en-US" altLang="zh-CN" sz="2551" dirty="0">
                <a:cs typeface="Times New Roman" pitchFamily="18" charset="0"/>
              </a:rPr>
              <a:t>(BlurredNoisy,PSF,50,sqrt(V));</a:t>
            </a:r>
          </a:p>
          <a:p>
            <a:pPr>
              <a:lnSpc>
                <a:spcPct val="120000"/>
              </a:lnSpc>
            </a:pPr>
            <a:r>
              <a:rPr lang="en-US" altLang="zh-CN" sz="2551" dirty="0">
                <a:cs typeface="Times New Roman" pitchFamily="18" charset="0"/>
              </a:rPr>
              <a:t>J3=</a:t>
            </a:r>
            <a:r>
              <a:rPr lang="en-US" altLang="zh-CN" sz="2551" dirty="0" err="1">
                <a:cs typeface="Times New Roman" pitchFamily="18" charset="0"/>
              </a:rPr>
              <a:t>deconvlucy</a:t>
            </a:r>
            <a:r>
              <a:rPr lang="en-US" altLang="zh-CN" sz="2551" dirty="0">
                <a:cs typeface="Times New Roman" pitchFamily="18" charset="0"/>
              </a:rPr>
              <a:t>(BlurredNoisy,PSF,100,sqrt(V),WT);</a:t>
            </a:r>
          </a:p>
          <a:p>
            <a:pPr>
              <a:lnSpc>
                <a:spcPct val="120000"/>
              </a:lnSpc>
            </a:pPr>
            <a:r>
              <a:rPr lang="en-US" altLang="zh-CN" sz="2551" dirty="0" err="1">
                <a:cs typeface="Times New Roman" pitchFamily="18" charset="0"/>
              </a:rPr>
              <a:t>figure,imshow</a:t>
            </a:r>
            <a:r>
              <a:rPr lang="en-US" altLang="zh-CN" sz="2551" dirty="0">
                <a:cs typeface="Times New Roman" pitchFamily="18" charset="0"/>
              </a:rPr>
              <a:t>(J1),title('10</a:t>
            </a:r>
            <a:r>
              <a:rPr lang="zh-CN" altLang="en-US" sz="2551" dirty="0">
                <a:cs typeface="Times New Roman" pitchFamily="18" charset="0"/>
              </a:rPr>
              <a:t>次迭代</a:t>
            </a:r>
            <a:r>
              <a:rPr lang="en-US" altLang="zh-CN" sz="2551" dirty="0">
                <a:cs typeface="Times New Roman" pitchFamily="18" charset="0"/>
              </a:rPr>
              <a:t>');</a:t>
            </a:r>
          </a:p>
          <a:p>
            <a:pPr>
              <a:lnSpc>
                <a:spcPct val="120000"/>
              </a:lnSpc>
            </a:pPr>
            <a:r>
              <a:rPr lang="en-US" altLang="zh-CN" sz="2551" dirty="0" err="1">
                <a:cs typeface="Times New Roman" pitchFamily="18" charset="0"/>
              </a:rPr>
              <a:t>figure,imshow</a:t>
            </a:r>
            <a:r>
              <a:rPr lang="en-US" altLang="zh-CN" sz="2551" dirty="0">
                <a:cs typeface="Times New Roman" pitchFamily="18" charset="0"/>
              </a:rPr>
              <a:t>(J2),title('50</a:t>
            </a:r>
            <a:r>
              <a:rPr lang="zh-CN" altLang="en-US" sz="2551" dirty="0">
                <a:cs typeface="Times New Roman" pitchFamily="18" charset="0"/>
              </a:rPr>
              <a:t>次迭代</a:t>
            </a:r>
            <a:r>
              <a:rPr lang="en-US" altLang="zh-CN" sz="2551" dirty="0">
                <a:cs typeface="Times New Roman" pitchFamily="18" charset="0"/>
              </a:rPr>
              <a:t>');</a:t>
            </a:r>
          </a:p>
          <a:p>
            <a:pPr>
              <a:lnSpc>
                <a:spcPct val="120000"/>
              </a:lnSpc>
            </a:pPr>
            <a:r>
              <a:rPr lang="en-US" altLang="zh-CN" sz="2551" dirty="0" err="1">
                <a:cs typeface="Times New Roman" pitchFamily="18" charset="0"/>
              </a:rPr>
              <a:t>figure,imshow</a:t>
            </a:r>
            <a:r>
              <a:rPr lang="en-US" altLang="zh-CN" sz="2551" dirty="0">
                <a:cs typeface="Times New Roman" pitchFamily="18" charset="0"/>
              </a:rPr>
              <a:t>(J3),title('100</a:t>
            </a:r>
            <a:r>
              <a:rPr lang="zh-CN" altLang="en-US" sz="2551" dirty="0">
                <a:cs typeface="Times New Roman" pitchFamily="18" charset="0"/>
              </a:rPr>
              <a:t>次迭代</a:t>
            </a:r>
            <a:r>
              <a:rPr lang="en-US" altLang="zh-CN" sz="2551" dirty="0">
                <a:cs typeface="Times New Roman" pitchFamily="18" charset="0"/>
              </a:rPr>
              <a:t>');</a:t>
            </a:r>
            <a:endParaRPr lang="zh-CN" altLang="en-US" sz="2551" dirty="0"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8.4.6 Richardson–Lucy</a:t>
            </a:r>
            <a:r>
              <a:rPr lang="zh-CN" altLang="zh-CN" sz="3061" dirty="0">
                <a:ea typeface="微软雅黑" pitchFamily="34" charset="-122"/>
                <a:cs typeface="Times New Roman" pitchFamily="18" charset="0"/>
              </a:rPr>
              <a:t>算法</a:t>
            </a:r>
            <a:endParaRPr lang="zh-CN" altLang="en-US" sz="306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6109" y="1232909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</p:spTree>
    <p:extLst>
      <p:ext uri="{BB962C8B-B14F-4D97-AF65-F5344CB8AC3E}">
        <p14:creationId xmlns:p14="http://schemas.microsoft.com/office/powerpoint/2010/main" val="33693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8.4.6 Richardson–Lucy</a:t>
            </a:r>
            <a:r>
              <a:rPr lang="zh-CN" altLang="zh-CN" sz="3061" dirty="0">
                <a:ea typeface="微软雅黑" pitchFamily="34" charset="-122"/>
                <a:cs typeface="Times New Roman" pitchFamily="18" charset="0"/>
              </a:rPr>
              <a:t>算法</a:t>
            </a:r>
            <a:endParaRPr lang="zh-CN" altLang="en-US" sz="306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0358" y="856491"/>
            <a:ext cx="3168261" cy="4231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典型图像复原方法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32909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23100" y="2005423"/>
            <a:ext cx="2068652" cy="2972173"/>
            <a:chOff x="164195" y="1500299"/>
            <a:chExt cx="1621881" cy="2330266"/>
          </a:xfrm>
        </p:grpSpPr>
        <p:pic>
          <p:nvPicPr>
            <p:cNvPr id="197634" name="Picture 2" descr="blurrednoisy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95" y="1500299"/>
              <a:ext cx="1621881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39697" y="3081111"/>
              <a:ext cx="1270876" cy="749454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高斯模糊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加噪声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99056" y="2005423"/>
            <a:ext cx="2066252" cy="2972173"/>
            <a:chOff x="1886138" y="1500299"/>
            <a:chExt cx="1619999" cy="2330266"/>
          </a:xfrm>
        </p:grpSpPr>
        <p:pic>
          <p:nvPicPr>
            <p:cNvPr id="197635" name="Picture 3" descr="10cidieda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138" y="1500299"/>
              <a:ext cx="1619999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2060699" y="3081111"/>
              <a:ext cx="1270875" cy="749454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次迭代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去模糊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72614" y="2005423"/>
            <a:ext cx="2066252" cy="2972173"/>
            <a:chOff x="3635456" y="1500299"/>
            <a:chExt cx="1619999" cy="2330266"/>
          </a:xfrm>
        </p:grpSpPr>
        <p:pic>
          <p:nvPicPr>
            <p:cNvPr id="197636" name="Picture 4" descr="50c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456" y="1500299"/>
              <a:ext cx="1619999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3810017" y="3081111"/>
              <a:ext cx="1270875" cy="749454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50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次迭代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去模糊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46169" y="2005423"/>
            <a:ext cx="2068652" cy="2972173"/>
            <a:chOff x="5419078" y="1500299"/>
            <a:chExt cx="1621881" cy="2330266"/>
          </a:xfrm>
        </p:grpSpPr>
        <p:pic>
          <p:nvPicPr>
            <p:cNvPr id="197637" name="Picture 5" descr="100ci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078" y="1500299"/>
              <a:ext cx="1621881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524200" y="3081111"/>
              <a:ext cx="1411637" cy="749454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100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次迭代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去模糊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盲去卷积复原</a:t>
            </a:r>
          </a:p>
        </p:txBody>
      </p:sp>
      <p:sp>
        <p:nvSpPr>
          <p:cNvPr id="11" name="矩形 10"/>
          <p:cNvSpPr/>
          <p:nvPr/>
        </p:nvSpPr>
        <p:spPr>
          <a:xfrm>
            <a:off x="1963200" y="1270674"/>
            <a:ext cx="6842189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不以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PSF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知识为基础的图像复原方法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4488" y="2732033"/>
            <a:ext cx="7867189" cy="1844896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5800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PSF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未知的情况下，根据退化图像、原始图像以及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PSF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的一些先验知识，采用概率理论建立似然函数，再</a:t>
            </a:r>
            <a:r>
              <a:rPr lang="zh-CN" altLang="zh-CN" sz="2806" dirty="0">
                <a:solidFill>
                  <a:srgbClr val="C00000"/>
                </a:solidFill>
                <a:ea typeface="楷体" pitchFamily="49" charset="-122"/>
                <a:cs typeface="Times New Roman" panose="02020603050405020304" pitchFamily="18" charset="0"/>
              </a:rPr>
              <a:t>对似然函数求最大值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，实现原始图像和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PSF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的估计重建。</a:t>
            </a:r>
            <a:endParaRPr lang="zh-CN" altLang="en-US" sz="2806" dirty="0"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696108" y="1921736"/>
            <a:ext cx="510704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）最大似然估计的盲图像复原算法</a:t>
            </a:r>
          </a:p>
        </p:txBody>
      </p:sp>
    </p:spTree>
    <p:extLst>
      <p:ext uri="{BB962C8B-B14F-4D97-AF65-F5344CB8AC3E}">
        <p14:creationId xmlns:p14="http://schemas.microsoft.com/office/powerpoint/2010/main" val="16652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盲去卷积复原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422252" y="1913580"/>
            <a:ext cx="7990402" cy="2017508"/>
            <a:chOff x="704254" y="3408511"/>
            <a:chExt cx="6264697" cy="1581782"/>
          </a:xfrm>
        </p:grpSpPr>
        <p:sp>
          <p:nvSpPr>
            <p:cNvPr id="12" name="矩形 11"/>
            <p:cNvSpPr/>
            <p:nvPr/>
          </p:nvSpPr>
          <p:spPr>
            <a:xfrm>
              <a:off x="704254" y="3408511"/>
              <a:ext cx="6264697" cy="15817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设退化图像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的概率为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原始图像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的概率为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，由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  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估计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的概率为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，由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估计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  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的概率为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   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由贝叶斯定理可知：</a:t>
              </a:r>
              <a:endParaRPr lang="zh-CN" altLang="en-US" sz="2806" dirty="0">
                <a:latin typeface="楷体" pitchFamily="49" charset="-122"/>
                <a:ea typeface="楷体" pitchFamily="49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2288431" y="3414750"/>
            <a:ext cx="721643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9" name="Equation" r:id="rId3" imgW="533160" imgH="253800" progId="Equation.DSMT4">
                    <p:embed/>
                  </p:oleObj>
                </mc:Choice>
                <mc:Fallback>
                  <p:oleObj name="Equation" r:id="rId3" imgW="533160" imgH="25380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431" y="3414750"/>
                          <a:ext cx="721643" cy="4111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4070350" y="3460787"/>
            <a:ext cx="63500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0" name="Equation" r:id="rId5" imgW="393480" imgH="253800" progId="Equation.DSMT4">
                    <p:embed/>
                  </p:oleObj>
                </mc:Choice>
                <mc:Fallback>
                  <p:oleObj name="Equation" r:id="rId5" imgW="393480" imgH="253800" progId="Equation.DSMT4">
                    <p:embed/>
                    <p:pic>
                      <p:nvPicPr>
                        <p:cNvPr id="14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3460787"/>
                          <a:ext cx="635000" cy="411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/>
            </p:nvPr>
          </p:nvGraphicFramePr>
          <p:xfrm>
            <a:off x="6110287" y="3413162"/>
            <a:ext cx="7778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1" name="Equation" r:id="rId7" imgW="558720" imgH="253800" progId="Equation.DSMT4">
                    <p:embed/>
                  </p:oleObj>
                </mc:Choice>
                <mc:Fallback>
                  <p:oleObj name="Equation" r:id="rId7" imgW="558720" imgH="25380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0287" y="3413162"/>
                          <a:ext cx="777875" cy="4095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/>
            </p:nvPr>
          </p:nvGraphicFramePr>
          <p:xfrm>
            <a:off x="1938338" y="3821150"/>
            <a:ext cx="67945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2" name="Equation" r:id="rId9" imgW="419040" imgH="253800" progId="Equation.DSMT4">
                    <p:embed/>
                  </p:oleObj>
                </mc:Choice>
                <mc:Fallback>
                  <p:oleObj name="Equation" r:id="rId9" imgW="419040" imgH="2538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338" y="3821150"/>
                          <a:ext cx="679450" cy="411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/>
            </p:nvPr>
          </p:nvGraphicFramePr>
          <p:xfrm>
            <a:off x="3090862" y="3798925"/>
            <a:ext cx="165159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3" name="Equation" r:id="rId11" imgW="1143000" imgH="253800" progId="Equation.DSMT4">
                    <p:embed/>
                  </p:oleObj>
                </mc:Choice>
                <mc:Fallback>
                  <p:oleObj name="Equation" r:id="rId11" imgW="1143000" imgH="2538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862" y="3798925"/>
                          <a:ext cx="1651595" cy="4095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5215531" y="3784637"/>
            <a:ext cx="828082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4" name="Equation" r:id="rId13" imgW="533160" imgH="253800" progId="Equation.DSMT4">
                    <p:embed/>
                  </p:oleObj>
                </mc:Choice>
                <mc:Fallback>
                  <p:oleObj name="Equation" r:id="rId13" imgW="533160" imgH="253800" progId="Equation.DSMT4">
                    <p:embed/>
                    <p:pic>
                      <p:nvPicPr>
                        <p:cNvPr id="18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5531" y="3784637"/>
                          <a:ext cx="828082" cy="4111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1208311" y="4181512"/>
            <a:ext cx="1171352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Equation" r:id="rId15" imgW="799920" imgH="253800" progId="Equation.DSMT4">
                    <p:embed/>
                  </p:oleObj>
                </mc:Choice>
                <mc:Fallback>
                  <p:oleObj name="Equation" r:id="rId15" imgW="799920" imgH="2538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311" y="4181512"/>
                          <a:ext cx="1171352" cy="4111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/>
            </p:nvPr>
          </p:nvGraphicFramePr>
          <p:xfrm>
            <a:off x="2883720" y="4145000"/>
            <a:ext cx="81833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6" name="Equation" r:id="rId17" imgW="533160" imgH="253800" progId="Equation.DSMT4">
                    <p:embed/>
                  </p:oleObj>
                </mc:Choice>
                <mc:Fallback>
                  <p:oleObj name="Equation" r:id="rId17" imgW="533160" imgH="253800" progId="Equation.DSMT4">
                    <p:embed/>
                    <p:pic>
                      <p:nvPicPr>
                        <p:cNvPr id="2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720" y="4145000"/>
                          <a:ext cx="818330" cy="4111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/>
            </p:nvPr>
          </p:nvGraphicFramePr>
          <p:xfrm>
            <a:off x="4206107" y="4145000"/>
            <a:ext cx="1604143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7" name="Equation" r:id="rId19" imgW="1143000" imgH="253800" progId="Equation.DSMT4">
                    <p:embed/>
                  </p:oleObj>
                </mc:Choice>
                <mc:Fallback>
                  <p:oleObj name="Equation" r:id="rId19" imgW="1143000" imgH="25380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107" y="4145000"/>
                          <a:ext cx="1604143" cy="4111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/>
            </p:nvPr>
          </p:nvGraphicFramePr>
          <p:xfrm>
            <a:off x="1208310" y="4540287"/>
            <a:ext cx="116182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8" name="Equation" r:id="rId21" imgW="799920" imgH="253800" progId="Equation.DSMT4">
                    <p:embed/>
                  </p:oleObj>
                </mc:Choice>
                <mc:Fallback>
                  <p:oleObj name="Equation" r:id="rId21" imgW="799920" imgH="253800" progId="Equation.DSMT4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310" y="4540287"/>
                          <a:ext cx="1161827" cy="4127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3490082" y="3915966"/>
          <a:ext cx="5053903" cy="98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23" imgW="2476440" imgH="482400" progId="Equation.DSMT4">
                  <p:embed/>
                </p:oleObj>
              </mc:Choice>
              <mc:Fallback>
                <p:oleObj name="Equation" r:id="rId23" imgW="2476440" imgH="4824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082" y="3915966"/>
                        <a:ext cx="5053903" cy="98405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1871190" y="5036265"/>
            <a:ext cx="8541463" cy="106763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lnSpc>
                <a:spcPct val="110000"/>
              </a:lnSpc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最大时，认为原始图像和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PSF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最大概率逼近真实结果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即最大程度实现了原始图像和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PSF</a:t>
            </a:r>
            <a:r>
              <a:rPr lang="zh-CN" altLang="zh-CN" sz="2806" dirty="0">
                <a:ea typeface="楷体" pitchFamily="49" charset="-122"/>
                <a:cs typeface="Times New Roman" panose="02020603050405020304" pitchFamily="18" charset="0"/>
              </a:rPr>
              <a:t>的估计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重建。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6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盲去卷积复原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sp>
        <p:nvSpPr>
          <p:cNvPr id="12" name="矩形 11"/>
          <p:cNvSpPr/>
          <p:nvPr/>
        </p:nvSpPr>
        <p:spPr>
          <a:xfrm>
            <a:off x="2087021" y="2005423"/>
            <a:ext cx="2814152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代价函数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871190" y="2721333"/>
          <a:ext cx="8541464" cy="57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4736880" imgH="279360" progId="Equation.DSMT4">
                  <p:embed/>
                </p:oleObj>
              </mc:Choice>
              <mc:Fallback>
                <p:oleObj name="Equation" r:id="rId3" imgW="4736880" imgH="27936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190" y="2721333"/>
                        <a:ext cx="8541464" cy="57301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094986" y="3429000"/>
            <a:ext cx="6002031" cy="592695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lnSpc>
                <a:spcPct val="110000"/>
              </a:lnSpc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代价函数取最小值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对应最优结果</a:t>
            </a:r>
          </a:p>
        </p:txBody>
      </p:sp>
    </p:spTree>
    <p:extLst>
      <p:ext uri="{BB962C8B-B14F-4D97-AF65-F5344CB8AC3E}">
        <p14:creationId xmlns:p14="http://schemas.microsoft.com/office/powerpoint/2010/main" val="23088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盲去卷积复原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矩形 11"/>
          <p:cNvSpPr/>
          <p:nvPr/>
        </p:nvSpPr>
        <p:spPr>
          <a:xfrm>
            <a:off x="2620875" y="1959501"/>
            <a:ext cx="7378482" cy="54954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对模糊的图像进行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最大似然估计盲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复原滤波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955800" y="2552047"/>
            <a:ext cx="8548697" cy="321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函数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lvl="1">
              <a:spcBef>
                <a:spcPts val="1531"/>
              </a:spcBef>
            </a:pPr>
            <a:r>
              <a:rPr lang="en-US" altLang="zh-CN" sz="2296" dirty="0">
                <a:cs typeface="Times New Roman" pitchFamily="18" charset="0"/>
              </a:rPr>
              <a:t>[J,PSF] = </a:t>
            </a:r>
            <a:r>
              <a:rPr lang="en-US" altLang="zh-CN" sz="2296" dirty="0" err="1">
                <a:cs typeface="Times New Roman" pitchFamily="18" charset="0"/>
              </a:rPr>
              <a:t>deconvblind</a:t>
            </a:r>
            <a:r>
              <a:rPr lang="en-US" altLang="zh-CN" sz="2296" dirty="0">
                <a:cs typeface="Times New Roman" pitchFamily="18" charset="0"/>
              </a:rPr>
              <a:t>(I,INITPSF)</a:t>
            </a:r>
            <a:r>
              <a:rPr lang="zh-CN" altLang="zh-CN" sz="2296" dirty="0">
                <a:cs typeface="Times New Roman" pitchFamily="18" charset="0"/>
              </a:rPr>
              <a:t>；</a:t>
            </a:r>
            <a:endParaRPr lang="en-US" altLang="zh-CN" sz="2296" dirty="0">
              <a:cs typeface="Times New Roman" pitchFamily="18" charset="0"/>
            </a:endParaRPr>
          </a:p>
          <a:p>
            <a:pPr lvl="1"/>
            <a:r>
              <a:rPr lang="en-US" altLang="zh-CN" sz="2296" dirty="0">
                <a:cs typeface="Times New Roman" pitchFamily="18" charset="0"/>
              </a:rPr>
              <a:t>[J,PSF] = </a:t>
            </a:r>
            <a:r>
              <a:rPr lang="en-US" altLang="zh-CN" sz="2296" dirty="0" err="1">
                <a:cs typeface="Times New Roman" pitchFamily="18" charset="0"/>
              </a:rPr>
              <a:t>deconvblind</a:t>
            </a:r>
            <a:r>
              <a:rPr lang="en-US" altLang="zh-CN" sz="2296" dirty="0">
                <a:cs typeface="Times New Roman" pitchFamily="18" charset="0"/>
              </a:rPr>
              <a:t>(I,INITPSF,NUMIT)</a:t>
            </a:r>
            <a:r>
              <a:rPr lang="zh-CN" altLang="zh-CN" sz="2296" dirty="0">
                <a:cs typeface="Times New Roman" pitchFamily="18" charset="0"/>
              </a:rPr>
              <a:t>；</a:t>
            </a:r>
            <a:endParaRPr lang="en-US" altLang="zh-CN" sz="2296" dirty="0">
              <a:cs typeface="Times New Roman" pitchFamily="18" charset="0"/>
            </a:endParaRPr>
          </a:p>
          <a:p>
            <a:pPr lvl="1"/>
            <a:r>
              <a:rPr lang="en-US" altLang="zh-CN" sz="2296" dirty="0">
                <a:cs typeface="Times New Roman" pitchFamily="18" charset="0"/>
              </a:rPr>
              <a:t>[J,PSF] = </a:t>
            </a:r>
            <a:r>
              <a:rPr lang="en-US" altLang="zh-CN" sz="2296" dirty="0" err="1">
                <a:cs typeface="Times New Roman" pitchFamily="18" charset="0"/>
              </a:rPr>
              <a:t>deconvblind</a:t>
            </a:r>
            <a:r>
              <a:rPr lang="en-US" altLang="zh-CN" sz="2296" dirty="0">
                <a:cs typeface="Times New Roman" pitchFamily="18" charset="0"/>
              </a:rPr>
              <a:t>(I,INITPSF,NUMIT,DAMPAR)</a:t>
            </a:r>
            <a:r>
              <a:rPr lang="zh-CN" altLang="zh-CN" sz="2296" dirty="0">
                <a:cs typeface="Times New Roman" pitchFamily="18" charset="0"/>
              </a:rPr>
              <a:t>；</a:t>
            </a:r>
            <a:endParaRPr lang="en-US" altLang="zh-CN" sz="2296" dirty="0">
              <a:cs typeface="Times New Roman" pitchFamily="18" charset="0"/>
            </a:endParaRPr>
          </a:p>
          <a:p>
            <a:pPr lvl="1"/>
            <a:r>
              <a:rPr lang="en-US" altLang="zh-CN" sz="2296" dirty="0">
                <a:cs typeface="Times New Roman" pitchFamily="18" charset="0"/>
              </a:rPr>
              <a:t>[J,PSF] = </a:t>
            </a:r>
            <a:r>
              <a:rPr lang="en-US" altLang="zh-CN" sz="2296" dirty="0" err="1">
                <a:cs typeface="Times New Roman" pitchFamily="18" charset="0"/>
              </a:rPr>
              <a:t>deconvblind</a:t>
            </a:r>
            <a:r>
              <a:rPr lang="en-US" altLang="zh-CN" sz="2296" dirty="0">
                <a:cs typeface="Times New Roman" pitchFamily="18" charset="0"/>
              </a:rPr>
              <a:t>(I,INITPSF,NUMIT,DAMPAR</a:t>
            </a:r>
          </a:p>
          <a:p>
            <a:pPr lvl="1"/>
            <a:r>
              <a:rPr lang="en-US" altLang="zh-CN" sz="2296" dirty="0">
                <a:cs typeface="Times New Roman" pitchFamily="18" charset="0"/>
              </a:rPr>
              <a:t>                                                                        ,WEIGHT)</a:t>
            </a:r>
            <a:r>
              <a:rPr lang="zh-CN" altLang="zh-CN" sz="2296" dirty="0">
                <a:cs typeface="Times New Roman" pitchFamily="18" charset="0"/>
              </a:rPr>
              <a:t>；</a:t>
            </a:r>
            <a:endParaRPr lang="en-US" altLang="zh-CN" sz="2296" dirty="0">
              <a:cs typeface="Times New Roman" pitchFamily="18" charset="0"/>
            </a:endParaRPr>
          </a:p>
          <a:p>
            <a:pPr lvl="1"/>
            <a:r>
              <a:rPr lang="en-US" altLang="zh-CN" sz="2296" dirty="0">
                <a:cs typeface="Times New Roman" pitchFamily="18" charset="0"/>
              </a:rPr>
              <a:t>[J,PSF] = </a:t>
            </a:r>
            <a:r>
              <a:rPr lang="en-US" altLang="zh-CN" sz="2296" dirty="0" err="1">
                <a:cs typeface="Times New Roman" pitchFamily="18" charset="0"/>
              </a:rPr>
              <a:t>deconvblind</a:t>
            </a:r>
            <a:r>
              <a:rPr lang="en-US" altLang="zh-CN" sz="2296" dirty="0">
                <a:cs typeface="Times New Roman" pitchFamily="18" charset="0"/>
              </a:rPr>
              <a:t>(I,INITPSF,NUMIT,DAMPAR</a:t>
            </a:r>
          </a:p>
          <a:p>
            <a:pPr lvl="1"/>
            <a:r>
              <a:rPr lang="en-US" altLang="zh-CN" sz="2296" dirty="0">
                <a:cs typeface="Times New Roman" pitchFamily="18" charset="0"/>
              </a:rPr>
              <a:t>                                                          ,WEIGHT,READOUT)</a:t>
            </a:r>
            <a:r>
              <a:rPr lang="zh-CN" altLang="zh-CN" sz="2296" dirty="0">
                <a:cs typeface="Times New Roman" pitchFamily="18" charset="0"/>
              </a:rPr>
              <a:t>。</a:t>
            </a:r>
            <a:endParaRPr lang="zh-CN" altLang="zh-CN" sz="2423" dirty="0"/>
          </a:p>
        </p:txBody>
      </p:sp>
    </p:spTree>
    <p:extLst>
      <p:ext uri="{BB962C8B-B14F-4D97-AF65-F5344CB8AC3E}">
        <p14:creationId xmlns:p14="http://schemas.microsoft.com/office/powerpoint/2010/main" val="34521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盲去卷积复原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55800" y="1867658"/>
            <a:ext cx="1752559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程序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2990" y="2409826"/>
            <a:ext cx="8311507" cy="397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96" dirty="0">
                <a:cs typeface="Times New Roman" pitchFamily="18" charset="0"/>
              </a:rPr>
              <a:t>I=im2double(rgb2gray(</a:t>
            </a:r>
            <a:r>
              <a:rPr lang="en-US" altLang="zh-CN" sz="2296" dirty="0" err="1">
                <a:cs typeface="Times New Roman" pitchFamily="18" charset="0"/>
              </a:rPr>
              <a:t>imread</a:t>
            </a:r>
            <a:r>
              <a:rPr lang="en-US" altLang="zh-CN" sz="2296" dirty="0">
                <a:cs typeface="Times New Roman" pitchFamily="18" charset="0"/>
              </a:rPr>
              <a:t>('flower.jpg')));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>
                <a:cs typeface="Times New Roman" pitchFamily="18" charset="0"/>
              </a:rPr>
              <a:t>PSF=</a:t>
            </a:r>
            <a:r>
              <a:rPr lang="en-US" altLang="zh-CN" sz="2296" dirty="0" err="1">
                <a:cs typeface="Times New Roman" pitchFamily="18" charset="0"/>
              </a:rPr>
              <a:t>fspecial</a:t>
            </a:r>
            <a:r>
              <a:rPr lang="en-US" altLang="zh-CN" sz="2296" dirty="0">
                <a:cs typeface="Times New Roman" pitchFamily="18" charset="0"/>
              </a:rPr>
              <a:t>('gaussian',7,10); 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>
                <a:cs typeface="Times New Roman" pitchFamily="18" charset="0"/>
              </a:rPr>
              <a:t>V=0.0001;                     IF1=</a:t>
            </a:r>
            <a:r>
              <a:rPr lang="en-US" altLang="zh-CN" sz="2296" dirty="0" err="1">
                <a:cs typeface="Times New Roman" pitchFamily="18" charset="0"/>
              </a:rPr>
              <a:t>imfilter</a:t>
            </a:r>
            <a:r>
              <a:rPr lang="en-US" altLang="zh-CN" sz="2296" dirty="0">
                <a:cs typeface="Times New Roman" pitchFamily="18" charset="0"/>
              </a:rPr>
              <a:t>(I,PSF);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 err="1">
                <a:cs typeface="Times New Roman" pitchFamily="18" charset="0"/>
              </a:rPr>
              <a:t>BlurredNoisy</a:t>
            </a:r>
            <a:r>
              <a:rPr lang="en-US" altLang="zh-CN" sz="2296" dirty="0">
                <a:cs typeface="Times New Roman" pitchFamily="18" charset="0"/>
              </a:rPr>
              <a:t>=</a:t>
            </a:r>
            <a:r>
              <a:rPr lang="en-US" altLang="zh-CN" sz="2296" dirty="0" err="1">
                <a:cs typeface="Times New Roman" pitchFamily="18" charset="0"/>
              </a:rPr>
              <a:t>imnoise</a:t>
            </a:r>
            <a:r>
              <a:rPr lang="en-US" altLang="zh-CN" sz="2296" dirty="0">
                <a:cs typeface="Times New Roman" pitchFamily="18" charset="0"/>
              </a:rPr>
              <a:t>(IF1,'gaussian',0,V);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>
                <a:cs typeface="Times New Roman" pitchFamily="18" charset="0"/>
              </a:rPr>
              <a:t>WT = zeros(size(I));     WT(5:end-4,5:end-4) = 1;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>
                <a:cs typeface="Times New Roman" pitchFamily="18" charset="0"/>
              </a:rPr>
              <a:t>INITPSF = ones(size(PSF));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>
                <a:cs typeface="Times New Roman" pitchFamily="18" charset="0"/>
              </a:rPr>
              <a:t>[J,P] = </a:t>
            </a:r>
            <a:r>
              <a:rPr lang="en-US" altLang="zh-CN" sz="2296" dirty="0" err="1">
                <a:cs typeface="Times New Roman" pitchFamily="18" charset="0"/>
              </a:rPr>
              <a:t>deconvblind</a:t>
            </a:r>
            <a:r>
              <a:rPr lang="en-US" altLang="zh-CN" sz="2296" dirty="0">
                <a:cs typeface="Times New Roman" pitchFamily="18" charset="0"/>
              </a:rPr>
              <a:t>(BlurredNoisy,INITPSF,20,10*</a:t>
            </a:r>
            <a:r>
              <a:rPr lang="en-US" altLang="zh-CN" sz="2296" dirty="0" err="1">
                <a:cs typeface="Times New Roman" pitchFamily="18" charset="0"/>
              </a:rPr>
              <a:t>sqrt</a:t>
            </a:r>
            <a:r>
              <a:rPr lang="en-US" altLang="zh-CN" sz="2296" dirty="0">
                <a:cs typeface="Times New Roman" pitchFamily="18" charset="0"/>
              </a:rPr>
              <a:t>(V),WT); 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>
                <a:cs typeface="Times New Roman" pitchFamily="18" charset="0"/>
              </a:rPr>
              <a:t>subplot(221),</a:t>
            </a:r>
            <a:r>
              <a:rPr lang="en-US" altLang="zh-CN" sz="2296" dirty="0" err="1">
                <a:cs typeface="Times New Roman" pitchFamily="18" charset="0"/>
              </a:rPr>
              <a:t>imshow</a:t>
            </a:r>
            <a:r>
              <a:rPr lang="en-US" altLang="zh-CN" sz="2296" dirty="0">
                <a:cs typeface="Times New Roman" pitchFamily="18" charset="0"/>
              </a:rPr>
              <a:t>(</a:t>
            </a:r>
            <a:r>
              <a:rPr lang="en-US" altLang="zh-CN" sz="2296" dirty="0" err="1">
                <a:cs typeface="Times New Roman" pitchFamily="18" charset="0"/>
              </a:rPr>
              <a:t>BlurredNoisy</a:t>
            </a:r>
            <a:r>
              <a:rPr lang="en-US" altLang="zh-CN" sz="2296" dirty="0">
                <a:cs typeface="Times New Roman" pitchFamily="18" charset="0"/>
              </a:rPr>
              <a:t>),title('</a:t>
            </a:r>
            <a:r>
              <a:rPr lang="zh-CN" altLang="zh-CN" sz="2296" dirty="0">
                <a:cs typeface="Times New Roman" pitchFamily="18" charset="0"/>
              </a:rPr>
              <a:t>高斯模糊加噪声图像</a:t>
            </a:r>
            <a:r>
              <a:rPr lang="en-US" altLang="zh-CN" sz="2296" dirty="0">
                <a:cs typeface="Times New Roman" pitchFamily="18" charset="0"/>
              </a:rPr>
              <a:t>');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>
                <a:cs typeface="Times New Roman" pitchFamily="18" charset="0"/>
              </a:rPr>
              <a:t>subplot(222),</a:t>
            </a:r>
            <a:r>
              <a:rPr lang="en-US" altLang="zh-CN" sz="2296" dirty="0" err="1">
                <a:cs typeface="Times New Roman" pitchFamily="18" charset="0"/>
              </a:rPr>
              <a:t>imshow</a:t>
            </a:r>
            <a:r>
              <a:rPr lang="en-US" altLang="zh-CN" sz="2296" dirty="0">
                <a:cs typeface="Times New Roman" pitchFamily="18" charset="0"/>
              </a:rPr>
              <a:t>(PSF,[]),title('</a:t>
            </a:r>
            <a:r>
              <a:rPr lang="zh-CN" altLang="zh-CN" sz="2296" dirty="0">
                <a:cs typeface="Times New Roman" pitchFamily="18" charset="0"/>
              </a:rPr>
              <a:t>真正的</a:t>
            </a:r>
            <a:r>
              <a:rPr lang="en-US" altLang="zh-CN" sz="2296" dirty="0">
                <a:cs typeface="Times New Roman" pitchFamily="18" charset="0"/>
              </a:rPr>
              <a:t>PSF');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>
                <a:cs typeface="Times New Roman" pitchFamily="18" charset="0"/>
              </a:rPr>
              <a:t>subplot(223),</a:t>
            </a:r>
            <a:r>
              <a:rPr lang="en-US" altLang="zh-CN" sz="2296" dirty="0" err="1">
                <a:cs typeface="Times New Roman" pitchFamily="18" charset="0"/>
              </a:rPr>
              <a:t>imshow</a:t>
            </a:r>
            <a:r>
              <a:rPr lang="en-US" altLang="zh-CN" sz="2296" dirty="0">
                <a:cs typeface="Times New Roman" pitchFamily="18" charset="0"/>
              </a:rPr>
              <a:t>(J),title('</a:t>
            </a:r>
            <a:r>
              <a:rPr lang="zh-CN" altLang="zh-CN" sz="2296" dirty="0">
                <a:cs typeface="Times New Roman" pitchFamily="18" charset="0"/>
              </a:rPr>
              <a:t>盲复原图像</a:t>
            </a:r>
            <a:r>
              <a:rPr lang="en-US" altLang="zh-CN" sz="2296" dirty="0">
                <a:cs typeface="Times New Roman" pitchFamily="18" charset="0"/>
              </a:rPr>
              <a:t>');</a:t>
            </a:r>
            <a:endParaRPr lang="zh-CN" altLang="zh-CN" sz="2296" dirty="0">
              <a:cs typeface="Times New Roman" pitchFamily="18" charset="0"/>
            </a:endParaRPr>
          </a:p>
          <a:p>
            <a:r>
              <a:rPr lang="en-US" altLang="zh-CN" sz="2296" dirty="0">
                <a:cs typeface="Times New Roman" pitchFamily="18" charset="0"/>
              </a:rPr>
              <a:t>subplot(224),</a:t>
            </a:r>
            <a:r>
              <a:rPr lang="en-US" altLang="zh-CN" sz="2296" dirty="0" err="1">
                <a:cs typeface="Times New Roman" pitchFamily="18" charset="0"/>
              </a:rPr>
              <a:t>imshow</a:t>
            </a:r>
            <a:r>
              <a:rPr lang="en-US" altLang="zh-CN" sz="2296" dirty="0">
                <a:cs typeface="Times New Roman" pitchFamily="18" charset="0"/>
              </a:rPr>
              <a:t>(P,[]),title('</a:t>
            </a:r>
            <a:r>
              <a:rPr lang="zh-CN" altLang="zh-CN" sz="2296" dirty="0">
                <a:cs typeface="Times New Roman" pitchFamily="18" charset="0"/>
              </a:rPr>
              <a:t>重建的</a:t>
            </a:r>
            <a:r>
              <a:rPr lang="en-US" altLang="zh-CN" sz="2296" dirty="0">
                <a:cs typeface="Times New Roman" pitchFamily="18" charset="0"/>
              </a:rPr>
              <a:t>PSF');</a:t>
            </a:r>
            <a:endParaRPr lang="zh-CN" altLang="zh-CN" sz="2296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1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盲去卷积复原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55800" y="1867658"/>
            <a:ext cx="1752559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效果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43147" y="2556486"/>
            <a:ext cx="2066253" cy="3018095"/>
            <a:chOff x="250219" y="2004355"/>
            <a:chExt cx="1620000" cy="2366271"/>
          </a:xfrm>
        </p:grpSpPr>
        <p:pic>
          <p:nvPicPr>
            <p:cNvPr id="196610" name="Picture 2" descr="blurrednoisy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19" y="2004355"/>
              <a:ext cx="162000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424781" y="3621171"/>
              <a:ext cx="1270875" cy="749455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高斯模糊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加噪声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97187" y="2556486"/>
            <a:ext cx="2063855" cy="2802205"/>
            <a:chOff x="1939048" y="2004355"/>
            <a:chExt cx="1618120" cy="2197006"/>
          </a:xfrm>
        </p:grpSpPr>
        <p:pic>
          <p:nvPicPr>
            <p:cNvPr id="196611" name="Picture 3" descr="Deblurred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048" y="2004355"/>
              <a:ext cx="161812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1971909" y="3790438"/>
              <a:ext cx="1552398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盲复原图像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48833" y="2556486"/>
            <a:ext cx="2063856" cy="2802205"/>
            <a:chOff x="3625997" y="2004355"/>
            <a:chExt cx="1618120" cy="2197006"/>
          </a:xfrm>
        </p:grpSpPr>
        <p:pic>
          <p:nvPicPr>
            <p:cNvPr id="196612" name="Picture 4" descr="bli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15" t="8279" r="13701" b="58403"/>
            <a:stretch>
              <a:fillRect/>
            </a:stretch>
          </p:blipFill>
          <p:spPr bwMode="auto">
            <a:xfrm>
              <a:off x="3625997" y="2004355"/>
              <a:ext cx="161812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722955" y="3790438"/>
              <a:ext cx="1424204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真正的</a:t>
              </a:r>
              <a:r>
                <a:rPr lang="en-US" altLang="zh-CN" sz="2806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PSF</a:t>
              </a:r>
              <a:endParaRPr lang="zh-CN" altLang="en-US" sz="2806" dirty="0">
                <a:solidFill>
                  <a:srgbClr val="C00000"/>
                </a:solidFill>
                <a:ea typeface="楷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00479" y="2556486"/>
            <a:ext cx="2066254" cy="2802205"/>
            <a:chOff x="5312947" y="2004355"/>
            <a:chExt cx="1620000" cy="2197006"/>
          </a:xfrm>
        </p:grpSpPr>
        <p:pic>
          <p:nvPicPr>
            <p:cNvPr id="196613" name="Picture 5" descr="blin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15" t="55704" r="13768" b="10979"/>
            <a:stretch>
              <a:fillRect/>
            </a:stretch>
          </p:blipFill>
          <p:spPr bwMode="auto">
            <a:xfrm>
              <a:off x="5312947" y="2004355"/>
              <a:ext cx="1620000" cy="16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5410845" y="3790438"/>
              <a:ext cx="1424204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重建的</a:t>
              </a:r>
              <a:r>
                <a:rPr lang="en-US" altLang="zh-CN" sz="2806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PSF</a:t>
              </a:r>
              <a:endParaRPr lang="zh-CN" altLang="en-US" sz="2806" dirty="0">
                <a:solidFill>
                  <a:srgbClr val="C00000"/>
                </a:solidFill>
                <a:ea typeface="楷体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2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8.6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几何失真校正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71663" y="1947213"/>
            <a:ext cx="8589962" cy="322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在图像生成和显示的过程中，由于成像系统本身具有的非线性，或者拍摄时成像系统光轴和景物之间存在一定倾斜角度，往往会造成图像的几何失真（几何畸变），这也是一种图像退化。</a:t>
            </a: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几何失真的校正：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通过几何变换来校正失真图像中像素的位置，以便恢复原来像素空间关系的复原技术。 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305176" y="5452152"/>
            <a:ext cx="5670550" cy="52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 anchor="ctr">
            <a:spAutoFit/>
          </a:bodyPr>
          <a:lstStyle/>
          <a:p>
            <a:pPr algn="ctr"/>
            <a:r>
              <a:rPr kumimoji="1" lang="zh-CN" altLang="en-US" sz="2806" b="1" dirty="0">
                <a:solidFill>
                  <a:srgbClr val="0000FF"/>
                </a:solidFill>
                <a:latin typeface="宋体" charset="-122"/>
              </a:rPr>
              <a:t>关键在于变换前后点的空间关系  </a:t>
            </a:r>
          </a:p>
        </p:txBody>
      </p:sp>
    </p:spTree>
    <p:extLst>
      <p:ext uri="{BB962C8B-B14F-4D97-AF65-F5344CB8AC3E}">
        <p14:creationId xmlns:p14="http://schemas.microsoft.com/office/powerpoint/2010/main" val="30107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8.1.2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离散退化模型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965913" y="1408438"/>
            <a:ext cx="8308975" cy="611187"/>
            <a:chOff x="447" y="679"/>
            <a:chExt cx="5234" cy="38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47" y="719"/>
            <a:ext cx="68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3" imgW="545760" imgH="253800" progId="Equation.DSMT4">
                    <p:embed/>
                  </p:oleObj>
                </mc:Choice>
                <mc:Fallback>
                  <p:oleObj name="Equation" r:id="rId3" imgW="545760" imgH="253800" progId="Equation.DSMT4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719"/>
                          <a:ext cx="680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090" y="718"/>
            <a:ext cx="122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Equation" r:id="rId5" imgW="977760" imgH="253800" progId="Equation.DSMT4">
                    <p:embed/>
                  </p:oleObj>
                </mc:Choice>
                <mc:Fallback>
                  <p:oleObj name="Equation" r:id="rId5" imgW="977760" imgH="253800" progId="Equation.DSMT4">
                    <p:embed/>
                    <p:pic>
                      <p:nvPicPr>
                        <p:cNvPr id="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718"/>
                          <a:ext cx="1221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181" y="679"/>
              <a:ext cx="3500" cy="38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25541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进行均匀取样得到离散退化模型 </a:t>
              </a:r>
            </a:p>
          </p:txBody>
        </p:sp>
      </p:grpSp>
      <p:graphicFrame>
        <p:nvGraphicFramePr>
          <p:cNvPr id="10" name="Object 11"/>
          <p:cNvGraphicFramePr>
            <a:graphicFrameLocks noChangeAspect="1"/>
          </p:cNvGraphicFramePr>
          <p:nvPr>
            <p:extLst/>
          </p:nvPr>
        </p:nvGraphicFramePr>
        <p:xfrm>
          <a:off x="3008180" y="2514803"/>
          <a:ext cx="6560354" cy="1962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3276360" imgH="977760" progId="Equation.DSMT4">
                  <p:embed/>
                </p:oleObj>
              </mc:Choice>
              <mc:Fallback>
                <p:oleObj name="Equation" r:id="rId7" imgW="3276360" imgH="977760" progId="Equation.DSMT4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180" y="2514803"/>
                        <a:ext cx="6560354" cy="1962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730375" y="2051345"/>
            <a:ext cx="2390985" cy="63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采样延拓 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730375" y="4517667"/>
            <a:ext cx="5147198" cy="63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二维离散卷积退化模型 </a:t>
            </a: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>
            <p:extLst/>
          </p:nvPr>
        </p:nvGraphicFramePr>
        <p:xfrm>
          <a:off x="1730374" y="5296903"/>
          <a:ext cx="8680320" cy="85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4559040" imgH="431640" progId="Equation.DSMT4">
                  <p:embed/>
                </p:oleObj>
              </mc:Choice>
              <mc:Fallback>
                <p:oleObj name="Equation" r:id="rId9" imgW="4559040" imgH="431640" progId="Equation.DSMT4">
                  <p:embed/>
                  <p:pic>
                    <p:nvPicPr>
                      <p:cNvPr id="1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4" y="5296903"/>
                        <a:ext cx="8680320" cy="8585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图像退化模型</a:t>
            </a:r>
          </a:p>
        </p:txBody>
      </p:sp>
    </p:spTree>
    <p:extLst>
      <p:ext uri="{BB962C8B-B14F-4D97-AF65-F5344CB8AC3E}">
        <p14:creationId xmlns:p14="http://schemas.microsoft.com/office/powerpoint/2010/main" val="4756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8.6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几何失真校正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330409" y="1912192"/>
            <a:ext cx="6148387" cy="560386"/>
            <a:chOff x="272" y="423"/>
            <a:chExt cx="3873" cy="353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72" y="425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原图像：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726" y="425"/>
              <a:ext cx="184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几何失真图像：</a:t>
              </a:r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096" y="444"/>
            <a:ext cx="69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7" name="Equation" r:id="rId3" imgW="558720" imgH="253800" progId="Equation.DSMT4">
                    <p:embed/>
                  </p:oleObj>
                </mc:Choice>
                <mc:Fallback>
                  <p:oleObj name="Equation" r:id="rId3" imgW="558720" imgH="253800" progId="Equation.DSMT4">
                    <p:embed/>
                    <p:pic>
                      <p:nvPicPr>
                        <p:cNvPr id="1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444"/>
                          <a:ext cx="695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3380" y="423"/>
            <a:ext cx="76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8" name="Equation" r:id="rId5" imgW="609480" imgH="279360" progId="Equation.DSMT4">
                    <p:embed/>
                  </p:oleObj>
                </mc:Choice>
                <mc:Fallback>
                  <p:oleObj name="Equation" r:id="rId5" imgW="609480" imgH="279360" progId="Equation.DSMT4">
                    <p:embed/>
                    <p:pic>
                      <p:nvPicPr>
                        <p:cNvPr id="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423"/>
                          <a:ext cx="765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2337998" y="2425711"/>
            <a:ext cx="7141445" cy="1087319"/>
            <a:chOff x="302449" y="2298363"/>
            <a:chExt cx="5599091" cy="852488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02449" y="2450267"/>
              <a:ext cx="4508384" cy="410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>
              <a:spAutoFit/>
            </a:bodyPr>
            <a:lstStyle/>
            <a:p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几何失真前后像素点的坐标满足： </a:t>
              </a:r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407702" y="2298363"/>
            <a:ext cx="1493838" cy="85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Equation" r:id="rId7" imgW="952200" imgH="545760" progId="Equation.DSMT4">
                    <p:embed/>
                  </p:oleObj>
                </mc:Choice>
                <mc:Fallback>
                  <p:oleObj name="Equation" r:id="rId7" imgW="952200" imgH="545760" progId="Equation.DSMT4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702" y="2298363"/>
                          <a:ext cx="1493838" cy="852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2330409" y="3427989"/>
            <a:ext cx="6545643" cy="1010375"/>
            <a:chOff x="302449" y="3086203"/>
            <a:chExt cx="5131966" cy="792162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02449" y="3207010"/>
              <a:ext cx="3663815" cy="410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>
              <a:spAutoFit/>
            </a:bodyPr>
            <a:lstStyle/>
            <a:p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设几何失真是线性的变换： </a:t>
              </a:r>
            </a:p>
          </p:txBody>
        </p:sp>
        <p:graphicFrame>
          <p:nvGraphicFramePr>
            <p:cNvPr id="20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3680227" y="3086203"/>
            <a:ext cx="1754188" cy="792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Equation" r:id="rId9" imgW="1117440" imgH="507960" progId="Equation.DSMT4">
                    <p:embed/>
                  </p:oleObj>
                </mc:Choice>
                <mc:Fallback>
                  <p:oleObj name="Equation" r:id="rId9" imgW="1117440" imgH="507960" progId="Equation.DSMT4">
                    <p:embed/>
                    <p:pic>
                      <p:nvPicPr>
                        <p:cNvPr id="2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227" y="3086203"/>
                          <a:ext cx="1754188" cy="792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337999" y="4393388"/>
            <a:ext cx="7944240" cy="95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7" tIns="45718" rIns="91437" bIns="45718" anchor="ctr">
            <a:spAutoFit/>
          </a:bodyPr>
          <a:lstStyle/>
          <a:p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几何失真校正需计算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个系数，在失真前后的图像中确定三个对应点，则可以通过组成方程组求解</a:t>
            </a:r>
          </a:p>
        </p:txBody>
      </p:sp>
      <p:graphicFrame>
        <p:nvGraphicFramePr>
          <p:cNvPr id="22" name="Object 18"/>
          <p:cNvGraphicFramePr>
            <a:graphicFrameLocks noChangeAspect="1"/>
          </p:cNvGraphicFramePr>
          <p:nvPr>
            <p:extLst/>
          </p:nvPr>
        </p:nvGraphicFramePr>
        <p:xfrm>
          <a:off x="3943637" y="5329276"/>
          <a:ext cx="4940514" cy="146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11" imgW="2463480" imgH="736560" progId="Equation.DSMT4">
                  <p:embed/>
                </p:oleObj>
              </mc:Choice>
              <mc:Fallback>
                <p:oleObj name="Equation" r:id="rId11" imgW="2463480" imgH="736560" progId="Equation.DSMT4">
                  <p:embed/>
                  <p:pic>
                    <p:nvPicPr>
                      <p:cNvPr id="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637" y="5329276"/>
                        <a:ext cx="4940514" cy="1467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7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8.6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几何失真校正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矩形 11"/>
          <p:cNvSpPr/>
          <p:nvPr/>
        </p:nvSpPr>
        <p:spPr>
          <a:xfrm>
            <a:off x="2100801" y="1959501"/>
            <a:ext cx="7898557" cy="981327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产生几何失真图像，并利用交互式选择连接点工具选择连接点。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955800" y="2965344"/>
            <a:ext cx="8548697" cy="345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函数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lvl="1" eaLnBrk="0" hangingPunct="0">
              <a:lnSpc>
                <a:spcPct val="120000"/>
              </a:lnSpc>
              <a:buClr>
                <a:srgbClr val="7000C8"/>
              </a:buClr>
              <a:buSzPct val="75000"/>
            </a:pPr>
            <a:r>
              <a:rPr lang="en-US" altLang="zh-CN" sz="2296" dirty="0">
                <a:cs typeface="Times New Roman" pitchFamily="18" charset="0"/>
              </a:rPr>
              <a:t>T = </a:t>
            </a:r>
            <a:r>
              <a:rPr lang="en-US" altLang="zh-CN" sz="2296" dirty="0" err="1">
                <a:cs typeface="Times New Roman" pitchFamily="18" charset="0"/>
              </a:rPr>
              <a:t>maketform</a:t>
            </a:r>
            <a:r>
              <a:rPr lang="en-US" altLang="zh-CN" sz="2296" dirty="0">
                <a:cs typeface="Times New Roman" pitchFamily="18" charset="0"/>
              </a:rPr>
              <a:t>(TRANSFORMTYPE,...)</a:t>
            </a:r>
          </a:p>
          <a:p>
            <a:pPr lvl="1" eaLnBrk="0" hangingPunct="0">
              <a:lnSpc>
                <a:spcPct val="120000"/>
              </a:lnSpc>
              <a:buClr>
                <a:srgbClr val="7000C8"/>
              </a:buClr>
              <a:buSzPct val="75000"/>
            </a:pPr>
            <a:r>
              <a:rPr lang="en-US" altLang="zh-CN" sz="2296" dirty="0">
                <a:cs typeface="Times New Roman" pitchFamily="18" charset="0"/>
              </a:rPr>
              <a:t>B = </a:t>
            </a:r>
            <a:r>
              <a:rPr lang="en-US" altLang="zh-CN" sz="2296" dirty="0" err="1">
                <a:cs typeface="Times New Roman" pitchFamily="18" charset="0"/>
              </a:rPr>
              <a:t>imtransform</a:t>
            </a:r>
            <a:r>
              <a:rPr lang="en-US" altLang="zh-CN" sz="2296" dirty="0">
                <a:cs typeface="Times New Roman" pitchFamily="18" charset="0"/>
              </a:rPr>
              <a:t>(A,TFORM,INTERP,</a:t>
            </a:r>
          </a:p>
          <a:p>
            <a:pPr lvl="1" eaLnBrk="0" hangingPunct="0">
              <a:lnSpc>
                <a:spcPct val="120000"/>
              </a:lnSpc>
              <a:buClr>
                <a:srgbClr val="7000C8"/>
              </a:buClr>
              <a:buSzPct val="75000"/>
            </a:pPr>
            <a:r>
              <a:rPr lang="en-US" altLang="zh-CN" sz="2296" dirty="0">
                <a:cs typeface="Times New Roman" pitchFamily="18" charset="0"/>
              </a:rPr>
              <a:t>                                 PARAM1,VAL1,PARAM2,VAL2,...)</a:t>
            </a:r>
            <a:endParaRPr lang="zh-CN" altLang="en-US" sz="2296" dirty="0">
              <a:cs typeface="Times New Roman" pitchFamily="18" charset="0"/>
            </a:endParaRPr>
          </a:p>
          <a:p>
            <a:pPr lvl="1">
              <a:spcBef>
                <a:spcPts val="1531"/>
              </a:spcBef>
            </a:pPr>
            <a:r>
              <a:rPr lang="en-US" altLang="zh-CN" sz="2296" dirty="0" err="1">
                <a:cs typeface="Times New Roman" pitchFamily="18" charset="0"/>
              </a:rPr>
              <a:t>cpselect</a:t>
            </a:r>
            <a:r>
              <a:rPr lang="en-US" altLang="zh-CN" sz="2296" dirty="0">
                <a:cs typeface="Times New Roman" pitchFamily="18" charset="0"/>
              </a:rPr>
              <a:t>(INPUT,BASE)</a:t>
            </a:r>
            <a:r>
              <a:rPr lang="zh-CN" altLang="en-US" sz="2296" dirty="0">
                <a:cs typeface="Times New Roman" pitchFamily="18" charset="0"/>
              </a:rPr>
              <a:t>：</a:t>
            </a:r>
            <a:r>
              <a:rPr lang="zh-CN" altLang="zh-CN" sz="2296" dirty="0">
                <a:cs typeface="Times New Roman" pitchFamily="18" charset="0"/>
              </a:rPr>
              <a:t>启动交互选择连接点工具</a:t>
            </a:r>
            <a:endParaRPr lang="en-US" altLang="zh-CN" sz="2296" dirty="0">
              <a:cs typeface="Times New Roman" pitchFamily="18" charset="0"/>
            </a:endParaRPr>
          </a:p>
          <a:p>
            <a:pPr lvl="1">
              <a:spcBef>
                <a:spcPts val="1531"/>
              </a:spcBef>
            </a:pPr>
            <a:r>
              <a:rPr lang="en-US" altLang="zh-CN" sz="2296" dirty="0">
                <a:cs typeface="Times New Roman" pitchFamily="18" charset="0"/>
              </a:rPr>
              <a:t>TFORM = cp2tform(INPUT_POINTS,BASE_POINTS</a:t>
            </a:r>
          </a:p>
          <a:p>
            <a:pPr lvl="1">
              <a:spcBef>
                <a:spcPts val="1531"/>
              </a:spcBef>
            </a:pPr>
            <a:r>
              <a:rPr lang="en-US" altLang="zh-CN" sz="2296" dirty="0">
                <a:cs typeface="Times New Roman" pitchFamily="18" charset="0"/>
              </a:rPr>
              <a:t>           ,TRANSFORMTYPE)</a:t>
            </a:r>
            <a:r>
              <a:rPr lang="zh-CN" altLang="en-US" sz="2296" dirty="0">
                <a:cs typeface="Times New Roman" pitchFamily="18" charset="0"/>
              </a:rPr>
              <a:t>：</a:t>
            </a:r>
            <a:r>
              <a:rPr lang="zh-CN" altLang="zh-CN" sz="2296" dirty="0">
                <a:cs typeface="Times New Roman" pitchFamily="18" charset="0"/>
              </a:rPr>
              <a:t>根据连接点建立几何变换结构</a:t>
            </a:r>
            <a:endParaRPr lang="en-US" altLang="zh-CN" sz="2296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8.6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几何失真校正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55800" y="1867658"/>
            <a:ext cx="1752559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程序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2644" y="2372798"/>
            <a:ext cx="8082246" cy="3719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6" dirty="0"/>
              <a:t>Image=im2double(</a:t>
            </a:r>
            <a:r>
              <a:rPr lang="en-US" altLang="zh-CN" sz="2806" dirty="0" err="1"/>
              <a:t>imread</a:t>
            </a:r>
            <a:r>
              <a:rPr lang="en-US" altLang="zh-CN" sz="2806" dirty="0"/>
              <a:t>('lotus.jpg'));</a:t>
            </a:r>
          </a:p>
          <a:p>
            <a:pPr>
              <a:lnSpc>
                <a:spcPct val="120000"/>
              </a:lnSpc>
            </a:pPr>
            <a:r>
              <a:rPr lang="en-US" altLang="zh-CN" sz="2806" dirty="0"/>
              <a:t>[</a:t>
            </a:r>
            <a:r>
              <a:rPr lang="en-US" altLang="zh-CN" sz="2806" dirty="0" err="1"/>
              <a:t>h,w,c</a:t>
            </a:r>
            <a:r>
              <a:rPr lang="en-US" altLang="zh-CN" sz="2806" dirty="0"/>
              <a:t>]=size(Image);</a:t>
            </a:r>
          </a:p>
          <a:p>
            <a:pPr>
              <a:lnSpc>
                <a:spcPct val="120000"/>
              </a:lnSpc>
            </a:pPr>
            <a:r>
              <a:rPr lang="en-US" altLang="zh-CN" sz="2806" dirty="0" err="1"/>
              <a:t>figure,imshow</a:t>
            </a:r>
            <a:r>
              <a:rPr lang="en-US" altLang="zh-CN" sz="2806" dirty="0"/>
              <a:t>(Image),title('</a:t>
            </a:r>
            <a:r>
              <a:rPr lang="zh-CN" altLang="en-US" sz="2806" dirty="0"/>
              <a:t>原图</a:t>
            </a:r>
            <a:r>
              <a:rPr lang="en-US" altLang="zh-CN" sz="2806" dirty="0"/>
              <a:t>');</a:t>
            </a:r>
          </a:p>
          <a:p>
            <a:pPr>
              <a:lnSpc>
                <a:spcPct val="120000"/>
              </a:lnSpc>
            </a:pPr>
            <a:r>
              <a:rPr lang="en-US" altLang="zh-CN" sz="2806" dirty="0"/>
              <a:t>RI=</a:t>
            </a:r>
            <a:r>
              <a:rPr lang="en-US" altLang="zh-CN" sz="2806" dirty="0" err="1"/>
              <a:t>imrotate</a:t>
            </a:r>
            <a:r>
              <a:rPr lang="en-US" altLang="zh-CN" sz="2806" dirty="0"/>
              <a:t>(Image,20);</a:t>
            </a:r>
          </a:p>
          <a:p>
            <a:pPr>
              <a:lnSpc>
                <a:spcPct val="120000"/>
              </a:lnSpc>
            </a:pPr>
            <a:r>
              <a:rPr lang="en-US" altLang="zh-CN" sz="2806" dirty="0" err="1"/>
              <a:t>tform</a:t>
            </a:r>
            <a:r>
              <a:rPr lang="en-US" altLang="zh-CN" sz="2806" dirty="0"/>
              <a:t>=</a:t>
            </a:r>
            <a:r>
              <a:rPr lang="en-US" altLang="zh-CN" sz="2806" dirty="0" err="1"/>
              <a:t>maketform</a:t>
            </a:r>
            <a:r>
              <a:rPr lang="en-US" altLang="zh-CN" sz="2806" dirty="0"/>
              <a:t>('affine',[1 0.5 0;0.5 1 0; 0 0 1]);</a:t>
            </a:r>
          </a:p>
          <a:p>
            <a:pPr>
              <a:lnSpc>
                <a:spcPct val="120000"/>
              </a:lnSpc>
            </a:pPr>
            <a:r>
              <a:rPr lang="en-US" altLang="zh-CN" sz="2806" dirty="0" err="1"/>
              <a:t>NewImage</a:t>
            </a:r>
            <a:r>
              <a:rPr lang="en-US" altLang="zh-CN" sz="2806" dirty="0"/>
              <a:t>=</a:t>
            </a:r>
            <a:r>
              <a:rPr lang="en-US" altLang="zh-CN" sz="2806" dirty="0" err="1"/>
              <a:t>imtransform</a:t>
            </a:r>
            <a:r>
              <a:rPr lang="en-US" altLang="zh-CN" sz="2806" dirty="0"/>
              <a:t>(</a:t>
            </a:r>
            <a:r>
              <a:rPr lang="en-US" altLang="zh-CN" sz="2806" dirty="0" err="1"/>
              <a:t>RI,tform</a:t>
            </a:r>
            <a:r>
              <a:rPr lang="en-US" altLang="zh-CN" sz="2806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806" dirty="0" err="1"/>
              <a:t>figure,imshow</a:t>
            </a:r>
            <a:r>
              <a:rPr lang="en-US" altLang="zh-CN" sz="2806" dirty="0"/>
              <a:t>(</a:t>
            </a:r>
            <a:r>
              <a:rPr lang="en-US" altLang="zh-CN" sz="2806" dirty="0" err="1"/>
              <a:t>NewImage</a:t>
            </a:r>
            <a:r>
              <a:rPr lang="en-US" altLang="zh-CN" sz="2806" dirty="0"/>
              <a:t>),title('</a:t>
            </a:r>
            <a:r>
              <a:rPr lang="zh-CN" altLang="en-US" sz="2806" dirty="0"/>
              <a:t>几何畸变的图像</a:t>
            </a:r>
            <a:r>
              <a:rPr lang="en-US" altLang="zh-CN" sz="2806" dirty="0"/>
              <a:t>');</a:t>
            </a:r>
            <a:endParaRPr lang="zh-CN" altLang="en-US" sz="2806" dirty="0"/>
          </a:p>
        </p:txBody>
      </p:sp>
    </p:spTree>
    <p:extLst>
      <p:ext uri="{BB962C8B-B14F-4D97-AF65-F5344CB8AC3E}">
        <p14:creationId xmlns:p14="http://schemas.microsoft.com/office/powerpoint/2010/main" val="37740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8.6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几何失真校正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55800" y="1867658"/>
            <a:ext cx="1752559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程序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6722" y="2400938"/>
            <a:ext cx="8128165" cy="3719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6" dirty="0" err="1"/>
              <a:t>cpselect</a:t>
            </a:r>
            <a:r>
              <a:rPr lang="en-US" altLang="zh-CN" sz="2806" dirty="0"/>
              <a:t>(</a:t>
            </a:r>
            <a:r>
              <a:rPr lang="en-US" altLang="zh-CN" sz="2806" dirty="0" err="1"/>
              <a:t>NewImage,Image</a:t>
            </a:r>
            <a:r>
              <a:rPr lang="en-US" altLang="zh-CN" sz="2806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806" dirty="0" err="1"/>
              <a:t>input_points</a:t>
            </a:r>
            <a:r>
              <a:rPr lang="en-US" altLang="zh-CN" sz="2806" dirty="0"/>
              <a:t>=[709 577;409 270;320 370];</a:t>
            </a:r>
          </a:p>
          <a:p>
            <a:pPr>
              <a:lnSpc>
                <a:spcPct val="120000"/>
              </a:lnSpc>
            </a:pPr>
            <a:r>
              <a:rPr lang="en-US" altLang="zh-CN" sz="2806" dirty="0" err="1"/>
              <a:t>base_points</a:t>
            </a:r>
            <a:r>
              <a:rPr lang="en-US" altLang="zh-CN" sz="2806" dirty="0"/>
              <a:t>=[487 305;374 41;134 159];</a:t>
            </a:r>
          </a:p>
          <a:p>
            <a:pPr>
              <a:lnSpc>
                <a:spcPct val="120000"/>
              </a:lnSpc>
            </a:pPr>
            <a:r>
              <a:rPr lang="en-US" altLang="zh-CN" sz="2806" dirty="0" err="1"/>
              <a:t>tform</a:t>
            </a:r>
            <a:r>
              <a:rPr lang="en-US" altLang="zh-CN" sz="2806" dirty="0"/>
              <a:t>=cp2tform(</a:t>
            </a:r>
            <a:r>
              <a:rPr lang="en-US" altLang="zh-CN" sz="2806" dirty="0" err="1"/>
              <a:t>input_points,base_points,'affine</a:t>
            </a:r>
            <a:r>
              <a:rPr lang="en-US" altLang="zh-CN" sz="2806" dirty="0"/>
              <a:t>');</a:t>
            </a:r>
          </a:p>
          <a:p>
            <a:pPr>
              <a:lnSpc>
                <a:spcPct val="120000"/>
              </a:lnSpc>
            </a:pPr>
            <a:r>
              <a:rPr lang="en-US" altLang="zh-CN" sz="2806" dirty="0"/>
              <a:t>result=</a:t>
            </a:r>
            <a:r>
              <a:rPr lang="en-US" altLang="zh-CN" sz="2806" dirty="0" err="1"/>
              <a:t>imtransform</a:t>
            </a:r>
            <a:r>
              <a:rPr lang="en-US" altLang="zh-CN" sz="2806" dirty="0"/>
              <a:t>(</a:t>
            </a:r>
            <a:r>
              <a:rPr lang="en-US" altLang="zh-CN" sz="2806" dirty="0" err="1"/>
              <a:t>NewImage,tform</a:t>
            </a:r>
            <a:r>
              <a:rPr lang="en-US" altLang="zh-CN" sz="2806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806" dirty="0"/>
              <a:t>                                   '</a:t>
            </a:r>
            <a:r>
              <a:rPr lang="en-US" altLang="zh-CN" sz="2806" dirty="0" err="1"/>
              <a:t>XData</a:t>
            </a:r>
            <a:r>
              <a:rPr lang="en-US" altLang="zh-CN" sz="2806" dirty="0"/>
              <a:t>',[1 w],'</a:t>
            </a:r>
            <a:r>
              <a:rPr lang="en-US" altLang="zh-CN" sz="2806" dirty="0" err="1"/>
              <a:t>YData</a:t>
            </a:r>
            <a:r>
              <a:rPr lang="en-US" altLang="zh-CN" sz="2806" dirty="0"/>
              <a:t>',[1 h]);</a:t>
            </a:r>
          </a:p>
          <a:p>
            <a:pPr>
              <a:lnSpc>
                <a:spcPct val="120000"/>
              </a:lnSpc>
            </a:pPr>
            <a:r>
              <a:rPr lang="en-US" altLang="zh-CN" sz="2806" dirty="0" err="1"/>
              <a:t>figure,imshow</a:t>
            </a:r>
            <a:r>
              <a:rPr lang="en-US" altLang="zh-CN" sz="2806" dirty="0"/>
              <a:t>(result),title('</a:t>
            </a:r>
            <a:r>
              <a:rPr lang="zh-CN" altLang="en-US" sz="2806" dirty="0"/>
              <a:t>校正后的图像</a:t>
            </a:r>
            <a:r>
              <a:rPr lang="en-US" altLang="zh-CN" sz="2806" dirty="0"/>
              <a:t>');</a:t>
            </a:r>
            <a:endParaRPr lang="zh-CN" altLang="en-US" sz="2806" dirty="0"/>
          </a:p>
        </p:txBody>
      </p:sp>
    </p:spTree>
    <p:extLst>
      <p:ext uri="{BB962C8B-B14F-4D97-AF65-F5344CB8AC3E}">
        <p14:creationId xmlns:p14="http://schemas.microsoft.com/office/powerpoint/2010/main" val="155935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8.6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几何失真校正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55800" y="2006914"/>
            <a:ext cx="1752559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效果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62143" y="2051345"/>
            <a:ext cx="5718243" cy="4545407"/>
            <a:chOff x="2000399" y="1237800"/>
            <a:chExt cx="4483261" cy="3563725"/>
          </a:xfrm>
        </p:grpSpPr>
        <p:pic>
          <p:nvPicPr>
            <p:cNvPr id="198658" name="图片 25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399" y="1237800"/>
              <a:ext cx="4483261" cy="304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3465831" y="4390602"/>
              <a:ext cx="1552398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连接点选择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3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8.6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几何失真校正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55800" y="2006914"/>
            <a:ext cx="1752559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效果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41581" y="2797977"/>
            <a:ext cx="2808804" cy="2850855"/>
            <a:chOff x="92187" y="2193691"/>
            <a:chExt cx="2202180" cy="2235150"/>
          </a:xfrm>
        </p:grpSpPr>
        <p:pic>
          <p:nvPicPr>
            <p:cNvPr id="199682" name="图片 259" descr="lotu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87" y="2193691"/>
              <a:ext cx="2202180" cy="181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557839" y="4017918"/>
              <a:ext cx="1270875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原始图像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37273" y="2076648"/>
            <a:ext cx="3142610" cy="3572184"/>
            <a:chOff x="2362490" y="1628149"/>
            <a:chExt cx="2463893" cy="2800692"/>
          </a:xfrm>
        </p:grpSpPr>
        <p:pic>
          <p:nvPicPr>
            <p:cNvPr id="199683" name="图片 260" descr="GD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490" y="1628149"/>
              <a:ext cx="2463893" cy="237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2607801" y="4017918"/>
              <a:ext cx="1974682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几何失真图像 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66773" y="2796905"/>
            <a:ext cx="2821950" cy="2851929"/>
            <a:chOff x="4894506" y="2192851"/>
            <a:chExt cx="2212487" cy="2235991"/>
          </a:xfrm>
        </p:grpSpPr>
        <p:pic>
          <p:nvPicPr>
            <p:cNvPr id="199684" name="图片 261" descr="jiaozhe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506" y="2192851"/>
              <a:ext cx="2212487" cy="18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5026639" y="4017919"/>
              <a:ext cx="1833921" cy="410923"/>
            </a:xfrm>
            <a:prstGeom prst="rect">
              <a:avLst/>
            </a:prstGeom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校正后的图像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8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8.6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几何失真校正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55800" y="2006914"/>
            <a:ext cx="1752559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分析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9543" y="2612774"/>
            <a:ext cx="7545735" cy="13876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例程是采用几何变换生成的几何失真图像，手工标记的对应点，在实际问题中，需要检测图中的特殊点来建立对应关系。</a:t>
            </a:r>
          </a:p>
        </p:txBody>
      </p:sp>
    </p:spTree>
    <p:extLst>
      <p:ext uri="{BB962C8B-B14F-4D97-AF65-F5344CB8AC3E}">
        <p14:creationId xmlns:p14="http://schemas.microsoft.com/office/powerpoint/2010/main" val="16564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B665D98-33CC-43A2-BA3F-46F2B0EB0479}" type="slidenum">
              <a:rPr kumimoji="0" lang="en-US" altLang="zh-CN" sz="1403" b="0"/>
              <a:pPr eaLnBrk="1" hangingPunct="1"/>
              <a:t>67</a:t>
            </a:fld>
            <a:endParaRPr kumimoji="0" lang="en-US" altLang="zh-CN" sz="1403" b="0"/>
          </a:p>
        </p:txBody>
      </p:sp>
      <p:sp>
        <p:nvSpPr>
          <p:cNvPr id="87043" name="Rectangle 2"/>
          <p:cNvSpPr txBox="1">
            <a:spLocks noChangeArrowheads="1"/>
          </p:cNvSpPr>
          <p:nvPr/>
        </p:nvSpPr>
        <p:spPr bwMode="auto">
          <a:xfrm>
            <a:off x="2362267" y="457606"/>
            <a:ext cx="2818523" cy="83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954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思考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963034" y="1408440"/>
            <a:ext cx="8358155" cy="492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>
            <a:spAutoFit/>
          </a:bodyPr>
          <a:lstStyle/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8.1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简述图像退化的基本模型，并写出离散退化模型。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8.2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简述什么是约束复原，什么是无约束复原。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8.3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简述逆滤波复原的基本原理以及存在的问题。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8.4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简述维纳滤波的原理。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8.5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一幅退化图像，不知道原图像的功率谱，仅知道噪声的方差，请问采用何种方法复原图像较好？为什么？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8.10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查找资料，了解图像复原技术的扩展应用及其核心技术。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5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391AAD2-3176-40F8-80D0-99D7704D231D}" type="slidenum">
              <a:rPr kumimoji="0" lang="en-US" altLang="zh-CN" sz="1403" b="0"/>
              <a:pPr eaLnBrk="1" hangingPunct="1"/>
              <a:t>68</a:t>
            </a:fld>
            <a:endParaRPr kumimoji="0" lang="en-US" altLang="zh-CN" sz="1403" b="0"/>
          </a:p>
        </p:txBody>
      </p:sp>
      <p:sp>
        <p:nvSpPr>
          <p:cNvPr id="88067" name="Rectangle 2"/>
          <p:cNvSpPr txBox="1">
            <a:spLocks noChangeArrowheads="1"/>
          </p:cNvSpPr>
          <p:nvPr/>
        </p:nvSpPr>
        <p:spPr bwMode="auto">
          <a:xfrm>
            <a:off x="2362267" y="457606"/>
            <a:ext cx="2818523" cy="83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954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编程实践</a:t>
            </a:r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2150739" y="1277234"/>
            <a:ext cx="8170071" cy="514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>
            <a:spAutoFit/>
          </a:bodyPr>
          <a:lstStyle/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8.6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编写程序，对一幅灰度图像进行运动模糊，尝试实现基于频域特征的运动模糊参数估计。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8.7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编写程序，对一幅灰度图像进行高斯模糊并叠加高斯噪声，设计逆滤波器、维纳滤波器和约束最小二乘方滤波器对其进行复原，并比较复原效果。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8.8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编写程序，对一幅灰度图像进行运动模糊并叠加噪声，设计几何均值滤波器，改变参数，观察复原效果。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8.9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编写程序，打开一幅灰度图像，进行组合几何变换，并对其进行几何校正。</a:t>
            </a:r>
          </a:p>
        </p:txBody>
      </p:sp>
    </p:spTree>
    <p:extLst>
      <p:ext uri="{BB962C8B-B14F-4D97-AF65-F5344CB8AC3E}">
        <p14:creationId xmlns:p14="http://schemas.microsoft.com/office/powerpoint/2010/main" val="30772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8.1.3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图像复原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图像退化模型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963383" y="1963246"/>
            <a:ext cx="8265236" cy="1646798"/>
            <a:chOff x="344488" y="982663"/>
            <a:chExt cx="6480175" cy="1291135"/>
          </a:xfrm>
        </p:grpSpPr>
        <p:sp>
          <p:nvSpPr>
            <p:cNvPr id="6" name="矩形 5"/>
            <p:cNvSpPr/>
            <p:nvPr/>
          </p:nvSpPr>
          <p:spPr>
            <a:xfrm>
              <a:off x="344488" y="982663"/>
              <a:ext cx="6480175" cy="1291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5541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图像复原是指在给定退化图像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 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了解退化的点扩散函数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和噪声项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</a:rPr>
                <a:t>     </a:t>
              </a:r>
              <a:r>
                <a:rPr lang="zh-CN" altLang="zh-CN" sz="2806" dirty="0">
                  <a:latin typeface="楷体" pitchFamily="49" charset="-122"/>
                  <a:ea typeface="楷体" pitchFamily="49" charset="-122"/>
                </a:rPr>
                <a:t>的情况下，估计出原始图像</a:t>
              </a:r>
              <a:endParaRPr lang="zh-CN" altLang="en-US" sz="2806" dirty="0">
                <a:latin typeface="楷体" pitchFamily="49" charset="-122"/>
                <a:ea typeface="楷体" pitchFamily="49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4197350" y="1032512"/>
            <a:ext cx="80645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Equation" r:id="rId3" imgW="533160" imgH="253800" progId="Equation.DSMT4">
                    <p:embed/>
                  </p:oleObj>
                </mc:Choice>
                <mc:Fallback>
                  <p:oleObj name="Equation" r:id="rId3" imgW="533160" imgH="2538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350" y="1032512"/>
                          <a:ext cx="806450" cy="4064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/>
            </p:nvPr>
          </p:nvGraphicFramePr>
          <p:xfrm>
            <a:off x="1928391" y="1445262"/>
            <a:ext cx="684076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Equation" r:id="rId5" imgW="520560" imgH="253800" progId="Equation.DSMT4">
                    <p:embed/>
                  </p:oleObj>
                </mc:Choice>
                <mc:Fallback>
                  <p:oleObj name="Equation" r:id="rId5" imgW="520560" imgH="25380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391" y="1445262"/>
                          <a:ext cx="684076" cy="4111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3843023" y="1445262"/>
            <a:ext cx="605648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Equation" r:id="rId7" imgW="520560" imgH="253800" progId="Equation.DSMT4">
                    <p:embed/>
                  </p:oleObj>
                </mc:Choice>
                <mc:Fallback>
                  <p:oleObj name="Equation" r:id="rId7" imgW="520560" imgH="253800" progId="Equation.DSMT4">
                    <p:embed/>
                    <p:pic>
                      <p:nvPicPr>
                        <p:cNvPr id="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023" y="1445262"/>
                          <a:ext cx="605648" cy="4111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1712598" y="1840549"/>
            <a:ext cx="76231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Equation" r:id="rId9" imgW="558720" imgH="253800" progId="Equation.DSMT4">
                    <p:embed/>
                  </p:oleObj>
                </mc:Choice>
                <mc:Fallback>
                  <p:oleObj name="Equation" r:id="rId9" imgW="558720" imgH="253800" progId="Equation.DSMT4">
                    <p:embed/>
                    <p:pic>
                      <p:nvPicPr>
                        <p:cNvPr id="14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598" y="1840549"/>
                          <a:ext cx="762315" cy="4111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）含义</a:t>
            </a:r>
          </a:p>
        </p:txBody>
      </p:sp>
    </p:spTree>
    <p:extLst>
      <p:ext uri="{BB962C8B-B14F-4D97-AF65-F5344CB8AC3E}">
        <p14:creationId xmlns:p14="http://schemas.microsoft.com/office/powerpoint/2010/main" val="7505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34477" y="1920004"/>
            <a:ext cx="8094142" cy="4608473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确定图像的退化函数</a:t>
            </a:r>
          </a:p>
          <a:p>
            <a:pPr marL="125541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退化函数一般是不知道的，需先估计退化函数</a:t>
            </a:r>
          </a:p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采用合适的图像复原方法复原图像</a:t>
            </a:r>
          </a:p>
          <a:p>
            <a:pPr marL="125541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采用与退化相反的过程，使复原后的图像尽可能接近原图，一般要确定一个合适的准则函数，最优情况对应最好的复原图。这一步的</a:t>
            </a:r>
            <a:r>
              <a:rPr lang="zh-CN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关键技术在于确定准则函数和求最优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125541" algn="ctr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可采用</a:t>
            </a:r>
            <a:r>
              <a:rPr lang="zh-CN" altLang="zh-CN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盲复原方法：直接从退化图像估计原图像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8.1.3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图像复原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图像退化模型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）步骤</a:t>
            </a:r>
          </a:p>
        </p:txBody>
      </p:sp>
    </p:spTree>
    <p:extLst>
      <p:ext uri="{BB962C8B-B14F-4D97-AF65-F5344CB8AC3E}">
        <p14:creationId xmlns:p14="http://schemas.microsoft.com/office/powerpoint/2010/main" val="39775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67888" y="1571246"/>
            <a:ext cx="7570730" cy="141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8.2.1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基于模型的估计法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8.2.2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基于退化图像本身特性的估计法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8.2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图像退化函数的估计</a:t>
            </a:r>
          </a:p>
        </p:txBody>
      </p:sp>
    </p:spTree>
    <p:extLst>
      <p:ext uri="{BB962C8B-B14F-4D97-AF65-F5344CB8AC3E}">
        <p14:creationId xmlns:p14="http://schemas.microsoft.com/office/powerpoint/2010/main" val="12742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3507</Words>
  <Application>Microsoft Office PowerPoint</Application>
  <PresentationFormat>宽屏</PresentationFormat>
  <Paragraphs>624</Paragraphs>
  <Slides>68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等线</vt:lpstr>
      <vt:lpstr>等线 Light</vt:lpstr>
      <vt:lpstr>黑体</vt:lpstr>
      <vt:lpstr>楷体</vt:lpstr>
      <vt:lpstr>隶书</vt:lpstr>
      <vt:lpstr>宋体</vt:lpstr>
      <vt:lpstr>微软雅黑</vt:lpstr>
      <vt:lpstr>Arial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limin</dc:creator>
  <cp:lastModifiedBy>limin</cp:lastModifiedBy>
  <cp:revision>6</cp:revision>
  <dcterms:created xsi:type="dcterms:W3CDTF">2021-04-25T10:03:05Z</dcterms:created>
  <dcterms:modified xsi:type="dcterms:W3CDTF">2021-05-08T01:39:53Z</dcterms:modified>
</cp:coreProperties>
</file>