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8" r:id="rId2"/>
    <p:sldId id="467" r:id="rId3"/>
    <p:sldId id="483" r:id="rId4"/>
    <p:sldId id="481" r:id="rId5"/>
    <p:sldId id="468" r:id="rId6"/>
    <p:sldId id="469" r:id="rId7"/>
    <p:sldId id="470" r:id="rId8"/>
    <p:sldId id="471" r:id="rId9"/>
    <p:sldId id="473" r:id="rId10"/>
    <p:sldId id="472" r:id="rId11"/>
    <p:sldId id="478" r:id="rId12"/>
    <p:sldId id="480" r:id="rId13"/>
    <p:sldId id="484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003F"/>
    <a:srgbClr val="D5A6DF"/>
    <a:srgbClr val="FF91C8"/>
    <a:srgbClr val="0000FF"/>
    <a:srgbClr val="464DD9"/>
    <a:srgbClr val="92D050"/>
    <a:srgbClr val="BDD7EE"/>
    <a:srgbClr val="A50021"/>
    <a:srgbClr val="7030A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3883" autoAdjust="0"/>
  </p:normalViewPr>
  <p:slideViewPr>
    <p:cSldViewPr snapToGrid="0">
      <p:cViewPr varScale="1">
        <p:scale>
          <a:sx n="134" d="100"/>
          <a:sy n="134" d="100"/>
        </p:scale>
        <p:origin x="9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264AA-669E-4804-A1D5-94FA36B6DCCD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C56F0-BEE5-4715-8E33-DABC78619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74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="" xmlns:a16="http://schemas.microsoft.com/office/drawing/2014/main" id="{F17A4D7C-2792-49A4-8FC2-B42A63D9F2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>
            <a:extLst>
              <a:ext uri="{FF2B5EF4-FFF2-40B4-BE49-F238E27FC236}">
                <a16:creationId xmlns="" xmlns:a16="http://schemas.microsoft.com/office/drawing/2014/main" id="{CCC58FAE-1A53-468C-A14F-BFD7D62F2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/>
              <a:t>Multimedia </a:t>
            </a:r>
            <a:r>
              <a:rPr lang="en-US" altLang="zh-TW">
                <a:solidFill>
                  <a:srgbClr val="FF0000"/>
                </a:solidFill>
              </a:rPr>
              <a:t>authoring</a:t>
            </a:r>
            <a:r>
              <a:rPr lang="en-US" altLang="zh-TW"/>
              <a:t>: </a:t>
            </a:r>
            <a:r>
              <a:rPr lang="zh-CN" altLang="en-US"/>
              <a:t>多媒体编著</a:t>
            </a:r>
            <a:endParaRPr lang="en-US" altLang="zh-CN"/>
          </a:p>
        </p:txBody>
      </p:sp>
      <p:sp>
        <p:nvSpPr>
          <p:cNvPr id="10244" name="Slide Number Placeholder 3">
            <a:extLst>
              <a:ext uri="{FF2B5EF4-FFF2-40B4-BE49-F238E27FC236}">
                <a16:creationId xmlns="" xmlns:a16="http://schemas.microsoft.com/office/drawing/2014/main" id="{039A58C4-574C-4142-872F-B662C8D1A7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F98F566-F42B-48AB-86C6-163E4749E303}" type="slidenum">
              <a:rPr lang="en-US" altLang="zh-TW" smtClean="0"/>
              <a:pPr>
                <a:spcBef>
                  <a:spcPct val="0"/>
                </a:spcBef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0116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11741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3B95-C703-CD4C-B49F-E1CD62379AD1}" type="datetime1">
              <a:rPr lang="en-US" altLang="zh-CN" smtClean="0"/>
              <a:t>3/5/2024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46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74F4-7A2A-464D-AD92-27658FAA9AEC}" type="datetime1">
              <a:rPr lang="en-US" altLang="zh-CN" smtClean="0"/>
              <a:t>3/5/2024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 bwMode="auto">
          <a:xfrm>
            <a:off x="457200" y="10668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/>
          <p:cNvSpPr>
            <a:spLocks noGrp="1"/>
          </p:cNvSpPr>
          <p:nvPr>
            <p:ph sz="quarter" idx="11"/>
          </p:nvPr>
        </p:nvSpPr>
        <p:spPr>
          <a:xfrm>
            <a:off x="457200" y="1299599"/>
            <a:ext cx="8229600" cy="4876800"/>
          </a:xfrm>
          <a:prstGeom prst="rect">
            <a:avLst/>
          </a:prstGeom>
        </p:spPr>
        <p:txBody>
          <a:bodyPr/>
          <a:lstStyle>
            <a:lvl1pPr marL="342892" indent="-342892">
              <a:spcAft>
                <a:spcPts val="0"/>
              </a:spcAft>
              <a:buFont typeface="Arial" panose="020B0604020202020204" pitchFamily="34" charset="0"/>
              <a:buChar char="•"/>
              <a:defRPr sz="3200">
                <a:latin typeface="+mj-lt"/>
                <a:cs typeface="Arial"/>
              </a:defRPr>
            </a:lvl1pPr>
            <a:lvl2pPr marL="685783" marR="0" indent="-342892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◦"/>
              <a:tabLst/>
              <a:defRPr sz="2800">
                <a:latin typeface="+mj-lt"/>
                <a:cs typeface="Arial"/>
              </a:defRPr>
            </a:lvl2pPr>
            <a:lvl3pPr marL="942952" marR="0" indent="-257168" algn="l" defTabSz="685783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+mj-lt"/>
                <a:cs typeface="Arial"/>
              </a:defRPr>
            </a:lvl3pPr>
            <a:lvl4pPr marL="1285843" marR="0" indent="-257168" algn="l" defTabSz="685783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j-lt"/>
                <a:cs typeface="Arial"/>
              </a:defRPr>
            </a:lvl4pPr>
            <a:lvl5pPr marL="1585874" marR="0" indent="-214308" algn="l" defTabSz="685783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latin typeface="+mj-lt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marL="685783" marR="0" lvl="1" indent="-342892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Second level</a:t>
            </a:r>
          </a:p>
          <a:p>
            <a:pPr marL="942952" marR="0" lvl="2" indent="-257168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Third level</a:t>
            </a:r>
          </a:p>
          <a:p>
            <a:pPr marL="1285843" marR="0" lvl="3" indent="-257168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Fourth level</a:t>
            </a:r>
          </a:p>
          <a:p>
            <a:pPr marL="1585874" marR="0" lvl="4" indent="-214308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Fifth </a:t>
            </a:r>
            <a:r>
              <a:rPr lang="en-GB" dirty="0" err="1"/>
              <a:t>leve</a:t>
            </a:r>
            <a:r>
              <a:rPr lang="en-US" dirty="0"/>
              <a:t>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80999"/>
            <a:ext cx="8229600" cy="60960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38883"/>
                </a:solidFill>
              </a:defRPr>
            </a:lvl1pPr>
          </a:lstStyle>
          <a:p>
            <a:fld id="{036C557A-1475-2747-AFDC-D7C825D68B4C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2224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1687"/>
            <a:ext cx="7886700" cy="532945"/>
          </a:xfrm>
        </p:spPr>
        <p:txBody>
          <a:bodyPr/>
          <a:lstStyle>
            <a:lvl1pPr>
              <a:defRPr>
                <a:solidFill>
                  <a:srgbClr val="94003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98B4-4B2D-654A-B790-9D28830F66D1}" type="datetime1">
              <a:rPr lang="en-US" altLang="zh-CN" smtClean="0"/>
              <a:t>3/5/2024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8318" y="6492875"/>
            <a:ext cx="775255" cy="365125"/>
          </a:xfrm>
        </p:spPr>
        <p:txBody>
          <a:bodyPr/>
          <a:lstStyle>
            <a:lvl1pPr algn="ctr">
              <a:defRPr/>
            </a:lvl1pPr>
          </a:lstStyle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="" xmlns:a16="http://schemas.microsoft.com/office/drawing/2014/main" id="{C462250D-7816-4698-AB06-D55CC1575AE0}"/>
              </a:ext>
            </a:extLst>
          </p:cNvPr>
          <p:cNvSpPr/>
          <p:nvPr userDrawn="1"/>
        </p:nvSpPr>
        <p:spPr>
          <a:xfrm>
            <a:off x="304799" y="132161"/>
            <a:ext cx="238125" cy="532945"/>
          </a:xfrm>
          <a:prstGeom prst="roundRect">
            <a:avLst/>
          </a:prstGeom>
          <a:solidFill>
            <a:srgbClr val="9400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15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30037"/>
            <a:ext cx="3886200" cy="4769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30037"/>
            <a:ext cx="3886200" cy="4769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789E-5532-C44B-BE37-3720379333A3}" type="datetime1">
              <a:rPr lang="en-US" altLang="zh-CN" smtClean="0"/>
              <a:t>3/5/2024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32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CE90-35DF-714E-A54B-1616793996EF}" type="datetime1">
              <a:rPr lang="en-US" altLang="zh-CN" smtClean="0"/>
              <a:t>3/5/2024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25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29BE-C124-6E4B-9540-86B6226EA005}" type="datetime1">
              <a:rPr lang="en-US" altLang="zh-CN" smtClean="0"/>
              <a:t>3/5/2024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51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D0E-4541-D041-AAF9-9DC55280BABC}" type="datetime1">
              <a:rPr lang="en-US" altLang="zh-CN" smtClean="0"/>
              <a:t>3/5/2024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0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21E4-0B7D-5B4D-A93A-4D6BDC0EFBD5}" type="datetime1">
              <a:rPr lang="en-US" altLang="zh-CN" smtClean="0"/>
              <a:t>3/5/2024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49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77D0-6F70-944E-B052-F3A5D9F888C2}" type="datetime1">
              <a:rPr lang="en-US" altLang="zh-CN" smtClean="0"/>
              <a:t>3/5/2024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82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147-639A-1645-AB65-BD692A4B0E54}" type="datetime1">
              <a:rPr lang="en-US" altLang="zh-CN" smtClean="0"/>
              <a:t>3/5/2024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77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121" y="95705"/>
            <a:ext cx="7886700" cy="532945"/>
          </a:xfrm>
          <a:prstGeom prst="rect">
            <a:avLst/>
          </a:prstGeom>
          <a:noFill/>
        </p:spPr>
        <p:txBody>
          <a:bodyPr/>
          <a:lstStyle/>
          <a:p>
            <a:pPr marL="0"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1683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83800F-2EDC-054D-B04D-A89CE5DA3858}" type="datetime1">
              <a:rPr lang="en-US" altLang="zh-CN" smtClean="0"/>
              <a:t>3/5/2024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1988" y="6492875"/>
            <a:ext cx="762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2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3200" b="1" kern="1200" cap="none" spc="0" dirty="0">
          <a:ln w="0"/>
          <a:solidFill>
            <a:schemeClr val="bg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Clr>
          <a:srgbClr val="94003F"/>
        </a:buClr>
        <a:buSzPct val="70000"/>
        <a:buFont typeface="Wingdings" panose="05000000000000000000" pitchFamily="2" charset="2"/>
        <a:buChar char="u"/>
        <a:defRPr sz="28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04b" panose="00000400000000000000" pitchFamily="2" charset="0"/>
        <a:buChar char="-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mailto:xyzhang15@szu.edu.c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02B0737-0771-45C8-9CD7-A3CBF1E8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/>
          <a:lstStyle/>
          <a:p>
            <a:r>
              <a:rPr lang="zh-CN" altLang="en-US" dirty="0">
                <a:solidFill>
                  <a:srgbClr val="94003F"/>
                </a:solidFill>
              </a:rPr>
              <a:t>多媒体系统导论</a:t>
            </a:r>
            <a:r>
              <a:rPr lang="en-US" altLang="zh-CN" dirty="0">
                <a:solidFill>
                  <a:srgbClr val="94003F"/>
                </a:solidFill>
              </a:rPr>
              <a:t/>
            </a:r>
            <a:br>
              <a:rPr lang="en-US" altLang="zh-CN" dirty="0">
                <a:solidFill>
                  <a:srgbClr val="94003F"/>
                </a:solidFill>
              </a:rPr>
            </a:br>
            <a:r>
              <a:rPr lang="en-US" altLang="zh-CN" sz="3200" dirty="0">
                <a:solidFill>
                  <a:srgbClr val="94003F"/>
                </a:solidFill>
              </a:rPr>
              <a:t>Fundamentals of Multimedia System</a:t>
            </a:r>
            <a:endParaRPr lang="zh-CN" altLang="en-US" sz="3200" dirty="0">
              <a:solidFill>
                <a:srgbClr val="94003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3C307A8E-1E70-4269-B64B-7B4FE2CB4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398168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r>
              <a:rPr lang="zh-CN" altLang="en-US" dirty="0"/>
              <a:t>授课教师</a:t>
            </a:r>
            <a:r>
              <a:rPr lang="zh-CN" altLang="en-US" dirty="0" smtClean="0"/>
              <a:t>：张小燕</a:t>
            </a:r>
            <a:endParaRPr lang="en-US" altLang="zh-CN" dirty="0" smtClean="0"/>
          </a:p>
          <a:p>
            <a:r>
              <a:rPr lang="en-US" altLang="zh-TW" dirty="0" smtClean="0">
                <a:solidFill>
                  <a:srgbClr val="0000FF"/>
                </a:solidFill>
                <a:hlinkClick r:id="rId2"/>
              </a:rPr>
              <a:t>xyzhang15@szu.edu.cn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r>
              <a:rPr lang="zh-CN" altLang="en-US" dirty="0"/>
              <a:t>未来媒体技术与</a:t>
            </a:r>
            <a:r>
              <a:rPr lang="zh-CN" altLang="en-US"/>
              <a:t>计算</a:t>
            </a:r>
            <a:r>
              <a:rPr lang="zh-CN" altLang="en-US" smtClean="0"/>
              <a:t>研究所</a:t>
            </a:r>
            <a:endParaRPr lang="en-US" altLang="zh-TW" dirty="0">
              <a:solidFill>
                <a:srgbClr val="0000FF"/>
              </a:solidFill>
            </a:endParaRPr>
          </a:p>
        </p:txBody>
      </p:sp>
      <p:pic>
        <p:nvPicPr>
          <p:cNvPr id="6" name="图片 10">
            <a:extLst>
              <a:ext uri="{FF2B5EF4-FFF2-40B4-BE49-F238E27FC236}">
                <a16:creationId xmlns="" xmlns:a16="http://schemas.microsoft.com/office/drawing/2014/main" id="{3A5016C3-5892-442E-ABFD-D52AFF38DD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29" y="240061"/>
            <a:ext cx="972064" cy="9720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B961E0DD-8BFE-4D16-AFD0-6C0D6CD188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2" r="11334" b="15673"/>
          <a:stretch/>
        </p:blipFill>
        <p:spPr>
          <a:xfrm>
            <a:off x="1587252" y="435758"/>
            <a:ext cx="5982790" cy="67169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45AF210B-38FD-403E-B32F-0243E3095A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446"/>
          <a:stretch/>
        </p:blipFill>
        <p:spPr bwMode="auto">
          <a:xfrm>
            <a:off x="7716202" y="240061"/>
            <a:ext cx="1028437" cy="97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63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55"/>
    </mc:Choice>
    <mc:Fallback xmlns="">
      <p:transition spd="slow" advTm="3945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39825"/>
          </a:xfrm>
        </p:spPr>
        <p:txBody>
          <a:bodyPr/>
          <a:lstStyle/>
          <a:p>
            <a:r>
              <a:rPr kumimoji="1" lang="zh-CN" altLang="en-US" dirty="0"/>
              <a:t>课程要求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304800" y="838199"/>
            <a:ext cx="8686800" cy="565467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000" b="1" dirty="0" smtClean="0">
                <a:solidFill>
                  <a:srgbClr val="94003F"/>
                </a:solidFill>
                <a:ea typeface="宋体" panose="02010600030101010101" pitchFamily="2" charset="-122"/>
              </a:rPr>
              <a:t>班级分组，每组</a:t>
            </a:r>
            <a:r>
              <a:rPr lang="en-US" altLang="zh-CN" sz="2000" b="1" dirty="0" smtClean="0">
                <a:solidFill>
                  <a:srgbClr val="94003F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000" b="1" dirty="0" smtClean="0">
                <a:solidFill>
                  <a:srgbClr val="94003F"/>
                </a:solidFill>
                <a:ea typeface="宋体" panose="02010600030101010101" pitchFamily="2" charset="-122"/>
              </a:rPr>
              <a:t>人。</a:t>
            </a:r>
            <a:endParaRPr lang="en-US" altLang="zh-CN" sz="2000" b="1" dirty="0" smtClean="0">
              <a:solidFill>
                <a:srgbClr val="94003F"/>
              </a:solidFill>
              <a:ea typeface="宋体" panose="02010600030101010101" pitchFamily="2" charset="-122"/>
            </a:endParaRPr>
          </a:p>
          <a:p>
            <a:r>
              <a:rPr lang="zh-CN" altLang="en-US" sz="2000" b="1" dirty="0" smtClean="0">
                <a:ea typeface="宋体" panose="02010600030101010101" pitchFamily="2" charset="-122"/>
              </a:rPr>
              <a:t>小组任务：</a:t>
            </a:r>
            <a:endParaRPr lang="en-US" altLang="zh-CN" sz="2000" b="1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1600" b="1" dirty="0" smtClean="0">
                <a:ea typeface="宋体" panose="02010600030101010101" pitchFamily="2" charset="-122"/>
              </a:rPr>
              <a:t>实验软件的学习</a:t>
            </a:r>
            <a:r>
              <a:rPr lang="en-US" altLang="zh-CN" sz="1600" b="1" dirty="0" smtClean="0">
                <a:ea typeface="宋体" panose="02010600030101010101" pitchFamily="2" charset="-122"/>
              </a:rPr>
              <a:t>/</a:t>
            </a:r>
            <a:r>
              <a:rPr lang="zh-CN" altLang="en-US" sz="1600" b="1" dirty="0" smtClean="0">
                <a:ea typeface="宋体" panose="02010600030101010101" pitchFamily="2" charset="-122"/>
              </a:rPr>
              <a:t>使用，要提前一周由一个小组学习</a:t>
            </a:r>
            <a:r>
              <a:rPr lang="zh-CN" altLang="en-US" sz="1600" b="1" dirty="0">
                <a:ea typeface="宋体" panose="02010600030101010101" pitchFamily="2" charset="-122"/>
              </a:rPr>
              <a:t>实验软件</a:t>
            </a:r>
            <a:r>
              <a:rPr lang="zh-CN" altLang="en-US" sz="1600" b="1" dirty="0" smtClean="0">
                <a:ea typeface="宋体" panose="02010600030101010101" pitchFamily="2" charset="-122"/>
              </a:rPr>
              <a:t>的使用方法，然后在每次实验任务开始的一周进行上台演示＼介绍工具的使用。请先做好</a:t>
            </a:r>
            <a:r>
              <a:rPr lang="en-US" altLang="zh-CN" sz="1600" b="1" dirty="0" smtClean="0">
                <a:ea typeface="宋体" panose="02010600030101010101" pitchFamily="2" charset="-122"/>
              </a:rPr>
              <a:t>PPT</a:t>
            </a:r>
            <a:r>
              <a:rPr lang="zh-CN" altLang="en-US" sz="1600" b="1" dirty="0" smtClean="0">
                <a:ea typeface="宋体" panose="02010600030101010101" pitchFamily="2" charset="-122"/>
              </a:rPr>
              <a:t>或自带笔记本电脑演示。</a:t>
            </a:r>
            <a:r>
              <a:rPr lang="zh-CN" altLang="en-US" sz="1600" b="1" dirty="0" smtClean="0">
                <a:solidFill>
                  <a:srgbClr val="94003F"/>
                </a:solidFill>
                <a:ea typeface="宋体" panose="02010600030101010101" pitchFamily="2" charset="-122"/>
              </a:rPr>
              <a:t>（以小组为单位进行演示，要说明每位成员的贡献，老师会提问每一位小组成员）</a:t>
            </a:r>
            <a:endParaRPr lang="en-US" altLang="zh-CN" sz="1600" b="1" dirty="0" smtClean="0">
              <a:solidFill>
                <a:srgbClr val="94003F"/>
              </a:solidFill>
              <a:ea typeface="宋体" panose="02010600030101010101" pitchFamily="2" charset="-122"/>
            </a:endParaRPr>
          </a:p>
          <a:p>
            <a:pPr lvl="1"/>
            <a:endParaRPr lang="en-US" altLang="zh-CN" sz="1600" b="1" dirty="0">
              <a:ea typeface="宋体" panose="02010600030101010101" pitchFamily="2" charset="-122"/>
            </a:endParaRPr>
          </a:p>
          <a:p>
            <a:pPr lvl="1"/>
            <a:r>
              <a:rPr lang="zh-CN" altLang="en-US" sz="1600" b="1" dirty="0" smtClean="0">
                <a:ea typeface="宋体" panose="02010600030101010101" pitchFamily="2" charset="-122"/>
              </a:rPr>
              <a:t>每个实验任务的最后一周，要求</a:t>
            </a:r>
            <a:r>
              <a:rPr lang="en-US" altLang="zh-CN" sz="1600" b="1" dirty="0" smtClean="0">
                <a:ea typeface="宋体" panose="02010600030101010101" pitchFamily="2" charset="-122"/>
              </a:rPr>
              <a:t>1-2</a:t>
            </a:r>
            <a:r>
              <a:rPr lang="zh-CN" altLang="en-US" sz="1600" b="1" dirty="0" smtClean="0">
                <a:ea typeface="宋体" panose="02010600030101010101" pitchFamily="2" charset="-122"/>
              </a:rPr>
              <a:t>个小组同学带自己的实验设计到实验室上台演示。</a:t>
            </a:r>
            <a:r>
              <a:rPr lang="zh-CN" altLang="en-US" sz="1600" b="1" dirty="0" smtClean="0">
                <a:solidFill>
                  <a:srgbClr val="94003F"/>
                </a:solidFill>
                <a:ea typeface="宋体" panose="02010600030101010101" pitchFamily="2" charset="-122"/>
              </a:rPr>
              <a:t>（小组内每位学生独立演示自己的实验）</a:t>
            </a:r>
            <a:endParaRPr lang="en-US" altLang="zh-CN" sz="1600" b="1" dirty="0" smtClean="0">
              <a:solidFill>
                <a:srgbClr val="94003F"/>
              </a:solidFill>
              <a:ea typeface="宋体" panose="02010600030101010101" pitchFamily="2" charset="-122"/>
            </a:endParaRPr>
          </a:p>
          <a:p>
            <a:pPr eaLnBrk="1" hangingPunct="1"/>
            <a:endParaRPr lang="en-US" altLang="zh-CN" sz="2000" b="1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000" b="1" dirty="0" smtClean="0">
                <a:ea typeface="宋体" panose="02010600030101010101" pitchFamily="2" charset="-122"/>
              </a:rPr>
              <a:t>为每一位演示的同学打分，作为课堂表现的一部分。</a:t>
            </a:r>
            <a:endParaRPr lang="en-US" altLang="zh-CN" sz="2000" b="1" dirty="0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z="2000" b="1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000" b="1" dirty="0" smtClean="0">
                <a:ea typeface="宋体" panose="02010600030101010101" pitchFamily="2" charset="-122"/>
              </a:rPr>
              <a:t>分组方式</a:t>
            </a:r>
            <a:endParaRPr lang="en-US" altLang="zh-CN" sz="2000" b="1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b="1" dirty="0" smtClean="0">
                <a:ea typeface="宋体" panose="02010600030101010101" pitchFamily="2" charset="-122"/>
              </a:rPr>
              <a:t>可以自由组队，每队</a:t>
            </a:r>
            <a:r>
              <a:rPr lang="en-US" altLang="zh-CN" b="1" dirty="0" smtClean="0">
                <a:ea typeface="宋体" panose="02010600030101010101" pitchFamily="2" charset="-122"/>
              </a:rPr>
              <a:t>4</a:t>
            </a:r>
            <a:r>
              <a:rPr lang="zh-CN" altLang="en-US" b="1" dirty="0" smtClean="0">
                <a:ea typeface="宋体" panose="02010600030101010101" pitchFamily="2" charset="-122"/>
              </a:rPr>
              <a:t>人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b="1" dirty="0" smtClean="0">
                <a:ea typeface="宋体" panose="02010600030101010101" pitchFamily="2" charset="-122"/>
              </a:rPr>
              <a:t>没有自由组队的同学，将按照学号顺序统一划分小组。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lvl="1"/>
            <a:endParaRPr lang="en-US" altLang="zh-CN" sz="1800" b="1" dirty="0" smtClean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17AA01-C2A0-4AE6-82CE-9F60A7A307BA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CN" sz="120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0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99"/>
    </mc:Choice>
    <mc:Fallback xmlns="">
      <p:transition spd="slow" advTm="5599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39825"/>
          </a:xfrm>
        </p:spPr>
        <p:txBody>
          <a:bodyPr/>
          <a:lstStyle/>
          <a:p>
            <a:r>
              <a:rPr kumimoji="1" lang="zh-CN" altLang="en-US" dirty="0"/>
              <a:t>课程要求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304800" y="838199"/>
            <a:ext cx="8686800" cy="565467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000" b="1" dirty="0" smtClean="0">
                <a:solidFill>
                  <a:srgbClr val="94003F"/>
                </a:solidFill>
                <a:ea typeface="宋体" panose="02010600030101010101" pitchFamily="2" charset="-122"/>
              </a:rPr>
              <a:t>课堂演讲</a:t>
            </a:r>
            <a:endParaRPr lang="en-US" altLang="zh-CN" sz="2000" b="1" dirty="0" smtClean="0">
              <a:solidFill>
                <a:srgbClr val="94003F"/>
              </a:solidFill>
              <a:ea typeface="宋体" panose="02010600030101010101" pitchFamily="2" charset="-122"/>
            </a:endParaRPr>
          </a:p>
          <a:p>
            <a:pPr eaLnBrk="1" hangingPunct="1"/>
            <a:endParaRPr lang="en-US" altLang="zh-CN" sz="2000" b="1" dirty="0" smtClean="0"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b="1" dirty="0" smtClean="0">
                <a:ea typeface="宋体" panose="02010600030101010101" pitchFamily="2" charset="-122"/>
              </a:rPr>
              <a:t>为了充分发挥学生们的自学能力和查询资料能力，将安排课堂演讲。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b="1" dirty="0" smtClean="0">
                <a:ea typeface="宋体" panose="02010600030101010101" pitchFamily="2" charset="-122"/>
              </a:rPr>
              <a:t>由老师在课堂提出与课程相关的问题，要求学生课后自学和自查资料对问题进行调研分析，做成</a:t>
            </a:r>
            <a:r>
              <a:rPr lang="en-US" altLang="zh-CN" sz="2400" b="1" dirty="0" err="1" smtClean="0">
                <a:ea typeface="宋体" panose="02010600030101010101" pitchFamily="2" charset="-122"/>
              </a:rPr>
              <a:t>ppt</a:t>
            </a:r>
            <a:r>
              <a:rPr lang="zh-CN" altLang="en-US" sz="2400" b="1" dirty="0" smtClean="0">
                <a:ea typeface="宋体" panose="02010600030101010101" pitchFamily="2" charset="-122"/>
              </a:rPr>
              <a:t>，在课堂进行演讲介绍。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b="1" dirty="0" smtClean="0">
                <a:ea typeface="宋体" panose="02010600030101010101" pitchFamily="2" charset="-122"/>
              </a:rPr>
              <a:t>例如：</a:t>
            </a:r>
            <a:r>
              <a:rPr lang="zh-CN" altLang="en-US" b="1" dirty="0" smtClean="0">
                <a:ea typeface="宋体" panose="02010600030101010101" pitchFamily="2" charset="-122"/>
              </a:rPr>
              <a:t>网络上课系统涉及到什么技术？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b="1" dirty="0" smtClean="0">
                <a:ea typeface="宋体" panose="02010600030101010101" pitchFamily="2" charset="-122"/>
              </a:rPr>
              <a:t>               3D</a:t>
            </a:r>
            <a:r>
              <a:rPr lang="zh-CN" altLang="en-US" b="1" dirty="0" smtClean="0">
                <a:ea typeface="宋体" panose="02010600030101010101" pitchFamily="2" charset="-122"/>
              </a:rPr>
              <a:t>显示器的工作原理？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b="1" dirty="0" smtClean="0">
                <a:ea typeface="宋体" panose="02010600030101010101" pitchFamily="2" charset="-122"/>
              </a:rPr>
              <a:t>每次演讲时间限</a:t>
            </a:r>
            <a:r>
              <a:rPr lang="en-US" altLang="zh-CN" sz="2400" b="1" dirty="0" smtClean="0">
                <a:ea typeface="宋体" panose="02010600030101010101" pitchFamily="2" charset="-122"/>
              </a:rPr>
              <a:t>10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分钟以内。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b="1" dirty="0" smtClean="0">
                <a:ea typeface="宋体" panose="02010600030101010101" pitchFamily="2" charset="-122"/>
              </a:rPr>
              <a:t>同学们可以根据问题兴趣，主动报名演讲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b="1" dirty="0" smtClean="0">
                <a:ea typeface="宋体" panose="02010600030101010101" pitchFamily="2" charset="-122"/>
              </a:rPr>
              <a:t>若无同学报名演讲，将分配给小组完成。</a:t>
            </a:r>
            <a:endParaRPr lang="en-US" altLang="zh-CN" sz="1800" b="1" dirty="0" smtClean="0"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b="1" dirty="0">
                <a:ea typeface="宋体" panose="02010600030101010101" pitchFamily="2" charset="-122"/>
              </a:rPr>
              <a:t>演讲成绩，作为课堂表现的一部分。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lvl="1"/>
            <a:endParaRPr lang="en-US" altLang="zh-CN" sz="1800" b="1" dirty="0" smtClean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17AA01-C2A0-4AE6-82CE-9F60A7A307BA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CN" sz="120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10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714"/>
    </mc:Choice>
    <mc:Fallback xmlns="">
      <p:transition spd="slow" advTm="44714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517525" y="1235075"/>
            <a:ext cx="8175625" cy="5184775"/>
          </a:xfrm>
        </p:spPr>
        <p:txBody>
          <a:bodyPr>
            <a:normAutofit/>
          </a:bodyPr>
          <a:lstStyle/>
          <a:p>
            <a:pPr>
              <a:spcBef>
                <a:spcPts val="554"/>
              </a:spcBef>
              <a:buClrTx/>
              <a:buSzPct val="85000"/>
              <a:defRPr/>
            </a:pPr>
            <a:r>
              <a:rPr lang="zh-CN" altLang="en-US" sz="2215" dirty="0">
                <a:latin typeface="宋体" panose="02010600030101010101" pitchFamily="2" charset="-122"/>
                <a:ea typeface="宋体" panose="02010600030101010101" pitchFamily="2" charset="-122"/>
              </a:rPr>
              <a:t>实验报告在</a:t>
            </a:r>
            <a:r>
              <a:rPr lang="en-US" altLang="zh-CN" sz="2215" dirty="0">
                <a:latin typeface="宋体" panose="02010600030101010101" pitchFamily="2" charset="-122"/>
                <a:ea typeface="宋体" panose="02010600030101010101" pitchFamily="2" charset="-122"/>
              </a:rPr>
              <a:t>blackboard</a:t>
            </a:r>
            <a:r>
              <a:rPr lang="zh-CN" altLang="en-US" sz="2215" dirty="0">
                <a:latin typeface="宋体" panose="02010600030101010101" pitchFamily="2" charset="-122"/>
                <a:ea typeface="宋体" panose="02010600030101010101" pitchFamily="2" charset="-122"/>
              </a:rPr>
              <a:t>打开后，要另存到本地电脑。</a:t>
            </a:r>
            <a:endParaRPr lang="en-US" altLang="zh-CN" sz="2215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554"/>
              </a:spcBef>
              <a:buClrTx/>
              <a:buSzPct val="85000"/>
              <a:defRPr/>
            </a:pPr>
            <a:r>
              <a:rPr lang="zh-CN" altLang="en-US" sz="2215" dirty="0">
                <a:latin typeface="宋体" panose="02010600030101010101" pitchFamily="2" charset="-122"/>
                <a:ea typeface="宋体" panose="02010600030101010101" pitchFamily="2" charset="-122"/>
              </a:rPr>
              <a:t>提交实验报告和个人制作的文件时，作为附件提交，可以同时添加多个附件。</a:t>
            </a:r>
            <a:endParaRPr lang="en-US" altLang="zh-CN" sz="2215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4487" lvl="1" indent="0">
              <a:spcBef>
                <a:spcPts val="554"/>
              </a:spcBef>
              <a:buClrTx/>
              <a:buSzPct val="85000"/>
              <a:buFont typeface="Wingdings" panose="05000000000000000000" pitchFamily="2" charset="2"/>
              <a:buNone/>
              <a:defRPr/>
            </a:pPr>
            <a:endParaRPr lang="en-US" altLang="zh-CN" sz="203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554"/>
              </a:spcBef>
              <a:buClrTx/>
              <a:buSzPct val="85000"/>
              <a:defRPr/>
            </a:pPr>
            <a:r>
              <a:rPr lang="zh-CN" altLang="en-US" sz="2215" dirty="0">
                <a:latin typeface="宋体" panose="02010600030101010101" pitchFamily="2" charset="-122"/>
                <a:ea typeface="宋体" panose="02010600030101010101" pitchFamily="2" charset="-122"/>
              </a:rPr>
              <a:t>实验报告评分标准：</a:t>
            </a:r>
            <a:endParaRPr lang="en-US" altLang="zh-CN" sz="2215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554"/>
              </a:spcBef>
              <a:buClrTx/>
              <a:buSzPct val="85000"/>
              <a:defRPr/>
            </a:pPr>
            <a:r>
              <a:rPr lang="zh-CN" altLang="en-US" sz="2031" dirty="0" smtClean="0">
                <a:latin typeface="宋体" panose="02010600030101010101" pitchFamily="2" charset="-122"/>
                <a:ea typeface="宋体" panose="02010600030101010101" pitchFamily="2" charset="-122"/>
              </a:rPr>
              <a:t>排版 </a:t>
            </a:r>
            <a:r>
              <a:rPr lang="en-US" altLang="zh-CN" sz="2031" dirty="0" smtClean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03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endParaRPr lang="en-US" altLang="zh-CN" sz="203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316531">
              <a:spcBef>
                <a:spcPts val="554"/>
              </a:spcBef>
              <a:buClrTx/>
              <a:buSzPct val="85000"/>
              <a:defRPr/>
            </a:pPr>
            <a:r>
              <a:rPr lang="zh-CN" altLang="en-US" sz="2031" dirty="0">
                <a:latin typeface="宋体" panose="02010600030101010101" pitchFamily="2" charset="-122"/>
                <a:ea typeface="宋体" panose="02010600030101010101" pitchFamily="2" charset="-122"/>
              </a:rPr>
              <a:t>实验步骤 </a:t>
            </a:r>
            <a:r>
              <a:rPr lang="en-US" altLang="zh-CN" sz="2031" dirty="0" smtClean="0">
                <a:latin typeface="宋体" panose="02010600030101010101" pitchFamily="2" charset="-122"/>
                <a:ea typeface="宋体" panose="02010600030101010101" pitchFamily="2" charset="-122"/>
              </a:rPr>
              <a:t>40</a:t>
            </a:r>
            <a:r>
              <a:rPr lang="zh-CN" altLang="en-US" sz="2031" dirty="0"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endParaRPr lang="en-US" altLang="zh-CN" sz="203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316531">
              <a:spcBef>
                <a:spcPts val="554"/>
              </a:spcBef>
              <a:buClrTx/>
              <a:buSzPct val="85000"/>
              <a:defRPr/>
            </a:pPr>
            <a:r>
              <a:rPr lang="zh-CN" altLang="en-US" sz="203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zh-CN" altLang="en-US" sz="2031" dirty="0">
                <a:latin typeface="宋体" panose="02010600030101010101" pitchFamily="2" charset="-122"/>
                <a:ea typeface="宋体" panose="02010600030101010101" pitchFamily="2" charset="-122"/>
              </a:rPr>
              <a:t>代码</a:t>
            </a:r>
            <a:r>
              <a:rPr lang="zh-CN" altLang="en-US" sz="2031" dirty="0" smtClean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zh-CN" altLang="en-US" sz="2031" dirty="0">
                <a:latin typeface="宋体" panose="02010600030101010101" pitchFamily="2" charset="-122"/>
                <a:ea typeface="宋体" panose="02010600030101010101" pitchFamily="2" charset="-122"/>
              </a:rPr>
              <a:t>制作的文件 </a:t>
            </a:r>
            <a:r>
              <a:rPr lang="en-US" altLang="zh-CN" sz="2031" dirty="0" smtClean="0">
                <a:latin typeface="宋体" panose="02010600030101010101" pitchFamily="2" charset="-122"/>
                <a:ea typeface="宋体" panose="02010600030101010101" pitchFamily="2" charset="-122"/>
              </a:rPr>
              <a:t>40</a:t>
            </a:r>
            <a:r>
              <a:rPr lang="zh-CN" altLang="en-US" sz="203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endParaRPr lang="en-US" altLang="zh-CN" sz="203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316531">
              <a:spcBef>
                <a:spcPts val="554"/>
              </a:spcBef>
              <a:buClrTx/>
              <a:buSzPct val="85000"/>
              <a:defRPr/>
            </a:pPr>
            <a:r>
              <a:rPr lang="zh-CN" altLang="en-US" sz="2031" dirty="0" smtClean="0">
                <a:latin typeface="宋体" panose="02010600030101010101" pitchFamily="2" charset="-122"/>
                <a:ea typeface="宋体" panose="02010600030101010101" pitchFamily="2" charset="-122"/>
              </a:rPr>
              <a:t>体会 </a:t>
            </a:r>
            <a:r>
              <a:rPr lang="en-US" altLang="zh-CN" sz="2031" dirty="0" smtClean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03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endParaRPr lang="en-US" altLang="zh-CN" sz="203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316531">
              <a:spcBef>
                <a:spcPts val="554"/>
              </a:spcBef>
              <a:buClrTx/>
              <a:buSzPct val="85000"/>
              <a:defRPr/>
            </a:pPr>
            <a:endParaRPr lang="en-US" altLang="zh-CN" sz="203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69269" lvl="1" indent="0">
              <a:spcBef>
                <a:spcPts val="554"/>
              </a:spcBef>
              <a:buClrTx/>
              <a:buSzPct val="85000"/>
              <a:buNone/>
              <a:defRPr/>
            </a:pPr>
            <a:r>
              <a:rPr lang="zh-CN" altLang="en-US" sz="2031" dirty="0">
                <a:solidFill>
                  <a:srgbClr val="9400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实验代码或制作的</a:t>
            </a:r>
            <a:r>
              <a:rPr lang="zh-CN" altLang="en-US" sz="2031" dirty="0" smtClean="0">
                <a:solidFill>
                  <a:srgbClr val="9400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文件和实验报告一起提交。</a:t>
            </a:r>
            <a:endParaRPr lang="en-US" altLang="zh-CN" sz="2031" dirty="0">
              <a:solidFill>
                <a:srgbClr val="94003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939" name="标题 1"/>
          <p:cNvSpPr>
            <a:spLocks noGrp="1"/>
          </p:cNvSpPr>
          <p:nvPr/>
        </p:nvSpPr>
        <p:spPr bwMode="auto">
          <a:xfrm>
            <a:off x="498475" y="174625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实验</a:t>
            </a:r>
          </a:p>
        </p:txBody>
      </p:sp>
    </p:spTree>
    <p:extLst>
      <p:ext uri="{BB962C8B-B14F-4D97-AF65-F5344CB8AC3E}">
        <p14:creationId xmlns:p14="http://schemas.microsoft.com/office/powerpoint/2010/main" val="42154961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en-US" sz="4400" dirty="0" smtClean="0"/>
              <a:t>疑问？？？</a:t>
            </a:r>
            <a:endParaRPr lang="zh-CN" altLang="en-US" sz="4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76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课程信息</a:t>
            </a:r>
            <a:endParaRPr lang="en-US" altLang="zh-TW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16831"/>
            <a:ext cx="4769260" cy="531039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600" dirty="0" smtClean="0"/>
              <a:t>教材</a:t>
            </a:r>
            <a:r>
              <a:rPr lang="en-US" altLang="zh-TW" sz="2600" dirty="0" smtClean="0"/>
              <a:t>: </a:t>
            </a:r>
          </a:p>
          <a:p>
            <a:pPr lvl="1"/>
            <a:r>
              <a:rPr lang="zh-CN" altLang="en-US" sz="1800" dirty="0"/>
              <a:t>（加）李则年等</a:t>
            </a:r>
            <a:r>
              <a:rPr lang="en-US" altLang="zh-CN" sz="1800" dirty="0"/>
              <a:t>. ”</a:t>
            </a:r>
            <a:r>
              <a:rPr lang="zh-CN" altLang="en-US" sz="1800" dirty="0"/>
              <a:t>多媒体技术教程（第</a:t>
            </a:r>
            <a:r>
              <a:rPr lang="en-US" altLang="zh-CN" sz="1800" dirty="0"/>
              <a:t>2</a:t>
            </a:r>
            <a:r>
              <a:rPr lang="zh-CN" altLang="en-US" sz="1800" dirty="0"/>
              <a:t>版）”</a:t>
            </a:r>
            <a:r>
              <a:rPr lang="en-US" altLang="zh-CN" sz="1800" dirty="0"/>
              <a:t>. </a:t>
            </a:r>
            <a:r>
              <a:rPr lang="zh-CN" altLang="en-US" sz="1800" dirty="0"/>
              <a:t>机械工业出版社</a:t>
            </a:r>
            <a:r>
              <a:rPr lang="en-US" altLang="zh-CN" sz="1800" dirty="0"/>
              <a:t>. 2019</a:t>
            </a:r>
            <a:r>
              <a:rPr lang="zh-CN" altLang="en-US" sz="1800" dirty="0"/>
              <a:t>年</a:t>
            </a:r>
            <a:r>
              <a:rPr lang="en-US" altLang="zh-CN" sz="1800" dirty="0" smtClean="0"/>
              <a:t>.  </a:t>
            </a:r>
            <a:endParaRPr lang="en-US" altLang="zh-TW" sz="1800" dirty="0" smtClean="0"/>
          </a:p>
          <a:p>
            <a:pPr lvl="1"/>
            <a:r>
              <a:rPr lang="en-US" altLang="zh-TW" sz="2200" dirty="0"/>
              <a:t>“</a:t>
            </a:r>
            <a:r>
              <a:rPr lang="en-US" altLang="zh-TW" sz="2200" dirty="0" err="1"/>
              <a:t>Ze-Nian</a:t>
            </a:r>
            <a:r>
              <a:rPr lang="en-US" altLang="zh-TW" sz="2200" dirty="0"/>
              <a:t> Li et al. “Fundamentals of </a:t>
            </a:r>
            <a:r>
              <a:rPr lang="en-US" altLang="zh-TW" sz="2200" dirty="0" smtClean="0"/>
              <a:t>Multimedia (</a:t>
            </a:r>
            <a:r>
              <a:rPr lang="en-US" altLang="zh-TW" sz="2200" dirty="0"/>
              <a:t>2rd edition)”. </a:t>
            </a:r>
            <a:r>
              <a:rPr lang="en-US" altLang="zh-TW" sz="2200" dirty="0" smtClean="0"/>
              <a:t>Springer</a:t>
            </a:r>
          </a:p>
          <a:p>
            <a:pPr lvl="1"/>
            <a:endParaRPr lang="en-US" altLang="zh-TW" sz="2200" dirty="0"/>
          </a:p>
          <a:p>
            <a:pPr lvl="1"/>
            <a:endParaRPr lang="en-US" altLang="zh-TW" sz="2200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ＢＢ提供英文</a:t>
            </a:r>
            <a:r>
              <a:rPr lang="zh-CN" altLang="en-US" dirty="0">
                <a:solidFill>
                  <a:srgbClr val="FF0000"/>
                </a:solidFill>
              </a:rPr>
              <a:t>原版第二版（</a:t>
            </a:r>
            <a:r>
              <a:rPr lang="en-US" altLang="zh-CN" dirty="0">
                <a:solidFill>
                  <a:srgbClr val="FF0000"/>
                </a:solidFill>
              </a:rPr>
              <a:t>PDF</a:t>
            </a:r>
            <a:r>
              <a:rPr lang="zh-CN" altLang="en-US" dirty="0">
                <a:solidFill>
                  <a:srgbClr val="FF0000"/>
                </a:solidFill>
              </a:rPr>
              <a:t>），中文版第一版（</a:t>
            </a:r>
            <a:r>
              <a:rPr lang="en-US" altLang="zh-CN" dirty="0">
                <a:solidFill>
                  <a:srgbClr val="FF0000"/>
                </a:solidFill>
              </a:rPr>
              <a:t>PDF</a:t>
            </a:r>
            <a:r>
              <a:rPr lang="zh-CN" altLang="en-US" dirty="0" smtClean="0">
                <a:solidFill>
                  <a:srgbClr val="FF0000"/>
                </a:solidFill>
              </a:rPr>
              <a:t>）（注意保护版权，不要任意转发）</a:t>
            </a:r>
            <a:endParaRPr lang="en-US" altLang="zh-TW" sz="2200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endParaRPr lang="zh-CN" altLang="en-US" dirty="0"/>
          </a:p>
          <a:p>
            <a:pPr lvl="1" eaLnBrk="1" hangingPunct="1"/>
            <a:endParaRPr lang="en-US" altLang="zh-TW" sz="22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 sz="2200" dirty="0" smtClean="0"/>
          </a:p>
        </p:txBody>
      </p:sp>
      <p:pic>
        <p:nvPicPr>
          <p:cNvPr id="1026" name="Picture 2" descr="https://bkimg.cdn.bcebos.com/pic/4b90f603738da977391240cb4b00ef198618377a458a?x-bce-process=image/watermark,image_d2F0ZXIvYmFpa2U4MA==,g_7,xp_5,yp_5/format,f_aut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9" r="12840" b="1127"/>
          <a:stretch/>
        </p:blipFill>
        <p:spPr bwMode="auto">
          <a:xfrm>
            <a:off x="5397910" y="1085583"/>
            <a:ext cx="3795251" cy="470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02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65"/>
    </mc:Choice>
    <mc:Fallback xmlns="">
      <p:transition spd="slow" advTm="656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课程信息</a:t>
            </a:r>
            <a:endParaRPr lang="en-US" altLang="zh-TW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16831"/>
            <a:ext cx="7886700" cy="531039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600" dirty="0" smtClean="0"/>
              <a:t>参考书</a:t>
            </a:r>
            <a:r>
              <a:rPr lang="en-US" altLang="zh-TW" sz="2600" dirty="0" smtClean="0"/>
              <a:t>: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/>
              <a:t>Rafael </a:t>
            </a:r>
            <a:r>
              <a:rPr lang="en-US" altLang="zh-CN" dirty="0"/>
              <a:t>C. Gonzalez, Richard E. Woods: Digital Image Processing. Prentice Hall; 3rd edition, 2007 </a:t>
            </a:r>
            <a:endParaRPr lang="en-US" altLang="zh-TW" dirty="0" smtClean="0"/>
          </a:p>
          <a:p>
            <a:pPr lvl="1">
              <a:lnSpc>
                <a:spcPct val="110000"/>
              </a:lnSpc>
            </a:pPr>
            <a:r>
              <a:rPr lang="zh-CN" altLang="en-US" dirty="0"/>
              <a:t>林福宗</a:t>
            </a:r>
            <a:r>
              <a:rPr lang="en-US" altLang="zh-CN" dirty="0"/>
              <a:t>. </a:t>
            </a:r>
            <a:r>
              <a:rPr lang="zh-CN" altLang="en-US" dirty="0"/>
              <a:t>多媒体技术基础（第</a:t>
            </a:r>
            <a:r>
              <a:rPr lang="en-US" altLang="zh-CN" dirty="0"/>
              <a:t>4</a:t>
            </a:r>
            <a:r>
              <a:rPr lang="zh-CN" altLang="en-US" dirty="0"/>
              <a:t>版</a:t>
            </a:r>
            <a:r>
              <a:rPr lang="en-US" altLang="zh-CN" dirty="0"/>
              <a:t>). </a:t>
            </a:r>
            <a:r>
              <a:rPr lang="zh-CN" altLang="en-US" dirty="0"/>
              <a:t>清华大学出版社</a:t>
            </a:r>
            <a:r>
              <a:rPr lang="en-US" altLang="zh-CN" dirty="0"/>
              <a:t>.2017</a:t>
            </a:r>
            <a:r>
              <a:rPr lang="zh-CN" altLang="en-US" dirty="0" smtClean="0"/>
              <a:t>年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en-US" altLang="zh-TW" dirty="0" smtClean="0"/>
              <a:t>Rafael </a:t>
            </a:r>
            <a:r>
              <a:rPr lang="en-US" altLang="zh-TW" dirty="0"/>
              <a:t>C. Gonzalez, Richard E. Woods: Digital Image Processing (MATLAB). Prentice Hall; 2nd edition, 2013. </a:t>
            </a:r>
            <a:endParaRPr lang="en-US" altLang="zh-TW" dirty="0" smtClean="0"/>
          </a:p>
          <a:p>
            <a:pPr lvl="1">
              <a:lnSpc>
                <a:spcPct val="110000"/>
              </a:lnSpc>
            </a:pPr>
            <a:r>
              <a:rPr lang="en-US" altLang="zh-TW" dirty="0"/>
              <a:t>K.S </a:t>
            </a:r>
            <a:r>
              <a:rPr lang="en-US" altLang="zh-TW" dirty="0" err="1"/>
              <a:t>Thyagarajan</a:t>
            </a:r>
            <a:r>
              <a:rPr lang="en-US" altLang="zh-TW" dirty="0"/>
              <a:t>: Still Image and Video Compression by MATLAB, Wiley, 2011.</a:t>
            </a:r>
          </a:p>
          <a:p>
            <a:pPr lvl="1">
              <a:lnSpc>
                <a:spcPct val="110000"/>
              </a:lnSpc>
            </a:pPr>
            <a:endParaRPr lang="zh-CN" altLang="en-US" dirty="0"/>
          </a:p>
          <a:p>
            <a:pPr lvl="1" eaLnBrk="1" hangingPunct="1"/>
            <a:endParaRPr lang="en-US" altLang="zh-TW" sz="22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 sz="2200" dirty="0" smtClean="0"/>
          </a:p>
        </p:txBody>
      </p:sp>
    </p:spTree>
    <p:extLst>
      <p:ext uri="{BB962C8B-B14F-4D97-AF65-F5344CB8AC3E}">
        <p14:creationId xmlns:p14="http://schemas.microsoft.com/office/powerpoint/2010/main" val="34736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65"/>
    </mc:Choice>
    <mc:Fallback xmlns="">
      <p:transition spd="slow" advTm="656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课程信息</a:t>
            </a:r>
            <a:endParaRPr lang="en-US" altLang="zh-TW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16831"/>
            <a:ext cx="7886700" cy="531039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600" dirty="0" smtClean="0"/>
              <a:t>课程</a:t>
            </a:r>
            <a:r>
              <a:rPr lang="en-US" altLang="zh-CN" sz="2600" dirty="0" err="1" smtClean="0"/>
              <a:t>ppt</a:t>
            </a:r>
            <a:r>
              <a:rPr lang="zh-CN" altLang="en-US" sz="2600" dirty="0" smtClean="0"/>
              <a:t>为英文版</a:t>
            </a:r>
            <a:endParaRPr lang="en-US" altLang="zh-CN" sz="2600" dirty="0" smtClean="0"/>
          </a:p>
          <a:p>
            <a:pPr lvl="1"/>
            <a:r>
              <a:rPr lang="zh-CN" altLang="en-US" sz="1800" dirty="0" smtClean="0"/>
              <a:t>关键字加中文注释</a:t>
            </a:r>
            <a:endParaRPr lang="en-US" altLang="zh-CN" sz="1800" dirty="0" smtClean="0"/>
          </a:p>
          <a:p>
            <a:pPr eaLnBrk="1" hangingPunct="1"/>
            <a:r>
              <a:rPr lang="zh-CN" altLang="en-US" sz="2600" dirty="0" smtClean="0"/>
              <a:t>辅助材料为中文</a:t>
            </a:r>
            <a:r>
              <a:rPr lang="en-US" altLang="zh-TW" sz="2600" dirty="0" smtClean="0"/>
              <a:t> </a:t>
            </a:r>
          </a:p>
          <a:p>
            <a:pPr eaLnBrk="1" hangingPunct="1"/>
            <a:r>
              <a:rPr lang="zh-CN" altLang="en-US" sz="2600" dirty="0" smtClean="0"/>
              <a:t>考试和作业为中文</a:t>
            </a:r>
            <a:endParaRPr lang="en-US" altLang="zh-CN" sz="2600" dirty="0" smtClean="0"/>
          </a:p>
          <a:p>
            <a:pPr eaLnBrk="1" hangingPunct="1"/>
            <a:endParaRPr lang="en-US" altLang="zh-CN" sz="2600" dirty="0"/>
          </a:p>
          <a:p>
            <a:pPr eaLnBrk="1" hangingPunct="1"/>
            <a:endParaRPr lang="en-US" altLang="zh-CN" sz="2600" dirty="0" smtClean="0"/>
          </a:p>
          <a:p>
            <a:pPr eaLnBrk="1" hangingPunct="1"/>
            <a:r>
              <a:rPr lang="zh-CN" altLang="en-US" sz="2600" dirty="0" smtClean="0"/>
              <a:t>课程</a:t>
            </a:r>
            <a:r>
              <a:rPr lang="zh-CN" altLang="en-US" sz="2600" dirty="0"/>
              <a:t>案例</a:t>
            </a:r>
            <a:r>
              <a:rPr lang="zh-CN" altLang="en-US" sz="2600" dirty="0" smtClean="0"/>
              <a:t>演示选用</a:t>
            </a:r>
            <a:endParaRPr lang="en-US" altLang="zh-CN" sz="2600" dirty="0" smtClean="0"/>
          </a:p>
          <a:p>
            <a:pPr marL="0" indent="0" eaLnBrk="1" hangingPunct="1">
              <a:buNone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 </a:t>
            </a:r>
            <a:r>
              <a:rPr lang="en-US" altLang="zh-CN" sz="2600" dirty="0" err="1" smtClean="0"/>
              <a:t>Matlab</a:t>
            </a:r>
            <a:r>
              <a:rPr lang="zh-CN" altLang="en-US" sz="2600" dirty="0" smtClean="0"/>
              <a:t>程序</a:t>
            </a:r>
            <a:endParaRPr lang="en-US" altLang="zh-CN" sz="2600" dirty="0" smtClean="0"/>
          </a:p>
          <a:p>
            <a:pPr eaLnBrk="1" hangingPunct="1"/>
            <a:endParaRPr lang="en-US" altLang="zh-TW" sz="2600" dirty="0" smtClean="0"/>
          </a:p>
          <a:p>
            <a:pPr lvl="1">
              <a:lnSpc>
                <a:spcPct val="110000"/>
              </a:lnSpc>
            </a:pPr>
            <a:endParaRPr lang="zh-CN" altLang="en-US" dirty="0"/>
          </a:p>
          <a:p>
            <a:pPr lvl="1" eaLnBrk="1" hangingPunct="1"/>
            <a:endParaRPr lang="en-US" altLang="zh-TW" sz="22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 sz="2200" dirty="0" smtClean="0"/>
          </a:p>
        </p:txBody>
      </p:sp>
      <p:pic>
        <p:nvPicPr>
          <p:cNvPr id="4" name="内容占位符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66" y="1585866"/>
            <a:ext cx="4771334" cy="435292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689600" y="1093402"/>
            <a:ext cx="137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BB</a:t>
            </a:r>
            <a:r>
              <a:rPr lang="zh-CN" altLang="en-US" b="1" dirty="0" smtClean="0"/>
              <a:t>电子资料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98376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65"/>
    </mc:Choice>
    <mc:Fallback xmlns="">
      <p:transition spd="slow" advTm="656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="" xmlns:a16="http://schemas.microsoft.com/office/drawing/2014/main" id="{979AF131-0EF5-46E1-95D5-6CE52A7EB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课程内容</a:t>
            </a:r>
            <a:endParaRPr lang="en-US" altLang="zh-TW" dirty="0"/>
          </a:p>
        </p:txBody>
      </p:sp>
      <p:sp>
        <p:nvSpPr>
          <p:cNvPr id="9219" name="Rectangle 3">
            <a:extLst>
              <a:ext uri="{FF2B5EF4-FFF2-40B4-BE49-F238E27FC236}">
                <a16:creationId xmlns="" xmlns:a16="http://schemas.microsoft.com/office/drawing/2014/main" id="{571822C7-9FBF-4A25-8981-97F898885F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zh-TW" sz="2600" dirty="0"/>
              <a:t>Multimedia Data </a:t>
            </a:r>
            <a:r>
              <a:rPr lang="en-US" altLang="zh-TW" sz="2600" dirty="0" smtClean="0"/>
              <a:t>Representations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 </a:t>
            </a:r>
            <a:r>
              <a:rPr lang="zh-CN" altLang="en-US" sz="2600" dirty="0" smtClean="0"/>
              <a:t>多媒体数据表现</a:t>
            </a:r>
            <a:endParaRPr lang="en-US" altLang="zh-TW" sz="2600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zh-TW" sz="2400" dirty="0"/>
              <a:t>Introduction to </a:t>
            </a:r>
            <a:r>
              <a:rPr lang="en-US" altLang="zh-TW" sz="2400" dirty="0" smtClean="0"/>
              <a:t>multimedia    </a:t>
            </a: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2400" dirty="0" smtClean="0"/>
              <a:t>  </a:t>
            </a:r>
            <a:r>
              <a:rPr lang="zh-CN" altLang="en-US" sz="2400" dirty="0" smtClean="0"/>
              <a:t>多媒体介绍</a:t>
            </a:r>
            <a:r>
              <a:rPr lang="en-US" altLang="zh-TW" sz="2400" dirty="0" smtClean="0"/>
              <a:t> </a:t>
            </a:r>
            <a:endParaRPr lang="en-US" altLang="zh-TW" sz="2400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zh-CN" sz="2400" dirty="0" smtClean="0"/>
              <a:t>Graphics </a:t>
            </a:r>
            <a:r>
              <a:rPr lang="en-US" altLang="zh-CN" sz="2400" dirty="0"/>
              <a:t>and i</a:t>
            </a:r>
            <a:r>
              <a:rPr lang="en-US" altLang="zh-TW" sz="2400" dirty="0"/>
              <a:t>mage data </a:t>
            </a:r>
            <a:r>
              <a:rPr lang="en-US" altLang="zh-TW" sz="2400" dirty="0" smtClean="0"/>
              <a:t>representations </a:t>
            </a: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图形和图像数据表示</a:t>
            </a:r>
            <a:endParaRPr lang="en-US" altLang="zh-TW" sz="2400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zh-TW" sz="2400" dirty="0"/>
              <a:t>Color in image and </a:t>
            </a:r>
            <a:r>
              <a:rPr lang="en-US" altLang="zh-TW" sz="2400" dirty="0" smtClean="0"/>
              <a:t>video </a:t>
            </a: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图像和视频中的颜色</a:t>
            </a:r>
            <a:endParaRPr lang="en-US" altLang="zh-TW" sz="2400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zh-TW" sz="2400" dirty="0"/>
              <a:t>Fundamental concepts in </a:t>
            </a:r>
            <a:r>
              <a:rPr lang="en-US" altLang="zh-TW" sz="2400" dirty="0" smtClean="0"/>
              <a:t>video   </a:t>
            </a: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视频中的基本概念</a:t>
            </a:r>
            <a:endParaRPr lang="en-US" altLang="zh-TW" sz="2400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zh-TW" sz="2400" dirty="0"/>
              <a:t>Basics of digital </a:t>
            </a:r>
            <a:r>
              <a:rPr lang="en-US" altLang="zh-TW" sz="2400" dirty="0" smtClean="0"/>
              <a:t>audio  </a:t>
            </a: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数字音频基础</a:t>
            </a:r>
            <a:endParaRPr lang="en-US" altLang="zh-TW" sz="2400" dirty="0"/>
          </a:p>
        </p:txBody>
      </p:sp>
      <p:sp>
        <p:nvSpPr>
          <p:cNvPr id="9220" name="灯片编号占位符 5">
            <a:extLst>
              <a:ext uri="{FF2B5EF4-FFF2-40B4-BE49-F238E27FC236}">
                <a16:creationId xmlns="" xmlns:a16="http://schemas.microsoft.com/office/drawing/2014/main" id="{37DC50A1-DC3C-46CA-991A-60448DDA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A9EB30-24F7-438D-A103-B062F5640D74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82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48"/>
    </mc:Choice>
    <mc:Fallback xmlns="">
      <p:transition spd="slow" advTm="3144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="" xmlns:a16="http://schemas.microsoft.com/office/drawing/2014/main" id="{FCA264C5-2361-4463-B366-CAC6DF4134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课程内容</a:t>
            </a:r>
            <a:endParaRPr lang="en-US" altLang="zh-TW" dirty="0"/>
          </a:p>
        </p:txBody>
      </p:sp>
      <p:sp>
        <p:nvSpPr>
          <p:cNvPr id="11267" name="Rectangle 3">
            <a:extLst>
              <a:ext uri="{FF2B5EF4-FFF2-40B4-BE49-F238E27FC236}">
                <a16:creationId xmlns="" xmlns:a16="http://schemas.microsoft.com/office/drawing/2014/main" id="{A552B89F-0C56-4E7E-8994-B5D813AE28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400" dirty="0">
                <a:latin typeface="Georgia" panose="02040502050405020303" pitchFamily="18" charset="0"/>
              </a:rPr>
              <a:t>Multimedia Data </a:t>
            </a:r>
            <a:r>
              <a:rPr lang="en-US" altLang="zh-TW" sz="2400" dirty="0" smtClean="0">
                <a:latin typeface="Georgia" panose="02040502050405020303" pitchFamily="18" charset="0"/>
              </a:rPr>
              <a:t>Compression  </a:t>
            </a: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 smtClean="0">
                <a:latin typeface="Georgia" panose="02040502050405020303" pitchFamily="18" charset="0"/>
              </a:rPr>
              <a:t>     </a:t>
            </a:r>
            <a:r>
              <a:rPr lang="zh-CN" altLang="en-US" sz="2400" dirty="0" smtClean="0">
                <a:latin typeface="Georgia" panose="02040502050405020303" pitchFamily="18" charset="0"/>
              </a:rPr>
              <a:t>多媒体数据压缩</a:t>
            </a:r>
            <a:endParaRPr lang="en-US" altLang="zh-TW" sz="2400" dirty="0">
              <a:latin typeface="Georgia" panose="02040502050405020303" pitchFamily="18" charset="0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zh-TW" sz="2200" dirty="0"/>
              <a:t>Lossless compression algorithms </a:t>
            </a:r>
            <a:endParaRPr lang="en-US" altLang="zh-TW" sz="2200" dirty="0" smtClean="0"/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</a:t>
            </a:r>
            <a:r>
              <a:rPr lang="zh-CN" altLang="en-US" sz="2200" dirty="0" smtClean="0"/>
              <a:t>无损</a:t>
            </a:r>
            <a:r>
              <a:rPr lang="zh-CN" altLang="en-US" sz="2200" dirty="0"/>
              <a:t>压缩</a:t>
            </a:r>
            <a:r>
              <a:rPr lang="zh-CN" altLang="en-US" sz="2200" dirty="0" smtClean="0"/>
              <a:t>算法</a:t>
            </a:r>
            <a:endParaRPr lang="en-US" altLang="zh-TW" sz="2200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zh-TW" sz="2200" dirty="0"/>
              <a:t>Lossy compression algorithms </a:t>
            </a:r>
            <a:endParaRPr lang="en-US" altLang="zh-TW" sz="2200" dirty="0" smtClean="0"/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TW" sz="2200" dirty="0"/>
              <a:t> </a:t>
            </a:r>
            <a:r>
              <a:rPr lang="en-US" altLang="zh-TW" sz="2200" dirty="0" smtClean="0"/>
              <a:t>  </a:t>
            </a:r>
            <a:r>
              <a:rPr lang="zh-CN" altLang="en-US" sz="2200" dirty="0" smtClean="0"/>
              <a:t>有</a:t>
            </a:r>
            <a:r>
              <a:rPr lang="zh-CN" altLang="en-US" sz="2200" dirty="0"/>
              <a:t>损压缩</a:t>
            </a:r>
            <a:r>
              <a:rPr lang="zh-CN" altLang="en-US" sz="2200" dirty="0" smtClean="0"/>
              <a:t>算法</a:t>
            </a:r>
            <a:endParaRPr lang="en-US" altLang="zh-TW" sz="2200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zh-TW" sz="2200" dirty="0"/>
              <a:t>Image compression </a:t>
            </a:r>
            <a:r>
              <a:rPr lang="en-US" altLang="zh-TW" sz="2200" dirty="0" smtClean="0"/>
              <a:t>standards   </a:t>
            </a: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</a:t>
            </a:r>
            <a:r>
              <a:rPr lang="zh-CN" altLang="en-US" sz="2200" dirty="0" smtClean="0"/>
              <a:t>图像压缩标准</a:t>
            </a:r>
            <a:endParaRPr lang="en-US" altLang="zh-TW" sz="2200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zh-TW" sz="2200" dirty="0"/>
              <a:t>Basic video compression </a:t>
            </a:r>
            <a:r>
              <a:rPr lang="en-US" altLang="zh-TW" sz="2200" dirty="0" smtClean="0"/>
              <a:t>techniques </a:t>
            </a: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TW" sz="2200" dirty="0"/>
              <a:t> </a:t>
            </a:r>
            <a:r>
              <a:rPr lang="en-US" altLang="zh-TW" sz="2200" dirty="0" smtClean="0"/>
              <a:t>  </a:t>
            </a:r>
            <a:r>
              <a:rPr lang="zh-CN" altLang="en-US" sz="2200" dirty="0" smtClean="0"/>
              <a:t>基本视频压缩技术</a:t>
            </a:r>
            <a:endParaRPr lang="en-US" altLang="zh-TW" sz="2200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zh-TW" sz="2200" dirty="0"/>
              <a:t>MPEG video coding I --- </a:t>
            </a:r>
            <a:r>
              <a:rPr lang="en-US" altLang="zh-TW" sz="2200" dirty="0" smtClean="0"/>
              <a:t>MPEG-1&amp;2    </a:t>
            </a: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MPEG</a:t>
            </a:r>
            <a:r>
              <a:rPr lang="zh-CN" altLang="en-US" sz="2200" dirty="0" smtClean="0"/>
              <a:t>视频编码</a:t>
            </a:r>
            <a:r>
              <a:rPr lang="en-US" altLang="zh-CN" sz="2200" dirty="0"/>
              <a:t>1</a:t>
            </a:r>
            <a:endParaRPr lang="en-US" altLang="zh-TW" sz="2200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zh-TW" sz="2200" dirty="0"/>
              <a:t>MPEG video </a:t>
            </a:r>
            <a:r>
              <a:rPr lang="en-US" altLang="zh-CN" sz="2200" dirty="0"/>
              <a:t>c</a:t>
            </a:r>
            <a:r>
              <a:rPr lang="en-US" altLang="zh-TW" sz="2200" dirty="0"/>
              <a:t>oding II --- </a:t>
            </a:r>
            <a:r>
              <a:rPr lang="en-US" altLang="zh-TW" sz="2200" dirty="0" smtClean="0"/>
              <a:t>MPEG-4,7     </a:t>
            </a: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MPEG</a:t>
            </a:r>
            <a:r>
              <a:rPr lang="zh-CN" altLang="en-US" sz="2200" dirty="0"/>
              <a:t>视频</a:t>
            </a:r>
            <a:r>
              <a:rPr lang="zh-CN" altLang="en-US" sz="2200" dirty="0" smtClean="0"/>
              <a:t>编码</a:t>
            </a:r>
            <a:r>
              <a:rPr lang="en-US" altLang="zh-CN" sz="2200" dirty="0" smtClean="0"/>
              <a:t>2</a:t>
            </a:r>
            <a:endParaRPr lang="en-US" altLang="zh-TW" sz="2200" dirty="0"/>
          </a:p>
        </p:txBody>
      </p:sp>
      <p:sp>
        <p:nvSpPr>
          <p:cNvPr id="11268" name="灯片编号占位符 5">
            <a:extLst>
              <a:ext uri="{FF2B5EF4-FFF2-40B4-BE49-F238E27FC236}">
                <a16:creationId xmlns="" xmlns:a16="http://schemas.microsoft.com/office/drawing/2014/main" id="{C9FB2D7F-B557-420B-8211-21B8279C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2793C1-E136-49B8-A28E-912FC9992600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37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91"/>
    </mc:Choice>
    <mc:Fallback xmlns="">
      <p:transition spd="slow" advTm="969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="" xmlns:a16="http://schemas.microsoft.com/office/drawing/2014/main" id="{AF31BC2B-5442-4122-8873-02A3D3ED8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课程内容</a:t>
            </a:r>
            <a:endParaRPr lang="en-US" altLang="zh-TW" dirty="0"/>
          </a:p>
        </p:txBody>
      </p:sp>
      <p:sp>
        <p:nvSpPr>
          <p:cNvPr id="20482" name="Rectangle 3">
            <a:extLst>
              <a:ext uri="{FF2B5EF4-FFF2-40B4-BE49-F238E27FC236}">
                <a16:creationId xmlns="" xmlns:a16="http://schemas.microsoft.com/office/drawing/2014/main" id="{CDBA8F43-0F00-44DB-8416-926BE7E1BD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TW" sz="2400" dirty="0">
                <a:latin typeface="Georgia" panose="02040502050405020303" pitchFamily="18" charset="0"/>
              </a:rPr>
              <a:t>Multimedia Information Sharing and </a:t>
            </a:r>
            <a:r>
              <a:rPr lang="en-US" altLang="zh-TW" sz="2400" dirty="0" smtClean="0">
                <a:latin typeface="Georgia" panose="02040502050405020303" pitchFamily="18" charset="0"/>
              </a:rPr>
              <a:t>Retrieval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zh-CN" altLang="en-US" sz="2400" dirty="0" smtClean="0">
                <a:latin typeface="Georgia" panose="02040502050405020303" pitchFamily="18" charset="0"/>
              </a:rPr>
              <a:t>    多媒体信息分享和检索</a:t>
            </a:r>
            <a:endParaRPr lang="en-US" altLang="zh-TW" sz="2400" dirty="0">
              <a:latin typeface="Georgia" panose="02040502050405020303" pitchFamily="18" charset="0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altLang="zh-TW" sz="2200" dirty="0"/>
              <a:t>Content-based multimedia </a:t>
            </a:r>
            <a:r>
              <a:rPr lang="en-US" altLang="zh-TW" sz="2200" dirty="0" smtClean="0"/>
              <a:t>retrieval</a:t>
            </a: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altLang="zh-TW" sz="2200" dirty="0"/>
              <a:t> </a:t>
            </a:r>
            <a:r>
              <a:rPr lang="en-US" altLang="zh-TW" sz="2200" dirty="0" smtClean="0"/>
              <a:t>  </a:t>
            </a:r>
            <a:r>
              <a:rPr lang="zh-CN" altLang="en-US" sz="2200" dirty="0" smtClean="0"/>
              <a:t>基于内容的多媒体检索</a:t>
            </a:r>
            <a:endParaRPr lang="en-US" altLang="zh-TW" sz="2200" dirty="0"/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altLang="zh-TW" sz="2200" dirty="0"/>
              <a:t>Case Study of CBIR </a:t>
            </a:r>
            <a:r>
              <a:rPr lang="en-US" altLang="zh-TW" sz="2200" dirty="0" smtClean="0"/>
              <a:t>systems</a:t>
            </a: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zh-CN" altLang="en-US" sz="2200" dirty="0" smtClean="0"/>
              <a:t>   检索系统案例分析</a:t>
            </a:r>
            <a:endParaRPr lang="en-US" altLang="zh-TW" sz="2200" dirty="0"/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altLang="zh-TW" sz="2200" dirty="0" smtClean="0"/>
              <a:t>Quantifying </a:t>
            </a:r>
            <a:r>
              <a:rPr lang="en-US" altLang="zh-TW" sz="2200" dirty="0"/>
              <a:t>search </a:t>
            </a:r>
            <a:r>
              <a:rPr lang="en-US" altLang="zh-TW" sz="2200" dirty="0" smtClean="0"/>
              <a:t>results</a:t>
            </a: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altLang="zh-TW" sz="2200" dirty="0"/>
              <a:t> </a:t>
            </a:r>
            <a:r>
              <a:rPr lang="en-US" altLang="zh-TW" sz="2200" dirty="0" smtClean="0"/>
              <a:t>  </a:t>
            </a:r>
            <a:r>
              <a:rPr lang="zh-CN" altLang="en-US" sz="2200" dirty="0" smtClean="0"/>
              <a:t>检索结果定量评价</a:t>
            </a:r>
            <a:endParaRPr lang="en-US" altLang="zh-TW" sz="2200" dirty="0"/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</a:rPr>
              <a:t>Image retrieval with deep learning </a:t>
            </a:r>
            <a:r>
              <a:rPr lang="zh-CN" altLang="en-US" sz="2200" dirty="0" smtClean="0">
                <a:solidFill>
                  <a:schemeClr val="bg1">
                    <a:lumMod val="50000"/>
                  </a:schemeClr>
                </a:solidFill>
              </a:rPr>
              <a:t>（选讲）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zh-CN" altLang="en-US" sz="2200" dirty="0" smtClean="0">
                <a:solidFill>
                  <a:schemeClr val="bg1">
                    <a:lumMod val="50000"/>
                  </a:schemeClr>
                </a:solidFill>
              </a:rPr>
              <a:t>  基于深度学习的图像检索</a:t>
            </a:r>
            <a:endParaRPr lang="en-US" altLang="zh-TW" sz="22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buFont typeface="Wingdings" charset="0"/>
              <a:buChar char="n"/>
              <a:defRPr/>
            </a:pPr>
            <a:endParaRPr lang="en-US" altLang="zh-TW" dirty="0">
              <a:solidFill>
                <a:srgbClr val="0000FF"/>
              </a:solidFill>
            </a:endParaRPr>
          </a:p>
        </p:txBody>
      </p:sp>
      <p:sp>
        <p:nvSpPr>
          <p:cNvPr id="12292" name="灯片编号占位符 5">
            <a:extLst>
              <a:ext uri="{FF2B5EF4-FFF2-40B4-BE49-F238E27FC236}">
                <a16:creationId xmlns="" xmlns:a16="http://schemas.microsoft.com/office/drawing/2014/main" id="{F5FA7E29-C552-4F3F-9A7B-883A438E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801D5C-34DC-4E30-9802-98DBE8A20C42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70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37"/>
    </mc:Choice>
    <mc:Fallback xmlns="">
      <p:transition spd="slow" advTm="3643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F50758-F926-4355-9C38-B788C6DC8B29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CN" sz="1200" smtClean="0">
              <a:latin typeface="Garamond" panose="02020404030301010803" pitchFamily="18" charset="0"/>
            </a:endParaRPr>
          </a:p>
        </p:txBody>
      </p:sp>
      <p:sp>
        <p:nvSpPr>
          <p:cNvPr id="14341" name="标题 1"/>
          <p:cNvSpPr>
            <a:spLocks noGrp="1"/>
          </p:cNvSpPr>
          <p:nvPr/>
        </p:nvSpPr>
        <p:spPr bwMode="auto">
          <a:xfrm>
            <a:off x="498475" y="174625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3200" b="1" dirty="0">
                <a:ln w="0"/>
                <a:solidFill>
                  <a:srgbClr val="94003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实验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164AA456-D49D-4BC4-9B55-EFC0B9735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390" y="1314450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3600" dirty="0"/>
          </a:p>
          <a:p>
            <a:r>
              <a:rPr lang="zh-CN" altLang="zh-CN" dirty="0"/>
              <a:t>基于</a:t>
            </a:r>
            <a:r>
              <a:rPr lang="en-US" altLang="zh-CN" dirty="0"/>
              <a:t>Photoshop</a:t>
            </a:r>
            <a:r>
              <a:rPr lang="zh-CN" altLang="zh-CN" dirty="0"/>
              <a:t>的图像处理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zh-CN" dirty="0" smtClean="0"/>
              <a:t>基于</a:t>
            </a:r>
            <a:r>
              <a:rPr lang="en-US" altLang="zh-CN" dirty="0"/>
              <a:t>Premiere</a:t>
            </a:r>
            <a:r>
              <a:rPr lang="zh-CN" altLang="zh-CN" dirty="0"/>
              <a:t>的视频处理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zh-CN" dirty="0" smtClean="0"/>
              <a:t>基于</a:t>
            </a:r>
            <a:r>
              <a:rPr lang="en-US" altLang="zh-CN" dirty="0"/>
              <a:t>Audition</a:t>
            </a:r>
            <a:r>
              <a:rPr lang="zh-CN" altLang="zh-CN" dirty="0"/>
              <a:t>的声音处理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图像</a:t>
            </a:r>
            <a:r>
              <a:rPr lang="zh-CN" altLang="en-US" dirty="0"/>
              <a:t>压缩编码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多媒体</a:t>
            </a:r>
            <a:r>
              <a:rPr lang="zh-CN" altLang="en-US" dirty="0"/>
              <a:t>系统设计</a:t>
            </a:r>
            <a:r>
              <a:rPr lang="en-US" altLang="zh-CN" dirty="0"/>
              <a:t> </a:t>
            </a:r>
            <a:r>
              <a:rPr lang="zh-CN" altLang="en-US" dirty="0"/>
              <a:t>。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50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3"/>
    </mc:Choice>
    <mc:Fallback xmlns="">
      <p:transition spd="slow" advTm="923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39825"/>
          </a:xfrm>
        </p:spPr>
        <p:txBody>
          <a:bodyPr/>
          <a:lstStyle/>
          <a:p>
            <a:r>
              <a:rPr kumimoji="1" lang="zh-CN" altLang="en-US" dirty="0"/>
              <a:t>课程要求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5334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本门课程的评分分为</a:t>
            </a:r>
            <a:r>
              <a:rPr lang="zh-CN" altLang="en-US" b="1" dirty="0">
                <a:solidFill>
                  <a:srgbClr val="94003F"/>
                </a:solidFill>
              </a:rPr>
              <a:t>平时成绩</a:t>
            </a:r>
            <a:r>
              <a:rPr lang="zh-CN" altLang="en-US" dirty="0"/>
              <a:t>和</a:t>
            </a:r>
            <a:r>
              <a:rPr lang="zh-CN" altLang="en-US" b="1" dirty="0" smtClean="0">
                <a:solidFill>
                  <a:srgbClr val="94003F"/>
                </a:solidFill>
              </a:rPr>
              <a:t>课程考核成绩</a:t>
            </a:r>
            <a:r>
              <a:rPr lang="zh-CN" altLang="en-US" dirty="0"/>
              <a:t>两个部分，每个部分分数分配如下：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平时成绩</a:t>
            </a:r>
            <a:r>
              <a:rPr lang="zh-CN" altLang="en-US" dirty="0" smtClean="0"/>
              <a:t>：实验，课堂表现与</a:t>
            </a:r>
            <a:r>
              <a:rPr lang="zh-CN" altLang="en-US" dirty="0"/>
              <a:t>课程作业：</a:t>
            </a:r>
            <a:r>
              <a:rPr lang="en-US" altLang="zh-CN" dirty="0"/>
              <a:t>40%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实验，每次实验的</a:t>
            </a:r>
            <a:r>
              <a:rPr lang="zh-CN" altLang="en-US" dirty="0"/>
              <a:t>要求会在实验课上介绍。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每次实验需要</a:t>
            </a:r>
            <a:r>
              <a:rPr lang="zh-CN" altLang="en-US" dirty="0"/>
              <a:t>提交实验报告（</a:t>
            </a:r>
            <a:r>
              <a:rPr lang="en-US" altLang="zh-CN" dirty="0" err="1"/>
              <a:t>docx</a:t>
            </a:r>
            <a:r>
              <a:rPr lang="zh-CN" altLang="en-US" dirty="0"/>
              <a:t>），根据实验报告要求，</a:t>
            </a:r>
            <a:r>
              <a:rPr lang="zh-CN" altLang="en-US" dirty="0" smtClean="0">
                <a:solidFill>
                  <a:srgbClr val="FF0000"/>
                </a:solidFill>
              </a:rPr>
              <a:t>提供实验代码或者源文件（如</a:t>
            </a:r>
            <a:r>
              <a:rPr lang="en-US" altLang="zh-CN" dirty="0" smtClean="0">
                <a:solidFill>
                  <a:srgbClr val="FF0000"/>
                </a:solidFill>
              </a:rPr>
              <a:t>Photoshop</a:t>
            </a:r>
            <a:r>
              <a:rPr lang="zh-CN" altLang="en-US" dirty="0" smtClean="0">
                <a:solidFill>
                  <a:srgbClr val="FF0000"/>
                </a:solidFill>
              </a:rPr>
              <a:t>编辑处理图像的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en-US" altLang="zh-CN" dirty="0" err="1" smtClean="0">
                <a:solidFill>
                  <a:srgbClr val="FF0000"/>
                </a:solidFill>
              </a:rPr>
              <a:t>psd</a:t>
            </a:r>
            <a:r>
              <a:rPr lang="zh-CN" altLang="en-US" dirty="0" smtClean="0">
                <a:solidFill>
                  <a:srgbClr val="FF0000"/>
                </a:solidFill>
              </a:rPr>
              <a:t>文件</a:t>
            </a:r>
            <a:r>
              <a:rPr lang="zh-CN" altLang="en-US" dirty="0" smtClean="0"/>
              <a:t>）。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实验报告中需要说明实验内容，</a:t>
            </a:r>
            <a:r>
              <a:rPr lang="zh-CN" altLang="en-US" dirty="0" smtClean="0"/>
              <a:t>实验步骤，</a:t>
            </a:r>
            <a:r>
              <a:rPr lang="zh-CN" altLang="en-US" dirty="0"/>
              <a:t>实验结果。涉及到代码的，需要包含适当的注释。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实验作业</a:t>
            </a:r>
            <a:r>
              <a:rPr lang="zh-CN" altLang="en-US" dirty="0"/>
              <a:t>在截止日期前上传到</a:t>
            </a:r>
            <a:r>
              <a:rPr lang="en-US" altLang="zh-CN" dirty="0"/>
              <a:t>BB</a:t>
            </a:r>
            <a:r>
              <a:rPr lang="zh-CN" altLang="en-US" dirty="0"/>
              <a:t>，压缩包命名格式“</a:t>
            </a:r>
            <a:r>
              <a:rPr lang="zh-CN" altLang="en-US" dirty="0" smtClean="0"/>
              <a:t>实验ｘ</a:t>
            </a:r>
            <a:r>
              <a:rPr lang="en-US" altLang="zh-CN" dirty="0" smtClean="0"/>
              <a:t>-</a:t>
            </a:r>
            <a:r>
              <a:rPr lang="zh-CN" altLang="en-US" dirty="0"/>
              <a:t>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.zip/</a:t>
            </a:r>
            <a:r>
              <a:rPr lang="en-US" altLang="zh-CN" dirty="0" err="1"/>
              <a:t>rar</a:t>
            </a:r>
            <a:r>
              <a:rPr lang="en-US" altLang="zh-CN" dirty="0"/>
              <a:t>”</a:t>
            </a:r>
            <a:r>
              <a:rPr lang="zh-CN" altLang="en-US" dirty="0"/>
              <a:t>。若作业延迟，按照延迟天数</a:t>
            </a:r>
            <a:r>
              <a:rPr lang="en-US" altLang="zh-CN" dirty="0"/>
              <a:t>N</a:t>
            </a:r>
            <a:r>
              <a:rPr lang="zh-CN" altLang="en-US" dirty="0"/>
              <a:t>，扣除</a:t>
            </a:r>
            <a:r>
              <a:rPr lang="en-US" altLang="zh-CN" dirty="0"/>
              <a:t>4N%</a:t>
            </a:r>
            <a:r>
              <a:rPr lang="zh-CN" altLang="en-US" dirty="0"/>
              <a:t>的分数，最多扣除该实验的</a:t>
            </a:r>
            <a:r>
              <a:rPr lang="en-US" altLang="zh-CN" dirty="0"/>
              <a:t>20%</a:t>
            </a:r>
            <a:r>
              <a:rPr lang="zh-CN" altLang="en-US" dirty="0"/>
              <a:t>。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请在报告中明确注明参考到的资料。如果发现抄袭（以及提供抄袭），该作业取消成绩。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期末考核：</a:t>
            </a:r>
            <a:r>
              <a:rPr lang="en-US" altLang="zh-CN" dirty="0"/>
              <a:t>60</a:t>
            </a:r>
            <a:r>
              <a:rPr lang="zh-CN" altLang="en-US" dirty="0"/>
              <a:t>％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总成绩由计算得到的平时成绩和</a:t>
            </a:r>
            <a:r>
              <a:rPr lang="zh-CN" altLang="en-US" dirty="0" smtClean="0"/>
              <a:t>课程考核成绩</a:t>
            </a:r>
            <a:r>
              <a:rPr lang="zh-CN" altLang="en-US" dirty="0"/>
              <a:t>加权后四舍五入得到：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94003F"/>
                </a:solidFill>
              </a:rPr>
              <a:t>总成绩 </a:t>
            </a:r>
            <a:r>
              <a:rPr lang="en-US" altLang="zh-CN" b="1" dirty="0">
                <a:solidFill>
                  <a:srgbClr val="94003F"/>
                </a:solidFill>
              </a:rPr>
              <a:t>= </a:t>
            </a:r>
            <a:r>
              <a:rPr lang="zh-CN" altLang="en-US" b="1" dirty="0">
                <a:solidFill>
                  <a:srgbClr val="94003F"/>
                </a:solidFill>
              </a:rPr>
              <a:t>平时成绩</a:t>
            </a:r>
            <a:r>
              <a:rPr lang="en-US" altLang="zh-CN" b="1" dirty="0">
                <a:solidFill>
                  <a:srgbClr val="94003F"/>
                </a:solidFill>
              </a:rPr>
              <a:t>×40% + </a:t>
            </a:r>
            <a:r>
              <a:rPr lang="zh-CN" altLang="en-US" b="1" dirty="0" smtClean="0">
                <a:solidFill>
                  <a:srgbClr val="94003F"/>
                </a:solidFill>
              </a:rPr>
              <a:t>课程考核成绩</a:t>
            </a:r>
            <a:r>
              <a:rPr lang="en-US" altLang="zh-CN" b="1" dirty="0">
                <a:solidFill>
                  <a:srgbClr val="94003F"/>
                </a:solidFill>
              </a:rPr>
              <a:t>×60%</a:t>
            </a:r>
            <a:endParaRPr lang="zh-CN" altLang="en-US" dirty="0">
              <a:solidFill>
                <a:srgbClr val="94003F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17AA01-C2A0-4AE6-82CE-9F60A7A307BA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CN" sz="120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83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6"/>
    </mc:Choice>
    <mc:Fallback xmlns="">
      <p:transition spd="slow" advTm="1576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3575</TotalTime>
  <Words>958</Words>
  <Application>Microsoft Office PowerPoint</Application>
  <PresentationFormat>全屏显示(4:3)</PresentationFormat>
  <Paragraphs>138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04b</vt:lpstr>
      <vt:lpstr>PMingLiU</vt:lpstr>
      <vt:lpstr>PMingLiU</vt:lpstr>
      <vt:lpstr>宋体</vt:lpstr>
      <vt:lpstr>微软雅黑</vt:lpstr>
      <vt:lpstr>Arial</vt:lpstr>
      <vt:lpstr>Calibri</vt:lpstr>
      <vt:lpstr>Calibri Light</vt:lpstr>
      <vt:lpstr>Garamond</vt:lpstr>
      <vt:lpstr>Georgia</vt:lpstr>
      <vt:lpstr>Wingdings</vt:lpstr>
      <vt:lpstr>Office 主题</vt:lpstr>
      <vt:lpstr>多媒体系统导论 Fundamentals of Multimedia System</vt:lpstr>
      <vt:lpstr>课程信息</vt:lpstr>
      <vt:lpstr>课程信息</vt:lpstr>
      <vt:lpstr>课程信息</vt:lpstr>
      <vt:lpstr>课程内容</vt:lpstr>
      <vt:lpstr>课程内容</vt:lpstr>
      <vt:lpstr>课程内容</vt:lpstr>
      <vt:lpstr>PowerPoint 演示文稿</vt:lpstr>
      <vt:lpstr>课程要求</vt:lpstr>
      <vt:lpstr>课程要求</vt:lpstr>
      <vt:lpstr>课程要求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Ruizhen Hu</dc:creator>
  <cp:lastModifiedBy>DELL</cp:lastModifiedBy>
  <cp:revision>586</cp:revision>
  <dcterms:created xsi:type="dcterms:W3CDTF">2016-08-04T07:29:19Z</dcterms:created>
  <dcterms:modified xsi:type="dcterms:W3CDTF">2024-03-05T05:11:28Z</dcterms:modified>
</cp:coreProperties>
</file>