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662" r:id="rId2"/>
    <p:sldId id="464" r:id="rId3"/>
    <p:sldId id="612" r:id="rId4"/>
    <p:sldId id="468" r:id="rId5"/>
    <p:sldId id="661" r:id="rId6"/>
    <p:sldId id="613" r:id="rId7"/>
    <p:sldId id="617" r:id="rId8"/>
    <p:sldId id="616" r:id="rId9"/>
    <p:sldId id="614" r:id="rId10"/>
    <p:sldId id="615" r:id="rId11"/>
    <p:sldId id="621" r:id="rId12"/>
    <p:sldId id="622" r:id="rId13"/>
    <p:sldId id="623" r:id="rId14"/>
    <p:sldId id="624" r:id="rId15"/>
    <p:sldId id="625" r:id="rId16"/>
    <p:sldId id="626" r:id="rId17"/>
    <p:sldId id="627" r:id="rId18"/>
    <p:sldId id="628" r:id="rId19"/>
    <p:sldId id="629" r:id="rId20"/>
    <p:sldId id="632" r:id="rId21"/>
    <p:sldId id="630" r:id="rId22"/>
    <p:sldId id="631" r:id="rId23"/>
    <p:sldId id="633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44" r:id="rId35"/>
    <p:sldId id="645" r:id="rId36"/>
    <p:sldId id="647" r:id="rId37"/>
    <p:sldId id="646" r:id="rId38"/>
    <p:sldId id="648" r:id="rId39"/>
    <p:sldId id="649" r:id="rId40"/>
    <p:sldId id="651" r:id="rId41"/>
    <p:sldId id="650" r:id="rId42"/>
    <p:sldId id="652" r:id="rId43"/>
    <p:sldId id="653" r:id="rId44"/>
    <p:sldId id="654" r:id="rId45"/>
    <p:sldId id="655" r:id="rId46"/>
    <p:sldId id="656" r:id="rId47"/>
    <p:sldId id="657" r:id="rId48"/>
    <p:sldId id="658" r:id="rId49"/>
    <p:sldId id="659" r:id="rId50"/>
    <p:sldId id="660" r:id="rId51"/>
    <p:sldId id="618" r:id="rId52"/>
    <p:sldId id="619" r:id="rId53"/>
    <p:sldId id="620" r:id="rId54"/>
  </p:sldIdLst>
  <p:sldSz cx="9144000" cy="6858000" type="screen4x3"/>
  <p:notesSz cx="10021888" cy="6889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ao" initials="D" lastIdx="2" clrIdx="0">
    <p:extLst>
      <p:ext uri="{19B8F6BF-5375-455C-9EA6-DF929625EA0E}">
        <p15:presenceInfo xmlns:p15="http://schemas.microsoft.com/office/powerpoint/2012/main" userId="David Ga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6" autoAdjust="0"/>
    <p:restoredTop sz="74885" autoAdjust="0"/>
  </p:normalViewPr>
  <p:slideViewPr>
    <p:cSldViewPr snapToGrid="0">
      <p:cViewPr varScale="1">
        <p:scale>
          <a:sx n="87" d="100"/>
          <a:sy n="87" d="100"/>
        </p:scale>
        <p:origin x="19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43910" cy="345864"/>
          </a:xfrm>
          <a:prstGeom prst="rect">
            <a:avLst/>
          </a:prstGeom>
        </p:spPr>
        <p:txBody>
          <a:bodyPr vert="horz" lIns="92444" tIns="46222" rIns="92444" bIns="4622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640" y="0"/>
            <a:ext cx="4343910" cy="345864"/>
          </a:xfrm>
          <a:prstGeom prst="rect">
            <a:avLst/>
          </a:prstGeom>
        </p:spPr>
        <p:txBody>
          <a:bodyPr vert="horz" lIns="92444" tIns="46222" rIns="92444" bIns="46222" rtlCol="0"/>
          <a:lstStyle>
            <a:lvl1pPr algn="r">
              <a:defRPr sz="1200"/>
            </a:lvl1pPr>
          </a:lstStyle>
          <a:p>
            <a:fld id="{F1D9A527-8AC1-4D74-807C-058957754530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543886"/>
            <a:ext cx="4343910" cy="345864"/>
          </a:xfrm>
          <a:prstGeom prst="rect">
            <a:avLst/>
          </a:prstGeom>
        </p:spPr>
        <p:txBody>
          <a:bodyPr vert="horz" lIns="92444" tIns="46222" rIns="92444" bIns="4622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640" y="6543886"/>
            <a:ext cx="4343910" cy="345864"/>
          </a:xfrm>
          <a:prstGeom prst="rect">
            <a:avLst/>
          </a:prstGeom>
        </p:spPr>
        <p:txBody>
          <a:bodyPr vert="horz" lIns="92444" tIns="46222" rIns="92444" bIns="46222" rtlCol="0" anchor="b"/>
          <a:lstStyle>
            <a:lvl1pPr algn="r">
              <a:defRPr sz="1200"/>
            </a:lvl1pPr>
          </a:lstStyle>
          <a:p>
            <a:fld id="{28ECDCB1-9998-417B-AF83-D2A1E7A1C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39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42818" cy="345684"/>
          </a:xfrm>
          <a:prstGeom prst="rect">
            <a:avLst/>
          </a:prstGeom>
        </p:spPr>
        <p:txBody>
          <a:bodyPr vert="horz" lIns="96630" tIns="48316" rIns="96630" bIns="4831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6752" y="0"/>
            <a:ext cx="4342818" cy="345684"/>
          </a:xfrm>
          <a:prstGeom prst="rect">
            <a:avLst/>
          </a:prstGeom>
        </p:spPr>
        <p:txBody>
          <a:bodyPr vert="horz" lIns="96630" tIns="48316" rIns="96630" bIns="48316" rtlCol="0"/>
          <a:lstStyle>
            <a:lvl1pPr algn="r">
              <a:defRPr sz="1300"/>
            </a:lvl1pPr>
          </a:lstStyle>
          <a:p>
            <a:fld id="{084264AA-669E-4804-A1D5-94FA36B6DCCD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0425"/>
            <a:ext cx="3100388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0" tIns="48316" rIns="96630" bIns="4831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190" y="3315692"/>
            <a:ext cx="8017510" cy="2712840"/>
          </a:xfrm>
          <a:prstGeom prst="rect">
            <a:avLst/>
          </a:prstGeom>
        </p:spPr>
        <p:txBody>
          <a:bodyPr vert="horz" lIns="96630" tIns="48316" rIns="96630" bIns="4831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6544067"/>
            <a:ext cx="4342818" cy="345684"/>
          </a:xfrm>
          <a:prstGeom prst="rect">
            <a:avLst/>
          </a:prstGeom>
        </p:spPr>
        <p:txBody>
          <a:bodyPr vert="horz" lIns="96630" tIns="48316" rIns="96630" bIns="4831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6752" y="6544067"/>
            <a:ext cx="4342818" cy="345684"/>
          </a:xfrm>
          <a:prstGeom prst="rect">
            <a:avLst/>
          </a:prstGeom>
        </p:spPr>
        <p:txBody>
          <a:bodyPr vert="horz" lIns="96630" tIns="48316" rIns="96630" bIns="48316" rtlCol="0" anchor="b"/>
          <a:lstStyle>
            <a:lvl1pPr algn="r">
              <a:defRPr sz="13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668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709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8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把信号的规律，如频率，大小等转化到频域上进行表示。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11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1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29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00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99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589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31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93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93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386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56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74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784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36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45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08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1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20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01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92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07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855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70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DCT</a:t>
            </a:r>
            <a:r>
              <a:rPr lang="zh-CN" altLang="en-US" dirty="0" smtClean="0"/>
              <a:t>矩阵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是正交矩阵，有</a:t>
            </a:r>
            <a:r>
              <a:rPr lang="en-US" altLang="zh-CN" dirty="0" err="1" smtClean="0"/>
              <a:t>T^t</a:t>
            </a:r>
            <a:r>
              <a:rPr lang="en-US" altLang="zh-CN" dirty="0" smtClean="0"/>
              <a:t>=T^(-1)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16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503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029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723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3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失真度量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信号的失真程度</a:t>
            </a:r>
            <a:endParaRPr lang="en-US" altLang="zh-CN" dirty="0" smtClean="0"/>
          </a:p>
          <a:p>
            <a:r>
              <a:rPr lang="zh-CN" altLang="en-US" dirty="0" smtClean="0"/>
              <a:t>一般用均方差等进行失真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r>
              <a:rPr lang="zh-CN" altLang="en-US" dirty="0" smtClean="0"/>
              <a:t>比率：重现原信号所需的平均位数，越低越好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en-US" dirty="0" smtClean="0"/>
              <a:t>是失真容忍度，失真容忍量，若</a:t>
            </a:r>
            <a:r>
              <a:rPr lang="en-US" altLang="zh-CN" dirty="0" smtClean="0"/>
              <a:t>D=0</a:t>
            </a:r>
            <a:r>
              <a:rPr lang="zh-CN" altLang="en-US" dirty="0" smtClean="0"/>
              <a:t>，即无损压缩方法</a:t>
            </a:r>
            <a:endParaRPr lang="en-US" altLang="zh-CN" dirty="0" smtClean="0"/>
          </a:p>
          <a:p>
            <a:r>
              <a:rPr lang="en-US" altLang="zh-CN" dirty="0" smtClean="0"/>
              <a:t>R(D)</a:t>
            </a:r>
            <a:r>
              <a:rPr lang="zh-CN" altLang="en-US" dirty="0" smtClean="0"/>
              <a:t>表示源数据编码的最低比率，当</a:t>
            </a:r>
            <a:r>
              <a:rPr lang="en-US" altLang="zh-CN" dirty="0" smtClean="0"/>
              <a:t>D=0</a:t>
            </a:r>
            <a:r>
              <a:rPr lang="zh-CN" altLang="en-US" dirty="0" smtClean="0"/>
              <a:t>时也就没有损失时的最小比率是源数据的熵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R(D)</a:t>
            </a:r>
            <a:r>
              <a:rPr lang="zh-CN" altLang="en-US" dirty="0" smtClean="0"/>
              <a:t>恒等于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时，失真达到最大值，</a:t>
            </a:r>
            <a:endParaRPr lang="en-US" altLang="zh-CN" dirty="0" smtClean="0"/>
          </a:p>
          <a:p>
            <a:r>
              <a:rPr lang="zh-CN" altLang="en-US" dirty="0" smtClean="0"/>
              <a:t>比率</a:t>
            </a:r>
            <a:r>
              <a:rPr lang="en-US" altLang="zh-CN" dirty="0" smtClean="0"/>
              <a:t>-</a:t>
            </a:r>
            <a:r>
              <a:rPr lang="zh-CN" altLang="en-US" dirty="0" smtClean="0"/>
              <a:t>失真函数可以描述编码算法性能的基本限制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051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9899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166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31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1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当数据源以很小的正数和负数之间的波动表示零值时，中宽型量化器就很有用了。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4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55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0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5/27/2022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263"/>
            <a:ext cx="7772400" cy="239019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solidFill>
                  <a:srgbClr val="94003F"/>
                </a:solidFill>
              </a:rPr>
              <a:t>多媒体系统导论</a:t>
            </a:r>
            <a:r>
              <a:rPr lang="en-US" altLang="zh-CN" dirty="0">
                <a:solidFill>
                  <a:srgbClr val="94003F"/>
                </a:solidFill>
              </a:rPr>
              <a:t/>
            </a:r>
            <a:br>
              <a:rPr lang="en-US" altLang="zh-CN" dirty="0">
                <a:solidFill>
                  <a:srgbClr val="94003F"/>
                </a:solidFill>
              </a:rPr>
            </a:br>
            <a:r>
              <a:rPr lang="en-US" altLang="zh-CN" sz="3200" dirty="0">
                <a:solidFill>
                  <a:srgbClr val="94003F"/>
                </a:solidFill>
              </a:rPr>
              <a:t>Fundamentals of Multimedia System</a:t>
            </a:r>
            <a:endParaRPr lang="zh-CN" altLang="en-US" sz="3200" dirty="0">
              <a:solidFill>
                <a:srgbClr val="94003F"/>
              </a:solidFill>
            </a:endParaRP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A08446FC-90DE-4809-9675-A62B52C1FDAE}"/>
              </a:ext>
            </a:extLst>
          </p:cNvPr>
          <p:cNvSpPr txBox="1">
            <a:spLocks/>
          </p:cNvSpPr>
          <p:nvPr/>
        </p:nvSpPr>
        <p:spPr>
          <a:xfrm>
            <a:off x="1251480" y="40432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r>
              <a:rPr lang="zh-CN" altLang="en-US" sz="9600" dirty="0"/>
              <a:t>授课教师</a:t>
            </a:r>
            <a:r>
              <a:rPr lang="zh-CN" altLang="en-US" sz="9600" dirty="0" smtClean="0"/>
              <a:t>：文嘉</a:t>
            </a:r>
            <a:r>
              <a:rPr lang="zh-CN" altLang="en-US" sz="9600" dirty="0"/>
              <a:t>俊</a:t>
            </a:r>
            <a:endParaRPr lang="en-US" altLang="zh-CN" sz="9600" dirty="0"/>
          </a:p>
          <a:p>
            <a:r>
              <a:rPr lang="zh-CN" altLang="en-US" sz="9600" dirty="0"/>
              <a:t>邮箱</a:t>
            </a:r>
            <a:r>
              <a:rPr lang="zh-CN" altLang="en-US" sz="9600" dirty="0" smtClean="0"/>
              <a:t>：</a:t>
            </a:r>
            <a:r>
              <a:rPr lang="en-US" altLang="zh-CN" sz="9600" dirty="0"/>
              <a:t>wenjiajun@szu.edu.cn</a:t>
            </a:r>
          </a:p>
          <a:p>
            <a:r>
              <a:rPr lang="en-US" altLang="zh-CN" sz="9600" dirty="0" smtClean="0"/>
              <a:t>2022</a:t>
            </a:r>
            <a:r>
              <a:rPr lang="zh-CN" altLang="en-US" sz="9600" dirty="0" smtClean="0"/>
              <a:t>年</a:t>
            </a:r>
            <a:r>
              <a:rPr lang="zh-CN" altLang="en-US" sz="9600" dirty="0"/>
              <a:t>春季课程</a:t>
            </a:r>
          </a:p>
        </p:txBody>
      </p:sp>
    </p:spTree>
    <p:extLst>
      <p:ext uri="{BB962C8B-B14F-4D97-AF65-F5344CB8AC3E}">
        <p14:creationId xmlns:p14="http://schemas.microsoft.com/office/powerpoint/2010/main" val="14628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4910-84FA-4B55-9B6E-1C9A742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Lecture 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7182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charset="0"/>
                <a:ea typeface="新細明體" charset="0"/>
              </a:rPr>
              <a:t>Introduction-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Distortion Measures-</a:t>
            </a:r>
            <a:r>
              <a:rPr lang="zh-CN" altLang="en-US" dirty="0"/>
              <a:t>失真度量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Rate-Distortion Theory-</a:t>
            </a:r>
            <a:r>
              <a:rPr lang="zh-CN" altLang="en-US" dirty="0"/>
              <a:t>比率失真理论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Quantization-</a:t>
            </a:r>
            <a:r>
              <a:rPr lang="zh-CN" altLang="en-US" dirty="0">
                <a:solidFill>
                  <a:srgbClr val="FF0000"/>
                </a:solidFill>
              </a:rPr>
              <a:t>量化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均匀标量量化</a:t>
            </a:r>
            <a:endParaRPr lang="en-US" altLang="zh-TW" sz="2400" dirty="0"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Nonuniform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非均匀标量量化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Vector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向量量化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Transform Coding-</a:t>
            </a:r>
            <a:r>
              <a:rPr lang="zh-CN" altLang="en-US" dirty="0"/>
              <a:t>变换编码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Wavelet-Based Coding-</a:t>
            </a:r>
            <a:r>
              <a:rPr lang="zh-CN" altLang="en-US" dirty="0"/>
              <a:t>小波编码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Experiments-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78D28-C645-4129-85F0-50CA6F8F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3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97274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Further understanding quantization</a:t>
            </a:r>
            <a:endParaRPr lang="en-US" altLang="zh-CN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Quantization is the heart of any lossy scheme-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量化是任何有损方案的核心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Reduce the number of distinct output values to a much smaller set-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不同输出值的数量减少到一个更小的集合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Main source of the “loss” in lossy compression-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信息损失主要来源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: {</a:t>
            </a:r>
            <a:r>
              <a:rPr lang="en-US" altLang="zh-CN" sz="2400" u="sng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0, 1, 2, …32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</a:t>
            </a:r>
            <a:r>
              <a:rPr lang="en-US" altLang="zh-CN" sz="2400" u="sng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…, 64, …, 94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…, 128, …, 192, …, 255}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f’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: {0,	                 64,	               128,       192,      255}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Uniform/nonuniform scalar quantization-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均匀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非均匀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Vector quantization-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向量量化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(LZW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编码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20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972740" cy="5578716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Uniform Scalar Quantization-</a:t>
            </a: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均匀标量量化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 uniform scalar quantizer partitions the domain of input values into equally spaced intervals, except possibly at the two outer intervals-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输入值的域划分为等间隔的区间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endpoints of partition intervals are called the quantizer’s decision boundaries-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区间端点称决策边界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length of each interval is referred to as the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step size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denoted by the symbol </a:t>
            </a:r>
            <a:r>
              <a:rPr lang="el-GR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Δ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区间长短称为步长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Two types of uniform scalar quantizers: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Midrise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and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Midtread</a:t>
            </a:r>
            <a:r>
              <a:rPr lang="zh-CN" altLang="en-US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Quantizers-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中高型和中宽型均匀量化器</a:t>
            </a: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goal for the design of a successful uniform quantizer is to </a:t>
            </a:r>
            <a:r>
              <a:rPr lang="en-US" altLang="zh-CN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minimize the distortion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for a given source input with a desired number of output values by adjusting the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step size </a:t>
            </a:r>
            <a:r>
              <a:rPr lang="el-GR" altLang="zh-CN" sz="24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Δ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to match the input 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调整步长，匹配输入，最小化失真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0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97274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Uniform Scalar Quantization-</a:t>
            </a:r>
            <a:r>
              <a:rPr lang="zh-TW" altLang="en-US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均匀标量量化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447028F3-D77B-49CB-86D9-BA985705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0" y="1680952"/>
            <a:ext cx="8527519" cy="45723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B033F0-F70F-4379-824B-1EEAF7FF68EA}"/>
              </a:ext>
            </a:extLst>
          </p:cNvPr>
          <p:cNvSpPr/>
          <p:nvPr/>
        </p:nvSpPr>
        <p:spPr>
          <a:xfrm>
            <a:off x="1669178" y="6298216"/>
            <a:ext cx="58916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Uniform Scalar Quantizers: (a) Midrise, (b) Midtread</a:t>
            </a: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C16E6356-DCB9-4704-9303-225552A0C2B7}"/>
              </a:ext>
            </a:extLst>
          </p:cNvPr>
          <p:cNvSpPr/>
          <p:nvPr/>
        </p:nvSpPr>
        <p:spPr>
          <a:xfrm>
            <a:off x="509479" y="1680952"/>
            <a:ext cx="1502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中高型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5F89354F-5FC9-4922-93EA-919BC134EE78}"/>
              </a:ext>
            </a:extLst>
          </p:cNvPr>
          <p:cNvSpPr/>
          <p:nvPr/>
        </p:nvSpPr>
        <p:spPr>
          <a:xfrm>
            <a:off x="4897525" y="1680952"/>
            <a:ext cx="1502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中宽型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奇数级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A76998-F51B-48EE-BE66-E7AACC5BE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04" y="5501843"/>
            <a:ext cx="3010161" cy="441998"/>
          </a:xfrm>
          <a:prstGeom prst="rect">
            <a:avLst/>
          </a:prstGeom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83F235DB-79F7-465D-BFD0-7F77CD4B89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67" y="5543850"/>
            <a:ext cx="2964437" cy="396274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61D0B46B-E835-4F49-88E3-2CDFFA417AE0}"/>
              </a:ext>
            </a:extLst>
          </p:cNvPr>
          <p:cNvSpPr/>
          <p:nvPr/>
        </p:nvSpPr>
        <p:spPr>
          <a:xfrm>
            <a:off x="3088822" y="4141580"/>
            <a:ext cx="27673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附近较集中，选何种类型误差更少？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159"/>
                <a:ext cx="7972740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Uniform Scalar Quantization-</a:t>
                </a:r>
                <a:r>
                  <a:rPr lang="zh-TW" altLang="en-US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均匀标量量化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Performance of an M level quantizer. Let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= {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…,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n-US" altLang="zh-CN" sz="2400" i="1" baseline="-25000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be the set of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decision boundaries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= {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b="0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 …, </m:t>
                    </m:r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zh-CN" sz="240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 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be the set of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output values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Suppose the input is uniformly distributed in the interval [−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2400" i="1" baseline="-25000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max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X</a:t>
                </a:r>
                <a:r>
                  <a:rPr lang="en-US" altLang="zh-CN" sz="2400" i="1" baseline="-25000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max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]. The rate of the quantizer is: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lang="en-US" altLang="zh-CN" sz="24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𝑙𝑜𝑔</m:t>
                          </m:r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If the quantizer is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bits,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=2</m:t>
                    </m:r>
                    <m:r>
                      <a:rPr lang="en-US" altLang="zh-CN" sz="2400" i="1" baseline="30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then: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159"/>
                <a:ext cx="7972740" cy="5578716"/>
              </a:xfrm>
              <a:blipFill>
                <a:blip r:embed="rId3"/>
                <a:stretch>
                  <a:fillRect l="-612" t="-2077" r="-12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BE420-B712-4ABB-84F3-83F7B60C50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33"/>
          <a:stretch/>
        </p:blipFill>
        <p:spPr>
          <a:xfrm>
            <a:off x="2567064" y="4372036"/>
            <a:ext cx="4638522" cy="1571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8B2EC1-BE0D-4057-A35A-A5581D49C3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219"/>
          <a:stretch/>
        </p:blipFill>
        <p:spPr>
          <a:xfrm>
            <a:off x="2536920" y="5960507"/>
            <a:ext cx="4819392" cy="77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Nonuniform Scalar Quantization-</a:t>
            </a:r>
            <a:r>
              <a:rPr lang="zh-TW" altLang="en-US" dirty="0">
                <a:latin typeface="+mn-ea"/>
                <a:ea typeface="+mn-ea"/>
              </a:rPr>
              <a:t>非均匀标量量化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Nonuniform quantization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is </a:t>
            </a:r>
            <a:r>
              <a:rPr lang="en-US" altLang="zh-CN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nonlinear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+mn-ea"/>
                <a:ea typeface="+mn-ea"/>
              </a:rPr>
              <a:t>非线性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 err="1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Companded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quantization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: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 </a:t>
            </a:r>
            <a:r>
              <a:rPr lang="en-US" altLang="zh-CN" sz="2400" i="1" dirty="0" err="1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compander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consists of a compressor function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G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a uniform quantizer, and an expander function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G</a:t>
            </a:r>
            <a:r>
              <a:rPr lang="en-US" altLang="zh-CN" sz="2400" baseline="30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−1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latin typeface="+mn-ea"/>
                <a:ea typeface="+mn-ea"/>
              </a:rPr>
              <a:t>压缩扩展量化器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18B18-FB55-424A-A479-900E0FA0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76" y="3451609"/>
            <a:ext cx="8573243" cy="1958510"/>
          </a:xfrm>
          <a:prstGeom prst="rect">
            <a:avLst/>
          </a:prstGeom>
        </p:spPr>
      </p:pic>
      <p:sp>
        <p:nvSpPr>
          <p:cNvPr id="9" name="矩形 5">
            <a:extLst>
              <a:ext uri="{FF2B5EF4-FFF2-40B4-BE49-F238E27FC236}">
                <a16:creationId xmlns:a16="http://schemas.microsoft.com/office/drawing/2014/main" id="{F7EA89DC-6E8C-4F3F-84C8-AD171F6B192B}"/>
              </a:ext>
            </a:extLst>
          </p:cNvPr>
          <p:cNvSpPr/>
          <p:nvPr/>
        </p:nvSpPr>
        <p:spPr>
          <a:xfrm>
            <a:off x="3125524" y="5404176"/>
            <a:ext cx="3226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altLang="zh-CN" sz="2400" i="1" dirty="0"/>
              <a:t>μ</a:t>
            </a:r>
            <a:r>
              <a:rPr lang="zh-CN" altLang="en-US" sz="2400" dirty="0"/>
              <a:t>律和</a:t>
            </a:r>
            <a:r>
              <a:rPr lang="en-US" altLang="zh-CN" sz="2400" i="1" dirty="0"/>
              <a:t>A</a:t>
            </a:r>
            <a:r>
              <a:rPr lang="zh-CN" altLang="en-US" sz="2400" dirty="0"/>
              <a:t>律压缩扩展器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044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914159"/>
            <a:ext cx="8515351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Vector Quantization-</a:t>
            </a:r>
            <a:r>
              <a:rPr lang="zh-CN" altLang="en-US" dirty="0">
                <a:latin typeface="+mn-ea"/>
                <a:ea typeface="+mn-ea"/>
              </a:rPr>
              <a:t>向</a:t>
            </a:r>
            <a:r>
              <a:rPr lang="zh-TW" altLang="en-US" dirty="0">
                <a:latin typeface="+mn-ea"/>
                <a:ea typeface="+mn-ea"/>
              </a:rPr>
              <a:t>量量化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According to Shannon‘s original work on information theory, any compression system performs better if it operates on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vectors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or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groups of samples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rather than individual symbols or samples-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非单个样本更好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Form vectors of input samples by simply concatenating a number of consecutive samples into a single vector-</a:t>
            </a:r>
            <a:r>
              <a:rPr lang="zh-CN" altLang="en-US" sz="2400" dirty="0">
                <a:latin typeface="+mn-ea"/>
                <a:ea typeface="+mn-ea"/>
              </a:rPr>
              <a:t>一系列样本形成向量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latin typeface="+mn-lt"/>
                <a:ea typeface="+mn-ea"/>
              </a:rPr>
              <a:t>Instead of single reconstruction values as in scalar quantization, in VQ code vectors with </a:t>
            </a:r>
            <a:r>
              <a:rPr lang="en-US" altLang="zh-CN" sz="2400" i="1" dirty="0">
                <a:latin typeface="+mn-lt"/>
                <a:ea typeface="+mn-ea"/>
              </a:rPr>
              <a:t>n</a:t>
            </a:r>
            <a:r>
              <a:rPr lang="en-US" altLang="zh-CN" sz="2400" dirty="0">
                <a:latin typeface="+mn-lt"/>
                <a:ea typeface="+mn-ea"/>
              </a:rPr>
              <a:t> components are used. A collection of these code vectors form the codebook-</a:t>
            </a:r>
            <a:r>
              <a:rPr lang="zh-CN" altLang="en-US" sz="2400" dirty="0">
                <a:latin typeface="+mn-lt"/>
                <a:ea typeface="+mn-ea"/>
              </a:rPr>
              <a:t>向量量化码有</a:t>
            </a:r>
            <a:r>
              <a:rPr lang="en-US" altLang="zh-CN" sz="2400" i="1" dirty="0">
                <a:latin typeface="+mn-lt"/>
                <a:ea typeface="+mn-ea"/>
              </a:rPr>
              <a:t>n</a:t>
            </a:r>
            <a:r>
              <a:rPr lang="zh-CN" altLang="en-US" sz="2400" dirty="0">
                <a:latin typeface="+mn-lt"/>
                <a:ea typeface="+mn-ea"/>
              </a:rPr>
              <a:t>个分量，向量</a:t>
            </a:r>
            <a:r>
              <a:rPr lang="zh-CN" altLang="en-US" sz="2400" dirty="0" smtClean="0">
                <a:latin typeface="+mn-lt"/>
                <a:ea typeface="+mn-ea"/>
              </a:rPr>
              <a:t>码的集合形成</a:t>
            </a:r>
            <a:r>
              <a:rPr lang="zh-CN" altLang="en-US" sz="2400" dirty="0">
                <a:latin typeface="+mn-lt"/>
                <a:ea typeface="+mn-ea"/>
              </a:rPr>
              <a:t>码本</a:t>
            </a:r>
            <a:r>
              <a:rPr lang="en-US" altLang="zh-CN" sz="2400" dirty="0">
                <a:latin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89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Quantization-</a:t>
            </a:r>
            <a:r>
              <a:rPr lang="zh-TW" altLang="en-US" dirty="0"/>
              <a:t>量化</a:t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Vector Quantization-</a:t>
            </a:r>
            <a:r>
              <a:rPr lang="zh-CN" altLang="en-US" dirty="0">
                <a:latin typeface="+mn-ea"/>
                <a:ea typeface="+mn-ea"/>
              </a:rPr>
              <a:t>向</a:t>
            </a:r>
            <a:r>
              <a:rPr lang="zh-TW" altLang="en-US" dirty="0">
                <a:latin typeface="+mn-ea"/>
                <a:ea typeface="+mn-ea"/>
              </a:rPr>
              <a:t>量量化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6" name="Picture 5" descr="A screenshot of a map&#10;&#10;Description automatically generated">
            <a:extLst>
              <a:ext uri="{FF2B5EF4-FFF2-40B4-BE49-F238E27FC236}">
                <a16:creationId xmlns:a16="http://schemas.microsoft.com/office/drawing/2014/main" id="{42C89454-6A27-49E6-AF1D-9BB916276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5629"/>
            <a:ext cx="9144000" cy="47477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B92866-4425-4F74-AC6D-6A900AA0BA7F}"/>
              </a:ext>
            </a:extLst>
          </p:cNvPr>
          <p:cNvSpPr/>
          <p:nvPr/>
        </p:nvSpPr>
        <p:spPr>
          <a:xfrm>
            <a:off x="2592394" y="6355567"/>
            <a:ext cx="41356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Basic vector quantization procedure</a:t>
            </a: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8DD4E506-3EF6-4839-8008-FE7118C97E13}"/>
              </a:ext>
            </a:extLst>
          </p:cNvPr>
          <p:cNvSpPr/>
          <p:nvPr/>
        </p:nvSpPr>
        <p:spPr>
          <a:xfrm>
            <a:off x="2749173" y="5900188"/>
            <a:ext cx="4135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许多多媒体应用采用（检索）</a:t>
            </a:r>
            <a:endParaRPr lang="en-US" altLang="zh-CN" sz="2400" dirty="0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54D929A7-96EC-4C20-BD71-5ACA71D8C95E}"/>
              </a:ext>
            </a:extLst>
          </p:cNvPr>
          <p:cNvSpPr/>
          <p:nvPr/>
        </p:nvSpPr>
        <p:spPr>
          <a:xfrm>
            <a:off x="2949396" y="3198167"/>
            <a:ext cx="3226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LZW</a:t>
            </a:r>
            <a:r>
              <a:rPr lang="zh-CN" altLang="en-US" sz="2400" dirty="0"/>
              <a:t>和颜色查找表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6616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4910-84FA-4B55-9B6E-1C9A742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Lecture 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7182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charset="0"/>
                <a:ea typeface="新細明體" charset="0"/>
              </a:rPr>
              <a:t>Introduction-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Distortion Measures-</a:t>
            </a:r>
            <a:r>
              <a:rPr lang="zh-CN" altLang="en-US" dirty="0"/>
              <a:t>失真度量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Rate-Distortion Theory-</a:t>
            </a:r>
            <a:r>
              <a:rPr lang="zh-CN" altLang="en-US" dirty="0"/>
              <a:t>比率失真理论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Quantization-</a:t>
            </a:r>
            <a:r>
              <a:rPr lang="zh-CN" altLang="en-US" dirty="0"/>
              <a:t>量化</a:t>
            </a:r>
            <a:endParaRPr lang="en-US" altLang="zh-CN" dirty="0"/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均匀标量量化</a:t>
            </a:r>
            <a:endParaRPr lang="en-US" altLang="zh-TW" sz="2400" dirty="0"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Nonuniform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非均匀标量量化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Vector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向量量化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ambria" charset="0"/>
                <a:ea typeface="新細明體" charset="0"/>
              </a:rPr>
              <a:t>Transform Coding-</a:t>
            </a:r>
            <a:r>
              <a:rPr lang="zh-CN" altLang="en-US" dirty="0">
                <a:solidFill>
                  <a:srgbClr val="FF0000"/>
                </a:solidFill>
              </a:rPr>
              <a:t>变换编码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Wavelet-Based Coding-</a:t>
            </a:r>
            <a:r>
              <a:rPr lang="zh-CN" altLang="en-US" dirty="0"/>
              <a:t>小波编码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Experiments-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78D28-C645-4129-85F0-50CA6F8F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50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rationale behind transform coding-</a:t>
            </a:r>
            <a:r>
              <a:rPr lang="zh-CN" altLang="en-US" dirty="0">
                <a:latin typeface="+mn-ea"/>
                <a:ea typeface="+mn-ea"/>
              </a:rPr>
              <a:t>动机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Coding vectors is more efficient than coding scalar-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向量编码更有效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If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is the result of a linear transform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of the input vector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i.e.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 in such a way that the components of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are much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less correlated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then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can be coded more efficiently than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X-</a:t>
            </a:r>
            <a:r>
              <a:rPr lang="zh-CN" altLang="en-US" sz="2400" dirty="0">
                <a:latin typeface="+mn-ea"/>
                <a:ea typeface="+mn-ea"/>
              </a:rPr>
              <a:t>对线性变换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</a:t>
            </a:r>
            <a:r>
              <a:rPr lang="zh-CN" altLang="en-US" sz="2400" dirty="0">
                <a:latin typeface="+mn-ea"/>
                <a:ea typeface="+mn-ea"/>
              </a:rPr>
              <a:t>后的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</a:t>
            </a:r>
            <a:r>
              <a:rPr lang="zh-CN" altLang="en-US" sz="2400" dirty="0">
                <a:latin typeface="+mn-ea"/>
                <a:ea typeface="+mn-ea"/>
              </a:rPr>
              <a:t>进行编码比原数据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X</a:t>
            </a:r>
            <a:r>
              <a:rPr lang="zh-CN" altLang="en-US" sz="2400" dirty="0">
                <a:latin typeface="+mn-ea"/>
                <a:ea typeface="+mn-ea"/>
              </a:rPr>
              <a:t>更</a:t>
            </a:r>
            <a:r>
              <a:rPr lang="zh-CN" altLang="en-US" sz="2400" dirty="0" smtClean="0">
                <a:latin typeface="+mn-ea"/>
                <a:ea typeface="+mn-ea"/>
              </a:rPr>
              <a:t>有效</a:t>
            </a: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变换编码原理</a:t>
            </a:r>
            <a:r>
              <a:rPr lang="en-US" altLang="zh-CN" sz="2400" dirty="0" smtClean="0">
                <a:latin typeface="+mn-ea"/>
                <a:ea typeface="+mn-ea"/>
              </a:rPr>
              <a:t>.</a:t>
            </a:r>
            <a:endParaRPr lang="en-US" altLang="zh-CN" sz="2400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latin typeface="+mn-lt"/>
                <a:ea typeface="+mn-ea"/>
              </a:rPr>
              <a:t>If most information is accurately described by </a:t>
            </a:r>
            <a:r>
              <a:rPr lang="en-US" altLang="zh-CN" sz="2400" b="1" dirty="0">
                <a:latin typeface="+mn-lt"/>
                <a:ea typeface="+mn-ea"/>
              </a:rPr>
              <a:t>the first few components</a:t>
            </a:r>
            <a:r>
              <a:rPr lang="en-US" altLang="zh-CN" sz="2400" dirty="0">
                <a:latin typeface="+mn-lt"/>
                <a:ea typeface="+mn-ea"/>
              </a:rPr>
              <a:t> of a transformed vector, then the remaining components can be coarsely quantized, or even </a:t>
            </a:r>
            <a:r>
              <a:rPr lang="en-US" altLang="zh-CN" sz="2400" b="1" dirty="0">
                <a:latin typeface="+mn-lt"/>
                <a:ea typeface="+mn-ea"/>
              </a:rPr>
              <a:t>set to zero</a:t>
            </a:r>
            <a:r>
              <a:rPr lang="en-US" altLang="zh-CN" sz="2400" dirty="0">
                <a:latin typeface="+mn-lt"/>
                <a:ea typeface="+mn-ea"/>
              </a:rPr>
              <a:t>, with little signal distortion-</a:t>
            </a:r>
            <a:r>
              <a:rPr lang="zh-CN" altLang="en-US" sz="2400" dirty="0">
                <a:latin typeface="+mn-lt"/>
                <a:ea typeface="+mn-ea"/>
              </a:rPr>
              <a:t>大部分信息集中在前几个分量，其它分量可能更粗精度量化，甚至置</a:t>
            </a:r>
            <a:r>
              <a:rPr lang="en-US" altLang="zh-CN" sz="2400" dirty="0">
                <a:latin typeface="+mn-lt"/>
                <a:ea typeface="+mn-ea"/>
              </a:rPr>
              <a:t>0</a:t>
            </a:r>
            <a:r>
              <a:rPr lang="en-US" altLang="zh-CN" sz="2400" dirty="0">
                <a:latin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4910-84FA-4B55-9B6E-1C9A742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Lecture 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718264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ambria" charset="0"/>
                <a:ea typeface="新細明體" charset="0"/>
              </a:rPr>
              <a:t>Introduction-</a:t>
            </a:r>
            <a:r>
              <a:rPr lang="zh-CN" altLang="en-US" dirty="0">
                <a:solidFill>
                  <a:srgbClr val="FF0000"/>
                </a:solidFill>
              </a:rPr>
              <a:t>简介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Distortion Measures-</a:t>
            </a:r>
            <a:r>
              <a:rPr lang="zh-CN" altLang="en-US" dirty="0"/>
              <a:t>失真度量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Rate-Distortion Theory-</a:t>
            </a:r>
            <a:r>
              <a:rPr lang="zh-CN" altLang="en-US" dirty="0"/>
              <a:t>比率失真理论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Quantization-</a:t>
            </a:r>
            <a:r>
              <a:rPr lang="zh-CN" altLang="en-US" dirty="0"/>
              <a:t>量化</a:t>
            </a:r>
            <a:endParaRPr lang="en-US" altLang="zh-CN" dirty="0"/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均匀标量量化</a:t>
            </a:r>
            <a:endParaRPr lang="en-US" altLang="zh-TW" sz="2400" dirty="0"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Nonuniform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非均匀标量量化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Vector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向量量化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Transform Coding-</a:t>
            </a:r>
            <a:r>
              <a:rPr lang="zh-CN" altLang="en-US" dirty="0"/>
              <a:t>变换编码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Wavelet-Based Coding-</a:t>
            </a:r>
            <a:r>
              <a:rPr lang="zh-CN" altLang="en-US" dirty="0"/>
              <a:t>小波编码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Experiments-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78D28-C645-4129-85F0-50CA6F8F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78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rationale behind transform coding-</a:t>
            </a:r>
            <a:r>
              <a:rPr lang="zh-CN" altLang="en-US" dirty="0">
                <a:latin typeface="+mn-ea"/>
                <a:ea typeface="+mn-ea"/>
              </a:rPr>
              <a:t>动机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An example: DFT-</a:t>
            </a:r>
            <a:r>
              <a:rPr lang="zh-CN" altLang="en-US" sz="2400" dirty="0">
                <a:latin typeface="+mn-ea"/>
                <a:ea typeface="+mn-ea"/>
              </a:rPr>
              <a:t>离散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Fourier</a:t>
            </a:r>
            <a:r>
              <a:rPr lang="zh-CN" altLang="en-US" sz="2400" dirty="0">
                <a:latin typeface="+mn-ea"/>
                <a:ea typeface="+mn-ea"/>
              </a:rPr>
              <a:t>变换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2891970-629E-4E39-B583-E58F468AB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6" b="9405"/>
          <a:stretch/>
        </p:blipFill>
        <p:spPr bwMode="auto">
          <a:xfrm>
            <a:off x="1673050" y="2220383"/>
            <a:ext cx="5400989" cy="390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F7360E-A357-4F00-A4A6-7656718E1664}"/>
              </a:ext>
            </a:extLst>
          </p:cNvPr>
          <p:cNvSpPr/>
          <p:nvPr/>
        </p:nvSpPr>
        <p:spPr>
          <a:xfrm>
            <a:off x="452176" y="6210659"/>
            <a:ext cx="8340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https://www.bilibili.com/video/BV1pW411J7s8?from=search&amp;seid=15953141356053172266</a:t>
            </a:r>
          </a:p>
        </p:txBody>
      </p:sp>
    </p:spTree>
    <p:extLst>
      <p:ext uri="{BB962C8B-B14F-4D97-AF65-F5344CB8AC3E}">
        <p14:creationId xmlns:p14="http://schemas.microsoft.com/office/powerpoint/2010/main" val="13063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B6ADD4-DA50-4FAA-8571-B461CF45D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886" y="1763244"/>
            <a:ext cx="6362228" cy="327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rationale behind transform coding-</a:t>
            </a:r>
            <a:r>
              <a:rPr lang="zh-CN" altLang="en-US" dirty="0">
                <a:latin typeface="+mn-ea"/>
                <a:ea typeface="+mn-ea"/>
              </a:rPr>
              <a:t>动机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An example: DFT-</a:t>
            </a:r>
            <a:r>
              <a:rPr lang="zh-CN" altLang="en-US" sz="2400" dirty="0">
                <a:latin typeface="+mn-ea"/>
                <a:ea typeface="+mn-ea"/>
              </a:rPr>
              <a:t>离散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Fourier</a:t>
            </a:r>
            <a:r>
              <a:rPr lang="zh-CN" altLang="en-US" sz="2400" dirty="0">
                <a:latin typeface="+mn-ea"/>
                <a:ea typeface="+mn-ea"/>
              </a:rPr>
              <a:t>变换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B0DD05-DDEF-434A-93E4-9F85FCD68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3" y="3587480"/>
            <a:ext cx="6491235" cy="327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Discrete Cosine Transform (DCT)-</a:t>
            </a:r>
            <a:r>
              <a:rPr lang="zh-CN" altLang="en-US" dirty="0">
                <a:latin typeface="+mn-ea"/>
                <a:ea typeface="+mn-ea"/>
              </a:rPr>
              <a:t>离散余弦变换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Spatial frequency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indicates how many times pixel values change across an image block-</a:t>
            </a:r>
            <a:r>
              <a:rPr lang="zh-CN" altLang="en-US" sz="2400" dirty="0">
                <a:latin typeface="+mn-ea"/>
                <a:ea typeface="+mn-ea"/>
              </a:rPr>
              <a:t>图像块像素值变化通过空间频率反映</a:t>
            </a:r>
            <a:r>
              <a:rPr lang="en-US" altLang="zh-CN" sz="2400" dirty="0">
                <a:latin typeface="+mn-ea"/>
                <a:ea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DCT formalizes this notion with a measure of how much the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image contents change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in correspondence to </a:t>
            </a:r>
            <a:r>
              <a:rPr lang="en-US" altLang="zh-CN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number of cycles of a cosine wave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per block-</a:t>
            </a:r>
            <a:r>
              <a:rPr lang="zh-TW" altLang="en-US" sz="2400" dirty="0">
                <a:latin typeface="+mn-ea"/>
                <a:ea typeface="+mn-ea"/>
              </a:rPr>
              <a:t>余弦</a:t>
            </a:r>
            <a:r>
              <a:rPr lang="zh-CN" altLang="en-US" sz="2400" dirty="0">
                <a:latin typeface="+mn-ea"/>
                <a:ea typeface="+mn-ea"/>
              </a:rPr>
              <a:t>函数反映图像内容变化</a:t>
            </a:r>
            <a:r>
              <a:rPr lang="en-US" altLang="zh-TW" sz="2400" dirty="0">
                <a:latin typeface="+mn-ea"/>
                <a:ea typeface="+mn-ea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role of the DCT is to decompose the original signal into its </a:t>
            </a:r>
            <a:r>
              <a:rPr lang="en-US" altLang="zh-TW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DC</a:t>
            </a: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and </a:t>
            </a:r>
            <a:r>
              <a:rPr lang="en-US" altLang="zh-TW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AC</a:t>
            </a: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components; the role of the IDCT is to reconstruct (re-compose) the signal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</a:t>
            </a: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DCT</a:t>
            </a:r>
            <a:r>
              <a:rPr lang="zh-CN" altLang="en-US" sz="2400" dirty="0">
                <a:latin typeface="+mn-ea"/>
              </a:rPr>
              <a:t>分解原始信号为直流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DC</a:t>
            </a:r>
            <a:r>
              <a:rPr lang="zh-CN" altLang="en-US" sz="2400" dirty="0">
                <a:latin typeface="+mn-ea"/>
              </a:rPr>
              <a:t>分量和交流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AC</a:t>
            </a:r>
            <a:r>
              <a:rPr lang="zh-CN" altLang="en-US" sz="2400" dirty="0">
                <a:latin typeface="+mn-ea"/>
              </a:rPr>
              <a:t>分量，</a:t>
            </a: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IDCT</a:t>
            </a:r>
            <a:r>
              <a:rPr lang="zh-CN" altLang="en-US" sz="2400" dirty="0">
                <a:latin typeface="+mn-ea"/>
              </a:rPr>
              <a:t>为逆变换</a:t>
            </a:r>
            <a:r>
              <a:rPr lang="en-US" altLang="zh-TW" sz="2400" dirty="0">
                <a:latin typeface="+mn-ea"/>
              </a:rPr>
              <a:t>.</a:t>
            </a:r>
            <a:endParaRPr lang="en-US" altLang="zh-TW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853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Definition of DCT-</a:t>
                </a:r>
                <a:r>
                  <a:rPr lang="zh-CN" altLang="en-US" dirty="0">
                    <a:latin typeface="+mn-ea"/>
                    <a:ea typeface="+mn-ea"/>
                  </a:rPr>
                  <a:t>离散余弦变换定义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Given an input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over two integer variables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j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(a piece of an image), the 2D DCT transforms it into a new function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𝑣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with integer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v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running over the same range as 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and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j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. The general definition of the transform is-</a:t>
                </a:r>
                <a:r>
                  <a:rPr lang="zh-CN" altLang="en-US" sz="2400" dirty="0">
                    <a:latin typeface="+mn-ea"/>
                  </a:rPr>
                  <a:t>图像像素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4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altLang="zh-CN" sz="2400" dirty="0">
                  <a:latin typeface="+mn-ea"/>
                  <a:ea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2400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  <a:blipFill>
                <a:blip r:embed="rId3"/>
                <a:stretch>
                  <a:fillRect l="-605" t="-2077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C74581-2884-44D9-9582-30D4D5BFEFBC}"/>
                  </a:ext>
                </a:extLst>
              </p:cNvPr>
              <p:cNvSpPr/>
              <p:nvPr/>
            </p:nvSpPr>
            <p:spPr>
              <a:xfrm>
                <a:off x="628649" y="3532698"/>
                <a:ext cx="8519994" cy="1082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𝑀𝑁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C74581-2884-44D9-9582-30D4D5BFE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532698"/>
                <a:ext cx="8519994" cy="1082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72E275-B817-4760-993C-BFAFD1C12446}"/>
                  </a:ext>
                </a:extLst>
              </p:cNvPr>
              <p:cNvSpPr/>
              <p:nvPr/>
            </p:nvSpPr>
            <p:spPr>
              <a:xfrm>
                <a:off x="693579" y="4808375"/>
                <a:ext cx="8519994" cy="1684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−1, 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72E275-B817-4760-993C-BFAFD1C12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9" y="4808375"/>
                <a:ext cx="8519994" cy="1684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6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2D DCT and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IDCT-</a:t>
                </a:r>
                <a:r>
                  <a:rPr lang="zh-CN" altLang="en-US" dirty="0">
                    <a:latin typeface="+mn-ea"/>
                  </a:rPr>
                  <a:t>二维</a:t>
                </a:r>
                <a:r>
                  <a:rPr lang="zh-CN" altLang="en-US" dirty="0">
                    <a:latin typeface="+mn-ea"/>
                    <a:ea typeface="+mn-ea"/>
                  </a:rPr>
                  <a:t>离散余弦变换及逆变换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In the JPEG image compression standard (see Chap. 9), an image block is defined to have dimension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M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=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= 8. Therefore, the definitions for the 2D DCT and its inverse (IDCT) are as follows-JPEG</a:t>
                </a:r>
                <a:r>
                  <a:rPr lang="zh-CN" altLang="en-US" sz="2400" dirty="0">
                    <a:latin typeface="+mn-ea"/>
                  </a:rPr>
                  <a:t>图像压缩二维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DCT</a:t>
                </a:r>
                <a:r>
                  <a:rPr lang="zh-CN" altLang="en-US" sz="2400" dirty="0">
                    <a:latin typeface="+mn-ea"/>
                  </a:rPr>
                  <a:t>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IDCT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2400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  <a:blipFill>
                <a:blip r:embed="rId3"/>
                <a:stretch>
                  <a:fillRect l="-605" t="-2077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24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C74581-2884-44D9-9582-30D4D5BFEFBC}"/>
                  </a:ext>
                </a:extLst>
              </p:cNvPr>
              <p:cNvSpPr/>
              <p:nvPr/>
            </p:nvSpPr>
            <p:spPr>
              <a:xfrm>
                <a:off x="624006" y="3275619"/>
                <a:ext cx="8519994" cy="1082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C74581-2884-44D9-9582-30D4D5BFE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6" y="3275619"/>
                <a:ext cx="8519994" cy="1082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72E275-B817-4760-993C-BFAFD1C12446}"/>
                  </a:ext>
                </a:extLst>
              </p:cNvPr>
              <p:cNvSpPr/>
              <p:nvPr/>
            </p:nvSpPr>
            <p:spPr>
              <a:xfrm>
                <a:off x="585485" y="5251130"/>
                <a:ext cx="6669424" cy="1345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=0,1,…7,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=0,1,…7,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𝑜𝑡h𝑒𝑟𝑠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72E275-B817-4760-993C-BFAFD1C12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5" y="5251130"/>
                <a:ext cx="6669424" cy="13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D5D705-8A6C-48E7-B761-DE8F65D19561}"/>
                  </a:ext>
                </a:extLst>
              </p:cNvPr>
              <p:cNvSpPr/>
              <p:nvPr/>
            </p:nvSpPr>
            <p:spPr>
              <a:xfrm>
                <a:off x="565389" y="4378084"/>
                <a:ext cx="8519994" cy="1080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D5D705-8A6C-48E7-B761-DE8F65D19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89" y="4378084"/>
                <a:ext cx="8519994" cy="1080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52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1D DCT and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IDCT-</a:t>
                </a:r>
                <a:r>
                  <a:rPr lang="zh-CN" altLang="en-US" dirty="0">
                    <a:latin typeface="+mn-ea"/>
                  </a:rPr>
                  <a:t>一维</a:t>
                </a:r>
                <a:r>
                  <a:rPr lang="zh-CN" altLang="en-US" dirty="0">
                    <a:latin typeface="+mn-ea"/>
                    <a:ea typeface="+mn-ea"/>
                  </a:rPr>
                  <a:t>离散余弦变换及逆变换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1D Discrete Cosine Transform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(1D DCT)-</a:t>
                </a:r>
                <a:r>
                  <a:rPr lang="zh-CN" altLang="en-US" sz="2400" dirty="0">
                    <a:latin typeface="+mn-ea"/>
                  </a:rPr>
                  <a:t>一维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DCT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=0,1,…7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1D Inverse Discrete Cosine Transform (1D IDCT)-</a:t>
                </a:r>
                <a:r>
                  <a:rPr lang="zh-CN" altLang="en-US" sz="2400" dirty="0">
                    <a:latin typeface="+mn-ea"/>
                  </a:rPr>
                  <a:t>一维逆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DCT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=0,1,…7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  <a:blipFill>
                <a:blip r:embed="rId3"/>
                <a:stretch>
                  <a:fillRect l="-605" t="-2077" r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7868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C0839B-66A2-410B-A228-58E5200D3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36" y="2614818"/>
            <a:ext cx="8405588" cy="41075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1D DCT basis functions-</a:t>
                </a:r>
                <a:r>
                  <a:rPr lang="zh-CN" altLang="en-US" dirty="0">
                    <a:latin typeface="+mn-ea"/>
                  </a:rPr>
                  <a:t>一维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DCT</a:t>
                </a:r>
                <a:r>
                  <a:rPr lang="zh-CN" altLang="en-US" dirty="0">
                    <a:latin typeface="+mn-ea"/>
                  </a:rPr>
                  <a:t>基函数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=0,1,…7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  <a:blipFill>
                <a:blip r:embed="rId4"/>
                <a:stretch>
                  <a:fillRect l="-60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89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clock&#10;&#10;Description automatically generated">
            <a:extLst>
              <a:ext uri="{FF2B5EF4-FFF2-40B4-BE49-F238E27FC236}">
                <a16:creationId xmlns:a16="http://schemas.microsoft.com/office/drawing/2014/main" id="{6802B085-89F2-4CB8-AC7B-E8836E8D9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0" y="2589190"/>
            <a:ext cx="8390347" cy="41532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1D DCT basis functions-</a:t>
                </a:r>
                <a:r>
                  <a:rPr lang="zh-CN" altLang="en-US" dirty="0">
                    <a:latin typeface="+mn-ea"/>
                  </a:rPr>
                  <a:t>一维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DCT</a:t>
                </a:r>
                <a:r>
                  <a:rPr lang="zh-CN" altLang="en-US" dirty="0">
                    <a:latin typeface="+mn-ea"/>
                  </a:rPr>
                  <a:t>基函数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=0,1,…7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8063175" cy="5578716"/>
              </a:xfrm>
              <a:blipFill>
                <a:blip r:embed="rId4"/>
                <a:stretch>
                  <a:fillRect l="-605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08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DCT -</a:t>
            </a:r>
            <a:r>
              <a:rPr lang="zh-CN" altLang="en-US" dirty="0">
                <a:latin typeface="+mn-ea"/>
              </a:rPr>
              <a:t>一维</a:t>
            </a:r>
            <a:r>
              <a:rPr lang="zh-CN" altLang="en-US" dirty="0">
                <a:latin typeface="+mn-ea"/>
                <a:ea typeface="+mn-ea"/>
              </a:rPr>
              <a:t>离散余弦变换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={100, 100, 100, 100, 100, 100, 100, 100}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B71E24-D607-4C11-BB48-2FCB212C8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538"/>
            <a:ext cx="9144000" cy="22842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/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/>
              <p:nvPr/>
            </p:nvSpPr>
            <p:spPr>
              <a:xfrm>
                <a:off x="11158" y="4905354"/>
                <a:ext cx="9144000" cy="12281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∙100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≈</m:t>
                    </m:r>
                  </m:oMath>
                </a14:m>
                <a:r>
                  <a:rPr lang="en-US" altLang="zh-CN" b="0" dirty="0"/>
                  <a:t>283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" y="4905354"/>
                <a:ext cx="9144000" cy="1228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E2BD8D-5310-49C6-93D3-FEDCD543538A}"/>
                  </a:ext>
                </a:extLst>
              </p:cNvPr>
              <p:cNvSpPr/>
              <p:nvPr/>
            </p:nvSpPr>
            <p:spPr>
              <a:xfrm>
                <a:off x="5811971" y="2751308"/>
                <a:ext cx="29838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FF0000"/>
                            </a:solidFill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=0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FE2BD8D-5310-49C6-93D3-FEDCD5435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71" y="2751308"/>
                <a:ext cx="2983830" cy="369332"/>
              </a:xfrm>
              <a:prstGeom prst="rect">
                <a:avLst/>
              </a:prstGeom>
              <a:blipFill>
                <a:blip r:embed="rId6"/>
                <a:stretch>
                  <a:fillRect t="-9836" r="-1020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E28BD74B-CA3D-4B58-99EA-9789206C9A1C}"/>
                  </a:ext>
                </a:extLst>
              </p:cNvPr>
              <p:cNvSpPr/>
              <p:nvPr/>
            </p:nvSpPr>
            <p:spPr>
              <a:xfrm>
                <a:off x="35714" y="5891505"/>
                <a:ext cx="8242641" cy="8870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∙100</m:t>
                    </m:r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∙100+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cos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∙100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)=0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E28BD74B-CA3D-4B58-99EA-9789206C9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4" y="5891505"/>
                <a:ext cx="8242641" cy="887038"/>
              </a:xfrm>
              <a:prstGeom prst="rect">
                <a:avLst/>
              </a:prstGeom>
              <a:blipFill>
                <a:blip r:embed="rId7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58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F8F42-2A5D-4150-8B51-7D529BD475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4"/>
          <a:stretch/>
        </p:blipFill>
        <p:spPr>
          <a:xfrm>
            <a:off x="0" y="2049863"/>
            <a:ext cx="9144000" cy="22915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DCT-</a:t>
            </a:r>
            <a:r>
              <a:rPr lang="zh-CN" altLang="en-US" dirty="0">
                <a:latin typeface="+mn-ea"/>
              </a:rPr>
              <a:t>一维</a:t>
            </a:r>
            <a:r>
              <a:rPr lang="zh-CN" altLang="en-US" dirty="0">
                <a:latin typeface="+mn-ea"/>
                <a:ea typeface="+mn-ea"/>
              </a:rPr>
              <a:t>离散余弦变换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/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/>
              <p:nvPr/>
            </p:nvSpPr>
            <p:spPr>
              <a:xfrm>
                <a:off x="2766603" y="5175795"/>
                <a:ext cx="302544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/>
                  <a:t>=…=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03" y="5175795"/>
                <a:ext cx="3025444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F2B2794-2BC2-4203-85F0-FFD15A987368}"/>
              </a:ext>
            </a:extLst>
          </p:cNvPr>
          <p:cNvSpPr/>
          <p:nvPr/>
        </p:nvSpPr>
        <p:spPr>
          <a:xfrm>
            <a:off x="1185707" y="1797021"/>
            <a:ext cx="2813538" cy="6531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AF303D31-0635-4154-9963-5A6FED836198}"/>
              </a:ext>
            </a:extLst>
          </p:cNvPr>
          <p:cNvSpPr/>
          <p:nvPr/>
        </p:nvSpPr>
        <p:spPr>
          <a:xfrm>
            <a:off x="905626" y="1952123"/>
            <a:ext cx="337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包含</a:t>
            </a:r>
            <a:r>
              <a:rPr lang="en-US" altLang="zh-CN" sz="2400" dirty="0"/>
              <a:t>AC</a:t>
            </a:r>
            <a:r>
              <a:rPr lang="zh-CN" altLang="en-US" sz="2400" dirty="0"/>
              <a:t>分量的变化信号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87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Introduction-</a:t>
            </a:r>
            <a:r>
              <a:rPr lang="zh-CN" altLang="en-US" dirty="0"/>
              <a:t>简介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lossy compression-</a:t>
            </a:r>
            <a:r>
              <a:rPr lang="zh-CN" altLang="en-US" dirty="0">
                <a:latin typeface="+mn-ea"/>
                <a:ea typeface="+mn-ea"/>
              </a:rPr>
              <a:t>什么</a:t>
            </a:r>
            <a:r>
              <a:rPr lang="zh-CN" altLang="en-US" dirty="0" smtClean="0">
                <a:latin typeface="+mn-ea"/>
                <a:ea typeface="+mn-ea"/>
              </a:rPr>
              <a:t>是有损</a:t>
            </a:r>
            <a:r>
              <a:rPr lang="zh-TW" altLang="en-US" dirty="0">
                <a:latin typeface="+mn-ea"/>
                <a:ea typeface="+mn-ea"/>
              </a:rPr>
              <a:t>编码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Picture 5" descr="A close up of a person&#10;&#10;Description automatically generated">
            <a:extLst>
              <a:ext uri="{FF2B5EF4-FFF2-40B4-BE49-F238E27FC236}">
                <a16:creationId xmlns:a16="http://schemas.microsoft.com/office/drawing/2014/main" id="{6A5D8CB4-DC72-4DF8-837A-210FB98C8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62" y="1893127"/>
            <a:ext cx="7058339" cy="36207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980CA09-74F6-4F75-9E80-7ABA52F20436}"/>
              </a:ext>
            </a:extLst>
          </p:cNvPr>
          <p:cNvSpPr/>
          <p:nvPr/>
        </p:nvSpPr>
        <p:spPr>
          <a:xfrm>
            <a:off x="3744640" y="3790843"/>
            <a:ext cx="746618" cy="343589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F62975-264A-4E6A-B812-24405DD0E787}"/>
              </a:ext>
            </a:extLst>
          </p:cNvPr>
          <p:cNvSpPr/>
          <p:nvPr/>
        </p:nvSpPr>
        <p:spPr>
          <a:xfrm>
            <a:off x="5903115" y="4545303"/>
            <a:ext cx="746618" cy="3435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8F73ED8-CDAC-496F-8BF9-82EE5ACDB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1" b="1"/>
          <a:stretch/>
        </p:blipFill>
        <p:spPr>
          <a:xfrm>
            <a:off x="452176" y="2194559"/>
            <a:ext cx="8283658" cy="20957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DCT-</a:t>
            </a:r>
            <a:r>
              <a:rPr lang="zh-CN" altLang="en-US" dirty="0">
                <a:latin typeface="+mn-ea"/>
              </a:rPr>
              <a:t>一维离散余弦变换</a:t>
            </a:r>
            <a:endParaRPr lang="zh-TW" altLang="en-US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3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+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2</a:t>
            </a: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/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C7B89C6-6EBB-4A19-A650-60D331CC5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505" y="4189320"/>
                <a:ext cx="4161845" cy="869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/>
              <p:nvPr/>
            </p:nvSpPr>
            <p:spPr>
              <a:xfrm>
                <a:off x="2677380" y="5132015"/>
                <a:ext cx="307674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b="0" dirty="0"/>
                  <a:t>283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200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dirty="0"/>
                  <a:t>=…=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B97CB92-24E7-49E0-B86E-C2B7F9168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380" y="5132015"/>
                <a:ext cx="3076740" cy="923330"/>
              </a:xfrm>
              <a:prstGeom prst="rect">
                <a:avLst/>
              </a:prstGeom>
              <a:blipFill>
                <a:blip r:embed="rId5"/>
                <a:stretch>
                  <a:fillRect t="-46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F2B2794-2BC2-4203-85F0-FFD15A987368}"/>
              </a:ext>
            </a:extLst>
          </p:cNvPr>
          <p:cNvSpPr/>
          <p:nvPr/>
        </p:nvSpPr>
        <p:spPr>
          <a:xfrm>
            <a:off x="1185706" y="1892759"/>
            <a:ext cx="2813538" cy="65314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5">
            <a:extLst>
              <a:ext uri="{FF2B5EF4-FFF2-40B4-BE49-F238E27FC236}">
                <a16:creationId xmlns:a16="http://schemas.microsoft.com/office/drawing/2014/main" id="{AF303D31-0635-4154-9963-5A6FED836198}"/>
              </a:ext>
            </a:extLst>
          </p:cNvPr>
          <p:cNvSpPr/>
          <p:nvPr/>
        </p:nvSpPr>
        <p:spPr>
          <a:xfrm>
            <a:off x="705931" y="2035967"/>
            <a:ext cx="38271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包含</a:t>
            </a:r>
            <a:r>
              <a:rPr lang="en-US" altLang="zh-CN" sz="2400" dirty="0"/>
              <a:t>DC+AC</a:t>
            </a:r>
            <a:r>
              <a:rPr lang="zh-CN" altLang="en-US" sz="2400" dirty="0"/>
              <a:t>分量的变化信号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0840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FBC3649-3CF2-4DE4-9E9A-8265F063D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3" y="2413078"/>
            <a:ext cx="9144000" cy="19136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8063175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DCT-</a:t>
            </a:r>
            <a:r>
              <a:rPr lang="zh-CN" altLang="en-US" dirty="0">
                <a:latin typeface="+mn-ea"/>
              </a:rPr>
              <a:t>一维离散余弦变换</a:t>
            </a:r>
            <a:endParaRPr lang="zh-TW" altLang="en-US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{85, −65, 15, 30, −56, 35, 90, 60}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31</a:t>
            </a:fld>
            <a:endParaRPr lang="en-US" altLang="zh-TW"/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E6607E04-6CE0-4494-844B-DBD50D98EC66}"/>
              </a:ext>
            </a:extLst>
          </p:cNvPr>
          <p:cNvSpPr/>
          <p:nvPr/>
        </p:nvSpPr>
        <p:spPr>
          <a:xfrm>
            <a:off x="905626" y="1952123"/>
            <a:ext cx="33736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任意变化信号</a:t>
            </a:r>
            <a:endParaRPr lang="en-US" altLang="zh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DD6FD-7D7A-44A8-9C58-6E3F348C9795}"/>
              </a:ext>
            </a:extLst>
          </p:cNvPr>
          <p:cNvSpPr/>
          <p:nvPr/>
        </p:nvSpPr>
        <p:spPr>
          <a:xfrm>
            <a:off x="2292449" y="4418395"/>
            <a:ext cx="5275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i="1" dirty="0"/>
              <a:t>F</a:t>
            </a:r>
            <a:r>
              <a:rPr lang="en-US" altLang="zh-CN" sz="2400" baseline="-25000" dirty="0"/>
              <a:t>4</a:t>
            </a:r>
            <a:r>
              <a:rPr lang="pl-PL" sz="2400" dirty="0"/>
              <a:t>(</a:t>
            </a:r>
            <a:r>
              <a:rPr lang="pl-PL" sz="2400" i="1" dirty="0"/>
              <a:t>u</a:t>
            </a:r>
            <a:r>
              <a:rPr lang="pl-PL" sz="2400" dirty="0"/>
              <a:t>): </a:t>
            </a:r>
            <a:r>
              <a:rPr lang="en-US" altLang="zh-CN" sz="2400" dirty="0"/>
              <a:t>{</a:t>
            </a:r>
            <a:r>
              <a:rPr lang="pl-PL" sz="2400" dirty="0"/>
              <a:t>69</a:t>
            </a:r>
            <a:r>
              <a:rPr lang="en-US" sz="2400" dirty="0"/>
              <a:t>,</a:t>
            </a:r>
            <a:r>
              <a:rPr lang="pl-PL" sz="2400" dirty="0"/>
              <a:t> −49</a:t>
            </a:r>
            <a:r>
              <a:rPr lang="en-US" sz="2400" dirty="0"/>
              <a:t>,</a:t>
            </a:r>
            <a:r>
              <a:rPr lang="pl-PL" sz="2400" dirty="0"/>
              <a:t> 74</a:t>
            </a:r>
            <a:r>
              <a:rPr lang="en-US" sz="2400" dirty="0"/>
              <a:t>,</a:t>
            </a:r>
            <a:r>
              <a:rPr lang="pl-PL" sz="2400" dirty="0"/>
              <a:t> 11</a:t>
            </a:r>
            <a:r>
              <a:rPr lang="en-US" sz="2400" dirty="0"/>
              <a:t>,</a:t>
            </a:r>
            <a:r>
              <a:rPr lang="pl-PL" sz="2400" dirty="0"/>
              <a:t> 16</a:t>
            </a:r>
            <a:r>
              <a:rPr lang="en-US" sz="2400" dirty="0"/>
              <a:t>,</a:t>
            </a:r>
            <a:r>
              <a:rPr lang="pl-PL" sz="2400" dirty="0"/>
              <a:t> 117</a:t>
            </a:r>
            <a:r>
              <a:rPr lang="en-US" sz="2400" dirty="0"/>
              <a:t>,</a:t>
            </a:r>
            <a:r>
              <a:rPr lang="pl-PL" sz="2400" dirty="0"/>
              <a:t> 44</a:t>
            </a:r>
            <a:r>
              <a:rPr lang="en-US" sz="2400" dirty="0"/>
              <a:t>,</a:t>
            </a:r>
            <a:r>
              <a:rPr lang="pl-PL" sz="2400" dirty="0"/>
              <a:t> −5</a:t>
            </a:r>
            <a:r>
              <a:rPr lang="en-US" altLang="zh-CN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19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1D DCT-</a:t>
                </a:r>
                <a:r>
                  <a:rPr lang="zh-CN" altLang="en-US" dirty="0">
                    <a:latin typeface="+mn-ea"/>
                  </a:rPr>
                  <a:t>一维</a:t>
                </a:r>
                <a:r>
                  <a:rPr lang="zh-CN" altLang="en-US" dirty="0">
                    <a:latin typeface="+mn-ea"/>
                    <a:ea typeface="+mn-ea"/>
                  </a:rPr>
                  <a:t>离散余弦变换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The characteristics of the DCT can be summarized as follows-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离散余弦变换特性总结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: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The DCT produces the spatial frequency spectrum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 corresponding to the spatial signal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空间信号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的频谱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).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The 0th DCT coefficient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(0) is the DC component of the signal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</a:t>
                </a:r>
                <a:r>
                  <a:rPr lang="en-US" altLang="zh-TW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-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(0)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是直流分量，与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信号的平均值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对应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(0)=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8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i="1" baseline="-25000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avg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.=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avg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Other seven DCT coefficients reflect the various changing (i.e., AC) components of the signal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 at different frequencies-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其它系数反映信号不同频率的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AC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分量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The DCT is a linear transform-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离散余弦变换是线性变换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.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463" t="-1749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94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1D IDCT-</a:t>
                </a:r>
                <a:r>
                  <a:rPr lang="zh-CN" altLang="en-US" dirty="0">
                    <a:latin typeface="+mn-ea"/>
                  </a:rPr>
                  <a:t>一维</a:t>
                </a:r>
                <a:r>
                  <a:rPr lang="zh-CN" altLang="en-US" dirty="0">
                    <a:latin typeface="+mn-ea"/>
                    <a:ea typeface="+mn-ea"/>
                  </a:rPr>
                  <a:t>离散余弦逆变换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Example: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4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=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{85, −65, 15, 30, −56, 35, 90, 60}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pl-PL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pl-PL" altLang="zh-CN" sz="2400" baseline="-250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4</a:t>
                </a:r>
                <a:r>
                  <a:rPr lang="pl-PL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pl-PL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u</a:t>
                </a:r>
                <a:r>
                  <a:rPr lang="pl-PL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): {69, −49, 74, 11, 16, 117, 44, −5}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33</a:t>
            </a:fld>
            <a:endParaRPr lang="en-US" altLang="zh-TW"/>
          </a:p>
        </p:txBody>
      </p:sp>
      <p:pic>
        <p:nvPicPr>
          <p:cNvPr id="6" name="Picture 5" descr="A close up of a street&#10;&#10;Description automatically generated">
            <a:extLst>
              <a:ext uri="{FF2B5EF4-FFF2-40B4-BE49-F238E27FC236}">
                <a16:creationId xmlns:a16="http://schemas.microsoft.com/office/drawing/2014/main" id="{CF4E27AB-63F1-43E7-9604-A862F95B0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0" y="3730909"/>
            <a:ext cx="850465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00C440-7FA6-4DE2-B520-4F80A83006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54"/>
          <a:stretch/>
        </p:blipFill>
        <p:spPr>
          <a:xfrm>
            <a:off x="5196" y="4513067"/>
            <a:ext cx="9171948" cy="234493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DB9D9AD-986A-41FE-BFD8-33C4751E2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92"/>
          <a:stretch/>
        </p:blipFill>
        <p:spPr>
          <a:xfrm>
            <a:off x="0" y="2442258"/>
            <a:ext cx="9005108" cy="21250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IDCT-</a:t>
            </a:r>
            <a:r>
              <a:rPr lang="zh-CN" altLang="en-US" dirty="0">
                <a:latin typeface="+mn-ea"/>
              </a:rPr>
              <a:t>一维</a:t>
            </a:r>
            <a:r>
              <a:rPr lang="zh-CN" altLang="en-US" dirty="0">
                <a:latin typeface="+mn-ea"/>
                <a:ea typeface="+mn-ea"/>
              </a:rPr>
              <a:t>离散余弦逆变换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{85, −65, 15, 30, −56, 35, 90, 60}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pl-PL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pl-PL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4</a:t>
            </a:r>
            <a:r>
              <a:rPr lang="pl-PL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(</a:t>
            </a:r>
            <a:r>
              <a:rPr lang="pl-PL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u</a:t>
            </a:r>
            <a:r>
              <a:rPr lang="pl-PL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): {69, −49, 74, 11, 16, 117, 44, −5}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02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869C5-5200-472D-8B97-B3DAD9264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34"/>
          <a:stretch/>
        </p:blipFill>
        <p:spPr>
          <a:xfrm>
            <a:off x="7595" y="4705841"/>
            <a:ext cx="9144000" cy="2172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1D IDCT-</a:t>
            </a:r>
            <a:r>
              <a:rPr lang="zh-CN" altLang="en-US" dirty="0">
                <a:latin typeface="+mn-ea"/>
              </a:rPr>
              <a:t>一维</a:t>
            </a:r>
            <a:r>
              <a:rPr lang="zh-CN" altLang="en-US" dirty="0">
                <a:latin typeface="+mn-ea"/>
                <a:ea typeface="+mn-ea"/>
              </a:rPr>
              <a:t>离散余弦逆变换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Example: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en-US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4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{85, −65, 15, 30, −56, 35, 90, 60}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pl-PL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</a:t>
            </a:r>
            <a:r>
              <a:rPr lang="pl-PL" altLang="zh-CN" sz="2400" baseline="-250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4</a:t>
            </a:r>
            <a:r>
              <a:rPr lang="pl-PL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(</a:t>
            </a:r>
            <a:r>
              <a:rPr lang="pl-PL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u</a:t>
            </a:r>
            <a:r>
              <a:rPr lang="pl-PL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): {69, −49, 74, 11, 16, 117, 44, −5}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35</a:t>
            </a:fld>
            <a:endParaRPr lang="en-US" altLang="zh-TW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37668-F546-4D9E-9C7E-2B1FEF9CC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4"/>
          <a:stretch/>
        </p:blipFill>
        <p:spPr>
          <a:xfrm>
            <a:off x="15434" y="2252786"/>
            <a:ext cx="9144000" cy="2172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59F34-3A9B-41E4-8762-A23ADB119547}"/>
                  </a:ext>
                </a:extLst>
              </p:cNvPr>
              <p:cNvSpPr/>
              <p:nvPr/>
            </p:nvSpPr>
            <p:spPr>
              <a:xfrm>
                <a:off x="1856651" y="4332017"/>
                <a:ext cx="6059348" cy="479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nn-NO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n-NO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nn-NO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n-NO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nn-NO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n-NO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{</a:t>
                </a:r>
                <a:r>
                  <a:rPr lang="nn-NO" sz="2400" dirty="0">
                    <a:solidFill>
                      <a:srgbClr val="FF0000"/>
                    </a:solidFill>
                  </a:rPr>
                  <a:t>85</a:t>
                </a:r>
                <a:r>
                  <a:rPr lang="en-US" sz="2400" dirty="0">
                    <a:solidFill>
                      <a:srgbClr val="FF0000"/>
                    </a:solidFill>
                  </a:rPr>
                  <a:t>,</a:t>
                </a:r>
                <a:r>
                  <a:rPr lang="nn-NO" sz="2400" dirty="0">
                    <a:solidFill>
                      <a:srgbClr val="FF0000"/>
                    </a:solidFill>
                  </a:rPr>
                  <a:t> −65, 15, 30, −56, 35, 90, 60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}</a:t>
                </a:r>
                <a:r>
                  <a:rPr lang="nn-NO" sz="2400" dirty="0">
                    <a:solidFill>
                      <a:srgbClr val="FF0000"/>
                    </a:solidFill>
                  </a:rPr>
                  <a:t>.</a:t>
                </a:r>
                <a:endParaRPr lang="en-US" altLang="zh-CN" sz="2800" dirty="0">
                  <a:solidFill>
                    <a:srgbClr val="000000"/>
                  </a:solidFill>
                  <a:ea typeface="新細明體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059F34-3A9B-41E4-8762-A23ADB119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651" y="4332017"/>
                <a:ext cx="6059348" cy="479747"/>
              </a:xfrm>
              <a:prstGeom prst="rect">
                <a:avLst/>
              </a:prstGeom>
              <a:blipFill>
                <a:blip r:embed="rId4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下 4">
            <a:extLst>
              <a:ext uri="{FF2B5EF4-FFF2-40B4-BE49-F238E27FC236}">
                <a16:creationId xmlns:a16="http://schemas.microsoft.com/office/drawing/2014/main" id="{CF001DE3-A3A6-4C2D-9BC1-E0B036DA7EFB}"/>
              </a:ext>
            </a:extLst>
          </p:cNvPr>
          <p:cNvSpPr/>
          <p:nvPr/>
        </p:nvSpPr>
        <p:spPr>
          <a:xfrm>
            <a:off x="7448674" y="4107765"/>
            <a:ext cx="311550" cy="59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279F5FE2-B4CB-4A74-B086-3AC6145E9CCB}"/>
              </a:ext>
            </a:extLst>
          </p:cNvPr>
          <p:cNvSpPr/>
          <p:nvPr/>
        </p:nvSpPr>
        <p:spPr>
          <a:xfrm rot="16200000">
            <a:off x="4615280" y="6379916"/>
            <a:ext cx="311550" cy="591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8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Cosine Basis Functions-</a:t>
                </a:r>
                <a:r>
                  <a:rPr lang="zh-CN" altLang="en-US" dirty="0">
                    <a:latin typeface="+mn-ea"/>
                    <a:ea typeface="+mn-ea"/>
                  </a:rPr>
                  <a:t>余弦基函数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are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orthogonal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if-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正交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4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4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=0,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𝑖𝑓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4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are </a:t>
                </a:r>
                <a:r>
                  <a:rPr lang="en-US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orthonormal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if-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标准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正交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)</m:t>
                          </m:r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sz="2400" i="1" dirty="0" err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,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𝑖𝑓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欧氏空间坐标系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: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(1,0,0)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(0,1,0)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(0,0,1)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cs typeface="Arial" panose="020B0604020202020204" pitchFamily="34" charset="0"/>
                  </a:rPr>
                  <a:t>是一个标准正交基，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0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Cosine Basis Functions-</a:t>
                </a:r>
                <a:r>
                  <a:rPr lang="zh-CN" altLang="en-US" dirty="0">
                    <a:latin typeface="+mn-ea"/>
                    <a:ea typeface="+mn-ea"/>
                  </a:rPr>
                  <a:t>余弦基函数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With </a:t>
                </a:r>
                <a:r>
                  <a:rPr lang="en-US" altLang="zh-CN" sz="26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orthogonal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property, the signal is not amplified during the transform. When the same basis function is used in both the transformation and its inverse, we will get (approximately) the same signal back-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正交特性保持变换过程信号不放大，基函数相同，逆变换后信号近似相同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463" t="-1749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536F05-D746-4D91-AB25-6F7D271C6917}"/>
              </a:ext>
            </a:extLst>
          </p:cNvPr>
          <p:cNvGrpSpPr/>
          <p:nvPr/>
        </p:nvGrpSpPr>
        <p:grpSpPr>
          <a:xfrm>
            <a:off x="2164010" y="5352698"/>
            <a:ext cx="2415585" cy="1215017"/>
            <a:chOff x="2164010" y="5352698"/>
            <a:chExt cx="2415585" cy="1215017"/>
          </a:xfrm>
        </p:grpSpPr>
        <p:sp>
          <p:nvSpPr>
            <p:cNvPr id="5" name="矩形 5">
              <a:extLst>
                <a:ext uri="{FF2B5EF4-FFF2-40B4-BE49-F238E27FC236}">
                  <a16:creationId xmlns:a16="http://schemas.microsoft.com/office/drawing/2014/main" id="{560C4F34-943E-4720-8E07-E2E3AE7A5FF8}"/>
                </a:ext>
              </a:extLst>
            </p:cNvPr>
            <p:cNvSpPr/>
            <p:nvPr/>
          </p:nvSpPr>
          <p:spPr>
            <a:xfrm>
              <a:off x="2765520" y="6167605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标准化参数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99DE824-E512-41FD-8569-A7ABC82E32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64010" y="5352698"/>
              <a:ext cx="1351906" cy="8149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30BBEE-1DA8-40A5-A403-790BB36AD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916" y="5352699"/>
              <a:ext cx="1063679" cy="8149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896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2D Basis Functions-2D</a:t>
            </a:r>
            <a:r>
              <a:rPr lang="zh-CN" altLang="en-US" dirty="0">
                <a:latin typeface="+mn-ea"/>
                <a:ea typeface="+mn-ea"/>
              </a:rPr>
              <a:t>基函数</a:t>
            </a:r>
            <a:endParaRPr lang="zh-TW" altLang="en-US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For two-dimensional DCT functions, we use the basis depicted as 8 × 8 image. For a particular pair of </a:t>
            </a:r>
            <a:r>
              <a:rPr lang="en-US" altLang="zh-CN" sz="26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and </a:t>
            </a:r>
            <a:r>
              <a:rPr lang="en-US" altLang="zh-CN" sz="26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v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the respective basis function is-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具体的对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CN" sz="2600" i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u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lang="en-US" altLang="zh-CN" sz="2600" i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v</a:t>
            </a:r>
            <a:r>
              <a:rPr lang="en-US" altLang="zh-CN" sz="26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)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 相应基函数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:</a:t>
            </a: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38</a:t>
            </a:fld>
            <a:endParaRPr lang="en-US" alt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774110-DC9B-42C2-9004-EAADC8002B91}"/>
                  </a:ext>
                </a:extLst>
              </p:cNvPr>
              <p:cNvSpPr/>
              <p:nvPr/>
            </p:nvSpPr>
            <p:spPr>
              <a:xfrm>
                <a:off x="443136" y="3195234"/>
                <a:ext cx="8519994" cy="1082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+1)∙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3774110-DC9B-42C2-9004-EAADC8002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6" y="3195234"/>
                <a:ext cx="8519994" cy="10826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C0F5C1E-CAC2-4A87-B8F8-F2B635255764}"/>
              </a:ext>
            </a:extLst>
          </p:cNvPr>
          <p:cNvSpPr/>
          <p:nvPr/>
        </p:nvSpPr>
        <p:spPr>
          <a:xfrm>
            <a:off x="3928905" y="3429000"/>
            <a:ext cx="3798277" cy="63053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2D Basis Functions-2D</a:t>
            </a:r>
            <a:r>
              <a:rPr lang="zh-CN" altLang="en-US" dirty="0">
                <a:latin typeface="+mn-ea"/>
                <a:ea typeface="+mn-ea"/>
              </a:rPr>
              <a:t>基函数</a:t>
            </a:r>
            <a:endParaRPr lang="zh-TW" altLang="en-US" dirty="0">
              <a:latin typeface="+mn-ea"/>
              <a:ea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39</a:t>
            </a:fld>
            <a:endParaRPr lang="en-US" altLang="zh-TW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7DED5F2-BCFA-4D12-B0DF-DAC1AB07E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75" y="1348198"/>
            <a:ext cx="4125582" cy="5445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31C8E8-5FFE-4456-92B1-5D201893238E}"/>
                  </a:ext>
                </a:extLst>
              </p:cNvPr>
              <p:cNvSpPr/>
              <p:nvPr/>
            </p:nvSpPr>
            <p:spPr>
              <a:xfrm>
                <a:off x="4095932" y="1571819"/>
                <a:ext cx="4472635" cy="9008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+1)∙1∙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+1)∙2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31C8E8-5FFE-4456-92B1-5D2018932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932" y="1571819"/>
                <a:ext cx="4472635" cy="900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2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Introduction-</a:t>
            </a:r>
            <a:r>
              <a:rPr lang="zh-CN" altLang="en-US" dirty="0"/>
              <a:t>简介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lossy compression-</a:t>
            </a:r>
            <a:r>
              <a:rPr lang="zh-CN" altLang="en-US" dirty="0">
                <a:latin typeface="+mn-ea"/>
                <a:ea typeface="+mn-ea"/>
              </a:rPr>
              <a:t>什么</a:t>
            </a:r>
            <a:r>
              <a:rPr lang="zh-CN" altLang="en-US" dirty="0" smtClean="0">
                <a:latin typeface="+mn-ea"/>
                <a:ea typeface="+mn-ea"/>
              </a:rPr>
              <a:t>是有损</a:t>
            </a:r>
            <a:r>
              <a:rPr lang="zh-TW" altLang="en-US" dirty="0">
                <a:latin typeface="+mn-ea"/>
                <a:ea typeface="+mn-ea"/>
              </a:rPr>
              <a:t>编码</a:t>
            </a:r>
            <a:endParaRPr lang="en-US" altLang="zh-CN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Lossless compression algorithms do not deliver compression ratios that are high enough. Hence, most multimedia compression algorithms are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lossy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无损编码压缩率不高，多媒体应用需较高压缩率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Lossy Compression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:</a:t>
            </a:r>
            <a:r>
              <a:rPr lang="zh-CN" altLang="en-US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compressed data is not the same as the original data, but a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close approximation 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of it-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不完全相同，但感知上近似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Yields a much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higher compression ratio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than that of lossless compression-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cs typeface="Arial" panose="020B0604020202020204" pitchFamily="34" charset="0"/>
              </a:rPr>
              <a:t>较高压缩率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775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2D Separable Basis-2D</a:t>
                </a:r>
                <a:r>
                  <a:rPr lang="zh-CN" altLang="en-US" dirty="0">
                    <a:latin typeface="+mn-ea"/>
                    <a:ea typeface="+mn-ea"/>
                  </a:rPr>
                  <a:t>可分离函数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For speed,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2D DCT coefficients—</a:t>
                </a:r>
                <a:r>
                  <a:rPr lang="en-US" altLang="zh-CN" sz="26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factorization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into two 1D DCT transforms-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二维转换成两个一维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DCT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加快速度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-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先列后行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altLang="zh-CN" sz="32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cos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+1)∙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200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6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sz="2400" dirty="0"/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 r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608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2D DCT-Matrix Implementation-</a:t>
                </a:r>
                <a:r>
                  <a:rPr lang="zh-CN" altLang="en-US" dirty="0">
                    <a:latin typeface="+mn-ea"/>
                    <a:ea typeface="+mn-ea"/>
                  </a:rPr>
                  <a:t>矩阵实现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The above factorization of a 2D DCT into two 1D DCTs can be implemented by two consecutive matrix multiplications-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二维转换矩阵乘法实现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200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6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sz="2400" dirty="0"/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41</a:t>
            </a:fld>
            <a:endParaRPr lang="en-US" altLang="zh-TW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88E3B-AF48-4AB0-9C20-EF26B36E2F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79" y="3283793"/>
            <a:ext cx="5512239" cy="300914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CA40FE4-F7D5-4A8D-A010-9859EA468802}"/>
              </a:ext>
            </a:extLst>
          </p:cNvPr>
          <p:cNvGrpSpPr/>
          <p:nvPr/>
        </p:nvGrpSpPr>
        <p:grpSpPr>
          <a:xfrm>
            <a:off x="1013203" y="2857500"/>
            <a:ext cx="3154937" cy="2128019"/>
            <a:chOff x="-3654223" y="5233953"/>
            <a:chExt cx="3954067" cy="2128019"/>
          </a:xfrm>
        </p:grpSpPr>
        <p:sp>
          <p:nvSpPr>
            <p:cNvPr id="10" name="矩形 5">
              <a:extLst>
                <a:ext uri="{FF2B5EF4-FFF2-40B4-BE49-F238E27FC236}">
                  <a16:creationId xmlns:a16="http://schemas.microsoft.com/office/drawing/2014/main" id="{E529B29C-D090-4276-9CBF-2AEDEAD7C751}"/>
                </a:ext>
              </a:extLst>
            </p:cNvPr>
            <p:cNvSpPr/>
            <p:nvPr/>
          </p:nvSpPr>
          <p:spPr>
            <a:xfrm>
              <a:off x="-3654223" y="6961862"/>
              <a:ext cx="1164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a typeface="微软雅黑" panose="020B0503020204020204" pitchFamily="34" charset="-122"/>
                </a:rPr>
                <a:t>DCT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矩阵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3B2F63-756A-417E-8006-9C4238000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004494" y="5233953"/>
              <a:ext cx="3304338" cy="18745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矩形 5">
            <a:extLst>
              <a:ext uri="{FF2B5EF4-FFF2-40B4-BE49-F238E27FC236}">
                <a16:creationId xmlns:a16="http://schemas.microsoft.com/office/drawing/2014/main" id="{8DDAB746-5219-4D08-ADC5-CDC1DD92694E}"/>
              </a:ext>
            </a:extLst>
          </p:cNvPr>
          <p:cNvSpPr/>
          <p:nvPr/>
        </p:nvSpPr>
        <p:spPr>
          <a:xfrm>
            <a:off x="8382754" y="3276173"/>
            <a:ext cx="627801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DC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AC1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AC2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AC3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ea typeface="微软雅黑" panose="020B0503020204020204" pitchFamily="34" charset="-122"/>
              </a:rPr>
              <a:t>AC7</a:t>
            </a:r>
          </a:p>
          <a:p>
            <a:endParaRPr lang="en-US" altLang="zh-CN" sz="2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9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2D IDCT-Matrix Implementation-</a:t>
                </a:r>
                <a:r>
                  <a:rPr lang="zh-CN" altLang="en-US" dirty="0">
                    <a:latin typeface="+mn-ea"/>
                  </a:rPr>
                  <a:t>逆变换</a:t>
                </a:r>
                <a:r>
                  <a:rPr lang="zh-CN" altLang="en-US" dirty="0">
                    <a:latin typeface="+mn-ea"/>
                    <a:ea typeface="+mn-ea"/>
                  </a:rPr>
                  <a:t>实现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Reconstruct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i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j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 from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F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(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u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v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)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losslessly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by matrix multiplications 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二维逆变换矩阵乘法实现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en-US" altLang="zh-CN" sz="3600" b="1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he DCT-matrix </a:t>
                </a:r>
                <a:r>
                  <a:rPr lang="en-US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is orthogonal, 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How to drive this formula-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如何推导？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36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𝐓</m:t>
                      </m:r>
                    </m:oMath>
                  </m:oMathPara>
                </a14:m>
                <a:endParaRPr lang="en-US" altLang="zh-CN" sz="36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b="1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200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6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sz="2400" dirty="0"/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85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Comparison of DCT and DFT-</a:t>
                </a:r>
                <a:r>
                  <a:rPr lang="zh-CN" altLang="en-US" dirty="0">
                    <a:latin typeface="+mn-ea"/>
                  </a:rPr>
                  <a:t>与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Fourier</a:t>
                </a:r>
                <a:r>
                  <a:rPr lang="zh-CN" altLang="en-US" dirty="0">
                    <a:latin typeface="+mn-ea"/>
                  </a:rPr>
                  <a:t>比较</a:t>
                </a:r>
                <a:endParaRPr lang="zh-TW" altLang="en-US" dirty="0">
                  <a:latin typeface="+mn-ea"/>
                  <a:ea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DFT-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离散傅里叶变换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b="1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b="1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600" dirty="0">
                  <a:latin typeface="+mn-ea"/>
                </a:endParaRP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:endParaRPr lang="en-US" altLang="zh-CN" sz="3200" dirty="0">
                  <a:latin typeface="+mn-ea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6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sz="2400" dirty="0"/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endParaRPr lang="en-US" altLang="zh-CN" sz="2400" dirty="0">
                  <a:solidFill>
                    <a:srgbClr val="000000"/>
                  </a:solidFill>
                  <a:latin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914159"/>
                <a:ext cx="7901893" cy="5578716"/>
              </a:xfrm>
              <a:blipFill>
                <a:blip r:embed="rId3"/>
                <a:stretch>
                  <a:fillRect l="-617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5549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Comparison of DCT and DFT-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Fourier</a:t>
            </a:r>
            <a:r>
              <a:rPr lang="zh-CN" altLang="en-US" dirty="0">
                <a:latin typeface="+mn-ea"/>
              </a:rPr>
              <a:t>比较</a:t>
            </a:r>
            <a:endParaRPr lang="zh-TW" altLang="en-US" dirty="0">
              <a:latin typeface="+mn-ea"/>
              <a:ea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44</a:t>
            </a:fld>
            <a:endParaRPr lang="en-US" altLang="zh-TW"/>
          </a:p>
        </p:txBody>
      </p:sp>
      <p:pic>
        <p:nvPicPr>
          <p:cNvPr id="6" name="Picture 5" descr="A picture containing photo, small, bird, smoke&#10;&#10;Description automatically generated">
            <a:extLst>
              <a:ext uri="{FF2B5EF4-FFF2-40B4-BE49-F238E27FC236}">
                <a16:creationId xmlns:a16="http://schemas.microsoft.com/office/drawing/2014/main" id="{9ADD3093-218A-4280-942E-5DD5AD3F5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1" y="1905041"/>
            <a:ext cx="6317527" cy="3596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12D55E-16CA-4477-80F4-5B7338013739}"/>
              </a:ext>
            </a:extLst>
          </p:cNvPr>
          <p:cNvSpPr/>
          <p:nvPr/>
        </p:nvSpPr>
        <p:spPr>
          <a:xfrm>
            <a:off x="1505689" y="5741520"/>
            <a:ext cx="6477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Symmetric extension of the ramp function-</a:t>
            </a:r>
            <a:r>
              <a:rPr lang="zh-CN" altLang="en-US" sz="2000" dirty="0"/>
              <a:t>对称斜坡函数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06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Comparison of DCT and DFT-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Fourier</a:t>
            </a:r>
            <a:r>
              <a:rPr lang="zh-CN" altLang="en-US" dirty="0">
                <a:latin typeface="+mn-ea"/>
              </a:rPr>
              <a:t>比较</a:t>
            </a:r>
            <a:endParaRPr lang="zh-TW" altLang="en-US" dirty="0">
              <a:latin typeface="+mn-ea"/>
              <a:ea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45</a:t>
            </a:fld>
            <a:endParaRPr lang="en-US" altLang="zh-TW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8981FA-AAB7-4EA7-B560-C746989BA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19" y="1653386"/>
            <a:ext cx="6241321" cy="35512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B6D5476-3547-40EC-BA80-2F64086BA9B2}"/>
              </a:ext>
            </a:extLst>
          </p:cNvPr>
          <p:cNvSpPr/>
          <p:nvPr/>
        </p:nvSpPr>
        <p:spPr>
          <a:xfrm>
            <a:off x="1840501" y="5444141"/>
            <a:ext cx="5679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DCT and DFT coefficients of the ramp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52098-5727-48D0-B60B-6374BB738F0A}"/>
              </a:ext>
            </a:extLst>
          </p:cNvPr>
          <p:cNvSpPr/>
          <p:nvPr/>
        </p:nvSpPr>
        <p:spPr>
          <a:xfrm>
            <a:off x="4023360" y="3048000"/>
            <a:ext cx="843280" cy="203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5">
            <a:extLst>
              <a:ext uri="{FF2B5EF4-FFF2-40B4-BE49-F238E27FC236}">
                <a16:creationId xmlns:a16="http://schemas.microsoft.com/office/drawing/2014/main" id="{30106443-DBAF-42F8-B360-1DDBC1E7841C}"/>
              </a:ext>
            </a:extLst>
          </p:cNvPr>
          <p:cNvSpPr/>
          <p:nvPr/>
        </p:nvSpPr>
        <p:spPr>
          <a:xfrm>
            <a:off x="2643042" y="5968508"/>
            <a:ext cx="3857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DCT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前几个系数包含更多的信息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8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Comparison of DCT and DFT-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Fourier</a:t>
            </a:r>
            <a:r>
              <a:rPr lang="zh-CN" altLang="en-US" dirty="0">
                <a:latin typeface="+mn-ea"/>
              </a:rPr>
              <a:t>比较</a:t>
            </a:r>
            <a:endParaRPr lang="zh-TW" altLang="en-US" dirty="0">
              <a:latin typeface="+mn-ea"/>
              <a:ea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46</a:t>
            </a:fld>
            <a:endParaRPr lang="en-US" alt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D5476-3547-40EC-BA80-2F64086BA9B2}"/>
              </a:ext>
            </a:extLst>
          </p:cNvPr>
          <p:cNvSpPr/>
          <p:nvPr/>
        </p:nvSpPr>
        <p:spPr>
          <a:xfrm>
            <a:off x="628649" y="5743786"/>
            <a:ext cx="82918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Approximation of the ramp function: (a) 3 Term DCT Approximation, (b) 3 Term DFT Approximation.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D959383-BE58-4D1B-B2A6-2CD4B1134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3" y="1751540"/>
            <a:ext cx="7651311" cy="379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C4910-84FA-4B55-9B6E-1C9A7427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Lecture 08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AA456-D49D-4BC4-9B55-EFC0B973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71826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mbria" charset="0"/>
                <a:ea typeface="新細明體" charset="0"/>
              </a:rPr>
              <a:t>Introduction-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>
                <a:latin typeface="Cambria" charset="0"/>
                <a:ea typeface="新細明體" charset="0"/>
              </a:rPr>
              <a:t>Distortion Measures-</a:t>
            </a:r>
            <a:r>
              <a:rPr lang="zh-CN" altLang="en-US" dirty="0"/>
              <a:t>失真度量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The Rate-Distortion Theory-</a:t>
            </a:r>
            <a:r>
              <a:rPr lang="zh-CN" altLang="en-US" dirty="0"/>
              <a:t>比率失真理论</a:t>
            </a:r>
            <a:endParaRPr lang="en-US" altLang="zh-CN" dirty="0"/>
          </a:p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Quantization-</a:t>
            </a:r>
            <a:r>
              <a:rPr lang="zh-CN" altLang="en-US" dirty="0"/>
              <a:t>量化</a:t>
            </a:r>
            <a:endParaRPr lang="en-US" altLang="zh-CN" dirty="0"/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均匀标量量化</a:t>
            </a:r>
            <a:endParaRPr lang="en-US" altLang="zh-TW" sz="2400" dirty="0"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Nonuniform Scalar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非均匀标量量化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zh-CN" sz="2400" dirty="0">
                <a:latin typeface="Cambria" charset="0"/>
                <a:cs typeface="Arial" panose="020B0604020202020204" pitchFamily="34" charset="0"/>
              </a:rPr>
              <a:t>Vector Quantization-</a:t>
            </a:r>
            <a:r>
              <a:rPr lang="zh-CN" altLang="en-US" sz="2400" dirty="0">
                <a:latin typeface="Cambria" charset="0"/>
                <a:cs typeface="Arial" panose="020B0604020202020204" pitchFamily="34" charset="0"/>
              </a:rPr>
              <a:t>向量量化</a:t>
            </a:r>
            <a:endParaRPr lang="en-US" altLang="zh-TW" sz="2400" dirty="0">
              <a:latin typeface="Cambria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Transform Coding-</a:t>
            </a:r>
            <a:r>
              <a:rPr lang="zh-CN" altLang="en-US" dirty="0"/>
              <a:t>变换编码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latin typeface="Cambria" charset="0"/>
                <a:ea typeface="新細明體" charset="0"/>
              </a:rPr>
              <a:t>Wavelet-Based Coding-</a:t>
            </a:r>
            <a:r>
              <a:rPr lang="zh-CN" altLang="en-US" dirty="0">
                <a:solidFill>
                  <a:srgbClr val="FF0000"/>
                </a:solidFill>
              </a:rPr>
              <a:t>小波编码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latin typeface="Cambria" charset="0"/>
                <a:ea typeface="新細明體" charset="0"/>
              </a:rPr>
              <a:t>Experiments-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78D28-C645-4129-85F0-50CA6F8F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6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Wavelet-Based Coding-</a:t>
            </a:r>
            <a:r>
              <a:rPr lang="zh-TW" altLang="en-US" dirty="0">
                <a:latin typeface="+mn-ea"/>
                <a:ea typeface="+mn-ea"/>
              </a:rPr>
              <a:t>小波编码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objective of the wavelet transform is to decompose the input signal into components that are easier to deal with, have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special interpretations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, or have some components that can be </a:t>
            </a:r>
            <a:r>
              <a:rPr lang="en-US" altLang="zh-CN" sz="2400" dirty="0" err="1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thresholded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away, for compression purposes-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小波变换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We want to be able to at least approximately reconstruct the original signal given these components.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basis functions of the wavelet transform are localized in both time and frequency.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There are two types of wavelet transforms: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continuous wavelet transform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(CWT) and 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discrete wavelet transform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(DWT)-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连续和离散小波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760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Wavelet-Based Coding-</a:t>
            </a:r>
            <a:r>
              <a:rPr lang="zh-TW" altLang="en-US" dirty="0">
                <a:latin typeface="+mn-ea"/>
                <a:ea typeface="+mn-ea"/>
              </a:rPr>
              <a:t>小波编码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discrete wavelet transform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(DWT).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941A9F-CB41-40A8-82F1-BD60218F4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8" y="1899847"/>
            <a:ext cx="7901893" cy="4043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1CF014-2A33-4F08-B499-E8126EB56375}"/>
              </a:ext>
            </a:extLst>
          </p:cNvPr>
          <p:cNvSpPr/>
          <p:nvPr/>
        </p:nvSpPr>
        <p:spPr>
          <a:xfrm>
            <a:off x="732320" y="5952684"/>
            <a:ext cx="81397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two-dimensional discrete wavelet transform (a) One level transform, </a:t>
            </a:r>
          </a:p>
          <a:p>
            <a:r>
              <a:rPr lang="en-US" sz="2000" dirty="0"/>
              <a:t>(b) two level transform.</a:t>
            </a:r>
          </a:p>
        </p:txBody>
      </p:sp>
    </p:spTree>
    <p:extLst>
      <p:ext uri="{BB962C8B-B14F-4D97-AF65-F5344CB8AC3E}">
        <p14:creationId xmlns:p14="http://schemas.microsoft.com/office/powerpoint/2010/main" val="9394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Introduction-</a:t>
            </a:r>
            <a:r>
              <a:rPr lang="zh-CN" altLang="en-US" dirty="0"/>
              <a:t>简介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What is lossy compression-</a:t>
            </a:r>
            <a:r>
              <a:rPr lang="zh-CN" altLang="en-US" dirty="0">
                <a:latin typeface="+mn-ea"/>
                <a:ea typeface="+mn-ea"/>
              </a:rPr>
              <a:t>什么</a:t>
            </a:r>
            <a:r>
              <a:rPr lang="zh-CN" altLang="en-US" dirty="0" smtClean="0">
                <a:latin typeface="+mn-ea"/>
                <a:ea typeface="+mn-ea"/>
              </a:rPr>
              <a:t>是有损</a:t>
            </a:r>
            <a:r>
              <a:rPr lang="zh-TW" altLang="en-US" dirty="0">
                <a:latin typeface="+mn-ea"/>
                <a:ea typeface="+mn-ea"/>
              </a:rPr>
              <a:t>编码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DAFCF-C9BD-49EF-BE6D-C511324E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07" y="1514280"/>
            <a:ext cx="7006010" cy="259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人的脸&#10;&#10;描述已自动生成">
            <a:extLst>
              <a:ext uri="{FF2B5EF4-FFF2-40B4-BE49-F238E27FC236}">
                <a16:creationId xmlns:a16="http://schemas.microsoft.com/office/drawing/2014/main" id="{468C0DB4-ECC4-4A5A-B4F1-1B7900152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06" y="4184570"/>
            <a:ext cx="7006011" cy="25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8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Transform Coding-</a:t>
            </a:r>
            <a:r>
              <a:rPr lang="zh-TW" altLang="en-US" dirty="0"/>
              <a:t>变换编码</a:t>
            </a:r>
            <a:br>
              <a:rPr lang="zh-TW" altLang="en-US" dirty="0"/>
            </a:br>
            <a:r>
              <a:rPr lang="zh-TW" altLang="en-US" dirty="0"/>
              <a:t/>
            </a:r>
            <a:br>
              <a:rPr lang="zh-TW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14159"/>
            <a:ext cx="7901893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Wavelet-Based Coding-</a:t>
            </a:r>
            <a:r>
              <a:rPr lang="zh-TW" altLang="en-US" dirty="0">
                <a:latin typeface="+mn-ea"/>
                <a:ea typeface="+mn-ea"/>
              </a:rPr>
              <a:t>小波编码</a:t>
            </a: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The discrete wavelet transform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(DWT).</a:t>
            </a: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b="1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600" dirty="0">
              <a:latin typeface="+mn-ea"/>
            </a:endParaRPr>
          </a:p>
          <a:p>
            <a:pPr marL="457200" lvl="1" indent="0" algn="just">
              <a:lnSpc>
                <a:spcPct val="110000"/>
              </a:lnSpc>
              <a:buNone/>
              <a:defRPr/>
            </a:pPr>
            <a:endParaRPr lang="en-US" altLang="zh-CN" sz="3200" dirty="0">
              <a:latin typeface="+mn-ea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6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sz="2400" dirty="0"/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lvl="1" algn="just">
              <a:lnSpc>
                <a:spcPct val="110000"/>
              </a:lnSpc>
              <a:defRPr/>
            </a:pPr>
            <a:endParaRPr lang="en-US" altLang="zh-CN" sz="2400" dirty="0">
              <a:solidFill>
                <a:srgbClr val="000000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50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F4AE1-B857-4BA7-9F8E-297A61F83B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06" t="4137" r="12636" b="7512"/>
          <a:stretch/>
        </p:blipFill>
        <p:spPr>
          <a:xfrm>
            <a:off x="1651476" y="1837771"/>
            <a:ext cx="5764015" cy="489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632"/>
            <a:ext cx="7886700" cy="532945"/>
          </a:xfrm>
        </p:spPr>
        <p:txBody>
          <a:bodyPr/>
          <a:lstStyle/>
          <a:p>
            <a:r>
              <a:rPr lang="en-US" altLang="zh-CN" dirty="0"/>
              <a:t>Experiments &amp; Class Assignments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956"/>
            <a:ext cx="7886700" cy="5709411"/>
          </a:xfrm>
        </p:spPr>
        <p:txBody>
          <a:bodyPr>
            <a:normAutofit/>
          </a:bodyPr>
          <a:lstStyle/>
          <a:p>
            <a:pPr marL="360000" lvl="1" indent="-360000">
              <a:lnSpc>
                <a:spcPct val="11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Cambria" charset="0"/>
                <a:ea typeface="新細明體" charset="0"/>
              </a:rPr>
              <a:t>Experiments-</a:t>
            </a:r>
            <a:r>
              <a:rPr lang="en-US" altLang="zh-CN" sz="2800" dirty="0" err="1">
                <a:latin typeface="Cambria" charset="0"/>
                <a:ea typeface="新細明體" charset="0"/>
              </a:rPr>
              <a:t>Matlab</a:t>
            </a:r>
            <a:r>
              <a:rPr lang="zh-CN" altLang="en-US" sz="2800" dirty="0">
                <a:latin typeface="Cambria" charset="0"/>
                <a:ea typeface="新細明體" charset="0"/>
              </a:rPr>
              <a:t>命令行输入</a:t>
            </a:r>
            <a:r>
              <a:rPr lang="en-US" altLang="zh-CN" sz="2800" dirty="0">
                <a:latin typeface="Cambria" charset="0"/>
                <a:ea typeface="新細明體" charset="0"/>
              </a:rPr>
              <a:t>:”</a:t>
            </a:r>
            <a:r>
              <a:rPr lang="en-US" altLang="zh-CN" sz="2800" dirty="0" err="1">
                <a:latin typeface="Cambria" charset="0"/>
                <a:ea typeface="新細明體" charset="0"/>
              </a:rPr>
              <a:t>wavemenu</a:t>
            </a:r>
            <a:r>
              <a:rPr lang="en-US" altLang="zh-CN" sz="2800" dirty="0">
                <a:latin typeface="Cambria" charset="0"/>
                <a:ea typeface="新細明體" charset="0"/>
              </a:rPr>
              <a:t>”</a:t>
            </a: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51</a:t>
            </a:fld>
            <a:endParaRPr lang="en-US" altLang="zh-TW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28DD6E-CF1E-4FD2-A402-599284B91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1407920"/>
            <a:ext cx="5581890" cy="54500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B5AFE4B-3CF3-401F-AFA6-CC67C99DA040}"/>
              </a:ext>
            </a:extLst>
          </p:cNvPr>
          <p:cNvSpPr/>
          <p:nvPr/>
        </p:nvSpPr>
        <p:spPr>
          <a:xfrm>
            <a:off x="4947495" y="3828422"/>
            <a:ext cx="2533536" cy="24116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632"/>
            <a:ext cx="7886700" cy="532945"/>
          </a:xfrm>
        </p:spPr>
        <p:txBody>
          <a:bodyPr/>
          <a:lstStyle/>
          <a:p>
            <a:r>
              <a:rPr lang="en-US" altLang="zh-CN" dirty="0"/>
              <a:t>Experiments &amp; Class Assignments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956"/>
            <a:ext cx="7886700" cy="5709411"/>
          </a:xfrm>
        </p:spPr>
        <p:txBody>
          <a:bodyPr>
            <a:normAutofit/>
          </a:bodyPr>
          <a:lstStyle/>
          <a:p>
            <a:pPr marL="360000" lvl="1" indent="-360000">
              <a:lnSpc>
                <a:spcPct val="11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Cambria" charset="0"/>
                <a:ea typeface="新細明體" charset="0"/>
              </a:rPr>
              <a:t>Experiments-</a:t>
            </a:r>
            <a:r>
              <a:rPr lang="en-US" altLang="zh-CN" sz="2800" dirty="0" err="1">
                <a:latin typeface="Cambria" charset="0"/>
                <a:ea typeface="新細明體" charset="0"/>
              </a:rPr>
              <a:t>Matlab</a:t>
            </a:r>
            <a:r>
              <a:rPr lang="zh-CN" altLang="en-US" sz="2800" dirty="0">
                <a:latin typeface="Cambria" charset="0"/>
                <a:ea typeface="新細明體" charset="0"/>
              </a:rPr>
              <a:t>命令行输入</a:t>
            </a:r>
            <a:r>
              <a:rPr lang="en-US" altLang="zh-CN" sz="2800" dirty="0">
                <a:latin typeface="Cambria" charset="0"/>
                <a:ea typeface="新細明體" charset="0"/>
              </a:rPr>
              <a:t>:”</a:t>
            </a:r>
            <a:r>
              <a:rPr lang="en-US" altLang="zh-CN" sz="2800" dirty="0" err="1">
                <a:latin typeface="Cambria" charset="0"/>
                <a:ea typeface="新細明體" charset="0"/>
              </a:rPr>
              <a:t>wavemenu</a:t>
            </a:r>
            <a:r>
              <a:rPr lang="en-US" altLang="zh-CN" sz="2800" dirty="0">
                <a:latin typeface="Cambria" charset="0"/>
                <a:ea typeface="新細明體" charset="0"/>
              </a:rPr>
              <a:t>”</a:t>
            </a: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5E67-8C35-4ABA-AE6B-52CE71998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8" y="1530867"/>
            <a:ext cx="75068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3632"/>
            <a:ext cx="7886700" cy="532945"/>
          </a:xfrm>
        </p:spPr>
        <p:txBody>
          <a:bodyPr/>
          <a:lstStyle/>
          <a:p>
            <a:r>
              <a:rPr lang="en-US" altLang="zh-CN" dirty="0"/>
              <a:t>Experiments &amp; Class Assignments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956"/>
            <a:ext cx="7886700" cy="5709411"/>
          </a:xfrm>
        </p:spPr>
        <p:txBody>
          <a:bodyPr>
            <a:normAutofit/>
          </a:bodyPr>
          <a:lstStyle/>
          <a:p>
            <a:pPr marL="360000" lvl="1" indent="-360000">
              <a:lnSpc>
                <a:spcPct val="11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Cambria" charset="0"/>
                <a:ea typeface="新細明體" charset="0"/>
              </a:rPr>
              <a:t>Experiments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DCT</a:t>
            </a: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Coding-</a:t>
            </a:r>
            <a:r>
              <a:rPr lang="en-US" altLang="zh-CN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-ch08_dct_demo.m</a:t>
            </a:r>
          </a:p>
          <a:p>
            <a:pPr lvl="1" algn="just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Wavelet</a:t>
            </a:r>
            <a:r>
              <a:rPr lang="zh-TW" altLang="en-US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Coding--</a:t>
            </a:r>
            <a:r>
              <a:rPr lang="en-US" altLang="zh-TW" sz="2400" i="1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ch08_dwt_demo.m</a:t>
            </a:r>
            <a:endParaRPr lang="en-US" altLang="zh-CN" sz="2400" i="1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  <a:p>
            <a:pPr marL="360000" lvl="1" indent="-360000">
              <a:lnSpc>
                <a:spcPct val="11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>
                <a:latin typeface="Cambria" charset="0"/>
                <a:ea typeface="新細明體" charset="0"/>
              </a:rPr>
              <a:t>Class Assignments</a:t>
            </a: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、已知原来的数据为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{12 16 16 12 12 8 8 12 }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、经过压缩与解压缩之后得到的数据为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{12 12 12 8 12 8 12 12}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请分别计算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MSE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SNR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PSNR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的值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，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请写出计算过程， 其中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log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(32) ≈1.505, log</a:t>
            </a:r>
            <a:r>
              <a:rPr lang="en-US" altLang="zh-CN" sz="2400" baseline="-250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(19) ≈1.279.</a:t>
            </a: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、输入信号为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(</a:t>
            </a:r>
            <a:r>
              <a:rPr lang="en-US" altLang="zh-CN" sz="2400" i="1" dirty="0" err="1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)=[0 10 20 30 40 50 60 70]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，请计算该信号的一维离散余弦变换的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F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(0).</a:t>
            </a: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、变换编码的基本原理是什么？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lang="en-US" altLang="zh-CN" sz="2400" dirty="0">
              <a:solidFill>
                <a:srgbClr val="000000"/>
              </a:solidFill>
              <a:latin typeface="Cambria" charset="0"/>
              <a:ea typeface="新細明體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53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Distortion Measures-</a:t>
            </a:r>
            <a:r>
              <a:rPr lang="zh-CN" altLang="en-US" dirty="0"/>
              <a:t>失真度量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159"/>
                <a:ext cx="7886700" cy="5578716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Distortion measures in image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A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distortion measure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is a mathematical quantity that specifies 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how close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an approximation is to its original, using some distortion criteria-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近似程度的数学量化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. 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Mean square error (MSE) –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均方差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平均像素差异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Signal to Noise Rate (SNR)-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信噪比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: 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𝑆𝑁𝑅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Peak signal to noise ratio (PSNR)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峰值信噪比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" charset="0"/>
                    <a:ea typeface="新細明體" charset="0"/>
                    <a:cs typeface="Arial" panose="020B0604020202020204" pitchFamily="34" charset="0"/>
                  </a:rPr>
                  <a:t>:</a:t>
                </a:r>
              </a:p>
              <a:p>
                <a:pPr marL="457200" lvl="1" indent="0" algn="just">
                  <a:lnSpc>
                    <a:spcPct val="11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𝑆𝑁𝑅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新細明體" charset="0"/>
                          <a:cs typeface="Arial" panose="020B0604020202020204" pitchFamily="34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新細明體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新細明體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新細明體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159"/>
                <a:ext cx="7886700" cy="5578716"/>
              </a:xfrm>
              <a:blipFill>
                <a:blip r:embed="rId3"/>
                <a:stretch>
                  <a:fillRect l="-464" t="-2404" r="-10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5" name="矩形 5">
            <a:extLst>
              <a:ext uri="{FF2B5EF4-FFF2-40B4-BE49-F238E27FC236}">
                <a16:creationId xmlns:a16="http://schemas.microsoft.com/office/drawing/2014/main" id="{04662B67-20FD-486C-9194-8415E4B291E5}"/>
              </a:ext>
            </a:extLst>
          </p:cNvPr>
          <p:cNvSpPr/>
          <p:nvPr/>
        </p:nvSpPr>
        <p:spPr>
          <a:xfrm>
            <a:off x="5857750" y="2758477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FACFF6-FBFF-4959-83FC-5405C124EABB}"/>
              </a:ext>
            </a:extLst>
          </p:cNvPr>
          <p:cNvCxnSpPr>
            <a:cxnSpLocks/>
          </p:cNvCxnSpPr>
          <p:nvPr/>
        </p:nvCxnSpPr>
        <p:spPr>
          <a:xfrm flipH="1">
            <a:off x="4722725" y="2950725"/>
            <a:ext cx="1205802" cy="3155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02A717-3CDD-4514-B49A-DC4559DECFF2}"/>
              </a:ext>
            </a:extLst>
          </p:cNvPr>
          <p:cNvCxnSpPr>
            <a:cxnSpLocks/>
          </p:cNvCxnSpPr>
          <p:nvPr/>
        </p:nvCxnSpPr>
        <p:spPr>
          <a:xfrm flipH="1" flipV="1">
            <a:off x="5197151" y="3517641"/>
            <a:ext cx="731376" cy="740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5">
            <a:extLst>
              <a:ext uri="{FF2B5EF4-FFF2-40B4-BE49-F238E27FC236}">
                <a16:creationId xmlns:a16="http://schemas.microsoft.com/office/drawing/2014/main" id="{5D0AAA95-EF79-433F-80EB-C8DA81B367EA}"/>
              </a:ext>
            </a:extLst>
          </p:cNvPr>
          <p:cNvSpPr/>
          <p:nvPr/>
        </p:nvSpPr>
        <p:spPr>
          <a:xfrm>
            <a:off x="6613049" y="4140868"/>
            <a:ext cx="1646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原数据均方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57FD4C-E48E-4168-863C-B61B495E49D7}"/>
              </a:ext>
            </a:extLst>
          </p:cNvPr>
          <p:cNvCxnSpPr>
            <a:cxnSpLocks/>
          </p:cNvCxnSpPr>
          <p:nvPr/>
        </p:nvCxnSpPr>
        <p:spPr>
          <a:xfrm flipH="1">
            <a:off x="5476352" y="4359793"/>
            <a:ext cx="1136698" cy="162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B0D553-8FFD-46ED-B147-16A72045D7F8}"/>
              </a:ext>
            </a:extLst>
          </p:cNvPr>
          <p:cNvCxnSpPr>
            <a:cxnSpLocks/>
          </p:cNvCxnSpPr>
          <p:nvPr/>
        </p:nvCxnSpPr>
        <p:spPr>
          <a:xfrm flipH="1" flipV="1">
            <a:off x="5496450" y="4867626"/>
            <a:ext cx="1116600" cy="115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5">
            <a:extLst>
              <a:ext uri="{FF2B5EF4-FFF2-40B4-BE49-F238E27FC236}">
                <a16:creationId xmlns:a16="http://schemas.microsoft.com/office/drawing/2014/main" id="{EDBBA22C-683A-4F22-9DFA-FA2A5D9D6DD8}"/>
              </a:ext>
            </a:extLst>
          </p:cNvPr>
          <p:cNvSpPr/>
          <p:nvPr/>
        </p:nvSpPr>
        <p:spPr>
          <a:xfrm>
            <a:off x="6726243" y="561845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原始数据最大值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ECAFAE-757B-437B-A3C1-41CEE3DFD5E1}"/>
              </a:ext>
            </a:extLst>
          </p:cNvPr>
          <p:cNvCxnSpPr>
            <a:cxnSpLocks/>
          </p:cNvCxnSpPr>
          <p:nvPr/>
        </p:nvCxnSpPr>
        <p:spPr>
          <a:xfrm flipH="1">
            <a:off x="5773395" y="5791166"/>
            <a:ext cx="952848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Distortion Measures-</a:t>
            </a:r>
            <a:r>
              <a:rPr lang="zh-CN" altLang="en-US" dirty="0"/>
              <a:t>失真度量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914159"/>
                <a:ext cx="8143561" cy="557871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Distortion measures in image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例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：已知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原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数据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和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经过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压缩与解压缩之后得到的数据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为</a:t>
                </a:r>
                <a:endParaRPr lang="en-US" altLang="zh-CN" sz="2400" dirty="0" smtClean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原始数据：</a:t>
                </a: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{12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12  12 </a:t>
                </a: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12 12 8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  8 12 </a:t>
                </a:r>
                <a:r>
                  <a:rPr lang="en-US" altLang="zh-CN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} </a:t>
                </a:r>
                <a:endParaRPr lang="en-US" altLang="zh-CN" sz="2400" dirty="0" smtClean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处理数据：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{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cs typeface="Arial" panose="020B0604020202020204" pitchFamily="34" charset="0"/>
                  </a:rPr>
                  <a:t>12 12  12   8  12 8 12 12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}</a:t>
                </a: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。</a:t>
                </a:r>
                <a:endParaRPr lang="en-US" altLang="zh-CN" sz="2400" dirty="0" smtClean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:r>
                  <a:rPr lang="zh-CN" altLang="en-US" sz="2400" dirty="0" smtClean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请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分别计算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MSE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、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SNR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PSNR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的值 。 </a:t>
                </a:r>
                <a:endParaRPr lang="en-US" altLang="zh-CN" sz="2400" dirty="0">
                  <a:solidFill>
                    <a:srgbClr val="000000"/>
                  </a:solidFill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b="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1/8*[(12-8)</a:t>
                </a:r>
                <a:r>
                  <a:rPr lang="en-US" altLang="zh-CN" sz="24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+(8-12)</a:t>
                </a:r>
                <a:r>
                  <a:rPr lang="en-US" altLang="zh-CN" sz="24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]=4</a:t>
                </a:r>
              </a:p>
              <a:p>
                <a:pPr lvl="1" algn="just">
                  <a:lnSpc>
                    <a:spcPct val="11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𝑆𝑁𝑅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=10</m:t>
                    </m:r>
                    <m:func>
                      <m:func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,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 </a:t>
                </a:r>
                <a:r>
                  <a:rPr lang="sv-SE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10*log</a:t>
                </a:r>
                <a:r>
                  <a:rPr lang="sv-SE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10</a:t>
                </a:r>
                <a:r>
                  <a:rPr lang="sv-SE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[(6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*</a:t>
                </a:r>
                <a:r>
                  <a:rPr lang="sv-SE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12</a:t>
                </a:r>
                <a:r>
                  <a:rPr lang="sv-SE" altLang="zh-CN" sz="24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2</a:t>
                </a:r>
                <a:r>
                  <a:rPr lang="sv-SE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+2*8</a:t>
                </a:r>
                <a:r>
                  <a:rPr lang="sv-SE" altLang="zh-CN" sz="2400" baseline="30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2</a:t>
                </a:r>
                <a:r>
                  <a:rPr lang="sv-SE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新細明體" charset="0"/>
                    <a:cs typeface="Arial" panose="020B0604020202020204" pitchFamily="34" charset="0"/>
                  </a:rPr>
                  <a:t>)/8/4]≈ 14.91</a:t>
                </a:r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  <a:ea typeface="新細明體" charset="0"/>
                  <a:cs typeface="Arial" panose="020B0604020202020204" pitchFamily="34" charset="0"/>
                </a:endParaRPr>
              </a:p>
              <a:p>
                <a:pPr lvl="1" algn="just">
                  <a:lnSpc>
                    <a:spcPct val="11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𝑆𝑁𝑅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新細明體" charset="0"/>
                        <a:cs typeface="Arial" panose="020B0604020202020204" pitchFamily="34" charset="0"/>
                      </a:rPr>
                      <m:t>=10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新細明體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新細明體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𝑝𝑒𝑎𝑘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新細明體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, 10*log</a:t>
                </a:r>
                <a:r>
                  <a:rPr lang="en-US" altLang="zh-CN" sz="24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10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[12</a:t>
                </a:r>
                <a:r>
                  <a:rPr lang="en-US" altLang="zh-CN" sz="2400" baseline="300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2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/4]≈ 15.563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DA9C00-CED9-491F-86B5-54709668D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14159"/>
                <a:ext cx="8143561" cy="5578716"/>
              </a:xfrm>
              <a:blipFill>
                <a:blip r:embed="rId3"/>
                <a:stretch>
                  <a:fillRect l="-599" t="-1967" r="-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580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330792" cy="532945"/>
          </a:xfrm>
        </p:spPr>
        <p:txBody>
          <a:bodyPr/>
          <a:lstStyle/>
          <a:p>
            <a:r>
              <a:rPr lang="en-US" altLang="zh-CN" dirty="0"/>
              <a:t>Distortion Measures-</a:t>
            </a:r>
            <a:r>
              <a:rPr lang="zh-CN" altLang="en-US" dirty="0"/>
              <a:t>失真度量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D0E55-958C-48BB-89F6-95E670D4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69" y="580290"/>
            <a:ext cx="3099917" cy="3099917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9B5FD7-D6B8-4F4E-BF24-1417CAC2B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70" y="3758084"/>
            <a:ext cx="3099916" cy="3099916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87FA0AA0-6BA2-4EAA-9BA0-6CE032D371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661" y="3758083"/>
            <a:ext cx="3099917" cy="3099917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5BA64F30-7C53-49D0-B9F0-9FDFE285ED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075" y="590758"/>
            <a:ext cx="3089449" cy="3089449"/>
          </a:xfrm>
          <a:prstGeom prst="rect">
            <a:avLst/>
          </a:prstGeom>
        </p:spPr>
      </p:pic>
      <p:sp>
        <p:nvSpPr>
          <p:cNvPr id="23" name="矩形 5">
            <a:extLst>
              <a:ext uri="{FF2B5EF4-FFF2-40B4-BE49-F238E27FC236}">
                <a16:creationId xmlns:a16="http://schemas.microsoft.com/office/drawing/2014/main" id="{991D3AD6-A51C-4310-BFE2-C1476D532DF2}"/>
              </a:ext>
            </a:extLst>
          </p:cNvPr>
          <p:cNvSpPr/>
          <p:nvPr/>
        </p:nvSpPr>
        <p:spPr>
          <a:xfrm>
            <a:off x="507666" y="177730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原图像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5">
            <a:extLst>
              <a:ext uri="{FF2B5EF4-FFF2-40B4-BE49-F238E27FC236}">
                <a16:creationId xmlns:a16="http://schemas.microsoft.com/office/drawing/2014/main" id="{203F7250-7A51-4AEF-BF9E-B91C93D9A4B2}"/>
              </a:ext>
            </a:extLst>
          </p:cNvPr>
          <p:cNvSpPr/>
          <p:nvPr/>
        </p:nvSpPr>
        <p:spPr>
          <a:xfrm>
            <a:off x="7769044" y="1816247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均方根误差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5.17</a:t>
            </a:r>
          </a:p>
        </p:txBody>
      </p:sp>
      <p:sp>
        <p:nvSpPr>
          <p:cNvPr id="25" name="矩形 5">
            <a:extLst>
              <a:ext uri="{FF2B5EF4-FFF2-40B4-BE49-F238E27FC236}">
                <a16:creationId xmlns:a16="http://schemas.microsoft.com/office/drawing/2014/main" id="{12EC96B6-FD62-4DA7-BD9A-533D96C969B8}"/>
              </a:ext>
            </a:extLst>
          </p:cNvPr>
          <p:cNvSpPr/>
          <p:nvPr/>
        </p:nvSpPr>
        <p:spPr>
          <a:xfrm>
            <a:off x="60801" y="4954098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均方根误差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15.67</a:t>
            </a:r>
          </a:p>
        </p:txBody>
      </p:sp>
      <p:sp>
        <p:nvSpPr>
          <p:cNvPr id="26" name="矩形 5">
            <a:extLst>
              <a:ext uri="{FF2B5EF4-FFF2-40B4-BE49-F238E27FC236}">
                <a16:creationId xmlns:a16="http://schemas.microsoft.com/office/drawing/2014/main" id="{AD7E91C1-48CA-473D-B2D1-21953EA7C87F}"/>
              </a:ext>
            </a:extLst>
          </p:cNvPr>
          <p:cNvSpPr/>
          <p:nvPr/>
        </p:nvSpPr>
        <p:spPr>
          <a:xfrm>
            <a:off x="7746505" y="4954098"/>
            <a:ext cx="1467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均方根误差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14.17</a:t>
            </a:r>
          </a:p>
        </p:txBody>
      </p:sp>
    </p:spTree>
    <p:extLst>
      <p:ext uri="{BB962C8B-B14F-4D97-AF65-F5344CB8AC3E}">
        <p14:creationId xmlns:p14="http://schemas.microsoft.com/office/powerpoint/2010/main" val="400868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687"/>
            <a:ext cx="8515350" cy="532945"/>
          </a:xfrm>
        </p:spPr>
        <p:txBody>
          <a:bodyPr/>
          <a:lstStyle/>
          <a:p>
            <a:r>
              <a:rPr lang="en-US" altLang="zh-CN" dirty="0"/>
              <a:t>The Rate-Distortion Theory-</a:t>
            </a:r>
            <a:r>
              <a:rPr lang="zh-CN" altLang="en-US" dirty="0"/>
              <a:t>比率失真理论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4159"/>
            <a:ext cx="7886700" cy="5578716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Tradeoffs between Rate and Distortion-</a:t>
            </a:r>
            <a:r>
              <a:rPr lang="zh-CN" altLang="en-US" dirty="0">
                <a:latin typeface="+mn-ea"/>
                <a:ea typeface="+mn-ea"/>
              </a:rPr>
              <a:t>平衡</a:t>
            </a:r>
            <a:endParaRPr lang="en-US" altLang="zh-CN" dirty="0">
              <a:latin typeface="+mn-ea"/>
              <a:ea typeface="+mn-ea"/>
            </a:endParaRPr>
          </a:p>
          <a:p>
            <a:pPr lvl="1" algn="just">
              <a:lnSpc>
                <a:spcPct val="11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Rate is the average number of bits required to represent each source symbol-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位数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t>vs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失真</a:t>
            </a:r>
            <a:r>
              <a:rPr lang="en-US" altLang="zh-CN" sz="2400" dirty="0">
                <a:solidFill>
                  <a:srgbClr val="000000"/>
                </a:solidFill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3BA16-0087-4B50-9DC5-435A9DC32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25" y="2324660"/>
            <a:ext cx="4210259" cy="4313105"/>
          </a:xfrm>
          <a:prstGeom prst="rect">
            <a:avLst/>
          </a:prstGeom>
        </p:spPr>
      </p:pic>
      <p:sp>
        <p:nvSpPr>
          <p:cNvPr id="7" name="矩形 5">
            <a:extLst>
              <a:ext uri="{FF2B5EF4-FFF2-40B4-BE49-F238E27FC236}">
                <a16:creationId xmlns:a16="http://schemas.microsoft.com/office/drawing/2014/main" id="{BD736DBA-6E75-4C66-9916-79BAB881D9D9}"/>
              </a:ext>
            </a:extLst>
          </p:cNvPr>
          <p:cNvSpPr/>
          <p:nvPr/>
        </p:nvSpPr>
        <p:spPr>
          <a:xfrm>
            <a:off x="2944999" y="6400068"/>
            <a:ext cx="26035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典型的比率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失真函数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5">
            <a:extLst>
              <a:ext uri="{FF2B5EF4-FFF2-40B4-BE49-F238E27FC236}">
                <a16:creationId xmlns:a16="http://schemas.microsoft.com/office/drawing/2014/main" id="{378567B7-8554-4FA3-A14D-31287D0C7FA7}"/>
              </a:ext>
            </a:extLst>
          </p:cNvPr>
          <p:cNvSpPr/>
          <p:nvPr/>
        </p:nvSpPr>
        <p:spPr>
          <a:xfrm>
            <a:off x="6501284" y="5743786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失真容忍度</a:t>
            </a:r>
            <a:endParaRPr lang="en-US" altLang="zh-CN" sz="2000" i="1" dirty="0">
              <a:ea typeface="微软雅黑" panose="020B0503020204020204" pitchFamily="34" charset="-122"/>
            </a:endParaRPr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90D129CC-0CD8-4280-A943-4F994B98881C}"/>
              </a:ext>
            </a:extLst>
          </p:cNvPr>
          <p:cNvSpPr/>
          <p:nvPr/>
        </p:nvSpPr>
        <p:spPr>
          <a:xfrm>
            <a:off x="456869" y="2443596"/>
            <a:ext cx="1834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比率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失真函数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DABFADFA-F9AD-4274-B4B2-7B912D248504}"/>
              </a:ext>
            </a:extLst>
          </p:cNvPr>
          <p:cNvSpPr/>
          <p:nvPr/>
        </p:nvSpPr>
        <p:spPr>
          <a:xfrm>
            <a:off x="3825048" y="396225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有什么作用？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2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10577</TotalTime>
  <Words>2813</Words>
  <Application>Microsoft Office PowerPoint</Application>
  <PresentationFormat>全屏显示(4:3)</PresentationFormat>
  <Paragraphs>509</Paragraphs>
  <Slides>53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04b</vt:lpstr>
      <vt:lpstr>新細明體</vt:lpstr>
      <vt:lpstr>等线</vt:lpstr>
      <vt:lpstr>宋体</vt:lpstr>
      <vt:lpstr>微软雅黑</vt:lpstr>
      <vt:lpstr>Arial</vt:lpstr>
      <vt:lpstr>Calibri</vt:lpstr>
      <vt:lpstr>Cambria</vt:lpstr>
      <vt:lpstr>Cambria Math</vt:lpstr>
      <vt:lpstr>Wingdings</vt:lpstr>
      <vt:lpstr>Office 主题</vt:lpstr>
      <vt:lpstr>多媒体系统导论 Fundamentals of Multimedia System</vt:lpstr>
      <vt:lpstr>Outline of Lecture 08</vt:lpstr>
      <vt:lpstr>Introduction-简介  </vt:lpstr>
      <vt:lpstr>Introduction-简介  </vt:lpstr>
      <vt:lpstr>Introduction-简介  </vt:lpstr>
      <vt:lpstr>Distortion Measures-失真度量  </vt:lpstr>
      <vt:lpstr>Distortion Measures-失真度量  </vt:lpstr>
      <vt:lpstr>Distortion Measures-失真度量  </vt:lpstr>
      <vt:lpstr>The Rate-Distortion Theory-比率失真理论   </vt:lpstr>
      <vt:lpstr>Outline of Lecture 08</vt:lpstr>
      <vt:lpstr>Quantization-量化    </vt:lpstr>
      <vt:lpstr>Quantization-量化    </vt:lpstr>
      <vt:lpstr>Quantization-量化    </vt:lpstr>
      <vt:lpstr>Quantization-量化    </vt:lpstr>
      <vt:lpstr>Quantization-量化    </vt:lpstr>
      <vt:lpstr>Quantization-量化    </vt:lpstr>
      <vt:lpstr>Quantization-量化    </vt:lpstr>
      <vt:lpstr>Outline of Lecture 08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Transform Coding-变换编码     </vt:lpstr>
      <vt:lpstr>Outline of Lecture 08</vt:lpstr>
      <vt:lpstr>Transform Coding-变换编码     </vt:lpstr>
      <vt:lpstr>Transform Coding-变换编码     </vt:lpstr>
      <vt:lpstr>Transform Coding-变换编码     </vt:lpstr>
      <vt:lpstr>Experiments &amp; Class Assignments </vt:lpstr>
      <vt:lpstr>Experiments &amp; Class Assignments </vt:lpstr>
      <vt:lpstr>Experiments &amp; Class Assignments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Kevin</cp:lastModifiedBy>
  <cp:revision>1150</cp:revision>
  <cp:lastPrinted>2021-05-20T02:09:17Z</cp:lastPrinted>
  <dcterms:created xsi:type="dcterms:W3CDTF">2016-08-04T07:29:19Z</dcterms:created>
  <dcterms:modified xsi:type="dcterms:W3CDTF">2022-05-27T04:09:13Z</dcterms:modified>
</cp:coreProperties>
</file>