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Override PartName="/ppt/media/image15.jpeg" ContentType="image/jpeg"/>
  <Override PartName="/ppt/media/image16.jpeg" ContentType="image/jpeg"/>
  <Override PartName="/ppt/media/image17.jpeg" ContentType="image/jpeg"/>
  <Override PartName="/ppt/media/image18.jpeg" ContentType="image/jpeg"/>
  <Override PartName="/ppt/media/image19.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0" r:id="rId152"/>
    <p:sldId id="401" r:id="rId153"/>
    <p:sldId id="402" r:id="rId154"/>
    <p:sldId id="403" r:id="rId155"/>
    <p:sldId id="404" r:id="rId156"/>
    <p:sldId id="405" r:id="rId157"/>
    <p:sldId id="406" r:id="rId158"/>
    <p:sldId id="407" r:id="rId159"/>
    <p:sldId id="408" r:id="rId160"/>
    <p:sldId id="409" r:id="rId161"/>
    <p:sldId id="410" r:id="rId162"/>
    <p:sldId id="411" r:id="rId163"/>
    <p:sldId id="412" r:id="rId164"/>
    <p:sldId id="413" r:id="rId165"/>
    <p:sldId id="414" r:id="rId166"/>
    <p:sldId id="415" r:id="rId167"/>
    <p:sldId id="416" r:id="rId168"/>
    <p:sldId id="417" r:id="rId169"/>
    <p:sldId id="418" r:id="rId170"/>
    <p:sldId id="419" r:id="rId171"/>
    <p:sldId id="420" r:id="rId172"/>
    <p:sldId id="421" r:id="rId173"/>
    <p:sldId id="422" r:id="rId174"/>
    <p:sldId id="423" r:id="rId175"/>
    <p:sldId id="424" r:id="rId176"/>
    <p:sldId id="425" r:id="rId177"/>
    <p:sldId id="426" r:id="rId178"/>
    <p:sldId id="427" r:id="rId179"/>
    <p:sldId id="428" r:id="rId180"/>
    <p:sldId id="429" r:id="rId181"/>
    <p:sldId id="430" r:id="rId182"/>
    <p:sldId id="431" r:id="rId183"/>
    <p:sldId id="432" r:id="rId184"/>
    <p:sldId id="433" r:id="rId185"/>
    <p:sldId id="434" r:id="rId186"/>
    <p:sldId id="435" r:id="rId187"/>
    <p:sldId id="436" r:id="rId188"/>
    <p:sldId id="437" r:id="rId189"/>
    <p:sldId id="438" r:id="rId190"/>
    <p:sldId id="439" r:id="rId191"/>
    <p:sldId id="440" r:id="rId192"/>
    <p:sldId id="441" r:id="rId193"/>
    <p:sldId id="442" r:id="rId194"/>
    <p:sldId id="443" r:id="rId195"/>
    <p:sldId id="444" r:id="rId196"/>
    <p:sldId id="445" r:id="rId197"/>
    <p:sldId id="446" r:id="rId198"/>
    <p:sldId id="447" r:id="rId199"/>
    <p:sldId id="448" r:id="rId200"/>
    <p:sldId id="449" r:id="rId201"/>
    <p:sldId id="450" r:id="rId202"/>
    <p:sldId id="451" r:id="rId203"/>
    <p:sldId id="452" r:id="rId204"/>
    <p:sldId id="453" r:id="rId205"/>
    <p:sldId id="454" r:id="rId206"/>
    <p:sldId id="455" r:id="rId207"/>
    <p:sldId id="456" r:id="rId208"/>
    <p:sldId id="457" r:id="rId209"/>
    <p:sldId id="458" r:id="rId210"/>
    <p:sldId id="459" r:id="rId211"/>
    <p:sldId id="460" r:id="rId212"/>
    <p:sldId id="461" r:id="rId213"/>
    <p:sldId id="462" r:id="rId214"/>
    <p:sldId id="463" r:id="rId215"/>
    <p:sldId id="464" r:id="rId216"/>
    <p:sldId id="465" r:id="rId217"/>
    <p:sldId id="466" r:id="rId218"/>
    <p:sldId id="467" r:id="rId219"/>
    <p:sldId id="468" r:id="rId220"/>
    <p:sldId id="469" r:id="rId221"/>
    <p:sldId id="470" r:id="rId222"/>
    <p:sldId id="471" r:id="rId223"/>
    <p:sldId id="472" r:id="rId224"/>
    <p:sldId id="473" r:id="rId225"/>
    <p:sldId id="474" r:id="rId226"/>
    <p:sldId id="475" r:id="rId227"/>
    <p:sldId id="476" r:id="rId228"/>
    <p:sldId id="477" r:id="rId229"/>
    <p:sldId id="478" r:id="rId230"/>
    <p:sldId id="479" r:id="rId231"/>
    <p:sldId id="480" r:id="rId232"/>
    <p:sldId id="481" r:id="rId233"/>
    <p:sldId id="482" r:id="rId234"/>
    <p:sldId id="483" r:id="rId235"/>
    <p:sldId id="484" r:id="rId236"/>
    <p:sldId id="485" r:id="rId237"/>
    <p:sldId id="486" r:id="rId238"/>
    <p:sldId id="487" r:id="rId239"/>
    <p:sldId id="488" r:id="rId240"/>
    <p:sldId id="489" r:id="rId241"/>
    <p:sldId id="490" r:id="rId242"/>
    <p:sldId id="491" r:id="rId243"/>
    <p:sldId id="492" r:id="rId244"/>
    <p:sldId id="493" r:id="rId245"/>
    <p:sldId id="494" r:id="rId246"/>
    <p:sldId id="495" r:id="rId247"/>
    <p:sldId id="496" r:id="rId248"/>
    <p:sldId id="497" r:id="rId249"/>
    <p:sldId id="498" r:id="rId250"/>
    <p:sldId id="499" r:id="rId251"/>
    <p:sldId id="500" r:id="rId252"/>
    <p:sldId id="501" r:id="rId253"/>
    <p:sldId id="502" r:id="rId254"/>
    <p:sldId id="503" r:id="rId255"/>
    <p:sldId id="504" r:id="rId256"/>
    <p:sldId id="505" r:id="rId257"/>
    <p:sldId id="506" r:id="rId258"/>
    <p:sldId id="507" r:id="rId259"/>
    <p:sldId id="508" r:id="rId260"/>
    <p:sldId id="509" r:id="rId261"/>
    <p:sldId id="510" r:id="rId262"/>
    <p:sldId id="511" r:id="rId263"/>
    <p:sldId id="512" r:id="rId264"/>
    <p:sldId id="513" r:id="rId265"/>
    <p:sldId id="514" r:id="rId266"/>
    <p:sldId id="515" r:id="rId267"/>
    <p:sldId id="516" r:id="rId268"/>
    <p:sldId id="517" r:id="rId269"/>
    <p:sldId id="518" r:id="rId270"/>
    <p:sldId id="519" r:id="rId271"/>
    <p:sldId id="520" r:id="rId272"/>
    <p:sldId id="521" r:id="rId273"/>
    <p:sldId id="522" r:id="rId274"/>
    <p:sldId id="523" r:id="rId275"/>
    <p:sldId id="524" r:id="rId276"/>
    <p:sldId id="525" r:id="rId277"/>
    <p:sldId id="526" r:id="rId278"/>
    <p:sldId id="527" r:id="rId279"/>
    <p:sldId id="528" r:id="rId280"/>
    <p:sldId id="529" r:id="rId281"/>
    <p:sldId id="530" r:id="rId282"/>
    <p:sldId id="531" r:id="rId283"/>
    <p:sldId id="532" r:id="rId284"/>
    <p:sldId id="533" r:id="rId285"/>
    <p:sldId id="534" r:id="rId286"/>
    <p:sldId id="535" r:id="rId287"/>
    <p:sldId id="536" r:id="rId288"/>
    <p:sldId id="537" r:id="rId289"/>
    <p:sldId id="538" r:id="rId290"/>
    <p:sldId id="539" r:id="rId291"/>
    <p:sldId id="540" r:id="rId292"/>
    <p:sldId id="541" r:id="rId293"/>
    <p:sldId id="542" r:id="rId294"/>
    <p:sldId id="543" r:id="rId295"/>
    <p:sldId id="544" r:id="rId296"/>
    <p:sldId id="545" r:id="rId297"/>
    <p:sldId id="546" r:id="rId298"/>
    <p:sldId id="547" r:id="rId299"/>
    <p:sldId id="548" r:id="rId300"/>
    <p:sldId id="549" r:id="rId301"/>
    <p:sldId id="550" r:id="rId302"/>
    <p:sldId id="551" r:id="rId303"/>
    <p:sldId id="552" r:id="rId304"/>
    <p:sldId id="553" r:id="rId305"/>
    <p:sldId id="554" r:id="rId306"/>
    <p:sldId id="555" r:id="rId307"/>
    <p:sldId id="556" r:id="rId308"/>
    <p:sldId id="557" r:id="rId309"/>
    <p:sldId id="558" r:id="rId310"/>
    <p:sldId id="559" r:id="rId311"/>
    <p:sldId id="560" r:id="rId312"/>
    <p:sldId id="561" r:id="rId313"/>
    <p:sldId id="562" r:id="rId314"/>
    <p:sldId id="563" r:id="rId315"/>
    <p:sldId id="564" r:id="rId316"/>
    <p:sldId id="565" r:id="rId317"/>
    <p:sldId id="566" r:id="rId318"/>
    <p:sldId id="567" r:id="rId319"/>
    <p:sldId id="568" r:id="rId320"/>
    <p:sldId id="569" r:id="rId321"/>
    <p:sldId id="570" r:id="rId322"/>
    <p:sldId id="571" r:id="rId323"/>
    <p:sldId id="572" r:id="rId324"/>
    <p:sldId id="573" r:id="rId325"/>
    <p:sldId id="574" r:id="rId326"/>
    <p:sldId id="575" r:id="rId327"/>
    <p:sldId id="576" r:id="rId328"/>
    <p:sldId id="577" r:id="rId329"/>
    <p:sldId id="578" r:id="rId330"/>
    <p:sldId id="579" r:id="rId331"/>
    <p:sldId id="580" r:id="rId332"/>
    <p:sldId id="581" r:id="rId333"/>
    <p:sldId id="582" r:id="rId334"/>
    <p:sldId id="583" r:id="rId335"/>
    <p:sldId id="584" r:id="rId336"/>
    <p:sldId id="585" r:id="rId337"/>
    <p:sldId id="586" r:id="rId338"/>
    <p:sldId id="587" r:id="rId339"/>
    <p:sldId id="588" r:id="rId340"/>
    <p:sldId id="589" r:id="rId341"/>
    <p:sldId id="590" r:id="rId342"/>
    <p:sldId id="591" r:id="rId343"/>
    <p:sldId id="592" r:id="rId344"/>
    <p:sldId id="593" r:id="rId345"/>
    <p:sldId id="594" r:id="rId346"/>
    <p:sldId id="595" r:id="rId347"/>
    <p:sldId id="596" r:id="rId348"/>
    <p:sldId id="597" r:id="rId349"/>
    <p:sldId id="598" r:id="rId350"/>
    <p:sldId id="599" r:id="rId351"/>
    <p:sldId id="600" r:id="rId352"/>
    <p:sldId id="601" r:id="rId353"/>
    <p:sldId id="602" r:id="rId354"/>
    <p:sldId id="603" r:id="rId355"/>
    <p:sldId id="604" r:id="rId356"/>
    <p:sldId id="605" r:id="rId357"/>
    <p:sldId id="606" r:id="rId358"/>
    <p:sldId id="607" r:id="rId359"/>
    <p:sldId id="608" r:id="rId360"/>
    <p:sldId id="609" r:id="rId361"/>
    <p:sldId id="610" r:id="rId362"/>
    <p:sldId id="611" r:id="rId363"/>
    <p:sldId id="612" r:id="rId364"/>
    <p:sldId id="613" r:id="rId365"/>
    <p:sldId id="614" r:id="rId366"/>
    <p:sldId id="615" r:id="rId367"/>
    <p:sldId id="616" r:id="rId368"/>
    <p:sldId id="617" r:id="rId369"/>
    <p:sldId id="618" r:id="rId370"/>
    <p:sldId id="619" r:id="rId371"/>
    <p:sldId id="620" r:id="rId372"/>
    <p:sldId id="621" r:id="rId373"/>
    <p:sldId id="622" r:id="rId374"/>
    <p:sldId id="623" r:id="rId375"/>
    <p:sldId id="624" r:id="rId376"/>
    <p:sldId id="625" r:id="rId377"/>
    <p:sldId id="626" r:id="rId378"/>
    <p:sldId id="627" r:id="rId379"/>
    <p:sldId id="628" r:id="rId380"/>
    <p:sldId id="629" r:id="rId381"/>
    <p:sldId id="630" r:id="rId382"/>
    <p:sldId id="631" r:id="rId383"/>
    <p:sldId id="632" r:id="rId384"/>
  </p:sldIdLst>
  <p:sldSz cx="5867400" cy="33401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26602" rtl="0" fontAlgn="auto" latinLnBrk="0" hangingPunct="0">
      <a:lnSpc>
        <a:spcPct val="10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mj-lt"/>
        <a:ea typeface="+mj-ea"/>
        <a:cs typeface="+mj-cs"/>
        <a:sym typeface="Helvetica"/>
      </a:defRPr>
    </a:lvl1pPr>
    <a:lvl2pPr marL="0" marR="0" indent="0" algn="l" defTabSz="526602" rtl="0" fontAlgn="auto" latinLnBrk="0" hangingPunct="0">
      <a:lnSpc>
        <a:spcPct val="10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mj-lt"/>
        <a:ea typeface="+mj-ea"/>
        <a:cs typeface="+mj-cs"/>
        <a:sym typeface="Helvetica"/>
      </a:defRPr>
    </a:lvl2pPr>
    <a:lvl3pPr marL="0" marR="0" indent="0" algn="l" defTabSz="526602" rtl="0" fontAlgn="auto" latinLnBrk="0" hangingPunct="0">
      <a:lnSpc>
        <a:spcPct val="10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mj-lt"/>
        <a:ea typeface="+mj-ea"/>
        <a:cs typeface="+mj-cs"/>
        <a:sym typeface="Helvetica"/>
      </a:defRPr>
    </a:lvl3pPr>
    <a:lvl4pPr marL="0" marR="0" indent="0" algn="l" defTabSz="526602" rtl="0" fontAlgn="auto" latinLnBrk="0" hangingPunct="0">
      <a:lnSpc>
        <a:spcPct val="10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mj-lt"/>
        <a:ea typeface="+mj-ea"/>
        <a:cs typeface="+mj-cs"/>
        <a:sym typeface="Helvetica"/>
      </a:defRPr>
    </a:lvl4pPr>
    <a:lvl5pPr marL="0" marR="0" indent="0" algn="l" defTabSz="526602" rtl="0" fontAlgn="auto" latinLnBrk="0" hangingPunct="0">
      <a:lnSpc>
        <a:spcPct val="10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mj-lt"/>
        <a:ea typeface="+mj-ea"/>
        <a:cs typeface="+mj-cs"/>
        <a:sym typeface="Helvetica"/>
      </a:defRPr>
    </a:lvl5pPr>
    <a:lvl6pPr marL="0" marR="0" indent="0" algn="l" defTabSz="526602" rtl="0" fontAlgn="auto" latinLnBrk="0" hangingPunct="0">
      <a:lnSpc>
        <a:spcPct val="10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mj-lt"/>
        <a:ea typeface="+mj-ea"/>
        <a:cs typeface="+mj-cs"/>
        <a:sym typeface="Helvetica"/>
      </a:defRPr>
    </a:lvl6pPr>
    <a:lvl7pPr marL="0" marR="0" indent="0" algn="l" defTabSz="526602" rtl="0" fontAlgn="auto" latinLnBrk="0" hangingPunct="0">
      <a:lnSpc>
        <a:spcPct val="10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mj-lt"/>
        <a:ea typeface="+mj-ea"/>
        <a:cs typeface="+mj-cs"/>
        <a:sym typeface="Helvetica"/>
      </a:defRPr>
    </a:lvl7pPr>
    <a:lvl8pPr marL="0" marR="0" indent="0" algn="l" defTabSz="526602" rtl="0" fontAlgn="auto" latinLnBrk="0" hangingPunct="0">
      <a:lnSpc>
        <a:spcPct val="10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mj-lt"/>
        <a:ea typeface="+mj-ea"/>
        <a:cs typeface="+mj-cs"/>
        <a:sym typeface="Helvetica"/>
      </a:defRPr>
    </a:lvl8pPr>
    <a:lvl9pPr marL="0" marR="0" indent="0" algn="l" defTabSz="526602" rtl="0" fontAlgn="auto" latinLnBrk="0" hangingPunct="0">
      <a:lnSpc>
        <a:spcPct val="10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44" Type="http://schemas.openxmlformats.org/officeDocument/2006/relationships/slide" Target="slides/slide137.xml"/><Relationship Id="rId145" Type="http://schemas.openxmlformats.org/officeDocument/2006/relationships/slide" Target="slides/slide138.xml"/><Relationship Id="rId146" Type="http://schemas.openxmlformats.org/officeDocument/2006/relationships/slide" Target="slides/slide139.xml"/><Relationship Id="rId147" Type="http://schemas.openxmlformats.org/officeDocument/2006/relationships/slide" Target="slides/slide140.xml"/><Relationship Id="rId148" Type="http://schemas.openxmlformats.org/officeDocument/2006/relationships/slide" Target="slides/slide141.xml"/><Relationship Id="rId149" Type="http://schemas.openxmlformats.org/officeDocument/2006/relationships/slide" Target="slides/slide142.xml"/><Relationship Id="rId150" Type="http://schemas.openxmlformats.org/officeDocument/2006/relationships/slide" Target="slides/slide143.xml"/><Relationship Id="rId151" Type="http://schemas.openxmlformats.org/officeDocument/2006/relationships/slide" Target="slides/slide144.xml"/><Relationship Id="rId152" Type="http://schemas.openxmlformats.org/officeDocument/2006/relationships/slide" Target="slides/slide145.xml"/><Relationship Id="rId153" Type="http://schemas.openxmlformats.org/officeDocument/2006/relationships/slide" Target="slides/slide146.xml"/><Relationship Id="rId154" Type="http://schemas.openxmlformats.org/officeDocument/2006/relationships/slide" Target="slides/slide147.xml"/><Relationship Id="rId155" Type="http://schemas.openxmlformats.org/officeDocument/2006/relationships/slide" Target="slides/slide148.xml"/><Relationship Id="rId156" Type="http://schemas.openxmlformats.org/officeDocument/2006/relationships/slide" Target="slides/slide149.xml"/><Relationship Id="rId157" Type="http://schemas.openxmlformats.org/officeDocument/2006/relationships/slide" Target="slides/slide150.xml"/><Relationship Id="rId158" Type="http://schemas.openxmlformats.org/officeDocument/2006/relationships/slide" Target="slides/slide151.xml"/><Relationship Id="rId159" Type="http://schemas.openxmlformats.org/officeDocument/2006/relationships/slide" Target="slides/slide152.xml"/><Relationship Id="rId160" Type="http://schemas.openxmlformats.org/officeDocument/2006/relationships/slide" Target="slides/slide153.xml"/><Relationship Id="rId161" Type="http://schemas.openxmlformats.org/officeDocument/2006/relationships/slide" Target="slides/slide154.xml"/><Relationship Id="rId162" Type="http://schemas.openxmlformats.org/officeDocument/2006/relationships/slide" Target="slides/slide155.xml"/><Relationship Id="rId163" Type="http://schemas.openxmlformats.org/officeDocument/2006/relationships/slide" Target="slides/slide156.xml"/><Relationship Id="rId164" Type="http://schemas.openxmlformats.org/officeDocument/2006/relationships/slide" Target="slides/slide157.xml"/><Relationship Id="rId165" Type="http://schemas.openxmlformats.org/officeDocument/2006/relationships/slide" Target="slides/slide158.xml"/><Relationship Id="rId166" Type="http://schemas.openxmlformats.org/officeDocument/2006/relationships/slide" Target="slides/slide159.xml"/><Relationship Id="rId167" Type="http://schemas.openxmlformats.org/officeDocument/2006/relationships/slide" Target="slides/slide160.xml"/><Relationship Id="rId168" Type="http://schemas.openxmlformats.org/officeDocument/2006/relationships/slide" Target="slides/slide161.xml"/><Relationship Id="rId169" Type="http://schemas.openxmlformats.org/officeDocument/2006/relationships/slide" Target="slides/slide162.xml"/><Relationship Id="rId170" Type="http://schemas.openxmlformats.org/officeDocument/2006/relationships/slide" Target="slides/slide163.xml"/><Relationship Id="rId171" Type="http://schemas.openxmlformats.org/officeDocument/2006/relationships/slide" Target="slides/slide164.xml"/><Relationship Id="rId172" Type="http://schemas.openxmlformats.org/officeDocument/2006/relationships/slide" Target="slides/slide165.xml"/><Relationship Id="rId173" Type="http://schemas.openxmlformats.org/officeDocument/2006/relationships/slide" Target="slides/slide166.xml"/><Relationship Id="rId174" Type="http://schemas.openxmlformats.org/officeDocument/2006/relationships/slide" Target="slides/slide167.xml"/><Relationship Id="rId175" Type="http://schemas.openxmlformats.org/officeDocument/2006/relationships/slide" Target="slides/slide168.xml"/><Relationship Id="rId176" Type="http://schemas.openxmlformats.org/officeDocument/2006/relationships/slide" Target="slides/slide169.xml"/><Relationship Id="rId177" Type="http://schemas.openxmlformats.org/officeDocument/2006/relationships/slide" Target="slides/slide170.xml"/><Relationship Id="rId178" Type="http://schemas.openxmlformats.org/officeDocument/2006/relationships/slide" Target="slides/slide171.xml"/><Relationship Id="rId179" Type="http://schemas.openxmlformats.org/officeDocument/2006/relationships/slide" Target="slides/slide172.xml"/><Relationship Id="rId180" Type="http://schemas.openxmlformats.org/officeDocument/2006/relationships/slide" Target="slides/slide173.xml"/><Relationship Id="rId181" Type="http://schemas.openxmlformats.org/officeDocument/2006/relationships/slide" Target="slides/slide174.xml"/><Relationship Id="rId182" Type="http://schemas.openxmlformats.org/officeDocument/2006/relationships/slide" Target="slides/slide175.xml"/><Relationship Id="rId183" Type="http://schemas.openxmlformats.org/officeDocument/2006/relationships/slide" Target="slides/slide176.xml"/><Relationship Id="rId184" Type="http://schemas.openxmlformats.org/officeDocument/2006/relationships/slide" Target="slides/slide177.xml"/><Relationship Id="rId185" Type="http://schemas.openxmlformats.org/officeDocument/2006/relationships/slide" Target="slides/slide178.xml"/><Relationship Id="rId186" Type="http://schemas.openxmlformats.org/officeDocument/2006/relationships/slide" Target="slides/slide179.xml"/><Relationship Id="rId187" Type="http://schemas.openxmlformats.org/officeDocument/2006/relationships/slide" Target="slides/slide180.xml"/><Relationship Id="rId188" Type="http://schemas.openxmlformats.org/officeDocument/2006/relationships/slide" Target="slides/slide181.xml"/><Relationship Id="rId189" Type="http://schemas.openxmlformats.org/officeDocument/2006/relationships/slide" Target="slides/slide182.xml"/><Relationship Id="rId190" Type="http://schemas.openxmlformats.org/officeDocument/2006/relationships/slide" Target="slides/slide183.xml"/><Relationship Id="rId191" Type="http://schemas.openxmlformats.org/officeDocument/2006/relationships/slide" Target="slides/slide184.xml"/><Relationship Id="rId192" Type="http://schemas.openxmlformats.org/officeDocument/2006/relationships/slide" Target="slides/slide185.xml"/><Relationship Id="rId193" Type="http://schemas.openxmlformats.org/officeDocument/2006/relationships/slide" Target="slides/slide186.xml"/><Relationship Id="rId194" Type="http://schemas.openxmlformats.org/officeDocument/2006/relationships/slide" Target="slides/slide187.xml"/><Relationship Id="rId195" Type="http://schemas.openxmlformats.org/officeDocument/2006/relationships/slide" Target="slides/slide188.xml"/><Relationship Id="rId196" Type="http://schemas.openxmlformats.org/officeDocument/2006/relationships/slide" Target="slides/slide189.xml"/><Relationship Id="rId197" Type="http://schemas.openxmlformats.org/officeDocument/2006/relationships/slide" Target="slides/slide190.xml"/><Relationship Id="rId198" Type="http://schemas.openxmlformats.org/officeDocument/2006/relationships/slide" Target="slides/slide191.xml"/><Relationship Id="rId199" Type="http://schemas.openxmlformats.org/officeDocument/2006/relationships/slide" Target="slides/slide192.xml"/><Relationship Id="rId200" Type="http://schemas.openxmlformats.org/officeDocument/2006/relationships/slide" Target="slides/slide193.xml"/><Relationship Id="rId201" Type="http://schemas.openxmlformats.org/officeDocument/2006/relationships/slide" Target="slides/slide194.xml"/><Relationship Id="rId202" Type="http://schemas.openxmlformats.org/officeDocument/2006/relationships/slide" Target="slides/slide195.xml"/><Relationship Id="rId203" Type="http://schemas.openxmlformats.org/officeDocument/2006/relationships/slide" Target="slides/slide196.xml"/><Relationship Id="rId204" Type="http://schemas.openxmlformats.org/officeDocument/2006/relationships/slide" Target="slides/slide197.xml"/><Relationship Id="rId205" Type="http://schemas.openxmlformats.org/officeDocument/2006/relationships/slide" Target="slides/slide198.xml"/><Relationship Id="rId206" Type="http://schemas.openxmlformats.org/officeDocument/2006/relationships/slide" Target="slides/slide199.xml"/><Relationship Id="rId207" Type="http://schemas.openxmlformats.org/officeDocument/2006/relationships/slide" Target="slides/slide200.xml"/><Relationship Id="rId208" Type="http://schemas.openxmlformats.org/officeDocument/2006/relationships/slide" Target="slides/slide201.xml"/><Relationship Id="rId209" Type="http://schemas.openxmlformats.org/officeDocument/2006/relationships/slide" Target="slides/slide202.xml"/><Relationship Id="rId210" Type="http://schemas.openxmlformats.org/officeDocument/2006/relationships/slide" Target="slides/slide203.xml"/><Relationship Id="rId211" Type="http://schemas.openxmlformats.org/officeDocument/2006/relationships/slide" Target="slides/slide204.xml"/><Relationship Id="rId212" Type="http://schemas.openxmlformats.org/officeDocument/2006/relationships/slide" Target="slides/slide205.xml"/><Relationship Id="rId213" Type="http://schemas.openxmlformats.org/officeDocument/2006/relationships/slide" Target="slides/slide206.xml"/><Relationship Id="rId214" Type="http://schemas.openxmlformats.org/officeDocument/2006/relationships/slide" Target="slides/slide207.xml"/><Relationship Id="rId215" Type="http://schemas.openxmlformats.org/officeDocument/2006/relationships/slide" Target="slides/slide208.xml"/><Relationship Id="rId216" Type="http://schemas.openxmlformats.org/officeDocument/2006/relationships/slide" Target="slides/slide209.xml"/><Relationship Id="rId217" Type="http://schemas.openxmlformats.org/officeDocument/2006/relationships/slide" Target="slides/slide210.xml"/><Relationship Id="rId218" Type="http://schemas.openxmlformats.org/officeDocument/2006/relationships/slide" Target="slides/slide211.xml"/><Relationship Id="rId219" Type="http://schemas.openxmlformats.org/officeDocument/2006/relationships/slide" Target="slides/slide212.xml"/><Relationship Id="rId220" Type="http://schemas.openxmlformats.org/officeDocument/2006/relationships/slide" Target="slides/slide213.xml"/><Relationship Id="rId221" Type="http://schemas.openxmlformats.org/officeDocument/2006/relationships/slide" Target="slides/slide214.xml"/><Relationship Id="rId222" Type="http://schemas.openxmlformats.org/officeDocument/2006/relationships/slide" Target="slides/slide215.xml"/><Relationship Id="rId223" Type="http://schemas.openxmlformats.org/officeDocument/2006/relationships/slide" Target="slides/slide216.xml"/><Relationship Id="rId224" Type="http://schemas.openxmlformats.org/officeDocument/2006/relationships/slide" Target="slides/slide217.xml"/><Relationship Id="rId225" Type="http://schemas.openxmlformats.org/officeDocument/2006/relationships/slide" Target="slides/slide218.xml"/><Relationship Id="rId226" Type="http://schemas.openxmlformats.org/officeDocument/2006/relationships/slide" Target="slides/slide219.xml"/><Relationship Id="rId227" Type="http://schemas.openxmlformats.org/officeDocument/2006/relationships/slide" Target="slides/slide220.xml"/><Relationship Id="rId228" Type="http://schemas.openxmlformats.org/officeDocument/2006/relationships/slide" Target="slides/slide221.xml"/><Relationship Id="rId229" Type="http://schemas.openxmlformats.org/officeDocument/2006/relationships/slide" Target="slides/slide222.xml"/><Relationship Id="rId230" Type="http://schemas.openxmlformats.org/officeDocument/2006/relationships/slide" Target="slides/slide223.xml"/><Relationship Id="rId231" Type="http://schemas.openxmlformats.org/officeDocument/2006/relationships/slide" Target="slides/slide224.xml"/><Relationship Id="rId232" Type="http://schemas.openxmlformats.org/officeDocument/2006/relationships/slide" Target="slides/slide225.xml"/><Relationship Id="rId233" Type="http://schemas.openxmlformats.org/officeDocument/2006/relationships/slide" Target="slides/slide226.xml"/><Relationship Id="rId234" Type="http://schemas.openxmlformats.org/officeDocument/2006/relationships/slide" Target="slides/slide227.xml"/><Relationship Id="rId235" Type="http://schemas.openxmlformats.org/officeDocument/2006/relationships/slide" Target="slides/slide228.xml"/><Relationship Id="rId236" Type="http://schemas.openxmlformats.org/officeDocument/2006/relationships/slide" Target="slides/slide229.xml"/><Relationship Id="rId237" Type="http://schemas.openxmlformats.org/officeDocument/2006/relationships/slide" Target="slides/slide230.xml"/><Relationship Id="rId238" Type="http://schemas.openxmlformats.org/officeDocument/2006/relationships/slide" Target="slides/slide231.xml"/><Relationship Id="rId239" Type="http://schemas.openxmlformats.org/officeDocument/2006/relationships/slide" Target="slides/slide232.xml"/><Relationship Id="rId240" Type="http://schemas.openxmlformats.org/officeDocument/2006/relationships/slide" Target="slides/slide233.xml"/><Relationship Id="rId241" Type="http://schemas.openxmlformats.org/officeDocument/2006/relationships/slide" Target="slides/slide234.xml"/><Relationship Id="rId242" Type="http://schemas.openxmlformats.org/officeDocument/2006/relationships/slide" Target="slides/slide235.xml"/><Relationship Id="rId243" Type="http://schemas.openxmlformats.org/officeDocument/2006/relationships/slide" Target="slides/slide236.xml"/><Relationship Id="rId244" Type="http://schemas.openxmlformats.org/officeDocument/2006/relationships/slide" Target="slides/slide237.xml"/><Relationship Id="rId245" Type="http://schemas.openxmlformats.org/officeDocument/2006/relationships/slide" Target="slides/slide238.xml"/><Relationship Id="rId246" Type="http://schemas.openxmlformats.org/officeDocument/2006/relationships/slide" Target="slides/slide239.xml"/><Relationship Id="rId247" Type="http://schemas.openxmlformats.org/officeDocument/2006/relationships/slide" Target="slides/slide240.xml"/><Relationship Id="rId248" Type="http://schemas.openxmlformats.org/officeDocument/2006/relationships/slide" Target="slides/slide241.xml"/><Relationship Id="rId249" Type="http://schemas.openxmlformats.org/officeDocument/2006/relationships/slide" Target="slides/slide242.xml"/><Relationship Id="rId250" Type="http://schemas.openxmlformats.org/officeDocument/2006/relationships/slide" Target="slides/slide243.xml"/><Relationship Id="rId251" Type="http://schemas.openxmlformats.org/officeDocument/2006/relationships/slide" Target="slides/slide244.xml"/><Relationship Id="rId252" Type="http://schemas.openxmlformats.org/officeDocument/2006/relationships/slide" Target="slides/slide245.xml"/><Relationship Id="rId253" Type="http://schemas.openxmlformats.org/officeDocument/2006/relationships/slide" Target="slides/slide246.xml"/><Relationship Id="rId254" Type="http://schemas.openxmlformats.org/officeDocument/2006/relationships/slide" Target="slides/slide247.xml"/><Relationship Id="rId255" Type="http://schemas.openxmlformats.org/officeDocument/2006/relationships/slide" Target="slides/slide248.xml"/><Relationship Id="rId256" Type="http://schemas.openxmlformats.org/officeDocument/2006/relationships/slide" Target="slides/slide249.xml"/><Relationship Id="rId257" Type="http://schemas.openxmlformats.org/officeDocument/2006/relationships/slide" Target="slides/slide250.xml"/><Relationship Id="rId258" Type="http://schemas.openxmlformats.org/officeDocument/2006/relationships/slide" Target="slides/slide251.xml"/><Relationship Id="rId259" Type="http://schemas.openxmlformats.org/officeDocument/2006/relationships/slide" Target="slides/slide252.xml"/><Relationship Id="rId260" Type="http://schemas.openxmlformats.org/officeDocument/2006/relationships/slide" Target="slides/slide253.xml"/><Relationship Id="rId261" Type="http://schemas.openxmlformats.org/officeDocument/2006/relationships/slide" Target="slides/slide254.xml"/><Relationship Id="rId262" Type="http://schemas.openxmlformats.org/officeDocument/2006/relationships/slide" Target="slides/slide255.xml"/><Relationship Id="rId263" Type="http://schemas.openxmlformats.org/officeDocument/2006/relationships/slide" Target="slides/slide256.xml"/><Relationship Id="rId264" Type="http://schemas.openxmlformats.org/officeDocument/2006/relationships/slide" Target="slides/slide257.xml"/><Relationship Id="rId265" Type="http://schemas.openxmlformats.org/officeDocument/2006/relationships/slide" Target="slides/slide258.xml"/><Relationship Id="rId266" Type="http://schemas.openxmlformats.org/officeDocument/2006/relationships/slide" Target="slides/slide259.xml"/><Relationship Id="rId267" Type="http://schemas.openxmlformats.org/officeDocument/2006/relationships/slide" Target="slides/slide260.xml"/><Relationship Id="rId268" Type="http://schemas.openxmlformats.org/officeDocument/2006/relationships/slide" Target="slides/slide261.xml"/><Relationship Id="rId269" Type="http://schemas.openxmlformats.org/officeDocument/2006/relationships/slide" Target="slides/slide262.xml"/><Relationship Id="rId270" Type="http://schemas.openxmlformats.org/officeDocument/2006/relationships/slide" Target="slides/slide263.xml"/><Relationship Id="rId271" Type="http://schemas.openxmlformats.org/officeDocument/2006/relationships/slide" Target="slides/slide264.xml"/><Relationship Id="rId272" Type="http://schemas.openxmlformats.org/officeDocument/2006/relationships/slide" Target="slides/slide265.xml"/><Relationship Id="rId273" Type="http://schemas.openxmlformats.org/officeDocument/2006/relationships/slide" Target="slides/slide266.xml"/><Relationship Id="rId274" Type="http://schemas.openxmlformats.org/officeDocument/2006/relationships/slide" Target="slides/slide267.xml"/><Relationship Id="rId275" Type="http://schemas.openxmlformats.org/officeDocument/2006/relationships/slide" Target="slides/slide268.xml"/><Relationship Id="rId276" Type="http://schemas.openxmlformats.org/officeDocument/2006/relationships/slide" Target="slides/slide269.xml"/><Relationship Id="rId277" Type="http://schemas.openxmlformats.org/officeDocument/2006/relationships/slide" Target="slides/slide270.xml"/><Relationship Id="rId278" Type="http://schemas.openxmlformats.org/officeDocument/2006/relationships/slide" Target="slides/slide271.xml"/><Relationship Id="rId279" Type="http://schemas.openxmlformats.org/officeDocument/2006/relationships/slide" Target="slides/slide272.xml"/><Relationship Id="rId280" Type="http://schemas.openxmlformats.org/officeDocument/2006/relationships/slide" Target="slides/slide273.xml"/><Relationship Id="rId281" Type="http://schemas.openxmlformats.org/officeDocument/2006/relationships/slide" Target="slides/slide274.xml"/><Relationship Id="rId282" Type="http://schemas.openxmlformats.org/officeDocument/2006/relationships/slide" Target="slides/slide275.xml"/><Relationship Id="rId283" Type="http://schemas.openxmlformats.org/officeDocument/2006/relationships/slide" Target="slides/slide276.xml"/><Relationship Id="rId284" Type="http://schemas.openxmlformats.org/officeDocument/2006/relationships/slide" Target="slides/slide277.xml"/><Relationship Id="rId285" Type="http://schemas.openxmlformats.org/officeDocument/2006/relationships/slide" Target="slides/slide278.xml"/><Relationship Id="rId286" Type="http://schemas.openxmlformats.org/officeDocument/2006/relationships/slide" Target="slides/slide279.xml"/><Relationship Id="rId287" Type="http://schemas.openxmlformats.org/officeDocument/2006/relationships/slide" Target="slides/slide280.xml"/><Relationship Id="rId288" Type="http://schemas.openxmlformats.org/officeDocument/2006/relationships/slide" Target="slides/slide281.xml"/><Relationship Id="rId289" Type="http://schemas.openxmlformats.org/officeDocument/2006/relationships/slide" Target="slides/slide282.xml"/><Relationship Id="rId290" Type="http://schemas.openxmlformats.org/officeDocument/2006/relationships/slide" Target="slides/slide283.xml"/><Relationship Id="rId291" Type="http://schemas.openxmlformats.org/officeDocument/2006/relationships/slide" Target="slides/slide284.xml"/><Relationship Id="rId292" Type="http://schemas.openxmlformats.org/officeDocument/2006/relationships/slide" Target="slides/slide285.xml"/><Relationship Id="rId293" Type="http://schemas.openxmlformats.org/officeDocument/2006/relationships/slide" Target="slides/slide286.xml"/><Relationship Id="rId294" Type="http://schemas.openxmlformats.org/officeDocument/2006/relationships/slide" Target="slides/slide287.xml"/><Relationship Id="rId295" Type="http://schemas.openxmlformats.org/officeDocument/2006/relationships/slide" Target="slides/slide288.xml"/><Relationship Id="rId296" Type="http://schemas.openxmlformats.org/officeDocument/2006/relationships/slide" Target="slides/slide289.xml"/><Relationship Id="rId297" Type="http://schemas.openxmlformats.org/officeDocument/2006/relationships/slide" Target="slides/slide290.xml"/><Relationship Id="rId298" Type="http://schemas.openxmlformats.org/officeDocument/2006/relationships/slide" Target="slides/slide291.xml"/><Relationship Id="rId299" Type="http://schemas.openxmlformats.org/officeDocument/2006/relationships/slide" Target="slides/slide292.xml"/><Relationship Id="rId300" Type="http://schemas.openxmlformats.org/officeDocument/2006/relationships/slide" Target="slides/slide293.xml"/><Relationship Id="rId301" Type="http://schemas.openxmlformats.org/officeDocument/2006/relationships/slide" Target="slides/slide294.xml"/><Relationship Id="rId302" Type="http://schemas.openxmlformats.org/officeDocument/2006/relationships/slide" Target="slides/slide295.xml"/><Relationship Id="rId303" Type="http://schemas.openxmlformats.org/officeDocument/2006/relationships/slide" Target="slides/slide296.xml"/><Relationship Id="rId304" Type="http://schemas.openxmlformats.org/officeDocument/2006/relationships/slide" Target="slides/slide297.xml"/><Relationship Id="rId305" Type="http://schemas.openxmlformats.org/officeDocument/2006/relationships/slide" Target="slides/slide298.xml"/><Relationship Id="rId306" Type="http://schemas.openxmlformats.org/officeDocument/2006/relationships/slide" Target="slides/slide299.xml"/><Relationship Id="rId307" Type="http://schemas.openxmlformats.org/officeDocument/2006/relationships/slide" Target="slides/slide300.xml"/><Relationship Id="rId308" Type="http://schemas.openxmlformats.org/officeDocument/2006/relationships/slide" Target="slides/slide301.xml"/><Relationship Id="rId309" Type="http://schemas.openxmlformats.org/officeDocument/2006/relationships/slide" Target="slides/slide302.xml"/><Relationship Id="rId310" Type="http://schemas.openxmlformats.org/officeDocument/2006/relationships/slide" Target="slides/slide303.xml"/><Relationship Id="rId311" Type="http://schemas.openxmlformats.org/officeDocument/2006/relationships/slide" Target="slides/slide304.xml"/><Relationship Id="rId312" Type="http://schemas.openxmlformats.org/officeDocument/2006/relationships/slide" Target="slides/slide305.xml"/><Relationship Id="rId313" Type="http://schemas.openxmlformats.org/officeDocument/2006/relationships/slide" Target="slides/slide306.xml"/><Relationship Id="rId314" Type="http://schemas.openxmlformats.org/officeDocument/2006/relationships/slide" Target="slides/slide307.xml"/><Relationship Id="rId315" Type="http://schemas.openxmlformats.org/officeDocument/2006/relationships/slide" Target="slides/slide308.xml"/><Relationship Id="rId316" Type="http://schemas.openxmlformats.org/officeDocument/2006/relationships/slide" Target="slides/slide309.xml"/><Relationship Id="rId317" Type="http://schemas.openxmlformats.org/officeDocument/2006/relationships/slide" Target="slides/slide310.xml"/><Relationship Id="rId318" Type="http://schemas.openxmlformats.org/officeDocument/2006/relationships/slide" Target="slides/slide311.xml"/><Relationship Id="rId319" Type="http://schemas.openxmlformats.org/officeDocument/2006/relationships/slide" Target="slides/slide312.xml"/><Relationship Id="rId320" Type="http://schemas.openxmlformats.org/officeDocument/2006/relationships/slide" Target="slides/slide313.xml"/><Relationship Id="rId321" Type="http://schemas.openxmlformats.org/officeDocument/2006/relationships/slide" Target="slides/slide314.xml"/><Relationship Id="rId322" Type="http://schemas.openxmlformats.org/officeDocument/2006/relationships/slide" Target="slides/slide315.xml"/><Relationship Id="rId323" Type="http://schemas.openxmlformats.org/officeDocument/2006/relationships/slide" Target="slides/slide316.xml"/><Relationship Id="rId324" Type="http://schemas.openxmlformats.org/officeDocument/2006/relationships/slide" Target="slides/slide317.xml"/><Relationship Id="rId325" Type="http://schemas.openxmlformats.org/officeDocument/2006/relationships/slide" Target="slides/slide318.xml"/><Relationship Id="rId326" Type="http://schemas.openxmlformats.org/officeDocument/2006/relationships/slide" Target="slides/slide319.xml"/><Relationship Id="rId327" Type="http://schemas.openxmlformats.org/officeDocument/2006/relationships/slide" Target="slides/slide320.xml"/><Relationship Id="rId328" Type="http://schemas.openxmlformats.org/officeDocument/2006/relationships/slide" Target="slides/slide321.xml"/><Relationship Id="rId329" Type="http://schemas.openxmlformats.org/officeDocument/2006/relationships/slide" Target="slides/slide322.xml"/><Relationship Id="rId330" Type="http://schemas.openxmlformats.org/officeDocument/2006/relationships/slide" Target="slides/slide323.xml"/><Relationship Id="rId331" Type="http://schemas.openxmlformats.org/officeDocument/2006/relationships/slide" Target="slides/slide324.xml"/><Relationship Id="rId332" Type="http://schemas.openxmlformats.org/officeDocument/2006/relationships/slide" Target="slides/slide325.xml"/><Relationship Id="rId333" Type="http://schemas.openxmlformats.org/officeDocument/2006/relationships/slide" Target="slides/slide326.xml"/><Relationship Id="rId334" Type="http://schemas.openxmlformats.org/officeDocument/2006/relationships/slide" Target="slides/slide327.xml"/><Relationship Id="rId335" Type="http://schemas.openxmlformats.org/officeDocument/2006/relationships/slide" Target="slides/slide328.xml"/><Relationship Id="rId336" Type="http://schemas.openxmlformats.org/officeDocument/2006/relationships/slide" Target="slides/slide329.xml"/><Relationship Id="rId337" Type="http://schemas.openxmlformats.org/officeDocument/2006/relationships/slide" Target="slides/slide330.xml"/><Relationship Id="rId338" Type="http://schemas.openxmlformats.org/officeDocument/2006/relationships/slide" Target="slides/slide331.xml"/><Relationship Id="rId339" Type="http://schemas.openxmlformats.org/officeDocument/2006/relationships/slide" Target="slides/slide332.xml"/><Relationship Id="rId340" Type="http://schemas.openxmlformats.org/officeDocument/2006/relationships/slide" Target="slides/slide333.xml"/><Relationship Id="rId341" Type="http://schemas.openxmlformats.org/officeDocument/2006/relationships/slide" Target="slides/slide334.xml"/><Relationship Id="rId342" Type="http://schemas.openxmlformats.org/officeDocument/2006/relationships/slide" Target="slides/slide335.xml"/><Relationship Id="rId343" Type="http://schemas.openxmlformats.org/officeDocument/2006/relationships/slide" Target="slides/slide336.xml"/><Relationship Id="rId344" Type="http://schemas.openxmlformats.org/officeDocument/2006/relationships/slide" Target="slides/slide337.xml"/><Relationship Id="rId345" Type="http://schemas.openxmlformats.org/officeDocument/2006/relationships/slide" Target="slides/slide338.xml"/><Relationship Id="rId346" Type="http://schemas.openxmlformats.org/officeDocument/2006/relationships/slide" Target="slides/slide339.xml"/><Relationship Id="rId347" Type="http://schemas.openxmlformats.org/officeDocument/2006/relationships/slide" Target="slides/slide340.xml"/><Relationship Id="rId348" Type="http://schemas.openxmlformats.org/officeDocument/2006/relationships/slide" Target="slides/slide341.xml"/><Relationship Id="rId349" Type="http://schemas.openxmlformats.org/officeDocument/2006/relationships/slide" Target="slides/slide342.xml"/><Relationship Id="rId350" Type="http://schemas.openxmlformats.org/officeDocument/2006/relationships/slide" Target="slides/slide343.xml"/><Relationship Id="rId351" Type="http://schemas.openxmlformats.org/officeDocument/2006/relationships/slide" Target="slides/slide344.xml"/><Relationship Id="rId352" Type="http://schemas.openxmlformats.org/officeDocument/2006/relationships/slide" Target="slides/slide345.xml"/><Relationship Id="rId353" Type="http://schemas.openxmlformats.org/officeDocument/2006/relationships/slide" Target="slides/slide346.xml"/><Relationship Id="rId354" Type="http://schemas.openxmlformats.org/officeDocument/2006/relationships/slide" Target="slides/slide347.xml"/><Relationship Id="rId355" Type="http://schemas.openxmlformats.org/officeDocument/2006/relationships/slide" Target="slides/slide348.xml"/><Relationship Id="rId356" Type="http://schemas.openxmlformats.org/officeDocument/2006/relationships/slide" Target="slides/slide349.xml"/><Relationship Id="rId357" Type="http://schemas.openxmlformats.org/officeDocument/2006/relationships/slide" Target="slides/slide350.xml"/><Relationship Id="rId358" Type="http://schemas.openxmlformats.org/officeDocument/2006/relationships/slide" Target="slides/slide351.xml"/><Relationship Id="rId359" Type="http://schemas.openxmlformats.org/officeDocument/2006/relationships/slide" Target="slides/slide352.xml"/><Relationship Id="rId360" Type="http://schemas.openxmlformats.org/officeDocument/2006/relationships/slide" Target="slides/slide353.xml"/><Relationship Id="rId361" Type="http://schemas.openxmlformats.org/officeDocument/2006/relationships/slide" Target="slides/slide354.xml"/><Relationship Id="rId362" Type="http://schemas.openxmlformats.org/officeDocument/2006/relationships/slide" Target="slides/slide355.xml"/><Relationship Id="rId363" Type="http://schemas.openxmlformats.org/officeDocument/2006/relationships/slide" Target="slides/slide356.xml"/><Relationship Id="rId364" Type="http://schemas.openxmlformats.org/officeDocument/2006/relationships/slide" Target="slides/slide357.xml"/><Relationship Id="rId365" Type="http://schemas.openxmlformats.org/officeDocument/2006/relationships/slide" Target="slides/slide358.xml"/><Relationship Id="rId366" Type="http://schemas.openxmlformats.org/officeDocument/2006/relationships/slide" Target="slides/slide359.xml"/><Relationship Id="rId367" Type="http://schemas.openxmlformats.org/officeDocument/2006/relationships/slide" Target="slides/slide360.xml"/><Relationship Id="rId368" Type="http://schemas.openxmlformats.org/officeDocument/2006/relationships/slide" Target="slides/slide361.xml"/><Relationship Id="rId369" Type="http://schemas.openxmlformats.org/officeDocument/2006/relationships/slide" Target="slides/slide362.xml"/><Relationship Id="rId370" Type="http://schemas.openxmlformats.org/officeDocument/2006/relationships/slide" Target="slides/slide363.xml"/><Relationship Id="rId371" Type="http://schemas.openxmlformats.org/officeDocument/2006/relationships/slide" Target="slides/slide364.xml"/><Relationship Id="rId372" Type="http://schemas.openxmlformats.org/officeDocument/2006/relationships/slide" Target="slides/slide365.xml"/><Relationship Id="rId373" Type="http://schemas.openxmlformats.org/officeDocument/2006/relationships/slide" Target="slides/slide366.xml"/><Relationship Id="rId374" Type="http://schemas.openxmlformats.org/officeDocument/2006/relationships/slide" Target="slides/slide367.xml"/><Relationship Id="rId375" Type="http://schemas.openxmlformats.org/officeDocument/2006/relationships/slide" Target="slides/slide368.xml"/><Relationship Id="rId376" Type="http://schemas.openxmlformats.org/officeDocument/2006/relationships/slide" Target="slides/slide369.xml"/><Relationship Id="rId377" Type="http://schemas.openxmlformats.org/officeDocument/2006/relationships/slide" Target="slides/slide370.xml"/><Relationship Id="rId378" Type="http://schemas.openxmlformats.org/officeDocument/2006/relationships/slide" Target="slides/slide371.xml"/><Relationship Id="rId379" Type="http://schemas.openxmlformats.org/officeDocument/2006/relationships/slide" Target="slides/slide372.xml"/><Relationship Id="rId380" Type="http://schemas.openxmlformats.org/officeDocument/2006/relationships/slide" Target="slides/slide373.xml"/><Relationship Id="rId381" Type="http://schemas.openxmlformats.org/officeDocument/2006/relationships/slide" Target="slides/slide374.xml"/><Relationship Id="rId382" Type="http://schemas.openxmlformats.org/officeDocument/2006/relationships/slide" Target="slides/slide375.xml"/><Relationship Id="rId383" Type="http://schemas.openxmlformats.org/officeDocument/2006/relationships/slide" Target="slides/slide376.xml"/><Relationship Id="rId384" Type="http://schemas.openxmlformats.org/officeDocument/2006/relationships/slide" Target="slides/slide37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幻灯片">
    <p:spTree>
      <p:nvGrpSpPr>
        <p:cNvPr id="1" name=""/>
        <p:cNvGrpSpPr/>
        <p:nvPr/>
      </p:nvGrpSpPr>
      <p:grpSpPr>
        <a:xfrm>
          <a:off x="0" y="0"/>
          <a:ext cx="0" cy="0"/>
          <a:chOff x="0" y="0"/>
          <a:chExt cx="0" cy="0"/>
        </a:xfrm>
      </p:grpSpPr>
      <p:sp>
        <p:nvSpPr>
          <p:cNvPr id="11" name="Title Text"/>
          <p:cNvSpPr txBox="1"/>
          <p:nvPr>
            <p:ph type="title"/>
          </p:nvPr>
        </p:nvSpPr>
        <p:spPr>
          <a:xfrm>
            <a:off x="440174" y="1040062"/>
            <a:ext cx="4988641" cy="717658"/>
          </a:xfrm>
          <a:prstGeom prst="rect">
            <a:avLst/>
          </a:prstGeom>
        </p:spPr>
        <p:txBody>
          <a:bodyPr/>
          <a:lstStyle/>
          <a:p>
            <a:pPr/>
            <a:r>
              <a:t>Title Text</a:t>
            </a:r>
          </a:p>
        </p:txBody>
      </p:sp>
      <p:sp>
        <p:nvSpPr>
          <p:cNvPr id="12" name="Body Level One…"/>
          <p:cNvSpPr txBox="1"/>
          <p:nvPr>
            <p:ph type="body" sz="quarter" idx="1"/>
          </p:nvPr>
        </p:nvSpPr>
        <p:spPr>
          <a:xfrm>
            <a:off x="880348" y="1897221"/>
            <a:ext cx="4108292" cy="855611"/>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节标题">
    <p:spTree>
      <p:nvGrpSpPr>
        <p:cNvPr id="1" name=""/>
        <p:cNvGrpSpPr/>
        <p:nvPr/>
      </p:nvGrpSpPr>
      <p:grpSpPr>
        <a:xfrm>
          <a:off x="0" y="0"/>
          <a:ext cx="0" cy="0"/>
          <a:chOff x="0" y="0"/>
          <a:chExt cx="0" cy="0"/>
        </a:xfrm>
      </p:grpSpPr>
      <p:sp>
        <p:nvSpPr>
          <p:cNvPr id="29" name="Title Text"/>
          <p:cNvSpPr txBox="1"/>
          <p:nvPr>
            <p:ph type="title"/>
          </p:nvPr>
        </p:nvSpPr>
        <p:spPr>
          <a:xfrm>
            <a:off x="463609" y="2151422"/>
            <a:ext cx="4988643" cy="664960"/>
          </a:xfrm>
          <a:prstGeom prst="rect">
            <a:avLst/>
          </a:prstGeom>
        </p:spPr>
        <p:txBody>
          <a:bodyPr anchor="t"/>
          <a:lstStyle>
            <a:lvl1pPr algn="l">
              <a:defRPr b="1" cap="all" sz="2300"/>
            </a:lvl1pPr>
          </a:lstStyle>
          <a:p>
            <a:pPr/>
            <a:r>
              <a:t>Title Text</a:t>
            </a:r>
          </a:p>
        </p:txBody>
      </p:sp>
      <p:sp>
        <p:nvSpPr>
          <p:cNvPr id="30" name="Body Level One…"/>
          <p:cNvSpPr txBox="1"/>
          <p:nvPr>
            <p:ph type="body" sz="quarter" idx="1"/>
          </p:nvPr>
        </p:nvSpPr>
        <p:spPr>
          <a:xfrm>
            <a:off x="463609" y="1419040"/>
            <a:ext cx="4988643" cy="732385"/>
          </a:xfrm>
          <a:prstGeom prst="rect">
            <a:avLst/>
          </a:prstGeom>
        </p:spPr>
        <p:txBody>
          <a:bodyPr anchor="b"/>
          <a:lstStyle>
            <a:lvl1pPr marL="0" indent="0">
              <a:spcBef>
                <a:spcPts val="200"/>
              </a:spcBef>
              <a:buSzTx/>
              <a:buFontTx/>
              <a:buNone/>
              <a:defRPr sz="1200">
                <a:solidFill>
                  <a:srgbClr val="888888"/>
                </a:solidFill>
              </a:defRPr>
            </a:lvl1pPr>
            <a:lvl2pPr marL="0" indent="0">
              <a:spcBef>
                <a:spcPts val="200"/>
              </a:spcBef>
              <a:buSzTx/>
              <a:buFontTx/>
              <a:buNone/>
              <a:defRPr sz="1200">
                <a:solidFill>
                  <a:srgbClr val="888888"/>
                </a:solidFill>
              </a:defRPr>
            </a:lvl2pPr>
            <a:lvl3pPr marL="0" indent="0">
              <a:spcBef>
                <a:spcPts val="200"/>
              </a:spcBef>
              <a:buSzTx/>
              <a:buFontTx/>
              <a:buNone/>
              <a:defRPr sz="1200">
                <a:solidFill>
                  <a:srgbClr val="888888"/>
                </a:solidFill>
              </a:defRPr>
            </a:lvl3pPr>
            <a:lvl4pPr marL="0" indent="0">
              <a:spcBef>
                <a:spcPts val="200"/>
              </a:spcBef>
              <a:buSzTx/>
              <a:buFontTx/>
              <a:buNone/>
              <a:defRPr sz="1200">
                <a:solidFill>
                  <a:srgbClr val="888888"/>
                </a:solidFill>
              </a:defRPr>
            </a:lvl4pPr>
            <a:lvl5pPr marL="0" indent="0">
              <a:spcBef>
                <a:spcPts val="200"/>
              </a:spcBef>
              <a:buSzTx/>
              <a:buFontTx/>
              <a:buNone/>
              <a:defRPr sz="12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两栏内容">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293448" y="781209"/>
            <a:ext cx="2592138" cy="2209551"/>
          </a:xfrm>
          <a:prstGeom prst="rect">
            <a:avLst/>
          </a:prstGeom>
        </p:spPr>
        <p:txBody>
          <a:bodyPr/>
          <a:lstStyle>
            <a:lvl1pPr>
              <a:spcBef>
                <a:spcPts val="300"/>
              </a:spcBef>
              <a:defRPr sz="1600"/>
            </a:lvl1pPr>
            <a:lvl2pPr marL="451372" indent="-188071">
              <a:spcBef>
                <a:spcPts val="300"/>
              </a:spcBef>
              <a:defRPr sz="1600"/>
            </a:lvl2pPr>
            <a:lvl3pPr marL="702136" indent="-175534">
              <a:spcBef>
                <a:spcPts val="300"/>
              </a:spcBef>
              <a:defRPr sz="1600"/>
            </a:lvl3pPr>
            <a:lvl4pPr marL="1000545" indent="-210641">
              <a:spcBef>
                <a:spcPts val="300"/>
              </a:spcBef>
              <a:defRPr sz="1600"/>
            </a:lvl4pPr>
            <a:lvl5pPr marL="1263846" indent="-210641">
              <a:spcBef>
                <a:spcPts val="300"/>
              </a:spcBef>
              <a:defRPr sz="16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比较">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293448" y="749434"/>
            <a:ext cx="2593158" cy="312330"/>
          </a:xfrm>
          <a:prstGeom prst="rect">
            <a:avLst/>
          </a:prstGeom>
        </p:spPr>
        <p:txBody>
          <a:bodyPr anchor="b"/>
          <a:lstStyle>
            <a:lvl1pPr marL="0" indent="0">
              <a:spcBef>
                <a:spcPts val="300"/>
              </a:spcBef>
              <a:buSzTx/>
              <a:buFontTx/>
              <a:buNone/>
              <a:defRPr b="1" sz="1400"/>
            </a:lvl1pPr>
            <a:lvl2pPr marL="0" indent="0">
              <a:spcBef>
                <a:spcPts val="300"/>
              </a:spcBef>
              <a:buSzTx/>
              <a:buFontTx/>
              <a:buNone/>
              <a:defRPr b="1" sz="1400"/>
            </a:lvl2pPr>
            <a:lvl3pPr marL="0" indent="0">
              <a:spcBef>
                <a:spcPts val="300"/>
              </a:spcBef>
              <a:buSzTx/>
              <a:buFontTx/>
              <a:buNone/>
              <a:defRPr b="1" sz="1400"/>
            </a:lvl3pPr>
            <a:lvl4pPr marL="0" indent="0">
              <a:spcBef>
                <a:spcPts val="300"/>
              </a:spcBef>
              <a:buSzTx/>
              <a:buFontTx/>
              <a:buNone/>
              <a:defRPr b="1" sz="1400"/>
            </a:lvl4pPr>
            <a:lvl5pPr marL="0" indent="0">
              <a:spcBef>
                <a:spcPts val="300"/>
              </a:spcBef>
              <a:buSzTx/>
              <a:buFontTx/>
              <a:buNone/>
              <a:defRPr b="1" sz="1400"/>
            </a:lvl5pPr>
          </a:lstStyle>
          <a:p>
            <a:pPr/>
            <a:r>
              <a:t>Body Level One</a:t>
            </a:r>
          </a:p>
          <a:p>
            <a:pPr lvl="1"/>
            <a:r>
              <a:t>Body Level Two</a:t>
            </a:r>
          </a:p>
          <a:p>
            <a:pPr lvl="2"/>
            <a:r>
              <a:t>Body Level Three</a:t>
            </a:r>
          </a:p>
          <a:p>
            <a:pPr lvl="3"/>
            <a:r>
              <a:t>Body Level Four</a:t>
            </a:r>
          </a:p>
          <a:p>
            <a:pPr lvl="4"/>
            <a:r>
              <a:t>Body Level Five</a:t>
            </a:r>
          </a:p>
        </p:txBody>
      </p:sp>
      <p:sp>
        <p:nvSpPr>
          <p:cNvPr id="49" name="文本占位符 4"/>
          <p:cNvSpPr/>
          <p:nvPr>
            <p:ph type="body" sz="quarter" idx="21"/>
          </p:nvPr>
        </p:nvSpPr>
        <p:spPr>
          <a:xfrm>
            <a:off x="2981363" y="749434"/>
            <a:ext cx="2594176" cy="312330"/>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内容与标题">
    <p:spTree>
      <p:nvGrpSpPr>
        <p:cNvPr id="1" name=""/>
        <p:cNvGrpSpPr/>
        <p:nvPr/>
      </p:nvGrpSpPr>
      <p:grpSpPr>
        <a:xfrm>
          <a:off x="0" y="0"/>
          <a:ext cx="0" cy="0"/>
          <a:chOff x="0" y="0"/>
          <a:chExt cx="0" cy="0"/>
        </a:xfrm>
      </p:grpSpPr>
      <p:sp>
        <p:nvSpPr>
          <p:cNvPr id="72" name="Title Text"/>
          <p:cNvSpPr txBox="1"/>
          <p:nvPr>
            <p:ph type="title"/>
          </p:nvPr>
        </p:nvSpPr>
        <p:spPr>
          <a:xfrm>
            <a:off x="293448" y="133302"/>
            <a:ext cx="1930859" cy="567307"/>
          </a:xfrm>
          <a:prstGeom prst="rect">
            <a:avLst/>
          </a:prstGeom>
        </p:spPr>
        <p:txBody>
          <a:bodyPr anchor="b"/>
          <a:lstStyle>
            <a:lvl1pPr algn="l">
              <a:defRPr b="1" sz="1200"/>
            </a:lvl1pPr>
          </a:lstStyle>
          <a:p>
            <a:pPr/>
            <a:r>
              <a:t>Title Text</a:t>
            </a:r>
          </a:p>
        </p:txBody>
      </p:sp>
      <p:sp>
        <p:nvSpPr>
          <p:cNvPr id="73" name="Body Level One…"/>
          <p:cNvSpPr txBox="1"/>
          <p:nvPr>
            <p:ph type="body" idx="1"/>
          </p:nvPr>
        </p:nvSpPr>
        <p:spPr>
          <a:xfrm>
            <a:off x="2294609" y="133302"/>
            <a:ext cx="3280929" cy="285745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文本占位符 3"/>
          <p:cNvSpPr/>
          <p:nvPr>
            <p:ph type="body" sz="half" idx="21"/>
          </p:nvPr>
        </p:nvSpPr>
        <p:spPr>
          <a:xfrm>
            <a:off x="293450" y="700608"/>
            <a:ext cx="1930857" cy="2290151"/>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图片与标题">
    <p:spTree>
      <p:nvGrpSpPr>
        <p:cNvPr id="1" name=""/>
        <p:cNvGrpSpPr/>
        <p:nvPr/>
      </p:nvGrpSpPr>
      <p:grpSpPr>
        <a:xfrm>
          <a:off x="0" y="0"/>
          <a:ext cx="0" cy="0"/>
          <a:chOff x="0" y="0"/>
          <a:chExt cx="0" cy="0"/>
        </a:xfrm>
      </p:grpSpPr>
      <p:sp>
        <p:nvSpPr>
          <p:cNvPr id="82" name="Title Text"/>
          <p:cNvSpPr txBox="1"/>
          <p:nvPr>
            <p:ph type="title"/>
          </p:nvPr>
        </p:nvSpPr>
        <p:spPr>
          <a:xfrm>
            <a:off x="1150363" y="2343625"/>
            <a:ext cx="3521393" cy="276680"/>
          </a:xfrm>
          <a:prstGeom prst="rect">
            <a:avLst/>
          </a:prstGeom>
        </p:spPr>
        <p:txBody>
          <a:bodyPr anchor="b"/>
          <a:lstStyle>
            <a:lvl1pPr algn="l">
              <a:defRPr b="1" sz="1200"/>
            </a:lvl1pPr>
          </a:lstStyle>
          <a:p>
            <a:pPr/>
            <a:r>
              <a:t>Title Text</a:t>
            </a:r>
          </a:p>
        </p:txBody>
      </p:sp>
      <p:sp>
        <p:nvSpPr>
          <p:cNvPr id="83" name="图片占位符 2"/>
          <p:cNvSpPr/>
          <p:nvPr>
            <p:ph type="pic" sz="half" idx="21"/>
          </p:nvPr>
        </p:nvSpPr>
        <p:spPr>
          <a:xfrm>
            <a:off x="1150363" y="299153"/>
            <a:ext cx="3521393" cy="2008823"/>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1150363" y="2620304"/>
            <a:ext cx="3521393" cy="392931"/>
          </a:xfrm>
          <a:prstGeom prst="rect">
            <a:avLst/>
          </a:prstGeom>
        </p:spPr>
        <p:txBody>
          <a:bodyPr/>
          <a:lstStyle>
            <a:lvl1pPr marL="0" indent="0">
              <a:spcBef>
                <a:spcPts val="100"/>
              </a:spcBef>
              <a:buSzTx/>
              <a:buFontTx/>
              <a:buNone/>
              <a:defRPr sz="800"/>
            </a:lvl1pPr>
            <a:lvl2pPr marL="0" indent="0">
              <a:spcBef>
                <a:spcPts val="100"/>
              </a:spcBef>
              <a:buSzTx/>
              <a:buFontTx/>
              <a:buNone/>
              <a:defRPr sz="800"/>
            </a:lvl2pPr>
            <a:lvl3pPr marL="0" indent="0">
              <a:spcBef>
                <a:spcPts val="100"/>
              </a:spcBef>
              <a:buSzTx/>
              <a:buFontTx/>
              <a:buNone/>
              <a:defRPr sz="800"/>
            </a:lvl3pPr>
            <a:lvl4pPr marL="0" indent="0">
              <a:spcBef>
                <a:spcPts val="100"/>
              </a:spcBef>
              <a:buSzTx/>
              <a:buFontTx/>
              <a:buNone/>
              <a:defRPr sz="800"/>
            </a:lvl4pPr>
            <a:lvl5pPr marL="0" indent="0">
              <a:spcBef>
                <a:spcPts val="100"/>
              </a:spcBef>
              <a:buSzTx/>
              <a:buFontTx/>
              <a:buNone/>
              <a:defRPr sz="8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Title Text"/>
          <p:cNvSpPr txBox="1"/>
          <p:nvPr>
            <p:ph type="title"/>
          </p:nvPr>
        </p:nvSpPr>
        <p:spPr>
          <a:xfrm>
            <a:off x="293448" y="134077"/>
            <a:ext cx="5282091" cy="558007"/>
          </a:xfrm>
          <a:prstGeom prst="rect">
            <a:avLst/>
          </a:prstGeom>
          <a:ln w="12700">
            <a:miter lim="400000"/>
          </a:ln>
          <a:extLst>
            <a:ext uri="{C572A759-6A51-4108-AA02-DFA0A04FC94B}">
              <ma14:wrappingTextBoxFlag xmlns:ma14="http://schemas.microsoft.com/office/mac/drawingml/2011/main" val="1"/>
            </a:ext>
          </a:extLst>
        </p:spPr>
        <p:txBody>
          <a:bodyPr lIns="26330" tIns="26330" rIns="26330" bIns="26330" anchor="ctr">
            <a:normAutofit fontScale="100000" lnSpcReduction="0"/>
          </a:bodyPr>
          <a:lstStyle/>
          <a:p>
            <a:pPr/>
            <a:r>
              <a:t>Title Text</a:t>
            </a:r>
          </a:p>
        </p:txBody>
      </p:sp>
      <p:sp>
        <p:nvSpPr>
          <p:cNvPr id="3" name="Body Level One…"/>
          <p:cNvSpPr txBox="1"/>
          <p:nvPr>
            <p:ph type="body" idx="1"/>
          </p:nvPr>
        </p:nvSpPr>
        <p:spPr>
          <a:xfrm>
            <a:off x="293448" y="781209"/>
            <a:ext cx="5282091" cy="2209551"/>
          </a:xfrm>
          <a:prstGeom prst="rect">
            <a:avLst/>
          </a:prstGeom>
          <a:ln w="12700">
            <a:miter lim="400000"/>
          </a:ln>
          <a:extLst>
            <a:ext uri="{C572A759-6A51-4108-AA02-DFA0A04FC94B}">
              <ma14:wrappingTextBoxFlag xmlns:ma14="http://schemas.microsoft.com/office/mac/drawingml/2011/main" val="1"/>
            </a:ext>
          </a:extLst>
        </p:spPr>
        <p:txBody>
          <a:bodyPr lIns="26330" tIns="26330" rIns="26330" bIns="2633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5420064" y="3118591"/>
            <a:ext cx="155476" cy="147340"/>
          </a:xfrm>
          <a:prstGeom prst="rect">
            <a:avLst/>
          </a:prstGeom>
          <a:ln w="12700">
            <a:miter lim="400000"/>
          </a:ln>
        </p:spPr>
        <p:txBody>
          <a:bodyPr wrap="none" lIns="26330" tIns="26330" rIns="26330" bIns="26330" anchor="ctr">
            <a:spAutoFit/>
          </a:bodyPr>
          <a:lstStyle>
            <a:lvl1pPr algn="r">
              <a:defRPr sz="700">
                <a:solidFill>
                  <a:srgbClr val="888888"/>
                </a:solidFill>
                <a:latin typeface="+mn-lt"/>
                <a:ea typeface="+mn-ea"/>
                <a:cs typeface="+mn-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ctr" defTabSz="526602" rtl="0" latinLnBrk="0">
        <a:lnSpc>
          <a:spcPct val="100000"/>
        </a:lnSpc>
        <a:spcBef>
          <a:spcPts val="0"/>
        </a:spcBef>
        <a:spcAft>
          <a:spcPts val="0"/>
        </a:spcAft>
        <a:buClrTx/>
        <a:buSzTx/>
        <a:buFontTx/>
        <a:buNone/>
        <a:tabLst/>
        <a:defRPr b="0" baseline="0" cap="none" i="0" spc="0" strike="noStrike" sz="2500" u="none">
          <a:solidFill>
            <a:srgbClr val="000000"/>
          </a:solidFill>
          <a:uFillTx/>
          <a:latin typeface="+mn-lt"/>
          <a:ea typeface="+mn-ea"/>
          <a:cs typeface="+mn-cs"/>
          <a:sym typeface="Calibri"/>
        </a:defRPr>
      </a:lvl1pPr>
      <a:lvl2pPr marL="0" marR="0" indent="0" algn="ctr" defTabSz="526602" rtl="0" latinLnBrk="0">
        <a:lnSpc>
          <a:spcPct val="100000"/>
        </a:lnSpc>
        <a:spcBef>
          <a:spcPts val="0"/>
        </a:spcBef>
        <a:spcAft>
          <a:spcPts val="0"/>
        </a:spcAft>
        <a:buClrTx/>
        <a:buSzTx/>
        <a:buFontTx/>
        <a:buNone/>
        <a:tabLst/>
        <a:defRPr b="0" baseline="0" cap="none" i="0" spc="0" strike="noStrike" sz="2500" u="none">
          <a:solidFill>
            <a:srgbClr val="000000"/>
          </a:solidFill>
          <a:uFillTx/>
          <a:latin typeface="+mn-lt"/>
          <a:ea typeface="+mn-ea"/>
          <a:cs typeface="+mn-cs"/>
          <a:sym typeface="Calibri"/>
        </a:defRPr>
      </a:lvl2pPr>
      <a:lvl3pPr marL="0" marR="0" indent="0" algn="ctr" defTabSz="526602" rtl="0" latinLnBrk="0">
        <a:lnSpc>
          <a:spcPct val="100000"/>
        </a:lnSpc>
        <a:spcBef>
          <a:spcPts val="0"/>
        </a:spcBef>
        <a:spcAft>
          <a:spcPts val="0"/>
        </a:spcAft>
        <a:buClrTx/>
        <a:buSzTx/>
        <a:buFontTx/>
        <a:buNone/>
        <a:tabLst/>
        <a:defRPr b="0" baseline="0" cap="none" i="0" spc="0" strike="noStrike" sz="2500" u="none">
          <a:solidFill>
            <a:srgbClr val="000000"/>
          </a:solidFill>
          <a:uFillTx/>
          <a:latin typeface="+mn-lt"/>
          <a:ea typeface="+mn-ea"/>
          <a:cs typeface="+mn-cs"/>
          <a:sym typeface="Calibri"/>
        </a:defRPr>
      </a:lvl3pPr>
      <a:lvl4pPr marL="0" marR="0" indent="0" algn="ctr" defTabSz="526602" rtl="0" latinLnBrk="0">
        <a:lnSpc>
          <a:spcPct val="100000"/>
        </a:lnSpc>
        <a:spcBef>
          <a:spcPts val="0"/>
        </a:spcBef>
        <a:spcAft>
          <a:spcPts val="0"/>
        </a:spcAft>
        <a:buClrTx/>
        <a:buSzTx/>
        <a:buFontTx/>
        <a:buNone/>
        <a:tabLst/>
        <a:defRPr b="0" baseline="0" cap="none" i="0" spc="0" strike="noStrike" sz="2500" u="none">
          <a:solidFill>
            <a:srgbClr val="000000"/>
          </a:solidFill>
          <a:uFillTx/>
          <a:latin typeface="+mn-lt"/>
          <a:ea typeface="+mn-ea"/>
          <a:cs typeface="+mn-cs"/>
          <a:sym typeface="Calibri"/>
        </a:defRPr>
      </a:lvl4pPr>
      <a:lvl5pPr marL="0" marR="0" indent="0" algn="ctr" defTabSz="526602" rtl="0" latinLnBrk="0">
        <a:lnSpc>
          <a:spcPct val="100000"/>
        </a:lnSpc>
        <a:spcBef>
          <a:spcPts val="0"/>
        </a:spcBef>
        <a:spcAft>
          <a:spcPts val="0"/>
        </a:spcAft>
        <a:buClrTx/>
        <a:buSzTx/>
        <a:buFontTx/>
        <a:buNone/>
        <a:tabLst/>
        <a:defRPr b="0" baseline="0" cap="none" i="0" spc="0" strike="noStrike" sz="2500" u="none">
          <a:solidFill>
            <a:srgbClr val="000000"/>
          </a:solidFill>
          <a:uFillTx/>
          <a:latin typeface="+mn-lt"/>
          <a:ea typeface="+mn-ea"/>
          <a:cs typeface="+mn-cs"/>
          <a:sym typeface="Calibri"/>
        </a:defRPr>
      </a:lvl5pPr>
      <a:lvl6pPr marL="0" marR="0" indent="0" algn="ctr" defTabSz="526602" rtl="0" latinLnBrk="0">
        <a:lnSpc>
          <a:spcPct val="100000"/>
        </a:lnSpc>
        <a:spcBef>
          <a:spcPts val="0"/>
        </a:spcBef>
        <a:spcAft>
          <a:spcPts val="0"/>
        </a:spcAft>
        <a:buClrTx/>
        <a:buSzTx/>
        <a:buFontTx/>
        <a:buNone/>
        <a:tabLst/>
        <a:defRPr b="0" baseline="0" cap="none" i="0" spc="0" strike="noStrike" sz="2500" u="none">
          <a:solidFill>
            <a:srgbClr val="000000"/>
          </a:solidFill>
          <a:uFillTx/>
          <a:latin typeface="+mn-lt"/>
          <a:ea typeface="+mn-ea"/>
          <a:cs typeface="+mn-cs"/>
          <a:sym typeface="Calibri"/>
        </a:defRPr>
      </a:lvl6pPr>
      <a:lvl7pPr marL="0" marR="0" indent="0" algn="ctr" defTabSz="526602" rtl="0" latinLnBrk="0">
        <a:lnSpc>
          <a:spcPct val="100000"/>
        </a:lnSpc>
        <a:spcBef>
          <a:spcPts val="0"/>
        </a:spcBef>
        <a:spcAft>
          <a:spcPts val="0"/>
        </a:spcAft>
        <a:buClrTx/>
        <a:buSzTx/>
        <a:buFontTx/>
        <a:buNone/>
        <a:tabLst/>
        <a:defRPr b="0" baseline="0" cap="none" i="0" spc="0" strike="noStrike" sz="2500" u="none">
          <a:solidFill>
            <a:srgbClr val="000000"/>
          </a:solidFill>
          <a:uFillTx/>
          <a:latin typeface="+mn-lt"/>
          <a:ea typeface="+mn-ea"/>
          <a:cs typeface="+mn-cs"/>
          <a:sym typeface="Calibri"/>
        </a:defRPr>
      </a:lvl7pPr>
      <a:lvl8pPr marL="0" marR="0" indent="0" algn="ctr" defTabSz="526602" rtl="0" latinLnBrk="0">
        <a:lnSpc>
          <a:spcPct val="100000"/>
        </a:lnSpc>
        <a:spcBef>
          <a:spcPts val="0"/>
        </a:spcBef>
        <a:spcAft>
          <a:spcPts val="0"/>
        </a:spcAft>
        <a:buClrTx/>
        <a:buSzTx/>
        <a:buFontTx/>
        <a:buNone/>
        <a:tabLst/>
        <a:defRPr b="0" baseline="0" cap="none" i="0" spc="0" strike="noStrike" sz="2500" u="none">
          <a:solidFill>
            <a:srgbClr val="000000"/>
          </a:solidFill>
          <a:uFillTx/>
          <a:latin typeface="+mn-lt"/>
          <a:ea typeface="+mn-ea"/>
          <a:cs typeface="+mn-cs"/>
          <a:sym typeface="Calibri"/>
        </a:defRPr>
      </a:lvl8pPr>
      <a:lvl9pPr marL="0" marR="0" indent="0" algn="ctr" defTabSz="526602" rtl="0" latinLnBrk="0">
        <a:lnSpc>
          <a:spcPct val="100000"/>
        </a:lnSpc>
        <a:spcBef>
          <a:spcPts val="0"/>
        </a:spcBef>
        <a:spcAft>
          <a:spcPts val="0"/>
        </a:spcAft>
        <a:buClrTx/>
        <a:buSzTx/>
        <a:buFontTx/>
        <a:buNone/>
        <a:tabLst/>
        <a:defRPr b="0" baseline="0" cap="none" i="0" spc="0" strike="noStrike" sz="2500" u="none">
          <a:solidFill>
            <a:srgbClr val="000000"/>
          </a:solidFill>
          <a:uFillTx/>
          <a:latin typeface="+mn-lt"/>
          <a:ea typeface="+mn-ea"/>
          <a:cs typeface="+mn-cs"/>
          <a:sym typeface="Calibri"/>
        </a:defRPr>
      </a:lvl9pPr>
    </p:titleStyle>
    <p:bodyStyle>
      <a:lvl1pPr marL="197476" marR="0" indent="-197476" algn="l" defTabSz="526602" rtl="0" latinLnBrk="0">
        <a:lnSpc>
          <a:spcPct val="100000"/>
        </a:lnSpc>
        <a:spcBef>
          <a:spcPts val="400"/>
        </a:spcBef>
        <a:spcAft>
          <a:spcPts val="0"/>
        </a:spcAft>
        <a:buClrTx/>
        <a:buSzPct val="100000"/>
        <a:buFont typeface="Arial"/>
        <a:buChar char="•"/>
        <a:tabLst/>
        <a:defRPr b="0" baseline="0" cap="none" i="0" spc="0" strike="noStrike" sz="1800" u="none">
          <a:solidFill>
            <a:srgbClr val="000000"/>
          </a:solidFill>
          <a:uFillTx/>
          <a:latin typeface="+mn-lt"/>
          <a:ea typeface="+mn-ea"/>
          <a:cs typeface="+mn-cs"/>
          <a:sym typeface="Calibri"/>
        </a:defRPr>
      </a:lvl1pPr>
      <a:lvl2pPr marL="448434" marR="0" indent="-185132" algn="l" defTabSz="526602" rtl="0" latinLnBrk="0">
        <a:lnSpc>
          <a:spcPct val="100000"/>
        </a:lnSpc>
        <a:spcBef>
          <a:spcPts val="400"/>
        </a:spcBef>
        <a:spcAft>
          <a:spcPts val="0"/>
        </a:spcAft>
        <a:buClrTx/>
        <a:buSzPct val="100000"/>
        <a:buFont typeface="Arial"/>
        <a:buChar char="–"/>
        <a:tabLst/>
        <a:defRPr b="0" baseline="0" cap="none" i="0" spc="0" strike="noStrike" sz="1800" u="none">
          <a:solidFill>
            <a:srgbClr val="000000"/>
          </a:solidFill>
          <a:uFillTx/>
          <a:latin typeface="+mn-lt"/>
          <a:ea typeface="+mn-ea"/>
          <a:cs typeface="+mn-cs"/>
          <a:sym typeface="Calibri"/>
        </a:defRPr>
      </a:lvl2pPr>
      <a:lvl3pPr marL="695867" marR="0" indent="-169265" algn="l" defTabSz="526602" rtl="0" latinLnBrk="0">
        <a:lnSpc>
          <a:spcPct val="100000"/>
        </a:lnSpc>
        <a:spcBef>
          <a:spcPts val="400"/>
        </a:spcBef>
        <a:spcAft>
          <a:spcPts val="0"/>
        </a:spcAft>
        <a:buClrTx/>
        <a:buSzPct val="100000"/>
        <a:buFont typeface="Arial"/>
        <a:buChar char="•"/>
        <a:tabLst/>
        <a:defRPr b="0" baseline="0" cap="none" i="0" spc="0" strike="noStrike" sz="1800" u="none">
          <a:solidFill>
            <a:srgbClr val="000000"/>
          </a:solidFill>
          <a:uFillTx/>
          <a:latin typeface="+mn-lt"/>
          <a:ea typeface="+mn-ea"/>
          <a:cs typeface="+mn-cs"/>
          <a:sym typeface="Calibri"/>
        </a:defRPr>
      </a:lvl3pPr>
      <a:lvl4pPr marL="987380" marR="0" indent="-197476" algn="l" defTabSz="526602" rtl="0" latinLnBrk="0">
        <a:lnSpc>
          <a:spcPct val="100000"/>
        </a:lnSpc>
        <a:spcBef>
          <a:spcPts val="400"/>
        </a:spcBef>
        <a:spcAft>
          <a:spcPts val="0"/>
        </a:spcAft>
        <a:buClrTx/>
        <a:buSzPct val="100000"/>
        <a:buFont typeface="Arial"/>
        <a:buChar char="–"/>
        <a:tabLst/>
        <a:defRPr b="0" baseline="0" cap="none" i="0" spc="0" strike="noStrike" sz="1800" u="none">
          <a:solidFill>
            <a:srgbClr val="000000"/>
          </a:solidFill>
          <a:uFillTx/>
          <a:latin typeface="+mn-lt"/>
          <a:ea typeface="+mn-ea"/>
          <a:cs typeface="+mn-cs"/>
          <a:sym typeface="Calibri"/>
        </a:defRPr>
      </a:lvl4pPr>
      <a:lvl5pPr marL="1250681" marR="0" indent="-197476" algn="l" defTabSz="526602" rtl="0" latinLnBrk="0">
        <a:lnSpc>
          <a:spcPct val="100000"/>
        </a:lnSpc>
        <a:spcBef>
          <a:spcPts val="400"/>
        </a:spcBef>
        <a:spcAft>
          <a:spcPts val="0"/>
        </a:spcAft>
        <a:buClrTx/>
        <a:buSzPct val="100000"/>
        <a:buFont typeface="Arial"/>
        <a:buChar char="»"/>
        <a:tabLst/>
        <a:defRPr b="0" baseline="0" cap="none" i="0" spc="0" strike="noStrike" sz="1800" u="none">
          <a:solidFill>
            <a:srgbClr val="000000"/>
          </a:solidFill>
          <a:uFillTx/>
          <a:latin typeface="+mn-lt"/>
          <a:ea typeface="+mn-ea"/>
          <a:cs typeface="+mn-cs"/>
          <a:sym typeface="Calibri"/>
        </a:defRPr>
      </a:lvl5pPr>
      <a:lvl6pPr marL="1513982" marR="0" indent="-197476" algn="l" defTabSz="526602" rtl="0" latinLnBrk="0">
        <a:lnSpc>
          <a:spcPct val="100000"/>
        </a:lnSpc>
        <a:spcBef>
          <a:spcPts val="400"/>
        </a:spcBef>
        <a:spcAft>
          <a:spcPts val="0"/>
        </a:spcAft>
        <a:buClrTx/>
        <a:buSzPct val="100000"/>
        <a:buFont typeface="Arial"/>
        <a:buChar char="•"/>
        <a:tabLst/>
        <a:defRPr b="0" baseline="0" cap="none" i="0" spc="0" strike="noStrike" sz="1800" u="none">
          <a:solidFill>
            <a:srgbClr val="000000"/>
          </a:solidFill>
          <a:uFillTx/>
          <a:latin typeface="+mn-lt"/>
          <a:ea typeface="+mn-ea"/>
          <a:cs typeface="+mn-cs"/>
          <a:sym typeface="Calibri"/>
        </a:defRPr>
      </a:lvl6pPr>
      <a:lvl7pPr marL="1777284" marR="0" indent="-197476" algn="l" defTabSz="526602" rtl="0" latinLnBrk="0">
        <a:lnSpc>
          <a:spcPct val="100000"/>
        </a:lnSpc>
        <a:spcBef>
          <a:spcPts val="400"/>
        </a:spcBef>
        <a:spcAft>
          <a:spcPts val="0"/>
        </a:spcAft>
        <a:buClrTx/>
        <a:buSzPct val="100000"/>
        <a:buFont typeface="Arial"/>
        <a:buChar char="•"/>
        <a:tabLst/>
        <a:defRPr b="0" baseline="0" cap="none" i="0" spc="0" strike="noStrike" sz="1800" u="none">
          <a:solidFill>
            <a:srgbClr val="000000"/>
          </a:solidFill>
          <a:uFillTx/>
          <a:latin typeface="+mn-lt"/>
          <a:ea typeface="+mn-ea"/>
          <a:cs typeface="+mn-cs"/>
          <a:sym typeface="Calibri"/>
        </a:defRPr>
      </a:lvl7pPr>
      <a:lvl8pPr marL="2040585" marR="0" indent="-197475" algn="l" defTabSz="526602" rtl="0" latinLnBrk="0">
        <a:lnSpc>
          <a:spcPct val="100000"/>
        </a:lnSpc>
        <a:spcBef>
          <a:spcPts val="400"/>
        </a:spcBef>
        <a:spcAft>
          <a:spcPts val="0"/>
        </a:spcAft>
        <a:buClrTx/>
        <a:buSzPct val="100000"/>
        <a:buFont typeface="Arial"/>
        <a:buChar char="•"/>
        <a:tabLst/>
        <a:defRPr b="0" baseline="0" cap="none" i="0" spc="0" strike="noStrike" sz="1800" u="none">
          <a:solidFill>
            <a:srgbClr val="000000"/>
          </a:solidFill>
          <a:uFillTx/>
          <a:latin typeface="+mn-lt"/>
          <a:ea typeface="+mn-ea"/>
          <a:cs typeface="+mn-cs"/>
          <a:sym typeface="Calibri"/>
        </a:defRPr>
      </a:lvl8pPr>
      <a:lvl9pPr marL="2303888" marR="0" indent="-197475" algn="l" defTabSz="526602" rtl="0" latinLnBrk="0">
        <a:lnSpc>
          <a:spcPct val="100000"/>
        </a:lnSpc>
        <a:spcBef>
          <a:spcPts val="400"/>
        </a:spcBef>
        <a:spcAft>
          <a:spcPts val="0"/>
        </a:spcAft>
        <a:buClrTx/>
        <a:buSzPct val="100000"/>
        <a:buFont typeface="Arial"/>
        <a:buChar char="•"/>
        <a:tabLst/>
        <a:defRPr b="0" baseline="0" cap="none" i="0" spc="0" strike="noStrike" sz="1800" u="none">
          <a:solidFill>
            <a:srgbClr val="000000"/>
          </a:solidFill>
          <a:uFillTx/>
          <a:latin typeface="+mn-lt"/>
          <a:ea typeface="+mn-ea"/>
          <a:cs typeface="+mn-cs"/>
          <a:sym typeface="Calibri"/>
        </a:defRPr>
      </a:lvl9pPr>
    </p:bodyStyle>
    <p:otherStyle>
      <a:lvl1pPr marL="0" marR="0" indent="0" algn="r" defTabSz="526602" rtl="0" latinLnBrk="0">
        <a:lnSpc>
          <a:spcPct val="100000"/>
        </a:lnSpc>
        <a:spcBef>
          <a:spcPts val="0"/>
        </a:spcBef>
        <a:spcAft>
          <a:spcPts val="0"/>
        </a:spcAft>
        <a:buClrTx/>
        <a:buSzTx/>
        <a:buFontTx/>
        <a:buNone/>
        <a:tabLst/>
        <a:defRPr b="0" baseline="0" cap="none" i="0" spc="0" strike="noStrike" sz="700" u="none">
          <a:solidFill>
            <a:schemeClr val="tx1"/>
          </a:solidFill>
          <a:uFillTx/>
          <a:latin typeface="+mn-lt"/>
          <a:ea typeface="+mn-ea"/>
          <a:cs typeface="+mn-cs"/>
          <a:sym typeface="Calibri"/>
        </a:defRPr>
      </a:lvl1pPr>
      <a:lvl2pPr marL="0" marR="0" indent="0" algn="r" defTabSz="526602" rtl="0" latinLnBrk="0">
        <a:lnSpc>
          <a:spcPct val="100000"/>
        </a:lnSpc>
        <a:spcBef>
          <a:spcPts val="0"/>
        </a:spcBef>
        <a:spcAft>
          <a:spcPts val="0"/>
        </a:spcAft>
        <a:buClrTx/>
        <a:buSzTx/>
        <a:buFontTx/>
        <a:buNone/>
        <a:tabLst/>
        <a:defRPr b="0" baseline="0" cap="none" i="0" spc="0" strike="noStrike" sz="700" u="none">
          <a:solidFill>
            <a:schemeClr val="tx1"/>
          </a:solidFill>
          <a:uFillTx/>
          <a:latin typeface="+mn-lt"/>
          <a:ea typeface="+mn-ea"/>
          <a:cs typeface="+mn-cs"/>
          <a:sym typeface="Calibri"/>
        </a:defRPr>
      </a:lvl2pPr>
      <a:lvl3pPr marL="0" marR="0" indent="0" algn="r" defTabSz="526602" rtl="0" latinLnBrk="0">
        <a:lnSpc>
          <a:spcPct val="100000"/>
        </a:lnSpc>
        <a:spcBef>
          <a:spcPts val="0"/>
        </a:spcBef>
        <a:spcAft>
          <a:spcPts val="0"/>
        </a:spcAft>
        <a:buClrTx/>
        <a:buSzTx/>
        <a:buFontTx/>
        <a:buNone/>
        <a:tabLst/>
        <a:defRPr b="0" baseline="0" cap="none" i="0" spc="0" strike="noStrike" sz="700" u="none">
          <a:solidFill>
            <a:schemeClr val="tx1"/>
          </a:solidFill>
          <a:uFillTx/>
          <a:latin typeface="+mn-lt"/>
          <a:ea typeface="+mn-ea"/>
          <a:cs typeface="+mn-cs"/>
          <a:sym typeface="Calibri"/>
        </a:defRPr>
      </a:lvl3pPr>
      <a:lvl4pPr marL="0" marR="0" indent="0" algn="r" defTabSz="526602" rtl="0" latinLnBrk="0">
        <a:lnSpc>
          <a:spcPct val="100000"/>
        </a:lnSpc>
        <a:spcBef>
          <a:spcPts val="0"/>
        </a:spcBef>
        <a:spcAft>
          <a:spcPts val="0"/>
        </a:spcAft>
        <a:buClrTx/>
        <a:buSzTx/>
        <a:buFontTx/>
        <a:buNone/>
        <a:tabLst/>
        <a:defRPr b="0" baseline="0" cap="none" i="0" spc="0" strike="noStrike" sz="700" u="none">
          <a:solidFill>
            <a:schemeClr val="tx1"/>
          </a:solidFill>
          <a:uFillTx/>
          <a:latin typeface="+mn-lt"/>
          <a:ea typeface="+mn-ea"/>
          <a:cs typeface="+mn-cs"/>
          <a:sym typeface="Calibri"/>
        </a:defRPr>
      </a:lvl4pPr>
      <a:lvl5pPr marL="0" marR="0" indent="0" algn="r" defTabSz="526602" rtl="0" latinLnBrk="0">
        <a:lnSpc>
          <a:spcPct val="100000"/>
        </a:lnSpc>
        <a:spcBef>
          <a:spcPts val="0"/>
        </a:spcBef>
        <a:spcAft>
          <a:spcPts val="0"/>
        </a:spcAft>
        <a:buClrTx/>
        <a:buSzTx/>
        <a:buFontTx/>
        <a:buNone/>
        <a:tabLst/>
        <a:defRPr b="0" baseline="0" cap="none" i="0" spc="0" strike="noStrike" sz="700" u="none">
          <a:solidFill>
            <a:schemeClr val="tx1"/>
          </a:solidFill>
          <a:uFillTx/>
          <a:latin typeface="+mn-lt"/>
          <a:ea typeface="+mn-ea"/>
          <a:cs typeface="+mn-cs"/>
          <a:sym typeface="Calibri"/>
        </a:defRPr>
      </a:lvl5pPr>
      <a:lvl6pPr marL="0" marR="0" indent="0" algn="r" defTabSz="526602" rtl="0" latinLnBrk="0">
        <a:lnSpc>
          <a:spcPct val="100000"/>
        </a:lnSpc>
        <a:spcBef>
          <a:spcPts val="0"/>
        </a:spcBef>
        <a:spcAft>
          <a:spcPts val="0"/>
        </a:spcAft>
        <a:buClrTx/>
        <a:buSzTx/>
        <a:buFontTx/>
        <a:buNone/>
        <a:tabLst/>
        <a:defRPr b="0" baseline="0" cap="none" i="0" spc="0" strike="noStrike" sz="700" u="none">
          <a:solidFill>
            <a:schemeClr val="tx1"/>
          </a:solidFill>
          <a:uFillTx/>
          <a:latin typeface="+mn-lt"/>
          <a:ea typeface="+mn-ea"/>
          <a:cs typeface="+mn-cs"/>
          <a:sym typeface="Calibri"/>
        </a:defRPr>
      </a:lvl6pPr>
      <a:lvl7pPr marL="0" marR="0" indent="0" algn="r" defTabSz="526602" rtl="0" latinLnBrk="0">
        <a:lnSpc>
          <a:spcPct val="100000"/>
        </a:lnSpc>
        <a:spcBef>
          <a:spcPts val="0"/>
        </a:spcBef>
        <a:spcAft>
          <a:spcPts val="0"/>
        </a:spcAft>
        <a:buClrTx/>
        <a:buSzTx/>
        <a:buFontTx/>
        <a:buNone/>
        <a:tabLst/>
        <a:defRPr b="0" baseline="0" cap="none" i="0" spc="0" strike="noStrike" sz="700" u="none">
          <a:solidFill>
            <a:schemeClr val="tx1"/>
          </a:solidFill>
          <a:uFillTx/>
          <a:latin typeface="+mn-lt"/>
          <a:ea typeface="+mn-ea"/>
          <a:cs typeface="+mn-cs"/>
          <a:sym typeface="Calibri"/>
        </a:defRPr>
      </a:lvl7pPr>
      <a:lvl8pPr marL="0" marR="0" indent="0" algn="r" defTabSz="526602" rtl="0" latinLnBrk="0">
        <a:lnSpc>
          <a:spcPct val="100000"/>
        </a:lnSpc>
        <a:spcBef>
          <a:spcPts val="0"/>
        </a:spcBef>
        <a:spcAft>
          <a:spcPts val="0"/>
        </a:spcAft>
        <a:buClrTx/>
        <a:buSzTx/>
        <a:buFontTx/>
        <a:buNone/>
        <a:tabLst/>
        <a:defRPr b="0" baseline="0" cap="none" i="0" spc="0" strike="noStrike" sz="700" u="none">
          <a:solidFill>
            <a:schemeClr val="tx1"/>
          </a:solidFill>
          <a:uFillTx/>
          <a:latin typeface="+mn-lt"/>
          <a:ea typeface="+mn-ea"/>
          <a:cs typeface="+mn-cs"/>
          <a:sym typeface="Calibri"/>
        </a:defRPr>
      </a:lvl8pPr>
      <a:lvl9pPr marL="0" marR="0" indent="0" algn="r" defTabSz="526602" rtl="0" latinLnBrk="0">
        <a:lnSpc>
          <a:spcPct val="100000"/>
        </a:lnSpc>
        <a:spcBef>
          <a:spcPts val="0"/>
        </a:spcBef>
        <a:spcAft>
          <a:spcPts val="0"/>
        </a:spcAft>
        <a:buClrTx/>
        <a:buSzTx/>
        <a:buFontTx/>
        <a:buNone/>
        <a:tabLst/>
        <a:defRPr b="0" baseline="0" cap="none" i="0" spc="0" strike="noStrike" sz="7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John_Markoff" TargetMode="External"/><Relationship Id="rId3" Type="http://schemas.openxmlformats.org/officeDocument/2006/relationships/image" Target="../media/image11.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hanban.edu.cn/confuciousinstitutes/" TargetMode="External"/></Relationships>

</file>

<file path=ppt/slides/_rels/slide1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baike.baidu.com/view/4662302.htm" TargetMode="External"/></Relationships>

</file>

<file path=ppt/slides/_rels/slide1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eg"/><Relationship Id="rId3" Type="http://schemas.openxmlformats.org/officeDocument/2006/relationships/hyperlink" Target="https://en.wikipedia.org/wiki/Hippocratic_Oath" TargetMode="External"/></Relationships>

</file>

<file path=ppt/slides/_rels/slide14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 Id="rId3" Type="http://schemas.openxmlformats.org/officeDocument/2006/relationships/image" Target="../media/image10.png"/></Relationships>

</file>

<file path=ppt/slides/_rels/slide14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eg"/></Relationships>

</file>

<file path=ppt/slides/_rels/slide14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eg"/></Relationships>

</file>

<file path=ppt/slides/_rels/slide14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cm.org/about-acm/about-the-acm-organization"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home.baidu.com/about/ethics.html" TargetMode="External"/></Relationships>

</file>

<file path=ppt/slides/_rels/slide15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home.baidu.com/about/culture.html" TargetMode="External"/></Relationships>

</file>

<file path=ppt/slides/_rels/slide15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home.baidu.com/about/ethics.html" TargetMode="External"/><Relationship Id="rId3" Type="http://schemas.openxmlformats.org/officeDocument/2006/relationships/hyperlink" Target="http://home.baidu.com/about/culture.html" TargetMode="External"/></Relationships>

</file>

<file path=ppt/slides/_rels/slide16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San_Francisco_Bay_Area"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jpeg"/></Relationships>

</file>

<file path=ppt/slides/_rels/slide17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jpeg"/></Relationships>

</file>

<file path=ppt/slides/_rels/slide17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eg"/></Relationships>

</file>

<file path=ppt/slides/_rels/slide17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ARPANET" TargetMode="External"/></Relationships>

</file>

<file path=ppt/slides/_rels/slide17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util.acm.org/boards/listing.cfm?id=45" TargetMode="External"/></Relationships>

</file>

<file path=ppt/slides/_rels/slide19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hyperlink" Target="https://en.wikipedia.org/wiki/James_H._Moor" TargetMode="External"/><Relationship Id="rId4" Type="http://schemas.openxmlformats.org/officeDocument/2006/relationships/image" Target="../media/image5.png"/><Relationship Id="rId5" Type="http://schemas.openxmlformats.org/officeDocument/2006/relationships/hyperlink" Target="https://en.wikipedia.org/wiki/Terrell_Ward_Bynum" TargetMode="External"/><Relationship Id="rId6" Type="http://schemas.openxmlformats.org/officeDocument/2006/relationships/image" Target="../media/image6.png"/><Relationship Id="rId7" Type="http://schemas.openxmlformats.org/officeDocument/2006/relationships/hyperlink" Target="https://en.wikipedia.org/wiki/Norbert_Wiener" TargetMode="External"/></Relationships>

</file>

<file path=ppt/slides/_rels/slide20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Disaster_recovery" TargetMode="External"/></Relationships>

</file>

<file path=ppt/slides/_rels/slide2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acm.org/education/curric_vols/cc2001.pdf" TargetMode="External"/></Relationships>

</file>

<file path=ppt/slides/_rels/slide24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4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hyperlink" Target="http://www.wipo.int/portal/en/index.html" TargetMode="External"/></Relationships>

</file>

<file path=ppt/slides/_rels/slide24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acm.org/education/CS2013-final-report.pdf" TargetMode="External"/></Relationships>

</file>

<file path=ppt/slides/_rels/slide25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5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26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encent.com/zh-cn/le/trademarkstatement.shtml" TargetMode="External"/></Relationships>

</file>

<file path=ppt/slides/_rels/slide26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hyperlink" Target="http://www.china-10.com/brand/list_2729_2445.html" TargetMode="External"/></Relationships>

</file>

<file path=ppt/slides/_rels/slide26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6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ov.cn/jrzg/2013-08/30/content_2478110.htm" TargetMode="External"/><Relationship Id="rId3" Type="http://schemas.openxmlformats.org/officeDocument/2006/relationships/hyperlink" Target="http://www.npc.gov.cn/wxzl/gongbao/2009-02/05/content_1505227.htm" TargetMode="External"/><Relationship Id="rId4" Type="http://schemas.openxmlformats.org/officeDocument/2006/relationships/hyperlink" Target="http://www.npc.gov.cn/npc/xinwen/2010-02/26/content_1544852.htm" TargetMode="External"/></Relationships>

</file>

<file path=ppt/slides/_rels/slide26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Richard_Stallman" TargetMode="External"/><Relationship Id="rId3" Type="http://schemas.openxmlformats.org/officeDocument/2006/relationships/image" Target="../media/image14.png"/></Relationships>

</file>

<file path=ppt/slides/_rels/slide27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Copyleft" TargetMode="External"/><Relationship Id="rId3" Type="http://schemas.openxmlformats.org/officeDocument/2006/relationships/image" Target="../media/image15.png"/></Relationships>

</file>

<file path=ppt/slides/_rels/slide27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GNU_General_Public_License" TargetMode="External"/></Relationships>

</file>

<file path=ppt/slides/_rels/slide27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7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Computer_ethics" TargetMode="External"/><Relationship Id="rId3" Type="http://schemas.openxmlformats.org/officeDocument/2006/relationships/hyperlink" Target="https://www.acm.org/education/CS2013-final-report.pdf" TargetMode="External"/><Relationship Id="rId4" Type="http://schemas.openxmlformats.org/officeDocument/2006/relationships/hyperlink" Target="http://ethics.acm.org/2018-code-draft-1/" TargetMode="External"/><Relationship Id="rId5" Type="http://schemas.openxmlformats.org/officeDocument/2006/relationships/hyperlink" Target="http://www.cs.utexas.edu/~ear/cs349/Bynum_Short_History.html" TargetMode="External"/></Relationships>

</file>

<file path=ppt/slides/_rels/slide28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cac.gov.cn/chinacopyright/contents/518/133418.html" TargetMode="External"/><Relationship Id="rId3" Type="http://schemas.openxmlformats.org/officeDocument/2006/relationships/hyperlink" Target="https://en.wikipedia.org/wiki/Copyright" TargetMode="External"/><Relationship Id="rId4" Type="http://schemas.openxmlformats.org/officeDocument/2006/relationships/hyperlink" Target="https://en.wikipedia.org/wiki/Copyleft" TargetMode="External"/><Relationship Id="rId5" Type="http://schemas.openxmlformats.org/officeDocument/2006/relationships/hyperlink" Target="https://en.wikipedia.org/wiki/GNU_General_Public_License" TargetMode="External"/><Relationship Id="rId6" Type="http://schemas.openxmlformats.org/officeDocument/2006/relationships/hyperlink" Target="https://github.com/" TargetMode="External"/></Relationships>

</file>

<file path=ppt/slides/_rels/slide28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8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3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3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lib.szu.edu.cn/" TargetMode="Externa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4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jpeg"/><Relationship Id="rId3" Type="http://schemas.openxmlformats.org/officeDocument/2006/relationships/hyperlink" Target="https://en.wikipedia.org/wiki/George_Akerlof" TargetMode="External"/></Relationships>

</file>

<file path=ppt/slides/_rels/slide34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5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jpeg"/><Relationship Id="rId6" Type="http://schemas.openxmlformats.org/officeDocument/2006/relationships/image" Target="../media/image7.jpeg"/></Relationships>

</file>

<file path=ppt/slides/_rels/slide36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 Id="rId3" Type="http://schemas.openxmlformats.org/officeDocument/2006/relationships/image" Target="../media/image9.jpeg"/></Relationships>

</file>

<file path=ppt/slides/_rels/slide37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7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 Id="rId3" Type="http://schemas.openxmlformats.org/officeDocument/2006/relationships/image" Target="../media/image9.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2.jpeg"/><Relationship Id="rId4" Type="http://schemas.openxmlformats.org/officeDocument/2006/relationships/image" Target="../media/image3.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Ten_Commandments_of_Computer_Ethics" TargetMode="External"/></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ech.sina.com.cn/z/tieba/"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news.sina.com.cn/w/zg/2016-02-20/doc-ifxprucs6278920.shtml" TargetMode="External"/></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news.xinhuanet.com/politics/2016-03/17/c_128805613.htm" TargetMode="External"/></Relationships>

</file>

<file path=ppt/slides/_rels/slide7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Ten_Commandments_of_Computer_Ethics" TargetMode="External"/><Relationship Id="rId3" Type="http://schemas.openxmlformats.org/officeDocument/2006/relationships/hyperlink" Target="http://news.xinhuanet.com/politics/2016-03/17/c_128805613.htm"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Bio-inspired_computing" TargetMode="External"/></Relationships>

</file>

<file path=ppt/slides/_rels/slide8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标题 1"/>
          <p:cNvSpPr txBox="1"/>
          <p:nvPr>
            <p:ph type="ctrTitle"/>
          </p:nvPr>
        </p:nvSpPr>
        <p:spPr>
          <a:xfrm>
            <a:off x="440172" y="1040062"/>
            <a:ext cx="4988643" cy="717658"/>
          </a:xfrm>
          <a:prstGeom prst="rect">
            <a:avLst/>
          </a:prstGeom>
        </p:spPr>
        <p:txBody>
          <a:bodyPr/>
          <a:lstStyle/>
          <a:p>
            <a:pPr>
              <a:defRPr b="1">
                <a:latin typeface="+mj-lt"/>
                <a:ea typeface="+mj-ea"/>
                <a:cs typeface="+mj-cs"/>
                <a:sym typeface="Helvetica"/>
              </a:defRPr>
            </a:pPr>
            <a:r>
              <a:t>第</a:t>
            </a:r>
            <a:r>
              <a:rPr>
                <a:latin typeface="+mn-lt"/>
                <a:ea typeface="+mn-ea"/>
                <a:cs typeface="+mn-cs"/>
                <a:sym typeface="Calibri"/>
              </a:rPr>
              <a:t>1</a:t>
            </a:r>
            <a:r>
              <a:t>章 计算机伦理学概述</a:t>
            </a:r>
          </a:p>
        </p:txBody>
      </p:sp>
      <p:sp>
        <p:nvSpPr>
          <p:cNvPr id="95" name="副标题 2"/>
          <p:cNvSpPr txBox="1"/>
          <p:nvPr>
            <p:ph type="subTitle" sz="quarter" idx="1"/>
          </p:nvPr>
        </p:nvSpPr>
        <p:spPr>
          <a:xfrm>
            <a:off x="880347" y="1897221"/>
            <a:ext cx="4108294" cy="855611"/>
          </a:xfrm>
          <a:prstGeom prst="rect">
            <a:avLst/>
          </a:prstGeom>
        </p:spPr>
        <p:txBody>
          <a:bodyPr/>
          <a:lstStyle>
            <a:lvl1pPr>
              <a:spcBef>
                <a:spcPts val="300"/>
              </a:spcBef>
              <a:defRPr b="1" sz="1400">
                <a:solidFill>
                  <a:srgbClr val="000000"/>
                </a:solidFill>
                <a:latin typeface="+mj-lt"/>
                <a:ea typeface="+mj-ea"/>
                <a:cs typeface="+mj-cs"/>
                <a:sym typeface="Helvetica"/>
              </a:defRPr>
            </a:lvl1pPr>
          </a:lstStyle>
          <a:p>
            <a:pPr/>
            <a:r>
              <a:t>贺颖</a:t>
            </a:r>
          </a:p>
        </p:txBody>
      </p:sp>
      <p:sp>
        <p:nvSpPr>
          <p:cNvPr id="96" name="灯片编号占位符 3"/>
          <p:cNvSpPr txBox="1"/>
          <p:nvPr>
            <p:ph type="sldNum" sz="quarter" idx="4294967295"/>
          </p:nvPr>
        </p:nvSpPr>
        <p:spPr>
          <a:xfrm>
            <a:off x="5448539" y="3118591"/>
            <a:ext cx="127001"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内容占位符 2"/>
          <p:cNvSpPr txBox="1"/>
          <p:nvPr>
            <p:ph type="body" idx="1"/>
          </p:nvPr>
        </p:nvSpPr>
        <p:spPr>
          <a:xfrm>
            <a:off x="293450" y="737914"/>
            <a:ext cx="5282089" cy="2209552"/>
          </a:xfrm>
          <a:prstGeom prst="rect">
            <a:avLst/>
          </a:prstGeom>
        </p:spPr>
        <p:txBody>
          <a:bodyPr/>
          <a:lstStyle/>
          <a:p>
            <a:pPr>
              <a:spcBef>
                <a:spcPts val="200"/>
              </a:spcBef>
              <a:defRPr b="1" sz="1200"/>
            </a:pPr>
            <a:r>
              <a:t>James Moor</a:t>
            </a:r>
            <a:r>
              <a:rPr>
                <a:latin typeface="+mj-lt"/>
                <a:ea typeface="+mj-ea"/>
                <a:cs typeface="+mj-cs"/>
                <a:sym typeface="Helvetica"/>
              </a:rPr>
              <a:t>（美国计算机伦理学家）</a:t>
            </a:r>
            <a:r>
              <a:rPr b="0">
                <a:latin typeface="+mj-lt"/>
                <a:ea typeface="+mj-ea"/>
                <a:cs typeface="+mj-cs"/>
                <a:sym typeface="Helvetica"/>
              </a:rPr>
              <a:t>：计算机伦理学是</a:t>
            </a:r>
            <a:r>
              <a:rPr b="0"/>
              <a:t>“</a:t>
            </a:r>
            <a:r>
              <a:rPr b="0">
                <a:latin typeface="+mj-lt"/>
                <a:ea typeface="+mj-ea"/>
                <a:cs typeface="+mj-cs"/>
                <a:sym typeface="Helvetica"/>
              </a:rPr>
              <a:t>研究计算机技术的</a:t>
            </a:r>
            <a:r>
              <a:rPr>
                <a:solidFill>
                  <a:srgbClr val="0000FF"/>
                </a:solidFill>
                <a:latin typeface="+mj-lt"/>
                <a:ea typeface="+mj-ea"/>
                <a:cs typeface="+mj-cs"/>
                <a:sym typeface="Helvetica"/>
              </a:rPr>
              <a:t>本质（</a:t>
            </a:r>
            <a:r>
              <a:rPr>
                <a:solidFill>
                  <a:srgbClr val="0000FF"/>
                </a:solidFill>
              </a:rPr>
              <a:t>essence</a:t>
            </a:r>
            <a:r>
              <a:rPr>
                <a:solidFill>
                  <a:srgbClr val="0000FF"/>
                </a:solidFill>
                <a:latin typeface="+mj-lt"/>
                <a:ea typeface="+mj-ea"/>
                <a:cs typeface="+mj-cs"/>
                <a:sym typeface="Helvetica"/>
              </a:rPr>
              <a:t>）</a:t>
            </a:r>
            <a:r>
              <a:rPr b="0">
                <a:latin typeface="+mj-lt"/>
                <a:ea typeface="+mj-ea"/>
                <a:cs typeface="+mj-cs"/>
                <a:sym typeface="Helvetica"/>
              </a:rPr>
              <a:t>及其对自然和社会的</a:t>
            </a:r>
            <a:r>
              <a:rPr>
                <a:solidFill>
                  <a:srgbClr val="0000FF"/>
                </a:solidFill>
                <a:latin typeface="+mj-lt"/>
                <a:ea typeface="+mj-ea"/>
                <a:cs typeface="+mj-cs"/>
                <a:sym typeface="Helvetica"/>
              </a:rPr>
              <a:t>冲击（</a:t>
            </a:r>
            <a:r>
              <a:rPr>
                <a:solidFill>
                  <a:srgbClr val="0000FF"/>
                </a:solidFill>
              </a:rPr>
              <a:t>impact</a:t>
            </a:r>
            <a:r>
              <a:rPr>
                <a:solidFill>
                  <a:srgbClr val="0000FF"/>
                </a:solidFill>
                <a:latin typeface="+mj-lt"/>
                <a:ea typeface="+mj-ea"/>
                <a:cs typeface="+mj-cs"/>
                <a:sym typeface="Helvetica"/>
              </a:rPr>
              <a:t>）</a:t>
            </a:r>
            <a:r>
              <a:rPr b="0">
                <a:latin typeface="+mj-lt"/>
                <a:ea typeface="+mj-ea"/>
                <a:cs typeface="+mj-cs"/>
                <a:sym typeface="Helvetica"/>
              </a:rPr>
              <a:t>的分析，以及形成相应的</a:t>
            </a:r>
            <a:r>
              <a:rPr b="0">
                <a:solidFill>
                  <a:srgbClr val="FF0000"/>
                </a:solidFill>
                <a:latin typeface="+mj-lt"/>
                <a:ea typeface="+mj-ea"/>
                <a:cs typeface="+mj-cs"/>
                <a:sym typeface="Helvetica"/>
              </a:rPr>
              <a:t>道德</a:t>
            </a:r>
            <a:r>
              <a:rPr u="sng">
                <a:solidFill>
                  <a:srgbClr val="FF0000"/>
                </a:solidFill>
                <a:latin typeface="+mj-lt"/>
                <a:ea typeface="+mj-ea"/>
                <a:cs typeface="+mj-cs"/>
                <a:sym typeface="Helvetica"/>
              </a:rPr>
              <a:t>规范</a:t>
            </a:r>
            <a:r>
              <a:rPr b="0">
                <a:latin typeface="+mj-lt"/>
                <a:ea typeface="+mj-ea"/>
                <a:cs typeface="+mj-cs"/>
                <a:sym typeface="Helvetica"/>
              </a:rPr>
              <a:t>与</a:t>
            </a:r>
            <a:r>
              <a:rPr b="0">
                <a:solidFill>
                  <a:srgbClr val="FF0000"/>
                </a:solidFill>
                <a:latin typeface="+mj-lt"/>
                <a:ea typeface="+mj-ea"/>
                <a:cs typeface="+mj-cs"/>
                <a:sym typeface="Helvetica"/>
              </a:rPr>
              <a:t>评判</a:t>
            </a:r>
            <a:r>
              <a:rPr u="sng">
                <a:solidFill>
                  <a:srgbClr val="FF0000"/>
                </a:solidFill>
                <a:latin typeface="+mj-lt"/>
                <a:ea typeface="+mj-ea"/>
                <a:cs typeface="+mj-cs"/>
                <a:sym typeface="Helvetica"/>
              </a:rPr>
              <a:t>政策</a:t>
            </a:r>
            <a:r>
              <a:rPr b="0"/>
              <a:t>”</a:t>
            </a:r>
            <a:r>
              <a:rPr b="0">
                <a:latin typeface="+mj-lt"/>
                <a:ea typeface="+mj-ea"/>
                <a:cs typeface="+mj-cs"/>
                <a:sym typeface="Helvetica"/>
              </a:rPr>
              <a:t>的</a:t>
            </a:r>
            <a:r>
              <a:rPr b="0">
                <a:solidFill>
                  <a:srgbClr val="FF0000"/>
                </a:solidFill>
                <a:latin typeface="+mj-lt"/>
                <a:ea typeface="+mj-ea"/>
                <a:cs typeface="+mj-cs"/>
                <a:sym typeface="Helvetica"/>
              </a:rPr>
              <a:t>应用伦理学科</a:t>
            </a:r>
            <a:r>
              <a:rPr b="0">
                <a:latin typeface="+mj-lt"/>
                <a:ea typeface="+mj-ea"/>
                <a:cs typeface="+mj-cs"/>
                <a:sym typeface="Helvetica"/>
              </a:rPr>
              <a:t>。</a:t>
            </a:r>
          </a:p>
          <a:p>
            <a:pPr>
              <a:defRPr sz="1200"/>
            </a:pPr>
          </a:p>
          <a:p>
            <a:pPr>
              <a:spcBef>
                <a:spcPts val="200"/>
              </a:spcBef>
              <a:defRPr b="1" sz="1200">
                <a:latin typeface="+mj-lt"/>
                <a:ea typeface="+mj-ea"/>
                <a:cs typeface="+mj-cs"/>
                <a:sym typeface="Helvetica"/>
              </a:defRPr>
            </a:pPr>
            <a:r>
              <a:t>我国学者</a:t>
            </a:r>
            <a:r>
              <a:rPr b="0"/>
              <a:t>：计算机伦理学是对计算机技术的各种</a:t>
            </a:r>
            <a:r>
              <a:rPr>
                <a:solidFill>
                  <a:srgbClr val="0000FF"/>
                </a:solidFill>
              </a:rPr>
              <a:t>行为</a:t>
            </a:r>
            <a:r>
              <a:rPr b="0"/>
              <a:t>（</a:t>
            </a:r>
            <a:r>
              <a:rPr>
                <a:solidFill>
                  <a:srgbClr val="0000FF"/>
                </a:solidFill>
                <a:latin typeface="+mn-lt"/>
                <a:ea typeface="+mn-ea"/>
                <a:cs typeface="+mn-cs"/>
                <a:sym typeface="Calibri"/>
              </a:rPr>
              <a:t>behavior</a:t>
            </a:r>
            <a:r>
              <a:rPr b="0"/>
              <a:t>，尤其是计算机行为）及其</a:t>
            </a:r>
            <a:r>
              <a:rPr>
                <a:solidFill>
                  <a:srgbClr val="0000FF"/>
                </a:solidFill>
              </a:rPr>
              <a:t>价值（</a:t>
            </a:r>
            <a:r>
              <a:rPr>
                <a:solidFill>
                  <a:srgbClr val="0000FF"/>
                </a:solidFill>
                <a:latin typeface="+mn-lt"/>
                <a:ea typeface="+mn-ea"/>
                <a:cs typeface="+mn-cs"/>
                <a:sym typeface="Calibri"/>
              </a:rPr>
              <a:t>value</a:t>
            </a:r>
            <a:r>
              <a:rPr>
                <a:solidFill>
                  <a:srgbClr val="0000FF"/>
                </a:solidFill>
              </a:rPr>
              <a:t>）</a:t>
            </a:r>
            <a:r>
              <a:rPr b="0"/>
              <a:t>所进行的基本描述、分析和评价，并能阐明这些分析和评价的充足理由和基本原则，以便为有关计算机行为</a:t>
            </a:r>
            <a:r>
              <a:rPr u="sng">
                <a:solidFill>
                  <a:srgbClr val="FF0000"/>
                </a:solidFill>
              </a:rPr>
              <a:t>规范</a:t>
            </a:r>
            <a:r>
              <a:rPr b="0"/>
              <a:t>和</a:t>
            </a:r>
            <a:r>
              <a:rPr u="sng">
                <a:solidFill>
                  <a:srgbClr val="FF0000"/>
                </a:solidFill>
              </a:rPr>
              <a:t>政策</a:t>
            </a:r>
            <a:r>
              <a:rPr b="0"/>
              <a:t>制定提供理论依据的</a:t>
            </a:r>
            <a:r>
              <a:rPr b="0">
                <a:solidFill>
                  <a:srgbClr val="FF0000"/>
                </a:solidFill>
              </a:rPr>
              <a:t>一种理论体系</a:t>
            </a:r>
            <a:r>
              <a:rPr b="0"/>
              <a:t>。</a:t>
            </a:r>
          </a:p>
        </p:txBody>
      </p:sp>
      <p:sp>
        <p:nvSpPr>
          <p:cNvPr id="13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1.1.3 </a:t>
            </a:r>
            <a:r>
              <a:rPr>
                <a:latin typeface="+mj-lt"/>
                <a:ea typeface="+mj-ea"/>
                <a:cs typeface="+mj-cs"/>
                <a:sym typeface="Helvetica"/>
              </a:rPr>
              <a:t>计算机伦理学的定义</a:t>
            </a:r>
          </a:p>
        </p:txBody>
      </p:sp>
      <p:sp>
        <p:nvSpPr>
          <p:cNvPr id="137"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6" name="内容占位符 2"/>
          <p:cNvSpPr txBox="1"/>
          <p:nvPr>
            <p:ph type="body" idx="1"/>
          </p:nvPr>
        </p:nvSpPr>
        <p:spPr>
          <a:xfrm>
            <a:off x="293448" y="737914"/>
            <a:ext cx="5377352" cy="2209552"/>
          </a:xfrm>
          <a:prstGeom prst="rect">
            <a:avLst/>
          </a:prstGeom>
        </p:spPr>
        <p:txBody>
          <a:bodyPr/>
          <a:lstStyle/>
          <a:p>
            <a:pPr>
              <a:spcBef>
                <a:spcPts val="200"/>
              </a:spcBef>
              <a:defRPr sz="1200"/>
            </a:pPr>
            <a:r>
              <a:t>(3) </a:t>
            </a:r>
            <a:r>
              <a:rPr>
                <a:latin typeface="+mj-lt"/>
                <a:ea typeface="+mj-ea"/>
                <a:cs typeface="+mj-cs"/>
                <a:sym typeface="Helvetica"/>
              </a:rPr>
              <a:t>自我意识（</a:t>
            </a:r>
            <a:r>
              <a:t>self-consciousness</a:t>
            </a:r>
            <a:r>
              <a:rPr>
                <a:latin typeface="+mj-lt"/>
                <a:ea typeface="+mj-ea"/>
                <a:cs typeface="+mj-cs"/>
                <a:sym typeface="Helvetica"/>
              </a:rPr>
              <a:t>）</a:t>
            </a:r>
          </a:p>
          <a:p>
            <a:pPr>
              <a:spcBef>
                <a:spcPts val="200"/>
              </a:spcBef>
              <a:defRPr sz="1200">
                <a:latin typeface="+mj-lt"/>
                <a:ea typeface="+mj-ea"/>
                <a:cs typeface="+mj-cs"/>
                <a:sym typeface="Helvetica"/>
              </a:defRPr>
            </a:pPr>
            <a:r>
              <a:t>尽管在自我意识的问题上还存有诸多疑问与不解，但不少哲学家以为，自我意识是</a:t>
            </a:r>
            <a:r>
              <a:rPr>
                <a:solidFill>
                  <a:srgbClr val="FF0000"/>
                </a:solidFill>
              </a:rPr>
              <a:t>理性的高度</a:t>
            </a:r>
            <a:r>
              <a:t>、</a:t>
            </a:r>
            <a:r>
              <a:rPr>
                <a:solidFill>
                  <a:srgbClr val="FF0000"/>
                </a:solidFill>
              </a:rPr>
              <a:t>逻辑的必然</a:t>
            </a:r>
            <a:r>
              <a:t>、</a:t>
            </a:r>
            <a:r>
              <a:rPr>
                <a:solidFill>
                  <a:srgbClr val="FF0000"/>
                </a:solidFill>
              </a:rPr>
              <a:t>精神的终极</a:t>
            </a:r>
            <a:r>
              <a:t>、</a:t>
            </a:r>
            <a:r>
              <a:rPr>
                <a:solidFill>
                  <a:srgbClr val="FF0000"/>
                </a:solidFill>
              </a:rPr>
              <a:t>自然的赋予</a:t>
            </a:r>
            <a:r>
              <a:t>等。</a:t>
            </a:r>
          </a:p>
          <a:p>
            <a:pPr>
              <a:defRPr sz="1200"/>
            </a:pPr>
          </a:p>
          <a:p>
            <a:pPr>
              <a:spcBef>
                <a:spcPts val="200"/>
              </a:spcBef>
              <a:defRPr sz="1200"/>
            </a:pPr>
            <a:r>
              <a:t>Psychologists frequently distinguish between two kinds of self-consciousness, private and public. </a:t>
            </a:r>
            <a:r>
              <a:rPr>
                <a:solidFill>
                  <a:srgbClr val="0000FF"/>
                </a:solidFill>
              </a:rPr>
              <a:t>Private self-consciousness </a:t>
            </a:r>
            <a:r>
              <a:t>is a tendency to introspect (</a:t>
            </a:r>
            <a:r>
              <a:rPr>
                <a:latin typeface="+mj-lt"/>
                <a:ea typeface="+mj-ea"/>
                <a:cs typeface="+mj-cs"/>
                <a:sym typeface="Helvetica"/>
              </a:rPr>
              <a:t>反思</a:t>
            </a:r>
            <a:r>
              <a:t>) and examine one’s inner self and feelings. </a:t>
            </a:r>
            <a:r>
              <a:rPr>
                <a:solidFill>
                  <a:srgbClr val="0000FF"/>
                </a:solidFill>
              </a:rPr>
              <a:t>Public self-consciousness </a:t>
            </a:r>
            <a:r>
              <a:t>is an awareness of the self as it is viewed by others. This kind of self-consciousness can result in self-monitoring and social anxiety. (from Wikipedia)</a:t>
            </a:r>
          </a:p>
        </p:txBody>
      </p:sp>
      <p:sp>
        <p:nvSpPr>
          <p:cNvPr id="52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3.1.3 </a:t>
            </a:r>
            <a:r>
              <a:rPr>
                <a:latin typeface="+mj-lt"/>
                <a:ea typeface="+mj-ea"/>
                <a:cs typeface="+mj-cs"/>
                <a:sym typeface="Helvetica"/>
              </a:rPr>
              <a:t>工程意识与专业学生</a:t>
            </a:r>
          </a:p>
        </p:txBody>
      </p:sp>
      <p:sp>
        <p:nvSpPr>
          <p:cNvPr id="528"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0" name="内容占位符 2"/>
          <p:cNvSpPr txBox="1"/>
          <p:nvPr>
            <p:ph type="body" idx="1"/>
          </p:nvPr>
        </p:nvSpPr>
        <p:spPr>
          <a:xfrm>
            <a:off x="293448" y="737914"/>
            <a:ext cx="5377352" cy="2209552"/>
          </a:xfrm>
          <a:prstGeom prst="rect">
            <a:avLst/>
          </a:prstGeom>
        </p:spPr>
        <p:txBody>
          <a:bodyPr/>
          <a:lstStyle/>
          <a:p>
            <a:pPr>
              <a:spcBef>
                <a:spcPts val="200"/>
              </a:spcBef>
              <a:defRPr sz="1200"/>
            </a:pPr>
            <a:r>
              <a:t>(4) </a:t>
            </a:r>
            <a:r>
              <a:rPr>
                <a:latin typeface="+mj-lt"/>
                <a:ea typeface="+mj-ea"/>
                <a:cs typeface="+mj-cs"/>
                <a:sym typeface="Helvetica"/>
              </a:rPr>
              <a:t>意识与价值体验</a:t>
            </a:r>
          </a:p>
          <a:p>
            <a:pPr>
              <a:spcBef>
                <a:spcPts val="200"/>
              </a:spcBef>
              <a:defRPr sz="1200">
                <a:latin typeface="+mj-lt"/>
                <a:ea typeface="+mj-ea"/>
                <a:cs typeface="+mj-cs"/>
                <a:sym typeface="Helvetica"/>
              </a:defRPr>
            </a:pPr>
            <a:r>
              <a:t>通过感觉意识进行</a:t>
            </a:r>
            <a:r>
              <a:rPr>
                <a:solidFill>
                  <a:srgbClr val="FF0000"/>
                </a:solidFill>
              </a:rPr>
              <a:t>价值体验</a:t>
            </a:r>
            <a:r>
              <a:t>的活动称为认知评估，而所谓</a:t>
            </a:r>
            <a:r>
              <a:rPr>
                <a:solidFill>
                  <a:srgbClr val="0000FF"/>
                </a:solidFill>
              </a:rPr>
              <a:t>价值（</a:t>
            </a:r>
            <a:r>
              <a:rPr>
                <a:solidFill>
                  <a:srgbClr val="0000FF"/>
                </a:solidFill>
                <a:latin typeface="+mn-lt"/>
                <a:ea typeface="+mn-ea"/>
                <a:cs typeface="+mn-cs"/>
                <a:sym typeface="Calibri"/>
              </a:rPr>
              <a:t>value</a:t>
            </a:r>
            <a:r>
              <a:rPr>
                <a:solidFill>
                  <a:srgbClr val="0000FF"/>
                </a:solidFill>
              </a:rPr>
              <a:t>）</a:t>
            </a:r>
            <a:r>
              <a:t>就是一个事物在主体系统中的</a:t>
            </a:r>
            <a:r>
              <a:rPr>
                <a:solidFill>
                  <a:srgbClr val="0000FF"/>
                </a:solidFill>
              </a:rPr>
              <a:t>地位和作用</a:t>
            </a:r>
            <a:r>
              <a:t>。</a:t>
            </a:r>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latin typeface="+mn-lt"/>
                <a:ea typeface="+mn-ea"/>
                <a:cs typeface="+mn-cs"/>
                <a:sym typeface="Calibri"/>
              </a:rPr>
              <a:t>weight</a:t>
            </a:r>
            <a:r>
              <a:rPr>
                <a:solidFill>
                  <a:srgbClr val="000000"/>
                </a:solidFill>
              </a:rPr>
              <a:t>（份量）</a:t>
            </a:r>
          </a:p>
        </p:txBody>
      </p:sp>
      <p:sp>
        <p:nvSpPr>
          <p:cNvPr id="53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3.1.3 </a:t>
            </a:r>
            <a:r>
              <a:rPr>
                <a:latin typeface="+mj-lt"/>
                <a:ea typeface="+mj-ea"/>
                <a:cs typeface="+mj-cs"/>
                <a:sym typeface="Helvetica"/>
              </a:rPr>
              <a:t>工程意识与专业学生</a:t>
            </a:r>
          </a:p>
        </p:txBody>
      </p:sp>
      <p:sp>
        <p:nvSpPr>
          <p:cNvPr id="532"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4"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李伯聪从</a:t>
            </a:r>
            <a:r>
              <a:rPr>
                <a:latin typeface="+mn-lt"/>
                <a:ea typeface="+mn-ea"/>
                <a:cs typeface="+mn-cs"/>
                <a:sym typeface="Calibri"/>
              </a:rPr>
              <a:t>“</a:t>
            </a:r>
            <a:r>
              <a:t>科学</a:t>
            </a:r>
            <a:r>
              <a:rPr>
                <a:latin typeface="+mn-lt"/>
                <a:ea typeface="+mn-ea"/>
                <a:cs typeface="+mn-cs"/>
                <a:sym typeface="Calibri"/>
              </a:rPr>
              <a:t>-</a:t>
            </a:r>
            <a:r>
              <a:t>技术</a:t>
            </a:r>
            <a:r>
              <a:rPr>
                <a:latin typeface="+mn-lt"/>
                <a:ea typeface="+mn-ea"/>
                <a:cs typeface="+mn-cs"/>
                <a:sym typeface="Calibri"/>
              </a:rPr>
              <a:t>-</a:t>
            </a:r>
            <a:r>
              <a:t>工程</a:t>
            </a:r>
            <a:r>
              <a:rPr>
                <a:latin typeface="+mn-lt"/>
                <a:ea typeface="+mn-ea"/>
                <a:cs typeface="+mn-cs"/>
                <a:sym typeface="Calibri"/>
              </a:rPr>
              <a:t>”</a:t>
            </a:r>
            <a:r>
              <a:t>三元论的角度界定了工程：</a:t>
            </a:r>
          </a:p>
          <a:p>
            <a:pPr lvl="1" marL="427865" indent="-164563">
              <a:spcBef>
                <a:spcPts val="200"/>
              </a:spcBef>
              <a:defRPr sz="1200">
                <a:latin typeface="+mj-lt"/>
                <a:ea typeface="+mj-ea"/>
                <a:cs typeface="+mj-cs"/>
                <a:sym typeface="Helvetica"/>
              </a:defRPr>
            </a:pPr>
            <a:r>
              <a:t>科学是以</a:t>
            </a:r>
            <a:r>
              <a:rPr>
                <a:solidFill>
                  <a:srgbClr val="FF0000"/>
                </a:solidFill>
              </a:rPr>
              <a:t>发现</a:t>
            </a:r>
            <a:r>
              <a:t>为核心</a:t>
            </a:r>
          </a:p>
          <a:p>
            <a:pPr lvl="1" marL="427865" indent="-164563">
              <a:spcBef>
                <a:spcPts val="200"/>
              </a:spcBef>
              <a:defRPr sz="1200">
                <a:latin typeface="+mj-lt"/>
                <a:ea typeface="+mj-ea"/>
                <a:cs typeface="+mj-cs"/>
                <a:sym typeface="Helvetica"/>
              </a:defRPr>
            </a:pPr>
            <a:r>
              <a:t>技术是以</a:t>
            </a:r>
            <a:r>
              <a:rPr>
                <a:solidFill>
                  <a:srgbClr val="FF0000"/>
                </a:solidFill>
              </a:rPr>
              <a:t>发明</a:t>
            </a:r>
            <a:r>
              <a:t>为核心</a:t>
            </a:r>
          </a:p>
          <a:p>
            <a:pPr lvl="1" marL="427865" indent="-164563">
              <a:spcBef>
                <a:spcPts val="200"/>
              </a:spcBef>
              <a:defRPr sz="1200">
                <a:latin typeface="+mj-lt"/>
                <a:ea typeface="+mj-ea"/>
                <a:cs typeface="+mj-cs"/>
                <a:sym typeface="Helvetica"/>
              </a:defRPr>
            </a:pPr>
            <a:r>
              <a:t>工程是以</a:t>
            </a:r>
            <a:r>
              <a:rPr>
                <a:solidFill>
                  <a:srgbClr val="FF0000"/>
                </a:solidFill>
              </a:rPr>
              <a:t>建造</a:t>
            </a:r>
            <a:r>
              <a:t>为核心</a:t>
            </a:r>
          </a:p>
          <a:p>
            <a:pPr>
              <a:defRPr sz="1200"/>
            </a:pPr>
          </a:p>
          <a:p>
            <a:pPr>
              <a:spcBef>
                <a:spcPts val="200"/>
              </a:spcBef>
              <a:defRPr sz="1200">
                <a:latin typeface="+mj-lt"/>
                <a:ea typeface="+mj-ea"/>
                <a:cs typeface="+mj-cs"/>
                <a:sym typeface="Helvetica"/>
              </a:defRPr>
            </a:pPr>
            <a:r>
              <a:t>工程意识是</a:t>
            </a:r>
            <a:r>
              <a:rPr b="1">
                <a:solidFill>
                  <a:srgbClr val="0000FF"/>
                </a:solidFill>
              </a:rPr>
              <a:t>标准化</a:t>
            </a:r>
            <a:r>
              <a:t>意识，是</a:t>
            </a:r>
            <a:r>
              <a:rPr>
                <a:solidFill>
                  <a:srgbClr val="0000FF"/>
                </a:solidFill>
              </a:rPr>
              <a:t>用</a:t>
            </a:r>
            <a:r>
              <a:rPr b="1">
                <a:solidFill>
                  <a:srgbClr val="0000FF"/>
                </a:solidFill>
              </a:rPr>
              <a:t>图表</a:t>
            </a:r>
            <a:r>
              <a:rPr>
                <a:solidFill>
                  <a:srgbClr val="0000FF"/>
                </a:solidFill>
              </a:rPr>
              <a:t>语言表达</a:t>
            </a:r>
            <a:r>
              <a:t>的意识，也是</a:t>
            </a:r>
            <a:r>
              <a:rPr b="1">
                <a:solidFill>
                  <a:srgbClr val="0000FF"/>
                </a:solidFill>
              </a:rPr>
              <a:t>解决问题</a:t>
            </a:r>
            <a:r>
              <a:t>以及</a:t>
            </a:r>
            <a:r>
              <a:rPr b="1">
                <a:solidFill>
                  <a:srgbClr val="0000FF"/>
                </a:solidFill>
              </a:rPr>
              <a:t>团队协作</a:t>
            </a:r>
            <a:r>
              <a:t>的意识。</a:t>
            </a:r>
          </a:p>
        </p:txBody>
      </p:sp>
      <p:sp>
        <p:nvSpPr>
          <p:cNvPr id="53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3.1.3 </a:t>
            </a:r>
            <a:r>
              <a:rPr>
                <a:latin typeface="+mj-lt"/>
                <a:ea typeface="+mj-ea"/>
                <a:cs typeface="+mj-cs"/>
                <a:sym typeface="Helvetica"/>
              </a:rPr>
              <a:t>工程意识与专业学生</a:t>
            </a:r>
          </a:p>
        </p:txBody>
      </p:sp>
      <p:sp>
        <p:nvSpPr>
          <p:cNvPr id="536"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8" name="内容占位符 2"/>
          <p:cNvSpPr txBox="1"/>
          <p:nvPr>
            <p:ph type="body" idx="1"/>
          </p:nvPr>
        </p:nvSpPr>
        <p:spPr>
          <a:xfrm>
            <a:off x="293448" y="737914"/>
            <a:ext cx="5377352" cy="2209552"/>
          </a:xfrm>
          <a:prstGeom prst="rect">
            <a:avLst/>
          </a:prstGeom>
        </p:spPr>
        <p:txBody>
          <a:bodyPr/>
          <a:lstStyle/>
          <a:p>
            <a:pPr>
              <a:spcBef>
                <a:spcPts val="200"/>
              </a:spcBef>
              <a:defRPr sz="1200">
                <a:solidFill>
                  <a:srgbClr val="0000FF"/>
                </a:solidFill>
                <a:latin typeface="+mj-lt"/>
                <a:ea typeface="+mj-ea"/>
                <a:cs typeface="+mj-cs"/>
                <a:sym typeface="Helvetica"/>
              </a:defRPr>
            </a:pPr>
            <a:r>
              <a:t>例：</a:t>
            </a:r>
            <a:r>
              <a:rPr>
                <a:solidFill>
                  <a:srgbClr val="000000"/>
                </a:solidFill>
              </a:rPr>
              <a:t>一篇计算机学术论文（</a:t>
            </a:r>
            <a:r>
              <a:rPr>
                <a:solidFill>
                  <a:srgbClr val="FF0000"/>
                </a:solidFill>
              </a:rPr>
              <a:t>发现</a:t>
            </a:r>
            <a:r>
              <a:rPr>
                <a:solidFill>
                  <a:srgbClr val="000000"/>
                </a:solidFill>
              </a:rPr>
              <a:t>一个现象、</a:t>
            </a:r>
            <a:r>
              <a:rPr>
                <a:solidFill>
                  <a:srgbClr val="FF0000"/>
                </a:solidFill>
              </a:rPr>
              <a:t>发明</a:t>
            </a:r>
            <a:r>
              <a:rPr>
                <a:solidFill>
                  <a:srgbClr val="000000"/>
                </a:solidFill>
              </a:rPr>
              <a:t>一个算法、</a:t>
            </a:r>
            <a:r>
              <a:rPr>
                <a:solidFill>
                  <a:srgbClr val="FF0000"/>
                </a:solidFill>
              </a:rPr>
              <a:t>实现和实验</a:t>
            </a:r>
            <a:r>
              <a:rPr>
                <a:solidFill>
                  <a:srgbClr val="000000"/>
                </a:solidFill>
              </a:rPr>
              <a:t>）</a:t>
            </a:r>
          </a:p>
        </p:txBody>
      </p:sp>
      <p:sp>
        <p:nvSpPr>
          <p:cNvPr id="53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3.1.3 </a:t>
            </a:r>
            <a:r>
              <a:rPr>
                <a:latin typeface="+mj-lt"/>
                <a:ea typeface="+mj-ea"/>
                <a:cs typeface="+mj-cs"/>
                <a:sym typeface="Helvetica"/>
              </a:rPr>
              <a:t>工程意识与专业学生</a:t>
            </a:r>
          </a:p>
        </p:txBody>
      </p:sp>
      <p:sp>
        <p:nvSpPr>
          <p:cNvPr id="540"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2"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工程意识问题</a:t>
            </a:r>
          </a:p>
          <a:p>
            <a:pPr>
              <a:spcBef>
                <a:spcPts val="200"/>
              </a:spcBef>
              <a:defRPr sz="1200">
                <a:latin typeface="+mj-lt"/>
                <a:ea typeface="+mj-ea"/>
                <a:cs typeface="+mj-cs"/>
                <a:sym typeface="Helvetica"/>
              </a:defRPr>
            </a:pPr>
            <a:r>
              <a:t>钱学森：工程师用的方法</a:t>
            </a:r>
            <a:r>
              <a:rPr>
                <a:latin typeface="+mn-lt"/>
                <a:ea typeface="+mn-ea"/>
                <a:cs typeface="+mn-cs"/>
                <a:sym typeface="Calibri"/>
              </a:rPr>
              <a:t>“</a:t>
            </a:r>
            <a:r>
              <a:t>简直是猜想方法</a:t>
            </a:r>
            <a:r>
              <a:rPr>
                <a:latin typeface="+mn-lt"/>
                <a:ea typeface="+mn-ea"/>
                <a:cs typeface="+mn-cs"/>
                <a:sym typeface="Calibri"/>
              </a:rPr>
              <a:t>”</a:t>
            </a:r>
            <a:r>
              <a:t>，而这些方法解决了</a:t>
            </a:r>
            <a:r>
              <a:rPr>
                <a:latin typeface="+mn-lt"/>
                <a:ea typeface="+mn-ea"/>
                <a:cs typeface="+mn-cs"/>
                <a:sym typeface="Calibri"/>
              </a:rPr>
              <a:t>“</a:t>
            </a:r>
            <a:r>
              <a:t>看来很复杂，</a:t>
            </a:r>
            <a:r>
              <a:rPr>
                <a:solidFill>
                  <a:srgbClr val="FF0000"/>
                </a:solidFill>
              </a:rPr>
              <a:t>不能够用死板的科学方法来解决的实际问题</a:t>
            </a:r>
            <a:r>
              <a:rPr>
                <a:latin typeface="+mn-lt"/>
                <a:ea typeface="+mn-ea"/>
                <a:cs typeface="+mn-cs"/>
                <a:sym typeface="Calibri"/>
              </a:rPr>
              <a:t>”</a:t>
            </a:r>
            <a:r>
              <a:t>。</a:t>
            </a:r>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rPr>
              <a:t>互联网工程师所谓的</a:t>
            </a:r>
            <a:r>
              <a:rPr>
                <a:solidFill>
                  <a:srgbClr val="000000"/>
                </a:solidFill>
                <a:latin typeface="+mn-lt"/>
                <a:ea typeface="+mn-ea"/>
                <a:cs typeface="+mn-cs"/>
                <a:sym typeface="Calibri"/>
              </a:rPr>
              <a:t>“</a:t>
            </a:r>
            <a:r>
              <a:rPr>
                <a:solidFill>
                  <a:srgbClr val="000000"/>
                </a:solidFill>
              </a:rPr>
              <a:t>招</a:t>
            </a:r>
            <a:r>
              <a:rPr>
                <a:solidFill>
                  <a:srgbClr val="000000"/>
                </a:solidFill>
                <a:latin typeface="+mn-lt"/>
                <a:ea typeface="+mn-ea"/>
                <a:cs typeface="+mn-cs"/>
                <a:sym typeface="Calibri"/>
              </a:rPr>
              <a:t>”</a:t>
            </a:r>
          </a:p>
        </p:txBody>
      </p:sp>
      <p:sp>
        <p:nvSpPr>
          <p:cNvPr id="54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3.1.3 </a:t>
            </a:r>
            <a:r>
              <a:rPr>
                <a:latin typeface="+mj-lt"/>
                <a:ea typeface="+mj-ea"/>
                <a:cs typeface="+mj-cs"/>
                <a:sym typeface="Helvetica"/>
              </a:rPr>
              <a:t>工程意识与专业学生</a:t>
            </a:r>
          </a:p>
        </p:txBody>
      </p:sp>
      <p:sp>
        <p:nvSpPr>
          <p:cNvPr id="54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6" name="内容占位符 2"/>
          <p:cNvSpPr txBox="1"/>
          <p:nvPr>
            <p:ph type="body" idx="1"/>
          </p:nvPr>
        </p:nvSpPr>
        <p:spPr>
          <a:xfrm>
            <a:off x="293448" y="737914"/>
            <a:ext cx="5377352" cy="2209552"/>
          </a:xfrm>
          <a:prstGeom prst="rect">
            <a:avLst/>
          </a:prstGeom>
        </p:spPr>
        <p:txBody>
          <a:bodyPr/>
          <a:lstStyle/>
          <a:p>
            <a:pPr marL="0" indent="0" defTabSz="516070">
              <a:spcBef>
                <a:spcPts val="200"/>
              </a:spcBef>
              <a:buSzTx/>
              <a:buNone/>
              <a:defRPr b="1" sz="1100"/>
            </a:pPr>
            <a:r>
              <a:t>3. </a:t>
            </a:r>
            <a:r>
              <a:rPr>
                <a:latin typeface="+mj-lt"/>
                <a:ea typeface="+mj-ea"/>
                <a:cs typeface="+mj-cs"/>
                <a:sym typeface="Helvetica"/>
              </a:rPr>
              <a:t>专业学生教育</a:t>
            </a:r>
          </a:p>
          <a:p>
            <a:pPr marL="193526" indent="-193526" defTabSz="516070">
              <a:spcBef>
                <a:spcPts val="200"/>
              </a:spcBef>
              <a:defRPr sz="1100">
                <a:latin typeface="+mj-lt"/>
                <a:ea typeface="+mj-ea"/>
                <a:cs typeface="+mj-cs"/>
                <a:sym typeface="Helvetica"/>
              </a:defRPr>
            </a:pPr>
            <a:r>
              <a:t>第一，鼓励明天的计算机专业人员为了</a:t>
            </a:r>
            <a:r>
              <a:rPr>
                <a:latin typeface="+mn-lt"/>
                <a:ea typeface="+mn-ea"/>
                <a:cs typeface="+mn-cs"/>
                <a:sym typeface="Calibri"/>
              </a:rPr>
              <a:t>IT</a:t>
            </a:r>
            <a:r>
              <a:t>产业的长远利益，要遵守更有道德、</a:t>
            </a:r>
            <a:r>
              <a:rPr>
                <a:solidFill>
                  <a:srgbClr val="0000FF"/>
                </a:solidFill>
              </a:rPr>
              <a:t>更负责任（</a:t>
            </a:r>
            <a:r>
              <a:rPr>
                <a:solidFill>
                  <a:srgbClr val="0000FF"/>
                </a:solidFill>
                <a:latin typeface="+mn-lt"/>
                <a:ea typeface="+mn-ea"/>
                <a:cs typeface="+mn-cs"/>
                <a:sym typeface="Calibri"/>
              </a:rPr>
              <a:t>responsible</a:t>
            </a:r>
            <a:r>
              <a:rPr>
                <a:solidFill>
                  <a:srgbClr val="0000FF"/>
                </a:solidFill>
              </a:rPr>
              <a:t>）</a:t>
            </a:r>
            <a:r>
              <a:t>的行为方式</a:t>
            </a:r>
          </a:p>
          <a:p>
            <a:pPr marL="193526" indent="-193526" defTabSz="516070">
              <a:defRPr sz="1100"/>
            </a:pPr>
          </a:p>
          <a:p>
            <a:pPr marL="193526" indent="-193526" defTabSz="516070">
              <a:spcBef>
                <a:spcPts val="200"/>
              </a:spcBef>
              <a:defRPr sz="1100">
                <a:latin typeface="+mj-lt"/>
                <a:ea typeface="+mj-ea"/>
                <a:cs typeface="+mj-cs"/>
                <a:sym typeface="Helvetica"/>
              </a:defRPr>
            </a:pPr>
            <a:r>
              <a:t>第二，帮助学生认识到</a:t>
            </a:r>
            <a:r>
              <a:rPr>
                <a:solidFill>
                  <a:srgbClr val="FF0000"/>
                </a:solidFill>
              </a:rPr>
              <a:t>计算机造成的</a:t>
            </a:r>
            <a:r>
              <a:t>社会问题和产生数字化的社会原因和社会环境</a:t>
            </a:r>
          </a:p>
          <a:p>
            <a:pPr marL="193526" indent="-193526" defTabSz="516070">
              <a:defRPr sz="1100"/>
            </a:pPr>
          </a:p>
          <a:p>
            <a:pPr marL="193526" indent="-193526" defTabSz="516070">
              <a:spcBef>
                <a:spcPts val="200"/>
              </a:spcBef>
              <a:defRPr sz="1100">
                <a:latin typeface="+mj-lt"/>
                <a:ea typeface="+mj-ea"/>
                <a:cs typeface="+mj-cs"/>
                <a:sym typeface="Helvetica"/>
              </a:defRPr>
            </a:pPr>
            <a:r>
              <a:t>第三，使学生对各种道德困境变得</a:t>
            </a:r>
            <a:r>
              <a:rPr>
                <a:solidFill>
                  <a:srgbClr val="0000FF"/>
                </a:solidFill>
              </a:rPr>
              <a:t>敏感（</a:t>
            </a:r>
            <a:r>
              <a:rPr>
                <a:solidFill>
                  <a:srgbClr val="0000FF"/>
                </a:solidFill>
                <a:latin typeface="+mn-lt"/>
                <a:ea typeface="+mn-ea"/>
                <a:cs typeface="+mn-cs"/>
                <a:sym typeface="Calibri"/>
              </a:rPr>
              <a:t>sensitive</a:t>
            </a:r>
            <a:r>
              <a:rPr>
                <a:solidFill>
                  <a:srgbClr val="0000FF"/>
                </a:solidFill>
              </a:rPr>
              <a:t>）</a:t>
            </a:r>
            <a:r>
              <a:t>，因为这些问题作为一个计算机专业人员以后每天都会碰到，并影响他们的工作和生活质量</a:t>
            </a:r>
          </a:p>
        </p:txBody>
      </p:sp>
      <p:sp>
        <p:nvSpPr>
          <p:cNvPr id="54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3.1.3 </a:t>
            </a:r>
            <a:r>
              <a:rPr>
                <a:latin typeface="+mj-lt"/>
                <a:ea typeface="+mj-ea"/>
                <a:cs typeface="+mj-cs"/>
                <a:sym typeface="Helvetica"/>
              </a:rPr>
              <a:t>工程意识与专业学生</a:t>
            </a:r>
          </a:p>
        </p:txBody>
      </p:sp>
      <p:sp>
        <p:nvSpPr>
          <p:cNvPr id="548"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0"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551"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552" name="Rectangle 3"/>
          <p:cNvSpPr txBox="1"/>
          <p:nvPr/>
        </p:nvSpPr>
        <p:spPr>
          <a:xfrm>
            <a:off x="2114867" y="649286"/>
            <a:ext cx="3475991" cy="15500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3.1 计算机技术与环境</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3.2 计算机技术的使用对人类的影响</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3.2.1 计算机技术的主要应用领域</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3.2.2 计算机技术产生的影响</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3.3 计算机与文化</a:t>
            </a:r>
          </a:p>
        </p:txBody>
      </p:sp>
      <p:sp>
        <p:nvSpPr>
          <p:cNvPr id="553"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5" name="内容占位符 2"/>
          <p:cNvSpPr txBox="1"/>
          <p:nvPr>
            <p:ph type="body" idx="1"/>
          </p:nvPr>
        </p:nvSpPr>
        <p:spPr>
          <a:xfrm>
            <a:off x="293448" y="737914"/>
            <a:ext cx="5377352" cy="2209552"/>
          </a:xfrm>
          <a:prstGeom prst="rect">
            <a:avLst/>
          </a:prstGeom>
        </p:spPr>
        <p:txBody>
          <a:bodyPr/>
          <a:lstStyle/>
          <a:p>
            <a:pPr marL="167853" indent="-167853" defTabSz="447612">
              <a:spcBef>
                <a:spcPts val="200"/>
              </a:spcBef>
              <a:defRPr sz="1000"/>
            </a:pPr>
            <a:r>
              <a:t>1. </a:t>
            </a:r>
            <a:r>
              <a:rPr>
                <a:latin typeface="+mj-lt"/>
                <a:ea typeface="+mj-ea"/>
                <a:cs typeface="+mj-cs"/>
                <a:sym typeface="Helvetica"/>
              </a:rPr>
              <a:t>数值计算</a:t>
            </a:r>
          </a:p>
          <a:p>
            <a:pPr marL="167853" indent="-167853" defTabSz="447612">
              <a:spcBef>
                <a:spcPts val="200"/>
              </a:spcBef>
              <a:defRPr sz="1000"/>
            </a:pPr>
            <a:r>
              <a:t>2. </a:t>
            </a:r>
            <a:r>
              <a:rPr>
                <a:latin typeface="+mj-lt"/>
                <a:ea typeface="+mj-ea"/>
                <a:cs typeface="+mj-cs"/>
                <a:sym typeface="Helvetica"/>
              </a:rPr>
              <a:t>数据处理</a:t>
            </a:r>
          </a:p>
          <a:p>
            <a:pPr marL="167853" indent="-167853" defTabSz="447612">
              <a:spcBef>
                <a:spcPts val="200"/>
              </a:spcBef>
              <a:defRPr sz="1000"/>
            </a:pPr>
            <a:r>
              <a:t>3. </a:t>
            </a:r>
            <a:r>
              <a:rPr>
                <a:latin typeface="+mj-lt"/>
                <a:ea typeface="+mj-ea"/>
                <a:cs typeface="+mj-cs"/>
                <a:sym typeface="Helvetica"/>
              </a:rPr>
              <a:t>实时控制</a:t>
            </a:r>
          </a:p>
          <a:p>
            <a:pPr marL="167853" indent="-167853" defTabSz="447612">
              <a:spcBef>
                <a:spcPts val="200"/>
              </a:spcBef>
              <a:defRPr sz="1000"/>
            </a:pPr>
            <a:r>
              <a:t>4. </a:t>
            </a:r>
            <a:r>
              <a:rPr>
                <a:latin typeface="+mj-lt"/>
                <a:ea typeface="+mj-ea"/>
                <a:cs typeface="+mj-cs"/>
                <a:sym typeface="Helvetica"/>
              </a:rPr>
              <a:t>计算机辅助设计（</a:t>
            </a:r>
            <a:r>
              <a:t>Computer Aided Design</a:t>
            </a:r>
            <a:r>
              <a:rPr>
                <a:latin typeface="+mj-lt"/>
                <a:ea typeface="+mj-ea"/>
                <a:cs typeface="+mj-cs"/>
                <a:sym typeface="Helvetica"/>
              </a:rPr>
              <a:t>）</a:t>
            </a:r>
          </a:p>
          <a:p>
            <a:pPr marL="167853" indent="-167853" defTabSz="447612">
              <a:spcBef>
                <a:spcPts val="200"/>
              </a:spcBef>
              <a:defRPr sz="1000"/>
            </a:pPr>
            <a:r>
              <a:t>5. </a:t>
            </a:r>
            <a:r>
              <a:rPr>
                <a:latin typeface="+mj-lt"/>
                <a:ea typeface="+mj-ea"/>
                <a:cs typeface="+mj-cs"/>
                <a:sym typeface="Helvetica"/>
              </a:rPr>
              <a:t>模式识别</a:t>
            </a:r>
          </a:p>
          <a:p>
            <a:pPr marL="167853" indent="-167853" defTabSz="447612">
              <a:spcBef>
                <a:spcPts val="200"/>
              </a:spcBef>
              <a:defRPr sz="1000"/>
            </a:pPr>
            <a:r>
              <a:t>6. </a:t>
            </a:r>
            <a:r>
              <a:rPr>
                <a:latin typeface="+mj-lt"/>
                <a:ea typeface="+mj-ea"/>
                <a:cs typeface="+mj-cs"/>
                <a:sym typeface="Helvetica"/>
              </a:rPr>
              <a:t>通信和图像、文字处理</a:t>
            </a:r>
          </a:p>
          <a:p>
            <a:pPr marL="167853" indent="-167853" defTabSz="447612">
              <a:spcBef>
                <a:spcPts val="200"/>
              </a:spcBef>
              <a:defRPr sz="1000"/>
            </a:pPr>
            <a:r>
              <a:t>7. </a:t>
            </a:r>
            <a:r>
              <a:rPr>
                <a:latin typeface="+mj-lt"/>
                <a:ea typeface="+mj-ea"/>
                <a:cs typeface="+mj-cs"/>
                <a:sym typeface="Helvetica"/>
              </a:rPr>
              <a:t>多媒体技术</a:t>
            </a:r>
          </a:p>
          <a:p>
            <a:pPr marL="167853" indent="-167853" defTabSz="447612">
              <a:spcBef>
                <a:spcPts val="200"/>
              </a:spcBef>
              <a:defRPr sz="1000"/>
            </a:pPr>
            <a:r>
              <a:t>8. </a:t>
            </a:r>
            <a:r>
              <a:rPr>
                <a:latin typeface="+mj-lt"/>
                <a:ea typeface="+mj-ea"/>
                <a:cs typeface="+mj-cs"/>
                <a:sym typeface="Helvetica"/>
              </a:rPr>
              <a:t>网络技术与信息高速公路</a:t>
            </a:r>
          </a:p>
          <a:p>
            <a:pPr marL="167853" indent="-167853" defTabSz="447612">
              <a:spcBef>
                <a:spcPts val="200"/>
              </a:spcBef>
              <a:defRPr sz="1000"/>
            </a:pPr>
            <a:r>
              <a:t>9. </a:t>
            </a:r>
            <a:r>
              <a:rPr>
                <a:latin typeface="+mj-lt"/>
                <a:ea typeface="+mj-ea"/>
                <a:cs typeface="+mj-cs"/>
                <a:sym typeface="Helvetica"/>
              </a:rPr>
              <a:t>教育</a:t>
            </a:r>
          </a:p>
        </p:txBody>
      </p:sp>
      <p:sp>
        <p:nvSpPr>
          <p:cNvPr id="55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3.2.1 </a:t>
            </a:r>
            <a:r>
              <a:rPr>
                <a:latin typeface="+mj-lt"/>
                <a:ea typeface="+mj-ea"/>
                <a:cs typeface="+mj-cs"/>
                <a:sym typeface="Helvetica"/>
              </a:rPr>
              <a:t>计算机技术的主要应用领域</a:t>
            </a:r>
          </a:p>
        </p:txBody>
      </p:sp>
      <p:sp>
        <p:nvSpPr>
          <p:cNvPr id="557"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9" name="内容占位符 2"/>
          <p:cNvSpPr txBox="1"/>
          <p:nvPr>
            <p:ph type="body" idx="1"/>
          </p:nvPr>
        </p:nvSpPr>
        <p:spPr>
          <a:xfrm>
            <a:off x="293448" y="737914"/>
            <a:ext cx="5377352" cy="2209552"/>
          </a:xfrm>
          <a:prstGeom prst="rect">
            <a:avLst/>
          </a:prstGeom>
        </p:spPr>
        <p:txBody>
          <a:bodyPr/>
          <a:lstStyle/>
          <a:p>
            <a:pPr marL="185627" indent="-185627" defTabSz="495005">
              <a:spcBef>
                <a:spcPts val="200"/>
              </a:spcBef>
              <a:defRPr sz="1100"/>
            </a:pPr>
            <a:r>
              <a:t>1. </a:t>
            </a:r>
            <a:r>
              <a:rPr b="1">
                <a:latin typeface="+mj-lt"/>
                <a:ea typeface="+mj-ea"/>
                <a:cs typeface="+mj-cs"/>
                <a:sym typeface="Helvetica"/>
              </a:rPr>
              <a:t>法律空白</a:t>
            </a:r>
            <a:r>
              <a:rPr>
                <a:latin typeface="+mj-lt"/>
                <a:ea typeface="+mj-ea"/>
                <a:cs typeface="+mj-cs"/>
                <a:sym typeface="Helvetica"/>
              </a:rPr>
              <a:t>。</a:t>
            </a:r>
            <a:r>
              <a:rPr>
                <a:solidFill>
                  <a:srgbClr val="0000FF"/>
                </a:solidFill>
                <a:latin typeface="+mj-lt"/>
                <a:ea typeface="+mj-ea"/>
                <a:cs typeface="+mj-cs"/>
                <a:sym typeface="Helvetica"/>
              </a:rPr>
              <a:t>例：</a:t>
            </a:r>
            <a:r>
              <a:rPr>
                <a:latin typeface="+mj-lt"/>
                <a:ea typeface="+mj-ea"/>
                <a:cs typeface="+mj-cs"/>
                <a:sym typeface="Helvetica"/>
              </a:rPr>
              <a:t>网络黑客、网络欺诈、网络色情、电子垃圾、个人隐私</a:t>
            </a:r>
          </a:p>
          <a:p>
            <a:pPr marL="185627" indent="-185627" defTabSz="495005">
              <a:defRPr sz="1100"/>
            </a:pPr>
          </a:p>
          <a:p>
            <a:pPr marL="185627" indent="-185627" defTabSz="495005">
              <a:spcBef>
                <a:spcPts val="200"/>
              </a:spcBef>
              <a:defRPr sz="1100"/>
            </a:pPr>
            <a:r>
              <a:t>2. </a:t>
            </a:r>
            <a:r>
              <a:rPr b="1">
                <a:latin typeface="+mj-lt"/>
                <a:ea typeface="+mj-ea"/>
                <a:cs typeface="+mj-cs"/>
                <a:sym typeface="Helvetica"/>
              </a:rPr>
              <a:t>道德延伸到网络虚拟世界</a:t>
            </a:r>
            <a:r>
              <a:rPr>
                <a:latin typeface="+mj-lt"/>
                <a:ea typeface="+mj-ea"/>
                <a:cs typeface="+mj-cs"/>
                <a:sym typeface="Helvetica"/>
              </a:rPr>
              <a:t>。</a:t>
            </a:r>
            <a:r>
              <a:rPr>
                <a:solidFill>
                  <a:srgbClr val="0000FF"/>
                </a:solidFill>
                <a:latin typeface="+mj-lt"/>
                <a:ea typeface="+mj-ea"/>
                <a:cs typeface="+mj-cs"/>
                <a:sym typeface="Helvetica"/>
              </a:rPr>
              <a:t>例：</a:t>
            </a:r>
            <a:r>
              <a:rPr>
                <a:latin typeface="+mj-lt"/>
                <a:ea typeface="+mj-ea"/>
                <a:cs typeface="+mj-cs"/>
                <a:sym typeface="Helvetica"/>
              </a:rPr>
              <a:t>网络礼仪、文明交流</a:t>
            </a:r>
          </a:p>
          <a:p>
            <a:pPr marL="185627" indent="-185627" defTabSz="495005">
              <a:defRPr sz="1100"/>
            </a:pPr>
          </a:p>
          <a:p>
            <a:pPr marL="185627" indent="-185627" defTabSz="495005">
              <a:spcBef>
                <a:spcPts val="200"/>
              </a:spcBef>
              <a:defRPr sz="1100"/>
            </a:pPr>
            <a:r>
              <a:t>3. </a:t>
            </a:r>
            <a:r>
              <a:rPr b="1">
                <a:latin typeface="+mj-lt"/>
                <a:ea typeface="+mj-ea"/>
                <a:cs typeface="+mj-cs"/>
                <a:sym typeface="Helvetica"/>
              </a:rPr>
              <a:t>工作场所的变化</a:t>
            </a:r>
            <a:r>
              <a:rPr>
                <a:latin typeface="+mj-lt"/>
                <a:ea typeface="+mj-ea"/>
                <a:cs typeface="+mj-cs"/>
                <a:sym typeface="Helvetica"/>
              </a:rPr>
              <a:t>。</a:t>
            </a:r>
            <a:r>
              <a:rPr>
                <a:solidFill>
                  <a:srgbClr val="0000FF"/>
                </a:solidFill>
                <a:latin typeface="+mj-lt"/>
                <a:ea typeface="+mj-ea"/>
                <a:cs typeface="+mj-cs"/>
                <a:sym typeface="Helvetica"/>
              </a:rPr>
              <a:t>例：</a:t>
            </a:r>
            <a:r>
              <a:rPr>
                <a:latin typeface="+mj-lt"/>
                <a:ea typeface="+mj-ea"/>
                <a:cs typeface="+mj-cs"/>
                <a:sym typeface="Helvetica"/>
              </a:rPr>
              <a:t>上班时间收发邮件</a:t>
            </a:r>
            <a:r>
              <a:t>/</a:t>
            </a:r>
            <a:r>
              <a:rPr>
                <a:latin typeface="+mj-lt"/>
                <a:ea typeface="+mj-ea"/>
                <a:cs typeface="+mj-cs"/>
                <a:sym typeface="Helvetica"/>
              </a:rPr>
              <a:t>看新闻、访问外网</a:t>
            </a:r>
          </a:p>
          <a:p>
            <a:pPr marL="185627" indent="-185627" defTabSz="495005">
              <a:defRPr sz="1100"/>
            </a:pPr>
          </a:p>
          <a:p>
            <a:pPr marL="185627" indent="-185627" defTabSz="495005">
              <a:spcBef>
                <a:spcPts val="200"/>
              </a:spcBef>
              <a:defRPr sz="1100"/>
            </a:pPr>
            <a:r>
              <a:t>4. </a:t>
            </a:r>
            <a:r>
              <a:rPr b="1">
                <a:latin typeface="+mj-lt"/>
                <a:ea typeface="+mj-ea"/>
                <a:cs typeface="+mj-cs"/>
                <a:sym typeface="Helvetica"/>
              </a:rPr>
              <a:t>生态环境</a:t>
            </a:r>
            <a:r>
              <a:rPr>
                <a:latin typeface="+mj-lt"/>
                <a:ea typeface="+mj-ea"/>
                <a:cs typeface="+mj-cs"/>
                <a:sym typeface="Helvetica"/>
              </a:rPr>
              <a:t>。</a:t>
            </a:r>
            <a:r>
              <a:rPr>
                <a:solidFill>
                  <a:srgbClr val="0000FF"/>
                </a:solidFill>
                <a:latin typeface="+mj-lt"/>
                <a:ea typeface="+mj-ea"/>
                <a:cs typeface="+mj-cs"/>
                <a:sym typeface="Helvetica"/>
              </a:rPr>
              <a:t>例：</a:t>
            </a:r>
            <a:r>
              <a:rPr>
                <a:latin typeface="+mj-lt"/>
                <a:ea typeface="+mj-ea"/>
                <a:cs typeface="+mj-cs"/>
                <a:sym typeface="Helvetica"/>
              </a:rPr>
              <a:t>空调增加，排放的氟利昂、苯、甲醛等有害化学物质增加</a:t>
            </a:r>
          </a:p>
          <a:p>
            <a:pPr marL="185627" indent="-185627" defTabSz="495005">
              <a:defRPr sz="1100"/>
            </a:pPr>
          </a:p>
          <a:p>
            <a:pPr marL="185627" indent="-185627" defTabSz="495005">
              <a:spcBef>
                <a:spcPts val="200"/>
              </a:spcBef>
              <a:defRPr sz="1100"/>
            </a:pPr>
            <a:r>
              <a:t>5. </a:t>
            </a:r>
            <a:r>
              <a:rPr b="1">
                <a:latin typeface="+mj-lt"/>
                <a:ea typeface="+mj-ea"/>
                <a:cs typeface="+mj-cs"/>
                <a:sym typeface="Helvetica"/>
              </a:rPr>
              <a:t>文化教育的变化</a:t>
            </a:r>
            <a:r>
              <a:rPr>
                <a:latin typeface="+mj-lt"/>
                <a:ea typeface="+mj-ea"/>
                <a:cs typeface="+mj-cs"/>
                <a:sym typeface="Helvetica"/>
              </a:rPr>
              <a:t>。</a:t>
            </a:r>
            <a:r>
              <a:rPr>
                <a:solidFill>
                  <a:srgbClr val="0000FF"/>
                </a:solidFill>
                <a:latin typeface="+mj-lt"/>
                <a:ea typeface="+mj-ea"/>
                <a:cs typeface="+mj-cs"/>
                <a:sym typeface="Helvetica"/>
              </a:rPr>
              <a:t>例：</a:t>
            </a:r>
            <a:r>
              <a:rPr>
                <a:latin typeface="+mj-lt"/>
                <a:ea typeface="+mj-ea"/>
                <a:cs typeface="+mj-cs"/>
                <a:sym typeface="Helvetica"/>
              </a:rPr>
              <a:t>医院停电的影响、</a:t>
            </a:r>
            <a:r>
              <a:t>MOOC</a:t>
            </a:r>
          </a:p>
        </p:txBody>
      </p:sp>
      <p:sp>
        <p:nvSpPr>
          <p:cNvPr id="56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3.2.2 </a:t>
            </a:r>
            <a:r>
              <a:rPr>
                <a:latin typeface="+mj-lt"/>
                <a:ea typeface="+mj-ea"/>
                <a:cs typeface="+mj-cs"/>
                <a:sym typeface="Helvetica"/>
              </a:rPr>
              <a:t>计算机技术产生的影响</a:t>
            </a:r>
          </a:p>
        </p:txBody>
      </p:sp>
      <p:sp>
        <p:nvSpPr>
          <p:cNvPr id="561"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3" name="内容占位符 2"/>
          <p:cNvSpPr txBox="1"/>
          <p:nvPr>
            <p:ph type="body" idx="1"/>
          </p:nvPr>
        </p:nvSpPr>
        <p:spPr>
          <a:xfrm>
            <a:off x="293448" y="737914"/>
            <a:ext cx="5377352" cy="2209552"/>
          </a:xfrm>
          <a:prstGeom prst="rect">
            <a:avLst/>
          </a:prstGeom>
        </p:spPr>
        <p:txBody>
          <a:bodyPr/>
          <a:lstStyle/>
          <a:p>
            <a:pPr marL="177727" indent="-177727" defTabSz="473942">
              <a:spcBef>
                <a:spcPts val="200"/>
              </a:spcBef>
              <a:defRPr sz="1000"/>
            </a:pPr>
            <a:r>
              <a:t>Walter Manner</a:t>
            </a:r>
            <a:r>
              <a:rPr>
                <a:latin typeface="+mj-lt"/>
                <a:ea typeface="+mj-ea"/>
                <a:cs typeface="+mj-cs"/>
                <a:sym typeface="Helvetica"/>
              </a:rPr>
              <a:t>归纳的</a:t>
            </a:r>
            <a:r>
              <a:rPr b="1"/>
              <a:t>8</a:t>
            </a:r>
            <a:r>
              <a:rPr b="1">
                <a:latin typeface="+mj-lt"/>
                <a:ea typeface="+mj-ea"/>
                <a:cs typeface="+mj-cs"/>
                <a:sym typeface="Helvetica"/>
              </a:rPr>
              <a:t>个</a:t>
            </a:r>
            <a:r>
              <a:rPr>
                <a:latin typeface="+mj-lt"/>
                <a:ea typeface="+mj-ea"/>
                <a:cs typeface="+mj-cs"/>
                <a:sym typeface="Helvetica"/>
              </a:rPr>
              <a:t>与计算机技术有着本质关系的、根本的联系的特征的</a:t>
            </a:r>
            <a:r>
              <a:rPr b="1">
                <a:latin typeface="+mj-lt"/>
                <a:ea typeface="+mj-ea"/>
                <a:cs typeface="+mj-cs"/>
                <a:sym typeface="Helvetica"/>
              </a:rPr>
              <a:t>伦理问题</a:t>
            </a:r>
            <a:r>
              <a:rPr>
                <a:latin typeface="+mj-lt"/>
                <a:ea typeface="+mj-ea"/>
                <a:cs typeface="+mj-cs"/>
                <a:sym typeface="Helvetica"/>
              </a:rPr>
              <a:t>：</a:t>
            </a:r>
          </a:p>
          <a:p>
            <a:pPr lvl="1" marL="385077" indent="-148106" defTabSz="473942">
              <a:spcBef>
                <a:spcPts val="200"/>
              </a:spcBef>
              <a:defRPr sz="1000"/>
            </a:pPr>
            <a:r>
              <a:t>“</a:t>
            </a:r>
            <a:r>
              <a:rPr>
                <a:latin typeface="+mj-lt"/>
                <a:ea typeface="+mj-ea"/>
                <a:cs typeface="+mj-cs"/>
                <a:sym typeface="Helvetica"/>
              </a:rPr>
              <a:t>计算机字</a:t>
            </a:r>
            <a:r>
              <a:t>”</a:t>
            </a:r>
            <a:r>
              <a:rPr>
                <a:latin typeface="+mj-lt"/>
                <a:ea typeface="+mj-ea"/>
                <a:cs typeface="+mj-cs"/>
                <a:sym typeface="Helvetica"/>
              </a:rPr>
              <a:t>（</a:t>
            </a:r>
            <a:r>
              <a:t>Computer Words</a:t>
            </a:r>
            <a:r>
              <a:rPr>
                <a:latin typeface="+mj-lt"/>
                <a:ea typeface="+mj-ea"/>
                <a:cs typeface="+mj-cs"/>
                <a:sym typeface="Helvetica"/>
              </a:rPr>
              <a:t>）深深嵌入在高度一体化的子系统中，</a:t>
            </a:r>
            <a:r>
              <a:rPr>
                <a:solidFill>
                  <a:srgbClr val="FF0000"/>
                </a:solidFill>
                <a:latin typeface="+mj-lt"/>
                <a:ea typeface="+mj-ea"/>
                <a:cs typeface="+mj-cs"/>
                <a:sym typeface="Helvetica"/>
              </a:rPr>
              <a:t>单个</a:t>
            </a:r>
            <a:r>
              <a:rPr>
                <a:solidFill>
                  <a:srgbClr val="FF0000"/>
                </a:solidFill>
              </a:rPr>
              <a:t>“</a:t>
            </a:r>
            <a:r>
              <a:rPr>
                <a:solidFill>
                  <a:srgbClr val="FF0000"/>
                </a:solidFill>
                <a:latin typeface="+mj-lt"/>
                <a:ea typeface="+mj-ea"/>
                <a:cs typeface="+mj-cs"/>
                <a:sym typeface="Helvetica"/>
              </a:rPr>
              <a:t>字</a:t>
            </a:r>
            <a:r>
              <a:rPr>
                <a:solidFill>
                  <a:srgbClr val="FF0000"/>
                </a:solidFill>
              </a:rPr>
              <a:t>”</a:t>
            </a:r>
            <a:r>
              <a:rPr>
                <a:solidFill>
                  <a:srgbClr val="FF0000"/>
                </a:solidFill>
                <a:latin typeface="+mj-lt"/>
                <a:ea typeface="+mj-ea"/>
                <a:cs typeface="+mj-cs"/>
                <a:sym typeface="Helvetica"/>
              </a:rPr>
              <a:t>的崩溃</a:t>
            </a:r>
            <a:r>
              <a:rPr>
                <a:latin typeface="+mj-lt"/>
                <a:ea typeface="+mj-ea"/>
                <a:cs typeface="+mj-cs"/>
                <a:sym typeface="Helvetica"/>
              </a:rPr>
              <a:t>会导致整个计算机系统的崩溃</a:t>
            </a:r>
          </a:p>
          <a:p>
            <a:pPr lvl="1" marL="385077" indent="-148106" defTabSz="473942">
              <a:spcBef>
                <a:spcPts val="300"/>
              </a:spcBef>
              <a:defRPr sz="1000"/>
            </a:pPr>
          </a:p>
          <a:p>
            <a:pPr lvl="1" marL="385077" indent="-148106" defTabSz="473942">
              <a:spcBef>
                <a:spcPts val="200"/>
              </a:spcBef>
              <a:defRPr sz="1000">
                <a:latin typeface="+mj-lt"/>
                <a:ea typeface="+mj-ea"/>
                <a:cs typeface="+mj-cs"/>
                <a:sym typeface="Helvetica"/>
              </a:defRPr>
            </a:pPr>
            <a:r>
              <a:t>计算机是功能</a:t>
            </a:r>
            <a:r>
              <a:rPr>
                <a:solidFill>
                  <a:srgbClr val="FF0000"/>
                </a:solidFill>
              </a:rPr>
              <a:t>非常通用</a:t>
            </a:r>
            <a:r>
              <a:t>的机器</a:t>
            </a:r>
          </a:p>
          <a:p>
            <a:pPr lvl="1" marL="385077" indent="-148106" defTabSz="473942">
              <a:spcBef>
                <a:spcPts val="300"/>
              </a:spcBef>
              <a:defRPr sz="1000"/>
            </a:pPr>
          </a:p>
          <a:p>
            <a:pPr lvl="1" marL="385077" indent="-148106" defTabSz="473942">
              <a:spcBef>
                <a:spcPts val="200"/>
              </a:spcBef>
              <a:defRPr sz="1000">
                <a:latin typeface="+mj-lt"/>
                <a:ea typeface="+mj-ea"/>
                <a:cs typeface="+mj-cs"/>
                <a:sym typeface="Helvetica"/>
              </a:defRPr>
            </a:pPr>
            <a:r>
              <a:t>计算机具有</a:t>
            </a:r>
            <a:r>
              <a:rPr>
                <a:solidFill>
                  <a:srgbClr val="FF0000"/>
                </a:solidFill>
              </a:rPr>
              <a:t>超人的复杂性</a:t>
            </a:r>
            <a:r>
              <a:t>，而计算机设计者成为至高无上的主宰</a:t>
            </a:r>
          </a:p>
          <a:p>
            <a:pPr lvl="1" marL="385077" indent="-148106" defTabSz="473942">
              <a:spcBef>
                <a:spcPts val="300"/>
              </a:spcBef>
              <a:defRPr sz="1000"/>
            </a:pPr>
          </a:p>
          <a:p>
            <a:pPr lvl="1" marL="385077" indent="-148106" defTabSz="473942">
              <a:spcBef>
                <a:spcPts val="200"/>
              </a:spcBef>
              <a:defRPr sz="1000">
                <a:latin typeface="+mj-lt"/>
                <a:ea typeface="+mj-ea"/>
                <a:cs typeface="+mj-cs"/>
                <a:sym typeface="Helvetica"/>
              </a:defRPr>
            </a:pPr>
            <a:r>
              <a:t>计算机</a:t>
            </a:r>
            <a:r>
              <a:rPr>
                <a:solidFill>
                  <a:srgbClr val="FF0000"/>
                </a:solidFill>
              </a:rPr>
              <a:t>运算速度极高</a:t>
            </a:r>
          </a:p>
        </p:txBody>
      </p:sp>
      <p:sp>
        <p:nvSpPr>
          <p:cNvPr id="56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3.2.2 </a:t>
            </a:r>
            <a:r>
              <a:rPr>
                <a:latin typeface="+mj-lt"/>
                <a:ea typeface="+mj-ea"/>
                <a:cs typeface="+mj-cs"/>
                <a:sym typeface="Helvetica"/>
              </a:rPr>
              <a:t>计算机技术产生的影响</a:t>
            </a:r>
          </a:p>
        </p:txBody>
      </p:sp>
      <p:sp>
        <p:nvSpPr>
          <p:cNvPr id="565"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内容占位符 2"/>
          <p:cNvSpPr txBox="1"/>
          <p:nvPr>
            <p:ph type="body" idx="1"/>
          </p:nvPr>
        </p:nvSpPr>
        <p:spPr>
          <a:xfrm>
            <a:off x="293450" y="737914"/>
            <a:ext cx="5282089" cy="2209552"/>
          </a:xfrm>
          <a:prstGeom prst="rect">
            <a:avLst/>
          </a:prstGeom>
        </p:spPr>
        <p:txBody>
          <a:bodyPr/>
          <a:lstStyle/>
          <a:p>
            <a:pPr marL="167853" indent="-167853" defTabSz="447612">
              <a:spcBef>
                <a:spcPts val="200"/>
              </a:spcBef>
              <a:defRPr sz="1000"/>
            </a:pPr>
            <a:r>
              <a:t>Terrell Ward Bynum</a:t>
            </a:r>
            <a:r>
              <a:rPr>
                <a:latin typeface="+mj-lt"/>
                <a:ea typeface="+mj-ea"/>
                <a:cs typeface="+mj-cs"/>
                <a:sym typeface="Helvetica"/>
              </a:rPr>
              <a:t>（美国南康涅狄州大学教授、计算机与社会研究中心主任）：以技术进步并且保护</a:t>
            </a:r>
            <a:r>
              <a:rPr>
                <a:solidFill>
                  <a:srgbClr val="0000FF"/>
                </a:solidFill>
                <a:latin typeface="+mj-lt"/>
                <a:ea typeface="+mj-ea"/>
                <a:cs typeface="+mj-cs"/>
                <a:sym typeface="Helvetica"/>
              </a:rPr>
              <a:t>人类价值</a:t>
            </a:r>
            <a:r>
              <a:rPr>
                <a:latin typeface="+mj-lt"/>
                <a:ea typeface="+mj-ea"/>
                <a:cs typeface="+mj-cs"/>
                <a:sym typeface="Helvetica"/>
              </a:rPr>
              <a:t>的方式</a:t>
            </a:r>
            <a:r>
              <a:rPr b="1">
                <a:solidFill>
                  <a:srgbClr val="FF0000"/>
                </a:solidFill>
                <a:latin typeface="+mj-lt"/>
                <a:ea typeface="+mj-ea"/>
                <a:cs typeface="+mj-cs"/>
                <a:sym typeface="Helvetica"/>
              </a:rPr>
              <a:t>整合</a:t>
            </a:r>
            <a:r>
              <a:rPr>
                <a:solidFill>
                  <a:srgbClr val="FF0000"/>
                </a:solidFill>
                <a:latin typeface="+mj-lt"/>
                <a:ea typeface="+mj-ea"/>
                <a:cs typeface="+mj-cs"/>
                <a:sym typeface="Helvetica"/>
              </a:rPr>
              <a:t>计算机技术和人类价值</a:t>
            </a:r>
            <a:r>
              <a:t> …</a:t>
            </a:r>
          </a:p>
          <a:p>
            <a:pPr marL="167853" indent="-167853" defTabSz="447612">
              <a:spcBef>
                <a:spcPts val="300"/>
              </a:spcBef>
              <a:defRPr sz="1000"/>
            </a:pPr>
          </a:p>
          <a:p>
            <a:pPr marL="167853" indent="-167853" defTabSz="447612">
              <a:spcBef>
                <a:spcPts val="200"/>
              </a:spcBef>
              <a:defRPr sz="1000"/>
            </a:pPr>
            <a:r>
              <a:t>Krystyna Gorniak</a:t>
            </a:r>
            <a:r>
              <a:rPr>
                <a:latin typeface="+mj-lt"/>
                <a:ea typeface="+mj-ea"/>
                <a:cs typeface="+mj-cs"/>
                <a:sym typeface="Helvetica"/>
              </a:rPr>
              <a:t>（美国学者）：</a:t>
            </a:r>
            <a:r>
              <a:t>…</a:t>
            </a:r>
            <a:r>
              <a:rPr>
                <a:solidFill>
                  <a:srgbClr val="0000FF"/>
                </a:solidFill>
                <a:latin typeface="+mj-lt"/>
                <a:ea typeface="+mj-ea"/>
                <a:cs typeface="+mj-cs"/>
                <a:sym typeface="Helvetica"/>
              </a:rPr>
              <a:t>全球化</a:t>
            </a:r>
            <a:r>
              <a:rPr>
                <a:latin typeface="+mj-lt"/>
                <a:ea typeface="+mj-ea"/>
                <a:cs typeface="+mj-cs"/>
                <a:sym typeface="Helvetica"/>
              </a:rPr>
              <a:t>的伦理</a:t>
            </a:r>
            <a:r>
              <a:t>…</a:t>
            </a:r>
          </a:p>
          <a:p>
            <a:pPr marL="167853" indent="-167853" defTabSz="447612">
              <a:spcBef>
                <a:spcPts val="300"/>
              </a:spcBef>
              <a:defRPr sz="1000"/>
            </a:pPr>
          </a:p>
          <a:p>
            <a:pPr marL="167853" indent="-167853" defTabSz="447612">
              <a:spcBef>
                <a:spcPts val="200"/>
              </a:spcBef>
              <a:defRPr sz="1000"/>
            </a:pPr>
            <a:r>
              <a:t>Luciano Floridi</a:t>
            </a:r>
            <a:r>
              <a:rPr>
                <a:latin typeface="+mj-lt"/>
                <a:ea typeface="+mj-ea"/>
                <a:cs typeface="+mj-cs"/>
                <a:sym typeface="Helvetica"/>
              </a:rPr>
              <a:t>（牛津大学）：</a:t>
            </a:r>
            <a:r>
              <a:t>…</a:t>
            </a:r>
            <a:r>
              <a:rPr>
                <a:latin typeface="+mj-lt"/>
                <a:ea typeface="+mj-ea"/>
                <a:cs typeface="+mj-cs"/>
                <a:sym typeface="Helvetica"/>
              </a:rPr>
              <a:t>宇宙中所有的物体都是</a:t>
            </a:r>
            <a:r>
              <a:rPr>
                <a:solidFill>
                  <a:srgbClr val="FF0000"/>
                </a:solidFill>
                <a:latin typeface="+mj-lt"/>
                <a:ea typeface="+mj-ea"/>
                <a:cs typeface="+mj-cs"/>
                <a:sym typeface="Helvetica"/>
              </a:rPr>
              <a:t>信息体</a:t>
            </a:r>
            <a:r>
              <a:t>…</a:t>
            </a:r>
            <a:r>
              <a:rPr>
                <a:latin typeface="+mj-lt"/>
                <a:ea typeface="+mj-ea"/>
                <a:cs typeface="+mj-cs"/>
                <a:sym typeface="Helvetica"/>
              </a:rPr>
              <a:t>为人类环保的理念、关爱动物的理念等提供了理论根据。</a:t>
            </a:r>
          </a:p>
          <a:p>
            <a:pPr marL="167853" indent="-167853" defTabSz="447612">
              <a:spcBef>
                <a:spcPts val="300"/>
              </a:spcBef>
              <a:defRPr sz="1000"/>
            </a:pPr>
          </a:p>
          <a:p>
            <a:pPr marL="167853" indent="-167853" defTabSz="447612">
              <a:spcBef>
                <a:spcPts val="200"/>
              </a:spcBef>
              <a:defRPr sz="1000">
                <a:latin typeface="+mj-lt"/>
                <a:ea typeface="+mj-ea"/>
                <a:cs typeface="+mj-cs"/>
                <a:sym typeface="Helvetica"/>
              </a:defRPr>
            </a:pPr>
            <a:r>
              <a:t>《</a:t>
            </a:r>
            <a:r>
              <a:rPr>
                <a:latin typeface="+mn-lt"/>
                <a:ea typeface="+mn-ea"/>
                <a:cs typeface="+mn-cs"/>
                <a:sym typeface="Calibri"/>
              </a:rPr>
              <a:t>Computer Essentials</a:t>
            </a:r>
            <a:r>
              <a:t>》（国外某大学教科书）：是人类在社会生活中使用计算机的</a:t>
            </a:r>
            <a:r>
              <a:rPr>
                <a:solidFill>
                  <a:srgbClr val="0000FF"/>
                </a:solidFill>
              </a:rPr>
              <a:t>可接受的</a:t>
            </a:r>
            <a:r>
              <a:rPr>
                <a:solidFill>
                  <a:srgbClr val="FF0000"/>
                </a:solidFill>
              </a:rPr>
              <a:t>道德行为</a:t>
            </a:r>
            <a:r>
              <a:t>的指导，包括隐私、准确性、所有权和访问权。</a:t>
            </a:r>
          </a:p>
        </p:txBody>
      </p:sp>
      <p:sp>
        <p:nvSpPr>
          <p:cNvPr id="14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1.1.3 </a:t>
            </a:r>
            <a:r>
              <a:rPr>
                <a:latin typeface="+mj-lt"/>
                <a:ea typeface="+mj-ea"/>
                <a:cs typeface="+mj-cs"/>
                <a:sym typeface="Helvetica"/>
              </a:rPr>
              <a:t>计算机伦理学的定义</a:t>
            </a:r>
          </a:p>
        </p:txBody>
      </p:sp>
      <p:sp>
        <p:nvSpPr>
          <p:cNvPr id="141"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7" name="内容占位符 2"/>
          <p:cNvSpPr txBox="1"/>
          <p:nvPr>
            <p:ph type="body" idx="1"/>
          </p:nvPr>
        </p:nvSpPr>
        <p:spPr>
          <a:xfrm>
            <a:off x="293448" y="737914"/>
            <a:ext cx="5377352" cy="2209552"/>
          </a:xfrm>
          <a:prstGeom prst="rect">
            <a:avLst/>
          </a:prstGeom>
        </p:spPr>
        <p:txBody>
          <a:bodyPr/>
          <a:lstStyle/>
          <a:p>
            <a:pPr lvl="1" marL="427865" indent="-164563">
              <a:spcBef>
                <a:spcPts val="200"/>
              </a:spcBef>
              <a:defRPr sz="1200">
                <a:latin typeface="+mj-lt"/>
                <a:ea typeface="+mj-ea"/>
                <a:cs typeface="+mj-cs"/>
                <a:sym typeface="Helvetica"/>
              </a:defRPr>
            </a:pPr>
            <a:r>
              <a:t>计算机每秒钟可以执行千百万次的计算，</a:t>
            </a:r>
            <a:r>
              <a:rPr>
                <a:solidFill>
                  <a:srgbClr val="FF0000"/>
                </a:solidFill>
              </a:rPr>
              <a:t>每一次的计算成本几乎为零</a:t>
            </a:r>
            <a:endParaRPr>
              <a:solidFill>
                <a:srgbClr val="FF0000"/>
              </a:solidFill>
            </a:endParaRPr>
          </a:p>
          <a:p>
            <a:pPr lvl="1" marL="427865" indent="-164563">
              <a:spcBef>
                <a:spcPts val="300"/>
              </a:spcBef>
              <a:defRPr sz="1200"/>
            </a:pPr>
          </a:p>
          <a:p>
            <a:pPr lvl="1" marL="427865" indent="-164563">
              <a:spcBef>
                <a:spcPts val="200"/>
              </a:spcBef>
              <a:defRPr sz="1200">
                <a:latin typeface="+mj-lt"/>
                <a:ea typeface="+mj-ea"/>
                <a:cs typeface="+mj-cs"/>
                <a:sym typeface="Helvetica"/>
              </a:defRPr>
            </a:pPr>
            <a:r>
              <a:t>计算机赋予了人类</a:t>
            </a:r>
            <a:r>
              <a:rPr>
                <a:solidFill>
                  <a:srgbClr val="FF0000"/>
                </a:solidFill>
              </a:rPr>
              <a:t>精确复制</a:t>
            </a:r>
            <a:r>
              <a:t>某些人工作品的能力，拷贝和原件在功能上完全一样，而且这不存在财产转移</a:t>
            </a:r>
          </a:p>
          <a:p>
            <a:pPr lvl="1" marL="427865" indent="-164563">
              <a:spcBef>
                <a:spcPts val="300"/>
              </a:spcBef>
              <a:defRPr sz="1200"/>
            </a:pPr>
          </a:p>
          <a:p>
            <a:pPr lvl="1" marL="427865" indent="-164563">
              <a:spcBef>
                <a:spcPts val="200"/>
              </a:spcBef>
              <a:defRPr sz="1200">
                <a:latin typeface="+mj-lt"/>
                <a:ea typeface="+mj-ea"/>
                <a:cs typeface="+mj-cs"/>
                <a:sym typeface="Helvetica"/>
              </a:defRPr>
            </a:pPr>
            <a:r>
              <a:t>计算机是</a:t>
            </a:r>
            <a:r>
              <a:rPr>
                <a:solidFill>
                  <a:srgbClr val="FF0000"/>
                </a:solidFill>
              </a:rPr>
              <a:t>离散的</a:t>
            </a:r>
            <a:r>
              <a:t>，后果难以常规的、熟知的方法加以预测。</a:t>
            </a:r>
          </a:p>
          <a:p>
            <a:pPr lvl="1" marL="427865" indent="-164563">
              <a:spcBef>
                <a:spcPts val="300"/>
              </a:spcBef>
              <a:defRPr sz="1200"/>
            </a:pPr>
          </a:p>
          <a:p>
            <a:pPr lvl="1" marL="427865" indent="-164563">
              <a:spcBef>
                <a:spcPts val="200"/>
              </a:spcBef>
              <a:defRPr sz="1200">
                <a:latin typeface="+mj-lt"/>
                <a:ea typeface="+mj-ea"/>
                <a:cs typeface="+mj-cs"/>
                <a:sym typeface="Helvetica"/>
              </a:defRPr>
            </a:pPr>
            <a:r>
              <a:t>计算机是通过编写不同层次的</a:t>
            </a:r>
            <a:r>
              <a:rPr>
                <a:solidFill>
                  <a:srgbClr val="FF0000"/>
                </a:solidFill>
              </a:rPr>
              <a:t>代码</a:t>
            </a:r>
            <a:r>
              <a:t>来运行的。</a:t>
            </a:r>
            <a:r>
              <a:rPr>
                <a:solidFill>
                  <a:srgbClr val="0000FF"/>
                </a:solidFill>
              </a:rPr>
              <a:t>当代电子文件成为信息的基本存储载体时，任何已存储的文件最终都是可读的吗？</a:t>
            </a:r>
          </a:p>
        </p:txBody>
      </p:sp>
      <p:sp>
        <p:nvSpPr>
          <p:cNvPr id="56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3.2.2 </a:t>
            </a:r>
            <a:r>
              <a:rPr>
                <a:latin typeface="+mj-lt"/>
                <a:ea typeface="+mj-ea"/>
                <a:cs typeface="+mj-cs"/>
                <a:sym typeface="Helvetica"/>
              </a:rPr>
              <a:t>计算机技术产生的影响</a:t>
            </a:r>
          </a:p>
        </p:txBody>
      </p:sp>
      <p:sp>
        <p:nvSpPr>
          <p:cNvPr id="569"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1"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572"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573" name="Rectangle 3"/>
          <p:cNvSpPr txBox="1"/>
          <p:nvPr/>
        </p:nvSpPr>
        <p:spPr>
          <a:xfrm>
            <a:off x="2114867" y="649286"/>
            <a:ext cx="3475991" cy="15690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3.1 计算机技术与环境</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3.2 计算机技术的使用对人类的影响</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3.3 计算机与文化</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3.3.1 文化和文化差异</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3.3.2 与计算机相伴的文化</a:t>
            </a:r>
          </a:p>
        </p:txBody>
      </p:sp>
      <p:sp>
        <p:nvSpPr>
          <p:cNvPr id="57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6"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文化的定义</a:t>
            </a:r>
          </a:p>
          <a:p>
            <a:pPr>
              <a:spcBef>
                <a:spcPts val="200"/>
              </a:spcBef>
              <a:defRPr sz="1200"/>
            </a:pPr>
            <a:r>
              <a:t>Geert Hofstede</a:t>
            </a:r>
            <a:r>
              <a:rPr>
                <a:latin typeface="+mj-lt"/>
                <a:ea typeface="+mj-ea"/>
                <a:cs typeface="+mj-cs"/>
                <a:sym typeface="Helvetica"/>
              </a:rPr>
              <a:t>（荷兰文化协会研究所所长）：</a:t>
            </a:r>
            <a:r>
              <a:t>“</a:t>
            </a:r>
            <a:r>
              <a:rPr>
                <a:latin typeface="+mj-lt"/>
                <a:ea typeface="+mj-ea"/>
                <a:cs typeface="+mj-cs"/>
                <a:sym typeface="Helvetica"/>
              </a:rPr>
              <a:t>文化</a:t>
            </a:r>
            <a:r>
              <a:t>”</a:t>
            </a:r>
            <a:r>
              <a:rPr>
                <a:latin typeface="+mj-lt"/>
                <a:ea typeface="+mj-ea"/>
                <a:cs typeface="+mj-cs"/>
                <a:sym typeface="Helvetica"/>
              </a:rPr>
              <a:t>是在同一个环境中的人们所具有的</a:t>
            </a:r>
            <a:r>
              <a:t>“</a:t>
            </a:r>
            <a:r>
              <a:rPr>
                <a:latin typeface="+mj-lt"/>
                <a:ea typeface="+mj-ea"/>
                <a:cs typeface="+mj-cs"/>
                <a:sym typeface="Helvetica"/>
              </a:rPr>
              <a:t>共同的心理程序</a:t>
            </a:r>
            <a:r>
              <a:t>”</a:t>
            </a:r>
            <a:r>
              <a:rPr>
                <a:latin typeface="+mj-lt"/>
                <a:ea typeface="+mj-ea"/>
                <a:cs typeface="+mj-cs"/>
                <a:sym typeface="Helvetica"/>
              </a:rPr>
              <a:t>。</a:t>
            </a:r>
          </a:p>
        </p:txBody>
      </p:sp>
      <p:sp>
        <p:nvSpPr>
          <p:cNvPr id="57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3.3.1 </a:t>
            </a:r>
            <a:r>
              <a:rPr>
                <a:latin typeface="+mj-lt"/>
                <a:ea typeface="+mj-ea"/>
                <a:cs typeface="+mj-cs"/>
                <a:sym typeface="Helvetica"/>
              </a:rPr>
              <a:t>文化和文化差异</a:t>
            </a:r>
          </a:p>
        </p:txBody>
      </p:sp>
      <p:sp>
        <p:nvSpPr>
          <p:cNvPr id="578"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0"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文化的差异</a:t>
            </a:r>
          </a:p>
          <a:p>
            <a:pPr>
              <a:spcBef>
                <a:spcPts val="200"/>
              </a:spcBef>
              <a:defRPr sz="1200"/>
            </a:pPr>
            <a:r>
              <a:t>Geert Hofstede</a:t>
            </a:r>
            <a:r>
              <a:rPr>
                <a:latin typeface="+mj-lt"/>
                <a:ea typeface="+mj-ea"/>
                <a:cs typeface="+mj-cs"/>
                <a:sym typeface="Helvetica"/>
              </a:rPr>
              <a:t>用</a:t>
            </a:r>
            <a:r>
              <a:t>5</a:t>
            </a:r>
            <a:r>
              <a:rPr>
                <a:latin typeface="+mj-lt"/>
                <a:ea typeface="+mj-ea"/>
                <a:cs typeface="+mj-cs"/>
                <a:sym typeface="Helvetica"/>
              </a:rPr>
              <a:t>个维度的心智模型来解释不同国家和地区之间的文化差异</a:t>
            </a:r>
          </a:p>
          <a:p>
            <a:pPr lvl="1" marL="427865" indent="-164563">
              <a:spcBef>
                <a:spcPts val="200"/>
              </a:spcBef>
              <a:defRPr sz="1200">
                <a:latin typeface="+mj-lt"/>
                <a:ea typeface="+mj-ea"/>
                <a:cs typeface="+mj-cs"/>
                <a:sym typeface="Helvetica"/>
              </a:defRPr>
            </a:pPr>
            <a:r>
              <a:t>权力距离、个人主义、男性特征、不确定性规避、长期取向</a:t>
            </a:r>
          </a:p>
        </p:txBody>
      </p:sp>
      <p:sp>
        <p:nvSpPr>
          <p:cNvPr id="58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3.3.1 </a:t>
            </a:r>
            <a:r>
              <a:rPr>
                <a:latin typeface="+mj-lt"/>
                <a:ea typeface="+mj-ea"/>
                <a:cs typeface="+mj-cs"/>
                <a:sym typeface="Helvetica"/>
              </a:rPr>
              <a:t>文化和文化差异</a:t>
            </a:r>
          </a:p>
        </p:txBody>
      </p:sp>
      <p:sp>
        <p:nvSpPr>
          <p:cNvPr id="582"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4" name="内容占位符 2"/>
          <p:cNvSpPr txBox="1"/>
          <p:nvPr>
            <p:ph type="body" idx="1"/>
          </p:nvPr>
        </p:nvSpPr>
        <p:spPr>
          <a:xfrm>
            <a:off x="293448" y="737914"/>
            <a:ext cx="5377352" cy="2209552"/>
          </a:xfrm>
          <a:prstGeom prst="rect">
            <a:avLst/>
          </a:prstGeom>
        </p:spPr>
        <p:txBody>
          <a:bodyPr/>
          <a:lstStyle/>
          <a:p>
            <a:pPr>
              <a:spcBef>
                <a:spcPts val="200"/>
              </a:spcBef>
              <a:defRPr sz="1200"/>
            </a:pPr>
            <a:r>
              <a:t>(1) </a:t>
            </a:r>
            <a:r>
              <a:rPr b="1">
                <a:latin typeface="+mj-lt"/>
                <a:ea typeface="+mj-ea"/>
                <a:cs typeface="+mj-cs"/>
                <a:sym typeface="Helvetica"/>
              </a:rPr>
              <a:t>权力距离</a:t>
            </a:r>
            <a:r>
              <a:rPr>
                <a:latin typeface="+mj-lt"/>
                <a:ea typeface="+mj-ea"/>
                <a:cs typeface="+mj-cs"/>
                <a:sym typeface="Helvetica"/>
              </a:rPr>
              <a:t>（</a:t>
            </a:r>
            <a:r>
              <a:t>Power Distance</a:t>
            </a:r>
            <a:r>
              <a:rPr>
                <a:latin typeface="+mj-lt"/>
                <a:ea typeface="+mj-ea"/>
                <a:cs typeface="+mj-cs"/>
                <a:sym typeface="Helvetica"/>
              </a:rPr>
              <a:t>，</a:t>
            </a:r>
            <a:r>
              <a:t>PDI</a:t>
            </a:r>
            <a:r>
              <a:rPr>
                <a:latin typeface="+mj-lt"/>
                <a:ea typeface="+mj-ea"/>
                <a:cs typeface="+mj-cs"/>
                <a:sym typeface="Helvetica"/>
              </a:rPr>
              <a:t>）</a:t>
            </a:r>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rPr>
              <a:t>美国的权力距离相对较小，中国的权力距离较大（地位象征非常重要）</a:t>
            </a:r>
          </a:p>
        </p:txBody>
      </p:sp>
      <p:sp>
        <p:nvSpPr>
          <p:cNvPr id="58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3.3.1 </a:t>
            </a:r>
            <a:r>
              <a:rPr>
                <a:latin typeface="+mj-lt"/>
                <a:ea typeface="+mj-ea"/>
                <a:cs typeface="+mj-cs"/>
                <a:sym typeface="Helvetica"/>
              </a:rPr>
              <a:t>文化和文化差异</a:t>
            </a:r>
          </a:p>
        </p:txBody>
      </p:sp>
      <p:sp>
        <p:nvSpPr>
          <p:cNvPr id="586"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8" name="内容占位符 2"/>
          <p:cNvSpPr txBox="1"/>
          <p:nvPr>
            <p:ph type="body" idx="1"/>
          </p:nvPr>
        </p:nvSpPr>
        <p:spPr>
          <a:xfrm>
            <a:off x="293448" y="737914"/>
            <a:ext cx="5377352" cy="2209552"/>
          </a:xfrm>
          <a:prstGeom prst="rect">
            <a:avLst/>
          </a:prstGeom>
        </p:spPr>
        <p:txBody>
          <a:bodyPr/>
          <a:lstStyle/>
          <a:p>
            <a:pPr>
              <a:spcBef>
                <a:spcPts val="200"/>
              </a:spcBef>
              <a:defRPr sz="1200"/>
            </a:pPr>
            <a:r>
              <a:t>(2) </a:t>
            </a:r>
            <a:r>
              <a:rPr b="1">
                <a:latin typeface="+mj-lt"/>
                <a:ea typeface="+mj-ea"/>
                <a:cs typeface="+mj-cs"/>
                <a:sym typeface="Helvetica"/>
              </a:rPr>
              <a:t>个人主义</a:t>
            </a:r>
            <a:r>
              <a:rPr>
                <a:latin typeface="+mj-lt"/>
                <a:ea typeface="+mj-ea"/>
                <a:cs typeface="+mj-cs"/>
                <a:sym typeface="Helvetica"/>
              </a:rPr>
              <a:t>（</a:t>
            </a:r>
            <a:r>
              <a:t>Individualism</a:t>
            </a:r>
            <a:r>
              <a:rPr>
                <a:latin typeface="+mj-lt"/>
                <a:ea typeface="+mj-ea"/>
                <a:cs typeface="+mj-cs"/>
                <a:sym typeface="Helvetica"/>
              </a:rPr>
              <a:t>，</a:t>
            </a:r>
            <a:r>
              <a:t>IDV</a:t>
            </a:r>
            <a:r>
              <a:rPr>
                <a:latin typeface="+mj-lt"/>
                <a:ea typeface="+mj-ea"/>
                <a:cs typeface="+mj-cs"/>
                <a:sym typeface="Helvetica"/>
              </a:rPr>
              <a:t>）</a:t>
            </a:r>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rPr>
              <a:t>美国是崇尚个人主义的社会，日本是崇尚集体主义的社会</a:t>
            </a:r>
          </a:p>
        </p:txBody>
      </p:sp>
      <p:sp>
        <p:nvSpPr>
          <p:cNvPr id="58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3.3.1 </a:t>
            </a:r>
            <a:r>
              <a:rPr>
                <a:latin typeface="+mj-lt"/>
                <a:ea typeface="+mj-ea"/>
                <a:cs typeface="+mj-cs"/>
                <a:sym typeface="Helvetica"/>
              </a:rPr>
              <a:t>文化和文化差异</a:t>
            </a:r>
          </a:p>
        </p:txBody>
      </p:sp>
      <p:sp>
        <p:nvSpPr>
          <p:cNvPr id="590"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2" name="内容占位符 2"/>
          <p:cNvSpPr txBox="1"/>
          <p:nvPr>
            <p:ph type="body" idx="1"/>
          </p:nvPr>
        </p:nvSpPr>
        <p:spPr>
          <a:xfrm>
            <a:off x="293448" y="737914"/>
            <a:ext cx="5377352" cy="2209552"/>
          </a:xfrm>
          <a:prstGeom prst="rect">
            <a:avLst/>
          </a:prstGeom>
        </p:spPr>
        <p:txBody>
          <a:bodyPr/>
          <a:lstStyle/>
          <a:p>
            <a:pPr>
              <a:spcBef>
                <a:spcPts val="200"/>
              </a:spcBef>
              <a:defRPr sz="1200"/>
            </a:pPr>
            <a:r>
              <a:t>(3) </a:t>
            </a:r>
            <a:r>
              <a:rPr b="1">
                <a:latin typeface="+mj-lt"/>
                <a:ea typeface="+mj-ea"/>
                <a:cs typeface="+mj-cs"/>
                <a:sym typeface="Helvetica"/>
              </a:rPr>
              <a:t>男性特征</a:t>
            </a:r>
            <a:r>
              <a:rPr>
                <a:latin typeface="+mj-lt"/>
                <a:ea typeface="+mj-ea"/>
                <a:cs typeface="+mj-cs"/>
                <a:sym typeface="Helvetica"/>
              </a:rPr>
              <a:t>（</a:t>
            </a:r>
            <a:r>
              <a:t>Masculine</a:t>
            </a:r>
            <a:r>
              <a:rPr>
                <a:latin typeface="+mj-lt"/>
                <a:ea typeface="+mj-ea"/>
                <a:cs typeface="+mj-cs"/>
                <a:sym typeface="Helvetica"/>
              </a:rPr>
              <a:t>，</a:t>
            </a:r>
            <a:r>
              <a:t>MAS</a:t>
            </a:r>
            <a:r>
              <a:rPr>
                <a:latin typeface="+mj-lt"/>
                <a:ea typeface="+mj-ea"/>
                <a:cs typeface="+mj-cs"/>
                <a:sym typeface="Helvetica"/>
              </a:rPr>
              <a:t>）</a:t>
            </a:r>
          </a:p>
          <a:p>
            <a:pPr>
              <a:spcBef>
                <a:spcPts val="200"/>
              </a:spcBef>
              <a:defRPr sz="1200">
                <a:latin typeface="+mj-lt"/>
                <a:ea typeface="+mj-ea"/>
                <a:cs typeface="+mj-cs"/>
                <a:sym typeface="Helvetica"/>
              </a:defRPr>
            </a:pPr>
            <a:r>
              <a:t>对于男性社会而言，居于统治地位的是男性气概，如自信武端，进取好胜，对于金钱的索取，执着而坦然。</a:t>
            </a:r>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rPr>
              <a:t>美国是男性度较强的国家，中国是一个女性度的社会</a:t>
            </a:r>
          </a:p>
        </p:txBody>
      </p:sp>
      <p:sp>
        <p:nvSpPr>
          <p:cNvPr id="59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3.3.1 </a:t>
            </a:r>
            <a:r>
              <a:rPr>
                <a:latin typeface="+mj-lt"/>
                <a:ea typeface="+mj-ea"/>
                <a:cs typeface="+mj-cs"/>
                <a:sym typeface="Helvetica"/>
              </a:rPr>
              <a:t>文化和文化差异</a:t>
            </a:r>
          </a:p>
        </p:txBody>
      </p:sp>
      <p:sp>
        <p:nvSpPr>
          <p:cNvPr id="59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6" name="内容占位符 2"/>
          <p:cNvSpPr txBox="1"/>
          <p:nvPr>
            <p:ph type="body" idx="1"/>
          </p:nvPr>
        </p:nvSpPr>
        <p:spPr>
          <a:xfrm>
            <a:off x="293448" y="737914"/>
            <a:ext cx="5377352" cy="2209552"/>
          </a:xfrm>
          <a:prstGeom prst="rect">
            <a:avLst/>
          </a:prstGeom>
        </p:spPr>
        <p:txBody>
          <a:bodyPr/>
          <a:lstStyle/>
          <a:p>
            <a:pPr>
              <a:spcBef>
                <a:spcPts val="200"/>
              </a:spcBef>
              <a:defRPr sz="1200"/>
            </a:pPr>
            <a:r>
              <a:t>(4) </a:t>
            </a:r>
            <a:r>
              <a:rPr b="1">
                <a:latin typeface="+mj-lt"/>
                <a:ea typeface="+mj-ea"/>
                <a:cs typeface="+mj-cs"/>
                <a:sym typeface="Helvetica"/>
              </a:rPr>
              <a:t>不确定性规避指数</a:t>
            </a:r>
            <a:r>
              <a:rPr>
                <a:latin typeface="+mj-lt"/>
                <a:ea typeface="+mj-ea"/>
                <a:cs typeface="+mj-cs"/>
                <a:sym typeface="Helvetica"/>
              </a:rPr>
              <a:t>（</a:t>
            </a:r>
            <a:r>
              <a:t>Uncertainty Avoidance Index</a:t>
            </a:r>
            <a:r>
              <a:rPr>
                <a:latin typeface="+mj-lt"/>
                <a:ea typeface="+mj-ea"/>
                <a:cs typeface="+mj-cs"/>
                <a:sym typeface="Helvetica"/>
              </a:rPr>
              <a:t>，</a:t>
            </a:r>
            <a:r>
              <a:t>UAI</a:t>
            </a:r>
            <a:r>
              <a:rPr>
                <a:latin typeface="+mj-lt"/>
                <a:ea typeface="+mj-ea"/>
                <a:cs typeface="+mj-cs"/>
                <a:sym typeface="Helvetica"/>
              </a:rPr>
              <a:t>）</a:t>
            </a:r>
          </a:p>
          <a:p>
            <a:pPr>
              <a:spcBef>
                <a:spcPts val="200"/>
              </a:spcBef>
              <a:defRPr sz="1200">
                <a:latin typeface="+mj-lt"/>
                <a:ea typeface="+mj-ea"/>
                <a:cs typeface="+mj-cs"/>
                <a:sym typeface="Helvetica"/>
              </a:defRPr>
            </a:pPr>
            <a:r>
              <a:t>在不确定性避免程度</a:t>
            </a:r>
            <a:r>
              <a:rPr>
                <a:solidFill>
                  <a:srgbClr val="FF0000"/>
                </a:solidFill>
              </a:rPr>
              <a:t>低</a:t>
            </a:r>
            <a:r>
              <a:t>的社会当中，人们普遍有一种安全感，倾向于放松的生活态度和鼓励冒险的倾向</a:t>
            </a:r>
          </a:p>
          <a:p>
            <a:pPr>
              <a:spcBef>
                <a:spcPts val="200"/>
              </a:spcBef>
              <a:defRPr sz="1200">
                <a:latin typeface="+mj-lt"/>
                <a:ea typeface="+mj-ea"/>
                <a:cs typeface="+mj-cs"/>
                <a:sym typeface="Helvetica"/>
              </a:defRPr>
            </a:pPr>
            <a:r>
              <a:t>在不确定性避免程度</a:t>
            </a:r>
            <a:r>
              <a:rPr>
                <a:solidFill>
                  <a:srgbClr val="0000FF"/>
                </a:solidFill>
              </a:rPr>
              <a:t>高</a:t>
            </a:r>
            <a:r>
              <a:t>的社会当中，人们普遍有一种高度的紧迫感和进取心，因而容易形成一种努力工作的内心冲动</a:t>
            </a:r>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rPr>
              <a:t>日本不确定性方面程度较高（</a:t>
            </a:r>
            <a:r>
              <a:rPr>
                <a:solidFill>
                  <a:srgbClr val="FF0000"/>
                </a:solidFill>
              </a:rPr>
              <a:t>上级倾向于对下属进行严格的控制和清晰的指示</a:t>
            </a:r>
            <a:r>
              <a:rPr>
                <a:solidFill>
                  <a:srgbClr val="000000"/>
                </a:solidFill>
              </a:rPr>
              <a:t>），美国不确定性避免程度较低</a:t>
            </a:r>
          </a:p>
        </p:txBody>
      </p:sp>
      <p:sp>
        <p:nvSpPr>
          <p:cNvPr id="59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3.3.1 </a:t>
            </a:r>
            <a:r>
              <a:rPr>
                <a:latin typeface="+mj-lt"/>
                <a:ea typeface="+mj-ea"/>
                <a:cs typeface="+mj-cs"/>
                <a:sym typeface="Helvetica"/>
              </a:rPr>
              <a:t>文化和文化差异</a:t>
            </a:r>
          </a:p>
        </p:txBody>
      </p:sp>
      <p:sp>
        <p:nvSpPr>
          <p:cNvPr id="598"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0" name="内容占位符 2"/>
          <p:cNvSpPr txBox="1"/>
          <p:nvPr>
            <p:ph type="body" idx="1"/>
          </p:nvPr>
        </p:nvSpPr>
        <p:spPr>
          <a:xfrm>
            <a:off x="293448" y="737914"/>
            <a:ext cx="5377352" cy="2209552"/>
          </a:xfrm>
          <a:prstGeom prst="rect">
            <a:avLst/>
          </a:prstGeom>
        </p:spPr>
        <p:txBody>
          <a:bodyPr/>
          <a:lstStyle/>
          <a:p>
            <a:pPr>
              <a:spcBef>
                <a:spcPts val="200"/>
              </a:spcBef>
              <a:defRPr sz="1200"/>
            </a:pPr>
            <a:r>
              <a:t>(5) </a:t>
            </a:r>
            <a:r>
              <a:rPr b="1">
                <a:latin typeface="+mj-lt"/>
                <a:ea typeface="+mj-ea"/>
                <a:cs typeface="+mj-cs"/>
                <a:sym typeface="Helvetica"/>
              </a:rPr>
              <a:t>长期倾向</a:t>
            </a:r>
            <a:r>
              <a:rPr>
                <a:latin typeface="+mj-lt"/>
                <a:ea typeface="+mj-ea"/>
                <a:cs typeface="+mj-cs"/>
                <a:sym typeface="Helvetica"/>
              </a:rPr>
              <a:t>（</a:t>
            </a:r>
            <a:r>
              <a:t>Long Term Orientation</a:t>
            </a:r>
            <a:r>
              <a:rPr>
                <a:latin typeface="+mj-lt"/>
                <a:ea typeface="+mj-ea"/>
                <a:cs typeface="+mj-cs"/>
                <a:sym typeface="Helvetica"/>
              </a:rPr>
              <a:t>，</a:t>
            </a:r>
            <a:r>
              <a:t>LTO</a:t>
            </a:r>
            <a:r>
              <a:rPr>
                <a:latin typeface="+mj-lt"/>
                <a:ea typeface="+mj-ea"/>
                <a:cs typeface="+mj-cs"/>
                <a:sym typeface="Helvetica"/>
              </a:rPr>
              <a:t>）</a:t>
            </a:r>
          </a:p>
          <a:p>
            <a:pPr>
              <a:spcBef>
                <a:spcPts val="200"/>
              </a:spcBef>
              <a:defRPr sz="1200">
                <a:latin typeface="+mj-lt"/>
                <a:ea typeface="+mj-ea"/>
                <a:cs typeface="+mj-cs"/>
                <a:sym typeface="Helvetica"/>
              </a:defRPr>
            </a:pPr>
            <a:r>
              <a:t>长期取向的价值观注重节约与坚定；短期取向的价值观尊重传统，履行社会责任，并爱面子</a:t>
            </a:r>
          </a:p>
        </p:txBody>
      </p:sp>
      <p:sp>
        <p:nvSpPr>
          <p:cNvPr id="60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3.3.1 </a:t>
            </a:r>
            <a:r>
              <a:rPr>
                <a:latin typeface="+mj-lt"/>
                <a:ea typeface="+mj-ea"/>
                <a:cs typeface="+mj-cs"/>
                <a:sym typeface="Helvetica"/>
              </a:rPr>
              <a:t>文化和文化差异</a:t>
            </a:r>
          </a:p>
        </p:txBody>
      </p:sp>
      <p:sp>
        <p:nvSpPr>
          <p:cNvPr id="602"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4" name="内容占位符 2"/>
          <p:cNvSpPr txBox="1"/>
          <p:nvPr>
            <p:ph type="body" idx="1"/>
          </p:nvPr>
        </p:nvSpPr>
        <p:spPr>
          <a:xfrm>
            <a:off x="293448" y="737914"/>
            <a:ext cx="5377352" cy="2209552"/>
          </a:xfrm>
          <a:prstGeom prst="rect">
            <a:avLst/>
          </a:prstGeom>
        </p:spPr>
        <p:txBody>
          <a:bodyPr/>
          <a:lstStyle/>
          <a:p>
            <a:pPr marL="177727" indent="-177727" defTabSz="473942">
              <a:spcBef>
                <a:spcPts val="200"/>
              </a:spcBef>
              <a:defRPr sz="1000">
                <a:latin typeface="+mj-lt"/>
                <a:ea typeface="+mj-ea"/>
                <a:cs typeface="+mj-cs"/>
                <a:sym typeface="Helvetica"/>
              </a:defRPr>
            </a:pPr>
            <a:r>
              <a:t>好莱坞电影</a:t>
            </a:r>
          </a:p>
          <a:p>
            <a:pPr lvl="1" marL="385077" indent="-148106" defTabSz="473942">
              <a:spcBef>
                <a:spcPts val="200"/>
              </a:spcBef>
              <a:defRPr sz="1000">
                <a:latin typeface="+mj-lt"/>
                <a:ea typeface="+mj-ea"/>
                <a:cs typeface="+mj-cs"/>
                <a:sym typeface="Helvetica"/>
              </a:defRPr>
            </a:pPr>
            <a:r>
              <a:t>对人类未来和破坏地球行为充满</a:t>
            </a:r>
            <a:r>
              <a:rPr>
                <a:solidFill>
                  <a:srgbClr val="FF0000"/>
                </a:solidFill>
              </a:rPr>
              <a:t>忧虑</a:t>
            </a:r>
            <a:endParaRPr>
              <a:solidFill>
                <a:srgbClr val="FF0000"/>
              </a:solidFill>
            </a:endParaRPr>
          </a:p>
          <a:p>
            <a:pPr lvl="1" marL="385077" indent="-148106" defTabSz="473942">
              <a:spcBef>
                <a:spcPts val="200"/>
              </a:spcBef>
              <a:defRPr sz="1000">
                <a:latin typeface="+mj-lt"/>
                <a:ea typeface="+mj-ea"/>
                <a:cs typeface="+mj-cs"/>
                <a:sym typeface="Helvetica"/>
              </a:defRPr>
            </a:pPr>
            <a:r>
              <a:t>它们比人类</a:t>
            </a:r>
            <a:r>
              <a:rPr>
                <a:solidFill>
                  <a:srgbClr val="FF0000"/>
                </a:solidFill>
              </a:rPr>
              <a:t>更有效率</a:t>
            </a:r>
            <a:r>
              <a:t>，但是，它们缺乏人类所拥有的价值观、逻辑思维和推理能力</a:t>
            </a:r>
          </a:p>
          <a:p>
            <a:pPr lvl="1" marL="385077" indent="-148106" defTabSz="473942">
              <a:spcBef>
                <a:spcPts val="200"/>
              </a:spcBef>
              <a:defRPr sz="1000">
                <a:solidFill>
                  <a:srgbClr val="FF0000"/>
                </a:solidFill>
                <a:latin typeface="+mj-lt"/>
                <a:ea typeface="+mj-ea"/>
                <a:cs typeface="+mj-cs"/>
                <a:sym typeface="Helvetica"/>
              </a:defRPr>
            </a:pPr>
            <a:r>
              <a:t>量身打造</a:t>
            </a:r>
            <a:r>
              <a:rPr>
                <a:solidFill>
                  <a:srgbClr val="000000"/>
                </a:solidFill>
              </a:rPr>
              <a:t>，具备诸如做梦和推理等更高级的智力水平</a:t>
            </a:r>
          </a:p>
          <a:p>
            <a:pPr lvl="1" marL="385077" indent="-148106" defTabSz="473942">
              <a:spcBef>
                <a:spcPts val="200"/>
              </a:spcBef>
              <a:defRPr sz="1000">
                <a:latin typeface="+mj-lt"/>
                <a:ea typeface="+mj-ea"/>
                <a:cs typeface="+mj-cs"/>
                <a:sym typeface="Helvetica"/>
              </a:defRPr>
            </a:pPr>
            <a:r>
              <a:t>怀着</a:t>
            </a:r>
            <a:r>
              <a:rPr>
                <a:solidFill>
                  <a:srgbClr val="FF0000"/>
                </a:solidFill>
              </a:rPr>
              <a:t>复仇</a:t>
            </a:r>
            <a:r>
              <a:t>欲望</a:t>
            </a:r>
          </a:p>
          <a:p>
            <a:pPr lvl="1" marL="385077" indent="-148106" defTabSz="473942">
              <a:spcBef>
                <a:spcPts val="200"/>
              </a:spcBef>
              <a:defRPr sz="1000">
                <a:latin typeface="+mj-lt"/>
                <a:ea typeface="+mj-ea"/>
                <a:cs typeface="+mj-cs"/>
                <a:sym typeface="Helvetica"/>
              </a:defRPr>
            </a:pPr>
            <a:r>
              <a:t>迄今为止依然</a:t>
            </a:r>
            <a:r>
              <a:rPr>
                <a:solidFill>
                  <a:srgbClr val="FF0000"/>
                </a:solidFill>
              </a:rPr>
              <a:t>不可能设计出</a:t>
            </a:r>
            <a:r>
              <a:t>像人类一样高深莫测的机器</a:t>
            </a:r>
          </a:p>
          <a:p>
            <a:pPr lvl="1" marL="385077" indent="-148106" defTabSz="473942">
              <a:spcBef>
                <a:spcPts val="200"/>
              </a:spcBef>
              <a:defRPr sz="1000">
                <a:solidFill>
                  <a:srgbClr val="FF0000"/>
                </a:solidFill>
                <a:latin typeface="+mj-lt"/>
                <a:ea typeface="+mj-ea"/>
                <a:cs typeface="+mj-cs"/>
                <a:sym typeface="Helvetica"/>
              </a:defRPr>
            </a:pPr>
            <a:r>
              <a:t>人工智能</a:t>
            </a:r>
            <a:r>
              <a:rPr>
                <a:solidFill>
                  <a:srgbClr val="000000"/>
                </a:solidFill>
              </a:rPr>
              <a:t>模型，每个方面均堪称完美</a:t>
            </a:r>
          </a:p>
          <a:p>
            <a:pPr marL="177727" indent="-177727" defTabSz="473942">
              <a:spcBef>
                <a:spcPts val="300"/>
              </a:spcBef>
              <a:defRPr sz="1000"/>
            </a:pPr>
          </a:p>
          <a:p>
            <a:pPr marL="177727" indent="-177727" defTabSz="473942">
              <a:spcBef>
                <a:spcPts val="200"/>
              </a:spcBef>
              <a:defRPr sz="1000"/>
            </a:pPr>
            <a:r>
              <a:t>John Markoff </a:t>
            </a:r>
            <a:r>
              <a:rPr sz="900" u="sng">
                <a:solidFill>
                  <a:srgbClr val="0000FF"/>
                </a:solidFill>
                <a:uFill>
                  <a:solidFill>
                    <a:srgbClr val="0000FF"/>
                  </a:solidFill>
                </a:uFill>
                <a:hlinkClick r:id="rId2" invalidUrl="" action="" tgtFrame="" tooltip="" history="1" highlightClick="0" endSnd="0"/>
              </a:rPr>
              <a:t>https://</a:t>
            </a:r>
            <a:r>
              <a:rPr sz="900" u="sng">
                <a:solidFill>
                  <a:srgbClr val="0000FF"/>
                </a:solidFill>
                <a:uFill>
                  <a:solidFill>
                    <a:srgbClr val="0000FF"/>
                  </a:solidFill>
                </a:uFill>
                <a:hlinkClick r:id="rId2" invalidUrl="" action="" tgtFrame="" tooltip="" history="1" highlightClick="0" endSnd="0"/>
              </a:rPr>
              <a:t>en.wikipedia.org/wiki/John_Markoff</a:t>
            </a:r>
            <a:r>
              <a:rPr sz="900"/>
              <a:t> </a:t>
            </a:r>
          </a:p>
        </p:txBody>
      </p:sp>
      <p:sp>
        <p:nvSpPr>
          <p:cNvPr id="60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3.3.2 </a:t>
            </a:r>
            <a:r>
              <a:rPr>
                <a:latin typeface="+mj-lt"/>
                <a:ea typeface="+mj-ea"/>
                <a:cs typeface="+mj-cs"/>
                <a:sym typeface="Helvetica"/>
              </a:rPr>
              <a:t>与计算机相伴的文化</a:t>
            </a:r>
          </a:p>
        </p:txBody>
      </p:sp>
      <p:pic>
        <p:nvPicPr>
          <p:cNvPr id="606" name="Picture 2" descr="Picture 2"/>
          <p:cNvPicPr>
            <a:picLocks noChangeAspect="1"/>
          </p:cNvPicPr>
          <p:nvPr/>
        </p:nvPicPr>
        <p:blipFill>
          <a:blip r:embed="rId3">
            <a:extLst/>
          </a:blip>
          <a:stretch>
            <a:fillRect/>
          </a:stretch>
        </p:blipFill>
        <p:spPr>
          <a:xfrm>
            <a:off x="4590677" y="1835904"/>
            <a:ext cx="684735" cy="1108024"/>
          </a:xfrm>
          <a:prstGeom prst="rect">
            <a:avLst/>
          </a:prstGeom>
          <a:ln w="12700">
            <a:miter lim="400000"/>
          </a:ln>
        </p:spPr>
      </p:pic>
      <p:sp>
        <p:nvSpPr>
          <p:cNvPr id="607"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44"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45" name="Rectangle 3"/>
          <p:cNvSpPr txBox="1"/>
          <p:nvPr/>
        </p:nvSpPr>
        <p:spPr>
          <a:xfrm>
            <a:off x="2114867" y="649287"/>
            <a:ext cx="3475991" cy="12198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1.1 计算机伦理基本概念</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1.2 计算机伦理学的研究方法及其发展</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1.2.1 计算机伦理学的研究方法</a:t>
            </a:r>
            <a:endParaRPr sz="1600">
              <a:latin typeface="Arial"/>
              <a:ea typeface="Arial"/>
              <a:cs typeface="Arial"/>
              <a:sym typeface="Arial"/>
            </a:endParaRP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1.2.2 计算机伦理学的发展</a:t>
            </a:r>
          </a:p>
        </p:txBody>
      </p:sp>
      <p:sp>
        <p:nvSpPr>
          <p:cNvPr id="146"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9" name="内容占位符 2"/>
          <p:cNvSpPr txBox="1"/>
          <p:nvPr>
            <p:ph type="body" idx="1"/>
          </p:nvPr>
        </p:nvSpPr>
        <p:spPr>
          <a:xfrm>
            <a:off x="293448" y="737914"/>
            <a:ext cx="5377352" cy="2209552"/>
          </a:xfrm>
          <a:prstGeom prst="rect">
            <a:avLst/>
          </a:prstGeom>
        </p:spPr>
        <p:txBody>
          <a:bodyPr/>
          <a:lstStyle/>
          <a:p>
            <a:pPr marL="189576" indent="-189576" defTabSz="505537">
              <a:spcBef>
                <a:spcPts val="200"/>
              </a:spcBef>
              <a:defRPr sz="1100">
                <a:latin typeface="+mj-lt"/>
                <a:ea typeface="+mj-ea"/>
                <a:cs typeface="+mj-cs"/>
                <a:sym typeface="Helvetica"/>
              </a:defRPr>
            </a:pPr>
            <a:r>
              <a:t>国内：</a:t>
            </a:r>
          </a:p>
          <a:p>
            <a:pPr lvl="1" marL="410749" indent="-157979" defTabSz="505537">
              <a:spcBef>
                <a:spcPts val="200"/>
              </a:spcBef>
              <a:defRPr sz="1100">
                <a:latin typeface="+mj-lt"/>
                <a:ea typeface="+mj-ea"/>
                <a:cs typeface="+mj-cs"/>
                <a:sym typeface="Helvetica"/>
              </a:defRPr>
            </a:pPr>
            <a:r>
              <a:t>阮晓刚，</a:t>
            </a:r>
            <a:r>
              <a:rPr>
                <a:latin typeface="+mn-lt"/>
                <a:ea typeface="+mn-ea"/>
                <a:cs typeface="+mn-cs"/>
                <a:sym typeface="Calibri"/>
              </a:rPr>
              <a:t>2005</a:t>
            </a:r>
            <a:r>
              <a:t>年，《机器生命的秘密》</a:t>
            </a:r>
            <a:endParaRPr sz="1500"/>
          </a:p>
          <a:p>
            <a:pPr lvl="1" marL="410749" indent="-157979" defTabSz="505537">
              <a:spcBef>
                <a:spcPts val="200"/>
              </a:spcBef>
              <a:defRPr sz="1100">
                <a:latin typeface="+mj-lt"/>
                <a:ea typeface="+mj-ea"/>
                <a:cs typeface="+mj-cs"/>
                <a:sym typeface="Helvetica"/>
              </a:defRPr>
            </a:pPr>
            <a:r>
              <a:t>星河，《决斗在网络》，《梦断三国》，《同室操戈》</a:t>
            </a:r>
            <a:endParaRPr sz="1500"/>
          </a:p>
          <a:p>
            <a:pPr lvl="1" marL="410749" indent="-157979" defTabSz="505537">
              <a:spcBef>
                <a:spcPts val="200"/>
              </a:spcBef>
              <a:defRPr sz="1100">
                <a:latin typeface="+mj-lt"/>
                <a:ea typeface="+mj-ea"/>
                <a:cs typeface="+mj-cs"/>
                <a:sym typeface="Helvetica"/>
              </a:defRPr>
            </a:pPr>
            <a:r>
              <a:t>杨平，《</a:t>
            </a:r>
            <a:r>
              <a:rPr>
                <a:latin typeface="+mn-lt"/>
                <a:ea typeface="+mn-ea"/>
                <a:cs typeface="+mn-cs"/>
                <a:sym typeface="Calibri"/>
              </a:rPr>
              <a:t>MUD--</a:t>
            </a:r>
            <a:r>
              <a:t>黑客事件》</a:t>
            </a:r>
            <a:endParaRPr sz="1500"/>
          </a:p>
          <a:p>
            <a:pPr lvl="1" marL="410749" indent="-157979" defTabSz="505537">
              <a:spcBef>
                <a:spcPts val="200"/>
              </a:spcBef>
              <a:defRPr sz="1100">
                <a:latin typeface="+mj-lt"/>
                <a:ea typeface="+mj-ea"/>
                <a:cs typeface="+mj-cs"/>
                <a:sym typeface="Helvetica"/>
              </a:defRPr>
            </a:pPr>
            <a:r>
              <a:t>韩文轩，《上校的军刀》</a:t>
            </a:r>
            <a:endParaRPr sz="1500"/>
          </a:p>
          <a:p>
            <a:pPr lvl="1" marL="410749" indent="-157979" defTabSz="505537">
              <a:spcBef>
                <a:spcPts val="200"/>
              </a:spcBef>
              <a:defRPr sz="1100">
                <a:latin typeface="+mj-lt"/>
                <a:ea typeface="+mj-ea"/>
                <a:cs typeface="+mj-cs"/>
                <a:sym typeface="Helvetica"/>
              </a:defRPr>
            </a:pPr>
            <a:r>
              <a:t>柳文杨，《断章</a:t>
            </a:r>
            <a:r>
              <a:rPr>
                <a:latin typeface="+mn-lt"/>
                <a:ea typeface="+mn-ea"/>
                <a:cs typeface="+mn-cs"/>
                <a:sym typeface="Calibri"/>
              </a:rPr>
              <a:t>--</a:t>
            </a:r>
            <a:r>
              <a:t>漫游杀手》</a:t>
            </a:r>
            <a:endParaRPr sz="1500"/>
          </a:p>
          <a:p>
            <a:pPr marL="189576" indent="-189576" defTabSz="505537">
              <a:defRPr sz="1100"/>
            </a:pPr>
          </a:p>
          <a:p>
            <a:pPr marL="189576" indent="-189576" defTabSz="505537">
              <a:spcBef>
                <a:spcPts val="200"/>
              </a:spcBef>
              <a:defRPr sz="1100">
                <a:latin typeface="+mj-lt"/>
                <a:ea typeface="+mj-ea"/>
                <a:cs typeface="+mj-cs"/>
                <a:sym typeface="Helvetica"/>
              </a:defRPr>
            </a:pPr>
            <a:r>
              <a:t>这些文学家是计算机文化的</a:t>
            </a:r>
            <a:r>
              <a:rPr>
                <a:solidFill>
                  <a:srgbClr val="FF0000"/>
                </a:solidFill>
              </a:rPr>
              <a:t>创造者</a:t>
            </a:r>
            <a:r>
              <a:t>，是受计算机时代</a:t>
            </a:r>
            <a:r>
              <a:rPr>
                <a:solidFill>
                  <a:srgbClr val="FF0000"/>
                </a:solidFill>
              </a:rPr>
              <a:t>影响</a:t>
            </a:r>
            <a:r>
              <a:t>而成长起来的新文人。</a:t>
            </a:r>
          </a:p>
        </p:txBody>
      </p:sp>
      <p:sp>
        <p:nvSpPr>
          <p:cNvPr id="61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3.3.2 </a:t>
            </a:r>
            <a:r>
              <a:rPr>
                <a:latin typeface="+mj-lt"/>
                <a:ea typeface="+mj-ea"/>
                <a:cs typeface="+mj-cs"/>
                <a:sym typeface="Helvetica"/>
              </a:rPr>
              <a:t>与计算机相伴的文化</a:t>
            </a:r>
          </a:p>
        </p:txBody>
      </p:sp>
      <p:sp>
        <p:nvSpPr>
          <p:cNvPr id="611"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3"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小节</a:t>
            </a:r>
          </a:p>
        </p:txBody>
      </p:sp>
      <p:sp>
        <p:nvSpPr>
          <p:cNvPr id="614" name="内容占位符 2"/>
          <p:cNvSpPr txBox="1"/>
          <p:nvPr>
            <p:ph type="body" idx="1"/>
          </p:nvPr>
        </p:nvSpPr>
        <p:spPr>
          <a:xfrm>
            <a:off x="293450" y="737914"/>
            <a:ext cx="5282089" cy="2209552"/>
          </a:xfrm>
          <a:prstGeom prst="rect">
            <a:avLst/>
          </a:prstGeom>
        </p:spPr>
        <p:txBody>
          <a:bodyPr/>
          <a:lstStyle/>
          <a:p>
            <a:pPr>
              <a:spcBef>
                <a:spcPts val="200"/>
              </a:spcBef>
              <a:defRPr sz="1200">
                <a:latin typeface="+mj-lt"/>
                <a:ea typeface="+mj-ea"/>
                <a:cs typeface="+mj-cs"/>
                <a:sym typeface="Helvetica"/>
              </a:defRPr>
            </a:pPr>
            <a:r>
              <a:t>角色、基本素养、工程意识</a:t>
            </a:r>
          </a:p>
          <a:p>
            <a:pPr>
              <a:spcBef>
                <a:spcPts val="200"/>
              </a:spcBef>
              <a:defRPr sz="1200">
                <a:latin typeface="+mj-lt"/>
                <a:ea typeface="+mj-ea"/>
                <a:cs typeface="+mj-cs"/>
                <a:sym typeface="Helvetica"/>
              </a:defRPr>
            </a:pPr>
            <a:r>
              <a:t>影响</a:t>
            </a:r>
          </a:p>
          <a:p>
            <a:pPr>
              <a:spcBef>
                <a:spcPts val="200"/>
              </a:spcBef>
              <a:defRPr sz="1200">
                <a:latin typeface="+mj-lt"/>
                <a:ea typeface="+mj-ea"/>
                <a:cs typeface="+mj-cs"/>
                <a:sym typeface="Helvetica"/>
              </a:defRPr>
            </a:pPr>
            <a:r>
              <a:t>文化</a:t>
            </a:r>
          </a:p>
        </p:txBody>
      </p:sp>
      <p:sp>
        <p:nvSpPr>
          <p:cNvPr id="615"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7" name="讨论课"/>
          <p:cNvSpPr txBox="1"/>
          <p:nvPr>
            <p:ph type="title"/>
          </p:nvPr>
        </p:nvSpPr>
        <p:spPr>
          <a:prstGeom prst="rect">
            <a:avLst/>
          </a:prstGeom>
        </p:spPr>
        <p:txBody>
          <a:bodyPr/>
          <a:lstStyle>
            <a:lvl1pPr algn="l">
              <a:defRPr b="1" sz="2000">
                <a:solidFill>
                  <a:srgbClr val="FFFFFF"/>
                </a:solidFill>
                <a:latin typeface="+mj-lt"/>
                <a:ea typeface="+mj-ea"/>
                <a:cs typeface="+mj-cs"/>
                <a:sym typeface="Helvetica"/>
              </a:defRPr>
            </a:lvl1pPr>
          </a:lstStyle>
          <a:p>
            <a:pPr/>
            <a:r>
              <a:t>讨论课</a:t>
            </a:r>
          </a:p>
        </p:txBody>
      </p:sp>
      <p:sp>
        <p:nvSpPr>
          <p:cNvPr id="618" name="人工智能的发展对人类社会的影响"/>
          <p:cNvSpPr txBox="1"/>
          <p:nvPr>
            <p:ph type="body" idx="1"/>
          </p:nvPr>
        </p:nvSpPr>
        <p:spPr>
          <a:prstGeom prst="rect">
            <a:avLst/>
          </a:prstGeom>
        </p:spPr>
        <p:txBody>
          <a:bodyPr/>
          <a:lstStyle/>
          <a:p>
            <a:pPr/>
            <a:r>
              <a:t>人工智能的发展对人类社会的影响</a:t>
            </a:r>
          </a:p>
        </p:txBody>
      </p:sp>
    </p:spTree>
  </p:cSld>
  <p:clrMapOvr>
    <a:masterClrMapping/>
  </p:clrMapOvr>
  <p:transition xmlns:p14="http://schemas.microsoft.com/office/powerpoint/2010/main" spd="med" advClick="1"/>
</p:sld>
</file>

<file path=ppt/slides/slide1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0" name="标题 1"/>
          <p:cNvSpPr txBox="1"/>
          <p:nvPr>
            <p:ph type="ctrTitle"/>
          </p:nvPr>
        </p:nvSpPr>
        <p:spPr>
          <a:xfrm>
            <a:off x="440172" y="1040062"/>
            <a:ext cx="4988643" cy="717658"/>
          </a:xfrm>
          <a:prstGeom prst="rect">
            <a:avLst/>
          </a:prstGeom>
        </p:spPr>
        <p:txBody>
          <a:bodyPr/>
          <a:lstStyle/>
          <a:p>
            <a:pPr>
              <a:defRPr b="1">
                <a:latin typeface="+mj-lt"/>
                <a:ea typeface="+mj-ea"/>
                <a:cs typeface="+mj-cs"/>
                <a:sym typeface="Helvetica"/>
              </a:defRPr>
            </a:pPr>
            <a:r>
              <a:t>第</a:t>
            </a:r>
            <a:r>
              <a:rPr>
                <a:latin typeface="+mn-lt"/>
                <a:ea typeface="+mn-ea"/>
                <a:cs typeface="+mn-cs"/>
                <a:sym typeface="Calibri"/>
              </a:rPr>
              <a:t>4</a:t>
            </a:r>
            <a:r>
              <a:t>章 </a:t>
            </a:r>
            <a:r>
              <a:rPr>
                <a:latin typeface="+mn-lt"/>
                <a:ea typeface="+mn-ea"/>
                <a:cs typeface="+mn-cs"/>
                <a:sym typeface="Calibri"/>
              </a:rPr>
              <a:t>IT</a:t>
            </a:r>
            <a:r>
              <a:t>职业道德和社会责任</a:t>
            </a:r>
          </a:p>
        </p:txBody>
      </p:sp>
      <p:sp>
        <p:nvSpPr>
          <p:cNvPr id="621" name="副标题 2"/>
          <p:cNvSpPr txBox="1"/>
          <p:nvPr>
            <p:ph type="subTitle" sz="quarter" idx="1"/>
          </p:nvPr>
        </p:nvSpPr>
        <p:spPr>
          <a:xfrm>
            <a:off x="880347" y="1897221"/>
            <a:ext cx="4108294" cy="855611"/>
          </a:xfrm>
          <a:prstGeom prst="rect">
            <a:avLst/>
          </a:prstGeom>
        </p:spPr>
        <p:txBody>
          <a:bodyPr/>
          <a:lstStyle>
            <a:lvl1pPr>
              <a:spcBef>
                <a:spcPts val="300"/>
              </a:spcBef>
              <a:defRPr b="1" sz="1400">
                <a:solidFill>
                  <a:srgbClr val="000000"/>
                </a:solidFill>
                <a:latin typeface="+mj-lt"/>
                <a:ea typeface="+mj-ea"/>
                <a:cs typeface="+mj-cs"/>
                <a:sym typeface="Helvetica"/>
              </a:defRPr>
            </a:lvl1pPr>
          </a:lstStyle>
          <a:p>
            <a:pPr/>
            <a:r>
              <a:t>贺颖</a:t>
            </a:r>
          </a:p>
        </p:txBody>
      </p:sp>
      <p:sp>
        <p:nvSpPr>
          <p:cNvPr id="622" name="灯片编号占位符 3"/>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4" name="内容占位符 2"/>
          <p:cNvSpPr txBox="1"/>
          <p:nvPr>
            <p:ph type="body" idx="1"/>
          </p:nvPr>
        </p:nvSpPr>
        <p:spPr>
          <a:xfrm>
            <a:off x="293448" y="737914"/>
            <a:ext cx="5377352" cy="2209552"/>
          </a:xfrm>
          <a:prstGeom prst="rect">
            <a:avLst/>
          </a:prstGeom>
        </p:spPr>
        <p:txBody>
          <a:bodyPr/>
          <a:lstStyle/>
          <a:p>
            <a:pPr>
              <a:spcBef>
                <a:spcPts val="200"/>
              </a:spcBef>
              <a:defRPr sz="1200">
                <a:solidFill>
                  <a:srgbClr val="FF0000"/>
                </a:solidFill>
                <a:latin typeface="+mj-lt"/>
                <a:ea typeface="+mj-ea"/>
                <a:cs typeface="+mj-cs"/>
                <a:sym typeface="Helvetica"/>
              </a:defRPr>
            </a:pPr>
            <a:r>
              <a:t>印度</a:t>
            </a:r>
            <a:r>
              <a:rPr>
                <a:solidFill>
                  <a:srgbClr val="000000"/>
                </a:solidFill>
              </a:rPr>
              <a:t>由</a:t>
            </a:r>
            <a:r>
              <a:rPr>
                <a:solidFill>
                  <a:srgbClr val="000000"/>
                </a:solidFill>
                <a:latin typeface="+mn-lt"/>
                <a:ea typeface="+mn-ea"/>
                <a:cs typeface="+mn-cs"/>
                <a:sym typeface="Calibri"/>
              </a:rPr>
              <a:t>IT</a:t>
            </a:r>
            <a:r>
              <a:rPr>
                <a:solidFill>
                  <a:srgbClr val="000000"/>
                </a:solidFill>
              </a:rPr>
              <a:t>业的带动，现已成为继美国、日本等国之后的科技强国</a:t>
            </a:r>
          </a:p>
          <a:p>
            <a:pPr>
              <a:defRPr sz="1200"/>
            </a:pPr>
          </a:p>
          <a:p>
            <a:pPr>
              <a:spcBef>
                <a:spcPts val="200"/>
              </a:spcBef>
              <a:defRPr sz="1200">
                <a:latin typeface="+mj-lt"/>
                <a:ea typeface="+mj-ea"/>
                <a:cs typeface="+mj-cs"/>
                <a:sym typeface="Helvetica"/>
              </a:defRPr>
            </a:pPr>
            <a:r>
              <a:t>具有</a:t>
            </a:r>
            <a:r>
              <a:rPr>
                <a:solidFill>
                  <a:srgbClr val="0000FF"/>
                </a:solidFill>
              </a:rPr>
              <a:t>国际视野</a:t>
            </a:r>
            <a:r>
              <a:t>、</a:t>
            </a:r>
            <a:r>
              <a:rPr>
                <a:solidFill>
                  <a:srgbClr val="FF0000"/>
                </a:solidFill>
              </a:rPr>
              <a:t>充分遵守国际贸易的</a:t>
            </a:r>
            <a:r>
              <a:rPr>
                <a:solidFill>
                  <a:srgbClr val="0000FF"/>
                </a:solidFill>
              </a:rPr>
              <a:t>游戏规则</a:t>
            </a:r>
            <a:endParaRPr>
              <a:solidFill>
                <a:srgbClr val="0000FF"/>
              </a:solidFill>
            </a:endParaRPr>
          </a:p>
          <a:p>
            <a:pPr>
              <a:spcBef>
                <a:spcPts val="200"/>
              </a:spcBef>
              <a:defRPr sz="1200">
                <a:latin typeface="+mj-lt"/>
                <a:ea typeface="+mj-ea"/>
                <a:cs typeface="+mj-cs"/>
                <a:sym typeface="Helvetica"/>
              </a:defRPr>
            </a:pPr>
            <a:r>
              <a:t>在印度人的头脑里，使用盗版软件用于商业开发，</a:t>
            </a:r>
            <a:r>
              <a:rPr>
                <a:solidFill>
                  <a:srgbClr val="0000FF"/>
                </a:solidFill>
              </a:rPr>
              <a:t>是不可想象的事情</a:t>
            </a:r>
            <a:endParaRPr>
              <a:solidFill>
                <a:srgbClr val="0000FF"/>
              </a:solidFill>
            </a:endParaRPr>
          </a:p>
          <a:p>
            <a:pPr>
              <a:spcBef>
                <a:spcPts val="200"/>
              </a:spcBef>
              <a:defRPr sz="1200">
                <a:latin typeface="+mj-lt"/>
                <a:ea typeface="+mj-ea"/>
                <a:cs typeface="+mj-cs"/>
                <a:sym typeface="Helvetica"/>
              </a:defRPr>
            </a:pPr>
            <a:r>
              <a:t>在美国加州硅谷，</a:t>
            </a:r>
            <a:r>
              <a:rPr>
                <a:solidFill>
                  <a:srgbClr val="FF0000"/>
                </a:solidFill>
                <a:latin typeface="+mn-lt"/>
                <a:ea typeface="+mn-ea"/>
                <a:cs typeface="+mn-cs"/>
                <a:sym typeface="Calibri"/>
              </a:rPr>
              <a:t>40%</a:t>
            </a:r>
            <a:r>
              <a:rPr>
                <a:solidFill>
                  <a:srgbClr val="FF0000"/>
                </a:solidFill>
              </a:rPr>
              <a:t>的新公司</a:t>
            </a:r>
            <a:r>
              <a:t>是由印度人创建的</a:t>
            </a:r>
          </a:p>
          <a:p>
            <a:pPr>
              <a:spcBef>
                <a:spcPts val="200"/>
              </a:spcBef>
              <a:defRPr sz="1200">
                <a:latin typeface="+mj-lt"/>
                <a:ea typeface="+mj-ea"/>
                <a:cs typeface="+mj-cs"/>
                <a:sym typeface="Helvetica"/>
              </a:defRPr>
            </a:pPr>
            <a:r>
              <a:t>在印度，计算机</a:t>
            </a:r>
            <a:r>
              <a:rPr>
                <a:solidFill>
                  <a:srgbClr val="FF0000"/>
                </a:solidFill>
              </a:rPr>
              <a:t>职业教育机构</a:t>
            </a:r>
            <a:r>
              <a:t>遍布全国大中型城市</a:t>
            </a:r>
          </a:p>
          <a:p>
            <a:pPr>
              <a:defRPr sz="1200"/>
            </a:pPr>
          </a:p>
          <a:p>
            <a:pPr>
              <a:spcBef>
                <a:spcPts val="200"/>
              </a:spcBef>
              <a:defRPr sz="1200">
                <a:latin typeface="+mj-lt"/>
                <a:ea typeface="+mj-ea"/>
                <a:cs typeface="+mj-cs"/>
                <a:sym typeface="Helvetica"/>
              </a:defRPr>
            </a:pPr>
            <a:r>
              <a:t>印度的崛起与他们的</a:t>
            </a:r>
            <a:r>
              <a:rPr>
                <a:solidFill>
                  <a:srgbClr val="FF0000"/>
                </a:solidFill>
                <a:latin typeface="+mn-lt"/>
                <a:ea typeface="+mn-ea"/>
                <a:cs typeface="+mn-cs"/>
                <a:sym typeface="Calibri"/>
              </a:rPr>
              <a:t>IT</a:t>
            </a:r>
            <a:r>
              <a:rPr>
                <a:solidFill>
                  <a:srgbClr val="FF0000"/>
                </a:solidFill>
              </a:rPr>
              <a:t>职业教育</a:t>
            </a:r>
            <a:r>
              <a:t>的关系</a:t>
            </a:r>
            <a:r>
              <a:rPr>
                <a:latin typeface="+mn-lt"/>
                <a:ea typeface="+mn-ea"/>
                <a:cs typeface="+mn-cs"/>
                <a:sym typeface="Calibri"/>
              </a:rPr>
              <a:t>…</a:t>
            </a:r>
          </a:p>
        </p:txBody>
      </p:sp>
      <p:sp>
        <p:nvSpPr>
          <p:cNvPr id="625"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引言</a:t>
            </a:r>
          </a:p>
        </p:txBody>
      </p:sp>
      <p:sp>
        <p:nvSpPr>
          <p:cNvPr id="626"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8"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629"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630" name="Rectangle 3"/>
          <p:cNvSpPr txBox="1"/>
          <p:nvPr/>
        </p:nvSpPr>
        <p:spPr>
          <a:xfrm>
            <a:off x="2114867" y="649286"/>
            <a:ext cx="3475991" cy="13150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4.1 道德的社会价值</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4.2 职业的属性</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4.3 职业道德与个人职业发展</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4.4 IT职业人员的社会责任</a:t>
            </a:r>
          </a:p>
        </p:txBody>
      </p:sp>
      <p:sp>
        <p:nvSpPr>
          <p:cNvPr id="631"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3"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634"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635" name="Rectangle 3"/>
          <p:cNvSpPr txBox="1"/>
          <p:nvPr/>
        </p:nvSpPr>
        <p:spPr>
          <a:xfrm>
            <a:off x="2114867" y="649287"/>
            <a:ext cx="3475991" cy="18992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4.1 道德的社会价值</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4.1.1 社会良性关系的基础</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4.1.2 工作生活秩序的基石</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4.2 职业的属性</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4.3 职业道德与个人职业发展</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4.4 IT职业人员的社会责任</a:t>
            </a:r>
          </a:p>
        </p:txBody>
      </p:sp>
      <p:sp>
        <p:nvSpPr>
          <p:cNvPr id="636"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8"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sz="1100">
                <a:latin typeface="+mj-lt"/>
                <a:ea typeface="+mj-ea"/>
                <a:cs typeface="+mj-cs"/>
                <a:sym typeface="Helvetica"/>
              </a:defRPr>
            </a:pPr>
            <a:r>
              <a:t>一个社会的稳定运行，需要有社会各阶层的良好</a:t>
            </a:r>
            <a:r>
              <a:rPr>
                <a:solidFill>
                  <a:srgbClr val="0000FF"/>
                </a:solidFill>
              </a:rPr>
              <a:t>关系</a:t>
            </a:r>
            <a:r>
              <a:t>与社会生活</a:t>
            </a:r>
            <a:r>
              <a:rPr>
                <a:solidFill>
                  <a:srgbClr val="0000FF"/>
                </a:solidFill>
              </a:rPr>
              <a:t>秩序</a:t>
            </a:r>
            <a:r>
              <a:rPr>
                <a:latin typeface="+mn-lt"/>
                <a:ea typeface="+mn-ea"/>
                <a:cs typeface="+mn-cs"/>
                <a:sym typeface="Calibri"/>
              </a:rPr>
              <a:t>…</a:t>
            </a:r>
          </a:p>
          <a:p>
            <a:pPr marL="193526" indent="-193526" defTabSz="516070">
              <a:defRPr sz="1100"/>
            </a:pPr>
          </a:p>
          <a:p>
            <a:pPr marL="0" indent="0" defTabSz="516070">
              <a:spcBef>
                <a:spcPts val="200"/>
              </a:spcBef>
              <a:buSzTx/>
              <a:buNone/>
              <a:defRPr b="1" sz="1100"/>
            </a:pPr>
            <a:r>
              <a:t>1. </a:t>
            </a:r>
            <a:r>
              <a:rPr>
                <a:latin typeface="+mj-lt"/>
                <a:ea typeface="+mj-ea"/>
                <a:cs typeface="+mj-cs"/>
                <a:sym typeface="Helvetica"/>
              </a:rPr>
              <a:t>继承与彰显传统文化</a:t>
            </a:r>
          </a:p>
          <a:p>
            <a:pPr marL="193526" indent="-193526" defTabSz="516070">
              <a:spcBef>
                <a:spcPts val="200"/>
              </a:spcBef>
              <a:defRPr sz="1100"/>
            </a:pPr>
            <a:r>
              <a:t>“</a:t>
            </a:r>
            <a:r>
              <a:rPr>
                <a:solidFill>
                  <a:srgbClr val="0000FF"/>
                </a:solidFill>
                <a:latin typeface="+mj-lt"/>
                <a:ea typeface="+mj-ea"/>
                <a:cs typeface="+mj-cs"/>
                <a:sym typeface="Helvetica"/>
              </a:rPr>
              <a:t>孔融让梨</a:t>
            </a:r>
            <a:r>
              <a:t>”</a:t>
            </a:r>
            <a:r>
              <a:rPr>
                <a:latin typeface="+mj-lt"/>
                <a:ea typeface="+mj-ea"/>
                <a:cs typeface="+mj-cs"/>
                <a:sym typeface="Helvetica"/>
              </a:rPr>
              <a:t>、</a:t>
            </a:r>
            <a:r>
              <a:t>“</a:t>
            </a:r>
            <a:r>
              <a:rPr>
                <a:solidFill>
                  <a:srgbClr val="0000FF"/>
                </a:solidFill>
                <a:latin typeface="+mj-lt"/>
                <a:ea typeface="+mj-ea"/>
                <a:cs typeface="+mj-cs"/>
                <a:sym typeface="Helvetica"/>
              </a:rPr>
              <a:t>孟母三迁</a:t>
            </a:r>
            <a:r>
              <a:t>”</a:t>
            </a:r>
            <a:r>
              <a:rPr>
                <a:latin typeface="+mj-lt"/>
                <a:ea typeface="+mj-ea"/>
                <a:cs typeface="+mj-cs"/>
                <a:sym typeface="Helvetica"/>
              </a:rPr>
              <a:t>、</a:t>
            </a:r>
            <a:r>
              <a:rPr>
                <a:solidFill>
                  <a:srgbClr val="0000FF"/>
                </a:solidFill>
                <a:latin typeface="+mj-lt"/>
                <a:ea typeface="+mj-ea"/>
                <a:cs typeface="+mj-cs"/>
                <a:sym typeface="Helvetica"/>
              </a:rPr>
              <a:t>老子的《道德经》</a:t>
            </a:r>
            <a:endParaRPr>
              <a:solidFill>
                <a:srgbClr val="0000FF"/>
              </a:solidFill>
              <a:latin typeface="+mj-lt"/>
              <a:ea typeface="+mj-ea"/>
              <a:cs typeface="+mj-cs"/>
              <a:sym typeface="Helvetica"/>
            </a:endParaRPr>
          </a:p>
          <a:p>
            <a:pPr marL="193526" indent="-193526" defTabSz="516070">
              <a:spcBef>
                <a:spcPts val="200"/>
              </a:spcBef>
              <a:defRPr sz="1100">
                <a:solidFill>
                  <a:srgbClr val="0000FF"/>
                </a:solidFill>
                <a:latin typeface="+mj-lt"/>
                <a:ea typeface="+mj-ea"/>
                <a:cs typeface="+mj-cs"/>
                <a:sym typeface="Helvetica"/>
              </a:defRPr>
            </a:pPr>
            <a:r>
              <a:t>《论语》</a:t>
            </a:r>
            <a:r>
              <a:rPr>
                <a:solidFill>
                  <a:srgbClr val="000000"/>
                </a:solidFill>
              </a:rPr>
              <a:t>中的</a:t>
            </a:r>
            <a:r>
              <a:rPr>
                <a:solidFill>
                  <a:srgbClr val="000000"/>
                </a:solidFill>
                <a:latin typeface="+mn-lt"/>
                <a:ea typeface="+mn-ea"/>
                <a:cs typeface="+mn-cs"/>
                <a:sym typeface="Calibri"/>
              </a:rPr>
              <a:t>5</a:t>
            </a:r>
            <a:r>
              <a:rPr>
                <a:solidFill>
                  <a:srgbClr val="000000"/>
                </a:solidFill>
              </a:rPr>
              <a:t>句话作为</a:t>
            </a:r>
            <a:r>
              <a:rPr>
                <a:solidFill>
                  <a:srgbClr val="000000"/>
                </a:solidFill>
                <a:latin typeface="+mn-lt"/>
                <a:ea typeface="+mn-ea"/>
                <a:cs typeface="+mn-cs"/>
                <a:sym typeface="Calibri"/>
              </a:rPr>
              <a:t>2008</a:t>
            </a:r>
            <a:r>
              <a:rPr>
                <a:solidFill>
                  <a:srgbClr val="000000"/>
                </a:solidFill>
              </a:rPr>
              <a:t>北京奥运会的迎宾语（</a:t>
            </a:r>
            <a:r>
              <a:rPr>
                <a:solidFill>
                  <a:srgbClr val="000000"/>
                </a:solidFill>
                <a:latin typeface="+mn-lt"/>
                <a:ea typeface="+mn-ea"/>
                <a:cs typeface="+mn-cs"/>
                <a:sym typeface="Calibri"/>
              </a:rPr>
              <a:t>“</a:t>
            </a:r>
            <a:r>
              <a:rPr>
                <a:solidFill>
                  <a:srgbClr val="000000"/>
                </a:solidFill>
              </a:rPr>
              <a:t>有朋自远方来，不亦乐乎</a:t>
            </a:r>
            <a:r>
              <a:rPr>
                <a:solidFill>
                  <a:srgbClr val="000000"/>
                </a:solidFill>
                <a:latin typeface="+mn-lt"/>
                <a:ea typeface="+mn-ea"/>
                <a:cs typeface="+mn-cs"/>
                <a:sym typeface="Calibri"/>
              </a:rPr>
              <a:t>”</a:t>
            </a:r>
            <a:r>
              <a:rPr>
                <a:solidFill>
                  <a:srgbClr val="000000"/>
                </a:solidFill>
              </a:rPr>
              <a:t>，</a:t>
            </a:r>
            <a:r>
              <a:rPr>
                <a:solidFill>
                  <a:srgbClr val="000000"/>
                </a:solidFill>
                <a:latin typeface="+mn-lt"/>
                <a:ea typeface="+mn-ea"/>
                <a:cs typeface="+mn-cs"/>
                <a:sym typeface="Calibri"/>
              </a:rPr>
              <a:t>“</a:t>
            </a:r>
            <a:r>
              <a:rPr>
                <a:solidFill>
                  <a:srgbClr val="000000"/>
                </a:solidFill>
              </a:rPr>
              <a:t>四海之内皆兄弟</a:t>
            </a:r>
            <a:r>
              <a:rPr>
                <a:solidFill>
                  <a:srgbClr val="000000"/>
                </a:solidFill>
                <a:latin typeface="+mn-lt"/>
                <a:ea typeface="+mn-ea"/>
                <a:cs typeface="+mn-cs"/>
                <a:sym typeface="Calibri"/>
              </a:rPr>
              <a:t>”</a:t>
            </a:r>
            <a:r>
              <a:rPr>
                <a:solidFill>
                  <a:srgbClr val="000000"/>
                </a:solidFill>
              </a:rPr>
              <a:t>，</a:t>
            </a:r>
            <a:r>
              <a:rPr>
                <a:solidFill>
                  <a:srgbClr val="000000"/>
                </a:solidFill>
                <a:latin typeface="+mn-lt"/>
                <a:ea typeface="+mn-ea"/>
                <a:cs typeface="+mn-cs"/>
                <a:sym typeface="Calibri"/>
              </a:rPr>
              <a:t>“</a:t>
            </a:r>
            <a:r>
              <a:rPr>
                <a:solidFill>
                  <a:srgbClr val="000000"/>
                </a:solidFill>
              </a:rPr>
              <a:t>己所不欲，勿施于人</a:t>
            </a:r>
            <a:r>
              <a:rPr>
                <a:solidFill>
                  <a:srgbClr val="000000"/>
                </a:solidFill>
                <a:latin typeface="+mn-lt"/>
                <a:ea typeface="+mn-ea"/>
                <a:cs typeface="+mn-cs"/>
                <a:sym typeface="Calibri"/>
              </a:rPr>
              <a:t>”</a:t>
            </a:r>
            <a:r>
              <a:rPr>
                <a:solidFill>
                  <a:srgbClr val="000000"/>
                </a:solidFill>
              </a:rPr>
              <a:t>，</a:t>
            </a:r>
            <a:r>
              <a:rPr>
                <a:solidFill>
                  <a:srgbClr val="000000"/>
                </a:solidFill>
                <a:latin typeface="+mn-lt"/>
                <a:ea typeface="+mn-ea"/>
                <a:cs typeface="+mn-cs"/>
                <a:sym typeface="Calibri"/>
              </a:rPr>
              <a:t>“</a:t>
            </a:r>
            <a:r>
              <a:rPr>
                <a:solidFill>
                  <a:srgbClr val="000000"/>
                </a:solidFill>
              </a:rPr>
              <a:t>德不孤，必有邻</a:t>
            </a:r>
            <a:r>
              <a:rPr>
                <a:solidFill>
                  <a:srgbClr val="000000"/>
                </a:solidFill>
                <a:latin typeface="+mn-lt"/>
                <a:ea typeface="+mn-ea"/>
                <a:cs typeface="+mn-cs"/>
                <a:sym typeface="Calibri"/>
              </a:rPr>
              <a:t>”</a:t>
            </a:r>
            <a:r>
              <a:rPr>
                <a:solidFill>
                  <a:srgbClr val="000000"/>
                </a:solidFill>
              </a:rPr>
              <a:t>，</a:t>
            </a:r>
            <a:r>
              <a:rPr>
                <a:solidFill>
                  <a:srgbClr val="000000"/>
                </a:solidFill>
                <a:latin typeface="+mn-lt"/>
                <a:ea typeface="+mn-ea"/>
                <a:cs typeface="+mn-cs"/>
                <a:sym typeface="Calibri"/>
              </a:rPr>
              <a:t>“</a:t>
            </a:r>
            <a:r>
              <a:rPr>
                <a:solidFill>
                  <a:srgbClr val="000000"/>
                </a:solidFill>
              </a:rPr>
              <a:t>礼之用，和为贵</a:t>
            </a:r>
            <a:r>
              <a:rPr>
                <a:solidFill>
                  <a:srgbClr val="000000"/>
                </a:solidFill>
                <a:latin typeface="+mn-lt"/>
                <a:ea typeface="+mn-ea"/>
                <a:cs typeface="+mn-cs"/>
                <a:sym typeface="Calibri"/>
              </a:rPr>
              <a:t>”</a:t>
            </a:r>
            <a:r>
              <a:rPr>
                <a:solidFill>
                  <a:srgbClr val="000000"/>
                </a:solidFill>
              </a:rPr>
              <a:t>）</a:t>
            </a:r>
          </a:p>
          <a:p>
            <a:pPr marL="193526" indent="-193526" defTabSz="516070">
              <a:spcBef>
                <a:spcPts val="200"/>
              </a:spcBef>
              <a:defRPr sz="1100">
                <a:solidFill>
                  <a:srgbClr val="0000FF"/>
                </a:solidFill>
                <a:latin typeface="+mj-lt"/>
                <a:ea typeface="+mj-ea"/>
                <a:cs typeface="+mj-cs"/>
                <a:sym typeface="Helvetica"/>
              </a:defRPr>
            </a:pPr>
            <a:r>
              <a:t>孔子学院</a:t>
            </a:r>
            <a:r>
              <a:rPr>
                <a:solidFill>
                  <a:srgbClr val="000000"/>
                </a:solidFill>
              </a:rPr>
              <a:t>（为了向世界推广汉语，增进世界各国对中国的了解） </a:t>
            </a:r>
            <a:r>
              <a:rPr sz="700" u="sng">
                <a:uFill>
                  <a:solidFill>
                    <a:srgbClr val="0000FF"/>
                  </a:solidFill>
                </a:uFill>
                <a:latin typeface="+mn-lt"/>
                <a:ea typeface="+mn-ea"/>
                <a:cs typeface="+mn-cs"/>
                <a:sym typeface="Calibri"/>
                <a:hlinkClick r:id="rId2" invalidUrl="" action="" tgtFrame="" tooltip="" history="1" highlightClick="0" endSnd="0"/>
              </a:rPr>
              <a:t>http://www.hanban.edu.cn/confuciousinstitutes</a:t>
            </a:r>
            <a:r>
              <a:rPr sz="700" u="sng">
                <a:uFill>
                  <a:solidFill>
                    <a:srgbClr val="0000FF"/>
                  </a:solidFill>
                </a:uFill>
                <a:latin typeface="+mn-lt"/>
                <a:ea typeface="+mn-ea"/>
                <a:cs typeface="+mn-cs"/>
                <a:sym typeface="Calibri"/>
                <a:hlinkClick r:id="rId2" invalidUrl="" action="" tgtFrame="" tooltip="" history="1" highlightClick="0" endSnd="0"/>
              </a:rPr>
              <a:t>/</a:t>
            </a:r>
            <a:r>
              <a:rPr sz="700">
                <a:solidFill>
                  <a:srgbClr val="000000"/>
                </a:solidFill>
                <a:latin typeface="+mn-lt"/>
                <a:ea typeface="+mn-ea"/>
                <a:cs typeface="+mn-cs"/>
                <a:sym typeface="Calibri"/>
              </a:rPr>
              <a:t> </a:t>
            </a:r>
          </a:p>
        </p:txBody>
      </p:sp>
      <p:sp>
        <p:nvSpPr>
          <p:cNvPr id="63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4.1.1 </a:t>
            </a:r>
            <a:r>
              <a:rPr>
                <a:latin typeface="+mj-lt"/>
                <a:ea typeface="+mj-ea"/>
                <a:cs typeface="+mj-cs"/>
                <a:sym typeface="Helvetica"/>
              </a:rPr>
              <a:t>社会良性关系的基础</a:t>
            </a:r>
          </a:p>
        </p:txBody>
      </p:sp>
      <p:sp>
        <p:nvSpPr>
          <p:cNvPr id="640"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2"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调节社会关系</a:t>
            </a:r>
          </a:p>
          <a:p>
            <a:pPr>
              <a:spcBef>
                <a:spcPts val="200"/>
              </a:spcBef>
              <a:defRPr sz="1200">
                <a:latin typeface="+mj-lt"/>
                <a:ea typeface="+mj-ea"/>
                <a:cs typeface="+mj-cs"/>
                <a:sym typeface="Helvetica"/>
              </a:defRPr>
            </a:pPr>
            <a:r>
              <a:t>道德最主要的社会功能之一是</a:t>
            </a:r>
            <a:r>
              <a:rPr b="1">
                <a:solidFill>
                  <a:srgbClr val="0000FF"/>
                </a:solidFill>
              </a:rPr>
              <a:t>调节</a:t>
            </a:r>
            <a:r>
              <a:t>社会各阶层、各部分成员之间的</a:t>
            </a:r>
            <a:r>
              <a:rPr>
                <a:solidFill>
                  <a:srgbClr val="0000FF"/>
                </a:solidFill>
              </a:rPr>
              <a:t>关系</a:t>
            </a:r>
            <a:r>
              <a:t>。</a:t>
            </a:r>
          </a:p>
          <a:p>
            <a:pPr>
              <a:defRPr sz="1200">
                <a:solidFill>
                  <a:srgbClr val="FF0000"/>
                </a:solidFill>
              </a:defRPr>
            </a:pPr>
          </a:p>
          <a:p>
            <a:pPr>
              <a:spcBef>
                <a:spcPts val="200"/>
              </a:spcBef>
              <a:defRPr sz="1200">
                <a:solidFill>
                  <a:srgbClr val="FF0000"/>
                </a:solidFill>
                <a:latin typeface="+mj-lt"/>
                <a:ea typeface="+mj-ea"/>
                <a:cs typeface="+mj-cs"/>
                <a:sym typeface="Helvetica"/>
              </a:defRPr>
            </a:pPr>
            <a:r>
              <a:t>古代社会</a:t>
            </a:r>
            <a:r>
              <a:rPr>
                <a:solidFill>
                  <a:srgbClr val="000000"/>
                </a:solidFill>
              </a:rPr>
              <a:t>有</a:t>
            </a:r>
            <a:r>
              <a:rPr>
                <a:solidFill>
                  <a:srgbClr val="000000"/>
                </a:solidFill>
                <a:latin typeface="+mn-lt"/>
                <a:ea typeface="+mn-ea"/>
                <a:cs typeface="+mn-cs"/>
                <a:sym typeface="Calibri"/>
              </a:rPr>
              <a:t>“</a:t>
            </a:r>
            <a:r>
              <a:rPr>
                <a:solidFill>
                  <a:srgbClr val="000000"/>
                </a:solidFill>
              </a:rPr>
              <a:t>君君、臣臣、父父、子子</a:t>
            </a:r>
            <a:r>
              <a:rPr>
                <a:solidFill>
                  <a:srgbClr val="000000"/>
                </a:solidFill>
                <a:latin typeface="+mn-lt"/>
                <a:ea typeface="+mn-ea"/>
                <a:cs typeface="+mn-cs"/>
                <a:sym typeface="Calibri"/>
              </a:rPr>
              <a:t>”</a:t>
            </a:r>
            <a:r>
              <a:rPr>
                <a:solidFill>
                  <a:srgbClr val="000000"/>
                </a:solidFill>
              </a:rPr>
              <a:t>（《论语</a:t>
            </a:r>
            <a:r>
              <a:rPr>
                <a:solidFill>
                  <a:srgbClr val="000000"/>
                </a:solidFill>
                <a:latin typeface="+mn-lt"/>
                <a:ea typeface="+mn-ea"/>
                <a:cs typeface="+mn-cs"/>
                <a:sym typeface="Calibri"/>
              </a:rPr>
              <a:t>.</a:t>
            </a:r>
            <a:r>
              <a:rPr>
                <a:solidFill>
                  <a:srgbClr val="000000"/>
                </a:solidFill>
              </a:rPr>
              <a:t>颜渊》）</a:t>
            </a:r>
          </a:p>
          <a:p>
            <a:pPr>
              <a:spcBef>
                <a:spcPts val="200"/>
              </a:spcBef>
              <a:defRPr sz="1200">
                <a:solidFill>
                  <a:srgbClr val="FF0000"/>
                </a:solidFill>
                <a:latin typeface="+mj-lt"/>
                <a:ea typeface="+mj-ea"/>
                <a:cs typeface="+mj-cs"/>
                <a:sym typeface="Helvetica"/>
              </a:defRPr>
            </a:pPr>
            <a:r>
              <a:t>现代社会</a:t>
            </a:r>
            <a:r>
              <a:rPr>
                <a:solidFill>
                  <a:srgbClr val="000000"/>
                </a:solidFill>
              </a:rPr>
              <a:t>有</a:t>
            </a:r>
            <a:r>
              <a:rPr>
                <a:solidFill>
                  <a:srgbClr val="000000"/>
                </a:solidFill>
                <a:latin typeface="+mn-lt"/>
                <a:ea typeface="+mn-ea"/>
                <a:cs typeface="+mn-cs"/>
                <a:sym typeface="Calibri"/>
              </a:rPr>
              <a:t>“</a:t>
            </a:r>
            <a:r>
              <a:rPr>
                <a:solidFill>
                  <a:srgbClr val="000000"/>
                </a:solidFill>
              </a:rPr>
              <a:t>长者优先，妇幼优先</a:t>
            </a:r>
            <a:r>
              <a:rPr>
                <a:solidFill>
                  <a:srgbClr val="000000"/>
                </a:solidFill>
                <a:latin typeface="+mn-lt"/>
                <a:ea typeface="+mn-ea"/>
                <a:cs typeface="+mn-cs"/>
                <a:sym typeface="Calibri"/>
              </a:rPr>
              <a:t>”</a:t>
            </a:r>
            <a:r>
              <a:rPr>
                <a:solidFill>
                  <a:srgbClr val="000000"/>
                </a:solidFill>
              </a:rPr>
              <a:t>，保护关爱弱势群体等社会道德风尚</a:t>
            </a:r>
          </a:p>
          <a:p>
            <a:pPr>
              <a:spcBef>
                <a:spcPts val="200"/>
              </a:spcBef>
              <a:defRPr sz="1200">
                <a:solidFill>
                  <a:srgbClr val="FF0000"/>
                </a:solidFill>
                <a:latin typeface="+mj-lt"/>
                <a:ea typeface="+mj-ea"/>
                <a:cs typeface="+mj-cs"/>
                <a:sym typeface="Helvetica"/>
              </a:defRPr>
            </a:pPr>
            <a:r>
              <a:t>家庭生活</a:t>
            </a:r>
            <a:r>
              <a:rPr>
                <a:solidFill>
                  <a:srgbClr val="000000"/>
                </a:solidFill>
              </a:rPr>
              <a:t>也需要道德的维系，夫妻互敬互爱相互体谅，孝敬老人，爱护教育孩子</a:t>
            </a:r>
            <a:r>
              <a:rPr>
                <a:solidFill>
                  <a:srgbClr val="000000"/>
                </a:solidFill>
                <a:latin typeface="+mn-lt"/>
                <a:ea typeface="+mn-ea"/>
                <a:cs typeface="+mn-cs"/>
                <a:sym typeface="Calibri"/>
              </a:rPr>
              <a:t>…</a:t>
            </a:r>
          </a:p>
        </p:txBody>
      </p:sp>
      <p:sp>
        <p:nvSpPr>
          <p:cNvPr id="64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4.1.1 </a:t>
            </a:r>
            <a:r>
              <a:rPr>
                <a:latin typeface="+mj-lt"/>
                <a:ea typeface="+mj-ea"/>
                <a:cs typeface="+mj-cs"/>
                <a:sym typeface="Helvetica"/>
              </a:rPr>
              <a:t>社会良性关系的基础</a:t>
            </a:r>
          </a:p>
        </p:txBody>
      </p:sp>
      <p:sp>
        <p:nvSpPr>
          <p:cNvPr id="64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6"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道德还有</a:t>
            </a:r>
            <a:r>
              <a:rPr b="1">
                <a:solidFill>
                  <a:srgbClr val="0000FF"/>
                </a:solidFill>
              </a:rPr>
              <a:t>调节</a:t>
            </a:r>
            <a:r>
              <a:t>人与</a:t>
            </a:r>
            <a:r>
              <a:rPr>
                <a:solidFill>
                  <a:srgbClr val="FF0000"/>
                </a:solidFill>
              </a:rPr>
              <a:t>自然</a:t>
            </a:r>
            <a:r>
              <a:t>，人与</a:t>
            </a:r>
            <a:r>
              <a:rPr>
                <a:solidFill>
                  <a:srgbClr val="FF0000"/>
                </a:solidFill>
              </a:rPr>
              <a:t>宇宙万物</a:t>
            </a:r>
            <a:r>
              <a:t>之间的关系的作用</a:t>
            </a:r>
          </a:p>
          <a:p>
            <a:pPr lvl="1" marL="427865" indent="-164563">
              <a:spcBef>
                <a:spcPts val="200"/>
              </a:spcBef>
              <a:defRPr sz="1200">
                <a:latin typeface="+mj-lt"/>
                <a:ea typeface="+mj-ea"/>
                <a:cs typeface="+mj-cs"/>
                <a:sym typeface="Helvetica"/>
              </a:defRPr>
            </a:pPr>
            <a:r>
              <a:t>全球</a:t>
            </a:r>
            <a:r>
              <a:rPr>
                <a:solidFill>
                  <a:srgbClr val="FF0000"/>
                </a:solidFill>
              </a:rPr>
              <a:t>气候</a:t>
            </a:r>
            <a:r>
              <a:t>变暖</a:t>
            </a:r>
          </a:p>
          <a:p>
            <a:pPr lvl="1" marL="427865" indent="-164563">
              <a:spcBef>
                <a:spcPts val="200"/>
              </a:spcBef>
              <a:defRPr sz="1200">
                <a:solidFill>
                  <a:srgbClr val="FF0000"/>
                </a:solidFill>
                <a:latin typeface="+mj-lt"/>
                <a:ea typeface="+mj-ea"/>
                <a:cs typeface="+mj-cs"/>
                <a:sym typeface="Helvetica"/>
              </a:defRPr>
            </a:pPr>
            <a:r>
              <a:t>水</a:t>
            </a:r>
            <a:r>
              <a:rPr>
                <a:solidFill>
                  <a:srgbClr val="000000"/>
                </a:solidFill>
              </a:rPr>
              <a:t>污染（近</a:t>
            </a:r>
            <a:r>
              <a:rPr>
                <a:solidFill>
                  <a:srgbClr val="000000"/>
                </a:solidFill>
                <a:latin typeface="+mn-lt"/>
                <a:ea typeface="+mn-ea"/>
                <a:cs typeface="+mn-cs"/>
                <a:sym typeface="Calibri"/>
              </a:rPr>
              <a:t>11</a:t>
            </a:r>
            <a:r>
              <a:rPr>
                <a:solidFill>
                  <a:srgbClr val="000000"/>
                </a:solidFill>
              </a:rPr>
              <a:t>亿人喝不到洁净的饮用水，</a:t>
            </a:r>
            <a:r>
              <a:rPr>
                <a:solidFill>
                  <a:srgbClr val="000000"/>
                </a:solidFill>
                <a:latin typeface="+mn-lt"/>
                <a:ea typeface="+mn-ea"/>
                <a:cs typeface="+mn-cs"/>
                <a:sym typeface="Calibri"/>
              </a:rPr>
              <a:t>50%</a:t>
            </a:r>
            <a:r>
              <a:rPr>
                <a:solidFill>
                  <a:srgbClr val="000000"/>
                </a:solidFill>
              </a:rPr>
              <a:t>的疾病患者是由于饮用不干净的水）</a:t>
            </a:r>
          </a:p>
          <a:p>
            <a:pPr lvl="1" marL="427865" indent="-164563">
              <a:spcBef>
                <a:spcPts val="200"/>
              </a:spcBef>
              <a:defRPr sz="1200">
                <a:solidFill>
                  <a:srgbClr val="FF0000"/>
                </a:solidFill>
                <a:latin typeface="+mj-lt"/>
                <a:ea typeface="+mj-ea"/>
                <a:cs typeface="+mj-cs"/>
                <a:sym typeface="Helvetica"/>
              </a:defRPr>
            </a:pPr>
            <a:r>
              <a:t>空气</a:t>
            </a:r>
            <a:r>
              <a:rPr>
                <a:solidFill>
                  <a:srgbClr val="000000"/>
                </a:solidFill>
              </a:rPr>
              <a:t>污染</a:t>
            </a:r>
          </a:p>
          <a:p>
            <a:pPr lvl="1" marL="427865" indent="-164563">
              <a:spcBef>
                <a:spcPts val="200"/>
              </a:spcBef>
              <a:defRPr sz="1200">
                <a:solidFill>
                  <a:srgbClr val="FF0000"/>
                </a:solidFill>
                <a:latin typeface="+mj-lt"/>
                <a:ea typeface="+mj-ea"/>
                <a:cs typeface="+mj-cs"/>
                <a:sym typeface="Helvetica"/>
              </a:defRPr>
            </a:pPr>
            <a:r>
              <a:t>深圳</a:t>
            </a:r>
            <a:r>
              <a:rPr>
                <a:solidFill>
                  <a:srgbClr val="000000"/>
                </a:solidFill>
              </a:rPr>
              <a:t>光明新区</a:t>
            </a:r>
            <a:r>
              <a:rPr>
                <a:solidFill>
                  <a:srgbClr val="000000"/>
                </a:solidFill>
                <a:latin typeface="+mn-lt"/>
                <a:ea typeface="+mn-ea"/>
                <a:cs typeface="+mn-cs"/>
                <a:sym typeface="Calibri"/>
              </a:rPr>
              <a:t>“12·20”</a:t>
            </a:r>
            <a:r>
              <a:rPr>
                <a:solidFill>
                  <a:srgbClr val="000000"/>
                </a:solidFill>
              </a:rPr>
              <a:t>滑坡灾害</a:t>
            </a:r>
          </a:p>
        </p:txBody>
      </p:sp>
      <p:sp>
        <p:nvSpPr>
          <p:cNvPr id="64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4.1.1 </a:t>
            </a:r>
            <a:r>
              <a:rPr>
                <a:latin typeface="+mj-lt"/>
                <a:ea typeface="+mj-ea"/>
                <a:cs typeface="+mj-cs"/>
                <a:sym typeface="Helvetica"/>
              </a:rPr>
              <a:t>社会良性关系的基础</a:t>
            </a:r>
          </a:p>
        </p:txBody>
      </p:sp>
      <p:sp>
        <p:nvSpPr>
          <p:cNvPr id="648"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内容占位符 2"/>
          <p:cNvSpPr txBox="1"/>
          <p:nvPr>
            <p:ph type="body" idx="1"/>
          </p:nvPr>
        </p:nvSpPr>
        <p:spPr>
          <a:xfrm>
            <a:off x="293450" y="737914"/>
            <a:ext cx="5282089" cy="2209552"/>
          </a:xfrm>
          <a:prstGeom prst="rect">
            <a:avLst/>
          </a:prstGeom>
        </p:spPr>
        <p:txBody>
          <a:bodyPr/>
          <a:lstStyle/>
          <a:p>
            <a:pPr>
              <a:spcBef>
                <a:spcPts val="200"/>
              </a:spcBef>
              <a:defRPr b="1" sz="1200">
                <a:latin typeface="+mj-lt"/>
                <a:ea typeface="+mj-ea"/>
                <a:cs typeface="+mj-cs"/>
                <a:sym typeface="Helvetica"/>
              </a:defRPr>
            </a:pPr>
            <a:r>
              <a:t>问题</a:t>
            </a:r>
            <a:r>
              <a:rPr b="0"/>
              <a:t>：</a:t>
            </a:r>
            <a:r>
              <a:rPr b="0">
                <a:latin typeface="+mn-lt"/>
                <a:ea typeface="+mn-ea"/>
                <a:cs typeface="+mn-cs"/>
                <a:sym typeface="Calibri"/>
              </a:rPr>
              <a:t>“</a:t>
            </a:r>
            <a:r>
              <a:rPr b="0"/>
              <a:t>计算机</a:t>
            </a:r>
            <a:r>
              <a:rPr b="0">
                <a:solidFill>
                  <a:srgbClr val="FF0000"/>
                </a:solidFill>
              </a:rPr>
              <a:t>技术</a:t>
            </a:r>
            <a:r>
              <a:rPr b="0"/>
              <a:t>到底给人类的</a:t>
            </a:r>
            <a:r>
              <a:rPr b="0">
                <a:solidFill>
                  <a:srgbClr val="FF0000"/>
                </a:solidFill>
              </a:rPr>
              <a:t>生活</a:t>
            </a:r>
            <a:r>
              <a:rPr b="0"/>
              <a:t>带来什么样的</a:t>
            </a:r>
            <a:r>
              <a:rPr b="0">
                <a:solidFill>
                  <a:srgbClr val="0000FF"/>
                </a:solidFill>
              </a:rPr>
              <a:t>变化</a:t>
            </a:r>
            <a:r>
              <a:rPr b="0">
                <a:latin typeface="+mn-lt"/>
                <a:ea typeface="+mn-ea"/>
                <a:cs typeface="+mn-cs"/>
                <a:sym typeface="Calibri"/>
              </a:rPr>
              <a:t>”</a:t>
            </a:r>
            <a:r>
              <a:rPr b="0"/>
              <a:t>此类</a:t>
            </a:r>
            <a:r>
              <a:rPr b="0">
                <a:solidFill>
                  <a:srgbClr val="FF0000"/>
                </a:solidFill>
              </a:rPr>
              <a:t>哲学问题</a:t>
            </a:r>
            <a:endParaRPr>
              <a:solidFill>
                <a:srgbClr val="FF0000"/>
              </a:solidFill>
              <a:latin typeface="+mn-lt"/>
              <a:ea typeface="+mn-ea"/>
              <a:cs typeface="+mn-cs"/>
              <a:sym typeface="Calibri"/>
            </a:endParaRPr>
          </a:p>
          <a:p>
            <a:pPr>
              <a:defRPr b="1" sz="1200">
                <a:solidFill>
                  <a:srgbClr val="0000FF"/>
                </a:solidFill>
              </a:defRPr>
            </a:pPr>
          </a:p>
          <a:p>
            <a:pPr>
              <a:spcBef>
                <a:spcPts val="200"/>
              </a:spcBef>
              <a:defRPr b="1" sz="1200">
                <a:solidFill>
                  <a:srgbClr val="0000FF"/>
                </a:solidFill>
                <a:latin typeface="+mj-lt"/>
                <a:ea typeface="+mj-ea"/>
                <a:cs typeface="+mj-cs"/>
                <a:sym typeface="Helvetica"/>
              </a:defRPr>
            </a:pPr>
            <a:r>
              <a:t>多学科合作</a:t>
            </a:r>
            <a:r>
              <a:rPr b="0"/>
              <a:t>（</a:t>
            </a:r>
            <a:r>
              <a:rPr b="0">
                <a:latin typeface="+mn-lt"/>
                <a:ea typeface="+mn-ea"/>
                <a:cs typeface="+mn-cs"/>
                <a:sym typeface="Calibri"/>
              </a:rPr>
              <a:t>multidisciplinary collaboration</a:t>
            </a:r>
            <a:r>
              <a:rPr b="0"/>
              <a:t>）</a:t>
            </a:r>
            <a:r>
              <a:rPr b="0">
                <a:solidFill>
                  <a:srgbClr val="000000"/>
                </a:solidFill>
              </a:rPr>
              <a:t>：计算机信息科学、哲学、</a:t>
            </a:r>
            <a:r>
              <a:rPr b="0"/>
              <a:t>社会学、心理学</a:t>
            </a:r>
            <a:r>
              <a:rPr b="0">
                <a:solidFill>
                  <a:srgbClr val="000000"/>
                </a:solidFill>
              </a:rPr>
              <a:t>、法学、</a:t>
            </a:r>
            <a:r>
              <a:rPr b="0"/>
              <a:t>经济学</a:t>
            </a:r>
            <a:r>
              <a:rPr b="0">
                <a:solidFill>
                  <a:srgbClr val="000000"/>
                </a:solidFill>
              </a:rPr>
              <a:t>等</a:t>
            </a:r>
          </a:p>
        </p:txBody>
      </p:sp>
      <p:sp>
        <p:nvSpPr>
          <p:cNvPr id="14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1.2.1 </a:t>
            </a:r>
            <a:r>
              <a:rPr>
                <a:latin typeface="+mj-lt"/>
                <a:ea typeface="+mj-ea"/>
                <a:cs typeface="+mj-cs"/>
                <a:sym typeface="Helvetica"/>
              </a:rPr>
              <a:t>计算机伦理学的研究方法</a:t>
            </a:r>
          </a:p>
        </p:txBody>
      </p:sp>
      <p:sp>
        <p:nvSpPr>
          <p:cNvPr id="150"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0"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3. </a:t>
            </a:r>
            <a:r>
              <a:rPr>
                <a:latin typeface="+mj-lt"/>
                <a:ea typeface="+mj-ea"/>
                <a:cs typeface="+mj-cs"/>
                <a:sym typeface="Helvetica"/>
              </a:rPr>
              <a:t>认识现实社会</a:t>
            </a:r>
          </a:p>
          <a:p>
            <a:pPr>
              <a:spcBef>
                <a:spcPts val="200"/>
              </a:spcBef>
              <a:defRPr sz="1200">
                <a:latin typeface="+mj-lt"/>
                <a:ea typeface="+mj-ea"/>
                <a:cs typeface="+mj-cs"/>
                <a:sym typeface="Helvetica"/>
              </a:defRPr>
            </a:pPr>
            <a:r>
              <a:t>靠人际关系、</a:t>
            </a:r>
            <a:r>
              <a:rPr>
                <a:latin typeface="+mn-lt"/>
                <a:ea typeface="+mn-ea"/>
                <a:cs typeface="+mn-cs"/>
                <a:sym typeface="Calibri"/>
              </a:rPr>
              <a:t>“</a:t>
            </a:r>
            <a:r>
              <a:t>走后门</a:t>
            </a:r>
            <a:r>
              <a:rPr>
                <a:latin typeface="+mn-lt"/>
                <a:ea typeface="+mn-ea"/>
                <a:cs typeface="+mn-cs"/>
                <a:sym typeface="Calibri"/>
              </a:rPr>
              <a:t>”</a:t>
            </a:r>
          </a:p>
          <a:p>
            <a:pPr>
              <a:spcBef>
                <a:spcPts val="200"/>
              </a:spcBef>
              <a:defRPr sz="1200">
                <a:latin typeface="+mj-lt"/>
                <a:ea typeface="+mj-ea"/>
                <a:cs typeface="+mj-cs"/>
                <a:sym typeface="Helvetica"/>
              </a:defRPr>
            </a:pPr>
            <a:r>
              <a:t>错的就是错的，它只是暂时的，</a:t>
            </a:r>
            <a:r>
              <a:rPr>
                <a:solidFill>
                  <a:srgbClr val="0000FF"/>
                </a:solidFill>
              </a:rPr>
              <a:t>不会给人带来长久的快乐</a:t>
            </a:r>
          </a:p>
        </p:txBody>
      </p:sp>
      <p:sp>
        <p:nvSpPr>
          <p:cNvPr id="65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4.1.1 </a:t>
            </a:r>
            <a:r>
              <a:rPr>
                <a:latin typeface="+mj-lt"/>
                <a:ea typeface="+mj-ea"/>
                <a:cs typeface="+mj-cs"/>
                <a:sym typeface="Helvetica"/>
              </a:rPr>
              <a:t>社会良性关系的基础</a:t>
            </a:r>
          </a:p>
        </p:txBody>
      </p:sp>
      <p:sp>
        <p:nvSpPr>
          <p:cNvPr id="652"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4"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4. </a:t>
            </a:r>
            <a:r>
              <a:rPr>
                <a:latin typeface="+mj-lt"/>
                <a:ea typeface="+mj-ea"/>
                <a:cs typeface="+mj-cs"/>
                <a:sym typeface="Helvetica"/>
              </a:rPr>
              <a:t>规范个人行为</a:t>
            </a:r>
          </a:p>
          <a:p>
            <a:pPr>
              <a:spcBef>
                <a:spcPts val="200"/>
              </a:spcBef>
              <a:defRPr sz="1200">
                <a:latin typeface="+mj-lt"/>
                <a:ea typeface="+mj-ea"/>
                <a:cs typeface="+mj-cs"/>
                <a:sym typeface="Helvetica"/>
              </a:defRPr>
            </a:pPr>
            <a:r>
              <a:t>阿尔贝特</a:t>
            </a:r>
            <a:r>
              <a:rPr>
                <a:latin typeface="+mn-lt"/>
                <a:ea typeface="+mn-ea"/>
                <a:cs typeface="+mn-cs"/>
                <a:sym typeface="Calibri"/>
              </a:rPr>
              <a:t>.</a:t>
            </a:r>
            <a:r>
              <a:t>施韦泽（</a:t>
            </a:r>
            <a:r>
              <a:rPr>
                <a:latin typeface="+mn-lt"/>
                <a:ea typeface="+mn-ea"/>
                <a:cs typeface="+mn-cs"/>
                <a:sym typeface="Calibri"/>
              </a:rPr>
              <a:t>Albert Schweitzer, 1875-1965, </a:t>
            </a:r>
            <a:r>
              <a:t>诺贝尔和平奖得主）：提出</a:t>
            </a:r>
            <a:r>
              <a:rPr>
                <a:solidFill>
                  <a:srgbClr val="0000FF"/>
                </a:solidFill>
              </a:rPr>
              <a:t>敬畏</a:t>
            </a:r>
            <a:r>
              <a:t>生命（</a:t>
            </a:r>
            <a:r>
              <a:rPr>
                <a:latin typeface="+mn-lt"/>
                <a:ea typeface="+mn-ea"/>
                <a:cs typeface="+mn-cs"/>
                <a:sym typeface="Calibri"/>
              </a:rPr>
              <a:t>Reverence of Life</a:t>
            </a:r>
            <a:r>
              <a:t>）的哲学</a:t>
            </a:r>
            <a:r>
              <a:rPr>
                <a:latin typeface="+mn-lt"/>
                <a:ea typeface="+mn-ea"/>
                <a:cs typeface="+mn-cs"/>
                <a:sym typeface="Calibri"/>
              </a:rPr>
              <a:t>/</a:t>
            </a:r>
            <a:r>
              <a:t>伦理学思想</a:t>
            </a:r>
            <a:r>
              <a:rPr>
                <a:latin typeface="+mn-lt"/>
                <a:ea typeface="+mn-ea"/>
                <a:cs typeface="+mn-cs"/>
                <a:sym typeface="Calibri"/>
              </a:rPr>
              <a:t>…</a:t>
            </a:r>
            <a:r>
              <a:t>怀着</a:t>
            </a:r>
            <a:r>
              <a:rPr>
                <a:solidFill>
                  <a:srgbClr val="0000FF"/>
                </a:solidFill>
              </a:rPr>
              <a:t>爱和感恩的心态</a:t>
            </a:r>
            <a:r>
              <a:t>对待宇宙万物 </a:t>
            </a:r>
            <a:r>
              <a:rPr sz="800" u="sng">
                <a:solidFill>
                  <a:srgbClr val="0000FF"/>
                </a:solidFill>
                <a:uFill>
                  <a:solidFill>
                    <a:srgbClr val="0000FF"/>
                  </a:solidFill>
                </a:uFill>
                <a:latin typeface="+mn-lt"/>
                <a:ea typeface="+mn-ea"/>
                <a:cs typeface="+mn-cs"/>
                <a:sym typeface="Calibri"/>
                <a:hlinkClick r:id="rId2" invalidUrl="" action="" tgtFrame="" tooltip="" history="1" highlightClick="0" endSnd="0"/>
              </a:rPr>
              <a:t>http://</a:t>
            </a:r>
            <a:r>
              <a:rPr sz="800" u="sng">
                <a:solidFill>
                  <a:srgbClr val="0000FF"/>
                </a:solidFill>
                <a:uFill>
                  <a:solidFill>
                    <a:srgbClr val="0000FF"/>
                  </a:solidFill>
                </a:uFill>
                <a:latin typeface="+mn-lt"/>
                <a:ea typeface="+mn-ea"/>
                <a:cs typeface="+mn-cs"/>
                <a:sym typeface="Calibri"/>
                <a:hlinkClick r:id="rId2" invalidUrl="" action="" tgtFrame="" tooltip="" history="1" highlightClick="0" endSnd="0"/>
              </a:rPr>
              <a:t>baike.baidu.com/view/4662302.htm</a:t>
            </a:r>
            <a:r>
              <a:rPr sz="800">
                <a:latin typeface="+mn-lt"/>
                <a:ea typeface="+mn-ea"/>
                <a:cs typeface="+mn-cs"/>
                <a:sym typeface="Calibri"/>
              </a:rPr>
              <a:t> </a:t>
            </a:r>
            <a:endParaRPr sz="800"/>
          </a:p>
          <a:p>
            <a:pPr>
              <a:defRPr sz="1200"/>
            </a:pPr>
          </a:p>
          <a:p>
            <a:pPr>
              <a:spcBef>
                <a:spcPts val="200"/>
              </a:spcBef>
              <a:defRPr sz="1200">
                <a:latin typeface="+mj-lt"/>
                <a:ea typeface="+mj-ea"/>
                <a:cs typeface="+mj-cs"/>
                <a:sym typeface="Helvetica"/>
              </a:defRPr>
            </a:pPr>
            <a:r>
              <a:t>中国古代圣贤的教导：</a:t>
            </a:r>
            <a:r>
              <a:rPr>
                <a:latin typeface="+mn-lt"/>
                <a:ea typeface="+mn-ea"/>
                <a:cs typeface="+mn-cs"/>
                <a:sym typeface="Calibri"/>
              </a:rPr>
              <a:t>“</a:t>
            </a:r>
            <a:r>
              <a:t>非礼</a:t>
            </a:r>
            <a:r>
              <a:rPr>
                <a:solidFill>
                  <a:srgbClr val="0000FF"/>
                </a:solidFill>
              </a:rPr>
              <a:t>勿</a:t>
            </a:r>
            <a:r>
              <a:t>视，非礼</a:t>
            </a:r>
            <a:r>
              <a:rPr>
                <a:solidFill>
                  <a:srgbClr val="0000FF"/>
                </a:solidFill>
              </a:rPr>
              <a:t>勿</a:t>
            </a:r>
            <a:r>
              <a:t>听，非礼</a:t>
            </a:r>
            <a:r>
              <a:rPr>
                <a:solidFill>
                  <a:srgbClr val="0000FF"/>
                </a:solidFill>
              </a:rPr>
              <a:t>勿</a:t>
            </a:r>
            <a:r>
              <a:t>言，非礼</a:t>
            </a:r>
            <a:r>
              <a:rPr>
                <a:solidFill>
                  <a:srgbClr val="0000FF"/>
                </a:solidFill>
              </a:rPr>
              <a:t>勿</a:t>
            </a:r>
            <a:r>
              <a:t>动</a:t>
            </a:r>
            <a:r>
              <a:rPr>
                <a:latin typeface="+mn-lt"/>
                <a:ea typeface="+mn-ea"/>
                <a:cs typeface="+mn-cs"/>
                <a:sym typeface="Calibri"/>
              </a:rPr>
              <a:t>”</a:t>
            </a:r>
            <a:r>
              <a:t>（《论语</a:t>
            </a:r>
            <a:r>
              <a:rPr>
                <a:latin typeface="+mn-lt"/>
                <a:ea typeface="+mn-ea"/>
                <a:cs typeface="+mn-cs"/>
                <a:sym typeface="Calibri"/>
              </a:rPr>
              <a:t>.</a:t>
            </a:r>
            <a:r>
              <a:t>颜渊》）</a:t>
            </a:r>
          </a:p>
        </p:txBody>
      </p:sp>
      <p:sp>
        <p:nvSpPr>
          <p:cNvPr id="65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4.1.1 </a:t>
            </a:r>
            <a:r>
              <a:rPr>
                <a:latin typeface="+mj-lt"/>
                <a:ea typeface="+mj-ea"/>
                <a:cs typeface="+mj-cs"/>
                <a:sym typeface="Helvetica"/>
              </a:rPr>
              <a:t>社会良性关系的基础</a:t>
            </a:r>
          </a:p>
        </p:txBody>
      </p:sp>
      <p:sp>
        <p:nvSpPr>
          <p:cNvPr id="656"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8"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sz="1100">
                <a:latin typeface="+mj-lt"/>
                <a:ea typeface="+mj-ea"/>
                <a:cs typeface="+mj-cs"/>
                <a:sym typeface="Helvetica"/>
              </a:defRPr>
            </a:pPr>
            <a:r>
              <a:t>破坏</a:t>
            </a:r>
            <a:r>
              <a:rPr>
                <a:solidFill>
                  <a:srgbClr val="0000FF"/>
                </a:solidFill>
              </a:rPr>
              <a:t>秩序</a:t>
            </a:r>
            <a:r>
              <a:t>的一些事情</a:t>
            </a:r>
          </a:p>
          <a:p>
            <a:pPr lvl="1" marL="419307" indent="-161270" defTabSz="516070">
              <a:spcBef>
                <a:spcPts val="200"/>
              </a:spcBef>
              <a:defRPr sz="1100">
                <a:latin typeface="+mj-lt"/>
                <a:ea typeface="+mj-ea"/>
                <a:cs typeface="+mj-cs"/>
                <a:sym typeface="Helvetica"/>
              </a:defRPr>
            </a:pPr>
            <a:r>
              <a:t>个人隐私和商业秘密的泄露</a:t>
            </a:r>
          </a:p>
          <a:p>
            <a:pPr lvl="1" marL="419307" indent="-161270" defTabSz="516070">
              <a:spcBef>
                <a:spcPts val="200"/>
              </a:spcBef>
              <a:defRPr sz="1100">
                <a:latin typeface="+mj-lt"/>
                <a:ea typeface="+mj-ea"/>
                <a:cs typeface="+mj-cs"/>
                <a:sym typeface="Helvetica"/>
              </a:defRPr>
            </a:pPr>
            <a:r>
              <a:t>病毒（如勒索病毒）、间谍软件</a:t>
            </a:r>
          </a:p>
          <a:p>
            <a:pPr lvl="1" marL="419307" indent="-161270" defTabSz="516070">
              <a:spcBef>
                <a:spcPts val="200"/>
              </a:spcBef>
              <a:defRPr sz="1100">
                <a:latin typeface="+mj-lt"/>
                <a:ea typeface="+mj-ea"/>
                <a:cs typeface="+mj-cs"/>
                <a:sym typeface="Helvetica"/>
              </a:defRPr>
            </a:pPr>
            <a:r>
              <a:t>垃圾邮件</a:t>
            </a:r>
          </a:p>
          <a:p>
            <a:pPr lvl="1" marL="419307" indent="-161270" defTabSz="516070">
              <a:spcBef>
                <a:spcPts val="200"/>
              </a:spcBef>
              <a:defRPr sz="1100">
                <a:latin typeface="+mj-lt"/>
                <a:ea typeface="+mj-ea"/>
                <a:cs typeface="+mj-cs"/>
                <a:sym typeface="Helvetica"/>
              </a:defRPr>
            </a:pPr>
            <a:r>
              <a:t>倒卖虚拟财产</a:t>
            </a:r>
            <a:r>
              <a:rPr>
                <a:latin typeface="+mn-lt"/>
                <a:ea typeface="+mn-ea"/>
                <a:cs typeface="+mn-cs"/>
                <a:sym typeface="Calibri"/>
              </a:rPr>
              <a:t>Q</a:t>
            </a:r>
            <a:r>
              <a:t>币</a:t>
            </a:r>
          </a:p>
          <a:p>
            <a:pPr lvl="1" marL="419307" indent="-161270" defTabSz="516070">
              <a:spcBef>
                <a:spcPts val="200"/>
              </a:spcBef>
              <a:defRPr sz="1100">
                <a:latin typeface="+mj-lt"/>
                <a:ea typeface="+mj-ea"/>
                <a:cs typeface="+mj-cs"/>
                <a:sym typeface="Helvetica"/>
              </a:defRPr>
            </a:pPr>
            <a:r>
              <a:t>网络游戏成瘾</a:t>
            </a:r>
          </a:p>
          <a:p>
            <a:pPr marL="200274" indent="-168020" defTabSz="516070">
              <a:defRPr sz="1100"/>
            </a:pPr>
          </a:p>
          <a:p>
            <a:pPr marL="200274" indent="-168020" defTabSz="516070">
              <a:spcBef>
                <a:spcPts val="200"/>
              </a:spcBef>
              <a:defRPr sz="1100">
                <a:latin typeface="+mj-lt"/>
                <a:ea typeface="+mj-ea"/>
                <a:cs typeface="+mj-cs"/>
                <a:sym typeface="Helvetica"/>
              </a:defRPr>
            </a:pPr>
            <a:r>
              <a:t>在信息社会，</a:t>
            </a:r>
            <a:r>
              <a:rPr>
                <a:solidFill>
                  <a:srgbClr val="0000FF"/>
                </a:solidFill>
              </a:rPr>
              <a:t>道德的社会价值</a:t>
            </a:r>
            <a:r>
              <a:t>比任何时代都</a:t>
            </a:r>
            <a:r>
              <a:rPr>
                <a:solidFill>
                  <a:srgbClr val="FF0000"/>
                </a:solidFill>
              </a:rPr>
              <a:t>突出</a:t>
            </a:r>
            <a:r>
              <a:t>，具有</a:t>
            </a:r>
            <a:r>
              <a:rPr>
                <a:solidFill>
                  <a:srgbClr val="0000FF"/>
                </a:solidFill>
              </a:rPr>
              <a:t>更广泛的社会影响力</a:t>
            </a:r>
            <a:r>
              <a:t>，在维护人们工作生活</a:t>
            </a:r>
            <a:r>
              <a:rPr>
                <a:solidFill>
                  <a:srgbClr val="0000FF"/>
                </a:solidFill>
              </a:rPr>
              <a:t>秩序</a:t>
            </a:r>
            <a:r>
              <a:t>方面更有价值。</a:t>
            </a:r>
          </a:p>
        </p:txBody>
      </p:sp>
      <p:sp>
        <p:nvSpPr>
          <p:cNvPr id="65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4.1.2 </a:t>
            </a:r>
            <a:r>
              <a:rPr>
                <a:latin typeface="+mj-lt"/>
                <a:ea typeface="+mj-ea"/>
                <a:cs typeface="+mj-cs"/>
                <a:sym typeface="Helvetica"/>
              </a:rPr>
              <a:t>工作生活秩序的基石</a:t>
            </a:r>
          </a:p>
        </p:txBody>
      </p:sp>
      <p:sp>
        <p:nvSpPr>
          <p:cNvPr id="660"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2" name="内容占位符 2"/>
          <p:cNvSpPr txBox="1"/>
          <p:nvPr>
            <p:ph type="body" idx="1"/>
          </p:nvPr>
        </p:nvSpPr>
        <p:spPr>
          <a:xfrm>
            <a:off x="293448" y="737914"/>
            <a:ext cx="5377352" cy="2209552"/>
          </a:xfrm>
          <a:prstGeom prst="rect">
            <a:avLst/>
          </a:prstGeom>
        </p:spPr>
        <p:txBody>
          <a:bodyPr/>
          <a:lstStyle/>
          <a:p>
            <a:pPr>
              <a:spcBef>
                <a:spcPts val="200"/>
              </a:spcBef>
              <a:defRPr sz="1200">
                <a:solidFill>
                  <a:srgbClr val="0000FF"/>
                </a:solidFill>
                <a:latin typeface="+mj-lt"/>
                <a:ea typeface="+mj-ea"/>
                <a:cs typeface="+mj-cs"/>
                <a:sym typeface="Helvetica"/>
              </a:defRPr>
            </a:pPr>
            <a:r>
              <a:t>例：</a:t>
            </a:r>
            <a:r>
              <a:rPr>
                <a:solidFill>
                  <a:srgbClr val="000000"/>
                </a:solidFill>
              </a:rPr>
              <a:t>中国移动通信公司的核心价值观</a:t>
            </a:r>
            <a:r>
              <a:rPr>
                <a:solidFill>
                  <a:srgbClr val="000000"/>
                </a:solidFill>
                <a:latin typeface="+mn-lt"/>
                <a:ea typeface="+mn-ea"/>
                <a:cs typeface="+mn-cs"/>
                <a:sym typeface="Calibri"/>
              </a:rPr>
              <a:t>“</a:t>
            </a:r>
            <a:r>
              <a:t>正德厚生，臻于至善</a:t>
            </a:r>
            <a:r>
              <a:rPr>
                <a:solidFill>
                  <a:srgbClr val="000000"/>
                </a:solidFill>
                <a:latin typeface="+mn-lt"/>
                <a:ea typeface="+mn-ea"/>
                <a:cs typeface="+mn-cs"/>
                <a:sym typeface="Calibri"/>
              </a:rPr>
              <a:t>”</a:t>
            </a:r>
            <a:r>
              <a:rPr>
                <a:solidFill>
                  <a:srgbClr val="000000"/>
                </a:solidFill>
              </a:rPr>
              <a:t>（ 《尚书</a:t>
            </a:r>
            <a:r>
              <a:rPr>
                <a:solidFill>
                  <a:srgbClr val="000000"/>
                </a:solidFill>
                <a:latin typeface="+mn-lt"/>
                <a:ea typeface="+mn-ea"/>
                <a:cs typeface="+mn-cs"/>
                <a:sym typeface="Calibri"/>
              </a:rPr>
              <a:t>.</a:t>
            </a:r>
            <a:r>
              <a:rPr>
                <a:solidFill>
                  <a:srgbClr val="000000"/>
                </a:solidFill>
              </a:rPr>
              <a:t>大禹谟》、《大学》 ）</a:t>
            </a:r>
          </a:p>
          <a:p>
            <a:pPr lvl="1" marL="427865" indent="-164563">
              <a:spcBef>
                <a:spcPts val="200"/>
              </a:spcBef>
              <a:defRPr sz="1200">
                <a:latin typeface="+mj-lt"/>
                <a:ea typeface="+mj-ea"/>
                <a:cs typeface="+mj-cs"/>
                <a:sym typeface="Helvetica"/>
              </a:defRPr>
            </a:pPr>
            <a:r>
              <a:t>凭借这个价值观，中国移动在</a:t>
            </a:r>
            <a:r>
              <a:rPr>
                <a:latin typeface="+mn-lt"/>
                <a:ea typeface="+mn-ea"/>
                <a:cs typeface="+mn-cs"/>
                <a:sym typeface="Calibri"/>
              </a:rPr>
              <a:t>2008</a:t>
            </a:r>
            <a:r>
              <a:t>年四川的大地震恢复工作中做到了</a:t>
            </a:r>
            <a:r>
              <a:rPr>
                <a:latin typeface="+mn-lt"/>
                <a:ea typeface="+mn-ea"/>
                <a:cs typeface="+mn-cs"/>
                <a:sym typeface="Calibri"/>
              </a:rPr>
              <a:t>“</a:t>
            </a:r>
            <a:r>
              <a:t>不惜一切代价，必须尽快恢复中断的灾区通信</a:t>
            </a:r>
            <a:r>
              <a:rPr>
                <a:latin typeface="+mn-lt"/>
                <a:ea typeface="+mn-ea"/>
                <a:cs typeface="+mn-cs"/>
                <a:sym typeface="Calibri"/>
              </a:rPr>
              <a:t>”</a:t>
            </a:r>
          </a:p>
        </p:txBody>
      </p:sp>
      <p:sp>
        <p:nvSpPr>
          <p:cNvPr id="66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4.1.2 </a:t>
            </a:r>
            <a:r>
              <a:rPr>
                <a:latin typeface="+mj-lt"/>
                <a:ea typeface="+mj-ea"/>
                <a:cs typeface="+mj-cs"/>
                <a:sym typeface="Helvetica"/>
              </a:rPr>
              <a:t>工作生活秩序的基石</a:t>
            </a:r>
          </a:p>
        </p:txBody>
      </p:sp>
      <p:sp>
        <p:nvSpPr>
          <p:cNvPr id="66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6"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667"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668" name="Rectangle 3"/>
          <p:cNvSpPr txBox="1"/>
          <p:nvPr/>
        </p:nvSpPr>
        <p:spPr>
          <a:xfrm>
            <a:off x="2114867" y="649287"/>
            <a:ext cx="3475991" cy="18992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4.1 道德的社会价值</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4.2 职业的属性</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4.2.1 什么是职业</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4.2.2 职业的具体属性</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4.3 职业道德与个人职业发展</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4.4 IT职业人员的社会责任</a:t>
            </a:r>
          </a:p>
        </p:txBody>
      </p:sp>
      <p:sp>
        <p:nvSpPr>
          <p:cNvPr id="669"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1"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b="1" sz="1100">
                <a:latin typeface="+mj-lt"/>
                <a:ea typeface="+mj-ea"/>
                <a:cs typeface="+mj-cs"/>
                <a:sym typeface="Helvetica"/>
              </a:defRPr>
            </a:pPr>
            <a:r>
              <a:t>职业（</a:t>
            </a:r>
            <a:r>
              <a:rPr>
                <a:solidFill>
                  <a:srgbClr val="0000FF"/>
                </a:solidFill>
                <a:latin typeface="+mn-lt"/>
                <a:ea typeface="+mn-ea"/>
                <a:cs typeface="+mn-cs"/>
                <a:sym typeface="Calibri"/>
              </a:rPr>
              <a:t>career</a:t>
            </a:r>
            <a:r>
              <a:t>）</a:t>
            </a:r>
            <a:r>
              <a:rPr b="0"/>
              <a:t>：不同于工作（</a:t>
            </a:r>
            <a:r>
              <a:rPr b="0">
                <a:solidFill>
                  <a:srgbClr val="0000FF"/>
                </a:solidFill>
                <a:latin typeface="+mn-lt"/>
                <a:ea typeface="+mn-ea"/>
                <a:cs typeface="+mn-cs"/>
                <a:sym typeface="Calibri"/>
              </a:rPr>
              <a:t>job</a:t>
            </a:r>
            <a:r>
              <a:rPr b="0"/>
              <a:t>），它更多的是指一种事业</a:t>
            </a:r>
            <a:endParaRPr>
              <a:latin typeface="+mn-lt"/>
              <a:ea typeface="+mn-ea"/>
              <a:cs typeface="+mn-cs"/>
              <a:sym typeface="Calibri"/>
            </a:endParaRPr>
          </a:p>
          <a:p>
            <a:pPr marL="193526" indent="-193526" defTabSz="516070">
              <a:defRPr sz="1100"/>
            </a:pPr>
          </a:p>
          <a:p>
            <a:pPr marL="193526" indent="-193526" defTabSz="516070">
              <a:spcBef>
                <a:spcPts val="200"/>
              </a:spcBef>
              <a:defRPr b="1" sz="1100">
                <a:latin typeface="+mj-lt"/>
                <a:ea typeface="+mj-ea"/>
                <a:cs typeface="+mj-cs"/>
                <a:sym typeface="Helvetica"/>
              </a:defRPr>
            </a:pPr>
            <a:r>
              <a:t>两方面的含义：</a:t>
            </a:r>
            <a:r>
              <a:rPr b="0"/>
              <a:t>职业体现了专业的</a:t>
            </a:r>
            <a:r>
              <a:rPr b="0">
                <a:solidFill>
                  <a:srgbClr val="0000FF"/>
                </a:solidFill>
              </a:rPr>
              <a:t>分工</a:t>
            </a:r>
            <a:r>
              <a:rPr b="0"/>
              <a:t>；职业体现了一种</a:t>
            </a:r>
            <a:r>
              <a:rPr b="0">
                <a:solidFill>
                  <a:srgbClr val="0000FF"/>
                </a:solidFill>
              </a:rPr>
              <a:t>精神追求</a:t>
            </a:r>
            <a:r>
              <a:rPr b="0"/>
              <a:t>，职业发展的过程也是个人价值不断实现的过程，职业要求个人对它有</a:t>
            </a:r>
            <a:r>
              <a:rPr b="0">
                <a:solidFill>
                  <a:srgbClr val="0000FF"/>
                </a:solidFill>
              </a:rPr>
              <a:t>忠诚度</a:t>
            </a:r>
            <a:endParaRPr>
              <a:latin typeface="+mn-lt"/>
              <a:ea typeface="+mn-ea"/>
              <a:cs typeface="+mn-cs"/>
              <a:sym typeface="Calibri"/>
            </a:endParaRPr>
          </a:p>
          <a:p>
            <a:pPr marL="193526" indent="-193526" defTabSz="516070">
              <a:defRPr sz="1100"/>
            </a:pPr>
          </a:p>
          <a:p>
            <a:pPr marL="193526" indent="-193526" defTabSz="516070">
              <a:spcBef>
                <a:spcPts val="200"/>
              </a:spcBef>
              <a:defRPr b="1" sz="1100">
                <a:latin typeface="+mj-lt"/>
                <a:ea typeface="+mj-ea"/>
                <a:cs typeface="+mj-cs"/>
                <a:sym typeface="Helvetica"/>
              </a:defRPr>
            </a:pPr>
            <a:r>
              <a:t>职业素质：</a:t>
            </a:r>
            <a:r>
              <a:rPr b="0"/>
              <a:t>职业</a:t>
            </a:r>
            <a:r>
              <a:rPr b="0">
                <a:solidFill>
                  <a:srgbClr val="0000FF"/>
                </a:solidFill>
              </a:rPr>
              <a:t>道德</a:t>
            </a:r>
            <a:r>
              <a:rPr b="0"/>
              <a:t>、职业</a:t>
            </a:r>
            <a:r>
              <a:rPr b="0">
                <a:solidFill>
                  <a:srgbClr val="0000FF"/>
                </a:solidFill>
              </a:rPr>
              <a:t>兴趣</a:t>
            </a:r>
            <a:r>
              <a:rPr b="0"/>
              <a:t>、职业</a:t>
            </a:r>
            <a:r>
              <a:rPr b="0">
                <a:solidFill>
                  <a:srgbClr val="0000FF"/>
                </a:solidFill>
              </a:rPr>
              <a:t>能力</a:t>
            </a:r>
            <a:r>
              <a:rPr b="0"/>
              <a:t>、职业个性、职业修养</a:t>
            </a:r>
            <a:endParaRPr>
              <a:latin typeface="+mn-lt"/>
              <a:ea typeface="+mn-ea"/>
              <a:cs typeface="+mn-cs"/>
              <a:sym typeface="Calibri"/>
            </a:endParaRPr>
          </a:p>
          <a:p>
            <a:pPr marL="193526" indent="-193526" defTabSz="516070">
              <a:defRPr sz="1100"/>
            </a:pPr>
          </a:p>
          <a:p>
            <a:pPr marL="193526" indent="-193526" defTabSz="516070">
              <a:spcBef>
                <a:spcPts val="200"/>
              </a:spcBef>
              <a:defRPr b="1" sz="1100">
                <a:latin typeface="+mj-lt"/>
                <a:ea typeface="+mj-ea"/>
                <a:cs typeface="+mj-cs"/>
                <a:sym typeface="Helvetica"/>
              </a:defRPr>
            </a:pPr>
            <a:r>
              <a:t>影响和制约职业素质的因素：</a:t>
            </a:r>
            <a:r>
              <a:rPr b="0">
                <a:solidFill>
                  <a:srgbClr val="0000FF"/>
                </a:solidFill>
              </a:rPr>
              <a:t>个人道德品质</a:t>
            </a:r>
            <a:r>
              <a:rPr b="0"/>
              <a:t>、受教育程度、实践经验、社会环境、工作经历以及自身的一些基本情况</a:t>
            </a:r>
          </a:p>
        </p:txBody>
      </p:sp>
      <p:sp>
        <p:nvSpPr>
          <p:cNvPr id="67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4.2.1 </a:t>
            </a:r>
            <a:r>
              <a:rPr>
                <a:latin typeface="+mj-lt"/>
                <a:ea typeface="+mj-ea"/>
                <a:cs typeface="+mj-cs"/>
                <a:sym typeface="Helvetica"/>
              </a:rPr>
              <a:t>什么是职业</a:t>
            </a:r>
          </a:p>
        </p:txBody>
      </p:sp>
      <p:sp>
        <p:nvSpPr>
          <p:cNvPr id="673"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5" name="内容占位符 2"/>
          <p:cNvSpPr txBox="1"/>
          <p:nvPr>
            <p:ph type="body" idx="1"/>
          </p:nvPr>
        </p:nvSpPr>
        <p:spPr>
          <a:xfrm>
            <a:off x="293448" y="737914"/>
            <a:ext cx="5377352" cy="2209552"/>
          </a:xfrm>
          <a:prstGeom prst="rect">
            <a:avLst/>
          </a:prstGeom>
        </p:spPr>
        <p:txBody>
          <a:bodyPr/>
          <a:lstStyle/>
          <a:p>
            <a:pPr>
              <a:spcBef>
                <a:spcPts val="200"/>
              </a:spcBef>
              <a:defRPr sz="1200">
                <a:solidFill>
                  <a:srgbClr val="FF0000"/>
                </a:solidFill>
                <a:latin typeface="+mj-lt"/>
                <a:ea typeface="+mj-ea"/>
                <a:cs typeface="+mj-cs"/>
                <a:sym typeface="Helvetica"/>
              </a:defRPr>
            </a:pPr>
            <a:r>
              <a:t>宏观</a:t>
            </a:r>
            <a:r>
              <a:rPr>
                <a:solidFill>
                  <a:srgbClr val="000000"/>
                </a:solidFill>
              </a:rPr>
              <a:t>层面，职业的四个特征</a:t>
            </a:r>
          </a:p>
          <a:p>
            <a:pPr lvl="1" marL="427865" indent="-164563">
              <a:spcBef>
                <a:spcPts val="200"/>
              </a:spcBef>
              <a:defRPr sz="1200">
                <a:latin typeface="+mj-lt"/>
                <a:ea typeface="+mj-ea"/>
                <a:cs typeface="+mj-cs"/>
                <a:sym typeface="Helvetica"/>
              </a:defRPr>
            </a:pPr>
            <a:r>
              <a:t>群集式的</a:t>
            </a:r>
            <a:r>
              <a:rPr>
                <a:solidFill>
                  <a:srgbClr val="FF0000"/>
                </a:solidFill>
              </a:rPr>
              <a:t>工作资格</a:t>
            </a:r>
            <a:r>
              <a:t>，即由专业能力、方法能力、社会能力决定的职业从业能力</a:t>
            </a:r>
          </a:p>
          <a:p>
            <a:pPr lvl="1" marL="427865" indent="-164563">
              <a:spcBef>
                <a:spcPts val="200"/>
              </a:spcBef>
              <a:defRPr sz="1200">
                <a:latin typeface="+mj-lt"/>
                <a:ea typeface="+mj-ea"/>
                <a:cs typeface="+mj-cs"/>
                <a:sym typeface="Helvetica"/>
              </a:defRPr>
            </a:pPr>
            <a:r>
              <a:t>规范性的</a:t>
            </a:r>
            <a:r>
              <a:rPr>
                <a:solidFill>
                  <a:srgbClr val="FF0000"/>
                </a:solidFill>
              </a:rPr>
              <a:t>工作领域</a:t>
            </a:r>
            <a:r>
              <a:t>，即由职业资格以及工作手段、工作对象、工作环境决定的社会职业劳动分工</a:t>
            </a:r>
          </a:p>
          <a:p>
            <a:pPr lvl="1" marL="427865" indent="-164563">
              <a:spcBef>
                <a:spcPts val="200"/>
              </a:spcBef>
              <a:defRPr sz="1200">
                <a:latin typeface="+mj-lt"/>
                <a:ea typeface="+mj-ea"/>
                <a:cs typeface="+mj-cs"/>
                <a:sym typeface="Helvetica"/>
              </a:defRPr>
            </a:pPr>
            <a:r>
              <a:t>层级型的</a:t>
            </a:r>
            <a:r>
              <a:rPr>
                <a:solidFill>
                  <a:srgbClr val="FF0000"/>
                </a:solidFill>
              </a:rPr>
              <a:t>工作空间</a:t>
            </a:r>
            <a:r>
              <a:t>，即由从业者的职业资格与工作岗位的基本要求并根据劳动组织结构决定的职业活动范围</a:t>
            </a:r>
          </a:p>
          <a:p>
            <a:pPr lvl="1" marL="427865" indent="-164563">
              <a:spcBef>
                <a:spcPts val="200"/>
              </a:spcBef>
              <a:defRPr sz="1200">
                <a:latin typeface="+mj-lt"/>
                <a:ea typeface="+mj-ea"/>
                <a:cs typeface="+mj-cs"/>
                <a:sym typeface="Helvetica"/>
              </a:defRPr>
            </a:pPr>
            <a:r>
              <a:t>社会化的</a:t>
            </a:r>
            <a:r>
              <a:rPr>
                <a:solidFill>
                  <a:srgbClr val="0000FF"/>
                </a:solidFill>
              </a:rPr>
              <a:t>工作价值</a:t>
            </a:r>
            <a:r>
              <a:t>，即由劳动者的职业贡献所决定的社会的</a:t>
            </a:r>
            <a:r>
              <a:rPr>
                <a:solidFill>
                  <a:srgbClr val="0000FF"/>
                </a:solidFill>
              </a:rPr>
              <a:t>职业价值认可</a:t>
            </a:r>
          </a:p>
        </p:txBody>
      </p:sp>
      <p:sp>
        <p:nvSpPr>
          <p:cNvPr id="67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4.2.2 </a:t>
            </a:r>
            <a:r>
              <a:rPr>
                <a:latin typeface="+mj-lt"/>
                <a:ea typeface="+mj-ea"/>
                <a:cs typeface="+mj-cs"/>
                <a:sym typeface="Helvetica"/>
              </a:rPr>
              <a:t>职业的具体属性</a:t>
            </a:r>
          </a:p>
        </p:txBody>
      </p:sp>
      <p:sp>
        <p:nvSpPr>
          <p:cNvPr id="677"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9" name="内容占位符 2"/>
          <p:cNvSpPr txBox="1"/>
          <p:nvPr>
            <p:ph type="body" idx="1"/>
          </p:nvPr>
        </p:nvSpPr>
        <p:spPr>
          <a:xfrm>
            <a:off x="293448" y="737914"/>
            <a:ext cx="5377352" cy="2209552"/>
          </a:xfrm>
          <a:prstGeom prst="rect">
            <a:avLst/>
          </a:prstGeom>
        </p:spPr>
        <p:txBody>
          <a:bodyPr/>
          <a:lstStyle/>
          <a:p>
            <a:pPr>
              <a:spcBef>
                <a:spcPts val="200"/>
              </a:spcBef>
              <a:defRPr sz="1200">
                <a:solidFill>
                  <a:srgbClr val="0000FF"/>
                </a:solidFill>
                <a:latin typeface="+mj-lt"/>
                <a:ea typeface="+mj-ea"/>
                <a:cs typeface="+mj-cs"/>
                <a:sym typeface="Helvetica"/>
              </a:defRPr>
            </a:pPr>
            <a:r>
              <a:t>微观</a:t>
            </a:r>
            <a:r>
              <a:rPr>
                <a:solidFill>
                  <a:srgbClr val="000000"/>
                </a:solidFill>
              </a:rPr>
              <a:t>层面，职业的四个特征</a:t>
            </a:r>
          </a:p>
          <a:p>
            <a:pPr lvl="1" marL="427865" indent="-164563">
              <a:spcBef>
                <a:spcPts val="200"/>
              </a:spcBef>
              <a:defRPr sz="1200">
                <a:latin typeface="+mj-lt"/>
                <a:ea typeface="+mj-ea"/>
                <a:cs typeface="+mj-cs"/>
                <a:sym typeface="Helvetica"/>
              </a:defRPr>
            </a:pPr>
            <a:r>
              <a:t>工作</a:t>
            </a:r>
            <a:r>
              <a:rPr>
                <a:solidFill>
                  <a:srgbClr val="0000FF"/>
                </a:solidFill>
              </a:rPr>
              <a:t>对象</a:t>
            </a:r>
            <a:r>
              <a:t>，如材料、</a:t>
            </a:r>
            <a:r>
              <a:rPr>
                <a:solidFill>
                  <a:srgbClr val="0000FF"/>
                </a:solidFill>
              </a:rPr>
              <a:t>产品</a:t>
            </a:r>
            <a:r>
              <a:t>或人</a:t>
            </a:r>
          </a:p>
          <a:p>
            <a:pPr lvl="1" marL="427865" indent="-164563">
              <a:spcBef>
                <a:spcPts val="200"/>
              </a:spcBef>
              <a:defRPr sz="1200">
                <a:latin typeface="+mj-lt"/>
                <a:ea typeface="+mj-ea"/>
                <a:cs typeface="+mj-cs"/>
                <a:sym typeface="Helvetica"/>
              </a:defRPr>
            </a:pPr>
            <a:r>
              <a:t>工作</a:t>
            </a:r>
            <a:r>
              <a:rPr>
                <a:solidFill>
                  <a:srgbClr val="0000FF"/>
                </a:solidFill>
              </a:rPr>
              <a:t>手段</a:t>
            </a:r>
            <a:r>
              <a:t>，机器、工具、仪器、</a:t>
            </a:r>
            <a:r>
              <a:rPr>
                <a:solidFill>
                  <a:srgbClr val="0000FF"/>
                </a:solidFill>
              </a:rPr>
              <a:t>计算机</a:t>
            </a:r>
            <a:r>
              <a:t>等</a:t>
            </a:r>
          </a:p>
          <a:p>
            <a:pPr lvl="1" marL="427865" indent="-164563">
              <a:spcBef>
                <a:spcPts val="200"/>
              </a:spcBef>
              <a:defRPr sz="1200">
                <a:latin typeface="+mj-lt"/>
                <a:ea typeface="+mj-ea"/>
                <a:cs typeface="+mj-cs"/>
                <a:sym typeface="Helvetica"/>
              </a:defRPr>
            </a:pPr>
            <a:r>
              <a:t>工作</a:t>
            </a:r>
            <a:r>
              <a:rPr>
                <a:solidFill>
                  <a:srgbClr val="0000FF"/>
                </a:solidFill>
              </a:rPr>
              <a:t>地点</a:t>
            </a:r>
            <a:r>
              <a:t>，如产业部门、行业领域所决定的劳动场所（如</a:t>
            </a:r>
            <a:r>
              <a:rPr>
                <a:solidFill>
                  <a:srgbClr val="0000FF"/>
                </a:solidFill>
              </a:rPr>
              <a:t>工厂</a:t>
            </a:r>
            <a:r>
              <a:t>、矿山、农田、机关等）</a:t>
            </a:r>
          </a:p>
          <a:p>
            <a:pPr lvl="1" marL="427865" indent="-164563">
              <a:spcBef>
                <a:spcPts val="200"/>
              </a:spcBef>
              <a:defRPr sz="1200">
                <a:latin typeface="+mj-lt"/>
                <a:ea typeface="+mj-ea"/>
                <a:cs typeface="+mj-cs"/>
                <a:sym typeface="Helvetica"/>
              </a:defRPr>
            </a:pPr>
            <a:r>
              <a:t>工作</a:t>
            </a:r>
            <a:r>
              <a:rPr>
                <a:solidFill>
                  <a:srgbClr val="0000FF"/>
                </a:solidFill>
              </a:rPr>
              <a:t>岗位</a:t>
            </a:r>
            <a:r>
              <a:t>，如单位、部门和机构里的具体劳动位置（</a:t>
            </a:r>
            <a:r>
              <a:rPr>
                <a:solidFill>
                  <a:srgbClr val="0000FF"/>
                </a:solidFill>
              </a:rPr>
              <a:t>操作</a:t>
            </a:r>
            <a:r>
              <a:t>、检验、维修、管理等）</a:t>
            </a:r>
          </a:p>
        </p:txBody>
      </p:sp>
      <p:sp>
        <p:nvSpPr>
          <p:cNvPr id="68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4.2.2 </a:t>
            </a:r>
            <a:r>
              <a:rPr>
                <a:latin typeface="+mj-lt"/>
                <a:ea typeface="+mj-ea"/>
                <a:cs typeface="+mj-cs"/>
                <a:sym typeface="Helvetica"/>
              </a:rPr>
              <a:t>职业的具体属性</a:t>
            </a:r>
          </a:p>
        </p:txBody>
      </p:sp>
      <p:sp>
        <p:nvSpPr>
          <p:cNvPr id="681"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3"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职业是社会</a:t>
            </a:r>
            <a:r>
              <a:rPr>
                <a:solidFill>
                  <a:srgbClr val="0000FF"/>
                </a:solidFill>
              </a:rPr>
              <a:t>安全</a:t>
            </a:r>
            <a:r>
              <a:t>、社会</a:t>
            </a:r>
            <a:r>
              <a:rPr>
                <a:solidFill>
                  <a:srgbClr val="0000FF"/>
                </a:solidFill>
              </a:rPr>
              <a:t>稳定</a:t>
            </a:r>
            <a:r>
              <a:t>和社会</a:t>
            </a:r>
            <a:r>
              <a:rPr>
                <a:solidFill>
                  <a:srgbClr val="0000FF"/>
                </a:solidFill>
              </a:rPr>
              <a:t>融入</a:t>
            </a:r>
            <a:r>
              <a:t>的最本质的要素</a:t>
            </a:r>
          </a:p>
          <a:p>
            <a:pPr>
              <a:defRPr sz="1200"/>
            </a:pPr>
          </a:p>
          <a:p>
            <a:pPr>
              <a:spcBef>
                <a:spcPts val="200"/>
              </a:spcBef>
              <a:defRPr sz="1200">
                <a:latin typeface="+mj-lt"/>
                <a:ea typeface="+mj-ea"/>
                <a:cs typeface="+mj-cs"/>
                <a:sym typeface="Helvetica"/>
              </a:defRPr>
            </a:pPr>
            <a:r>
              <a:t>为了社会的稳定，各个国家都很重视控制</a:t>
            </a:r>
            <a:r>
              <a:rPr>
                <a:solidFill>
                  <a:srgbClr val="0000FF"/>
                </a:solidFill>
              </a:rPr>
              <a:t>失业率</a:t>
            </a:r>
          </a:p>
        </p:txBody>
      </p:sp>
      <p:sp>
        <p:nvSpPr>
          <p:cNvPr id="68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4.2.2 </a:t>
            </a:r>
            <a:r>
              <a:rPr>
                <a:latin typeface="+mj-lt"/>
                <a:ea typeface="+mj-ea"/>
                <a:cs typeface="+mj-cs"/>
                <a:sym typeface="Helvetica"/>
              </a:rPr>
              <a:t>职业的具体属性</a:t>
            </a:r>
          </a:p>
        </p:txBody>
      </p:sp>
      <p:sp>
        <p:nvSpPr>
          <p:cNvPr id="685"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7"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688"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689" name="Rectangle 3"/>
          <p:cNvSpPr txBox="1"/>
          <p:nvPr/>
        </p:nvSpPr>
        <p:spPr>
          <a:xfrm>
            <a:off x="2114867" y="649286"/>
            <a:ext cx="3475991" cy="21913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4.1 道德的社会价值</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4.2 职业的属性</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4.3 职业道德与个人职业发展</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4.3.1 职业道德的概念</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4.3.2 个人职业发展</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4.3.3 职业道德规范</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4.4 IT职业人员的社会责任</a:t>
            </a:r>
          </a:p>
        </p:txBody>
      </p:sp>
      <p:sp>
        <p:nvSpPr>
          <p:cNvPr id="690"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内容占位符 2"/>
          <p:cNvSpPr txBox="1"/>
          <p:nvPr>
            <p:ph type="body" idx="1"/>
          </p:nvPr>
        </p:nvSpPr>
        <p:spPr>
          <a:xfrm>
            <a:off x="293450" y="737914"/>
            <a:ext cx="5282089" cy="2209552"/>
          </a:xfrm>
          <a:prstGeom prst="rect">
            <a:avLst/>
          </a:prstGeom>
        </p:spPr>
        <p:txBody>
          <a:bodyPr/>
          <a:lstStyle/>
          <a:p>
            <a:pPr>
              <a:spcBef>
                <a:spcPts val="200"/>
              </a:spcBef>
              <a:defRPr b="1" sz="1200">
                <a:latin typeface="+mj-lt"/>
                <a:ea typeface="+mj-ea"/>
                <a:cs typeface="+mj-cs"/>
                <a:sym typeface="Helvetica"/>
              </a:defRPr>
            </a:pPr>
            <a:r>
              <a:t>实证研究</a:t>
            </a:r>
            <a:r>
              <a:rPr b="0"/>
              <a:t>：</a:t>
            </a:r>
            <a:r>
              <a:rPr b="0">
                <a:solidFill>
                  <a:srgbClr val="0000FF"/>
                </a:solidFill>
              </a:rPr>
              <a:t>实地</a:t>
            </a:r>
            <a:r>
              <a:rPr b="0"/>
              <a:t>研究、</a:t>
            </a:r>
            <a:r>
              <a:rPr b="0">
                <a:solidFill>
                  <a:srgbClr val="0000FF"/>
                </a:solidFill>
              </a:rPr>
              <a:t>实验</a:t>
            </a:r>
            <a:r>
              <a:rPr b="0"/>
              <a:t>研究、</a:t>
            </a:r>
            <a:r>
              <a:rPr b="0">
                <a:solidFill>
                  <a:srgbClr val="0000FF"/>
                </a:solidFill>
              </a:rPr>
              <a:t>调查</a:t>
            </a:r>
            <a:r>
              <a:rPr b="0"/>
              <a:t>研究（</a:t>
            </a:r>
            <a:r>
              <a:rPr b="0">
                <a:latin typeface="+mn-lt"/>
                <a:ea typeface="+mn-ea"/>
                <a:cs typeface="+mn-cs"/>
                <a:sym typeface="Calibri"/>
              </a:rPr>
              <a:t>Survey</a:t>
            </a:r>
            <a:r>
              <a:rPr b="0"/>
              <a:t>）</a:t>
            </a:r>
          </a:p>
        </p:txBody>
      </p:sp>
      <p:sp>
        <p:nvSpPr>
          <p:cNvPr id="15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1.2.1 </a:t>
            </a:r>
            <a:r>
              <a:rPr>
                <a:latin typeface="+mj-lt"/>
                <a:ea typeface="+mj-ea"/>
                <a:cs typeface="+mj-cs"/>
                <a:sym typeface="Helvetica"/>
              </a:rPr>
              <a:t>计算机伦理学的研究方法</a:t>
            </a:r>
          </a:p>
        </p:txBody>
      </p:sp>
      <p:sp>
        <p:nvSpPr>
          <p:cNvPr id="154"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2" name="内容占位符 2"/>
          <p:cNvSpPr txBox="1"/>
          <p:nvPr>
            <p:ph type="body" idx="1"/>
          </p:nvPr>
        </p:nvSpPr>
        <p:spPr>
          <a:xfrm>
            <a:off x="293448" y="737914"/>
            <a:ext cx="5377352" cy="2209552"/>
          </a:xfrm>
          <a:prstGeom prst="rect">
            <a:avLst/>
          </a:prstGeom>
        </p:spPr>
        <p:txBody>
          <a:bodyPr/>
          <a:lstStyle/>
          <a:p>
            <a:pPr>
              <a:spcBef>
                <a:spcPts val="200"/>
              </a:spcBef>
              <a:defRPr sz="1200">
                <a:solidFill>
                  <a:srgbClr val="0000FF"/>
                </a:solidFill>
                <a:latin typeface="+mj-lt"/>
                <a:ea typeface="+mj-ea"/>
                <a:cs typeface="+mj-cs"/>
                <a:sym typeface="Helvetica"/>
              </a:defRPr>
            </a:pPr>
            <a:r>
              <a:t>职业道德</a:t>
            </a:r>
            <a:r>
              <a:rPr>
                <a:solidFill>
                  <a:srgbClr val="000000"/>
                </a:solidFill>
              </a:rPr>
              <a:t>是与人们的职业活动紧密联系的符合职业特点所要求的</a:t>
            </a:r>
            <a:r>
              <a:rPr>
                <a:solidFill>
                  <a:srgbClr val="FF0000"/>
                </a:solidFill>
              </a:rPr>
              <a:t>道德准则、道德情操与道德品质</a:t>
            </a:r>
            <a:r>
              <a:rPr>
                <a:solidFill>
                  <a:srgbClr val="000000"/>
                </a:solidFill>
              </a:rPr>
              <a:t>的总和，是人</a:t>
            </a:r>
            <a:r>
              <a:t>在职业社会的立身之本</a:t>
            </a:r>
            <a:r>
              <a:rPr>
                <a:solidFill>
                  <a:srgbClr val="000000"/>
                </a:solidFill>
              </a:rPr>
              <a:t>。</a:t>
            </a:r>
          </a:p>
          <a:p>
            <a:pPr>
              <a:defRPr sz="1200"/>
            </a:pPr>
          </a:p>
          <a:p>
            <a:pPr>
              <a:spcBef>
                <a:spcPts val="200"/>
              </a:spcBef>
              <a:defRPr sz="1200">
                <a:latin typeface="+mj-lt"/>
                <a:ea typeface="+mj-ea"/>
                <a:cs typeface="+mj-cs"/>
                <a:sym typeface="Helvetica"/>
              </a:defRPr>
            </a:pPr>
            <a:r>
              <a:t>希波克拉底誓言（</a:t>
            </a:r>
            <a:r>
              <a:rPr>
                <a:latin typeface="+mn-lt"/>
                <a:ea typeface="+mn-ea"/>
                <a:cs typeface="+mn-cs"/>
                <a:sym typeface="Calibri"/>
              </a:rPr>
              <a:t>Hippocrates Oath</a:t>
            </a:r>
            <a:r>
              <a:t>）</a:t>
            </a:r>
          </a:p>
          <a:p>
            <a:pPr lvl="1" marL="427865" indent="-164563">
              <a:spcBef>
                <a:spcPts val="200"/>
              </a:spcBef>
              <a:defRPr sz="1000">
                <a:latin typeface="+mj-lt"/>
                <a:ea typeface="+mj-ea"/>
                <a:cs typeface="+mj-cs"/>
                <a:sym typeface="Helvetica"/>
              </a:defRPr>
            </a:pPr>
            <a:r>
              <a:t>希波克拉底（医学之父，约公元前</a:t>
            </a:r>
            <a:r>
              <a:rPr>
                <a:latin typeface="+mn-lt"/>
                <a:ea typeface="+mn-ea"/>
                <a:cs typeface="+mn-cs"/>
                <a:sym typeface="Calibri"/>
              </a:rPr>
              <a:t>460</a:t>
            </a:r>
            <a:r>
              <a:t>年</a:t>
            </a:r>
            <a:r>
              <a:rPr>
                <a:latin typeface="+mn-lt"/>
                <a:ea typeface="+mn-ea"/>
                <a:cs typeface="+mn-cs"/>
                <a:sym typeface="Calibri"/>
              </a:rPr>
              <a:t>-377</a:t>
            </a:r>
            <a:r>
              <a:t>年）</a:t>
            </a:r>
          </a:p>
        </p:txBody>
      </p:sp>
      <p:sp>
        <p:nvSpPr>
          <p:cNvPr id="69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4.3.1 </a:t>
            </a:r>
            <a:r>
              <a:rPr>
                <a:latin typeface="+mj-lt"/>
                <a:ea typeface="+mj-ea"/>
                <a:cs typeface="+mj-cs"/>
                <a:sym typeface="Helvetica"/>
              </a:rPr>
              <a:t>职业道德的概念</a:t>
            </a:r>
          </a:p>
        </p:txBody>
      </p:sp>
      <p:sp>
        <p:nvSpPr>
          <p:cNvPr id="69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695" name="图片 5" descr="图片 5"/>
          <p:cNvPicPr>
            <a:picLocks noChangeAspect="1"/>
          </p:cNvPicPr>
          <p:nvPr/>
        </p:nvPicPr>
        <p:blipFill>
          <a:blip r:embed="rId2">
            <a:extLst/>
          </a:blip>
          <a:stretch>
            <a:fillRect/>
          </a:stretch>
        </p:blipFill>
        <p:spPr>
          <a:xfrm>
            <a:off x="4044048" y="1241970"/>
            <a:ext cx="1050688" cy="1518244"/>
          </a:xfrm>
          <a:prstGeom prst="rect">
            <a:avLst/>
          </a:prstGeom>
          <a:ln w="12700">
            <a:miter lim="400000"/>
          </a:ln>
        </p:spPr>
      </p:pic>
      <p:sp>
        <p:nvSpPr>
          <p:cNvPr id="696" name="矩形 6"/>
          <p:cNvSpPr txBox="1"/>
          <p:nvPr/>
        </p:nvSpPr>
        <p:spPr>
          <a:xfrm>
            <a:off x="3502450" y="2760212"/>
            <a:ext cx="2096501" cy="19601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800" u="sng">
                <a:solidFill>
                  <a:srgbClr val="0000FF"/>
                </a:solidFill>
                <a:uFill>
                  <a:solidFill>
                    <a:srgbClr val="0000FF"/>
                  </a:solidFill>
                </a:uFill>
                <a:latin typeface="+mn-lt"/>
                <a:ea typeface="+mn-ea"/>
                <a:cs typeface="+mn-cs"/>
                <a:sym typeface="Calibri"/>
              </a:defRPr>
            </a:pPr>
            <a:r>
              <a:rPr>
                <a:hlinkClick r:id="rId3" invalidUrl="" action="" tgtFrame="" tooltip="" history="1" highlightClick="0" endSnd="0"/>
              </a:rPr>
              <a:t>https://en.wikipedia.org/wiki/Hippocratic_</a:t>
            </a:r>
            <a:r>
              <a:rPr>
                <a:hlinkClick r:id="rId3" invalidUrl="" action="" tgtFrame="" tooltip="" history="1" highlightClick="0" endSnd="0"/>
              </a:rPr>
              <a:t>Oath</a:t>
            </a:r>
            <a:r>
              <a:rPr u="none">
                <a:solidFill>
                  <a:srgbClr val="000000"/>
                </a:solidFill>
                <a:uFillTx/>
              </a:rPr>
              <a:t> </a:t>
            </a:r>
          </a:p>
        </p:txBody>
      </p:sp>
      <p:sp>
        <p:nvSpPr>
          <p:cNvPr id="697" name="矩形 9"/>
          <p:cNvSpPr txBox="1"/>
          <p:nvPr/>
        </p:nvSpPr>
        <p:spPr>
          <a:xfrm>
            <a:off x="531941" y="1818034"/>
            <a:ext cx="2842263" cy="101030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200">
                <a:latin typeface="+mn-lt"/>
                <a:ea typeface="+mn-ea"/>
                <a:cs typeface="+mn-cs"/>
                <a:sym typeface="Calibri"/>
              </a:defRPr>
            </a:pPr>
            <a:r>
              <a:t>… With regard to healing the sick, I will devise and order for them </a:t>
            </a:r>
            <a:r>
              <a:rPr>
                <a:solidFill>
                  <a:srgbClr val="FF0000"/>
                </a:solidFill>
              </a:rPr>
              <a:t>the best diet</a:t>
            </a:r>
            <a:r>
              <a:t>, according to my judgement and means; and I will take care that they </a:t>
            </a:r>
            <a:r>
              <a:rPr>
                <a:solidFill>
                  <a:srgbClr val="FF0000"/>
                </a:solidFill>
              </a:rPr>
              <a:t>suffer no hurt or damage</a:t>
            </a:r>
            <a:r>
              <a:t>. …</a:t>
            </a:r>
          </a:p>
        </p:txBody>
      </p:sp>
    </p:spTree>
  </p:cSld>
  <p:clrMapOvr>
    <a:masterClrMapping/>
  </p:clrMapOvr>
  <p:transition xmlns:p14="http://schemas.microsoft.com/office/powerpoint/2010/main" spd="med" advClick="1"/>
</p:sld>
</file>

<file path=ppt/slides/slide1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9"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现代人力资源管理认为职业道德由以下几方面组成 </a:t>
            </a:r>
            <a:r>
              <a:rPr>
                <a:latin typeface="+mn-lt"/>
                <a:ea typeface="+mn-ea"/>
                <a:cs typeface="+mn-cs"/>
                <a:sym typeface="Calibri"/>
              </a:rPr>
              <a:t>(part 1/2)</a:t>
            </a:r>
          </a:p>
          <a:p>
            <a:pPr lvl="1" marL="427865" indent="-164563">
              <a:spcBef>
                <a:spcPts val="200"/>
              </a:spcBef>
              <a:defRPr sz="1200"/>
            </a:pPr>
            <a:r>
              <a:t>(1) </a:t>
            </a:r>
            <a:r>
              <a:rPr>
                <a:latin typeface="+mj-lt"/>
                <a:ea typeface="+mj-ea"/>
                <a:cs typeface="+mj-cs"/>
                <a:sym typeface="Helvetica"/>
              </a:rPr>
              <a:t>职业道德是一种</a:t>
            </a:r>
            <a:r>
              <a:rPr>
                <a:solidFill>
                  <a:srgbClr val="FF0000"/>
                </a:solidFill>
                <a:latin typeface="+mj-lt"/>
                <a:ea typeface="+mj-ea"/>
                <a:cs typeface="+mj-cs"/>
                <a:sym typeface="Helvetica"/>
              </a:rPr>
              <a:t>职业规范</a:t>
            </a:r>
            <a:r>
              <a:rPr>
                <a:latin typeface="+mj-lt"/>
                <a:ea typeface="+mj-ea"/>
                <a:cs typeface="+mj-cs"/>
                <a:sym typeface="Helvetica"/>
              </a:rPr>
              <a:t>，受社会、国际社会普遍的认可</a:t>
            </a:r>
          </a:p>
          <a:p>
            <a:pPr lvl="1" marL="427865" indent="-164563">
              <a:spcBef>
                <a:spcPts val="200"/>
              </a:spcBef>
              <a:defRPr sz="1200"/>
            </a:pPr>
            <a:r>
              <a:t>(2) </a:t>
            </a:r>
            <a:r>
              <a:rPr>
                <a:latin typeface="+mj-lt"/>
                <a:ea typeface="+mj-ea"/>
                <a:cs typeface="+mj-cs"/>
                <a:sym typeface="Helvetica"/>
              </a:rPr>
              <a:t>职业道德是</a:t>
            </a:r>
            <a:r>
              <a:rPr>
                <a:solidFill>
                  <a:srgbClr val="FF0000"/>
                </a:solidFill>
                <a:latin typeface="+mj-lt"/>
                <a:ea typeface="+mj-ea"/>
                <a:cs typeface="+mj-cs"/>
                <a:sym typeface="Helvetica"/>
              </a:rPr>
              <a:t>长期</a:t>
            </a:r>
            <a:r>
              <a:rPr>
                <a:latin typeface="+mj-lt"/>
                <a:ea typeface="+mj-ea"/>
                <a:cs typeface="+mj-cs"/>
                <a:sym typeface="Helvetica"/>
              </a:rPr>
              <a:t>以来自然形成的</a:t>
            </a:r>
          </a:p>
          <a:p>
            <a:pPr lvl="1" marL="427865" indent="-164563">
              <a:spcBef>
                <a:spcPts val="200"/>
              </a:spcBef>
              <a:defRPr sz="1200"/>
            </a:pPr>
            <a:r>
              <a:t>(3) </a:t>
            </a:r>
            <a:r>
              <a:rPr>
                <a:latin typeface="+mj-lt"/>
                <a:ea typeface="+mj-ea"/>
                <a:cs typeface="+mj-cs"/>
                <a:sym typeface="Helvetica"/>
              </a:rPr>
              <a:t>职业道德</a:t>
            </a:r>
            <a:r>
              <a:rPr>
                <a:solidFill>
                  <a:srgbClr val="FF0000"/>
                </a:solidFill>
                <a:latin typeface="+mj-lt"/>
                <a:ea typeface="+mj-ea"/>
                <a:cs typeface="+mj-cs"/>
                <a:sym typeface="Helvetica"/>
              </a:rPr>
              <a:t>没有确定的形式</a:t>
            </a:r>
            <a:r>
              <a:rPr>
                <a:latin typeface="+mj-lt"/>
                <a:ea typeface="+mj-ea"/>
                <a:cs typeface="+mj-cs"/>
                <a:sym typeface="Helvetica"/>
              </a:rPr>
              <a:t>，通常体现为守则、规范、观念、习惯、信念等</a:t>
            </a:r>
          </a:p>
          <a:p>
            <a:pPr lvl="1" marL="427865" indent="-164563">
              <a:spcBef>
                <a:spcPts val="200"/>
              </a:spcBef>
              <a:defRPr sz="1200"/>
            </a:pPr>
            <a:r>
              <a:t>(4) </a:t>
            </a:r>
            <a:r>
              <a:rPr>
                <a:latin typeface="+mj-lt"/>
                <a:ea typeface="+mj-ea"/>
                <a:cs typeface="+mj-cs"/>
                <a:sym typeface="Helvetica"/>
              </a:rPr>
              <a:t>职业道德依靠社团文化、内心信念和风俗习惯，通过员工的</a:t>
            </a:r>
            <a:r>
              <a:rPr>
                <a:solidFill>
                  <a:srgbClr val="0000FF"/>
                </a:solidFill>
                <a:latin typeface="+mj-lt"/>
                <a:ea typeface="+mj-ea"/>
                <a:cs typeface="+mj-cs"/>
                <a:sym typeface="Helvetica"/>
              </a:rPr>
              <a:t>自律</a:t>
            </a:r>
            <a:r>
              <a:rPr>
                <a:latin typeface="+mj-lt"/>
                <a:ea typeface="+mj-ea"/>
                <a:cs typeface="+mj-cs"/>
                <a:sym typeface="Helvetica"/>
              </a:rPr>
              <a:t>实现</a:t>
            </a:r>
          </a:p>
        </p:txBody>
      </p:sp>
      <p:sp>
        <p:nvSpPr>
          <p:cNvPr id="70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4.3.1 </a:t>
            </a:r>
            <a:r>
              <a:rPr>
                <a:latin typeface="+mj-lt"/>
                <a:ea typeface="+mj-ea"/>
                <a:cs typeface="+mj-cs"/>
                <a:sym typeface="Helvetica"/>
              </a:rPr>
              <a:t>职业道德的概念</a:t>
            </a:r>
          </a:p>
        </p:txBody>
      </p:sp>
      <p:sp>
        <p:nvSpPr>
          <p:cNvPr id="701"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3" name="内容占位符 2"/>
          <p:cNvSpPr txBox="1"/>
          <p:nvPr>
            <p:ph type="body" idx="1"/>
          </p:nvPr>
        </p:nvSpPr>
        <p:spPr>
          <a:xfrm>
            <a:off x="293448" y="737914"/>
            <a:ext cx="5377352" cy="2209552"/>
          </a:xfrm>
          <a:prstGeom prst="rect">
            <a:avLst/>
          </a:prstGeom>
        </p:spPr>
        <p:txBody>
          <a:bodyPr/>
          <a:lstStyle/>
          <a:p>
            <a:pPr marL="195501" indent="-195501" defTabSz="521336">
              <a:spcBef>
                <a:spcPts val="200"/>
              </a:spcBef>
              <a:defRPr sz="1100">
                <a:latin typeface="+mj-lt"/>
                <a:ea typeface="+mj-ea"/>
                <a:cs typeface="+mj-cs"/>
                <a:sym typeface="Helvetica"/>
              </a:defRPr>
            </a:pPr>
            <a:r>
              <a:t>现代人力资源管理认为职业道德由以下几方面组成 </a:t>
            </a:r>
            <a:r>
              <a:rPr>
                <a:latin typeface="+mn-lt"/>
                <a:ea typeface="+mn-ea"/>
                <a:cs typeface="+mn-cs"/>
                <a:sym typeface="Calibri"/>
              </a:rPr>
              <a:t>(part 2/2)</a:t>
            </a:r>
          </a:p>
          <a:p>
            <a:pPr lvl="1" marL="423586" indent="-162916" defTabSz="521336">
              <a:spcBef>
                <a:spcPts val="200"/>
              </a:spcBef>
              <a:defRPr sz="1100"/>
            </a:pPr>
            <a:r>
              <a:t>(5) </a:t>
            </a:r>
            <a:r>
              <a:rPr>
                <a:latin typeface="+mj-lt"/>
                <a:ea typeface="+mj-ea"/>
                <a:cs typeface="+mj-cs"/>
                <a:sym typeface="Helvetica"/>
              </a:rPr>
              <a:t>职业道德大多没有实质的约束力和强制力，但</a:t>
            </a:r>
            <a:r>
              <a:rPr>
                <a:solidFill>
                  <a:srgbClr val="0000FF"/>
                </a:solidFill>
                <a:latin typeface="+mj-lt"/>
                <a:ea typeface="+mj-ea"/>
                <a:cs typeface="+mj-cs"/>
                <a:sym typeface="Helvetica"/>
              </a:rPr>
              <a:t>社会舆论</a:t>
            </a:r>
            <a:r>
              <a:rPr>
                <a:latin typeface="+mj-lt"/>
                <a:ea typeface="+mj-ea"/>
                <a:cs typeface="+mj-cs"/>
                <a:sym typeface="Helvetica"/>
              </a:rPr>
              <a:t>对它的影响很大</a:t>
            </a:r>
          </a:p>
          <a:p>
            <a:pPr lvl="1" marL="423586" indent="-162916" defTabSz="521336">
              <a:spcBef>
                <a:spcPts val="200"/>
              </a:spcBef>
              <a:defRPr sz="1100"/>
            </a:pPr>
            <a:r>
              <a:t>(6) </a:t>
            </a:r>
            <a:r>
              <a:rPr>
                <a:latin typeface="+mj-lt"/>
                <a:ea typeface="+mj-ea"/>
                <a:cs typeface="+mj-cs"/>
                <a:sym typeface="Helvetica"/>
              </a:rPr>
              <a:t>职业道德的主要内容是对员工</a:t>
            </a:r>
            <a:r>
              <a:rPr>
                <a:solidFill>
                  <a:srgbClr val="0000FF"/>
                </a:solidFill>
                <a:latin typeface="+mj-lt"/>
                <a:ea typeface="+mj-ea"/>
                <a:cs typeface="+mj-cs"/>
                <a:sym typeface="Helvetica"/>
              </a:rPr>
              <a:t>义务</a:t>
            </a:r>
            <a:r>
              <a:rPr>
                <a:latin typeface="+mj-lt"/>
                <a:ea typeface="+mj-ea"/>
                <a:cs typeface="+mj-cs"/>
                <a:sym typeface="Helvetica"/>
              </a:rPr>
              <a:t>的要求，可以促进其职业能力的提高</a:t>
            </a:r>
          </a:p>
          <a:p>
            <a:pPr lvl="1" marL="423586" indent="-162916" defTabSz="521336">
              <a:spcBef>
                <a:spcPts val="200"/>
              </a:spcBef>
              <a:defRPr sz="1100"/>
            </a:pPr>
            <a:r>
              <a:t>(7) </a:t>
            </a:r>
            <a:r>
              <a:rPr>
                <a:latin typeface="+mj-lt"/>
                <a:ea typeface="+mj-ea"/>
                <a:cs typeface="+mj-cs"/>
                <a:sym typeface="Helvetica"/>
              </a:rPr>
              <a:t>职业道德</a:t>
            </a:r>
            <a:r>
              <a:rPr>
                <a:solidFill>
                  <a:srgbClr val="FF0000"/>
                </a:solidFill>
                <a:latin typeface="+mj-lt"/>
                <a:ea typeface="+mj-ea"/>
                <a:cs typeface="+mj-cs"/>
                <a:sym typeface="Helvetica"/>
              </a:rPr>
              <a:t>标准多元化</a:t>
            </a:r>
            <a:r>
              <a:rPr>
                <a:latin typeface="+mj-lt"/>
                <a:ea typeface="+mj-ea"/>
                <a:cs typeface="+mj-cs"/>
                <a:sym typeface="Helvetica"/>
              </a:rPr>
              <a:t>，代表了不同国家和地区、不同企业团体可能具有不同的价值观</a:t>
            </a:r>
          </a:p>
          <a:p>
            <a:pPr lvl="1" marL="423586" indent="-162916" defTabSz="521336">
              <a:spcBef>
                <a:spcPts val="200"/>
              </a:spcBef>
              <a:defRPr sz="1100"/>
            </a:pPr>
            <a:r>
              <a:t>(8) </a:t>
            </a:r>
            <a:r>
              <a:rPr>
                <a:latin typeface="+mj-lt"/>
                <a:ea typeface="+mj-ea"/>
                <a:cs typeface="+mj-cs"/>
                <a:sym typeface="Helvetica"/>
              </a:rPr>
              <a:t>职业道德</a:t>
            </a:r>
            <a:r>
              <a:rPr>
                <a:solidFill>
                  <a:srgbClr val="FF0000"/>
                </a:solidFill>
                <a:latin typeface="+mj-lt"/>
                <a:ea typeface="+mj-ea"/>
                <a:cs typeface="+mj-cs"/>
                <a:sym typeface="Helvetica"/>
              </a:rPr>
              <a:t>承载着企业文化和凝聚力</a:t>
            </a:r>
            <a:r>
              <a:rPr>
                <a:latin typeface="+mj-lt"/>
                <a:ea typeface="+mj-ea"/>
                <a:cs typeface="+mj-cs"/>
                <a:sym typeface="Helvetica"/>
              </a:rPr>
              <a:t>，影响深远，是企业</a:t>
            </a:r>
            <a:r>
              <a:rPr>
                <a:solidFill>
                  <a:srgbClr val="0000FF"/>
                </a:solidFill>
                <a:latin typeface="+mj-lt"/>
                <a:ea typeface="+mj-ea"/>
                <a:cs typeface="+mj-cs"/>
                <a:sym typeface="Helvetica"/>
              </a:rPr>
              <a:t>长久发展</a:t>
            </a:r>
            <a:r>
              <a:rPr>
                <a:latin typeface="+mj-lt"/>
                <a:ea typeface="+mj-ea"/>
                <a:cs typeface="+mj-cs"/>
                <a:sym typeface="Helvetica"/>
              </a:rPr>
              <a:t>的核心原动力</a:t>
            </a:r>
          </a:p>
        </p:txBody>
      </p:sp>
      <p:sp>
        <p:nvSpPr>
          <p:cNvPr id="70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4.3.1 </a:t>
            </a:r>
            <a:r>
              <a:rPr>
                <a:latin typeface="+mj-lt"/>
                <a:ea typeface="+mj-ea"/>
                <a:cs typeface="+mj-cs"/>
                <a:sym typeface="Helvetica"/>
              </a:rPr>
              <a:t>职业道德的概念</a:t>
            </a:r>
          </a:p>
        </p:txBody>
      </p:sp>
      <p:sp>
        <p:nvSpPr>
          <p:cNvPr id="705"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7" name="内容占位符 2"/>
          <p:cNvSpPr txBox="1"/>
          <p:nvPr>
            <p:ph type="body" idx="1"/>
          </p:nvPr>
        </p:nvSpPr>
        <p:spPr>
          <a:xfrm>
            <a:off x="293448" y="737914"/>
            <a:ext cx="5377352" cy="2209552"/>
          </a:xfrm>
          <a:prstGeom prst="rect">
            <a:avLst/>
          </a:prstGeom>
        </p:spPr>
        <p:txBody>
          <a:bodyPr/>
          <a:lstStyle/>
          <a:p>
            <a:pPr marL="195501" indent="-195501" defTabSz="521336">
              <a:spcBef>
                <a:spcPts val="200"/>
              </a:spcBef>
              <a:defRPr sz="1100">
                <a:latin typeface="+mj-lt"/>
                <a:ea typeface="+mj-ea"/>
                <a:cs typeface="+mj-cs"/>
                <a:sym typeface="Helvetica"/>
              </a:defRPr>
            </a:pPr>
            <a:r>
              <a:t>人类文明发展到现在每个人在选择自己从事的职业时，</a:t>
            </a:r>
            <a:r>
              <a:rPr>
                <a:solidFill>
                  <a:srgbClr val="0000FF"/>
                </a:solidFill>
              </a:rPr>
              <a:t>个人兴趣和爱好</a:t>
            </a:r>
            <a:r>
              <a:t>应该放在首位，因为选择了一种职业，就是选择了一种</a:t>
            </a:r>
            <a:r>
              <a:rPr>
                <a:solidFill>
                  <a:srgbClr val="0000FF"/>
                </a:solidFill>
              </a:rPr>
              <a:t>生活方式</a:t>
            </a:r>
          </a:p>
          <a:p>
            <a:pPr marL="195501" indent="-195501" defTabSz="521336">
              <a:spcBef>
                <a:spcPts val="200"/>
              </a:spcBef>
              <a:defRPr sz="1100"/>
            </a:pPr>
            <a:r>
              <a:t>Section 8.1: </a:t>
            </a:r>
            <a:r>
              <a:rPr u="sng">
                <a:solidFill>
                  <a:srgbClr val="0000FF"/>
                </a:solidFill>
              </a:rPr>
              <a:t>A Day in Life of A Typical Professor</a:t>
            </a:r>
            <a:endParaRPr u="sng">
              <a:solidFill>
                <a:srgbClr val="0000FF"/>
              </a:solidFill>
            </a:endParaRPr>
          </a:p>
          <a:p>
            <a:pPr lvl="1" marL="423586" indent="-162916" defTabSz="521336">
              <a:spcBef>
                <a:spcPts val="200"/>
              </a:spcBef>
              <a:defRPr sz="900"/>
            </a:pPr>
            <a:r>
              <a:t>Writing grant proposals</a:t>
            </a:r>
            <a:endParaRPr sz="1500"/>
          </a:p>
          <a:p>
            <a:pPr lvl="1" marL="423586" indent="-162916" defTabSz="521336">
              <a:spcBef>
                <a:spcPts val="200"/>
              </a:spcBef>
              <a:defRPr sz="900"/>
            </a:pPr>
            <a:r>
              <a:t>Preparing and teaching classes</a:t>
            </a:r>
            <a:endParaRPr sz="1500"/>
          </a:p>
          <a:p>
            <a:pPr lvl="1" marL="423586" indent="-162916" defTabSz="521336">
              <a:spcBef>
                <a:spcPts val="200"/>
              </a:spcBef>
              <a:defRPr sz="900"/>
            </a:pPr>
            <a:r>
              <a:t>Meeting students and mentoring them</a:t>
            </a:r>
            <a:endParaRPr sz="1500"/>
          </a:p>
          <a:p>
            <a:pPr lvl="1" marL="423586" indent="-162916" defTabSz="521336">
              <a:spcBef>
                <a:spcPts val="200"/>
              </a:spcBef>
              <a:defRPr sz="900"/>
            </a:pPr>
            <a:r>
              <a:t>Serving for conference and journal organizations</a:t>
            </a:r>
            <a:endParaRPr sz="1500"/>
          </a:p>
          <a:p>
            <a:pPr lvl="1" marL="423586" indent="-162916" defTabSz="521336">
              <a:spcBef>
                <a:spcPts val="200"/>
              </a:spcBef>
              <a:defRPr sz="900"/>
            </a:pPr>
            <a:r>
              <a:t>Attending and sometimes chairing committee meetings</a:t>
            </a:r>
            <a:endParaRPr sz="1500"/>
          </a:p>
          <a:p>
            <a:pPr lvl="1" marL="423586" indent="-162916" defTabSz="521336">
              <a:spcBef>
                <a:spcPts val="200"/>
              </a:spcBef>
              <a:defRPr sz="900"/>
            </a:pPr>
            <a:r>
              <a:t>Balancing budgets for research groups</a:t>
            </a:r>
            <a:endParaRPr sz="1500"/>
          </a:p>
          <a:p>
            <a:pPr lvl="1" marL="423586" indent="-162916" defTabSz="521336">
              <a:spcBef>
                <a:spcPts val="200"/>
              </a:spcBef>
              <a:defRPr sz="900"/>
            </a:pPr>
            <a:r>
              <a:t>Reviewing others' grant proposals</a:t>
            </a:r>
            <a:endParaRPr sz="1500"/>
          </a:p>
          <a:p>
            <a:pPr lvl="1" marL="423586" indent="-162916" defTabSz="521336">
              <a:spcBef>
                <a:spcPts val="200"/>
              </a:spcBef>
              <a:defRPr sz="900"/>
            </a:pPr>
            <a:r>
              <a:t>Reading papers, discussing with students, and learning new things</a:t>
            </a:r>
          </a:p>
        </p:txBody>
      </p:sp>
      <p:sp>
        <p:nvSpPr>
          <p:cNvPr id="70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4.3.2 </a:t>
            </a:r>
            <a:r>
              <a:rPr>
                <a:latin typeface="+mj-lt"/>
                <a:ea typeface="+mj-ea"/>
                <a:cs typeface="+mj-cs"/>
                <a:sym typeface="Helvetica"/>
              </a:rPr>
              <a:t>个人职业发展</a:t>
            </a:r>
          </a:p>
        </p:txBody>
      </p:sp>
      <p:sp>
        <p:nvSpPr>
          <p:cNvPr id="709"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710" name="图片 4" descr="图片 4"/>
          <p:cNvPicPr>
            <a:picLocks noChangeAspect="1"/>
          </p:cNvPicPr>
          <p:nvPr/>
        </p:nvPicPr>
        <p:blipFill>
          <a:blip r:embed="rId2">
            <a:extLst/>
          </a:blip>
          <a:stretch>
            <a:fillRect/>
          </a:stretch>
        </p:blipFill>
        <p:spPr>
          <a:xfrm>
            <a:off x="3726581" y="1530000"/>
            <a:ext cx="812189" cy="1008116"/>
          </a:xfrm>
          <a:prstGeom prst="rect">
            <a:avLst/>
          </a:prstGeom>
          <a:ln w="12700">
            <a:miter lim="400000"/>
          </a:ln>
        </p:spPr>
      </p:pic>
      <p:pic>
        <p:nvPicPr>
          <p:cNvPr id="711" name="图片 6" descr="图片 6"/>
          <p:cNvPicPr>
            <a:picLocks noChangeAspect="1"/>
          </p:cNvPicPr>
          <p:nvPr/>
        </p:nvPicPr>
        <p:blipFill>
          <a:blip r:embed="rId3">
            <a:extLst/>
          </a:blip>
          <a:stretch>
            <a:fillRect/>
          </a:stretch>
        </p:blipFill>
        <p:spPr>
          <a:xfrm>
            <a:off x="4590679" y="1516383"/>
            <a:ext cx="948812" cy="1008114"/>
          </a:xfrm>
          <a:prstGeom prst="rect">
            <a:avLst/>
          </a:prstGeom>
          <a:ln w="12700">
            <a:miter lim="400000"/>
          </a:ln>
        </p:spPr>
      </p:pic>
    </p:spTree>
  </p:cSld>
  <p:clrMapOvr>
    <a:masterClrMapping/>
  </p:clrMapOvr>
  <p:transition xmlns:p14="http://schemas.microsoft.com/office/powerpoint/2010/main" spd="med" advClick="1"/>
</p:sld>
</file>

<file path=ppt/slides/slide1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3"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个人职业发展的第一步应该是</a:t>
            </a:r>
            <a:r>
              <a:rPr>
                <a:solidFill>
                  <a:srgbClr val="0000FF"/>
                </a:solidFill>
              </a:rPr>
              <a:t>职业生涯规划（</a:t>
            </a:r>
            <a:r>
              <a:rPr>
                <a:solidFill>
                  <a:srgbClr val="0000FF"/>
                </a:solidFill>
                <a:latin typeface="+mn-lt"/>
                <a:ea typeface="+mn-ea"/>
                <a:cs typeface="+mn-cs"/>
                <a:sym typeface="Calibri"/>
              </a:rPr>
              <a:t>career planning</a:t>
            </a:r>
            <a:r>
              <a:rPr>
                <a:solidFill>
                  <a:srgbClr val="0000FF"/>
                </a:solidFill>
              </a:rPr>
              <a:t>）</a:t>
            </a:r>
            <a:endParaRPr>
              <a:solidFill>
                <a:srgbClr val="0000FF"/>
              </a:solidFill>
            </a:endParaRPr>
          </a:p>
          <a:p>
            <a:pPr lvl="1" marL="427865" indent="-164563">
              <a:spcBef>
                <a:spcPts val="200"/>
              </a:spcBef>
              <a:defRPr sz="1200">
                <a:latin typeface="+mj-lt"/>
                <a:ea typeface="+mj-ea"/>
                <a:cs typeface="+mj-cs"/>
                <a:sym typeface="Helvetica"/>
              </a:defRPr>
            </a:pPr>
            <a:r>
              <a:t>最佳的职业奋斗</a:t>
            </a:r>
            <a:r>
              <a:rPr>
                <a:solidFill>
                  <a:srgbClr val="0000FF"/>
                </a:solidFill>
              </a:rPr>
              <a:t>目标</a:t>
            </a:r>
            <a:endParaRPr>
              <a:solidFill>
                <a:srgbClr val="0000FF"/>
              </a:solidFill>
            </a:endParaRPr>
          </a:p>
          <a:p>
            <a:pPr lvl="1" marL="427865" indent="-164563">
              <a:spcBef>
                <a:spcPts val="200"/>
              </a:spcBef>
              <a:defRPr sz="1200">
                <a:latin typeface="+mj-lt"/>
                <a:ea typeface="+mj-ea"/>
                <a:cs typeface="+mj-cs"/>
                <a:sym typeface="Helvetica"/>
              </a:defRPr>
            </a:pPr>
            <a:r>
              <a:t>短期</a:t>
            </a:r>
            <a:r>
              <a:rPr>
                <a:solidFill>
                  <a:srgbClr val="0000FF"/>
                </a:solidFill>
              </a:rPr>
              <a:t>目标</a:t>
            </a:r>
            <a:r>
              <a:t>、长期</a:t>
            </a:r>
            <a:r>
              <a:rPr>
                <a:solidFill>
                  <a:srgbClr val="0000FF"/>
                </a:solidFill>
              </a:rPr>
              <a:t>目标</a:t>
            </a:r>
          </a:p>
        </p:txBody>
      </p:sp>
      <p:sp>
        <p:nvSpPr>
          <p:cNvPr id="71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4.3.2 </a:t>
            </a:r>
            <a:r>
              <a:rPr>
                <a:latin typeface="+mj-lt"/>
                <a:ea typeface="+mj-ea"/>
                <a:cs typeface="+mj-cs"/>
                <a:sym typeface="Helvetica"/>
              </a:rPr>
              <a:t>个人职业发展</a:t>
            </a:r>
          </a:p>
        </p:txBody>
      </p:sp>
      <p:sp>
        <p:nvSpPr>
          <p:cNvPr id="715"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7"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个人职业发展过程中，职业道德起着至关重要的作用</a:t>
            </a:r>
          </a:p>
          <a:p>
            <a:pPr lvl="1" marL="427865" indent="-164563">
              <a:spcBef>
                <a:spcPts val="200"/>
              </a:spcBef>
              <a:defRPr sz="1200">
                <a:latin typeface="+mj-lt"/>
                <a:ea typeface="+mj-ea"/>
                <a:cs typeface="+mj-cs"/>
                <a:sym typeface="Helvetica"/>
              </a:defRPr>
            </a:pPr>
            <a:r>
              <a:t>职业素质 </a:t>
            </a:r>
            <a:r>
              <a:rPr>
                <a:latin typeface="+mn-lt"/>
                <a:ea typeface="+mn-ea"/>
                <a:cs typeface="+mn-cs"/>
                <a:sym typeface="Calibri"/>
              </a:rPr>
              <a:t>= </a:t>
            </a:r>
            <a:r>
              <a:rPr>
                <a:solidFill>
                  <a:srgbClr val="FF0000"/>
                </a:solidFill>
              </a:rPr>
              <a:t>职业道德</a:t>
            </a:r>
            <a:r>
              <a:t>与职业修养 </a:t>
            </a:r>
            <a:r>
              <a:rPr>
                <a:latin typeface="+mn-lt"/>
                <a:ea typeface="+mn-ea"/>
                <a:cs typeface="+mn-cs"/>
                <a:sym typeface="Calibri"/>
              </a:rPr>
              <a:t>+ </a:t>
            </a:r>
            <a:r>
              <a:t>专业技能</a:t>
            </a:r>
          </a:p>
          <a:p>
            <a:pPr>
              <a:defRPr sz="1200">
                <a:solidFill>
                  <a:srgbClr val="FF0000"/>
                </a:solidFill>
              </a:defRPr>
            </a:pPr>
          </a:p>
          <a:p>
            <a:pPr>
              <a:spcBef>
                <a:spcPts val="200"/>
              </a:spcBef>
              <a:defRPr sz="1200">
                <a:solidFill>
                  <a:srgbClr val="FF0000"/>
                </a:solidFill>
                <a:latin typeface="+mj-lt"/>
                <a:ea typeface="+mj-ea"/>
                <a:cs typeface="+mj-cs"/>
                <a:sym typeface="Helvetica"/>
              </a:defRPr>
            </a:pPr>
            <a:r>
              <a:t>职业道德</a:t>
            </a:r>
            <a:r>
              <a:rPr>
                <a:solidFill>
                  <a:srgbClr val="000000"/>
                </a:solidFill>
              </a:rPr>
              <a:t>的基本精神（美德）：</a:t>
            </a:r>
            <a:r>
              <a:rPr>
                <a:solidFill>
                  <a:srgbClr val="0000FF"/>
                </a:solidFill>
              </a:rPr>
              <a:t>诚实</a:t>
            </a:r>
            <a:r>
              <a:rPr>
                <a:solidFill>
                  <a:srgbClr val="000000"/>
                </a:solidFill>
              </a:rPr>
              <a:t>、</a:t>
            </a:r>
            <a:r>
              <a:rPr>
                <a:solidFill>
                  <a:srgbClr val="0000FF"/>
                </a:solidFill>
              </a:rPr>
              <a:t>责任</a:t>
            </a:r>
            <a:r>
              <a:rPr>
                <a:solidFill>
                  <a:srgbClr val="000000"/>
                </a:solidFill>
              </a:rPr>
              <a:t>、</a:t>
            </a:r>
            <a:r>
              <a:rPr>
                <a:solidFill>
                  <a:srgbClr val="0000FF"/>
                </a:solidFill>
              </a:rPr>
              <a:t>正直</a:t>
            </a:r>
            <a:r>
              <a:rPr>
                <a:solidFill>
                  <a:srgbClr val="000000"/>
                </a:solidFill>
              </a:rPr>
              <a:t>、</a:t>
            </a:r>
            <a:r>
              <a:rPr>
                <a:solidFill>
                  <a:srgbClr val="0000FF"/>
                </a:solidFill>
              </a:rPr>
              <a:t>宽容</a:t>
            </a:r>
            <a:endParaRPr>
              <a:solidFill>
                <a:srgbClr val="0000FF"/>
              </a:solidFill>
            </a:endParaRPr>
          </a:p>
          <a:p>
            <a:pPr>
              <a:defRPr sz="1200"/>
            </a:pPr>
          </a:p>
          <a:p>
            <a:pPr>
              <a:spcBef>
                <a:spcPts val="200"/>
              </a:spcBef>
              <a:defRPr sz="1200">
                <a:solidFill>
                  <a:srgbClr val="FF0000"/>
                </a:solidFill>
                <a:latin typeface="+mj-lt"/>
                <a:ea typeface="+mj-ea"/>
                <a:cs typeface="+mj-cs"/>
                <a:sym typeface="Helvetica"/>
              </a:defRPr>
            </a:pPr>
            <a:r>
              <a:t>职业修养</a:t>
            </a:r>
            <a:r>
              <a:rPr>
                <a:solidFill>
                  <a:srgbClr val="000000"/>
                </a:solidFill>
              </a:rPr>
              <a:t>：</a:t>
            </a:r>
            <a:r>
              <a:rPr>
                <a:solidFill>
                  <a:srgbClr val="0000FF"/>
                </a:solidFill>
              </a:rPr>
              <a:t>知识</a:t>
            </a:r>
            <a:r>
              <a:rPr>
                <a:solidFill>
                  <a:srgbClr val="000000"/>
                </a:solidFill>
              </a:rPr>
              <a:t>、</a:t>
            </a:r>
            <a:r>
              <a:rPr>
                <a:solidFill>
                  <a:srgbClr val="0000FF"/>
                </a:solidFill>
              </a:rPr>
              <a:t>技能</a:t>
            </a:r>
            <a:r>
              <a:rPr>
                <a:solidFill>
                  <a:srgbClr val="000000"/>
                </a:solidFill>
              </a:rPr>
              <a:t>，</a:t>
            </a:r>
            <a:r>
              <a:rPr>
                <a:solidFill>
                  <a:srgbClr val="0000FF"/>
                </a:solidFill>
              </a:rPr>
              <a:t>职业敏感性</a:t>
            </a:r>
            <a:r>
              <a:rPr>
                <a:solidFill>
                  <a:srgbClr val="000000"/>
                </a:solidFill>
              </a:rPr>
              <a:t>、</a:t>
            </a:r>
            <a:r>
              <a:rPr>
                <a:solidFill>
                  <a:srgbClr val="0000FF"/>
                </a:solidFill>
              </a:rPr>
              <a:t>社会责任感</a:t>
            </a:r>
            <a:r>
              <a:rPr>
                <a:solidFill>
                  <a:srgbClr val="000000"/>
                </a:solidFill>
              </a:rPr>
              <a:t>和</a:t>
            </a:r>
            <a:r>
              <a:rPr>
                <a:solidFill>
                  <a:srgbClr val="0000FF"/>
                </a:solidFill>
              </a:rPr>
              <a:t>道德健康</a:t>
            </a:r>
            <a:r>
              <a:rPr>
                <a:solidFill>
                  <a:srgbClr val="000000"/>
                </a:solidFill>
              </a:rPr>
              <a:t>等</a:t>
            </a:r>
          </a:p>
        </p:txBody>
      </p:sp>
      <p:sp>
        <p:nvSpPr>
          <p:cNvPr id="71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4.3.2 </a:t>
            </a:r>
            <a:r>
              <a:rPr>
                <a:latin typeface="+mj-lt"/>
                <a:ea typeface="+mj-ea"/>
                <a:cs typeface="+mj-cs"/>
                <a:sym typeface="Helvetica"/>
              </a:rPr>
              <a:t>个人职业发展</a:t>
            </a:r>
          </a:p>
        </p:txBody>
      </p:sp>
      <p:sp>
        <p:nvSpPr>
          <p:cNvPr id="719"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1"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例：</a:t>
            </a:r>
            <a:r>
              <a:rPr>
                <a:solidFill>
                  <a:srgbClr val="FF0000"/>
                </a:solidFill>
              </a:rPr>
              <a:t>比尔</a:t>
            </a:r>
            <a:r>
              <a:rPr>
                <a:solidFill>
                  <a:srgbClr val="FF0000"/>
                </a:solidFill>
                <a:latin typeface="+mn-lt"/>
                <a:ea typeface="+mn-ea"/>
                <a:cs typeface="+mn-cs"/>
                <a:sym typeface="Calibri"/>
              </a:rPr>
              <a:t>.</a:t>
            </a:r>
            <a:r>
              <a:rPr>
                <a:solidFill>
                  <a:srgbClr val="FF0000"/>
                </a:solidFill>
              </a:rPr>
              <a:t>盖茨</a:t>
            </a:r>
            <a:r>
              <a:rPr>
                <a:latin typeface="+mn-lt"/>
                <a:ea typeface="+mn-ea"/>
                <a:cs typeface="+mn-cs"/>
                <a:sym typeface="Calibri"/>
              </a:rPr>
              <a:t>52</a:t>
            </a:r>
            <a:r>
              <a:t>岁退休，将全部精力投入到慈善事业中，并把自己大部分财产用于慈善事业，是</a:t>
            </a:r>
            <a:r>
              <a:rPr>
                <a:latin typeface="+mn-lt"/>
                <a:ea typeface="+mn-ea"/>
                <a:cs typeface="+mn-cs"/>
                <a:sym typeface="Calibri"/>
              </a:rPr>
              <a:t>IT</a:t>
            </a:r>
            <a:r>
              <a:t>人的典范。</a:t>
            </a:r>
          </a:p>
          <a:p>
            <a:pPr lvl="1" marL="427865" indent="-164563">
              <a:spcBef>
                <a:spcPts val="200"/>
              </a:spcBef>
              <a:defRPr sz="1200"/>
            </a:pPr>
            <a:r>
              <a:t>2000</a:t>
            </a:r>
            <a:r>
              <a:rPr>
                <a:latin typeface="+mj-lt"/>
                <a:ea typeface="+mj-ea"/>
                <a:cs typeface="+mj-cs"/>
                <a:sym typeface="Helvetica"/>
              </a:rPr>
              <a:t>年，比尔</a:t>
            </a:r>
            <a:r>
              <a:t>.</a:t>
            </a:r>
            <a:r>
              <a:rPr>
                <a:latin typeface="+mj-lt"/>
                <a:ea typeface="+mj-ea"/>
                <a:cs typeface="+mj-cs"/>
                <a:sym typeface="Helvetica"/>
              </a:rPr>
              <a:t>盖茨成立比尔和梅琳达</a:t>
            </a:r>
            <a:r>
              <a:t>·</a:t>
            </a:r>
            <a:r>
              <a:rPr>
                <a:latin typeface="+mj-lt"/>
                <a:ea typeface="+mj-ea"/>
                <a:cs typeface="+mj-cs"/>
                <a:sym typeface="Helvetica"/>
              </a:rPr>
              <a:t>盖茨基金会，</a:t>
            </a:r>
            <a:r>
              <a:t>2008</a:t>
            </a:r>
            <a:r>
              <a:rPr>
                <a:latin typeface="+mj-lt"/>
                <a:ea typeface="+mj-ea"/>
                <a:cs typeface="+mj-cs"/>
                <a:sym typeface="Helvetica"/>
              </a:rPr>
              <a:t>年比尔</a:t>
            </a:r>
            <a:r>
              <a:t>.</a:t>
            </a:r>
            <a:r>
              <a:rPr>
                <a:latin typeface="+mj-lt"/>
                <a:ea typeface="+mj-ea"/>
                <a:cs typeface="+mj-cs"/>
                <a:sym typeface="Helvetica"/>
              </a:rPr>
              <a:t>盖茨宣布将</a:t>
            </a:r>
            <a:r>
              <a:t>580</a:t>
            </a:r>
            <a:r>
              <a:rPr>
                <a:latin typeface="+mj-lt"/>
                <a:ea typeface="+mj-ea"/>
                <a:cs typeface="+mj-cs"/>
                <a:sym typeface="Helvetica"/>
              </a:rPr>
              <a:t>亿美元个人财产捐给慈善基金会</a:t>
            </a:r>
          </a:p>
        </p:txBody>
      </p:sp>
      <p:sp>
        <p:nvSpPr>
          <p:cNvPr id="72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4.3.2 </a:t>
            </a:r>
            <a:r>
              <a:rPr>
                <a:latin typeface="+mj-lt"/>
                <a:ea typeface="+mj-ea"/>
                <a:cs typeface="+mj-cs"/>
                <a:sym typeface="Helvetica"/>
              </a:rPr>
              <a:t>个人职业发展</a:t>
            </a:r>
          </a:p>
        </p:txBody>
      </p:sp>
      <p:sp>
        <p:nvSpPr>
          <p:cNvPr id="723"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724" name="图片 5" descr="图片 5"/>
          <p:cNvPicPr>
            <a:picLocks noChangeAspect="1"/>
          </p:cNvPicPr>
          <p:nvPr/>
        </p:nvPicPr>
        <p:blipFill>
          <a:blip r:embed="rId2">
            <a:extLst/>
          </a:blip>
          <a:stretch>
            <a:fillRect/>
          </a:stretch>
        </p:blipFill>
        <p:spPr>
          <a:xfrm>
            <a:off x="4374653" y="1530003"/>
            <a:ext cx="936106" cy="1253961"/>
          </a:xfrm>
          <a:prstGeom prst="rect">
            <a:avLst/>
          </a:prstGeom>
          <a:ln w="12700">
            <a:miter lim="400000"/>
          </a:ln>
        </p:spPr>
      </p:pic>
    </p:spTree>
  </p:cSld>
  <p:clrMapOvr>
    <a:masterClrMapping/>
  </p:clrMapOvr>
  <p:transition xmlns:p14="http://schemas.microsoft.com/office/powerpoint/2010/main" spd="med" advClick="1"/>
</p:sld>
</file>

<file path=ppt/slides/slide1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6"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例：</a:t>
            </a:r>
            <a:r>
              <a:rPr>
                <a:solidFill>
                  <a:srgbClr val="FF0000"/>
                </a:solidFill>
              </a:rPr>
              <a:t>李开复</a:t>
            </a:r>
            <a:r>
              <a:t>博士的座右铭</a:t>
            </a:r>
            <a:r>
              <a:rPr>
                <a:latin typeface="+mn-lt"/>
                <a:ea typeface="+mn-ea"/>
                <a:cs typeface="+mn-cs"/>
                <a:sym typeface="Calibri"/>
              </a:rPr>
              <a:t>“</a:t>
            </a:r>
            <a:r>
              <a:t>有容德乃大，无求品自高</a:t>
            </a:r>
            <a:r>
              <a:rPr>
                <a:latin typeface="+mn-lt"/>
                <a:ea typeface="+mn-ea"/>
                <a:cs typeface="+mn-cs"/>
                <a:sym typeface="Calibri"/>
              </a:rPr>
              <a:t>”</a:t>
            </a:r>
          </a:p>
          <a:p>
            <a:pPr lvl="1" marL="427865" indent="-164563">
              <a:spcBef>
                <a:spcPts val="200"/>
              </a:spcBef>
              <a:defRPr sz="1200">
                <a:latin typeface="+mj-lt"/>
                <a:ea typeface="+mj-ea"/>
                <a:cs typeface="+mj-cs"/>
                <a:sym typeface="Helvetica"/>
              </a:defRPr>
            </a:pPr>
            <a:r>
              <a:t>有忍，其乃有济；</a:t>
            </a:r>
            <a:r>
              <a:rPr>
                <a:solidFill>
                  <a:srgbClr val="0000FF"/>
                </a:solidFill>
              </a:rPr>
              <a:t>有容，德乃大</a:t>
            </a:r>
            <a:r>
              <a:t>。（《尚书</a:t>
            </a:r>
            <a:r>
              <a:rPr>
                <a:latin typeface="+mn-lt"/>
                <a:ea typeface="+mn-ea"/>
                <a:cs typeface="+mn-cs"/>
                <a:sym typeface="Calibri"/>
              </a:rPr>
              <a:t>.</a:t>
            </a:r>
            <a:r>
              <a:t>君陈》）</a:t>
            </a:r>
          </a:p>
          <a:p>
            <a:pPr lvl="1" marL="427865" indent="-164563">
              <a:spcBef>
                <a:spcPts val="200"/>
              </a:spcBef>
              <a:defRPr sz="1200">
                <a:latin typeface="+mj-lt"/>
                <a:ea typeface="+mj-ea"/>
                <a:cs typeface="+mj-cs"/>
                <a:sym typeface="Helvetica"/>
              </a:defRPr>
            </a:pPr>
            <a:r>
              <a:t>事能知足心常泰，人到</a:t>
            </a:r>
            <a:r>
              <a:rPr>
                <a:solidFill>
                  <a:srgbClr val="0000FF"/>
                </a:solidFill>
              </a:rPr>
              <a:t>无求品自高</a:t>
            </a:r>
            <a:r>
              <a:t>。（清文学家纪晓岚的先师陈伯崖撰写的一副联书）</a:t>
            </a:r>
          </a:p>
        </p:txBody>
      </p:sp>
      <p:sp>
        <p:nvSpPr>
          <p:cNvPr id="72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4.3.2 </a:t>
            </a:r>
            <a:r>
              <a:rPr>
                <a:latin typeface="+mj-lt"/>
                <a:ea typeface="+mj-ea"/>
                <a:cs typeface="+mj-cs"/>
                <a:sym typeface="Helvetica"/>
              </a:rPr>
              <a:t>个人职业发展</a:t>
            </a:r>
          </a:p>
        </p:txBody>
      </p:sp>
      <p:sp>
        <p:nvSpPr>
          <p:cNvPr id="728"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729" name="图片 6" descr="图片 6"/>
          <p:cNvPicPr>
            <a:picLocks noChangeAspect="1"/>
          </p:cNvPicPr>
          <p:nvPr/>
        </p:nvPicPr>
        <p:blipFill>
          <a:blip r:embed="rId2">
            <a:extLst/>
          </a:blip>
          <a:stretch>
            <a:fillRect/>
          </a:stretch>
        </p:blipFill>
        <p:spPr>
          <a:xfrm>
            <a:off x="4380636" y="1530003"/>
            <a:ext cx="959266" cy="1224138"/>
          </a:xfrm>
          <a:prstGeom prst="rect">
            <a:avLst/>
          </a:prstGeom>
          <a:ln w="12700">
            <a:miter lim="400000"/>
          </a:ln>
        </p:spPr>
      </p:pic>
    </p:spTree>
  </p:cSld>
  <p:clrMapOvr>
    <a:masterClrMapping/>
  </p:clrMapOvr>
  <p:transition xmlns:p14="http://schemas.microsoft.com/office/powerpoint/2010/main" spd="med" advClick="1"/>
</p:sld>
</file>

<file path=ppt/slides/slide1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1"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职业道德规范的定义</a:t>
            </a:r>
          </a:p>
          <a:p>
            <a:pPr>
              <a:defRPr sz="1200"/>
            </a:pPr>
          </a:p>
          <a:p>
            <a:pPr>
              <a:spcBef>
                <a:spcPts val="200"/>
              </a:spcBef>
              <a:defRPr sz="1200">
                <a:latin typeface="+mj-lt"/>
                <a:ea typeface="+mj-ea"/>
                <a:cs typeface="+mj-cs"/>
                <a:sym typeface="Helvetica"/>
              </a:defRPr>
            </a:pPr>
            <a:r>
              <a:t>职业道德规范，又称</a:t>
            </a:r>
            <a:r>
              <a:rPr>
                <a:solidFill>
                  <a:srgbClr val="FF0000"/>
                </a:solidFill>
              </a:rPr>
              <a:t>伦理守则</a:t>
            </a:r>
            <a:r>
              <a:t>，是由特定职业协会根据社会对该职业群体及职业行为的期望发起并制定，规定了相应的</a:t>
            </a:r>
            <a:r>
              <a:rPr>
                <a:solidFill>
                  <a:srgbClr val="0000FF"/>
                </a:solidFill>
              </a:rPr>
              <a:t>能力、意识和责任</a:t>
            </a:r>
            <a:r>
              <a:t>，是该职业道德行为的标准、行为依据。</a:t>
            </a:r>
          </a:p>
        </p:txBody>
      </p:sp>
      <p:sp>
        <p:nvSpPr>
          <p:cNvPr id="73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4.3.3 </a:t>
            </a:r>
            <a:r>
              <a:rPr>
                <a:latin typeface="+mj-lt"/>
                <a:ea typeface="+mj-ea"/>
                <a:cs typeface="+mj-cs"/>
                <a:sym typeface="Helvetica"/>
              </a:rPr>
              <a:t>职业道德规范</a:t>
            </a:r>
          </a:p>
        </p:txBody>
      </p:sp>
      <p:sp>
        <p:nvSpPr>
          <p:cNvPr id="733"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5" name="内容占位符 2"/>
          <p:cNvSpPr txBox="1"/>
          <p:nvPr>
            <p:ph type="body" idx="1"/>
          </p:nvPr>
        </p:nvSpPr>
        <p:spPr>
          <a:xfrm>
            <a:off x="293448" y="737914"/>
            <a:ext cx="5377352" cy="2209552"/>
          </a:xfrm>
          <a:prstGeom prst="rect">
            <a:avLst/>
          </a:prstGeom>
        </p:spPr>
        <p:txBody>
          <a:bodyPr/>
          <a:lstStyle/>
          <a:p>
            <a:pPr marL="0" indent="0" defTabSz="495005">
              <a:spcBef>
                <a:spcPts val="200"/>
              </a:spcBef>
              <a:buSzTx/>
              <a:buNone/>
              <a:defRPr b="1" sz="1100"/>
            </a:pPr>
            <a:r>
              <a:t>2. </a:t>
            </a:r>
            <a:r>
              <a:rPr>
                <a:latin typeface="+mj-lt"/>
                <a:ea typeface="+mj-ea"/>
                <a:cs typeface="+mj-cs"/>
                <a:sym typeface="Helvetica"/>
              </a:rPr>
              <a:t>职业道德规范与行业协会规章</a:t>
            </a:r>
          </a:p>
          <a:p>
            <a:pPr marL="185627" indent="-185627" defTabSz="495005">
              <a:spcBef>
                <a:spcPts val="200"/>
              </a:spcBef>
              <a:defRPr sz="1100">
                <a:latin typeface="+mj-lt"/>
                <a:ea typeface="+mj-ea"/>
                <a:cs typeface="+mj-cs"/>
                <a:sym typeface="Helvetica"/>
              </a:defRPr>
            </a:pPr>
            <a:r>
              <a:t>行业协会的自治权源于</a:t>
            </a:r>
            <a:r>
              <a:rPr>
                <a:solidFill>
                  <a:srgbClr val="FF0000"/>
                </a:solidFill>
              </a:rPr>
              <a:t>宪法上的结社自由权和言论自由权</a:t>
            </a:r>
            <a:r>
              <a:rPr>
                <a:latin typeface="+mn-lt"/>
                <a:ea typeface="+mn-ea"/>
                <a:cs typeface="+mn-cs"/>
                <a:sym typeface="Calibri"/>
              </a:rPr>
              <a:t>...</a:t>
            </a:r>
            <a:r>
              <a:t>行业协会的</a:t>
            </a:r>
            <a:r>
              <a:rPr>
                <a:solidFill>
                  <a:srgbClr val="FF0000"/>
                </a:solidFill>
              </a:rPr>
              <a:t>内部契约</a:t>
            </a:r>
            <a:r>
              <a:t>则是行业协会自治权的直接权利来源</a:t>
            </a:r>
          </a:p>
          <a:p>
            <a:pPr marL="185627" indent="-185627" defTabSz="495005">
              <a:defRPr sz="1100"/>
            </a:pPr>
          </a:p>
          <a:p>
            <a:pPr marL="185627" indent="-185627" defTabSz="495005">
              <a:spcBef>
                <a:spcPts val="200"/>
              </a:spcBef>
              <a:defRPr sz="1100">
                <a:latin typeface="+mj-lt"/>
                <a:ea typeface="+mj-ea"/>
                <a:cs typeface="+mj-cs"/>
                <a:sym typeface="Helvetica"/>
              </a:defRPr>
            </a:pPr>
            <a:r>
              <a:t>例：</a:t>
            </a:r>
            <a:r>
              <a:rPr>
                <a:latin typeface="+mn-lt"/>
                <a:ea typeface="+mn-ea"/>
                <a:cs typeface="+mn-cs"/>
                <a:sym typeface="Calibri"/>
              </a:rPr>
              <a:t>ACM brings together computing educators, researchers, and professionals to </a:t>
            </a:r>
            <a:r>
              <a:rPr>
                <a:solidFill>
                  <a:srgbClr val="0000FF"/>
                </a:solidFill>
                <a:latin typeface="+mn-lt"/>
                <a:ea typeface="+mn-ea"/>
                <a:cs typeface="+mn-cs"/>
                <a:sym typeface="Calibri"/>
              </a:rPr>
              <a:t>inspire dialogue, share resources, and address the field's challenges</a:t>
            </a:r>
            <a:r>
              <a:rPr>
                <a:latin typeface="+mn-lt"/>
                <a:ea typeface="+mn-ea"/>
                <a:cs typeface="+mn-cs"/>
                <a:sym typeface="Calibri"/>
              </a:rPr>
              <a:t>. As the world’s largest computing society, ACM </a:t>
            </a:r>
            <a:r>
              <a:rPr>
                <a:solidFill>
                  <a:srgbClr val="0000FF"/>
                </a:solidFill>
                <a:latin typeface="+mn-lt"/>
                <a:ea typeface="+mn-ea"/>
                <a:cs typeface="+mn-cs"/>
                <a:sym typeface="Calibri"/>
              </a:rPr>
              <a:t>strengthens the profession's collective voice</a:t>
            </a:r>
            <a:r>
              <a:rPr>
                <a:latin typeface="+mn-lt"/>
                <a:ea typeface="+mn-ea"/>
                <a:cs typeface="+mn-cs"/>
                <a:sym typeface="Calibri"/>
              </a:rPr>
              <a:t> through strong leadership, promotion of the highest standards, and recognition of technical excellence. ACM supports the professional growth of its members by providing opportunities for life‐long learning, career development, and professional networking. </a:t>
            </a:r>
            <a:r>
              <a:rPr sz="600" u="sng">
                <a:solidFill>
                  <a:srgbClr val="0000FF"/>
                </a:solidFill>
                <a:uFill>
                  <a:solidFill>
                    <a:srgbClr val="0000FF"/>
                  </a:solidFill>
                </a:uFill>
                <a:latin typeface="+mn-lt"/>
                <a:ea typeface="+mn-ea"/>
                <a:cs typeface="+mn-cs"/>
                <a:sym typeface="Calibri"/>
                <a:hlinkClick r:id="rId2" invalidUrl="" action="" tgtFrame="" tooltip="" history="1" highlightClick="0" endSnd="0"/>
              </a:rPr>
              <a:t>http://www.acm.org/about-acm/about-the-acm-organization</a:t>
            </a:r>
            <a:r>
              <a:rPr sz="600">
                <a:latin typeface="+mn-lt"/>
                <a:ea typeface="+mn-ea"/>
                <a:cs typeface="+mn-cs"/>
                <a:sym typeface="Calibri"/>
              </a:rPr>
              <a:t> </a:t>
            </a:r>
          </a:p>
        </p:txBody>
      </p:sp>
      <p:sp>
        <p:nvSpPr>
          <p:cNvPr id="73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4.3.3 </a:t>
            </a:r>
            <a:r>
              <a:rPr>
                <a:latin typeface="+mj-lt"/>
                <a:ea typeface="+mj-ea"/>
                <a:cs typeface="+mj-cs"/>
                <a:sym typeface="Helvetica"/>
              </a:rPr>
              <a:t>职业道德规范</a:t>
            </a:r>
          </a:p>
        </p:txBody>
      </p:sp>
      <p:sp>
        <p:nvSpPr>
          <p:cNvPr id="737"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内容占位符 2"/>
          <p:cNvSpPr txBox="1"/>
          <p:nvPr>
            <p:ph type="body" idx="1"/>
          </p:nvPr>
        </p:nvSpPr>
        <p:spPr>
          <a:xfrm>
            <a:off x="293450" y="737914"/>
            <a:ext cx="5282089" cy="2209552"/>
          </a:xfrm>
          <a:prstGeom prst="rect">
            <a:avLst/>
          </a:prstGeom>
        </p:spPr>
        <p:txBody>
          <a:bodyPr/>
          <a:lstStyle/>
          <a:p>
            <a:pPr>
              <a:spcBef>
                <a:spcPts val="200"/>
              </a:spcBef>
              <a:defRPr b="1" sz="1200">
                <a:latin typeface="+mj-lt"/>
                <a:ea typeface="+mj-ea"/>
                <a:cs typeface="+mj-cs"/>
                <a:sym typeface="Helvetica"/>
              </a:defRPr>
            </a:pPr>
            <a:r>
              <a:t>案例分析</a:t>
            </a:r>
            <a:r>
              <a:rPr b="0"/>
              <a:t>：案例是一个包含了一个或多个</a:t>
            </a:r>
            <a:r>
              <a:rPr b="0">
                <a:solidFill>
                  <a:srgbClr val="FF0000"/>
                </a:solidFill>
              </a:rPr>
              <a:t>真实疑难问题</a:t>
            </a:r>
            <a:r>
              <a:rPr b="0"/>
              <a:t>的</a:t>
            </a:r>
            <a:r>
              <a:rPr b="0">
                <a:solidFill>
                  <a:srgbClr val="FF0000"/>
                </a:solidFill>
              </a:rPr>
              <a:t>复杂情景</a:t>
            </a:r>
            <a:r>
              <a:rPr b="0"/>
              <a:t>的描述（</a:t>
            </a:r>
            <a:r>
              <a:rPr b="0">
                <a:solidFill>
                  <a:srgbClr val="0000FF"/>
                </a:solidFill>
              </a:rPr>
              <a:t>例</a:t>
            </a:r>
            <a:r>
              <a:rPr b="0"/>
              <a:t>：领导为节约成本要求员工把未按标准严格测试的产品交付给用户）</a:t>
            </a:r>
          </a:p>
        </p:txBody>
      </p:sp>
      <p:sp>
        <p:nvSpPr>
          <p:cNvPr id="15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1.2.1 </a:t>
            </a:r>
            <a:r>
              <a:rPr>
                <a:latin typeface="+mj-lt"/>
                <a:ea typeface="+mj-ea"/>
                <a:cs typeface="+mj-cs"/>
                <a:sym typeface="Helvetica"/>
              </a:rPr>
              <a:t>计算机伦理学的研究方法</a:t>
            </a:r>
          </a:p>
        </p:txBody>
      </p:sp>
      <p:sp>
        <p:nvSpPr>
          <p:cNvPr id="158"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9"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3. </a:t>
            </a:r>
            <a:r>
              <a:rPr>
                <a:latin typeface="+mj-lt"/>
                <a:ea typeface="+mj-ea"/>
                <a:cs typeface="+mj-cs"/>
                <a:sym typeface="Helvetica"/>
              </a:rPr>
              <a:t>职业道德规范的功能</a:t>
            </a:r>
          </a:p>
          <a:p>
            <a:pPr>
              <a:spcBef>
                <a:spcPts val="200"/>
              </a:spcBef>
              <a:defRPr sz="1200">
                <a:solidFill>
                  <a:srgbClr val="FF0000"/>
                </a:solidFill>
                <a:latin typeface="+mj-lt"/>
                <a:ea typeface="+mj-ea"/>
                <a:cs typeface="+mj-cs"/>
                <a:sym typeface="Helvetica"/>
              </a:defRPr>
            </a:pPr>
            <a:r>
              <a:t>认知功能</a:t>
            </a:r>
            <a:r>
              <a:rPr>
                <a:solidFill>
                  <a:srgbClr val="000000"/>
                </a:solidFill>
              </a:rPr>
              <a:t>。通过行为规范守则的制定，使本行业的专业人员对本职工作的</a:t>
            </a:r>
            <a:r>
              <a:t>责任、义务、权利</a:t>
            </a:r>
            <a:r>
              <a:rPr>
                <a:solidFill>
                  <a:srgbClr val="000000"/>
                </a:solidFill>
              </a:rPr>
              <a:t>等有一个全面的认识，从而建立职业</a:t>
            </a:r>
            <a:r>
              <a:t>荣誉感和责任感</a:t>
            </a:r>
            <a:r>
              <a:rPr>
                <a:solidFill>
                  <a:srgbClr val="000000"/>
                </a:solidFill>
              </a:rPr>
              <a:t>。</a:t>
            </a:r>
          </a:p>
          <a:p>
            <a:pPr>
              <a:defRPr sz="1200"/>
            </a:pPr>
          </a:p>
          <a:p>
            <a:pPr>
              <a:spcBef>
                <a:spcPts val="200"/>
              </a:spcBef>
              <a:defRPr sz="1200">
                <a:solidFill>
                  <a:srgbClr val="FF0000"/>
                </a:solidFill>
                <a:latin typeface="+mj-lt"/>
                <a:ea typeface="+mj-ea"/>
                <a:cs typeface="+mj-cs"/>
                <a:sym typeface="Helvetica"/>
              </a:defRPr>
            </a:pPr>
            <a:r>
              <a:t>道德功能</a:t>
            </a:r>
            <a:r>
              <a:rPr>
                <a:solidFill>
                  <a:srgbClr val="000000"/>
                </a:solidFill>
              </a:rPr>
              <a:t>。通过激励性条款的制定，以</a:t>
            </a:r>
            <a:r>
              <a:t>道德、舆论监督</a:t>
            </a:r>
            <a:r>
              <a:rPr>
                <a:solidFill>
                  <a:srgbClr val="000000"/>
                </a:solidFill>
              </a:rPr>
              <a:t>的手段促使专业人员加强自身修养，以适应专业工作的要求，有效地完成</a:t>
            </a:r>
            <a:r>
              <a:t>本职工作</a:t>
            </a:r>
            <a:r>
              <a:rPr>
                <a:solidFill>
                  <a:srgbClr val="000000"/>
                </a:solidFill>
              </a:rPr>
              <a:t>。</a:t>
            </a:r>
          </a:p>
          <a:p>
            <a:pPr>
              <a:defRPr sz="1200"/>
            </a:pPr>
          </a:p>
          <a:p>
            <a:pPr>
              <a:spcBef>
                <a:spcPts val="200"/>
              </a:spcBef>
              <a:defRPr sz="1200">
                <a:solidFill>
                  <a:srgbClr val="FF0000"/>
                </a:solidFill>
                <a:latin typeface="+mj-lt"/>
                <a:ea typeface="+mj-ea"/>
                <a:cs typeface="+mj-cs"/>
                <a:sym typeface="Helvetica"/>
              </a:defRPr>
            </a:pPr>
            <a:r>
              <a:t>惩戒功能</a:t>
            </a:r>
            <a:r>
              <a:rPr>
                <a:solidFill>
                  <a:srgbClr val="000000"/>
                </a:solidFill>
              </a:rPr>
              <a:t>。通过惩戒性条款的制定，用行政等外在强制手段约束专业人员的</a:t>
            </a:r>
            <a:r>
              <a:t>不良行为</a:t>
            </a:r>
            <a:r>
              <a:rPr>
                <a:solidFill>
                  <a:srgbClr val="000000"/>
                </a:solidFill>
              </a:rPr>
              <a:t>。</a:t>
            </a:r>
          </a:p>
        </p:txBody>
      </p:sp>
      <p:sp>
        <p:nvSpPr>
          <p:cNvPr id="74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4.3.3 </a:t>
            </a:r>
            <a:r>
              <a:rPr>
                <a:latin typeface="+mj-lt"/>
                <a:ea typeface="+mj-ea"/>
                <a:cs typeface="+mj-cs"/>
                <a:sym typeface="Helvetica"/>
              </a:rPr>
              <a:t>职业道德规范</a:t>
            </a:r>
          </a:p>
        </p:txBody>
      </p:sp>
      <p:sp>
        <p:nvSpPr>
          <p:cNvPr id="741"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3"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4. </a:t>
            </a:r>
            <a:r>
              <a:rPr>
                <a:latin typeface="+mj-lt"/>
                <a:ea typeface="+mj-ea"/>
                <a:cs typeface="+mj-cs"/>
                <a:sym typeface="Helvetica"/>
              </a:rPr>
              <a:t>职业道德标准的诉求主题架构与制定方法</a:t>
            </a:r>
          </a:p>
          <a:p>
            <a:pPr>
              <a:spcBef>
                <a:spcPts val="200"/>
              </a:spcBef>
              <a:defRPr sz="1200">
                <a:latin typeface="+mj-lt"/>
                <a:ea typeface="+mj-ea"/>
                <a:cs typeface="+mj-cs"/>
                <a:sym typeface="Helvetica"/>
              </a:defRPr>
            </a:pPr>
            <a:r>
              <a:t>一般意义上的</a:t>
            </a:r>
            <a:r>
              <a:rPr>
                <a:solidFill>
                  <a:srgbClr val="0000FF"/>
                </a:solidFill>
              </a:rPr>
              <a:t>伦理守则</a:t>
            </a:r>
            <a:r>
              <a:t>：对符合伦理价值的行为的</a:t>
            </a:r>
            <a:r>
              <a:rPr>
                <a:solidFill>
                  <a:srgbClr val="FF0000"/>
                </a:solidFill>
              </a:rPr>
              <a:t>肯定</a:t>
            </a:r>
            <a:r>
              <a:t>，对不符合伦理价值的行为的</a:t>
            </a:r>
            <a:r>
              <a:rPr>
                <a:solidFill>
                  <a:srgbClr val="FF0000"/>
                </a:solidFill>
              </a:rPr>
              <a:t>禁止和限定</a:t>
            </a:r>
            <a:endParaRPr>
              <a:solidFill>
                <a:srgbClr val="FF0000"/>
              </a:solidFill>
            </a:endParaRPr>
          </a:p>
          <a:p>
            <a:pPr>
              <a:defRPr sz="1200"/>
            </a:pPr>
          </a:p>
          <a:p>
            <a:pPr>
              <a:spcBef>
                <a:spcPts val="200"/>
              </a:spcBef>
              <a:defRPr sz="1200"/>
            </a:pPr>
            <a:r>
              <a:t>Wallace C. Koehler, J. Michael Pemberton</a:t>
            </a:r>
            <a:r>
              <a:rPr>
                <a:latin typeface="+mj-lt"/>
                <a:ea typeface="+mj-ea"/>
                <a:cs typeface="+mj-cs"/>
                <a:sym typeface="Helvetica"/>
              </a:rPr>
              <a:t>职业道德规范的</a:t>
            </a:r>
            <a:r>
              <a:t>6</a:t>
            </a:r>
            <a:r>
              <a:rPr>
                <a:latin typeface="+mj-lt"/>
                <a:ea typeface="+mj-ea"/>
                <a:cs typeface="+mj-cs"/>
                <a:sym typeface="Helvetica"/>
              </a:rPr>
              <a:t>个基本要素</a:t>
            </a:r>
          </a:p>
          <a:p>
            <a:pPr lvl="1" marL="427865" indent="-164563">
              <a:spcBef>
                <a:spcPts val="200"/>
              </a:spcBef>
              <a:defRPr sz="1200">
                <a:solidFill>
                  <a:srgbClr val="FF0000"/>
                </a:solidFill>
                <a:latin typeface="+mj-lt"/>
                <a:ea typeface="+mj-ea"/>
                <a:cs typeface="+mj-cs"/>
                <a:sym typeface="Helvetica"/>
              </a:defRPr>
            </a:pPr>
            <a:r>
              <a:t>客户</a:t>
            </a:r>
            <a:r>
              <a:rPr>
                <a:solidFill>
                  <a:srgbClr val="000000"/>
                </a:solidFill>
              </a:rPr>
              <a:t>的权利和保障；</a:t>
            </a:r>
            <a:r>
              <a:t>收集信息</a:t>
            </a:r>
            <a:r>
              <a:rPr>
                <a:solidFill>
                  <a:srgbClr val="000000"/>
                </a:solidFill>
              </a:rPr>
              <a:t>问题；</a:t>
            </a:r>
            <a:r>
              <a:t>使用信息</a:t>
            </a:r>
            <a:r>
              <a:rPr>
                <a:solidFill>
                  <a:srgbClr val="000000"/>
                </a:solidFill>
              </a:rPr>
              <a:t>问题；专业</a:t>
            </a:r>
            <a:r>
              <a:t>实践</a:t>
            </a:r>
            <a:r>
              <a:rPr>
                <a:solidFill>
                  <a:srgbClr val="000000"/>
                </a:solidFill>
              </a:rPr>
              <a:t>和联系；对</a:t>
            </a:r>
            <a:r>
              <a:t>雇主</a:t>
            </a:r>
            <a:r>
              <a:rPr>
                <a:solidFill>
                  <a:srgbClr val="000000"/>
                </a:solidFill>
              </a:rPr>
              <a:t>的责任；</a:t>
            </a:r>
            <a:r>
              <a:t>社会和法律</a:t>
            </a:r>
            <a:r>
              <a:rPr>
                <a:solidFill>
                  <a:srgbClr val="000000"/>
                </a:solidFill>
              </a:rPr>
              <a:t>责任</a:t>
            </a:r>
          </a:p>
        </p:txBody>
      </p:sp>
      <p:sp>
        <p:nvSpPr>
          <p:cNvPr id="74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4.3.3 </a:t>
            </a:r>
            <a:r>
              <a:rPr>
                <a:latin typeface="+mj-lt"/>
                <a:ea typeface="+mj-ea"/>
                <a:cs typeface="+mj-cs"/>
                <a:sym typeface="Helvetica"/>
              </a:rPr>
              <a:t>职业道德规范</a:t>
            </a:r>
          </a:p>
        </p:txBody>
      </p:sp>
      <p:sp>
        <p:nvSpPr>
          <p:cNvPr id="745"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7"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sz="1100"/>
            </a:pPr>
            <a:r>
              <a:t>ACM</a:t>
            </a:r>
            <a:r>
              <a:rPr>
                <a:latin typeface="+mj-lt"/>
                <a:ea typeface="+mj-ea"/>
                <a:cs typeface="+mj-cs"/>
                <a:sym typeface="Helvetica"/>
              </a:rPr>
              <a:t>伦理与职业行为规范中的</a:t>
            </a:r>
            <a:r>
              <a:t>“</a:t>
            </a:r>
            <a:r>
              <a:rPr b="1">
                <a:latin typeface="+mj-lt"/>
                <a:ea typeface="+mj-ea"/>
                <a:cs typeface="+mj-cs"/>
                <a:sym typeface="Helvetica"/>
              </a:rPr>
              <a:t>一般道德守则</a:t>
            </a:r>
            <a:r>
              <a:t>”</a:t>
            </a:r>
          </a:p>
          <a:p>
            <a:pPr lvl="1" marL="482063" indent="-224026" defTabSz="516070">
              <a:spcBef>
                <a:spcPts val="200"/>
              </a:spcBef>
              <a:buFontTx/>
              <a:buAutoNum type="circleNumDbPlain" startAt="1"/>
              <a:defRPr sz="1100">
                <a:solidFill>
                  <a:srgbClr val="0000FF"/>
                </a:solidFill>
                <a:latin typeface="+mj-lt"/>
                <a:ea typeface="+mj-ea"/>
                <a:cs typeface="+mj-cs"/>
                <a:sym typeface="Helvetica"/>
              </a:defRPr>
            </a:pPr>
            <a:r>
              <a:t>造福</a:t>
            </a:r>
            <a:r>
              <a:rPr>
                <a:solidFill>
                  <a:srgbClr val="000000"/>
                </a:solidFill>
              </a:rPr>
              <a:t>社会与人类</a:t>
            </a:r>
          </a:p>
          <a:p>
            <a:pPr lvl="1" marL="482063" indent="-224026" defTabSz="516070">
              <a:spcBef>
                <a:spcPts val="200"/>
              </a:spcBef>
              <a:buFontTx/>
              <a:buAutoNum type="circleNumDbPlain" startAt="1"/>
              <a:defRPr sz="1100">
                <a:solidFill>
                  <a:srgbClr val="0000FF"/>
                </a:solidFill>
                <a:latin typeface="+mj-lt"/>
                <a:ea typeface="+mj-ea"/>
                <a:cs typeface="+mj-cs"/>
                <a:sym typeface="Helvetica"/>
              </a:defRPr>
            </a:pPr>
            <a:r>
              <a:t>避免伤害</a:t>
            </a:r>
            <a:r>
              <a:rPr>
                <a:solidFill>
                  <a:srgbClr val="000000"/>
                </a:solidFill>
              </a:rPr>
              <a:t>其他人</a:t>
            </a:r>
          </a:p>
          <a:p>
            <a:pPr lvl="1" marL="482063" indent="-224026" defTabSz="516070">
              <a:spcBef>
                <a:spcPts val="200"/>
              </a:spcBef>
              <a:buFontTx/>
              <a:buAutoNum type="circleNumDbPlain" startAt="1"/>
              <a:defRPr sz="1100">
                <a:latin typeface="+mj-lt"/>
                <a:ea typeface="+mj-ea"/>
                <a:cs typeface="+mj-cs"/>
                <a:sym typeface="Helvetica"/>
              </a:defRPr>
            </a:pPr>
            <a:r>
              <a:t>做到</a:t>
            </a:r>
            <a:r>
              <a:rPr>
                <a:solidFill>
                  <a:srgbClr val="0000FF"/>
                </a:solidFill>
              </a:rPr>
              <a:t>诚实</a:t>
            </a:r>
            <a:r>
              <a:t>可信</a:t>
            </a:r>
          </a:p>
          <a:p>
            <a:pPr lvl="1" marL="482063" indent="-224026" defTabSz="516070">
              <a:spcBef>
                <a:spcPts val="200"/>
              </a:spcBef>
              <a:buFontTx/>
              <a:buAutoNum type="circleNumDbPlain" startAt="1"/>
              <a:defRPr sz="1100">
                <a:latin typeface="+mj-lt"/>
                <a:ea typeface="+mj-ea"/>
                <a:cs typeface="+mj-cs"/>
                <a:sym typeface="Helvetica"/>
              </a:defRPr>
            </a:pPr>
            <a:r>
              <a:t>恪守</a:t>
            </a:r>
            <a:r>
              <a:rPr>
                <a:solidFill>
                  <a:srgbClr val="0000FF"/>
                </a:solidFill>
              </a:rPr>
              <a:t>公正</a:t>
            </a:r>
            <a:r>
              <a:t>并在行为上无歧视</a:t>
            </a:r>
          </a:p>
          <a:p>
            <a:pPr lvl="1" marL="482063" indent="-224026" defTabSz="516070">
              <a:spcBef>
                <a:spcPts val="200"/>
              </a:spcBef>
              <a:buFontTx/>
              <a:buAutoNum type="circleNumDbPlain" startAt="1"/>
              <a:defRPr sz="1100">
                <a:latin typeface="+mj-lt"/>
                <a:ea typeface="+mj-ea"/>
                <a:cs typeface="+mj-cs"/>
                <a:sym typeface="Helvetica"/>
              </a:defRPr>
            </a:pPr>
            <a:r>
              <a:t>敬重包括版权和专利在内的</a:t>
            </a:r>
            <a:r>
              <a:rPr>
                <a:solidFill>
                  <a:srgbClr val="0000FF"/>
                </a:solidFill>
              </a:rPr>
              <a:t>财产权</a:t>
            </a:r>
            <a:endParaRPr>
              <a:solidFill>
                <a:srgbClr val="0000FF"/>
              </a:solidFill>
            </a:endParaRPr>
          </a:p>
          <a:p>
            <a:pPr lvl="1" marL="482063" indent="-224026" defTabSz="516070">
              <a:spcBef>
                <a:spcPts val="200"/>
              </a:spcBef>
              <a:buFontTx/>
              <a:buAutoNum type="circleNumDbPlain" startAt="1"/>
              <a:defRPr sz="1100">
                <a:latin typeface="+mj-lt"/>
                <a:ea typeface="+mj-ea"/>
                <a:cs typeface="+mj-cs"/>
                <a:sym typeface="Helvetica"/>
              </a:defRPr>
            </a:pPr>
            <a:r>
              <a:t>尊重</a:t>
            </a:r>
            <a:r>
              <a:rPr>
                <a:solidFill>
                  <a:srgbClr val="0000FF"/>
                </a:solidFill>
              </a:rPr>
              <a:t>知识产权</a:t>
            </a:r>
            <a:endParaRPr>
              <a:solidFill>
                <a:srgbClr val="0000FF"/>
              </a:solidFill>
            </a:endParaRPr>
          </a:p>
          <a:p>
            <a:pPr lvl="1" marL="482063" indent="-224026" defTabSz="516070">
              <a:spcBef>
                <a:spcPts val="200"/>
              </a:spcBef>
              <a:buFontTx/>
              <a:buAutoNum type="circleNumDbPlain" startAt="1"/>
              <a:defRPr sz="1100">
                <a:latin typeface="+mj-lt"/>
                <a:ea typeface="+mj-ea"/>
                <a:cs typeface="+mj-cs"/>
                <a:sym typeface="Helvetica"/>
              </a:defRPr>
            </a:pPr>
            <a:r>
              <a:t>尊重其他人的</a:t>
            </a:r>
            <a:r>
              <a:rPr>
                <a:solidFill>
                  <a:srgbClr val="0000FF"/>
                </a:solidFill>
              </a:rPr>
              <a:t>隐私</a:t>
            </a:r>
            <a:endParaRPr>
              <a:solidFill>
                <a:srgbClr val="0000FF"/>
              </a:solidFill>
            </a:endParaRPr>
          </a:p>
          <a:p>
            <a:pPr lvl="1" marL="482063" indent="-224026" defTabSz="516070">
              <a:spcBef>
                <a:spcPts val="200"/>
              </a:spcBef>
              <a:buFontTx/>
              <a:buAutoNum type="circleNumDbPlain" startAt="1"/>
              <a:defRPr sz="1100">
                <a:latin typeface="+mj-lt"/>
                <a:ea typeface="+mj-ea"/>
                <a:cs typeface="+mj-cs"/>
                <a:sym typeface="Helvetica"/>
              </a:defRPr>
            </a:pPr>
            <a:r>
              <a:t>保守</a:t>
            </a:r>
            <a:r>
              <a:rPr>
                <a:solidFill>
                  <a:srgbClr val="0000FF"/>
                </a:solidFill>
              </a:rPr>
              <a:t>机密</a:t>
            </a:r>
          </a:p>
        </p:txBody>
      </p:sp>
      <p:sp>
        <p:nvSpPr>
          <p:cNvPr id="74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4.3.3 </a:t>
            </a:r>
            <a:r>
              <a:rPr>
                <a:latin typeface="+mj-lt"/>
                <a:ea typeface="+mj-ea"/>
                <a:cs typeface="+mj-cs"/>
                <a:sym typeface="Helvetica"/>
              </a:rPr>
              <a:t>职业道德规范</a:t>
            </a:r>
          </a:p>
        </p:txBody>
      </p:sp>
      <p:sp>
        <p:nvSpPr>
          <p:cNvPr id="749"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1"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sz="1100"/>
            </a:pPr>
            <a:r>
              <a:t>ACM</a:t>
            </a:r>
            <a:r>
              <a:rPr>
                <a:latin typeface="+mj-lt"/>
                <a:ea typeface="+mj-ea"/>
                <a:cs typeface="+mj-cs"/>
                <a:sym typeface="Helvetica"/>
              </a:rPr>
              <a:t>伦理与职业行为规范中的</a:t>
            </a:r>
            <a:r>
              <a:t>“</a:t>
            </a:r>
            <a:r>
              <a:rPr b="1">
                <a:latin typeface="+mj-lt"/>
                <a:ea typeface="+mj-ea"/>
                <a:cs typeface="+mj-cs"/>
                <a:sym typeface="Helvetica"/>
              </a:rPr>
              <a:t>比较特殊的专业人员职责</a:t>
            </a:r>
            <a:r>
              <a:t>”(part 1/2)</a:t>
            </a:r>
          </a:p>
          <a:p>
            <a:pPr lvl="1" marL="419307" indent="-161270" defTabSz="516070">
              <a:spcBef>
                <a:spcPts val="200"/>
              </a:spcBef>
              <a:defRPr sz="1100">
                <a:latin typeface="+mj-lt"/>
                <a:ea typeface="+mj-ea"/>
                <a:cs typeface="+mj-cs"/>
                <a:sym typeface="Helvetica"/>
              </a:defRPr>
            </a:pPr>
            <a:r>
              <a:t>努力在职业工作的程序与产品中实现</a:t>
            </a:r>
            <a:r>
              <a:rPr>
                <a:solidFill>
                  <a:srgbClr val="0000FF"/>
                </a:solidFill>
              </a:rPr>
              <a:t>最高</a:t>
            </a:r>
            <a:r>
              <a:rPr>
                <a:solidFill>
                  <a:srgbClr val="FF0000"/>
                </a:solidFill>
              </a:rPr>
              <a:t>的质量、</a:t>
            </a:r>
            <a:r>
              <a:rPr>
                <a:solidFill>
                  <a:srgbClr val="0000FF"/>
                </a:solidFill>
              </a:rPr>
              <a:t>最高</a:t>
            </a:r>
            <a:r>
              <a:rPr>
                <a:solidFill>
                  <a:srgbClr val="FF0000"/>
                </a:solidFill>
              </a:rPr>
              <a:t>的效益和</a:t>
            </a:r>
            <a:r>
              <a:rPr>
                <a:solidFill>
                  <a:srgbClr val="0000FF"/>
                </a:solidFill>
              </a:rPr>
              <a:t>高度</a:t>
            </a:r>
            <a:r>
              <a:rPr>
                <a:solidFill>
                  <a:srgbClr val="FF0000"/>
                </a:solidFill>
              </a:rPr>
              <a:t>的尊严</a:t>
            </a:r>
            <a:r>
              <a:rPr>
                <a:solidFill>
                  <a:srgbClr val="0000FF"/>
                </a:solidFill>
              </a:rPr>
              <a:t>（追求卓越）</a:t>
            </a:r>
            <a:endParaRPr>
              <a:solidFill>
                <a:srgbClr val="0000FF"/>
              </a:solidFill>
            </a:endParaRPr>
          </a:p>
          <a:p>
            <a:pPr lvl="1" marL="419307" indent="-161270" defTabSz="516070">
              <a:spcBef>
                <a:spcPts val="300"/>
              </a:spcBef>
              <a:defRPr sz="1100">
                <a:solidFill>
                  <a:srgbClr val="0000FF"/>
                </a:solidFill>
              </a:defRPr>
            </a:pPr>
          </a:p>
          <a:p>
            <a:pPr lvl="1" marL="419307" indent="-161270" defTabSz="516070">
              <a:spcBef>
                <a:spcPts val="200"/>
              </a:spcBef>
              <a:defRPr sz="1100">
                <a:solidFill>
                  <a:srgbClr val="0000FF"/>
                </a:solidFill>
                <a:latin typeface="+mj-lt"/>
                <a:ea typeface="+mj-ea"/>
                <a:cs typeface="+mj-cs"/>
                <a:sym typeface="Helvetica"/>
              </a:defRPr>
            </a:pPr>
            <a:r>
              <a:t>获得</a:t>
            </a:r>
            <a:r>
              <a:rPr>
                <a:solidFill>
                  <a:srgbClr val="000000"/>
                </a:solidFill>
              </a:rPr>
              <a:t>和</a:t>
            </a:r>
            <a:r>
              <a:t>保持</a:t>
            </a:r>
            <a:r>
              <a:rPr>
                <a:solidFill>
                  <a:srgbClr val="000000"/>
                </a:solidFill>
              </a:rPr>
              <a:t>职业技能</a:t>
            </a:r>
          </a:p>
          <a:p>
            <a:pPr lvl="1" marL="419307" indent="-161270" defTabSz="516070">
              <a:spcBef>
                <a:spcPts val="300"/>
              </a:spcBef>
              <a:defRPr sz="1100"/>
            </a:pPr>
          </a:p>
          <a:p>
            <a:pPr lvl="1" marL="419307" indent="-161270" defTabSz="516070">
              <a:spcBef>
                <a:spcPts val="200"/>
              </a:spcBef>
              <a:defRPr sz="1100">
                <a:latin typeface="+mj-lt"/>
                <a:ea typeface="+mj-ea"/>
                <a:cs typeface="+mj-cs"/>
                <a:sym typeface="Helvetica"/>
              </a:defRPr>
            </a:pPr>
            <a:r>
              <a:t>了解和尊重现有的与职业工作有关的</a:t>
            </a:r>
            <a:r>
              <a:rPr>
                <a:solidFill>
                  <a:srgbClr val="0000FF"/>
                </a:solidFill>
              </a:rPr>
              <a:t>法律</a:t>
            </a:r>
            <a:endParaRPr>
              <a:solidFill>
                <a:srgbClr val="0000FF"/>
              </a:solidFill>
            </a:endParaRPr>
          </a:p>
          <a:p>
            <a:pPr lvl="1" marL="419307" indent="-161270" defTabSz="516070">
              <a:spcBef>
                <a:spcPts val="300"/>
              </a:spcBef>
              <a:defRPr sz="1100"/>
            </a:pPr>
          </a:p>
          <a:p>
            <a:pPr lvl="1" marL="419307" indent="-161270" defTabSz="516070">
              <a:spcBef>
                <a:spcPts val="200"/>
              </a:spcBef>
              <a:defRPr sz="1100">
                <a:latin typeface="+mj-lt"/>
                <a:ea typeface="+mj-ea"/>
                <a:cs typeface="+mj-cs"/>
                <a:sym typeface="Helvetica"/>
              </a:defRPr>
            </a:pPr>
            <a:r>
              <a:t>接受和提出恰当的职业</a:t>
            </a:r>
            <a:r>
              <a:rPr>
                <a:solidFill>
                  <a:srgbClr val="0000FF"/>
                </a:solidFill>
              </a:rPr>
              <a:t>评价</a:t>
            </a:r>
          </a:p>
        </p:txBody>
      </p:sp>
      <p:sp>
        <p:nvSpPr>
          <p:cNvPr id="75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4.3.3 </a:t>
            </a:r>
            <a:r>
              <a:rPr>
                <a:latin typeface="+mj-lt"/>
                <a:ea typeface="+mj-ea"/>
                <a:cs typeface="+mj-cs"/>
                <a:sym typeface="Helvetica"/>
              </a:rPr>
              <a:t>职业道德规范</a:t>
            </a:r>
          </a:p>
        </p:txBody>
      </p:sp>
      <p:sp>
        <p:nvSpPr>
          <p:cNvPr id="753"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5"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sz="1100"/>
            </a:pPr>
            <a:r>
              <a:t>ACM</a:t>
            </a:r>
            <a:r>
              <a:rPr>
                <a:latin typeface="+mj-lt"/>
                <a:ea typeface="+mj-ea"/>
                <a:cs typeface="+mj-cs"/>
                <a:sym typeface="Helvetica"/>
              </a:rPr>
              <a:t>伦理与职业行为规范中的</a:t>
            </a:r>
            <a:r>
              <a:t>“</a:t>
            </a:r>
            <a:r>
              <a:rPr b="1">
                <a:latin typeface="+mj-lt"/>
                <a:ea typeface="+mj-ea"/>
                <a:cs typeface="+mj-cs"/>
                <a:sym typeface="Helvetica"/>
              </a:rPr>
              <a:t>比较特殊的专业人员职责</a:t>
            </a:r>
            <a:r>
              <a:t>”(part 2/2)</a:t>
            </a:r>
          </a:p>
          <a:p>
            <a:pPr lvl="1" marL="419307" indent="-161270" defTabSz="516070">
              <a:spcBef>
                <a:spcPts val="200"/>
              </a:spcBef>
              <a:defRPr sz="1100">
                <a:latin typeface="+mj-lt"/>
                <a:ea typeface="+mj-ea"/>
                <a:cs typeface="+mj-cs"/>
                <a:sym typeface="Helvetica"/>
              </a:defRPr>
            </a:pPr>
            <a:r>
              <a:t>对计算机系统和它们包括可能引起的</a:t>
            </a:r>
            <a:r>
              <a:rPr>
                <a:solidFill>
                  <a:srgbClr val="0000FF"/>
                </a:solidFill>
              </a:rPr>
              <a:t>危机</a:t>
            </a:r>
            <a:r>
              <a:t>等方面做出综合的理解和彻底的评估</a:t>
            </a:r>
          </a:p>
          <a:p>
            <a:pPr lvl="1" marL="419307" indent="-161270" defTabSz="516070">
              <a:spcBef>
                <a:spcPts val="300"/>
              </a:spcBef>
              <a:defRPr sz="1100"/>
            </a:pPr>
          </a:p>
          <a:p>
            <a:pPr lvl="1" marL="419307" indent="-161270" defTabSz="516070">
              <a:spcBef>
                <a:spcPts val="200"/>
              </a:spcBef>
              <a:defRPr sz="1100">
                <a:latin typeface="+mj-lt"/>
                <a:ea typeface="+mj-ea"/>
                <a:cs typeface="+mj-cs"/>
                <a:sym typeface="Helvetica"/>
              </a:defRPr>
            </a:pPr>
            <a:r>
              <a:t>重视</a:t>
            </a:r>
            <a:r>
              <a:rPr>
                <a:solidFill>
                  <a:srgbClr val="0000FF"/>
                </a:solidFill>
              </a:rPr>
              <a:t>合同</a:t>
            </a:r>
            <a:r>
              <a:t>、</a:t>
            </a:r>
            <a:r>
              <a:rPr>
                <a:solidFill>
                  <a:srgbClr val="0000FF"/>
                </a:solidFill>
              </a:rPr>
              <a:t>协议</a:t>
            </a:r>
            <a:r>
              <a:t>和指定的责任</a:t>
            </a:r>
          </a:p>
          <a:p>
            <a:pPr lvl="1" marL="419307" indent="-161270" defTabSz="516070">
              <a:spcBef>
                <a:spcPts val="300"/>
              </a:spcBef>
              <a:defRPr sz="1100"/>
            </a:pPr>
          </a:p>
          <a:p>
            <a:pPr lvl="1" marL="419307" indent="-161270" defTabSz="516070">
              <a:spcBef>
                <a:spcPts val="200"/>
              </a:spcBef>
              <a:defRPr sz="1100">
                <a:latin typeface="+mj-lt"/>
                <a:ea typeface="+mj-ea"/>
                <a:cs typeface="+mj-cs"/>
                <a:sym typeface="Helvetica"/>
              </a:defRPr>
            </a:pPr>
            <a:r>
              <a:t>促进公众对计算机技术及其</a:t>
            </a:r>
            <a:r>
              <a:rPr>
                <a:solidFill>
                  <a:srgbClr val="0000FF"/>
                </a:solidFill>
              </a:rPr>
              <a:t>影响</a:t>
            </a:r>
            <a:r>
              <a:t>的了解</a:t>
            </a:r>
          </a:p>
          <a:p>
            <a:pPr lvl="1" marL="419307" indent="-161270" defTabSz="516070">
              <a:spcBef>
                <a:spcPts val="300"/>
              </a:spcBef>
              <a:defRPr sz="1100"/>
            </a:pPr>
          </a:p>
          <a:p>
            <a:pPr lvl="1" marL="419307" indent="-161270" defTabSz="516070">
              <a:spcBef>
                <a:spcPts val="200"/>
              </a:spcBef>
              <a:defRPr sz="1100">
                <a:latin typeface="+mj-lt"/>
                <a:ea typeface="+mj-ea"/>
                <a:cs typeface="+mj-cs"/>
                <a:sym typeface="Helvetica"/>
              </a:defRPr>
            </a:pPr>
            <a:r>
              <a:t>只在</a:t>
            </a:r>
            <a:r>
              <a:rPr>
                <a:solidFill>
                  <a:srgbClr val="0000FF"/>
                </a:solidFill>
              </a:rPr>
              <a:t>授权</a:t>
            </a:r>
            <a:r>
              <a:t>状态下使用计算机及通信资源</a:t>
            </a:r>
          </a:p>
        </p:txBody>
      </p:sp>
      <p:sp>
        <p:nvSpPr>
          <p:cNvPr id="75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4.3.3 </a:t>
            </a:r>
            <a:r>
              <a:rPr>
                <a:latin typeface="+mj-lt"/>
                <a:ea typeface="+mj-ea"/>
                <a:cs typeface="+mj-cs"/>
                <a:sym typeface="Helvetica"/>
              </a:rPr>
              <a:t>职业道德规范</a:t>
            </a:r>
          </a:p>
        </p:txBody>
      </p:sp>
      <p:sp>
        <p:nvSpPr>
          <p:cNvPr id="757"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9"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例：百度职业道德 </a:t>
            </a:r>
            <a:r>
              <a:rPr sz="800" u="sng">
                <a:solidFill>
                  <a:srgbClr val="0000FF"/>
                </a:solidFill>
                <a:uFill>
                  <a:solidFill>
                    <a:srgbClr val="0000FF"/>
                  </a:solidFill>
                </a:uFill>
                <a:latin typeface="+mn-lt"/>
                <a:ea typeface="+mn-ea"/>
                <a:cs typeface="+mn-cs"/>
                <a:sym typeface="Calibri"/>
                <a:hlinkClick r:id="rId2" invalidUrl="" action="" tgtFrame="" tooltip="" history="1" highlightClick="0" endSnd="0"/>
              </a:rPr>
              <a:t>http</a:t>
            </a:r>
            <a:r>
              <a:rPr sz="800" u="sng">
                <a:solidFill>
                  <a:srgbClr val="0000FF"/>
                </a:solidFill>
                <a:uFill>
                  <a:solidFill>
                    <a:srgbClr val="0000FF"/>
                  </a:solidFill>
                </a:uFill>
                <a:latin typeface="+mn-lt"/>
                <a:ea typeface="+mn-ea"/>
                <a:cs typeface="+mn-cs"/>
                <a:sym typeface="Calibri"/>
                <a:hlinkClick r:id="rId2" invalidUrl="" action="" tgtFrame="" tooltip="" history="1" highlightClick="0" endSnd="0"/>
              </a:rPr>
              <a:t>://</a:t>
            </a:r>
            <a:r>
              <a:rPr sz="800" u="sng">
                <a:solidFill>
                  <a:srgbClr val="0000FF"/>
                </a:solidFill>
                <a:uFill>
                  <a:solidFill>
                    <a:srgbClr val="0000FF"/>
                  </a:solidFill>
                </a:uFill>
                <a:latin typeface="+mn-lt"/>
                <a:ea typeface="+mn-ea"/>
                <a:cs typeface="+mn-cs"/>
                <a:sym typeface="Calibri"/>
                <a:hlinkClick r:id="rId2" invalidUrl="" action="" tgtFrame="" tooltip="" history="1" highlightClick="0" endSnd="0"/>
              </a:rPr>
              <a:t>home.baidu.com/about/ethics.html</a:t>
            </a:r>
            <a:r>
              <a:rPr>
                <a:latin typeface="+mn-lt"/>
                <a:ea typeface="+mn-ea"/>
                <a:cs typeface="+mn-cs"/>
                <a:sym typeface="Calibri"/>
              </a:rPr>
              <a:t>  </a:t>
            </a:r>
          </a:p>
        </p:txBody>
      </p:sp>
      <p:sp>
        <p:nvSpPr>
          <p:cNvPr id="76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4.3.3 </a:t>
            </a:r>
            <a:r>
              <a:rPr>
                <a:latin typeface="+mj-lt"/>
                <a:ea typeface="+mj-ea"/>
                <a:cs typeface="+mj-cs"/>
                <a:sym typeface="Helvetica"/>
              </a:rPr>
              <a:t>职业道德规范</a:t>
            </a:r>
          </a:p>
        </p:txBody>
      </p:sp>
      <p:sp>
        <p:nvSpPr>
          <p:cNvPr id="761"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3"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sz="1100">
                <a:latin typeface="+mj-lt"/>
                <a:ea typeface="+mj-ea"/>
                <a:cs typeface="+mj-cs"/>
                <a:sym typeface="Helvetica"/>
              </a:defRPr>
            </a:pPr>
            <a:r>
              <a:t>例：百度文化论语 </a:t>
            </a:r>
            <a:r>
              <a:rPr sz="700" u="sng">
                <a:solidFill>
                  <a:srgbClr val="0000FF"/>
                </a:solidFill>
                <a:uFill>
                  <a:solidFill>
                    <a:srgbClr val="0000FF"/>
                  </a:solidFill>
                </a:uFill>
                <a:latin typeface="+mn-lt"/>
                <a:ea typeface="+mn-ea"/>
                <a:cs typeface="+mn-cs"/>
                <a:sym typeface="Calibri"/>
                <a:hlinkClick r:id="rId2" invalidUrl="" action="" tgtFrame="" tooltip="" history="1" highlightClick="0" endSnd="0"/>
              </a:rPr>
              <a:t>http://home.baidu.com/about/culture.html</a:t>
            </a:r>
            <a:r>
              <a:rPr>
                <a:latin typeface="+mn-lt"/>
                <a:ea typeface="+mn-ea"/>
                <a:cs typeface="+mn-cs"/>
                <a:sym typeface="Calibri"/>
              </a:rPr>
              <a:t> </a:t>
            </a:r>
          </a:p>
          <a:p>
            <a:pPr lvl="1" marL="419307" indent="-161270" defTabSz="516070">
              <a:spcBef>
                <a:spcPts val="200"/>
              </a:spcBef>
              <a:defRPr sz="1100">
                <a:latin typeface="+mj-lt"/>
                <a:ea typeface="+mj-ea"/>
                <a:cs typeface="+mj-cs"/>
                <a:sym typeface="Helvetica"/>
              </a:defRPr>
            </a:pPr>
            <a:r>
              <a:t>人一定要做自己</a:t>
            </a:r>
            <a:r>
              <a:rPr>
                <a:solidFill>
                  <a:srgbClr val="FF0000"/>
                </a:solidFill>
              </a:rPr>
              <a:t>喜欢</a:t>
            </a:r>
            <a:r>
              <a:t>且</a:t>
            </a:r>
            <a:r>
              <a:rPr>
                <a:solidFill>
                  <a:srgbClr val="FF0000"/>
                </a:solidFill>
              </a:rPr>
              <a:t>擅长</a:t>
            </a:r>
            <a:r>
              <a:t>的事情</a:t>
            </a:r>
            <a:endParaRPr sz="1500"/>
          </a:p>
          <a:p>
            <a:pPr lvl="1" marL="419307" indent="-161270" defTabSz="516070">
              <a:spcBef>
                <a:spcPts val="200"/>
              </a:spcBef>
              <a:defRPr sz="1100">
                <a:latin typeface="+mj-lt"/>
                <a:ea typeface="+mj-ea"/>
                <a:cs typeface="+mj-cs"/>
                <a:sym typeface="Helvetica"/>
              </a:defRPr>
            </a:pPr>
            <a:r>
              <a:t>对</a:t>
            </a:r>
            <a:r>
              <a:rPr>
                <a:solidFill>
                  <a:srgbClr val="FF0000"/>
                </a:solidFill>
              </a:rPr>
              <a:t>事</a:t>
            </a:r>
            <a:r>
              <a:t>不对人</a:t>
            </a:r>
          </a:p>
          <a:p>
            <a:pPr lvl="1" marL="419307" indent="-161270" defTabSz="516070">
              <a:spcBef>
                <a:spcPts val="200"/>
              </a:spcBef>
              <a:defRPr sz="1100">
                <a:latin typeface="+mj-lt"/>
                <a:ea typeface="+mj-ea"/>
                <a:cs typeface="+mj-cs"/>
                <a:sym typeface="Helvetica"/>
              </a:defRPr>
            </a:pPr>
            <a:r>
              <a:t>百度没有</a:t>
            </a:r>
            <a:r>
              <a:rPr>
                <a:solidFill>
                  <a:srgbClr val="FF0000"/>
                </a:solidFill>
              </a:rPr>
              <a:t>公司政治</a:t>
            </a:r>
            <a:endParaRPr sz="1500"/>
          </a:p>
          <a:p>
            <a:pPr lvl="1" marL="419307" indent="-161270" defTabSz="516070">
              <a:spcBef>
                <a:spcPts val="200"/>
              </a:spcBef>
              <a:defRPr sz="1100">
                <a:latin typeface="+mj-lt"/>
                <a:ea typeface="+mj-ea"/>
                <a:cs typeface="+mj-cs"/>
                <a:sym typeface="Helvetica"/>
              </a:defRPr>
            </a:pPr>
            <a:r>
              <a:t>主动</a:t>
            </a:r>
            <a:r>
              <a:rPr>
                <a:solidFill>
                  <a:srgbClr val="FF0000"/>
                </a:solidFill>
              </a:rPr>
              <a:t>分享</a:t>
            </a:r>
            <a:endParaRPr sz="1500"/>
          </a:p>
          <a:p>
            <a:pPr lvl="1" marL="419307" indent="-161270" defTabSz="516070">
              <a:spcBef>
                <a:spcPts val="200"/>
              </a:spcBef>
              <a:defRPr sz="1100">
                <a:solidFill>
                  <a:srgbClr val="FF0000"/>
                </a:solidFill>
                <a:latin typeface="+mj-lt"/>
                <a:ea typeface="+mj-ea"/>
                <a:cs typeface="+mj-cs"/>
                <a:sym typeface="Helvetica"/>
              </a:defRPr>
            </a:pPr>
            <a:r>
              <a:t>帮助</a:t>
            </a:r>
            <a:r>
              <a:rPr>
                <a:solidFill>
                  <a:srgbClr val="000000"/>
                </a:solidFill>
              </a:rPr>
              <a:t>别人，成就自己</a:t>
            </a:r>
            <a:endParaRPr sz="1500"/>
          </a:p>
          <a:p>
            <a:pPr lvl="1" marL="419307" indent="-161270" defTabSz="516070">
              <a:spcBef>
                <a:spcPts val="200"/>
              </a:spcBef>
              <a:defRPr sz="1100">
                <a:latin typeface="+mj-lt"/>
                <a:ea typeface="+mj-ea"/>
                <a:cs typeface="+mj-cs"/>
                <a:sym typeface="Helvetica"/>
              </a:defRPr>
            </a:pPr>
            <a:r>
              <a:t>只把最好的成果</a:t>
            </a:r>
            <a:r>
              <a:rPr>
                <a:solidFill>
                  <a:srgbClr val="FF0000"/>
                </a:solidFill>
              </a:rPr>
              <a:t>传递</a:t>
            </a:r>
            <a:r>
              <a:t>给下一环节</a:t>
            </a:r>
            <a:endParaRPr sz="1500"/>
          </a:p>
          <a:p>
            <a:pPr lvl="1" marL="419307" indent="-161270" defTabSz="516070">
              <a:spcBef>
                <a:spcPts val="200"/>
              </a:spcBef>
              <a:defRPr sz="1100">
                <a:latin typeface="+mj-lt"/>
                <a:ea typeface="+mj-ea"/>
                <a:cs typeface="+mj-cs"/>
                <a:sym typeface="Helvetica"/>
              </a:defRPr>
            </a:pPr>
            <a:r>
              <a:t>从</a:t>
            </a:r>
            <a:r>
              <a:rPr>
                <a:solidFill>
                  <a:srgbClr val="FF0000"/>
                </a:solidFill>
              </a:rPr>
              <a:t>可信赖</a:t>
            </a:r>
            <a:r>
              <a:t>到</a:t>
            </a:r>
            <a:r>
              <a:rPr>
                <a:solidFill>
                  <a:srgbClr val="FF0000"/>
                </a:solidFill>
              </a:rPr>
              <a:t>可依赖</a:t>
            </a:r>
            <a:endParaRPr>
              <a:solidFill>
                <a:srgbClr val="FF0000"/>
              </a:solidFill>
            </a:endParaRPr>
          </a:p>
          <a:p>
            <a:pPr lvl="1" marL="419307" indent="-161270" defTabSz="516070">
              <a:spcBef>
                <a:spcPts val="200"/>
              </a:spcBef>
              <a:defRPr sz="1100">
                <a:solidFill>
                  <a:srgbClr val="FF0000"/>
                </a:solidFill>
              </a:defRPr>
            </a:pPr>
            <a:r>
              <a:t>…</a:t>
            </a:r>
          </a:p>
        </p:txBody>
      </p:sp>
      <p:sp>
        <p:nvSpPr>
          <p:cNvPr id="76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4.3.3 </a:t>
            </a:r>
            <a:r>
              <a:rPr>
                <a:latin typeface="+mj-lt"/>
                <a:ea typeface="+mj-ea"/>
                <a:cs typeface="+mj-cs"/>
                <a:sym typeface="Helvetica"/>
              </a:rPr>
              <a:t>职业道德规范</a:t>
            </a:r>
          </a:p>
        </p:txBody>
      </p:sp>
      <p:sp>
        <p:nvSpPr>
          <p:cNvPr id="765"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7"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768"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769" name="Rectangle 3"/>
          <p:cNvSpPr txBox="1"/>
          <p:nvPr/>
        </p:nvSpPr>
        <p:spPr>
          <a:xfrm>
            <a:off x="2114867" y="649286"/>
            <a:ext cx="3475991" cy="22104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4.1 道德的社会价值</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4.2 职业的属性</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4.3 职业道德与个人职业发展</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4.4 IT职业人员的社会责任</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4.4.1 社会责任的意义</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4.4.2 关于责任的问题</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4.4.3 负责行为的障碍</a:t>
            </a:r>
          </a:p>
        </p:txBody>
      </p:sp>
      <p:sp>
        <p:nvSpPr>
          <p:cNvPr id="770"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2"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爱因斯坦认为研究人员分为</a:t>
            </a:r>
            <a:r>
              <a:rPr>
                <a:latin typeface="+mn-lt"/>
                <a:ea typeface="+mn-ea"/>
                <a:cs typeface="+mn-cs"/>
                <a:sym typeface="Calibri"/>
              </a:rPr>
              <a:t>3</a:t>
            </a:r>
            <a:r>
              <a:t>种：</a:t>
            </a:r>
          </a:p>
          <a:p>
            <a:pPr lvl="1" marL="427865" indent="-164563">
              <a:spcBef>
                <a:spcPts val="200"/>
              </a:spcBef>
              <a:defRPr sz="1200">
                <a:latin typeface="+mj-lt"/>
                <a:ea typeface="+mj-ea"/>
                <a:cs typeface="+mj-cs"/>
                <a:sym typeface="Helvetica"/>
              </a:defRPr>
            </a:pPr>
            <a:r>
              <a:t>从事科学工作是因为科学工作给他们提供了</a:t>
            </a:r>
            <a:r>
              <a:rPr>
                <a:solidFill>
                  <a:srgbClr val="FF0000"/>
                </a:solidFill>
              </a:rPr>
              <a:t>施展特殊才能的机会</a:t>
            </a:r>
            <a:r>
              <a:t>，他们之</a:t>
            </a:r>
            <a:r>
              <a:rPr>
                <a:solidFill>
                  <a:srgbClr val="0000FF"/>
                </a:solidFill>
              </a:rPr>
              <a:t>喜好</a:t>
            </a:r>
            <a:r>
              <a:t>正如运动员喜好表现自己的技艺一样</a:t>
            </a:r>
          </a:p>
          <a:p>
            <a:pPr lvl="1" marL="427865" indent="-164563">
              <a:spcBef>
                <a:spcPts val="300"/>
              </a:spcBef>
              <a:defRPr sz="1200"/>
            </a:pPr>
          </a:p>
          <a:p>
            <a:pPr lvl="1" marL="427865" indent="-164563">
              <a:spcBef>
                <a:spcPts val="200"/>
              </a:spcBef>
              <a:defRPr sz="1200">
                <a:latin typeface="+mj-lt"/>
                <a:ea typeface="+mj-ea"/>
                <a:cs typeface="+mj-cs"/>
                <a:sym typeface="Helvetica"/>
              </a:defRPr>
            </a:pPr>
            <a:r>
              <a:t>把科学看成是</a:t>
            </a:r>
            <a:r>
              <a:rPr>
                <a:solidFill>
                  <a:srgbClr val="0000FF"/>
                </a:solidFill>
              </a:rPr>
              <a:t>谋生</a:t>
            </a:r>
            <a:r>
              <a:t>的工具，如非机遇也可能成为成功的商人</a:t>
            </a:r>
          </a:p>
          <a:p>
            <a:pPr lvl="1" marL="427865" indent="-164563">
              <a:spcBef>
                <a:spcPts val="300"/>
              </a:spcBef>
              <a:defRPr sz="1200"/>
            </a:pPr>
          </a:p>
          <a:p>
            <a:pPr lvl="1" marL="427865" indent="-164563">
              <a:spcBef>
                <a:spcPts val="200"/>
              </a:spcBef>
              <a:defRPr sz="1200">
                <a:latin typeface="+mj-lt"/>
                <a:ea typeface="+mj-ea"/>
                <a:cs typeface="+mj-cs"/>
                <a:sym typeface="Helvetica"/>
              </a:defRPr>
            </a:pPr>
            <a:r>
              <a:t>真正的</a:t>
            </a:r>
            <a:r>
              <a:rPr>
                <a:solidFill>
                  <a:srgbClr val="0000FF"/>
                </a:solidFill>
              </a:rPr>
              <a:t>献身者</a:t>
            </a:r>
            <a:r>
              <a:t>（为科学事业投入一生的精力，如居里夫人）</a:t>
            </a:r>
          </a:p>
        </p:txBody>
      </p:sp>
      <p:sp>
        <p:nvSpPr>
          <p:cNvPr id="77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4.4.1 </a:t>
            </a:r>
            <a:r>
              <a:rPr>
                <a:latin typeface="+mj-lt"/>
                <a:ea typeface="+mj-ea"/>
                <a:cs typeface="+mj-cs"/>
                <a:sym typeface="Helvetica"/>
              </a:rPr>
              <a:t>社会责任的意义</a:t>
            </a:r>
          </a:p>
        </p:txBody>
      </p:sp>
      <p:sp>
        <p:nvSpPr>
          <p:cNvPr id="77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6"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爱因斯坦说：</a:t>
            </a:r>
            <a:r>
              <a:rPr>
                <a:solidFill>
                  <a:srgbClr val="FF0000"/>
                </a:solidFill>
              </a:rPr>
              <a:t>如果你们想使你们一生的工作有益于人类社会</a:t>
            </a:r>
            <a:r>
              <a:t>，那么，如果只懂得应用科学本身是不够的，</a:t>
            </a:r>
            <a:r>
              <a:rPr>
                <a:solidFill>
                  <a:srgbClr val="0000FF"/>
                </a:solidFill>
              </a:rPr>
              <a:t>关心人类自身和他的命运</a:t>
            </a:r>
            <a:r>
              <a:t>必须一直是所有技术上努力的</a:t>
            </a:r>
            <a:r>
              <a:rPr>
                <a:solidFill>
                  <a:srgbClr val="FF0000"/>
                </a:solidFill>
              </a:rPr>
              <a:t>主要兴趣</a:t>
            </a:r>
            <a:endParaRPr>
              <a:solidFill>
                <a:srgbClr val="FF0000"/>
              </a:solidFill>
            </a:endParaRPr>
          </a:p>
          <a:p>
            <a:pPr>
              <a:defRPr sz="1200"/>
            </a:pPr>
          </a:p>
          <a:p>
            <a:pPr>
              <a:spcBef>
                <a:spcPts val="200"/>
              </a:spcBef>
              <a:defRPr sz="1200">
                <a:solidFill>
                  <a:srgbClr val="FF0000"/>
                </a:solidFill>
              </a:defRPr>
            </a:pPr>
            <a:r>
              <a:t>IT</a:t>
            </a:r>
            <a:r>
              <a:rPr>
                <a:latin typeface="+mj-lt"/>
                <a:ea typeface="+mj-ea"/>
                <a:cs typeface="+mj-cs"/>
                <a:sym typeface="Helvetica"/>
              </a:rPr>
              <a:t>技术人员</a:t>
            </a:r>
            <a:r>
              <a:rPr>
                <a:solidFill>
                  <a:srgbClr val="000000"/>
                </a:solidFill>
                <a:latin typeface="+mj-lt"/>
                <a:ea typeface="+mj-ea"/>
                <a:cs typeface="+mj-cs"/>
                <a:sym typeface="Helvetica"/>
              </a:rPr>
              <a:t>的社会责任感、道德品质对人民的社会生活有很大的影响力</a:t>
            </a:r>
          </a:p>
        </p:txBody>
      </p:sp>
      <p:sp>
        <p:nvSpPr>
          <p:cNvPr id="77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4.4.1 </a:t>
            </a:r>
            <a:r>
              <a:rPr>
                <a:latin typeface="+mj-lt"/>
                <a:ea typeface="+mj-ea"/>
                <a:cs typeface="+mj-cs"/>
                <a:sym typeface="Helvetica"/>
              </a:rPr>
              <a:t>社会责任的意义</a:t>
            </a:r>
          </a:p>
        </p:txBody>
      </p:sp>
      <p:sp>
        <p:nvSpPr>
          <p:cNvPr id="778"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内容占位符 2"/>
          <p:cNvSpPr txBox="1"/>
          <p:nvPr>
            <p:ph type="body" idx="1"/>
          </p:nvPr>
        </p:nvSpPr>
        <p:spPr>
          <a:xfrm>
            <a:off x="293450" y="737914"/>
            <a:ext cx="5282089" cy="2209552"/>
          </a:xfrm>
          <a:prstGeom prst="rect">
            <a:avLst/>
          </a:prstGeom>
        </p:spPr>
        <p:txBody>
          <a:bodyPr/>
          <a:lstStyle/>
          <a:p>
            <a:pPr>
              <a:spcBef>
                <a:spcPts val="200"/>
              </a:spcBef>
              <a:defRPr b="1" sz="1200">
                <a:latin typeface="+mj-lt"/>
                <a:ea typeface="+mj-ea"/>
                <a:cs typeface="+mj-cs"/>
                <a:sym typeface="Helvetica"/>
              </a:defRPr>
            </a:pPr>
            <a:r>
              <a:t>社会调查</a:t>
            </a:r>
            <a:r>
              <a:rPr b="0"/>
              <a:t>：</a:t>
            </a:r>
            <a:r>
              <a:rPr b="0">
                <a:solidFill>
                  <a:srgbClr val="0000FF"/>
                </a:solidFill>
              </a:rPr>
              <a:t>个案</a:t>
            </a:r>
            <a:r>
              <a:rPr b="0"/>
              <a:t>调查法、</a:t>
            </a:r>
            <a:r>
              <a:rPr>
                <a:solidFill>
                  <a:srgbClr val="0000FF"/>
                </a:solidFill>
              </a:rPr>
              <a:t>文献</a:t>
            </a:r>
            <a:r>
              <a:rPr b="0"/>
              <a:t>收集法、</a:t>
            </a:r>
            <a:r>
              <a:rPr b="0">
                <a:solidFill>
                  <a:srgbClr val="0000FF"/>
                </a:solidFill>
              </a:rPr>
              <a:t>问卷</a:t>
            </a:r>
            <a:r>
              <a:rPr b="0"/>
              <a:t>法和</a:t>
            </a:r>
            <a:r>
              <a:rPr b="0">
                <a:solidFill>
                  <a:srgbClr val="0000FF"/>
                </a:solidFill>
              </a:rPr>
              <a:t>访谈</a:t>
            </a:r>
            <a:r>
              <a:rPr b="0"/>
              <a:t>法</a:t>
            </a:r>
          </a:p>
        </p:txBody>
      </p:sp>
      <p:sp>
        <p:nvSpPr>
          <p:cNvPr id="16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1.2.1 </a:t>
            </a:r>
            <a:r>
              <a:rPr>
                <a:latin typeface="+mj-lt"/>
                <a:ea typeface="+mj-ea"/>
                <a:cs typeface="+mj-cs"/>
                <a:sym typeface="Helvetica"/>
              </a:rPr>
              <a:t>计算机伦理学的研究方法</a:t>
            </a:r>
          </a:p>
        </p:txBody>
      </p:sp>
      <p:sp>
        <p:nvSpPr>
          <p:cNvPr id="162"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0"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责任（</a:t>
            </a:r>
            <a:r>
              <a:rPr>
                <a:latin typeface="+mn-lt"/>
                <a:ea typeface="+mn-ea"/>
                <a:cs typeface="+mn-cs"/>
                <a:sym typeface="Calibri"/>
              </a:rPr>
              <a:t>responsibility</a:t>
            </a:r>
            <a:r>
              <a:t>）</a:t>
            </a:r>
          </a:p>
          <a:p>
            <a:pPr lvl="1" marL="427865" indent="-164563">
              <a:spcBef>
                <a:spcPts val="200"/>
              </a:spcBef>
              <a:defRPr sz="1200"/>
            </a:pPr>
            <a:r>
              <a:t>Francis Bacon</a:t>
            </a:r>
            <a:r>
              <a:rPr>
                <a:latin typeface="+mj-lt"/>
                <a:ea typeface="+mj-ea"/>
                <a:cs typeface="+mj-cs"/>
                <a:sym typeface="Helvetica"/>
              </a:rPr>
              <a:t>：力守对</a:t>
            </a:r>
            <a:r>
              <a:rPr>
                <a:solidFill>
                  <a:srgbClr val="FF0000"/>
                </a:solidFill>
                <a:latin typeface="+mj-lt"/>
                <a:ea typeface="+mj-ea"/>
                <a:cs typeface="+mj-cs"/>
                <a:sym typeface="Helvetica"/>
              </a:rPr>
              <a:t>公家的善</a:t>
            </a:r>
            <a:r>
              <a:rPr>
                <a:latin typeface="+mj-lt"/>
                <a:ea typeface="+mj-ea"/>
                <a:cs typeface="+mj-cs"/>
                <a:sym typeface="Helvetica"/>
              </a:rPr>
              <a:t>，比维护生存和存在，要珍贵得多</a:t>
            </a:r>
          </a:p>
          <a:p>
            <a:pPr lvl="1" marL="427865" indent="-164563">
              <a:spcBef>
                <a:spcPts val="300"/>
              </a:spcBef>
              <a:defRPr sz="1200"/>
            </a:pPr>
          </a:p>
          <a:p>
            <a:pPr lvl="1" marL="427865" indent="-164563">
              <a:spcBef>
                <a:spcPts val="200"/>
              </a:spcBef>
              <a:defRPr sz="1200"/>
            </a:pPr>
            <a:r>
              <a:t>Immanuel Kant</a:t>
            </a:r>
            <a:r>
              <a:rPr>
                <a:latin typeface="+mj-lt"/>
                <a:ea typeface="+mj-ea"/>
                <a:cs typeface="+mj-cs"/>
                <a:sym typeface="Helvetica"/>
              </a:rPr>
              <a:t>：</a:t>
            </a:r>
            <a:r>
              <a:rPr>
                <a:solidFill>
                  <a:srgbClr val="FF0000"/>
                </a:solidFill>
                <a:latin typeface="+mj-lt"/>
                <a:ea typeface="+mj-ea"/>
                <a:cs typeface="+mj-cs"/>
                <a:sym typeface="Helvetica"/>
              </a:rPr>
              <a:t>义务</a:t>
            </a:r>
            <a:r>
              <a:rPr>
                <a:latin typeface="+mj-lt"/>
                <a:ea typeface="+mj-ea"/>
                <a:cs typeface="+mj-cs"/>
                <a:sym typeface="Helvetica"/>
              </a:rPr>
              <a:t>（</a:t>
            </a:r>
            <a:r>
              <a:t>duty</a:t>
            </a:r>
            <a:r>
              <a:rPr>
                <a:latin typeface="+mj-lt"/>
                <a:ea typeface="+mj-ea"/>
                <a:cs typeface="+mj-cs"/>
                <a:sym typeface="Helvetica"/>
              </a:rPr>
              <a:t>）是</a:t>
            </a:r>
            <a:r>
              <a:t>“</a:t>
            </a:r>
            <a:r>
              <a:rPr>
                <a:latin typeface="+mj-lt"/>
                <a:ea typeface="+mj-ea"/>
                <a:cs typeface="+mj-cs"/>
                <a:sym typeface="Helvetica"/>
              </a:rPr>
              <a:t>主观的行为准则服从普遍的实践理性法则</a:t>
            </a:r>
            <a:r>
              <a:t>”</a:t>
            </a:r>
            <a:r>
              <a:rPr>
                <a:latin typeface="+mj-lt"/>
                <a:ea typeface="+mj-ea"/>
                <a:cs typeface="+mj-cs"/>
                <a:sym typeface="Helvetica"/>
              </a:rPr>
              <a:t>的过程，人们</a:t>
            </a:r>
            <a:r>
              <a:rPr>
                <a:solidFill>
                  <a:srgbClr val="0000FF"/>
                </a:solidFill>
                <a:latin typeface="+mj-lt"/>
                <a:ea typeface="+mj-ea"/>
                <a:cs typeface="+mj-cs"/>
                <a:sym typeface="Helvetica"/>
              </a:rPr>
              <a:t>履行自己的义务</a:t>
            </a:r>
            <a:r>
              <a:rPr>
                <a:latin typeface="+mj-lt"/>
                <a:ea typeface="+mj-ea"/>
                <a:cs typeface="+mj-cs"/>
                <a:sym typeface="Helvetica"/>
              </a:rPr>
              <a:t>，就是善的美德，违背义务就是恶德</a:t>
            </a:r>
          </a:p>
          <a:p>
            <a:pPr lvl="1" marL="427865" indent="-164563">
              <a:spcBef>
                <a:spcPts val="300"/>
              </a:spcBef>
              <a:defRPr sz="1200"/>
            </a:pPr>
          </a:p>
          <a:p>
            <a:pPr lvl="1" marL="427865" indent="-164563">
              <a:spcBef>
                <a:spcPts val="200"/>
              </a:spcBef>
              <a:defRPr sz="1200"/>
            </a:pPr>
            <a:r>
              <a:t>Henri Bergson</a:t>
            </a:r>
            <a:r>
              <a:rPr>
                <a:latin typeface="+mj-lt"/>
                <a:ea typeface="+mj-ea"/>
                <a:cs typeface="+mj-cs"/>
                <a:sym typeface="Helvetica"/>
              </a:rPr>
              <a:t>：</a:t>
            </a:r>
            <a:r>
              <a:rPr>
                <a:solidFill>
                  <a:srgbClr val="FF0000"/>
                </a:solidFill>
                <a:latin typeface="+mj-lt"/>
                <a:ea typeface="+mj-ea"/>
                <a:cs typeface="+mj-cs"/>
                <a:sym typeface="Helvetica"/>
              </a:rPr>
              <a:t>职责</a:t>
            </a:r>
            <a:r>
              <a:rPr>
                <a:latin typeface="+mj-lt"/>
                <a:ea typeface="+mj-ea"/>
                <a:cs typeface="+mj-cs"/>
                <a:sym typeface="Helvetica"/>
              </a:rPr>
              <a:t>，我们把它看做是人们之间的约束，首先是我们</a:t>
            </a:r>
            <a:r>
              <a:rPr>
                <a:solidFill>
                  <a:srgbClr val="0000FF"/>
                </a:solidFill>
                <a:latin typeface="+mj-lt"/>
                <a:ea typeface="+mj-ea"/>
                <a:cs typeface="+mj-cs"/>
                <a:sym typeface="Helvetica"/>
              </a:rPr>
              <a:t>对我们自己的约束</a:t>
            </a:r>
          </a:p>
        </p:txBody>
      </p:sp>
      <p:sp>
        <p:nvSpPr>
          <p:cNvPr id="78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4.4.2 </a:t>
            </a:r>
            <a:r>
              <a:rPr>
                <a:latin typeface="+mj-lt"/>
                <a:ea typeface="+mj-ea"/>
                <a:cs typeface="+mj-cs"/>
                <a:sym typeface="Helvetica"/>
              </a:rPr>
              <a:t>关于责任的问题</a:t>
            </a:r>
          </a:p>
        </p:txBody>
      </p:sp>
      <p:sp>
        <p:nvSpPr>
          <p:cNvPr id="782"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4"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第一，责任是一种</a:t>
            </a:r>
            <a:r>
              <a:rPr>
                <a:solidFill>
                  <a:srgbClr val="0000FF"/>
                </a:solidFill>
              </a:rPr>
              <a:t>尽责的品质和状态</a:t>
            </a:r>
            <a:r>
              <a:t>，归在道德上、法律上、精神层面的控制能力；是可靠的、可值得信赖的。</a:t>
            </a:r>
          </a:p>
          <a:p>
            <a:pPr>
              <a:defRPr sz="1200"/>
            </a:pPr>
          </a:p>
          <a:p>
            <a:pPr>
              <a:spcBef>
                <a:spcPts val="200"/>
              </a:spcBef>
              <a:defRPr sz="1200">
                <a:latin typeface="+mj-lt"/>
                <a:ea typeface="+mj-ea"/>
                <a:cs typeface="+mj-cs"/>
                <a:sym typeface="Helvetica"/>
              </a:defRPr>
            </a:pPr>
            <a:r>
              <a:t>第二，</a:t>
            </a:r>
            <a:r>
              <a:rPr>
                <a:solidFill>
                  <a:srgbClr val="FF0000"/>
                </a:solidFill>
              </a:rPr>
              <a:t>是负责任的</a:t>
            </a:r>
            <a:r>
              <a:t>。站在</a:t>
            </a:r>
            <a:r>
              <a:rPr>
                <a:solidFill>
                  <a:srgbClr val="0000FF"/>
                </a:solidFill>
              </a:rPr>
              <a:t>分内事</a:t>
            </a:r>
            <a:r>
              <a:t>的角度上说明责任是一种精神状态、是一种具体担负。</a:t>
            </a:r>
          </a:p>
        </p:txBody>
      </p:sp>
      <p:sp>
        <p:nvSpPr>
          <p:cNvPr id="78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4.4.2 </a:t>
            </a:r>
            <a:r>
              <a:rPr>
                <a:latin typeface="+mj-lt"/>
                <a:ea typeface="+mj-ea"/>
                <a:cs typeface="+mj-cs"/>
                <a:sym typeface="Helvetica"/>
              </a:rPr>
              <a:t>关于责任的问题</a:t>
            </a:r>
          </a:p>
        </p:txBody>
      </p:sp>
      <p:sp>
        <p:nvSpPr>
          <p:cNvPr id="786"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8"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社会责任</a:t>
            </a:r>
          </a:p>
          <a:p>
            <a:pPr lvl="1" marL="427865" indent="-164563">
              <a:spcBef>
                <a:spcPts val="200"/>
              </a:spcBef>
              <a:defRPr sz="1200"/>
            </a:pPr>
            <a:r>
              <a:t>1. </a:t>
            </a:r>
            <a:r>
              <a:rPr>
                <a:latin typeface="+mj-lt"/>
                <a:ea typeface="+mj-ea"/>
                <a:cs typeface="+mj-cs"/>
                <a:sym typeface="Helvetica"/>
              </a:rPr>
              <a:t>对自然界的责任：对自然界的</a:t>
            </a:r>
            <a:r>
              <a:rPr>
                <a:solidFill>
                  <a:srgbClr val="0000FF"/>
                </a:solidFill>
                <a:latin typeface="+mj-lt"/>
                <a:ea typeface="+mj-ea"/>
                <a:cs typeface="+mj-cs"/>
                <a:sym typeface="Helvetica"/>
              </a:rPr>
              <a:t>完整性与稳定性</a:t>
            </a:r>
            <a:r>
              <a:rPr>
                <a:latin typeface="+mj-lt"/>
                <a:ea typeface="+mj-ea"/>
                <a:cs typeface="+mj-cs"/>
                <a:sym typeface="Helvetica"/>
              </a:rPr>
              <a:t>负责</a:t>
            </a:r>
          </a:p>
          <a:p>
            <a:pPr lvl="1" marL="427865" indent="-164563">
              <a:spcBef>
                <a:spcPts val="300"/>
              </a:spcBef>
              <a:defRPr sz="1200"/>
            </a:pPr>
          </a:p>
          <a:p>
            <a:pPr lvl="1" marL="427865" indent="-164563">
              <a:spcBef>
                <a:spcPts val="200"/>
              </a:spcBef>
              <a:defRPr sz="1200"/>
            </a:pPr>
            <a:r>
              <a:t>2. </a:t>
            </a:r>
            <a:r>
              <a:rPr>
                <a:latin typeface="+mj-lt"/>
                <a:ea typeface="+mj-ea"/>
                <a:cs typeface="+mj-cs"/>
                <a:sym typeface="Helvetica"/>
              </a:rPr>
              <a:t>对社会发展的责任：对</a:t>
            </a:r>
            <a:r>
              <a:rPr>
                <a:solidFill>
                  <a:srgbClr val="FF0000"/>
                </a:solidFill>
                <a:latin typeface="+mj-lt"/>
                <a:ea typeface="+mj-ea"/>
                <a:cs typeface="+mj-cs"/>
                <a:sym typeface="Helvetica"/>
              </a:rPr>
              <a:t>生产力发展</a:t>
            </a:r>
            <a:r>
              <a:rPr>
                <a:latin typeface="+mj-lt"/>
                <a:ea typeface="+mj-ea"/>
                <a:cs typeface="+mj-cs"/>
                <a:sym typeface="Helvetica"/>
              </a:rPr>
              <a:t>的责任；对</a:t>
            </a:r>
            <a:r>
              <a:rPr>
                <a:solidFill>
                  <a:srgbClr val="FF0000"/>
                </a:solidFill>
                <a:latin typeface="+mj-lt"/>
                <a:ea typeface="+mj-ea"/>
                <a:cs typeface="+mj-cs"/>
                <a:sym typeface="Helvetica"/>
              </a:rPr>
              <a:t>社会关系改善</a:t>
            </a:r>
            <a:r>
              <a:rPr>
                <a:latin typeface="+mj-lt"/>
                <a:ea typeface="+mj-ea"/>
                <a:cs typeface="+mj-cs"/>
                <a:sym typeface="Helvetica"/>
              </a:rPr>
              <a:t>的责任；对</a:t>
            </a:r>
            <a:r>
              <a:rPr>
                <a:solidFill>
                  <a:srgbClr val="FF0000"/>
                </a:solidFill>
                <a:latin typeface="+mj-lt"/>
                <a:ea typeface="+mj-ea"/>
                <a:cs typeface="+mj-cs"/>
                <a:sym typeface="Helvetica"/>
              </a:rPr>
              <a:t>精神文明进步</a:t>
            </a:r>
            <a:r>
              <a:rPr>
                <a:latin typeface="+mj-lt"/>
                <a:ea typeface="+mj-ea"/>
                <a:cs typeface="+mj-cs"/>
                <a:sym typeface="Helvetica"/>
              </a:rPr>
              <a:t>的责任</a:t>
            </a:r>
          </a:p>
          <a:p>
            <a:pPr lvl="1" marL="427865" indent="-164563">
              <a:spcBef>
                <a:spcPts val="300"/>
              </a:spcBef>
              <a:defRPr sz="1200"/>
            </a:pPr>
          </a:p>
          <a:p>
            <a:pPr lvl="1" marL="427865" indent="-164563">
              <a:spcBef>
                <a:spcPts val="200"/>
              </a:spcBef>
              <a:defRPr sz="1200"/>
            </a:pPr>
            <a:r>
              <a:t>3. </a:t>
            </a:r>
            <a:r>
              <a:rPr>
                <a:latin typeface="+mj-lt"/>
                <a:ea typeface="+mj-ea"/>
                <a:cs typeface="+mj-cs"/>
                <a:sym typeface="Helvetica"/>
              </a:rPr>
              <a:t>对人的责任：对人类的责任与贡献；对个人的责任（</a:t>
            </a:r>
            <a:r>
              <a:rPr>
                <a:solidFill>
                  <a:srgbClr val="0000FF"/>
                </a:solidFill>
                <a:latin typeface="+mj-lt"/>
                <a:ea typeface="+mj-ea"/>
                <a:cs typeface="+mj-cs"/>
                <a:sym typeface="Helvetica"/>
              </a:rPr>
              <a:t>包括个人健康等身体素质</a:t>
            </a:r>
            <a:r>
              <a:rPr>
                <a:latin typeface="+mj-lt"/>
                <a:ea typeface="+mj-ea"/>
                <a:cs typeface="+mj-cs"/>
                <a:sym typeface="Helvetica"/>
              </a:rPr>
              <a:t>）</a:t>
            </a:r>
          </a:p>
        </p:txBody>
      </p:sp>
      <p:sp>
        <p:nvSpPr>
          <p:cNvPr id="78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4.4.2 </a:t>
            </a:r>
            <a:r>
              <a:rPr>
                <a:latin typeface="+mj-lt"/>
                <a:ea typeface="+mj-ea"/>
                <a:cs typeface="+mj-cs"/>
                <a:sym typeface="Helvetica"/>
              </a:rPr>
              <a:t>关于责任的问题</a:t>
            </a:r>
          </a:p>
        </p:txBody>
      </p:sp>
      <p:sp>
        <p:nvSpPr>
          <p:cNvPr id="790"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2"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sz="1100">
                <a:latin typeface="+mj-lt"/>
                <a:ea typeface="+mj-ea"/>
                <a:cs typeface="+mj-cs"/>
                <a:sym typeface="Helvetica"/>
              </a:defRPr>
            </a:pPr>
            <a:r>
              <a:t>做一个</a:t>
            </a:r>
            <a:r>
              <a:rPr>
                <a:solidFill>
                  <a:srgbClr val="0000FF"/>
                </a:solidFill>
              </a:rPr>
              <a:t>敢于负责的人</a:t>
            </a:r>
            <a:endParaRPr>
              <a:solidFill>
                <a:srgbClr val="0000FF"/>
              </a:solidFill>
            </a:endParaRPr>
          </a:p>
          <a:p>
            <a:pPr lvl="1" marL="419307" indent="-161270" defTabSz="516070">
              <a:spcBef>
                <a:spcPts val="200"/>
              </a:spcBef>
              <a:defRPr sz="1100">
                <a:latin typeface="+mj-lt"/>
                <a:ea typeface="+mj-ea"/>
                <a:cs typeface="+mj-cs"/>
                <a:sym typeface="Helvetica"/>
              </a:defRPr>
            </a:pPr>
            <a:r>
              <a:t>例：在</a:t>
            </a:r>
            <a:r>
              <a:rPr>
                <a:latin typeface="+mn-lt"/>
                <a:ea typeface="+mn-ea"/>
                <a:cs typeface="+mn-cs"/>
                <a:sym typeface="Calibri"/>
              </a:rPr>
              <a:t>**</a:t>
            </a:r>
            <a:r>
              <a:t>公司实习期间，有人误删了服务器集群上的数据，但是始终没有人承认</a:t>
            </a:r>
          </a:p>
          <a:p>
            <a:pPr marL="193526" indent="-193526" defTabSz="516070">
              <a:defRPr sz="1100"/>
            </a:pPr>
          </a:p>
          <a:p>
            <a:pPr marL="193526" indent="-193526" defTabSz="516070">
              <a:spcBef>
                <a:spcPts val="200"/>
              </a:spcBef>
              <a:defRPr sz="1100">
                <a:solidFill>
                  <a:srgbClr val="0000FF"/>
                </a:solidFill>
                <a:latin typeface="+mj-lt"/>
                <a:ea typeface="+mj-ea"/>
                <a:cs typeface="+mj-cs"/>
                <a:sym typeface="Helvetica"/>
              </a:defRPr>
            </a:pPr>
            <a:r>
              <a:t>私利</a:t>
            </a:r>
            <a:r>
              <a:rPr>
                <a:solidFill>
                  <a:srgbClr val="000000"/>
                </a:solidFill>
              </a:rPr>
              <a:t>是负责任行为的最大障碍之一</a:t>
            </a:r>
          </a:p>
          <a:p>
            <a:pPr lvl="1" marL="419307" indent="-161270" defTabSz="516070">
              <a:spcBef>
                <a:spcPts val="200"/>
              </a:spcBef>
              <a:defRPr sz="1100"/>
            </a:pPr>
            <a:r>
              <a:t>“</a:t>
            </a:r>
            <a:r>
              <a:rPr>
                <a:latin typeface="+mj-lt"/>
                <a:ea typeface="+mj-ea"/>
                <a:cs typeface="+mj-cs"/>
                <a:sym typeface="Helvetica"/>
              </a:rPr>
              <a:t>我们不希望学生是</a:t>
            </a:r>
            <a:r>
              <a:rPr>
                <a:solidFill>
                  <a:srgbClr val="FF0000"/>
                </a:solidFill>
                <a:latin typeface="+mj-lt"/>
                <a:ea typeface="+mj-ea"/>
                <a:cs typeface="+mj-cs"/>
                <a:sym typeface="Helvetica"/>
              </a:rPr>
              <a:t>一个功利的胜利者</a:t>
            </a:r>
            <a:r>
              <a:rPr>
                <a:latin typeface="+mj-lt"/>
                <a:ea typeface="+mj-ea"/>
                <a:cs typeface="+mj-cs"/>
                <a:sym typeface="Helvetica"/>
              </a:rPr>
              <a:t>，不希望学生</a:t>
            </a:r>
            <a:r>
              <a:rPr>
                <a:solidFill>
                  <a:srgbClr val="FF0000"/>
                </a:solidFill>
                <a:latin typeface="+mj-lt"/>
                <a:ea typeface="+mj-ea"/>
                <a:cs typeface="+mj-cs"/>
                <a:sym typeface="Helvetica"/>
              </a:rPr>
              <a:t>有知识但没有良心</a:t>
            </a:r>
            <a:r>
              <a:rPr>
                <a:latin typeface="+mj-lt"/>
                <a:ea typeface="+mj-ea"/>
                <a:cs typeface="+mj-cs"/>
                <a:sym typeface="Helvetica"/>
              </a:rPr>
              <a:t>，我们要培养学生成为一个</a:t>
            </a:r>
            <a:r>
              <a:rPr>
                <a:solidFill>
                  <a:srgbClr val="0000FF"/>
                </a:solidFill>
                <a:latin typeface="+mj-lt"/>
                <a:ea typeface="+mj-ea"/>
                <a:cs typeface="+mj-cs"/>
                <a:sym typeface="Helvetica"/>
              </a:rPr>
              <a:t>有良知、有正面价值观</a:t>
            </a:r>
            <a:r>
              <a:rPr>
                <a:latin typeface="+mj-lt"/>
                <a:ea typeface="+mj-ea"/>
                <a:cs typeface="+mj-cs"/>
                <a:sym typeface="Helvetica"/>
              </a:rPr>
              <a:t>的人。</a:t>
            </a:r>
            <a:r>
              <a:t>”</a:t>
            </a:r>
            <a:r>
              <a:rPr>
                <a:latin typeface="+mj-lt"/>
                <a:ea typeface="+mj-ea"/>
                <a:cs typeface="+mj-cs"/>
                <a:sym typeface="Helvetica"/>
              </a:rPr>
              <a:t>（沈祖饶，香港中文大学校长 ，</a:t>
            </a:r>
            <a:r>
              <a:t>12</a:t>
            </a:r>
            <a:r>
              <a:rPr>
                <a:latin typeface="+mj-lt"/>
                <a:ea typeface="+mj-ea"/>
                <a:cs typeface="+mj-cs"/>
                <a:sym typeface="Helvetica"/>
              </a:rPr>
              <a:t>所中国大学的校长在浙大联合发表《面向</a:t>
            </a:r>
            <a:r>
              <a:t>2030</a:t>
            </a:r>
            <a:r>
              <a:rPr>
                <a:latin typeface="+mj-lt"/>
                <a:ea typeface="+mj-ea"/>
                <a:cs typeface="+mj-cs"/>
                <a:sym typeface="Helvetica"/>
              </a:rPr>
              <a:t>的</a:t>
            </a:r>
            <a:r>
              <a:t>“</a:t>
            </a:r>
            <a:r>
              <a:rPr>
                <a:latin typeface="+mj-lt"/>
                <a:ea typeface="+mj-ea"/>
                <a:cs typeface="+mj-cs"/>
                <a:sym typeface="Helvetica"/>
              </a:rPr>
              <a:t>一流大学创新网络</a:t>
            </a:r>
            <a:r>
              <a:t>”</a:t>
            </a:r>
            <a:r>
              <a:rPr>
                <a:latin typeface="+mj-lt"/>
                <a:ea typeface="+mj-ea"/>
                <a:cs typeface="+mj-cs"/>
                <a:sym typeface="Helvetica"/>
              </a:rPr>
              <a:t>合作倡议》，</a:t>
            </a:r>
            <a:r>
              <a:t>2017</a:t>
            </a:r>
            <a:r>
              <a:rPr>
                <a:latin typeface="+mj-lt"/>
                <a:ea typeface="+mj-ea"/>
                <a:cs typeface="+mj-cs"/>
                <a:sym typeface="Helvetica"/>
              </a:rPr>
              <a:t>年</a:t>
            </a:r>
            <a:r>
              <a:t>5</a:t>
            </a:r>
            <a:r>
              <a:rPr>
                <a:latin typeface="+mj-lt"/>
                <a:ea typeface="+mj-ea"/>
                <a:cs typeface="+mj-cs"/>
                <a:sym typeface="Helvetica"/>
              </a:rPr>
              <a:t>月</a:t>
            </a:r>
            <a:r>
              <a:t>23</a:t>
            </a:r>
            <a:r>
              <a:rPr>
                <a:latin typeface="+mj-lt"/>
                <a:ea typeface="+mj-ea"/>
                <a:cs typeface="+mj-cs"/>
                <a:sym typeface="Helvetica"/>
              </a:rPr>
              <a:t>日）</a:t>
            </a:r>
          </a:p>
        </p:txBody>
      </p:sp>
      <p:sp>
        <p:nvSpPr>
          <p:cNvPr id="79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4.4.3 </a:t>
            </a:r>
            <a:r>
              <a:rPr>
                <a:latin typeface="+mj-lt"/>
                <a:ea typeface="+mj-ea"/>
                <a:cs typeface="+mj-cs"/>
                <a:sym typeface="Helvetica"/>
              </a:rPr>
              <a:t>负责行为的障碍</a:t>
            </a:r>
          </a:p>
        </p:txBody>
      </p:sp>
      <p:sp>
        <p:nvSpPr>
          <p:cNvPr id="79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6"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小节</a:t>
            </a:r>
          </a:p>
        </p:txBody>
      </p:sp>
      <p:sp>
        <p:nvSpPr>
          <p:cNvPr id="797" name="内容占位符 2"/>
          <p:cNvSpPr txBox="1"/>
          <p:nvPr>
            <p:ph type="body" idx="1"/>
          </p:nvPr>
        </p:nvSpPr>
        <p:spPr>
          <a:xfrm>
            <a:off x="293450" y="737914"/>
            <a:ext cx="5282089" cy="2209552"/>
          </a:xfrm>
          <a:prstGeom prst="rect">
            <a:avLst/>
          </a:prstGeom>
        </p:spPr>
        <p:txBody>
          <a:bodyPr/>
          <a:lstStyle/>
          <a:p>
            <a:pPr>
              <a:spcBef>
                <a:spcPts val="200"/>
              </a:spcBef>
              <a:defRPr sz="1200">
                <a:latin typeface="+mj-lt"/>
                <a:ea typeface="+mj-ea"/>
                <a:cs typeface="+mj-cs"/>
                <a:sym typeface="Helvetica"/>
              </a:defRPr>
            </a:pPr>
            <a:r>
              <a:t>职业</a:t>
            </a:r>
          </a:p>
          <a:p>
            <a:pPr>
              <a:spcBef>
                <a:spcPts val="200"/>
              </a:spcBef>
              <a:defRPr sz="1200">
                <a:latin typeface="+mj-lt"/>
                <a:ea typeface="+mj-ea"/>
                <a:cs typeface="+mj-cs"/>
                <a:sym typeface="Helvetica"/>
              </a:defRPr>
            </a:pPr>
            <a:r>
              <a:t>职业道德</a:t>
            </a:r>
          </a:p>
          <a:p>
            <a:pPr>
              <a:spcBef>
                <a:spcPts val="200"/>
              </a:spcBef>
              <a:defRPr sz="1200">
                <a:latin typeface="+mj-lt"/>
                <a:ea typeface="+mj-ea"/>
                <a:cs typeface="+mj-cs"/>
                <a:sym typeface="Helvetica"/>
              </a:defRPr>
            </a:pPr>
            <a:r>
              <a:t>职业发展</a:t>
            </a:r>
          </a:p>
          <a:p>
            <a:pPr>
              <a:spcBef>
                <a:spcPts val="200"/>
              </a:spcBef>
              <a:defRPr sz="1200">
                <a:latin typeface="+mj-lt"/>
                <a:ea typeface="+mj-ea"/>
                <a:cs typeface="+mj-cs"/>
                <a:sym typeface="Helvetica"/>
              </a:defRPr>
            </a:pPr>
            <a:r>
              <a:t>社会责任</a:t>
            </a:r>
          </a:p>
        </p:txBody>
      </p:sp>
      <p:sp>
        <p:nvSpPr>
          <p:cNvPr id="798"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0"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作业</a:t>
            </a:r>
          </a:p>
        </p:txBody>
      </p:sp>
      <p:sp>
        <p:nvSpPr>
          <p:cNvPr id="801" name="内容占位符 2"/>
          <p:cNvSpPr txBox="1"/>
          <p:nvPr>
            <p:ph type="body" idx="1"/>
          </p:nvPr>
        </p:nvSpPr>
        <p:spPr>
          <a:xfrm>
            <a:off x="293450" y="737914"/>
            <a:ext cx="5282089" cy="2209552"/>
          </a:xfrm>
          <a:prstGeom prst="rect">
            <a:avLst/>
          </a:prstGeom>
        </p:spPr>
        <p:txBody>
          <a:bodyPr/>
          <a:lstStyle/>
          <a:p>
            <a:pPr>
              <a:spcBef>
                <a:spcPts val="200"/>
              </a:spcBef>
              <a:defRPr sz="1200">
                <a:latin typeface="+mj-lt"/>
                <a:ea typeface="+mj-ea"/>
                <a:cs typeface="+mj-cs"/>
                <a:sym typeface="Helvetica"/>
              </a:defRPr>
            </a:pPr>
            <a:r>
              <a:t>阅读百度职业道德（</a:t>
            </a:r>
            <a:r>
              <a:rPr sz="800" u="sng">
                <a:solidFill>
                  <a:srgbClr val="0000FF"/>
                </a:solidFill>
                <a:uFill>
                  <a:solidFill>
                    <a:srgbClr val="0000FF"/>
                  </a:solidFill>
                </a:uFill>
                <a:latin typeface="+mn-lt"/>
                <a:ea typeface="+mn-ea"/>
                <a:cs typeface="+mn-cs"/>
                <a:sym typeface="Calibri"/>
                <a:hlinkClick r:id="rId2" invalidUrl="" action="" tgtFrame="" tooltip="" history="1" highlightClick="0" endSnd="0"/>
              </a:rPr>
              <a:t>http://</a:t>
            </a:r>
            <a:r>
              <a:rPr sz="800" u="sng">
                <a:solidFill>
                  <a:srgbClr val="0000FF"/>
                </a:solidFill>
                <a:uFill>
                  <a:solidFill>
                    <a:srgbClr val="0000FF"/>
                  </a:solidFill>
                </a:uFill>
                <a:latin typeface="+mn-lt"/>
                <a:ea typeface="+mn-ea"/>
                <a:cs typeface="+mn-cs"/>
                <a:sym typeface="Calibri"/>
                <a:hlinkClick r:id="rId2" invalidUrl="" action="" tgtFrame="" tooltip="" history="1" highlightClick="0" endSnd="0"/>
              </a:rPr>
              <a:t>home.baidu.com/about/ethics.html</a:t>
            </a:r>
            <a:r>
              <a:t>）和百度文化论语（</a:t>
            </a:r>
            <a:r>
              <a:rPr sz="800" u="sng">
                <a:solidFill>
                  <a:srgbClr val="0000FF"/>
                </a:solidFill>
                <a:uFill>
                  <a:solidFill>
                    <a:srgbClr val="0000FF"/>
                  </a:solidFill>
                </a:uFill>
                <a:latin typeface="+mn-lt"/>
                <a:ea typeface="+mn-ea"/>
                <a:cs typeface="+mn-cs"/>
                <a:sym typeface="Calibri"/>
                <a:hlinkClick r:id="rId3" invalidUrl="" action="" tgtFrame="" tooltip="" history="1" highlightClick="0" endSnd="0"/>
              </a:rPr>
              <a:t>http://</a:t>
            </a:r>
            <a:r>
              <a:rPr sz="800" u="sng">
                <a:solidFill>
                  <a:srgbClr val="0000FF"/>
                </a:solidFill>
                <a:uFill>
                  <a:solidFill>
                    <a:srgbClr val="0000FF"/>
                  </a:solidFill>
                </a:uFill>
                <a:latin typeface="+mn-lt"/>
                <a:ea typeface="+mn-ea"/>
                <a:cs typeface="+mn-cs"/>
                <a:sym typeface="Calibri"/>
                <a:hlinkClick r:id="rId3" invalidUrl="" action="" tgtFrame="" tooltip="" history="1" highlightClick="0" endSnd="0"/>
              </a:rPr>
              <a:t>home.baidu.com/about/culture.html</a:t>
            </a:r>
            <a:r>
              <a:t>）</a:t>
            </a:r>
          </a:p>
          <a:p>
            <a:pPr lvl="1" marL="427865" indent="-164563">
              <a:spcBef>
                <a:spcPts val="200"/>
              </a:spcBef>
              <a:defRPr sz="1000">
                <a:latin typeface="+mj-lt"/>
                <a:ea typeface="+mj-ea"/>
                <a:cs typeface="+mj-cs"/>
                <a:sym typeface="Helvetica"/>
              </a:defRPr>
            </a:pPr>
            <a:r>
              <a:t>根据</a:t>
            </a:r>
            <a:r>
              <a:rPr>
                <a:solidFill>
                  <a:srgbClr val="FF0000"/>
                </a:solidFill>
                <a:latin typeface="+mn-lt"/>
                <a:ea typeface="+mn-ea"/>
                <a:cs typeface="+mn-cs"/>
                <a:sym typeface="Calibri"/>
              </a:rPr>
              <a:t>IT</a:t>
            </a:r>
            <a:r>
              <a:rPr>
                <a:solidFill>
                  <a:srgbClr val="FF0000"/>
                </a:solidFill>
              </a:rPr>
              <a:t>职业道德和社会责任</a:t>
            </a:r>
            <a:r>
              <a:t>等知识点，对这一百度职业道德和百度文化论文中的内容（可自由选择其中的一部分内容）进行分析，并阐述你的理解，详细要求请看</a:t>
            </a:r>
            <a:r>
              <a:rPr>
                <a:latin typeface="+mn-lt"/>
                <a:ea typeface="+mn-ea"/>
                <a:cs typeface="+mn-cs"/>
                <a:sym typeface="Calibri"/>
              </a:rPr>
              <a:t>Blackboard</a:t>
            </a:r>
            <a:r>
              <a:t>中的作业</a:t>
            </a:r>
            <a:r>
              <a:rPr>
                <a:latin typeface="+mn-lt"/>
                <a:ea typeface="+mn-ea"/>
                <a:cs typeface="+mn-cs"/>
                <a:sym typeface="Calibri"/>
              </a:rPr>
              <a:t>2</a:t>
            </a:r>
            <a:r>
              <a:t>。</a:t>
            </a:r>
          </a:p>
        </p:txBody>
      </p:sp>
      <p:sp>
        <p:nvSpPr>
          <p:cNvPr id="802"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4" name="标题 1"/>
          <p:cNvSpPr txBox="1"/>
          <p:nvPr>
            <p:ph type="ctrTitle"/>
          </p:nvPr>
        </p:nvSpPr>
        <p:spPr>
          <a:xfrm>
            <a:off x="440172" y="1040062"/>
            <a:ext cx="4988643" cy="717658"/>
          </a:xfrm>
          <a:prstGeom prst="rect">
            <a:avLst/>
          </a:prstGeom>
        </p:spPr>
        <p:txBody>
          <a:bodyPr/>
          <a:lstStyle/>
          <a:p>
            <a:pPr>
              <a:defRPr b="1">
                <a:latin typeface="+mj-lt"/>
                <a:ea typeface="+mj-ea"/>
                <a:cs typeface="+mj-cs"/>
                <a:sym typeface="Helvetica"/>
              </a:defRPr>
            </a:pPr>
            <a:r>
              <a:t>第</a:t>
            </a:r>
            <a:r>
              <a:rPr>
                <a:latin typeface="+mn-lt"/>
                <a:ea typeface="+mn-ea"/>
                <a:cs typeface="+mn-cs"/>
                <a:sym typeface="Calibri"/>
              </a:rPr>
              <a:t>5</a:t>
            </a:r>
            <a:r>
              <a:t>章 信息技术带来的社会影响</a:t>
            </a:r>
          </a:p>
        </p:txBody>
      </p:sp>
      <p:sp>
        <p:nvSpPr>
          <p:cNvPr id="805" name="副标题 2"/>
          <p:cNvSpPr txBox="1"/>
          <p:nvPr>
            <p:ph type="subTitle" sz="quarter" idx="1"/>
          </p:nvPr>
        </p:nvSpPr>
        <p:spPr>
          <a:xfrm>
            <a:off x="880347" y="1897221"/>
            <a:ext cx="4108294" cy="855611"/>
          </a:xfrm>
          <a:prstGeom prst="rect">
            <a:avLst/>
          </a:prstGeom>
        </p:spPr>
        <p:txBody>
          <a:bodyPr/>
          <a:lstStyle>
            <a:lvl1pPr>
              <a:spcBef>
                <a:spcPts val="300"/>
              </a:spcBef>
              <a:defRPr b="1" sz="1400">
                <a:solidFill>
                  <a:srgbClr val="000000"/>
                </a:solidFill>
                <a:latin typeface="+mj-lt"/>
                <a:ea typeface="+mj-ea"/>
                <a:cs typeface="+mj-cs"/>
                <a:sym typeface="Helvetica"/>
              </a:defRPr>
            </a:lvl1pPr>
          </a:lstStyle>
          <a:p>
            <a:pPr/>
            <a:r>
              <a:t>贺颖</a:t>
            </a:r>
          </a:p>
        </p:txBody>
      </p:sp>
      <p:sp>
        <p:nvSpPr>
          <p:cNvPr id="806" name="灯片编号占位符 3"/>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8"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809"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810" name="Rectangle 3"/>
          <p:cNvSpPr txBox="1"/>
          <p:nvPr/>
        </p:nvSpPr>
        <p:spPr>
          <a:xfrm>
            <a:off x="2114867" y="649287"/>
            <a:ext cx="3475991" cy="9658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5.1 信息技术与国家现代化</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5.2 因特网的使用对社会的影响</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5.3 全球化问题</a:t>
            </a:r>
          </a:p>
        </p:txBody>
      </p:sp>
      <p:sp>
        <p:nvSpPr>
          <p:cNvPr id="811"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3"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814"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815" name="Rectangle 3"/>
          <p:cNvSpPr txBox="1"/>
          <p:nvPr/>
        </p:nvSpPr>
        <p:spPr>
          <a:xfrm>
            <a:off x="2114867" y="649286"/>
            <a:ext cx="3475991" cy="18421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5.1 信息技术与国家现代化</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5.1.1 信息化的定义</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5.1.2 信息化在国家发展中的作用</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5.1.3 信息技术与可持续发展</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5.2 因特网的使用对社会的影响</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5.3 全球化问题</a:t>
            </a:r>
          </a:p>
        </p:txBody>
      </p:sp>
      <p:sp>
        <p:nvSpPr>
          <p:cNvPr id="816"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8" name="内容占位符 2"/>
          <p:cNvSpPr txBox="1"/>
          <p:nvPr>
            <p:ph type="body" idx="1"/>
          </p:nvPr>
        </p:nvSpPr>
        <p:spPr>
          <a:xfrm>
            <a:off x="293448" y="737914"/>
            <a:ext cx="5377352" cy="2209552"/>
          </a:xfrm>
          <a:prstGeom prst="rect">
            <a:avLst/>
          </a:prstGeom>
        </p:spPr>
        <p:txBody>
          <a:bodyPr/>
          <a:lstStyle/>
          <a:p>
            <a:pPr>
              <a:spcBef>
                <a:spcPts val="200"/>
              </a:spcBef>
              <a:defRPr b="1" sz="1200">
                <a:latin typeface="+mj-lt"/>
                <a:ea typeface="+mj-ea"/>
                <a:cs typeface="+mj-cs"/>
                <a:sym typeface="Helvetica"/>
              </a:defRPr>
            </a:pPr>
            <a:r>
              <a:t>信息化</a:t>
            </a:r>
            <a:r>
              <a:rPr b="0"/>
              <a:t>：</a:t>
            </a:r>
            <a:r>
              <a:rPr b="0">
                <a:solidFill>
                  <a:srgbClr val="FF0000"/>
                </a:solidFill>
              </a:rPr>
              <a:t>计算机</a:t>
            </a:r>
            <a:r>
              <a:rPr b="0"/>
              <a:t>化、</a:t>
            </a:r>
            <a:r>
              <a:rPr b="0">
                <a:solidFill>
                  <a:srgbClr val="FF0000"/>
                </a:solidFill>
              </a:rPr>
              <a:t>网络</a:t>
            </a:r>
            <a:r>
              <a:rPr b="0"/>
              <a:t>化、</a:t>
            </a:r>
            <a:r>
              <a:rPr b="0">
                <a:solidFill>
                  <a:srgbClr val="FF0000"/>
                </a:solidFill>
              </a:rPr>
              <a:t>智能</a:t>
            </a:r>
            <a:r>
              <a:rPr b="0"/>
              <a:t>化、</a:t>
            </a:r>
            <a:r>
              <a:rPr b="0">
                <a:solidFill>
                  <a:srgbClr val="FF0000"/>
                </a:solidFill>
              </a:rPr>
              <a:t>知识</a:t>
            </a:r>
            <a:r>
              <a:rPr b="0"/>
              <a:t>化</a:t>
            </a:r>
            <a:endParaRPr>
              <a:latin typeface="+mn-lt"/>
              <a:ea typeface="+mn-ea"/>
              <a:cs typeface="+mn-cs"/>
              <a:sym typeface="Calibri"/>
            </a:endParaRPr>
          </a:p>
          <a:p>
            <a:pPr>
              <a:defRPr sz="1200"/>
            </a:pPr>
          </a:p>
          <a:p>
            <a:pPr>
              <a:spcBef>
                <a:spcPts val="200"/>
              </a:spcBef>
              <a:defRPr sz="1200">
                <a:latin typeface="+mj-lt"/>
                <a:ea typeface="+mj-ea"/>
                <a:cs typeface="+mj-cs"/>
                <a:sym typeface="Helvetica"/>
              </a:defRPr>
            </a:pPr>
            <a:r>
              <a:t>对一个国家、一个地区而言，信息化包含了信息</a:t>
            </a:r>
            <a:r>
              <a:rPr>
                <a:solidFill>
                  <a:srgbClr val="0000FF"/>
                </a:solidFill>
              </a:rPr>
              <a:t>产业（</a:t>
            </a:r>
            <a:r>
              <a:rPr>
                <a:solidFill>
                  <a:srgbClr val="0000FF"/>
                </a:solidFill>
                <a:latin typeface="+mn-lt"/>
                <a:ea typeface="+mn-ea"/>
                <a:cs typeface="+mn-cs"/>
                <a:sym typeface="Calibri"/>
              </a:rPr>
              <a:t>industry</a:t>
            </a:r>
            <a:r>
              <a:rPr>
                <a:solidFill>
                  <a:srgbClr val="0000FF"/>
                </a:solidFill>
              </a:rPr>
              <a:t>）</a:t>
            </a:r>
            <a:r>
              <a:t>、信息</a:t>
            </a:r>
            <a:r>
              <a:rPr>
                <a:solidFill>
                  <a:srgbClr val="0000FF"/>
                </a:solidFill>
              </a:rPr>
              <a:t>基础设施（</a:t>
            </a:r>
            <a:r>
              <a:rPr>
                <a:solidFill>
                  <a:srgbClr val="0000FF"/>
                </a:solidFill>
                <a:latin typeface="+mn-lt"/>
                <a:ea typeface="+mn-ea"/>
                <a:cs typeface="+mn-cs"/>
                <a:sym typeface="Calibri"/>
              </a:rPr>
              <a:t>infrastructure</a:t>
            </a:r>
            <a:r>
              <a:rPr>
                <a:solidFill>
                  <a:srgbClr val="0000FF"/>
                </a:solidFill>
              </a:rPr>
              <a:t>）</a:t>
            </a:r>
            <a:r>
              <a:t>和信息技术</a:t>
            </a:r>
            <a:r>
              <a:rPr>
                <a:solidFill>
                  <a:srgbClr val="0000FF"/>
                </a:solidFill>
              </a:rPr>
              <a:t>应用（</a:t>
            </a:r>
            <a:r>
              <a:rPr>
                <a:solidFill>
                  <a:srgbClr val="0000FF"/>
                </a:solidFill>
                <a:latin typeface="+mn-lt"/>
                <a:ea typeface="+mn-ea"/>
                <a:cs typeface="+mn-cs"/>
                <a:sym typeface="Calibri"/>
              </a:rPr>
              <a:t>applications</a:t>
            </a:r>
            <a:r>
              <a:rPr>
                <a:solidFill>
                  <a:srgbClr val="0000FF"/>
                </a:solidFill>
              </a:rPr>
              <a:t>）</a:t>
            </a:r>
            <a:endParaRPr>
              <a:solidFill>
                <a:srgbClr val="0000FF"/>
              </a:solidFill>
            </a:endParaRPr>
          </a:p>
          <a:p>
            <a:pPr>
              <a:defRPr sz="1200"/>
            </a:pPr>
          </a:p>
          <a:p>
            <a:pPr>
              <a:spcBef>
                <a:spcPts val="200"/>
              </a:spcBef>
              <a:defRPr sz="1200">
                <a:latin typeface="+mj-lt"/>
                <a:ea typeface="+mj-ea"/>
                <a:cs typeface="+mj-cs"/>
                <a:sym typeface="Helvetica"/>
              </a:defRPr>
            </a:pPr>
            <a:r>
              <a:t>例：深圳拥有全国</a:t>
            </a:r>
            <a:r>
              <a:rPr b="1">
                <a:solidFill>
                  <a:srgbClr val="0000FF"/>
                </a:solidFill>
                <a:latin typeface="+mn-lt"/>
                <a:ea typeface="+mn-ea"/>
                <a:cs typeface="+mn-cs"/>
                <a:sym typeface="Calibri"/>
              </a:rPr>
              <a:t>IT</a:t>
            </a:r>
            <a:r>
              <a:rPr b="1">
                <a:solidFill>
                  <a:srgbClr val="0000FF"/>
                </a:solidFill>
              </a:rPr>
              <a:t>重镇</a:t>
            </a:r>
            <a:r>
              <a:t>的地位</a:t>
            </a:r>
          </a:p>
          <a:p>
            <a:pPr>
              <a:spcBef>
                <a:spcPts val="200"/>
              </a:spcBef>
              <a:defRPr sz="1200">
                <a:latin typeface="+mj-lt"/>
                <a:ea typeface="+mj-ea"/>
                <a:cs typeface="+mj-cs"/>
                <a:sym typeface="Helvetica"/>
              </a:defRPr>
            </a:pPr>
            <a:r>
              <a:t>例：粤港澳大</a:t>
            </a:r>
            <a:r>
              <a:rPr b="1">
                <a:solidFill>
                  <a:srgbClr val="0000FF"/>
                </a:solidFill>
              </a:rPr>
              <a:t>湾区 </a:t>
            </a:r>
            <a:r>
              <a:rPr>
                <a:latin typeface="+mn-lt"/>
                <a:ea typeface="+mn-ea"/>
                <a:cs typeface="+mn-cs"/>
                <a:sym typeface="Calibri"/>
              </a:rPr>
              <a:t>vs. </a:t>
            </a:r>
            <a:r>
              <a:t>旧金山</a:t>
            </a:r>
            <a:r>
              <a:rPr b="1">
                <a:solidFill>
                  <a:srgbClr val="0000FF"/>
                </a:solidFill>
              </a:rPr>
              <a:t>湾区</a:t>
            </a:r>
            <a:r>
              <a:t>（</a:t>
            </a:r>
            <a:r>
              <a:rPr>
                <a:latin typeface="+mn-lt"/>
                <a:ea typeface="+mn-ea"/>
                <a:cs typeface="+mn-cs"/>
                <a:sym typeface="Calibri"/>
              </a:rPr>
              <a:t>San Francisco Bay Area</a:t>
            </a:r>
            <a:r>
              <a:t>）</a:t>
            </a:r>
            <a:r>
              <a:rPr>
                <a:latin typeface="+mn-lt"/>
                <a:ea typeface="+mn-ea"/>
                <a:cs typeface="+mn-cs"/>
                <a:sym typeface="Calibri"/>
              </a:rPr>
              <a:t> </a:t>
            </a:r>
          </a:p>
          <a:p>
            <a:pPr lvl="1" marL="427865" indent="-164563">
              <a:spcBef>
                <a:spcPts val="200"/>
              </a:spcBef>
              <a:defRPr sz="1000"/>
            </a:pPr>
            <a:r>
              <a:t>AMD, Adobe, Intel, </a:t>
            </a:r>
            <a:r>
              <a:rPr>
                <a:solidFill>
                  <a:srgbClr val="FF0000"/>
                </a:solidFill>
              </a:rPr>
              <a:t>Netflix</a:t>
            </a:r>
            <a:r>
              <a:t>, Cisco Systems, Hewlett-Packard, Apple, </a:t>
            </a:r>
            <a:r>
              <a:rPr>
                <a:solidFill>
                  <a:srgbClr val="FF0000"/>
                </a:solidFill>
              </a:rPr>
              <a:t>Google</a:t>
            </a:r>
            <a:r>
              <a:t>, </a:t>
            </a:r>
            <a:r>
              <a:rPr>
                <a:solidFill>
                  <a:srgbClr val="FF0000"/>
                </a:solidFill>
              </a:rPr>
              <a:t>eBay</a:t>
            </a:r>
            <a:r>
              <a:t>, Facebook, </a:t>
            </a:r>
            <a:r>
              <a:rPr>
                <a:solidFill>
                  <a:srgbClr val="FF0000"/>
                </a:solidFill>
              </a:rPr>
              <a:t>Yahoo!</a:t>
            </a:r>
            <a:r>
              <a:t>, … </a:t>
            </a:r>
            <a:r>
              <a:rPr sz="800" u="sng">
                <a:solidFill>
                  <a:srgbClr val="0000FF"/>
                </a:solidFill>
                <a:uFill>
                  <a:solidFill>
                    <a:srgbClr val="0000FF"/>
                  </a:solidFill>
                </a:uFill>
                <a:hlinkClick r:id="rId2" invalidUrl="" action="" tgtFrame="" tooltip="" history="1" highlightClick="0" endSnd="0"/>
              </a:rPr>
              <a:t>https</a:t>
            </a:r>
            <a:r>
              <a:rPr sz="800" u="sng">
                <a:solidFill>
                  <a:srgbClr val="0000FF"/>
                </a:solidFill>
                <a:uFill>
                  <a:solidFill>
                    <a:srgbClr val="0000FF"/>
                  </a:solidFill>
                </a:uFill>
                <a:hlinkClick r:id="rId2" invalidUrl="" action="" tgtFrame="" tooltip="" history="1" highlightClick="0" endSnd="0"/>
              </a:rPr>
              <a:t>://</a:t>
            </a:r>
            <a:r>
              <a:rPr sz="800" u="sng">
                <a:solidFill>
                  <a:srgbClr val="0000FF"/>
                </a:solidFill>
                <a:uFill>
                  <a:solidFill>
                    <a:srgbClr val="0000FF"/>
                  </a:solidFill>
                </a:uFill>
                <a:hlinkClick r:id="rId2" invalidUrl="" action="" tgtFrame="" tooltip="" history="1" highlightClick="0" endSnd="0"/>
              </a:rPr>
              <a:t>en.wikipedia.org/wiki/San_Francisco_Bay_Area</a:t>
            </a:r>
            <a:r>
              <a:rPr sz="800"/>
              <a:t> </a:t>
            </a:r>
          </a:p>
        </p:txBody>
      </p:sp>
      <p:sp>
        <p:nvSpPr>
          <p:cNvPr id="81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5.1.1 </a:t>
            </a:r>
            <a:r>
              <a:rPr>
                <a:latin typeface="+mj-lt"/>
                <a:ea typeface="+mj-ea"/>
                <a:cs typeface="+mj-cs"/>
                <a:sym typeface="Helvetica"/>
              </a:rPr>
              <a:t>信息化的定义</a:t>
            </a:r>
          </a:p>
        </p:txBody>
      </p:sp>
      <p:sp>
        <p:nvSpPr>
          <p:cNvPr id="820"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内容占位符 2"/>
          <p:cNvSpPr txBox="1"/>
          <p:nvPr>
            <p:ph type="body" idx="1"/>
          </p:nvPr>
        </p:nvSpPr>
        <p:spPr>
          <a:xfrm>
            <a:off x="293450" y="737914"/>
            <a:ext cx="5282089"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计算机伦理学先驱者</a:t>
            </a:r>
          </a:p>
          <a:p>
            <a:pPr>
              <a:spcBef>
                <a:spcPts val="200"/>
              </a:spcBef>
              <a:defRPr sz="1200"/>
            </a:pPr>
            <a:r>
              <a:t>Norbert Wiener</a:t>
            </a:r>
            <a:r>
              <a:rPr>
                <a:latin typeface="+mj-lt"/>
                <a:ea typeface="+mj-ea"/>
                <a:cs typeface="+mj-cs"/>
                <a:sym typeface="Helvetica"/>
              </a:rPr>
              <a:t>：见</a:t>
            </a:r>
            <a:r>
              <a:t>1.1.1</a:t>
            </a:r>
            <a:r>
              <a:rPr>
                <a:latin typeface="+mj-lt"/>
                <a:ea typeface="+mj-ea"/>
                <a:cs typeface="+mj-cs"/>
                <a:sym typeface="Helvetica"/>
              </a:rPr>
              <a:t>节</a:t>
            </a:r>
          </a:p>
          <a:p>
            <a:pPr>
              <a:spcBef>
                <a:spcPts val="200"/>
              </a:spcBef>
              <a:defRPr sz="1200"/>
            </a:pPr>
            <a:r>
              <a:t>Walter Manner</a:t>
            </a:r>
            <a:r>
              <a:rPr>
                <a:latin typeface="+mj-lt"/>
                <a:ea typeface="+mj-ea"/>
                <a:cs typeface="+mj-cs"/>
                <a:sym typeface="Helvetica"/>
              </a:rPr>
              <a:t>：</a:t>
            </a:r>
            <a:r>
              <a:rPr b="1">
                <a:solidFill>
                  <a:srgbClr val="0000FF"/>
                </a:solidFill>
              </a:rPr>
              <a:t>1976</a:t>
            </a:r>
            <a:r>
              <a:rPr>
                <a:latin typeface="+mj-lt"/>
                <a:ea typeface="+mj-ea"/>
                <a:cs typeface="+mj-cs"/>
                <a:sym typeface="Helvetica"/>
              </a:rPr>
              <a:t>年首次提出</a:t>
            </a:r>
            <a:r>
              <a:rPr>
                <a:solidFill>
                  <a:srgbClr val="FF0000"/>
                </a:solidFill>
              </a:rPr>
              <a:t>“</a:t>
            </a:r>
            <a:r>
              <a:rPr>
                <a:solidFill>
                  <a:srgbClr val="FF0000"/>
                </a:solidFill>
                <a:latin typeface="+mj-lt"/>
                <a:ea typeface="+mj-ea"/>
                <a:cs typeface="+mj-cs"/>
                <a:sym typeface="Helvetica"/>
              </a:rPr>
              <a:t>计算机伦理学</a:t>
            </a:r>
            <a:r>
              <a:rPr>
                <a:solidFill>
                  <a:srgbClr val="FF0000"/>
                </a:solidFill>
              </a:rPr>
              <a:t>”</a:t>
            </a:r>
            <a:r>
              <a:rPr>
                <a:solidFill>
                  <a:srgbClr val="FF0000"/>
                </a:solidFill>
                <a:latin typeface="+mj-lt"/>
                <a:ea typeface="+mj-ea"/>
                <a:cs typeface="+mj-cs"/>
                <a:sym typeface="Helvetica"/>
              </a:rPr>
              <a:t>一词</a:t>
            </a:r>
            <a:r>
              <a:rPr>
                <a:latin typeface="+mj-lt"/>
                <a:ea typeface="+mj-ea"/>
                <a:cs typeface="+mj-cs"/>
                <a:sym typeface="Helvetica"/>
              </a:rPr>
              <a:t>；开拓了一个应用伦理学研究的新领域</a:t>
            </a:r>
            <a:r>
              <a:t>--</a:t>
            </a:r>
            <a:r>
              <a:rPr>
                <a:latin typeface="+mj-lt"/>
                <a:ea typeface="+mj-ea"/>
                <a:cs typeface="+mj-cs"/>
                <a:sym typeface="Helvetica"/>
              </a:rPr>
              <a:t>计算机伦理学；开始着手编写教学大纲并撰写文章</a:t>
            </a:r>
          </a:p>
        </p:txBody>
      </p:sp>
      <p:sp>
        <p:nvSpPr>
          <p:cNvPr id="16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1.2.2 </a:t>
            </a:r>
            <a:r>
              <a:rPr>
                <a:latin typeface="+mj-lt"/>
                <a:ea typeface="+mj-ea"/>
                <a:cs typeface="+mj-cs"/>
                <a:sym typeface="Helvetica"/>
              </a:rPr>
              <a:t>计算机伦理学的发展</a:t>
            </a:r>
          </a:p>
        </p:txBody>
      </p:sp>
      <p:sp>
        <p:nvSpPr>
          <p:cNvPr id="166"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2" name="内容占位符 2"/>
          <p:cNvSpPr txBox="1"/>
          <p:nvPr>
            <p:ph type="body" idx="1"/>
          </p:nvPr>
        </p:nvSpPr>
        <p:spPr>
          <a:xfrm>
            <a:off x="293448" y="737914"/>
            <a:ext cx="5377352" cy="2209552"/>
          </a:xfrm>
          <a:prstGeom prst="rect">
            <a:avLst/>
          </a:prstGeom>
        </p:spPr>
        <p:txBody>
          <a:bodyPr/>
          <a:lstStyle/>
          <a:p>
            <a:pPr marL="185627" indent="-185627" defTabSz="495005">
              <a:spcBef>
                <a:spcPts val="200"/>
              </a:spcBef>
              <a:defRPr sz="1100">
                <a:latin typeface="+mj-lt"/>
                <a:ea typeface="+mj-ea"/>
                <a:cs typeface="+mj-cs"/>
                <a:sym typeface="Helvetica"/>
              </a:defRPr>
            </a:pPr>
            <a:r>
              <a:t>信息化是</a:t>
            </a:r>
            <a:r>
              <a:rPr b="1" u="sng"/>
              <a:t>日本学者</a:t>
            </a:r>
            <a:r>
              <a:t>于</a:t>
            </a:r>
            <a:r>
              <a:rPr>
                <a:latin typeface="+mn-lt"/>
                <a:ea typeface="+mn-ea"/>
                <a:cs typeface="+mn-cs"/>
                <a:sym typeface="Calibri"/>
              </a:rPr>
              <a:t>20</a:t>
            </a:r>
            <a:r>
              <a:t>世纪</a:t>
            </a:r>
            <a:r>
              <a:rPr>
                <a:latin typeface="+mn-lt"/>
                <a:ea typeface="+mn-ea"/>
                <a:cs typeface="+mn-cs"/>
                <a:sym typeface="Calibri"/>
              </a:rPr>
              <a:t>60</a:t>
            </a:r>
            <a:r>
              <a:t>年代提出的概念</a:t>
            </a:r>
          </a:p>
          <a:p>
            <a:pPr marL="185627" indent="-185627" defTabSz="495005">
              <a:defRPr sz="1100"/>
            </a:pPr>
          </a:p>
          <a:p>
            <a:pPr marL="185627" indent="-185627" defTabSz="495005">
              <a:defRPr sz="1100"/>
            </a:pPr>
          </a:p>
          <a:p>
            <a:pPr marL="185627" indent="-185627" defTabSz="495005">
              <a:spcBef>
                <a:spcPts val="200"/>
              </a:spcBef>
              <a:defRPr sz="1100">
                <a:latin typeface="+mj-lt"/>
                <a:ea typeface="+mj-ea"/>
                <a:cs typeface="+mj-cs"/>
                <a:sym typeface="Helvetica"/>
              </a:defRPr>
            </a:pPr>
            <a:r>
              <a:t>之后，法国的</a:t>
            </a:r>
            <a:r>
              <a:rPr b="1"/>
              <a:t>西蒙</a:t>
            </a:r>
            <a:r>
              <a:rPr b="1">
                <a:latin typeface="+mn-lt"/>
                <a:ea typeface="+mn-ea"/>
                <a:cs typeface="+mn-cs"/>
                <a:sym typeface="Calibri"/>
              </a:rPr>
              <a:t>.</a:t>
            </a:r>
            <a:r>
              <a:rPr b="1"/>
              <a:t>诺拉（</a:t>
            </a:r>
            <a:r>
              <a:rPr>
                <a:latin typeface="+mn-lt"/>
                <a:ea typeface="+mn-ea"/>
                <a:cs typeface="+mn-cs"/>
                <a:sym typeface="Calibri"/>
              </a:rPr>
              <a:t>Simon Nora</a:t>
            </a:r>
            <a:r>
              <a:rPr b="1"/>
              <a:t>）和阿兰</a:t>
            </a:r>
            <a:r>
              <a:rPr b="1">
                <a:latin typeface="+mn-lt"/>
                <a:ea typeface="+mn-ea"/>
                <a:cs typeface="+mn-cs"/>
                <a:sym typeface="Calibri"/>
              </a:rPr>
              <a:t>.</a:t>
            </a:r>
            <a:r>
              <a:rPr b="1"/>
              <a:t>敏克（</a:t>
            </a:r>
            <a:r>
              <a:rPr>
                <a:latin typeface="+mn-lt"/>
                <a:ea typeface="+mn-ea"/>
                <a:cs typeface="+mn-cs"/>
                <a:sym typeface="Calibri"/>
              </a:rPr>
              <a:t>Alain Minc</a:t>
            </a:r>
            <a:r>
              <a:rPr b="1"/>
              <a:t>）</a:t>
            </a:r>
            <a:r>
              <a:t>出版《</a:t>
            </a:r>
            <a:r>
              <a:rPr>
                <a:solidFill>
                  <a:srgbClr val="0000FF"/>
                </a:solidFill>
                <a:latin typeface="+mn-lt"/>
                <a:ea typeface="+mn-ea"/>
                <a:cs typeface="+mn-cs"/>
                <a:sym typeface="Calibri"/>
              </a:rPr>
              <a:t>The Computerization of Society</a:t>
            </a:r>
            <a:r>
              <a:t>》</a:t>
            </a:r>
            <a:r>
              <a:rPr b="1"/>
              <a:t>，</a:t>
            </a:r>
            <a:r>
              <a:t>提出信息化历程包括</a:t>
            </a:r>
            <a:r>
              <a:rPr>
                <a:latin typeface="+mn-lt"/>
                <a:ea typeface="+mn-ea"/>
                <a:cs typeface="+mn-cs"/>
                <a:sym typeface="Calibri"/>
              </a:rPr>
              <a:t>“</a:t>
            </a:r>
            <a:r>
              <a:rPr>
                <a:solidFill>
                  <a:srgbClr val="FF0000"/>
                </a:solidFill>
              </a:rPr>
              <a:t>实质上的</a:t>
            </a:r>
            <a:r>
              <a:rPr>
                <a:solidFill>
                  <a:srgbClr val="0000FF"/>
                </a:solidFill>
              </a:rPr>
              <a:t>计算机化</a:t>
            </a:r>
            <a:r>
              <a:rPr>
                <a:latin typeface="+mn-lt"/>
                <a:ea typeface="+mn-ea"/>
                <a:cs typeface="+mn-cs"/>
                <a:sym typeface="Calibri"/>
              </a:rPr>
              <a:t>”</a:t>
            </a:r>
            <a:r>
              <a:t>和</a:t>
            </a:r>
            <a:r>
              <a:rPr>
                <a:latin typeface="+mn-lt"/>
                <a:ea typeface="+mn-ea"/>
                <a:cs typeface="+mn-cs"/>
                <a:sym typeface="Calibri"/>
              </a:rPr>
              <a:t>“</a:t>
            </a:r>
            <a:r>
              <a:rPr>
                <a:solidFill>
                  <a:srgbClr val="FF0000"/>
                </a:solidFill>
              </a:rPr>
              <a:t>信息概念的</a:t>
            </a:r>
            <a:r>
              <a:rPr>
                <a:solidFill>
                  <a:srgbClr val="0000FF"/>
                </a:solidFill>
              </a:rPr>
              <a:t>普及化</a:t>
            </a:r>
            <a:r>
              <a:rPr>
                <a:latin typeface="+mn-lt"/>
                <a:ea typeface="+mn-ea"/>
                <a:cs typeface="+mn-cs"/>
                <a:sym typeface="Calibri"/>
              </a:rPr>
              <a:t>”</a:t>
            </a:r>
          </a:p>
          <a:p>
            <a:pPr marL="185627" indent="-185627" defTabSz="495005">
              <a:defRPr sz="1100"/>
            </a:pPr>
          </a:p>
          <a:p>
            <a:pPr marL="185627" indent="-185627" defTabSz="495005">
              <a:spcBef>
                <a:spcPts val="200"/>
              </a:spcBef>
              <a:defRPr b="1" sz="1100">
                <a:latin typeface="+mj-lt"/>
                <a:ea typeface="+mj-ea"/>
                <a:cs typeface="+mj-cs"/>
                <a:sym typeface="Helvetica"/>
              </a:defRPr>
            </a:pPr>
            <a:r>
              <a:t>信息化的</a:t>
            </a:r>
            <a:r>
              <a:rPr>
                <a:latin typeface="+mn-lt"/>
                <a:ea typeface="+mn-ea"/>
                <a:cs typeface="+mn-cs"/>
                <a:sym typeface="Calibri"/>
              </a:rPr>
              <a:t>5</a:t>
            </a:r>
            <a:r>
              <a:t>大基本特征：</a:t>
            </a:r>
            <a:r>
              <a:rPr b="0">
                <a:solidFill>
                  <a:srgbClr val="FF0000"/>
                </a:solidFill>
              </a:rPr>
              <a:t>信息</a:t>
            </a:r>
            <a:r>
              <a:rPr b="0">
                <a:solidFill>
                  <a:srgbClr val="0000FF"/>
                </a:solidFill>
              </a:rPr>
              <a:t>量</a:t>
            </a:r>
            <a:r>
              <a:rPr b="0"/>
              <a:t>的激增，</a:t>
            </a:r>
            <a:r>
              <a:rPr b="0">
                <a:solidFill>
                  <a:srgbClr val="FF0000"/>
                </a:solidFill>
              </a:rPr>
              <a:t>信息</a:t>
            </a:r>
            <a:r>
              <a:rPr b="0">
                <a:solidFill>
                  <a:srgbClr val="0000FF"/>
                </a:solidFill>
              </a:rPr>
              <a:t>应用</a:t>
            </a:r>
            <a:r>
              <a:rPr b="0"/>
              <a:t>的泛化，</a:t>
            </a:r>
            <a:r>
              <a:rPr b="0">
                <a:solidFill>
                  <a:srgbClr val="FF0000"/>
                </a:solidFill>
              </a:rPr>
              <a:t>信息</a:t>
            </a:r>
            <a:r>
              <a:rPr b="0">
                <a:solidFill>
                  <a:srgbClr val="0000FF"/>
                </a:solidFill>
              </a:rPr>
              <a:t>意识</a:t>
            </a:r>
            <a:r>
              <a:rPr b="0"/>
              <a:t>的提高，</a:t>
            </a:r>
            <a:r>
              <a:rPr b="0">
                <a:solidFill>
                  <a:srgbClr val="FF0000"/>
                </a:solidFill>
              </a:rPr>
              <a:t>信息</a:t>
            </a:r>
            <a:r>
              <a:rPr b="0">
                <a:solidFill>
                  <a:srgbClr val="0000FF"/>
                </a:solidFill>
              </a:rPr>
              <a:t>就业</a:t>
            </a:r>
            <a:r>
              <a:rPr b="0"/>
              <a:t>的扩大和</a:t>
            </a:r>
            <a:r>
              <a:rPr b="0">
                <a:solidFill>
                  <a:srgbClr val="FF0000"/>
                </a:solidFill>
              </a:rPr>
              <a:t>信息</a:t>
            </a:r>
            <a:r>
              <a:rPr b="0">
                <a:solidFill>
                  <a:srgbClr val="0000FF"/>
                </a:solidFill>
              </a:rPr>
              <a:t>经济</a:t>
            </a:r>
            <a:r>
              <a:rPr b="0"/>
              <a:t>的发达</a:t>
            </a:r>
          </a:p>
        </p:txBody>
      </p:sp>
      <p:sp>
        <p:nvSpPr>
          <p:cNvPr id="82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5.1.1 </a:t>
            </a:r>
            <a:r>
              <a:rPr>
                <a:latin typeface="+mj-lt"/>
                <a:ea typeface="+mj-ea"/>
                <a:cs typeface="+mj-cs"/>
                <a:sym typeface="Helvetica"/>
              </a:rPr>
              <a:t>信息化的定义</a:t>
            </a:r>
          </a:p>
        </p:txBody>
      </p:sp>
      <p:sp>
        <p:nvSpPr>
          <p:cNvPr id="82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825" name="图片 5" descr="图片 5"/>
          <p:cNvPicPr>
            <a:picLocks noChangeAspect="1"/>
          </p:cNvPicPr>
          <p:nvPr/>
        </p:nvPicPr>
        <p:blipFill>
          <a:blip r:embed="rId2">
            <a:extLst/>
          </a:blip>
          <a:stretch>
            <a:fillRect/>
          </a:stretch>
        </p:blipFill>
        <p:spPr>
          <a:xfrm>
            <a:off x="4734693" y="665906"/>
            <a:ext cx="504058" cy="735453"/>
          </a:xfrm>
          <a:prstGeom prst="rect">
            <a:avLst/>
          </a:prstGeom>
          <a:ln w="12700">
            <a:miter lim="400000"/>
          </a:ln>
        </p:spPr>
      </p:pic>
    </p:spTree>
  </p:cSld>
  <p:clrMapOvr>
    <a:masterClrMapping/>
  </p:clrMapOvr>
  <p:transition xmlns:p14="http://schemas.microsoft.com/office/powerpoint/2010/main" spd="med" advClick="1"/>
</p:sld>
</file>

<file path=ppt/slides/slide1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7" name="内容占位符 2"/>
          <p:cNvSpPr txBox="1"/>
          <p:nvPr>
            <p:ph type="body" idx="1"/>
          </p:nvPr>
        </p:nvSpPr>
        <p:spPr>
          <a:xfrm>
            <a:off x="293448" y="737914"/>
            <a:ext cx="5377352" cy="2209552"/>
          </a:xfrm>
          <a:prstGeom prst="rect">
            <a:avLst/>
          </a:prstGeom>
        </p:spPr>
        <p:txBody>
          <a:bodyPr/>
          <a:lstStyle/>
          <a:p>
            <a:pPr marL="169828" indent="-169828" defTabSz="452877">
              <a:spcBef>
                <a:spcPts val="200"/>
              </a:spcBef>
              <a:defRPr sz="1000"/>
            </a:pPr>
            <a:r>
              <a:t>Alvin Toffler</a:t>
            </a:r>
            <a:r>
              <a:rPr>
                <a:latin typeface="+mj-lt"/>
                <a:ea typeface="+mj-ea"/>
                <a:cs typeface="+mj-cs"/>
                <a:sym typeface="Helvetica"/>
              </a:rPr>
              <a:t>（阿尔温</a:t>
            </a:r>
            <a:r>
              <a:t>.</a:t>
            </a:r>
            <a:r>
              <a:rPr>
                <a:latin typeface="+mj-lt"/>
                <a:ea typeface="+mj-ea"/>
                <a:cs typeface="+mj-cs"/>
                <a:sym typeface="Helvetica"/>
              </a:rPr>
              <a:t>托夫勒，</a:t>
            </a:r>
            <a:r>
              <a:t>1928--</a:t>
            </a:r>
            <a:r>
              <a:rPr>
                <a:latin typeface="+mj-lt"/>
                <a:ea typeface="+mj-ea"/>
                <a:cs typeface="+mj-cs"/>
                <a:sym typeface="Helvetica"/>
              </a:rPr>
              <a:t>），《第三次浪潮》的作者</a:t>
            </a:r>
          </a:p>
          <a:p>
            <a:pPr lvl="1" marL="367963" indent="-141524" defTabSz="452877">
              <a:spcBef>
                <a:spcPts val="200"/>
              </a:spcBef>
              <a:defRPr sz="1000">
                <a:latin typeface="+mj-lt"/>
                <a:ea typeface="+mj-ea"/>
                <a:cs typeface="+mj-cs"/>
                <a:sym typeface="Helvetica"/>
              </a:defRPr>
            </a:pPr>
            <a:r>
              <a:t>第一次浪潮为</a:t>
            </a:r>
            <a:r>
              <a:rPr>
                <a:solidFill>
                  <a:srgbClr val="FF0000"/>
                </a:solidFill>
              </a:rPr>
              <a:t>农业阶段</a:t>
            </a:r>
            <a:r>
              <a:t>，从约</a:t>
            </a:r>
            <a:r>
              <a:rPr>
                <a:latin typeface="+mn-lt"/>
                <a:ea typeface="+mn-ea"/>
                <a:cs typeface="+mn-cs"/>
                <a:sym typeface="Calibri"/>
              </a:rPr>
              <a:t>1</a:t>
            </a:r>
            <a:r>
              <a:t>万年前开始</a:t>
            </a:r>
          </a:p>
          <a:p>
            <a:pPr lvl="1" marL="367963" indent="-141524" defTabSz="452877">
              <a:spcBef>
                <a:spcPts val="200"/>
              </a:spcBef>
              <a:defRPr sz="1000">
                <a:latin typeface="+mj-lt"/>
                <a:ea typeface="+mj-ea"/>
                <a:cs typeface="+mj-cs"/>
                <a:sym typeface="Helvetica"/>
              </a:defRPr>
            </a:pPr>
            <a:r>
              <a:t>第二次浪潮为</a:t>
            </a:r>
            <a:r>
              <a:rPr>
                <a:solidFill>
                  <a:srgbClr val="FF0000"/>
                </a:solidFill>
              </a:rPr>
              <a:t>工业阶段</a:t>
            </a:r>
            <a:r>
              <a:t>，从</a:t>
            </a:r>
            <a:r>
              <a:rPr>
                <a:latin typeface="+mn-lt"/>
                <a:ea typeface="+mn-ea"/>
                <a:cs typeface="+mn-cs"/>
                <a:sym typeface="Calibri"/>
              </a:rPr>
              <a:t>17</a:t>
            </a:r>
            <a:r>
              <a:t>世纪末开始</a:t>
            </a:r>
          </a:p>
          <a:p>
            <a:pPr lvl="1" marL="367963" indent="-141524" defTabSz="452877">
              <a:spcBef>
                <a:spcPts val="200"/>
              </a:spcBef>
              <a:defRPr sz="1000">
                <a:latin typeface="+mj-lt"/>
                <a:ea typeface="+mj-ea"/>
                <a:cs typeface="+mj-cs"/>
                <a:sym typeface="Helvetica"/>
              </a:defRPr>
            </a:pPr>
            <a:r>
              <a:t>第三次浪潮为</a:t>
            </a:r>
            <a:r>
              <a:rPr>
                <a:solidFill>
                  <a:srgbClr val="FF0000"/>
                </a:solidFill>
              </a:rPr>
              <a:t>信息化（或者服务业）</a:t>
            </a:r>
            <a:r>
              <a:t>阶段，从</a:t>
            </a:r>
            <a:r>
              <a:rPr>
                <a:latin typeface="+mn-lt"/>
                <a:ea typeface="+mn-ea"/>
                <a:cs typeface="+mn-cs"/>
                <a:sym typeface="Calibri"/>
              </a:rPr>
              <a:t>20</a:t>
            </a:r>
            <a:r>
              <a:t>世纪</a:t>
            </a:r>
            <a:r>
              <a:rPr>
                <a:latin typeface="+mn-lt"/>
                <a:ea typeface="+mn-ea"/>
                <a:cs typeface="+mn-cs"/>
                <a:sym typeface="Calibri"/>
              </a:rPr>
              <a:t>50</a:t>
            </a:r>
            <a:r>
              <a:t>年代后期开始</a:t>
            </a:r>
          </a:p>
          <a:p>
            <a:pPr lvl="1" marL="367963" indent="-141524" defTabSz="452877">
              <a:spcBef>
                <a:spcPts val="300"/>
              </a:spcBef>
              <a:defRPr sz="800"/>
            </a:pPr>
          </a:p>
          <a:p>
            <a:pPr marL="169828" indent="-169828" defTabSz="452877">
              <a:spcBef>
                <a:spcPts val="200"/>
              </a:spcBef>
              <a:defRPr b="1" sz="1000">
                <a:latin typeface="+mj-lt"/>
                <a:ea typeface="+mj-ea"/>
                <a:cs typeface="+mj-cs"/>
                <a:sym typeface="Helvetica"/>
              </a:defRPr>
            </a:pPr>
            <a:r>
              <a:t>第三次浪潮赶超战略：</a:t>
            </a:r>
            <a:r>
              <a:rPr b="0">
                <a:solidFill>
                  <a:srgbClr val="FF0000"/>
                </a:solidFill>
              </a:rPr>
              <a:t>发展中国家</a:t>
            </a:r>
            <a:r>
              <a:rPr b="0">
                <a:solidFill>
                  <a:srgbClr val="0000FF"/>
                </a:solidFill>
              </a:rPr>
              <a:t>可以不经过</a:t>
            </a:r>
            <a:r>
              <a:rPr b="0">
                <a:solidFill>
                  <a:srgbClr val="FF0000"/>
                </a:solidFill>
              </a:rPr>
              <a:t>第二次浪潮发展阶段而直接</a:t>
            </a:r>
            <a:r>
              <a:rPr b="0">
                <a:solidFill>
                  <a:srgbClr val="0000FF"/>
                </a:solidFill>
              </a:rPr>
              <a:t>追赶</a:t>
            </a:r>
            <a:r>
              <a:rPr b="0">
                <a:solidFill>
                  <a:srgbClr val="FF0000"/>
                </a:solidFill>
              </a:rPr>
              <a:t>第三次浪潮</a:t>
            </a:r>
            <a:endParaRPr>
              <a:solidFill>
                <a:srgbClr val="FF0000"/>
              </a:solidFill>
              <a:latin typeface="+mn-lt"/>
              <a:ea typeface="+mn-ea"/>
              <a:cs typeface="+mn-cs"/>
              <a:sym typeface="Calibri"/>
            </a:endParaRPr>
          </a:p>
          <a:p>
            <a:pPr lvl="1" marL="367963" indent="-141524" defTabSz="452877">
              <a:spcBef>
                <a:spcPts val="200"/>
              </a:spcBef>
              <a:defRPr sz="1000">
                <a:latin typeface="+mj-lt"/>
                <a:ea typeface="+mj-ea"/>
                <a:cs typeface="+mj-cs"/>
                <a:sym typeface="Helvetica"/>
              </a:defRPr>
            </a:pPr>
            <a:r>
              <a:t>这一理论为发展中国家（不发达地区）的发展注入了</a:t>
            </a:r>
            <a:r>
              <a:rPr>
                <a:latin typeface="+mn-lt"/>
                <a:ea typeface="+mn-ea"/>
                <a:cs typeface="+mn-cs"/>
                <a:sym typeface="Calibri"/>
              </a:rPr>
              <a:t>“</a:t>
            </a:r>
            <a:r>
              <a:rPr>
                <a:solidFill>
                  <a:srgbClr val="FF0000"/>
                </a:solidFill>
              </a:rPr>
              <a:t>强心剂</a:t>
            </a:r>
            <a:r>
              <a:rPr>
                <a:latin typeface="+mn-lt"/>
                <a:ea typeface="+mn-ea"/>
                <a:cs typeface="+mn-cs"/>
                <a:sym typeface="Calibri"/>
              </a:rPr>
              <a:t>”</a:t>
            </a:r>
          </a:p>
          <a:p>
            <a:pPr marL="169828" indent="-169828" defTabSz="452877">
              <a:spcBef>
                <a:spcPts val="300"/>
              </a:spcBef>
              <a:defRPr sz="1000"/>
            </a:pPr>
          </a:p>
          <a:p>
            <a:pPr marL="169828" indent="-169828" defTabSz="452877">
              <a:spcBef>
                <a:spcPts val="200"/>
              </a:spcBef>
              <a:defRPr sz="1000">
                <a:solidFill>
                  <a:srgbClr val="0000FF"/>
                </a:solidFill>
                <a:latin typeface="+mj-lt"/>
                <a:ea typeface="+mj-ea"/>
                <a:cs typeface="+mj-cs"/>
                <a:sym typeface="Helvetica"/>
              </a:defRPr>
            </a:pPr>
            <a:r>
              <a:t>例：</a:t>
            </a:r>
            <a:r>
              <a:rPr>
                <a:solidFill>
                  <a:srgbClr val="000000"/>
                </a:solidFill>
              </a:rPr>
              <a:t>大数据（国家层面的追赶）、无人驾驶（汽车行业的追赶）</a:t>
            </a:r>
          </a:p>
        </p:txBody>
      </p:sp>
      <p:sp>
        <p:nvSpPr>
          <p:cNvPr id="82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5.1.2 </a:t>
            </a:r>
            <a:r>
              <a:rPr>
                <a:latin typeface="+mj-lt"/>
                <a:ea typeface="+mj-ea"/>
                <a:cs typeface="+mj-cs"/>
                <a:sym typeface="Helvetica"/>
              </a:rPr>
              <a:t>信息化在国家发展中的作用</a:t>
            </a:r>
          </a:p>
        </p:txBody>
      </p:sp>
      <p:sp>
        <p:nvSpPr>
          <p:cNvPr id="829"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830" name="Picture 2" descr="Picture 2"/>
          <p:cNvPicPr>
            <a:picLocks noChangeAspect="1"/>
          </p:cNvPicPr>
          <p:nvPr/>
        </p:nvPicPr>
        <p:blipFill>
          <a:blip r:embed="rId2">
            <a:extLst/>
          </a:blip>
          <a:stretch>
            <a:fillRect/>
          </a:stretch>
        </p:blipFill>
        <p:spPr>
          <a:xfrm>
            <a:off x="5054291" y="2151955"/>
            <a:ext cx="542487" cy="795512"/>
          </a:xfrm>
          <a:prstGeom prst="rect">
            <a:avLst/>
          </a:prstGeom>
          <a:ln w="12700">
            <a:miter lim="400000"/>
          </a:ln>
        </p:spPr>
      </p:pic>
    </p:spTree>
  </p:cSld>
  <p:clrMapOvr>
    <a:masterClrMapping/>
  </p:clrMapOvr>
  <p:transition xmlns:p14="http://schemas.microsoft.com/office/powerpoint/2010/main" spd="med" advClick="1"/>
</p:sld>
</file>

<file path=ppt/slides/slide1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2" name="内容占位符 2"/>
          <p:cNvSpPr txBox="1"/>
          <p:nvPr>
            <p:ph type="body" idx="1"/>
          </p:nvPr>
        </p:nvSpPr>
        <p:spPr>
          <a:xfrm>
            <a:off x="293448" y="737914"/>
            <a:ext cx="5377352" cy="2209552"/>
          </a:xfrm>
          <a:prstGeom prst="rect">
            <a:avLst/>
          </a:prstGeom>
        </p:spPr>
        <p:txBody>
          <a:bodyPr/>
          <a:lstStyle/>
          <a:p>
            <a:pPr>
              <a:spcBef>
                <a:spcPts val="200"/>
              </a:spcBef>
              <a:defRPr sz="1200"/>
            </a:pPr>
            <a:r>
              <a:t>Joseph Schumpeter</a:t>
            </a:r>
            <a:r>
              <a:rPr>
                <a:latin typeface="+mj-lt"/>
                <a:ea typeface="+mj-ea"/>
                <a:cs typeface="+mj-cs"/>
                <a:sym typeface="Helvetica"/>
              </a:rPr>
              <a:t>（约瑟夫</a:t>
            </a:r>
            <a:r>
              <a:t>.</a:t>
            </a:r>
            <a:r>
              <a:rPr>
                <a:latin typeface="+mj-lt"/>
                <a:ea typeface="+mj-ea"/>
                <a:cs typeface="+mj-cs"/>
                <a:sym typeface="Helvetica"/>
              </a:rPr>
              <a:t>熊彼特，</a:t>
            </a:r>
            <a:r>
              <a:t>1883</a:t>
            </a:r>
            <a:r>
              <a:rPr>
                <a:latin typeface="+mj-lt"/>
                <a:ea typeface="+mj-ea"/>
                <a:cs typeface="+mj-cs"/>
                <a:sym typeface="Helvetica"/>
              </a:rPr>
              <a:t>年</a:t>
            </a:r>
            <a:r>
              <a:t>2</a:t>
            </a:r>
            <a:r>
              <a:rPr>
                <a:latin typeface="+mj-lt"/>
                <a:ea typeface="+mj-ea"/>
                <a:cs typeface="+mj-cs"/>
                <a:sym typeface="Helvetica"/>
              </a:rPr>
              <a:t>月</a:t>
            </a:r>
            <a:r>
              <a:t>--1950</a:t>
            </a:r>
            <a:r>
              <a:rPr>
                <a:latin typeface="+mj-lt"/>
                <a:ea typeface="+mj-ea"/>
                <a:cs typeface="+mj-cs"/>
                <a:sym typeface="Helvetica"/>
              </a:rPr>
              <a:t>年</a:t>
            </a:r>
            <a:r>
              <a:t>1</a:t>
            </a:r>
            <a:r>
              <a:rPr>
                <a:latin typeface="+mj-lt"/>
                <a:ea typeface="+mj-ea"/>
                <a:cs typeface="+mj-cs"/>
                <a:sym typeface="Helvetica"/>
              </a:rPr>
              <a:t>月）</a:t>
            </a:r>
          </a:p>
          <a:p>
            <a:pPr>
              <a:defRPr sz="1200">
                <a:solidFill>
                  <a:srgbClr val="FF0000"/>
                </a:solidFill>
              </a:defRPr>
            </a:pPr>
          </a:p>
          <a:p>
            <a:pPr>
              <a:spcBef>
                <a:spcPts val="200"/>
              </a:spcBef>
              <a:defRPr sz="1200">
                <a:solidFill>
                  <a:srgbClr val="FF0000"/>
                </a:solidFill>
              </a:defRPr>
            </a:pPr>
            <a:r>
              <a:t>“</a:t>
            </a:r>
            <a:r>
              <a:rPr>
                <a:latin typeface="+mj-lt"/>
                <a:ea typeface="+mj-ea"/>
                <a:cs typeface="+mj-cs"/>
                <a:sym typeface="Helvetica"/>
              </a:rPr>
              <a:t>连续产业革命</a:t>
            </a:r>
            <a:r>
              <a:t>”</a:t>
            </a:r>
            <a:r>
              <a:rPr>
                <a:solidFill>
                  <a:srgbClr val="000000"/>
                </a:solidFill>
                <a:latin typeface="+mj-lt"/>
                <a:ea typeface="+mj-ea"/>
                <a:cs typeface="+mj-cs"/>
                <a:sym typeface="Helvetica"/>
              </a:rPr>
              <a:t>的产业经济理论</a:t>
            </a:r>
          </a:p>
          <a:p>
            <a:pPr lvl="1" marL="427865" indent="-164563">
              <a:spcBef>
                <a:spcPts val="200"/>
              </a:spcBef>
              <a:defRPr sz="1200">
                <a:latin typeface="+mj-lt"/>
                <a:ea typeface="+mj-ea"/>
                <a:cs typeface="+mj-cs"/>
                <a:sym typeface="Helvetica"/>
              </a:defRPr>
            </a:pPr>
            <a:r>
              <a:t>建立在技术创新基础之上，</a:t>
            </a:r>
            <a:r>
              <a:rPr>
                <a:solidFill>
                  <a:srgbClr val="0000FF"/>
                </a:solidFill>
                <a:latin typeface="+mn-lt"/>
                <a:ea typeface="+mn-ea"/>
                <a:cs typeface="+mn-cs"/>
                <a:sym typeface="Calibri"/>
              </a:rPr>
              <a:t>“</a:t>
            </a:r>
            <a:r>
              <a:rPr>
                <a:solidFill>
                  <a:srgbClr val="0000FF"/>
                </a:solidFill>
              </a:rPr>
              <a:t>创新</a:t>
            </a:r>
            <a:r>
              <a:rPr>
                <a:solidFill>
                  <a:srgbClr val="0000FF"/>
                </a:solidFill>
                <a:latin typeface="+mn-lt"/>
                <a:ea typeface="+mn-ea"/>
                <a:cs typeface="+mn-cs"/>
                <a:sym typeface="Calibri"/>
              </a:rPr>
              <a:t>”</a:t>
            </a:r>
            <a:r>
              <a:t>是根本、是核心</a:t>
            </a:r>
          </a:p>
          <a:p>
            <a:pPr lvl="1" marL="427865" indent="-164563">
              <a:spcBef>
                <a:spcPts val="300"/>
              </a:spcBef>
              <a:defRPr sz="1200"/>
            </a:pPr>
          </a:p>
          <a:p>
            <a:pPr lvl="1" marL="427865" indent="-164563">
              <a:spcBef>
                <a:spcPts val="200"/>
              </a:spcBef>
              <a:defRPr sz="1200">
                <a:latin typeface="+mj-lt"/>
                <a:ea typeface="+mj-ea"/>
                <a:cs typeface="+mj-cs"/>
                <a:sym typeface="Helvetica"/>
              </a:defRPr>
            </a:pPr>
            <a:r>
              <a:t>熊彼特以英国的产业革命为实例，清楚阐明：是</a:t>
            </a:r>
            <a:r>
              <a:rPr>
                <a:solidFill>
                  <a:srgbClr val="0000FF"/>
                </a:solidFill>
              </a:rPr>
              <a:t>企业家的能力和进取心</a:t>
            </a:r>
            <a:r>
              <a:t>创造了新的盈利机会（他们可以是也可以不是科学家或工程师，而且</a:t>
            </a:r>
            <a:r>
              <a:rPr>
                <a:solidFill>
                  <a:srgbClr val="0000FF"/>
                </a:solidFill>
              </a:rPr>
              <a:t>技术通常会让位于</a:t>
            </a:r>
            <a:r>
              <a:rPr>
                <a:solidFill>
                  <a:srgbClr val="0000FF"/>
                </a:solidFill>
                <a:latin typeface="+mn-lt"/>
                <a:ea typeface="+mn-ea"/>
                <a:cs typeface="+mn-cs"/>
                <a:sym typeface="Calibri"/>
              </a:rPr>
              <a:t>“</a:t>
            </a:r>
            <a:r>
              <a:rPr>
                <a:solidFill>
                  <a:srgbClr val="0000FF"/>
                </a:solidFill>
              </a:rPr>
              <a:t>企业家精神</a:t>
            </a:r>
            <a:r>
              <a:rPr>
                <a:solidFill>
                  <a:srgbClr val="0000FF"/>
                </a:solidFill>
                <a:latin typeface="+mn-lt"/>
                <a:ea typeface="+mn-ea"/>
                <a:cs typeface="+mn-cs"/>
                <a:sym typeface="Calibri"/>
              </a:rPr>
              <a:t>”</a:t>
            </a:r>
            <a:r>
              <a:t>）</a:t>
            </a:r>
          </a:p>
        </p:txBody>
      </p:sp>
      <p:sp>
        <p:nvSpPr>
          <p:cNvPr id="83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5.1.2 </a:t>
            </a:r>
            <a:r>
              <a:rPr>
                <a:latin typeface="+mj-lt"/>
                <a:ea typeface="+mj-ea"/>
                <a:cs typeface="+mj-cs"/>
                <a:sym typeface="Helvetica"/>
              </a:rPr>
              <a:t>信息化在国家发展中的作用</a:t>
            </a:r>
          </a:p>
        </p:txBody>
      </p:sp>
      <p:sp>
        <p:nvSpPr>
          <p:cNvPr id="83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835" name="Picture 2" descr="Picture 2"/>
          <p:cNvPicPr>
            <a:picLocks noChangeAspect="1"/>
          </p:cNvPicPr>
          <p:nvPr/>
        </p:nvPicPr>
        <p:blipFill>
          <a:blip r:embed="rId2">
            <a:extLst/>
          </a:blip>
          <a:stretch>
            <a:fillRect/>
          </a:stretch>
        </p:blipFill>
        <p:spPr>
          <a:xfrm>
            <a:off x="4806701" y="953937"/>
            <a:ext cx="566094" cy="741414"/>
          </a:xfrm>
          <a:prstGeom prst="rect">
            <a:avLst/>
          </a:prstGeom>
          <a:ln w="12700">
            <a:miter lim="400000"/>
          </a:ln>
        </p:spPr>
      </p:pic>
    </p:spTree>
  </p:cSld>
  <p:clrMapOvr>
    <a:masterClrMapping/>
  </p:clrMapOvr>
  <p:transition xmlns:p14="http://schemas.microsoft.com/office/powerpoint/2010/main" spd="med" advClick="1"/>
</p:sld>
</file>

<file path=ppt/slides/slide1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7" name="内容占位符 2"/>
          <p:cNvSpPr txBox="1"/>
          <p:nvPr>
            <p:ph type="body" idx="1"/>
          </p:nvPr>
        </p:nvSpPr>
        <p:spPr>
          <a:xfrm>
            <a:off x="293448" y="737914"/>
            <a:ext cx="5377352" cy="2209552"/>
          </a:xfrm>
          <a:prstGeom prst="rect">
            <a:avLst/>
          </a:prstGeom>
        </p:spPr>
        <p:txBody>
          <a:bodyPr/>
          <a:lstStyle/>
          <a:p>
            <a:pPr>
              <a:spcBef>
                <a:spcPts val="200"/>
              </a:spcBef>
              <a:defRPr sz="1200">
                <a:solidFill>
                  <a:srgbClr val="0000FF"/>
                </a:solidFill>
                <a:latin typeface="+mj-lt"/>
                <a:ea typeface="+mj-ea"/>
                <a:cs typeface="+mj-cs"/>
                <a:sym typeface="Helvetica"/>
              </a:defRPr>
            </a:pPr>
            <a:r>
              <a:t>因特网</a:t>
            </a:r>
            <a:r>
              <a:rPr>
                <a:solidFill>
                  <a:srgbClr val="000000"/>
                </a:solidFill>
              </a:rPr>
              <a:t>作为一种新型的信息技术平台（</a:t>
            </a:r>
            <a:r>
              <a:rPr>
                <a:latin typeface="+mn-lt"/>
                <a:ea typeface="+mn-ea"/>
                <a:cs typeface="+mn-cs"/>
                <a:sym typeface="Calibri"/>
              </a:rPr>
              <a:t>platform</a:t>
            </a:r>
            <a:r>
              <a:rPr>
                <a:solidFill>
                  <a:srgbClr val="000000"/>
                </a:solidFill>
              </a:rPr>
              <a:t>），已成为</a:t>
            </a:r>
            <a:r>
              <a:rPr>
                <a:solidFill>
                  <a:srgbClr val="FF0000"/>
                </a:solidFill>
              </a:rPr>
              <a:t>信息</a:t>
            </a:r>
            <a:r>
              <a:rPr>
                <a:solidFill>
                  <a:srgbClr val="000000"/>
                </a:solidFill>
              </a:rPr>
              <a:t>的平台、</a:t>
            </a:r>
            <a:r>
              <a:rPr>
                <a:solidFill>
                  <a:srgbClr val="FF0000"/>
                </a:solidFill>
              </a:rPr>
              <a:t>知识</a:t>
            </a:r>
            <a:r>
              <a:rPr>
                <a:solidFill>
                  <a:srgbClr val="000000"/>
                </a:solidFill>
              </a:rPr>
              <a:t>的平台、</a:t>
            </a:r>
            <a:r>
              <a:rPr>
                <a:solidFill>
                  <a:srgbClr val="FF0000"/>
                </a:solidFill>
              </a:rPr>
              <a:t>媒体</a:t>
            </a:r>
            <a:r>
              <a:rPr>
                <a:solidFill>
                  <a:srgbClr val="000000"/>
                </a:solidFill>
              </a:rPr>
              <a:t>的平台和</a:t>
            </a:r>
            <a:r>
              <a:rPr>
                <a:solidFill>
                  <a:srgbClr val="FF0000"/>
                </a:solidFill>
              </a:rPr>
              <a:t>通信</a:t>
            </a:r>
            <a:r>
              <a:rPr>
                <a:solidFill>
                  <a:srgbClr val="000000"/>
                </a:solidFill>
              </a:rPr>
              <a:t>的平台</a:t>
            </a:r>
          </a:p>
          <a:p>
            <a:pPr>
              <a:defRPr sz="1200"/>
            </a:pPr>
          </a:p>
          <a:p>
            <a:pPr>
              <a:spcBef>
                <a:spcPts val="200"/>
              </a:spcBef>
              <a:defRPr sz="1200">
                <a:latin typeface="+mj-lt"/>
                <a:ea typeface="+mj-ea"/>
                <a:cs typeface="+mj-cs"/>
                <a:sym typeface="Helvetica"/>
              </a:defRPr>
            </a:pPr>
            <a:r>
              <a:t>从全球范围来看，利用信息技术和知识创造价值的新经济依然是一种</a:t>
            </a:r>
            <a:r>
              <a:rPr>
                <a:latin typeface="+mn-lt"/>
                <a:ea typeface="+mn-ea"/>
                <a:cs typeface="+mn-cs"/>
                <a:sym typeface="Calibri"/>
              </a:rPr>
              <a:t>“</a:t>
            </a:r>
            <a:r>
              <a:rPr>
                <a:solidFill>
                  <a:srgbClr val="FF0000"/>
                </a:solidFill>
              </a:rPr>
              <a:t>富国现象</a:t>
            </a:r>
            <a:r>
              <a:rPr>
                <a:latin typeface="+mn-lt"/>
                <a:ea typeface="+mn-ea"/>
                <a:cs typeface="+mn-cs"/>
                <a:sym typeface="Calibri"/>
              </a:rPr>
              <a:t>”</a:t>
            </a:r>
            <a:r>
              <a:t>：发达国家率先登上了</a:t>
            </a:r>
            <a:r>
              <a:rPr>
                <a:solidFill>
                  <a:srgbClr val="FF0000"/>
                </a:solidFill>
              </a:rPr>
              <a:t>网络信息革命</a:t>
            </a:r>
            <a:r>
              <a:t>的头班车，利用自己的</a:t>
            </a:r>
            <a:r>
              <a:rPr>
                <a:latin typeface="+mn-lt"/>
                <a:ea typeface="+mn-ea"/>
                <a:cs typeface="+mn-cs"/>
                <a:sym typeface="Calibri"/>
              </a:rPr>
              <a:t>“</a:t>
            </a:r>
            <a:r>
              <a:rPr>
                <a:solidFill>
                  <a:srgbClr val="0000FF"/>
                </a:solidFill>
              </a:rPr>
              <a:t>信息优势</a:t>
            </a:r>
            <a:r>
              <a:rPr>
                <a:latin typeface="+mn-lt"/>
                <a:ea typeface="+mn-ea"/>
                <a:cs typeface="+mn-cs"/>
                <a:sym typeface="Calibri"/>
              </a:rPr>
              <a:t>”</a:t>
            </a:r>
            <a:r>
              <a:t>和</a:t>
            </a:r>
            <a:r>
              <a:rPr>
                <a:latin typeface="+mn-lt"/>
                <a:ea typeface="+mn-ea"/>
                <a:cs typeface="+mn-cs"/>
                <a:sym typeface="Calibri"/>
              </a:rPr>
              <a:t>“</a:t>
            </a:r>
            <a:r>
              <a:rPr>
                <a:solidFill>
                  <a:srgbClr val="0000FF"/>
                </a:solidFill>
              </a:rPr>
              <a:t>知识优势</a:t>
            </a:r>
            <a:r>
              <a:rPr>
                <a:latin typeface="+mn-lt"/>
                <a:ea typeface="+mn-ea"/>
                <a:cs typeface="+mn-cs"/>
                <a:sym typeface="Calibri"/>
              </a:rPr>
              <a:t>”</a:t>
            </a:r>
            <a:r>
              <a:t>进一步创造了</a:t>
            </a:r>
            <a:r>
              <a:rPr>
                <a:latin typeface="+mn-lt"/>
                <a:ea typeface="+mn-ea"/>
                <a:cs typeface="+mn-cs"/>
                <a:sym typeface="Calibri"/>
              </a:rPr>
              <a:t>“</a:t>
            </a:r>
            <a:r>
              <a:rPr>
                <a:solidFill>
                  <a:srgbClr val="0000FF"/>
                </a:solidFill>
              </a:rPr>
              <a:t>竞争优势</a:t>
            </a:r>
            <a:r>
              <a:rPr>
                <a:latin typeface="+mn-lt"/>
                <a:ea typeface="+mn-ea"/>
                <a:cs typeface="+mn-cs"/>
                <a:sym typeface="Calibri"/>
              </a:rPr>
              <a:t>”</a:t>
            </a:r>
          </a:p>
        </p:txBody>
      </p:sp>
      <p:sp>
        <p:nvSpPr>
          <p:cNvPr id="83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5.1.2 </a:t>
            </a:r>
            <a:r>
              <a:rPr>
                <a:latin typeface="+mj-lt"/>
                <a:ea typeface="+mj-ea"/>
                <a:cs typeface="+mj-cs"/>
                <a:sym typeface="Helvetica"/>
              </a:rPr>
              <a:t>信息化在国家发展中的作用</a:t>
            </a:r>
          </a:p>
        </p:txBody>
      </p:sp>
      <p:sp>
        <p:nvSpPr>
          <p:cNvPr id="839"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1" name="内容占位符 2"/>
          <p:cNvSpPr txBox="1"/>
          <p:nvPr>
            <p:ph type="body" idx="1"/>
          </p:nvPr>
        </p:nvSpPr>
        <p:spPr>
          <a:xfrm>
            <a:off x="293448" y="737914"/>
            <a:ext cx="5377352" cy="2209552"/>
          </a:xfrm>
          <a:prstGeom prst="rect">
            <a:avLst/>
          </a:prstGeom>
        </p:spPr>
        <p:txBody>
          <a:bodyPr/>
          <a:lstStyle/>
          <a:p>
            <a:pPr marL="177727" indent="-177727" defTabSz="473942">
              <a:spcBef>
                <a:spcPts val="200"/>
              </a:spcBef>
              <a:defRPr sz="1000">
                <a:latin typeface="+mj-lt"/>
                <a:ea typeface="+mj-ea"/>
                <a:cs typeface="+mj-cs"/>
                <a:sym typeface="Helvetica"/>
              </a:defRPr>
            </a:pPr>
            <a:r>
              <a:t>网络经济学理论指出，以因特网为特征的</a:t>
            </a:r>
            <a:r>
              <a:rPr>
                <a:solidFill>
                  <a:srgbClr val="FF0000"/>
                </a:solidFill>
              </a:rPr>
              <a:t>网络经济发展具有</a:t>
            </a:r>
            <a:r>
              <a:rPr>
                <a:solidFill>
                  <a:srgbClr val="FF0000"/>
                </a:solidFill>
                <a:latin typeface="+mn-lt"/>
                <a:ea typeface="+mn-ea"/>
                <a:cs typeface="+mn-cs"/>
                <a:sym typeface="Calibri"/>
              </a:rPr>
              <a:t>“</a:t>
            </a:r>
            <a:r>
              <a:rPr>
                <a:solidFill>
                  <a:srgbClr val="FF0000"/>
                </a:solidFill>
              </a:rPr>
              <a:t>双拐点现象</a:t>
            </a:r>
            <a:r>
              <a:rPr>
                <a:solidFill>
                  <a:srgbClr val="FF0000"/>
                </a:solidFill>
                <a:latin typeface="+mn-lt"/>
                <a:ea typeface="+mn-ea"/>
                <a:cs typeface="+mn-cs"/>
                <a:sym typeface="Calibri"/>
              </a:rPr>
              <a:t>”</a:t>
            </a:r>
            <a:r>
              <a:t>，即经济的增长有第一个临界点和第二个临界点。只有达到第一个临界点，才可能有爆发性的增长；到第二个临界点的时候，增长会开始缓慢下来。</a:t>
            </a:r>
          </a:p>
          <a:p>
            <a:pPr lvl="1" marL="385077" indent="-148106" defTabSz="473942">
              <a:spcBef>
                <a:spcPts val="200"/>
              </a:spcBef>
              <a:defRPr sz="1000">
                <a:latin typeface="+mj-lt"/>
                <a:ea typeface="+mj-ea"/>
                <a:cs typeface="+mj-cs"/>
                <a:sym typeface="Helvetica"/>
              </a:defRPr>
            </a:pPr>
            <a:r>
              <a:t>例：深圳市的信息化建设</a:t>
            </a:r>
          </a:p>
          <a:p>
            <a:pPr marL="177727" indent="-177727" defTabSz="473942">
              <a:spcBef>
                <a:spcPts val="300"/>
              </a:spcBef>
              <a:defRPr sz="1000"/>
            </a:pPr>
          </a:p>
          <a:p>
            <a:pPr marL="177727" indent="-177727" defTabSz="473942">
              <a:spcBef>
                <a:spcPts val="200"/>
              </a:spcBef>
              <a:defRPr sz="1000">
                <a:solidFill>
                  <a:srgbClr val="0000FF"/>
                </a:solidFill>
                <a:latin typeface="+mj-lt"/>
                <a:ea typeface="+mj-ea"/>
                <a:cs typeface="+mj-cs"/>
                <a:sym typeface="Helvetica"/>
              </a:defRPr>
            </a:pPr>
            <a:r>
              <a:t>全球的舆论压力</a:t>
            </a:r>
            <a:r>
              <a:rPr>
                <a:solidFill>
                  <a:srgbClr val="000000"/>
                </a:solidFill>
              </a:rPr>
              <a:t>可以对</a:t>
            </a:r>
            <a:r>
              <a:rPr>
                <a:solidFill>
                  <a:srgbClr val="FF0000"/>
                </a:solidFill>
              </a:rPr>
              <a:t>现实社会生活</a:t>
            </a:r>
            <a:r>
              <a:rPr>
                <a:solidFill>
                  <a:srgbClr val="000000"/>
                </a:solidFill>
              </a:rPr>
              <a:t>和</a:t>
            </a:r>
            <a:r>
              <a:rPr>
                <a:solidFill>
                  <a:srgbClr val="FF0000"/>
                </a:solidFill>
              </a:rPr>
              <a:t>虚拟社区</a:t>
            </a:r>
            <a:r>
              <a:rPr>
                <a:solidFill>
                  <a:srgbClr val="000000"/>
                </a:solidFill>
              </a:rPr>
              <a:t>里的事态发展产生巨大影响</a:t>
            </a:r>
          </a:p>
          <a:p>
            <a:pPr marL="177727" indent="-177727" defTabSz="473942">
              <a:spcBef>
                <a:spcPts val="300"/>
              </a:spcBef>
              <a:defRPr sz="1000"/>
            </a:pPr>
          </a:p>
          <a:p>
            <a:pPr marL="177727" indent="-177727" defTabSz="473942">
              <a:spcBef>
                <a:spcPts val="200"/>
              </a:spcBef>
              <a:defRPr sz="1000">
                <a:solidFill>
                  <a:srgbClr val="0000FF"/>
                </a:solidFill>
                <a:latin typeface="+mj-lt"/>
                <a:ea typeface="+mj-ea"/>
                <a:cs typeface="+mj-cs"/>
                <a:sym typeface="Helvetica"/>
              </a:defRPr>
            </a:pPr>
            <a:r>
              <a:t>信息流</a:t>
            </a:r>
            <a:r>
              <a:rPr>
                <a:solidFill>
                  <a:srgbClr val="000000"/>
                </a:solidFill>
              </a:rPr>
              <a:t>能够引导、带动社会的</a:t>
            </a:r>
            <a:r>
              <a:t>物质流</a:t>
            </a:r>
            <a:r>
              <a:rPr>
                <a:solidFill>
                  <a:srgbClr val="000000"/>
                </a:solidFill>
              </a:rPr>
              <a:t>和</a:t>
            </a:r>
            <a:r>
              <a:t>资金流</a:t>
            </a:r>
            <a:r>
              <a:rPr>
                <a:solidFill>
                  <a:srgbClr val="000000"/>
                </a:solidFill>
              </a:rPr>
              <a:t>的流向和流量</a:t>
            </a:r>
          </a:p>
          <a:p>
            <a:pPr marL="177727" indent="-177727" defTabSz="473942">
              <a:spcBef>
                <a:spcPts val="300"/>
              </a:spcBef>
              <a:defRPr sz="1000"/>
            </a:pPr>
          </a:p>
          <a:p>
            <a:pPr marL="177727" indent="-177727" defTabSz="473942">
              <a:spcBef>
                <a:spcPts val="200"/>
              </a:spcBef>
              <a:defRPr sz="1000">
                <a:solidFill>
                  <a:srgbClr val="0000FF"/>
                </a:solidFill>
                <a:latin typeface="+mj-lt"/>
                <a:ea typeface="+mj-ea"/>
                <a:cs typeface="+mj-cs"/>
                <a:sym typeface="Helvetica"/>
              </a:defRPr>
            </a:pPr>
            <a:r>
              <a:t>例：</a:t>
            </a:r>
            <a:r>
              <a:rPr>
                <a:solidFill>
                  <a:srgbClr val="000000"/>
                </a:solidFill>
              </a:rPr>
              <a:t>面向</a:t>
            </a:r>
            <a:r>
              <a:t>电子商务</a:t>
            </a:r>
            <a:r>
              <a:rPr>
                <a:solidFill>
                  <a:srgbClr val="000000"/>
                </a:solidFill>
              </a:rPr>
              <a:t>的流量、在线交易、物流等</a:t>
            </a:r>
          </a:p>
        </p:txBody>
      </p:sp>
      <p:sp>
        <p:nvSpPr>
          <p:cNvPr id="84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5.1.3 </a:t>
            </a:r>
            <a:r>
              <a:rPr>
                <a:latin typeface="+mj-lt"/>
                <a:ea typeface="+mj-ea"/>
                <a:cs typeface="+mj-cs"/>
                <a:sym typeface="Helvetica"/>
              </a:rPr>
              <a:t>信息技术与可持续发展</a:t>
            </a:r>
          </a:p>
        </p:txBody>
      </p:sp>
      <p:sp>
        <p:nvSpPr>
          <p:cNvPr id="843"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5"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846"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847" name="Rectangle 3"/>
          <p:cNvSpPr txBox="1"/>
          <p:nvPr/>
        </p:nvSpPr>
        <p:spPr>
          <a:xfrm>
            <a:off x="2114867" y="649287"/>
            <a:ext cx="3475991" cy="21342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5.1 信息技术与国家现代化</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5.2 因特网的使用对社会的影响</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5.2.1 因特网的成长</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5.2.2 因特网的访问</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5.2.3 因特网与社会问题</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5.2.4 因特网与文化</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5.3 全球化问题</a:t>
            </a:r>
          </a:p>
        </p:txBody>
      </p:sp>
      <p:sp>
        <p:nvSpPr>
          <p:cNvPr id="848"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0" name="内容占位符 2"/>
          <p:cNvSpPr txBox="1"/>
          <p:nvPr>
            <p:ph type="body" idx="1"/>
          </p:nvPr>
        </p:nvSpPr>
        <p:spPr>
          <a:xfrm>
            <a:off x="293448" y="737914"/>
            <a:ext cx="5377352" cy="2209552"/>
          </a:xfrm>
          <a:prstGeom prst="rect">
            <a:avLst/>
          </a:prstGeom>
        </p:spPr>
        <p:txBody>
          <a:bodyPr/>
          <a:lstStyle/>
          <a:p>
            <a:pPr>
              <a:spcBef>
                <a:spcPts val="200"/>
              </a:spcBef>
              <a:defRPr sz="1200"/>
            </a:pPr>
            <a:r>
              <a:t>Internet</a:t>
            </a:r>
            <a:r>
              <a:rPr>
                <a:latin typeface="+mj-lt"/>
                <a:ea typeface="+mj-ea"/>
                <a:cs typeface="+mj-cs"/>
                <a:sym typeface="Helvetica"/>
              </a:rPr>
              <a:t>发展简史 </a:t>
            </a:r>
            <a:r>
              <a:t>(1/3)</a:t>
            </a:r>
          </a:p>
          <a:p>
            <a:pPr lvl="1" marL="427865" indent="-164563">
              <a:spcBef>
                <a:spcPts val="200"/>
              </a:spcBef>
              <a:defRPr sz="1200">
                <a:latin typeface="+mj-lt"/>
                <a:ea typeface="+mj-ea"/>
                <a:cs typeface="+mj-cs"/>
                <a:sym typeface="Helvetica"/>
              </a:defRPr>
            </a:pPr>
            <a:r>
              <a:t>前身叫</a:t>
            </a:r>
            <a:r>
              <a:rPr>
                <a:solidFill>
                  <a:srgbClr val="FF0000"/>
                </a:solidFill>
                <a:latin typeface="+mn-lt"/>
                <a:ea typeface="+mn-ea"/>
                <a:cs typeface="+mn-cs"/>
                <a:sym typeface="Calibri"/>
              </a:rPr>
              <a:t>ARPANET</a:t>
            </a:r>
          </a:p>
          <a:p>
            <a:pPr lvl="1" marL="427865" indent="-164563">
              <a:spcBef>
                <a:spcPts val="200"/>
              </a:spcBef>
              <a:defRPr sz="1200">
                <a:solidFill>
                  <a:srgbClr val="FF0000"/>
                </a:solidFill>
              </a:defRPr>
            </a:pPr>
            <a:r>
              <a:t>20</a:t>
            </a:r>
            <a:r>
              <a:rPr>
                <a:latin typeface="+mj-lt"/>
                <a:ea typeface="+mj-ea"/>
                <a:cs typeface="+mj-cs"/>
                <a:sym typeface="Helvetica"/>
              </a:rPr>
              <a:t>世纪</a:t>
            </a:r>
            <a:r>
              <a:t>60</a:t>
            </a:r>
            <a:r>
              <a:rPr>
                <a:latin typeface="+mj-lt"/>
                <a:ea typeface="+mj-ea"/>
                <a:cs typeface="+mj-cs"/>
                <a:sym typeface="Helvetica"/>
              </a:rPr>
              <a:t>年代</a:t>
            </a:r>
            <a:r>
              <a:rPr>
                <a:solidFill>
                  <a:srgbClr val="000000"/>
                </a:solidFill>
                <a:latin typeface="+mj-lt"/>
                <a:ea typeface="+mj-ea"/>
                <a:cs typeface="+mj-cs"/>
                <a:sym typeface="Helvetica"/>
              </a:rPr>
              <a:t>，由美国</a:t>
            </a:r>
            <a:r>
              <a:rPr>
                <a:solidFill>
                  <a:srgbClr val="000000"/>
                </a:solidFill>
              </a:rPr>
              <a:t>DARPA</a:t>
            </a:r>
            <a:r>
              <a:rPr>
                <a:solidFill>
                  <a:srgbClr val="000000"/>
                </a:solidFill>
                <a:latin typeface="+mj-lt"/>
                <a:ea typeface="+mj-ea"/>
                <a:cs typeface="+mj-cs"/>
                <a:sym typeface="Helvetica"/>
              </a:rPr>
              <a:t>（</a:t>
            </a:r>
            <a:r>
              <a:rPr>
                <a:solidFill>
                  <a:srgbClr val="000000"/>
                </a:solidFill>
              </a:rPr>
              <a:t>Defense Advanced Research Projects Agency</a:t>
            </a:r>
            <a:r>
              <a:rPr>
                <a:solidFill>
                  <a:srgbClr val="000000"/>
                </a:solidFill>
                <a:latin typeface="+mj-lt"/>
                <a:ea typeface="+mj-ea"/>
                <a:cs typeface="+mj-cs"/>
                <a:sym typeface="Helvetica"/>
              </a:rPr>
              <a:t>）提供经费，联合计算机公司和大学共同研制而发展起来</a:t>
            </a:r>
          </a:p>
          <a:p>
            <a:pPr lvl="1" marL="427865" indent="-164563">
              <a:spcBef>
                <a:spcPts val="200"/>
              </a:spcBef>
              <a:defRPr sz="1200"/>
            </a:pPr>
            <a:r>
              <a:t>ARPANET</a:t>
            </a:r>
            <a:r>
              <a:rPr>
                <a:latin typeface="+mj-lt"/>
                <a:ea typeface="+mj-ea"/>
                <a:cs typeface="+mj-cs"/>
                <a:sym typeface="Helvetica"/>
              </a:rPr>
              <a:t>在技术上的一个重大贡献是</a:t>
            </a:r>
            <a:r>
              <a:rPr>
                <a:solidFill>
                  <a:srgbClr val="FF0000"/>
                </a:solidFill>
              </a:rPr>
              <a:t>TCP/IP</a:t>
            </a:r>
            <a:r>
              <a:rPr>
                <a:solidFill>
                  <a:srgbClr val="FF0000"/>
                </a:solidFill>
                <a:latin typeface="+mj-lt"/>
                <a:ea typeface="+mj-ea"/>
                <a:cs typeface="+mj-cs"/>
                <a:sym typeface="Helvetica"/>
              </a:rPr>
              <a:t>协议簇</a:t>
            </a:r>
            <a:r>
              <a:rPr>
                <a:latin typeface="+mj-lt"/>
                <a:ea typeface="+mj-ea"/>
                <a:cs typeface="+mj-cs"/>
                <a:sym typeface="Helvetica"/>
              </a:rPr>
              <a:t>的开发和利用</a:t>
            </a:r>
          </a:p>
          <a:p>
            <a:pPr lvl="1" marL="427865" indent="-164563">
              <a:spcBef>
                <a:spcPts val="300"/>
              </a:spcBef>
              <a:defRPr sz="1000"/>
            </a:pPr>
          </a:p>
          <a:p>
            <a:pPr lvl="1" marL="427865" indent="-164563">
              <a:spcBef>
                <a:spcPts val="100"/>
              </a:spcBef>
              <a:defRPr sz="800" u="sng">
                <a:solidFill>
                  <a:srgbClr val="0000FF"/>
                </a:solidFill>
                <a:uFill>
                  <a:solidFill>
                    <a:srgbClr val="0000FF"/>
                  </a:solidFill>
                </a:uFill>
              </a:defRPr>
            </a:pPr>
            <a:r>
              <a:rPr>
                <a:hlinkClick r:id="rId2" invalidUrl="" action="" tgtFrame="" tooltip="" history="1" highlightClick="0" endSnd="0"/>
              </a:rPr>
              <a:t>https://</a:t>
            </a:r>
            <a:r>
              <a:rPr>
                <a:hlinkClick r:id="rId2" invalidUrl="" action="" tgtFrame="" tooltip="" history="1" highlightClick="0" endSnd="0"/>
              </a:rPr>
              <a:t>en.wikipedia.org/wiki/ARPANET</a:t>
            </a:r>
            <a:r>
              <a:rPr u="none">
                <a:solidFill>
                  <a:srgbClr val="000000"/>
                </a:solidFill>
                <a:uFillTx/>
              </a:rPr>
              <a:t> </a:t>
            </a:r>
          </a:p>
        </p:txBody>
      </p:sp>
      <p:sp>
        <p:nvSpPr>
          <p:cNvPr id="85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5.2.1 </a:t>
            </a:r>
            <a:r>
              <a:rPr>
                <a:latin typeface="+mj-lt"/>
                <a:ea typeface="+mj-ea"/>
                <a:cs typeface="+mj-cs"/>
                <a:sym typeface="Helvetica"/>
              </a:rPr>
              <a:t>因特网的成长</a:t>
            </a:r>
          </a:p>
        </p:txBody>
      </p:sp>
      <p:sp>
        <p:nvSpPr>
          <p:cNvPr id="852"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4" name="内容占位符 2"/>
          <p:cNvSpPr txBox="1"/>
          <p:nvPr>
            <p:ph type="body" idx="1"/>
          </p:nvPr>
        </p:nvSpPr>
        <p:spPr>
          <a:xfrm>
            <a:off x="293448" y="737914"/>
            <a:ext cx="5377352" cy="2209552"/>
          </a:xfrm>
          <a:prstGeom prst="rect">
            <a:avLst/>
          </a:prstGeom>
        </p:spPr>
        <p:txBody>
          <a:bodyPr/>
          <a:lstStyle/>
          <a:p>
            <a:pPr>
              <a:spcBef>
                <a:spcPts val="200"/>
              </a:spcBef>
              <a:defRPr sz="1200"/>
            </a:pPr>
            <a:r>
              <a:t>Internet</a:t>
            </a:r>
            <a:r>
              <a:rPr>
                <a:latin typeface="+mj-lt"/>
                <a:ea typeface="+mj-ea"/>
                <a:cs typeface="+mj-cs"/>
                <a:sym typeface="Helvetica"/>
              </a:rPr>
              <a:t>发展简史 </a:t>
            </a:r>
            <a:r>
              <a:t>(2/3)</a:t>
            </a:r>
          </a:p>
          <a:p>
            <a:pPr lvl="1" marL="427865" indent="-164563">
              <a:spcBef>
                <a:spcPts val="200"/>
              </a:spcBef>
              <a:defRPr sz="1200"/>
            </a:pPr>
            <a:r>
              <a:t>1983</a:t>
            </a:r>
            <a:r>
              <a:rPr>
                <a:latin typeface="+mj-lt"/>
                <a:ea typeface="+mj-ea"/>
                <a:cs typeface="+mj-cs"/>
                <a:sym typeface="Helvetica"/>
              </a:rPr>
              <a:t>年，</a:t>
            </a:r>
            <a:r>
              <a:t>ARPANET</a:t>
            </a:r>
            <a:r>
              <a:rPr>
                <a:latin typeface="+mj-lt"/>
                <a:ea typeface="+mj-ea"/>
                <a:cs typeface="+mj-cs"/>
                <a:sym typeface="Helvetica"/>
              </a:rPr>
              <a:t>分解为两部分，</a:t>
            </a:r>
            <a:r>
              <a:rPr>
                <a:solidFill>
                  <a:srgbClr val="FF0000"/>
                </a:solidFill>
              </a:rPr>
              <a:t>ARPANET</a:t>
            </a:r>
            <a:r>
              <a:rPr>
                <a:latin typeface="+mj-lt"/>
                <a:ea typeface="+mj-ea"/>
                <a:cs typeface="+mj-cs"/>
                <a:sym typeface="Helvetica"/>
              </a:rPr>
              <a:t>和纯军事用的</a:t>
            </a:r>
            <a:r>
              <a:rPr>
                <a:solidFill>
                  <a:srgbClr val="FF0000"/>
                </a:solidFill>
              </a:rPr>
              <a:t>MILNET</a:t>
            </a:r>
            <a:endParaRPr sz="1600"/>
          </a:p>
          <a:p>
            <a:pPr lvl="1" marL="427865" indent="-164563">
              <a:spcBef>
                <a:spcPts val="300"/>
              </a:spcBef>
              <a:defRPr b="1" sz="1200" u="sng">
                <a:solidFill>
                  <a:srgbClr val="FF0000"/>
                </a:solidFill>
              </a:defRPr>
            </a:pPr>
          </a:p>
          <a:p>
            <a:pPr lvl="1" marL="427865" indent="-164563">
              <a:spcBef>
                <a:spcPts val="200"/>
              </a:spcBef>
              <a:defRPr sz="1200">
                <a:solidFill>
                  <a:srgbClr val="FF0000"/>
                </a:solidFill>
              </a:defRPr>
            </a:pPr>
            <a:r>
              <a:t>NSFNet</a:t>
            </a:r>
            <a:r>
              <a:rPr>
                <a:solidFill>
                  <a:srgbClr val="000000"/>
                </a:solidFill>
                <a:latin typeface="+mj-lt"/>
                <a:ea typeface="+mj-ea"/>
                <a:cs typeface="+mj-cs"/>
                <a:sym typeface="Helvetica"/>
              </a:rPr>
              <a:t>：</a:t>
            </a:r>
            <a:r>
              <a:rPr>
                <a:solidFill>
                  <a:srgbClr val="000000"/>
                </a:solidFill>
              </a:rPr>
              <a:t>NSF</a:t>
            </a:r>
            <a:r>
              <a:rPr>
                <a:solidFill>
                  <a:srgbClr val="000000"/>
                </a:solidFill>
                <a:latin typeface="+mj-lt"/>
                <a:ea typeface="+mj-ea"/>
                <a:cs typeface="+mj-cs"/>
                <a:sym typeface="Helvetica"/>
              </a:rPr>
              <a:t>（</a:t>
            </a:r>
            <a:r>
              <a:rPr>
                <a:solidFill>
                  <a:srgbClr val="000000"/>
                </a:solidFill>
              </a:rPr>
              <a:t>National Science Foundation</a:t>
            </a:r>
            <a:r>
              <a:rPr>
                <a:solidFill>
                  <a:srgbClr val="000000"/>
                </a:solidFill>
                <a:latin typeface="+mj-lt"/>
                <a:ea typeface="+mj-ea"/>
                <a:cs typeface="+mj-cs"/>
                <a:sym typeface="Helvetica"/>
              </a:rPr>
              <a:t>）在全美国建立了按地区划分的计算机广域网并将这些地区网络和超级计算中心互联起来</a:t>
            </a:r>
          </a:p>
          <a:p>
            <a:pPr lvl="1" marL="427865" indent="-164563">
              <a:spcBef>
                <a:spcPts val="200"/>
              </a:spcBef>
              <a:defRPr sz="1200"/>
            </a:pPr>
            <a:r>
              <a:t>1990</a:t>
            </a:r>
            <a:r>
              <a:rPr>
                <a:latin typeface="+mj-lt"/>
                <a:ea typeface="+mj-ea"/>
                <a:cs typeface="+mj-cs"/>
                <a:sym typeface="Helvetica"/>
              </a:rPr>
              <a:t>年</a:t>
            </a:r>
            <a:r>
              <a:t>6</a:t>
            </a:r>
            <a:r>
              <a:rPr>
                <a:latin typeface="+mj-lt"/>
                <a:ea typeface="+mj-ea"/>
                <a:cs typeface="+mj-cs"/>
                <a:sym typeface="Helvetica"/>
              </a:rPr>
              <a:t>月，</a:t>
            </a:r>
            <a:r>
              <a:t>NSFNet</a:t>
            </a:r>
            <a:r>
              <a:rPr>
                <a:latin typeface="+mj-lt"/>
                <a:ea typeface="+mj-ea"/>
                <a:cs typeface="+mj-cs"/>
                <a:sym typeface="Helvetica"/>
              </a:rPr>
              <a:t>彻底取代了</a:t>
            </a:r>
            <a:r>
              <a:t>ARPANET</a:t>
            </a:r>
            <a:r>
              <a:rPr>
                <a:latin typeface="+mj-lt"/>
                <a:ea typeface="+mj-ea"/>
                <a:cs typeface="+mj-cs"/>
                <a:sym typeface="Helvetica"/>
              </a:rPr>
              <a:t>而成为</a:t>
            </a:r>
            <a:r>
              <a:t>Internet</a:t>
            </a:r>
            <a:r>
              <a:rPr>
                <a:latin typeface="+mj-lt"/>
                <a:ea typeface="+mj-ea"/>
                <a:cs typeface="+mj-cs"/>
                <a:sym typeface="Helvetica"/>
              </a:rPr>
              <a:t>的主干网</a:t>
            </a:r>
          </a:p>
          <a:p>
            <a:pPr lvl="1" marL="427865" indent="-164563">
              <a:spcBef>
                <a:spcPts val="200"/>
              </a:spcBef>
              <a:defRPr sz="1200"/>
            </a:pPr>
            <a:r>
              <a:t>NSFNet</a:t>
            </a:r>
            <a:r>
              <a:rPr>
                <a:latin typeface="+mj-lt"/>
                <a:ea typeface="+mj-ea"/>
                <a:cs typeface="+mj-cs"/>
                <a:sym typeface="Helvetica"/>
              </a:rPr>
              <a:t>对</a:t>
            </a:r>
            <a:r>
              <a:t>Internet</a:t>
            </a:r>
            <a:r>
              <a:rPr>
                <a:latin typeface="+mj-lt"/>
                <a:ea typeface="+mj-ea"/>
                <a:cs typeface="+mj-cs"/>
                <a:sym typeface="Helvetica"/>
              </a:rPr>
              <a:t>的最大贡献是使</a:t>
            </a:r>
            <a:r>
              <a:t>Internet</a:t>
            </a:r>
            <a:r>
              <a:rPr>
                <a:solidFill>
                  <a:srgbClr val="FF0000"/>
                </a:solidFill>
                <a:latin typeface="+mj-lt"/>
                <a:ea typeface="+mj-ea"/>
                <a:cs typeface="+mj-cs"/>
                <a:sym typeface="Helvetica"/>
              </a:rPr>
              <a:t>向全社会开放</a:t>
            </a:r>
          </a:p>
        </p:txBody>
      </p:sp>
      <p:sp>
        <p:nvSpPr>
          <p:cNvPr id="85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5.2.1 </a:t>
            </a:r>
            <a:r>
              <a:rPr>
                <a:latin typeface="+mj-lt"/>
                <a:ea typeface="+mj-ea"/>
                <a:cs typeface="+mj-cs"/>
                <a:sym typeface="Helvetica"/>
              </a:rPr>
              <a:t>因特网的成长</a:t>
            </a:r>
          </a:p>
        </p:txBody>
      </p:sp>
      <p:sp>
        <p:nvSpPr>
          <p:cNvPr id="856"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8" name="内容占位符 2"/>
          <p:cNvSpPr txBox="1"/>
          <p:nvPr>
            <p:ph type="body" idx="1"/>
          </p:nvPr>
        </p:nvSpPr>
        <p:spPr>
          <a:xfrm>
            <a:off x="293448" y="737914"/>
            <a:ext cx="5377352" cy="2209552"/>
          </a:xfrm>
          <a:prstGeom prst="rect">
            <a:avLst/>
          </a:prstGeom>
        </p:spPr>
        <p:txBody>
          <a:bodyPr/>
          <a:lstStyle/>
          <a:p>
            <a:pPr marL="157980" indent="-157980" defTabSz="421281">
              <a:spcBef>
                <a:spcPts val="200"/>
              </a:spcBef>
              <a:defRPr sz="900"/>
            </a:pPr>
            <a:r>
              <a:t>Internet</a:t>
            </a:r>
            <a:r>
              <a:rPr>
                <a:latin typeface="+mj-lt"/>
                <a:ea typeface="+mj-ea"/>
                <a:cs typeface="+mj-cs"/>
                <a:sym typeface="Helvetica"/>
              </a:rPr>
              <a:t>发展简史 </a:t>
            </a:r>
            <a:r>
              <a:t>(3/3)</a:t>
            </a:r>
          </a:p>
          <a:p>
            <a:pPr lvl="1" marL="342291" indent="-131650" defTabSz="421281">
              <a:spcBef>
                <a:spcPts val="200"/>
              </a:spcBef>
              <a:defRPr sz="900"/>
            </a:pPr>
            <a:r>
              <a:t>20</a:t>
            </a:r>
            <a:r>
              <a:rPr>
                <a:latin typeface="+mj-lt"/>
                <a:ea typeface="+mj-ea"/>
                <a:cs typeface="+mj-cs"/>
                <a:sym typeface="Helvetica"/>
              </a:rPr>
              <a:t>世纪</a:t>
            </a:r>
            <a:r>
              <a:t>90</a:t>
            </a:r>
            <a:r>
              <a:rPr>
                <a:latin typeface="+mj-lt"/>
                <a:ea typeface="+mj-ea"/>
                <a:cs typeface="+mj-cs"/>
                <a:sym typeface="Helvetica"/>
              </a:rPr>
              <a:t>年代，</a:t>
            </a:r>
            <a:r>
              <a:rPr>
                <a:solidFill>
                  <a:srgbClr val="FF0000"/>
                </a:solidFill>
              </a:rPr>
              <a:t>Internet</a:t>
            </a:r>
            <a:r>
              <a:rPr>
                <a:solidFill>
                  <a:srgbClr val="FF0000"/>
                </a:solidFill>
                <a:latin typeface="+mj-lt"/>
                <a:ea typeface="+mj-ea"/>
                <a:cs typeface="+mj-cs"/>
                <a:sym typeface="Helvetica"/>
              </a:rPr>
              <a:t>的商业化</a:t>
            </a:r>
            <a:r>
              <a:rPr>
                <a:latin typeface="+mj-lt"/>
                <a:ea typeface="+mj-ea"/>
                <a:cs typeface="+mj-cs"/>
                <a:sym typeface="Helvetica"/>
              </a:rPr>
              <a:t>促成了</a:t>
            </a:r>
            <a:r>
              <a:t>Internet</a:t>
            </a:r>
            <a:r>
              <a:rPr>
                <a:latin typeface="+mj-lt"/>
                <a:ea typeface="+mj-ea"/>
                <a:cs typeface="+mj-cs"/>
                <a:sym typeface="Helvetica"/>
              </a:rPr>
              <a:t>的又一次飞跃</a:t>
            </a:r>
          </a:p>
          <a:p>
            <a:pPr lvl="1" marL="342291" indent="-131650" defTabSz="421281">
              <a:spcBef>
                <a:spcPts val="200"/>
              </a:spcBef>
              <a:defRPr sz="900">
                <a:latin typeface="+mj-lt"/>
                <a:ea typeface="+mj-ea"/>
                <a:cs typeface="+mj-cs"/>
                <a:sym typeface="Helvetica"/>
              </a:defRPr>
            </a:pPr>
            <a:r>
              <a:t>商业机构发现了它在通信、信息检索、客户服务等方面的巨大潜力</a:t>
            </a:r>
          </a:p>
          <a:p>
            <a:pPr lvl="2" marL="526602" indent="-105319" defTabSz="421281">
              <a:spcBef>
                <a:spcPts val="100"/>
              </a:spcBef>
              <a:defRPr sz="800">
                <a:solidFill>
                  <a:srgbClr val="0000FF"/>
                </a:solidFill>
              </a:defRPr>
            </a:pPr>
            <a:r>
              <a:t>Amazon: 1994</a:t>
            </a:r>
            <a:r>
              <a:rPr>
                <a:latin typeface="+mj-lt"/>
                <a:ea typeface="+mj-ea"/>
                <a:cs typeface="+mj-cs"/>
                <a:sym typeface="Helvetica"/>
              </a:rPr>
              <a:t>年</a:t>
            </a:r>
            <a:r>
              <a:t>7</a:t>
            </a:r>
            <a:r>
              <a:rPr>
                <a:latin typeface="+mj-lt"/>
                <a:ea typeface="+mj-ea"/>
                <a:cs typeface="+mj-cs"/>
                <a:sym typeface="Helvetica"/>
              </a:rPr>
              <a:t>月</a:t>
            </a:r>
            <a:r>
              <a:t>5</a:t>
            </a:r>
            <a:r>
              <a:rPr>
                <a:latin typeface="+mj-lt"/>
                <a:ea typeface="+mj-ea"/>
                <a:cs typeface="+mj-cs"/>
                <a:sym typeface="Helvetica"/>
              </a:rPr>
              <a:t>日 </a:t>
            </a:r>
          </a:p>
          <a:p>
            <a:pPr lvl="2" marL="526602" indent="-105319" defTabSz="421281">
              <a:spcBef>
                <a:spcPts val="100"/>
              </a:spcBef>
              <a:defRPr sz="800">
                <a:solidFill>
                  <a:srgbClr val="0000FF"/>
                </a:solidFill>
              </a:defRPr>
            </a:pPr>
            <a:r>
              <a:t>Yahoo!:   1995</a:t>
            </a:r>
            <a:r>
              <a:rPr>
                <a:latin typeface="+mj-lt"/>
                <a:ea typeface="+mj-ea"/>
                <a:cs typeface="+mj-cs"/>
                <a:sym typeface="Helvetica"/>
              </a:rPr>
              <a:t>年</a:t>
            </a:r>
            <a:r>
              <a:t>3</a:t>
            </a:r>
            <a:r>
              <a:rPr>
                <a:latin typeface="+mj-lt"/>
                <a:ea typeface="+mj-ea"/>
                <a:cs typeface="+mj-cs"/>
                <a:sym typeface="Helvetica"/>
              </a:rPr>
              <a:t>月</a:t>
            </a:r>
            <a:r>
              <a:t>2</a:t>
            </a:r>
            <a:r>
              <a:rPr>
                <a:latin typeface="+mj-lt"/>
                <a:ea typeface="+mj-ea"/>
                <a:cs typeface="+mj-cs"/>
                <a:sym typeface="Helvetica"/>
              </a:rPr>
              <a:t>日</a:t>
            </a:r>
          </a:p>
          <a:p>
            <a:pPr lvl="2" marL="526602" indent="-105319" defTabSz="421281">
              <a:spcBef>
                <a:spcPts val="100"/>
              </a:spcBef>
              <a:defRPr sz="800">
                <a:solidFill>
                  <a:srgbClr val="0000FF"/>
                </a:solidFill>
              </a:defRPr>
            </a:pPr>
            <a:r>
              <a:t>Ebay:       1995</a:t>
            </a:r>
            <a:r>
              <a:rPr>
                <a:latin typeface="+mj-lt"/>
                <a:ea typeface="+mj-ea"/>
                <a:cs typeface="+mj-cs"/>
                <a:sym typeface="Helvetica"/>
              </a:rPr>
              <a:t>年</a:t>
            </a:r>
            <a:r>
              <a:t>9</a:t>
            </a:r>
            <a:r>
              <a:rPr>
                <a:latin typeface="+mj-lt"/>
                <a:ea typeface="+mj-ea"/>
                <a:cs typeface="+mj-cs"/>
                <a:sym typeface="Helvetica"/>
              </a:rPr>
              <a:t>月</a:t>
            </a:r>
            <a:r>
              <a:t>3</a:t>
            </a:r>
            <a:r>
              <a:rPr>
                <a:latin typeface="+mj-lt"/>
                <a:ea typeface="+mj-ea"/>
                <a:cs typeface="+mj-cs"/>
                <a:sym typeface="Helvetica"/>
              </a:rPr>
              <a:t>日</a:t>
            </a:r>
          </a:p>
          <a:p>
            <a:pPr lvl="2" marL="526602" indent="-105319" defTabSz="421281">
              <a:spcBef>
                <a:spcPts val="100"/>
              </a:spcBef>
              <a:defRPr sz="800">
                <a:solidFill>
                  <a:srgbClr val="0000FF"/>
                </a:solidFill>
              </a:defRPr>
            </a:pPr>
            <a:r>
              <a:t>Netflix:    1997</a:t>
            </a:r>
            <a:r>
              <a:rPr>
                <a:latin typeface="+mj-lt"/>
                <a:ea typeface="+mj-ea"/>
                <a:cs typeface="+mj-cs"/>
                <a:sym typeface="Helvetica"/>
              </a:rPr>
              <a:t>年</a:t>
            </a:r>
            <a:r>
              <a:t>8</a:t>
            </a:r>
            <a:r>
              <a:rPr>
                <a:latin typeface="+mj-lt"/>
                <a:ea typeface="+mj-ea"/>
                <a:cs typeface="+mj-cs"/>
                <a:sym typeface="Helvetica"/>
              </a:rPr>
              <a:t>月</a:t>
            </a:r>
            <a:r>
              <a:t>29</a:t>
            </a:r>
            <a:r>
              <a:rPr>
                <a:latin typeface="+mj-lt"/>
                <a:ea typeface="+mj-ea"/>
                <a:cs typeface="+mj-cs"/>
                <a:sym typeface="Helvetica"/>
              </a:rPr>
              <a:t>日</a:t>
            </a:r>
          </a:p>
          <a:p>
            <a:pPr lvl="2" marL="526602" indent="-105319" defTabSz="421281">
              <a:spcBef>
                <a:spcPts val="100"/>
              </a:spcBef>
              <a:defRPr sz="800">
                <a:solidFill>
                  <a:srgbClr val="0000FF"/>
                </a:solidFill>
              </a:defRPr>
            </a:pPr>
            <a:r>
              <a:t>Google:   1998</a:t>
            </a:r>
            <a:r>
              <a:rPr>
                <a:latin typeface="+mj-lt"/>
                <a:ea typeface="+mj-ea"/>
                <a:cs typeface="+mj-cs"/>
                <a:sym typeface="Helvetica"/>
              </a:rPr>
              <a:t>年</a:t>
            </a:r>
            <a:r>
              <a:t>9</a:t>
            </a:r>
            <a:r>
              <a:rPr>
                <a:latin typeface="+mj-lt"/>
                <a:ea typeface="+mj-ea"/>
                <a:cs typeface="+mj-cs"/>
                <a:sym typeface="Helvetica"/>
              </a:rPr>
              <a:t>月</a:t>
            </a:r>
            <a:r>
              <a:t>4</a:t>
            </a:r>
            <a:r>
              <a:rPr>
                <a:latin typeface="+mj-lt"/>
                <a:ea typeface="+mj-ea"/>
                <a:cs typeface="+mj-cs"/>
                <a:sym typeface="Helvetica"/>
              </a:rPr>
              <a:t>日</a:t>
            </a:r>
          </a:p>
          <a:p>
            <a:pPr lvl="2" marL="526602" indent="-105319" defTabSz="421281">
              <a:spcBef>
                <a:spcPts val="100"/>
              </a:spcBef>
              <a:defRPr sz="800">
                <a:solidFill>
                  <a:srgbClr val="FF0000"/>
                </a:solidFill>
              </a:defRPr>
            </a:pPr>
            <a:r>
              <a:t>Tencent: 1998</a:t>
            </a:r>
            <a:r>
              <a:rPr>
                <a:latin typeface="+mj-lt"/>
                <a:ea typeface="+mj-ea"/>
                <a:cs typeface="+mj-cs"/>
                <a:sym typeface="Helvetica"/>
              </a:rPr>
              <a:t>年</a:t>
            </a:r>
            <a:r>
              <a:t>11</a:t>
            </a:r>
            <a:r>
              <a:rPr>
                <a:latin typeface="+mj-lt"/>
                <a:ea typeface="+mj-ea"/>
                <a:cs typeface="+mj-cs"/>
                <a:sym typeface="Helvetica"/>
              </a:rPr>
              <a:t>月</a:t>
            </a:r>
            <a:r>
              <a:t>11</a:t>
            </a:r>
            <a:r>
              <a:rPr>
                <a:latin typeface="+mj-lt"/>
                <a:ea typeface="+mj-ea"/>
                <a:cs typeface="+mj-cs"/>
                <a:sym typeface="Helvetica"/>
              </a:rPr>
              <a:t>日</a:t>
            </a:r>
          </a:p>
          <a:p>
            <a:pPr lvl="2" marL="526602" indent="-105319" defTabSz="421281">
              <a:spcBef>
                <a:spcPts val="100"/>
              </a:spcBef>
              <a:defRPr sz="800">
                <a:solidFill>
                  <a:srgbClr val="FF0000"/>
                </a:solidFill>
              </a:defRPr>
            </a:pPr>
            <a:r>
              <a:t>Alibaba:  1999</a:t>
            </a:r>
            <a:r>
              <a:rPr>
                <a:latin typeface="+mj-lt"/>
                <a:ea typeface="+mj-ea"/>
                <a:cs typeface="+mj-cs"/>
                <a:sym typeface="Helvetica"/>
              </a:rPr>
              <a:t>年</a:t>
            </a:r>
            <a:r>
              <a:t>4</a:t>
            </a:r>
            <a:r>
              <a:rPr>
                <a:latin typeface="+mj-lt"/>
                <a:ea typeface="+mj-ea"/>
                <a:cs typeface="+mj-cs"/>
                <a:sym typeface="Helvetica"/>
              </a:rPr>
              <a:t>月</a:t>
            </a:r>
            <a:r>
              <a:t>4</a:t>
            </a:r>
            <a:r>
              <a:rPr>
                <a:latin typeface="+mj-lt"/>
                <a:ea typeface="+mj-ea"/>
                <a:cs typeface="+mj-cs"/>
                <a:sym typeface="Helvetica"/>
              </a:rPr>
              <a:t>日</a:t>
            </a:r>
          </a:p>
          <a:p>
            <a:pPr lvl="2" marL="526602" indent="-105319" defTabSz="421281">
              <a:spcBef>
                <a:spcPts val="100"/>
              </a:spcBef>
              <a:defRPr sz="800">
                <a:solidFill>
                  <a:srgbClr val="FF0000"/>
                </a:solidFill>
              </a:defRPr>
            </a:pPr>
            <a:r>
              <a:t>Baidu:      2000</a:t>
            </a:r>
            <a:r>
              <a:rPr>
                <a:latin typeface="+mj-lt"/>
                <a:ea typeface="+mj-ea"/>
                <a:cs typeface="+mj-cs"/>
                <a:sym typeface="Helvetica"/>
              </a:rPr>
              <a:t>年</a:t>
            </a:r>
            <a:r>
              <a:t>1</a:t>
            </a:r>
            <a:r>
              <a:rPr>
                <a:latin typeface="+mj-lt"/>
                <a:ea typeface="+mj-ea"/>
                <a:cs typeface="+mj-cs"/>
                <a:sym typeface="Helvetica"/>
              </a:rPr>
              <a:t>月</a:t>
            </a:r>
            <a:r>
              <a:t>1</a:t>
            </a:r>
            <a:r>
              <a:rPr>
                <a:latin typeface="+mj-lt"/>
                <a:ea typeface="+mj-ea"/>
                <a:cs typeface="+mj-cs"/>
                <a:sym typeface="Helvetica"/>
              </a:rPr>
              <a:t>日</a:t>
            </a:r>
          </a:p>
        </p:txBody>
      </p:sp>
      <p:sp>
        <p:nvSpPr>
          <p:cNvPr id="85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5.2.1 </a:t>
            </a:r>
            <a:r>
              <a:rPr>
                <a:latin typeface="+mj-lt"/>
                <a:ea typeface="+mj-ea"/>
                <a:cs typeface="+mj-cs"/>
                <a:sym typeface="Helvetica"/>
              </a:rPr>
              <a:t>因特网的成长</a:t>
            </a:r>
          </a:p>
        </p:txBody>
      </p:sp>
      <p:sp>
        <p:nvSpPr>
          <p:cNvPr id="860"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2" name="内容占位符 2"/>
          <p:cNvSpPr txBox="1"/>
          <p:nvPr>
            <p:ph type="body" idx="1"/>
          </p:nvPr>
        </p:nvSpPr>
        <p:spPr>
          <a:xfrm>
            <a:off x="293448" y="737914"/>
            <a:ext cx="5377352" cy="2209552"/>
          </a:xfrm>
          <a:prstGeom prst="rect">
            <a:avLst/>
          </a:prstGeom>
        </p:spPr>
        <p:txBody>
          <a:bodyPr/>
          <a:lstStyle/>
          <a:p>
            <a:pPr>
              <a:spcBef>
                <a:spcPts val="200"/>
              </a:spcBef>
              <a:defRPr b="1" sz="1200"/>
            </a:pPr>
            <a:r>
              <a:t>1. </a:t>
            </a:r>
            <a:r>
              <a:rPr>
                <a:latin typeface="+mj-lt"/>
                <a:ea typeface="+mj-ea"/>
                <a:cs typeface="+mj-cs"/>
                <a:sym typeface="Helvetica"/>
              </a:rPr>
              <a:t>访问因特网的用途</a:t>
            </a:r>
          </a:p>
          <a:p>
            <a:pPr>
              <a:spcBef>
                <a:spcPts val="200"/>
              </a:spcBef>
              <a:defRPr sz="1200"/>
            </a:pPr>
            <a:r>
              <a:t>(1) </a:t>
            </a:r>
            <a:r>
              <a:rPr>
                <a:latin typeface="+mj-lt"/>
                <a:ea typeface="+mj-ea"/>
                <a:cs typeface="+mj-cs"/>
                <a:sym typeface="Helvetica"/>
              </a:rPr>
              <a:t>浏览，</a:t>
            </a:r>
            <a:r>
              <a:t>(2) </a:t>
            </a:r>
            <a:r>
              <a:rPr>
                <a:latin typeface="+mj-lt"/>
                <a:ea typeface="+mj-ea"/>
                <a:cs typeface="+mj-cs"/>
                <a:sym typeface="Helvetica"/>
              </a:rPr>
              <a:t>收集，</a:t>
            </a:r>
            <a:r>
              <a:t>(3) </a:t>
            </a:r>
            <a:r>
              <a:rPr>
                <a:solidFill>
                  <a:srgbClr val="0000FF"/>
                </a:solidFill>
                <a:latin typeface="+mj-lt"/>
                <a:ea typeface="+mj-ea"/>
                <a:cs typeface="+mj-cs"/>
                <a:sym typeface="Helvetica"/>
              </a:rPr>
              <a:t>分享和创造</a:t>
            </a:r>
            <a:r>
              <a:rPr>
                <a:latin typeface="+mj-lt"/>
                <a:ea typeface="+mj-ea"/>
                <a:cs typeface="+mj-cs"/>
                <a:sym typeface="Helvetica"/>
              </a:rPr>
              <a:t>，</a:t>
            </a:r>
            <a:r>
              <a:t>(4) </a:t>
            </a:r>
            <a:r>
              <a:rPr>
                <a:latin typeface="+mj-lt"/>
                <a:ea typeface="+mj-ea"/>
                <a:cs typeface="+mj-cs"/>
                <a:sym typeface="Helvetica"/>
              </a:rPr>
              <a:t>联系</a:t>
            </a:r>
          </a:p>
          <a:p>
            <a:pPr>
              <a:spcBef>
                <a:spcPts val="200"/>
              </a:spcBef>
              <a:defRPr sz="1200">
                <a:latin typeface="+mj-lt"/>
                <a:ea typeface="+mj-ea"/>
                <a:cs typeface="+mj-cs"/>
                <a:sym typeface="Helvetica"/>
              </a:defRPr>
            </a:pPr>
            <a:r>
              <a:t>例：</a:t>
            </a:r>
            <a:r>
              <a:rPr>
                <a:latin typeface="+mn-lt"/>
                <a:ea typeface="+mn-ea"/>
                <a:cs typeface="+mn-cs"/>
                <a:sym typeface="Calibri"/>
              </a:rPr>
              <a:t>Email, Search, News, Online Social Networks</a:t>
            </a:r>
          </a:p>
        </p:txBody>
      </p:sp>
      <p:sp>
        <p:nvSpPr>
          <p:cNvPr id="86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5.2.2 </a:t>
            </a:r>
            <a:r>
              <a:rPr>
                <a:latin typeface="+mj-lt"/>
                <a:ea typeface="+mj-ea"/>
                <a:cs typeface="+mj-cs"/>
                <a:sym typeface="Helvetica"/>
              </a:rPr>
              <a:t>因特网的访问</a:t>
            </a:r>
          </a:p>
        </p:txBody>
      </p:sp>
      <p:sp>
        <p:nvSpPr>
          <p:cNvPr id="86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内容占位符 2"/>
          <p:cNvSpPr txBox="1"/>
          <p:nvPr>
            <p:ph type="body" idx="1"/>
          </p:nvPr>
        </p:nvSpPr>
        <p:spPr>
          <a:xfrm>
            <a:off x="293450" y="737914"/>
            <a:ext cx="5282089"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计算机伦理学先驱者</a:t>
            </a:r>
            <a:r>
              <a:t>(cont.)</a:t>
            </a:r>
          </a:p>
          <a:p>
            <a:pPr>
              <a:spcBef>
                <a:spcPts val="200"/>
              </a:spcBef>
              <a:defRPr sz="1200"/>
            </a:pPr>
            <a:r>
              <a:t>Terrell Ward Bynum</a:t>
            </a:r>
            <a:r>
              <a:rPr>
                <a:latin typeface="+mj-lt"/>
                <a:ea typeface="+mj-ea"/>
                <a:cs typeface="+mj-cs"/>
                <a:sym typeface="Helvetica"/>
              </a:rPr>
              <a:t>：</a:t>
            </a:r>
          </a:p>
          <a:p>
            <a:pPr lvl="1" marL="427865" indent="-164563">
              <a:spcBef>
                <a:spcPts val="200"/>
              </a:spcBef>
              <a:defRPr sz="1000"/>
            </a:pPr>
            <a:r>
              <a:t>1983</a:t>
            </a:r>
            <a:r>
              <a:rPr>
                <a:latin typeface="+mj-lt"/>
                <a:ea typeface="+mj-ea"/>
                <a:cs typeface="+mj-cs"/>
                <a:sym typeface="Helvetica"/>
              </a:rPr>
              <a:t>年，编写教学大纲并开设计算机伦理课</a:t>
            </a:r>
          </a:p>
          <a:p>
            <a:pPr lvl="1" marL="427865" indent="-164563">
              <a:spcBef>
                <a:spcPts val="200"/>
              </a:spcBef>
              <a:defRPr b="1" sz="1000">
                <a:solidFill>
                  <a:srgbClr val="0000FF"/>
                </a:solidFill>
              </a:defRPr>
            </a:pPr>
            <a:r>
              <a:t>1985</a:t>
            </a:r>
            <a:r>
              <a:rPr b="0">
                <a:solidFill>
                  <a:srgbClr val="000000"/>
                </a:solidFill>
                <a:latin typeface="+mj-lt"/>
                <a:ea typeface="+mj-ea"/>
                <a:cs typeface="+mj-cs"/>
                <a:sym typeface="Helvetica"/>
              </a:rPr>
              <a:t>年，在美国哲学杂志</a:t>
            </a:r>
            <a:r>
              <a:rPr b="0" i="1">
                <a:solidFill>
                  <a:srgbClr val="000000"/>
                </a:solidFill>
              </a:rPr>
              <a:t>Metaphilosophy</a:t>
            </a:r>
            <a:r>
              <a:rPr b="0">
                <a:solidFill>
                  <a:srgbClr val="000000"/>
                </a:solidFill>
                <a:latin typeface="+mj-lt"/>
                <a:ea typeface="+mj-ea"/>
                <a:cs typeface="+mj-cs"/>
                <a:sym typeface="Helvetica"/>
              </a:rPr>
              <a:t>上的组织专刊</a:t>
            </a:r>
            <a:r>
              <a:rPr b="0" i="1">
                <a:solidFill>
                  <a:srgbClr val="000000"/>
                </a:solidFill>
              </a:rPr>
              <a:t>Computers and Ethics</a:t>
            </a:r>
            <a:r>
              <a:rPr b="0" i="1">
                <a:solidFill>
                  <a:srgbClr val="000000"/>
                </a:solidFill>
                <a:latin typeface="+mj-lt"/>
                <a:ea typeface="+mj-ea"/>
                <a:cs typeface="+mj-cs"/>
                <a:sym typeface="Helvetica"/>
              </a:rPr>
              <a:t>，</a:t>
            </a:r>
            <a:r>
              <a:rPr b="0">
                <a:solidFill>
                  <a:srgbClr val="000000"/>
                </a:solidFill>
              </a:rPr>
              <a:t>James H. Moor</a:t>
            </a:r>
            <a:r>
              <a:rPr b="0">
                <a:solidFill>
                  <a:srgbClr val="000000"/>
                </a:solidFill>
                <a:latin typeface="+mj-lt"/>
                <a:ea typeface="+mj-ea"/>
                <a:cs typeface="+mj-cs"/>
                <a:sym typeface="Helvetica"/>
              </a:rPr>
              <a:t>发表</a:t>
            </a:r>
            <a:r>
              <a:rPr b="0" i="1">
                <a:solidFill>
                  <a:srgbClr val="000000"/>
                </a:solidFill>
              </a:rPr>
              <a:t>What is Computer Ethics?</a:t>
            </a:r>
            <a:r>
              <a:rPr b="0">
                <a:solidFill>
                  <a:srgbClr val="000000"/>
                </a:solidFill>
                <a:latin typeface="+mj-lt"/>
                <a:ea typeface="+mj-ea"/>
                <a:cs typeface="+mj-cs"/>
                <a:sym typeface="Helvetica"/>
              </a:rPr>
              <a:t>论文</a:t>
            </a:r>
          </a:p>
          <a:p>
            <a:pPr lvl="1" marL="427865" indent="-164563">
              <a:spcBef>
                <a:spcPts val="200"/>
              </a:spcBef>
              <a:defRPr sz="1000"/>
            </a:pPr>
            <a:r>
              <a:t>1987</a:t>
            </a:r>
            <a:r>
              <a:rPr>
                <a:latin typeface="+mj-lt"/>
                <a:ea typeface="+mj-ea"/>
                <a:cs typeface="+mj-cs"/>
                <a:sym typeface="Helvetica"/>
              </a:rPr>
              <a:t>年，在美国南康涅狄州大学成立</a:t>
            </a:r>
            <a:r>
              <a:t>“Research Center on Computing and Society”</a:t>
            </a:r>
          </a:p>
          <a:p>
            <a:pPr lvl="1" marL="427865" indent="-164563">
              <a:spcBef>
                <a:spcPts val="200"/>
              </a:spcBef>
              <a:defRPr sz="1000"/>
            </a:pPr>
            <a:r>
              <a:t>1991</a:t>
            </a:r>
            <a:r>
              <a:rPr>
                <a:latin typeface="+mj-lt"/>
                <a:ea typeface="+mj-ea"/>
                <a:cs typeface="+mj-cs"/>
                <a:sym typeface="Helvetica"/>
              </a:rPr>
              <a:t>年，主持召开第一届</a:t>
            </a:r>
            <a:r>
              <a:t>“</a:t>
            </a:r>
            <a:r>
              <a:rPr>
                <a:latin typeface="+mj-lt"/>
                <a:ea typeface="+mj-ea"/>
                <a:cs typeface="+mj-cs"/>
                <a:sym typeface="Helvetica"/>
              </a:rPr>
              <a:t>国际计算机伦理大会</a:t>
            </a:r>
            <a:r>
              <a:t>”</a:t>
            </a:r>
          </a:p>
          <a:p>
            <a:pPr lvl="1" marL="427865" indent="-164563">
              <a:spcBef>
                <a:spcPts val="200"/>
              </a:spcBef>
              <a:defRPr b="1" sz="1000">
                <a:solidFill>
                  <a:srgbClr val="FF0000"/>
                </a:solidFill>
              </a:defRPr>
            </a:pPr>
            <a:r>
              <a:t>1995</a:t>
            </a:r>
            <a:r>
              <a:rPr b="0">
                <a:solidFill>
                  <a:srgbClr val="000000"/>
                </a:solidFill>
                <a:latin typeface="+mj-lt"/>
                <a:ea typeface="+mj-ea"/>
                <a:cs typeface="+mj-cs"/>
                <a:sym typeface="Helvetica"/>
              </a:rPr>
              <a:t>年，与</a:t>
            </a:r>
            <a:r>
              <a:rPr b="0">
                <a:solidFill>
                  <a:srgbClr val="000000"/>
                </a:solidFill>
              </a:rPr>
              <a:t>Simon Rogerson</a:t>
            </a:r>
            <a:r>
              <a:rPr b="0">
                <a:solidFill>
                  <a:srgbClr val="000000"/>
                </a:solidFill>
                <a:latin typeface="+mj-lt"/>
                <a:ea typeface="+mj-ea"/>
                <a:cs typeface="+mj-cs"/>
                <a:sym typeface="Helvetica"/>
              </a:rPr>
              <a:t>创立</a:t>
            </a:r>
            <a:r>
              <a:rPr b="0">
                <a:solidFill>
                  <a:srgbClr val="000000"/>
                </a:solidFill>
              </a:rPr>
              <a:t>“</a:t>
            </a:r>
            <a:r>
              <a:rPr b="0">
                <a:solidFill>
                  <a:srgbClr val="000000"/>
                </a:solidFill>
                <a:latin typeface="+mj-lt"/>
                <a:ea typeface="+mj-ea"/>
                <a:cs typeface="+mj-cs"/>
                <a:sym typeface="Helvetica"/>
              </a:rPr>
              <a:t>国际计算机与信息技术伦理会议（</a:t>
            </a:r>
            <a:r>
              <a:rPr b="0">
                <a:solidFill>
                  <a:srgbClr val="000000"/>
                </a:solidFill>
              </a:rPr>
              <a:t>ETHICOMP</a:t>
            </a:r>
            <a:r>
              <a:rPr b="0">
                <a:solidFill>
                  <a:srgbClr val="000000"/>
                </a:solidFill>
                <a:latin typeface="+mj-lt"/>
                <a:ea typeface="+mj-ea"/>
                <a:cs typeface="+mj-cs"/>
                <a:sym typeface="Helvetica"/>
              </a:rPr>
              <a:t>）</a:t>
            </a:r>
            <a:r>
              <a:rPr b="0">
                <a:solidFill>
                  <a:srgbClr val="000000"/>
                </a:solidFill>
              </a:rPr>
              <a:t>”</a:t>
            </a:r>
          </a:p>
        </p:txBody>
      </p:sp>
      <p:sp>
        <p:nvSpPr>
          <p:cNvPr id="16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1.2.2 </a:t>
            </a:r>
            <a:r>
              <a:rPr>
                <a:latin typeface="+mj-lt"/>
                <a:ea typeface="+mj-ea"/>
                <a:cs typeface="+mj-cs"/>
                <a:sym typeface="Helvetica"/>
              </a:rPr>
              <a:t>计算机伦理学的发展</a:t>
            </a:r>
          </a:p>
        </p:txBody>
      </p:sp>
      <p:sp>
        <p:nvSpPr>
          <p:cNvPr id="170"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6" name="内容占位符 2"/>
          <p:cNvSpPr txBox="1"/>
          <p:nvPr>
            <p:ph type="body" idx="1"/>
          </p:nvPr>
        </p:nvSpPr>
        <p:spPr>
          <a:xfrm>
            <a:off x="293448" y="737914"/>
            <a:ext cx="5377352" cy="2209552"/>
          </a:xfrm>
          <a:prstGeom prst="rect">
            <a:avLst/>
          </a:prstGeom>
        </p:spPr>
        <p:txBody>
          <a:bodyPr/>
          <a:lstStyle/>
          <a:p>
            <a:pPr>
              <a:spcBef>
                <a:spcPts val="200"/>
              </a:spcBef>
              <a:defRPr b="1" sz="1200"/>
            </a:pPr>
            <a:r>
              <a:t>2. </a:t>
            </a:r>
            <a:r>
              <a:rPr>
                <a:latin typeface="+mj-lt"/>
                <a:ea typeface="+mj-ea"/>
                <a:cs typeface="+mj-cs"/>
                <a:sym typeface="Helvetica"/>
              </a:rPr>
              <a:t>在中国</a:t>
            </a:r>
          </a:p>
          <a:p>
            <a:pPr>
              <a:spcBef>
                <a:spcPts val="200"/>
              </a:spcBef>
              <a:defRPr b="1" sz="1200">
                <a:latin typeface="+mj-lt"/>
                <a:ea typeface="+mj-ea"/>
                <a:cs typeface="+mj-cs"/>
                <a:sym typeface="Helvetica"/>
              </a:defRPr>
            </a:pPr>
            <a:r>
              <a:t>防火长城（</a:t>
            </a:r>
            <a:r>
              <a:rPr>
                <a:latin typeface="+mn-lt"/>
                <a:ea typeface="+mn-ea"/>
                <a:cs typeface="+mn-cs"/>
                <a:sym typeface="Calibri"/>
              </a:rPr>
              <a:t>Great Firewall of China</a:t>
            </a:r>
            <a:r>
              <a:t>）：</a:t>
            </a:r>
            <a:r>
              <a:rPr b="0"/>
              <a:t>中华人民共和国政府在其管辖因特网内部建立的多套网络审查系统的总称，包括相关行政审查系统；主要技术包括</a:t>
            </a:r>
            <a:r>
              <a:rPr b="0">
                <a:solidFill>
                  <a:srgbClr val="FF0000"/>
                </a:solidFill>
              </a:rPr>
              <a:t>国家入口网关的</a:t>
            </a:r>
            <a:r>
              <a:rPr b="0">
                <a:solidFill>
                  <a:srgbClr val="FF0000"/>
                </a:solidFill>
                <a:latin typeface="+mn-lt"/>
                <a:ea typeface="+mn-ea"/>
                <a:cs typeface="+mn-cs"/>
                <a:sym typeface="Calibri"/>
              </a:rPr>
              <a:t>IP</a:t>
            </a:r>
            <a:r>
              <a:rPr b="0">
                <a:solidFill>
                  <a:srgbClr val="FF0000"/>
                </a:solidFill>
              </a:rPr>
              <a:t>封锁</a:t>
            </a:r>
            <a:r>
              <a:rPr b="0"/>
              <a:t>、</a:t>
            </a:r>
            <a:r>
              <a:rPr b="0">
                <a:solidFill>
                  <a:srgbClr val="FF0000"/>
                </a:solidFill>
              </a:rPr>
              <a:t>主干路由器的关键字过滤阻断</a:t>
            </a:r>
            <a:r>
              <a:rPr b="0"/>
              <a:t>，</a:t>
            </a:r>
            <a:r>
              <a:rPr b="0">
                <a:solidFill>
                  <a:srgbClr val="FF0000"/>
                </a:solidFill>
              </a:rPr>
              <a:t>域名劫持</a:t>
            </a:r>
            <a:r>
              <a:rPr b="0"/>
              <a:t>，</a:t>
            </a:r>
            <a:r>
              <a:rPr b="0">
                <a:solidFill>
                  <a:srgbClr val="FF0000"/>
                </a:solidFill>
                <a:latin typeface="+mn-lt"/>
                <a:ea typeface="+mn-ea"/>
                <a:cs typeface="+mn-cs"/>
                <a:sym typeface="Calibri"/>
              </a:rPr>
              <a:t>HTTPS</a:t>
            </a:r>
            <a:r>
              <a:rPr b="0">
                <a:solidFill>
                  <a:srgbClr val="FF0000"/>
                </a:solidFill>
              </a:rPr>
              <a:t>证书过滤</a:t>
            </a:r>
            <a:endParaRPr>
              <a:solidFill>
                <a:srgbClr val="FF0000"/>
              </a:solidFill>
              <a:latin typeface="+mn-lt"/>
              <a:ea typeface="+mn-ea"/>
              <a:cs typeface="+mn-cs"/>
              <a:sym typeface="Calibri"/>
            </a:endParaRPr>
          </a:p>
          <a:p>
            <a:pPr>
              <a:defRPr sz="1200">
                <a:solidFill>
                  <a:srgbClr val="FF0000"/>
                </a:solidFill>
              </a:defRPr>
            </a:pPr>
          </a:p>
          <a:p>
            <a:pPr>
              <a:spcBef>
                <a:spcPts val="200"/>
              </a:spcBef>
              <a:defRPr b="1" sz="1200"/>
            </a:pPr>
            <a:r>
              <a:t>3. </a:t>
            </a:r>
            <a:r>
              <a:rPr>
                <a:latin typeface="+mj-lt"/>
                <a:ea typeface="+mj-ea"/>
                <a:cs typeface="+mj-cs"/>
                <a:sym typeface="Helvetica"/>
              </a:rPr>
              <a:t>在亚洲</a:t>
            </a:r>
          </a:p>
          <a:p>
            <a:pPr>
              <a:spcBef>
                <a:spcPts val="200"/>
              </a:spcBef>
              <a:defRPr sz="1200">
                <a:latin typeface="+mj-lt"/>
                <a:ea typeface="+mj-ea"/>
                <a:cs typeface="+mj-cs"/>
                <a:sym typeface="Helvetica"/>
              </a:defRPr>
            </a:pPr>
            <a:r>
              <a:t>缅甸、泰国等国家在审查因特网内容方面较为严格</a:t>
            </a:r>
          </a:p>
        </p:txBody>
      </p:sp>
      <p:sp>
        <p:nvSpPr>
          <p:cNvPr id="86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5.2.2 </a:t>
            </a:r>
            <a:r>
              <a:rPr>
                <a:latin typeface="+mj-lt"/>
                <a:ea typeface="+mj-ea"/>
                <a:cs typeface="+mj-cs"/>
                <a:sym typeface="Helvetica"/>
              </a:rPr>
              <a:t>因特网的访问</a:t>
            </a:r>
          </a:p>
        </p:txBody>
      </p:sp>
      <p:sp>
        <p:nvSpPr>
          <p:cNvPr id="868"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0" name="内容占位符 2"/>
          <p:cNvSpPr txBox="1"/>
          <p:nvPr>
            <p:ph type="body" idx="1"/>
          </p:nvPr>
        </p:nvSpPr>
        <p:spPr>
          <a:xfrm>
            <a:off x="293448" y="737914"/>
            <a:ext cx="5377352" cy="2209552"/>
          </a:xfrm>
          <a:prstGeom prst="rect">
            <a:avLst/>
          </a:prstGeom>
        </p:spPr>
        <p:txBody>
          <a:bodyPr/>
          <a:lstStyle/>
          <a:p>
            <a:pPr marL="181677" indent="-181677" defTabSz="484474">
              <a:spcBef>
                <a:spcPts val="200"/>
              </a:spcBef>
              <a:defRPr b="1" sz="1100"/>
            </a:pPr>
            <a:r>
              <a:t>4. </a:t>
            </a:r>
            <a:r>
              <a:rPr>
                <a:latin typeface="+mj-lt"/>
                <a:ea typeface="+mj-ea"/>
                <a:cs typeface="+mj-cs"/>
                <a:sym typeface="Helvetica"/>
              </a:rPr>
              <a:t>对色情网站的控制</a:t>
            </a:r>
          </a:p>
          <a:p>
            <a:pPr marL="181677" indent="-181677" defTabSz="484474">
              <a:spcBef>
                <a:spcPts val="200"/>
              </a:spcBef>
              <a:defRPr sz="1100">
                <a:latin typeface="+mj-lt"/>
                <a:ea typeface="+mj-ea"/>
                <a:cs typeface="+mj-cs"/>
                <a:sym typeface="Helvetica"/>
              </a:defRPr>
            </a:pPr>
            <a:r>
              <a:t>色情网络的基本网络限制模式</a:t>
            </a:r>
          </a:p>
          <a:p>
            <a:pPr lvl="1" marL="393635" indent="-151396" defTabSz="484474">
              <a:spcBef>
                <a:spcPts val="200"/>
              </a:spcBef>
              <a:defRPr sz="1100">
                <a:latin typeface="+mj-lt"/>
                <a:ea typeface="+mj-ea"/>
                <a:cs typeface="+mj-cs"/>
                <a:sym typeface="Helvetica"/>
              </a:defRPr>
            </a:pPr>
            <a:r>
              <a:t>美国对网络色情的控制采取了</a:t>
            </a:r>
            <a:r>
              <a:rPr>
                <a:latin typeface="+mn-lt"/>
                <a:ea typeface="+mn-ea"/>
                <a:cs typeface="+mn-cs"/>
                <a:sym typeface="Calibri"/>
              </a:rPr>
              <a:t>“</a:t>
            </a:r>
            <a:r>
              <a:t>以</a:t>
            </a:r>
            <a:r>
              <a:rPr>
                <a:solidFill>
                  <a:srgbClr val="0000FF"/>
                </a:solidFill>
              </a:rPr>
              <a:t>技术手段为主导</a:t>
            </a:r>
            <a:r>
              <a:t>、网络素养教育为基础、政府立法为保障、积极寻求国际合作的</a:t>
            </a:r>
            <a:r>
              <a:rPr>
                <a:solidFill>
                  <a:srgbClr val="FF0000"/>
                </a:solidFill>
              </a:rPr>
              <a:t>综合管理模式</a:t>
            </a:r>
            <a:r>
              <a:rPr>
                <a:latin typeface="+mn-lt"/>
                <a:ea typeface="+mn-ea"/>
                <a:cs typeface="+mn-cs"/>
                <a:sym typeface="Calibri"/>
              </a:rPr>
              <a:t>”</a:t>
            </a:r>
          </a:p>
          <a:p>
            <a:pPr lvl="1" marL="393635" indent="-151396" defTabSz="484474">
              <a:spcBef>
                <a:spcPts val="200"/>
              </a:spcBef>
              <a:defRPr sz="1100">
                <a:latin typeface="+mj-lt"/>
                <a:ea typeface="+mj-ea"/>
                <a:cs typeface="+mj-cs"/>
                <a:sym typeface="Helvetica"/>
              </a:defRPr>
            </a:pPr>
            <a:r>
              <a:t>英国模式可以概括为</a:t>
            </a:r>
            <a:r>
              <a:rPr>
                <a:latin typeface="+mn-lt"/>
                <a:ea typeface="+mn-ea"/>
                <a:cs typeface="+mn-cs"/>
                <a:sym typeface="Calibri"/>
              </a:rPr>
              <a:t>“</a:t>
            </a:r>
            <a:r>
              <a:t>以</a:t>
            </a:r>
            <a:r>
              <a:rPr>
                <a:solidFill>
                  <a:srgbClr val="FF0000"/>
                </a:solidFill>
              </a:rPr>
              <a:t>立法保障和行业自律为主</a:t>
            </a:r>
            <a:r>
              <a:t>，以政府指导和社会帮助为辅</a:t>
            </a:r>
            <a:r>
              <a:rPr>
                <a:latin typeface="+mn-lt"/>
                <a:ea typeface="+mn-ea"/>
                <a:cs typeface="+mn-cs"/>
                <a:sym typeface="Calibri"/>
              </a:rPr>
              <a:t>”</a:t>
            </a:r>
          </a:p>
          <a:p>
            <a:pPr lvl="1" marL="393635" indent="-151396" defTabSz="484474">
              <a:spcBef>
                <a:spcPts val="300"/>
              </a:spcBef>
              <a:defRPr sz="1100"/>
            </a:pPr>
          </a:p>
          <a:p>
            <a:pPr lvl="1" marL="393635" indent="-151396" defTabSz="484474">
              <a:spcBef>
                <a:spcPts val="200"/>
              </a:spcBef>
              <a:defRPr sz="1100">
                <a:latin typeface="+mj-lt"/>
                <a:ea typeface="+mj-ea"/>
                <a:cs typeface="+mj-cs"/>
                <a:sym typeface="Helvetica"/>
              </a:defRPr>
            </a:pPr>
            <a:r>
              <a:t>这两种模式都基本采用了</a:t>
            </a:r>
            <a:r>
              <a:rPr>
                <a:latin typeface="+mn-lt"/>
                <a:ea typeface="+mn-ea"/>
                <a:cs typeface="+mn-cs"/>
                <a:sym typeface="Calibri"/>
              </a:rPr>
              <a:t>“</a:t>
            </a:r>
            <a:r>
              <a:rPr>
                <a:solidFill>
                  <a:srgbClr val="FF0000"/>
                </a:solidFill>
              </a:rPr>
              <a:t>政府、企业与社会互动</a:t>
            </a:r>
            <a:r>
              <a:t>，</a:t>
            </a:r>
            <a:r>
              <a:rPr>
                <a:solidFill>
                  <a:srgbClr val="FF0000"/>
                </a:solidFill>
              </a:rPr>
              <a:t>法律、技术、社会、教育</a:t>
            </a:r>
            <a:r>
              <a:t>并用的管理模式</a:t>
            </a:r>
            <a:r>
              <a:rPr>
                <a:latin typeface="+mn-lt"/>
                <a:ea typeface="+mn-ea"/>
                <a:cs typeface="+mn-cs"/>
                <a:sym typeface="Calibri"/>
              </a:rPr>
              <a:t>”</a:t>
            </a:r>
          </a:p>
        </p:txBody>
      </p:sp>
      <p:sp>
        <p:nvSpPr>
          <p:cNvPr id="87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5.2.2 </a:t>
            </a:r>
            <a:r>
              <a:rPr>
                <a:latin typeface="+mj-lt"/>
                <a:ea typeface="+mj-ea"/>
                <a:cs typeface="+mj-cs"/>
                <a:sym typeface="Helvetica"/>
              </a:rPr>
              <a:t>因特网的访问</a:t>
            </a:r>
          </a:p>
        </p:txBody>
      </p:sp>
      <p:sp>
        <p:nvSpPr>
          <p:cNvPr id="872"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4"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有专家指出，我国由于</a:t>
            </a:r>
            <a:r>
              <a:rPr>
                <a:solidFill>
                  <a:srgbClr val="0000FF"/>
                </a:solidFill>
              </a:rPr>
              <a:t>网络失信问题</a:t>
            </a:r>
            <a:r>
              <a:t>给社会经济带来的损失高达几千亿人民币，网络失信已直接影响到人类社会的进步和经济的正常运行</a:t>
            </a:r>
          </a:p>
          <a:p>
            <a:pPr>
              <a:defRPr sz="1200"/>
            </a:pPr>
          </a:p>
          <a:p>
            <a:pPr>
              <a:spcBef>
                <a:spcPts val="200"/>
              </a:spcBef>
              <a:defRPr sz="1200">
                <a:solidFill>
                  <a:srgbClr val="0000FF"/>
                </a:solidFill>
                <a:latin typeface="+mj-lt"/>
                <a:ea typeface="+mj-ea"/>
                <a:cs typeface="+mj-cs"/>
                <a:sym typeface="Helvetica"/>
              </a:defRPr>
            </a:pPr>
            <a:r>
              <a:t>例：</a:t>
            </a:r>
            <a:r>
              <a:rPr>
                <a:solidFill>
                  <a:srgbClr val="FF0000"/>
                </a:solidFill>
              </a:rPr>
              <a:t>失信</a:t>
            </a:r>
            <a:r>
              <a:rPr>
                <a:solidFill>
                  <a:srgbClr val="000000"/>
                </a:solidFill>
              </a:rPr>
              <a:t>带来的</a:t>
            </a:r>
            <a:r>
              <a:t>生活成本</a:t>
            </a:r>
            <a:r>
              <a:rPr>
                <a:solidFill>
                  <a:srgbClr val="000000"/>
                </a:solidFill>
              </a:rPr>
              <a:t>非常高</a:t>
            </a:r>
          </a:p>
        </p:txBody>
      </p:sp>
      <p:sp>
        <p:nvSpPr>
          <p:cNvPr id="87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5.2.3 </a:t>
            </a:r>
            <a:r>
              <a:rPr>
                <a:latin typeface="+mj-lt"/>
                <a:ea typeface="+mj-ea"/>
                <a:cs typeface="+mj-cs"/>
                <a:sym typeface="Helvetica"/>
              </a:rPr>
              <a:t>因特网与社会问题</a:t>
            </a:r>
          </a:p>
        </p:txBody>
      </p:sp>
      <p:sp>
        <p:nvSpPr>
          <p:cNvPr id="876"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8" name="内容占位符 2"/>
          <p:cNvSpPr txBox="1"/>
          <p:nvPr>
            <p:ph type="body" idx="1"/>
          </p:nvPr>
        </p:nvSpPr>
        <p:spPr>
          <a:xfrm>
            <a:off x="293448" y="737914"/>
            <a:ext cx="5377352" cy="2209552"/>
          </a:xfrm>
          <a:prstGeom prst="rect">
            <a:avLst/>
          </a:prstGeom>
        </p:spPr>
        <p:txBody>
          <a:bodyPr/>
          <a:lstStyle/>
          <a:p>
            <a:pPr marL="175752" indent="-175752" defTabSz="468675">
              <a:spcBef>
                <a:spcPts val="200"/>
              </a:spcBef>
              <a:defRPr b="1" sz="1000"/>
            </a:pPr>
            <a:r>
              <a:t>1. </a:t>
            </a:r>
            <a:r>
              <a:rPr>
                <a:latin typeface="+mj-lt"/>
                <a:ea typeface="+mj-ea"/>
                <a:cs typeface="+mj-cs"/>
                <a:sym typeface="Helvetica"/>
              </a:rPr>
              <a:t>网络社会</a:t>
            </a:r>
          </a:p>
          <a:p>
            <a:pPr marL="175752" indent="-175752" defTabSz="468675">
              <a:spcBef>
                <a:spcPts val="200"/>
              </a:spcBef>
              <a:defRPr sz="1000">
                <a:latin typeface="+mj-lt"/>
                <a:ea typeface="+mj-ea"/>
                <a:cs typeface="+mj-cs"/>
                <a:sym typeface="Helvetica"/>
              </a:defRPr>
            </a:pPr>
            <a:r>
              <a:t>美国学者斯通（</a:t>
            </a:r>
            <a:r>
              <a:rPr>
                <a:latin typeface="+mn-lt"/>
                <a:ea typeface="+mn-ea"/>
                <a:cs typeface="+mn-cs"/>
                <a:sym typeface="Calibri"/>
              </a:rPr>
              <a:t>Allucquére Rosanne "Sandy" Stone</a:t>
            </a:r>
            <a:r>
              <a:t>）提出</a:t>
            </a:r>
            <a:r>
              <a:rPr>
                <a:solidFill>
                  <a:srgbClr val="FF0000"/>
                </a:solidFill>
              </a:rPr>
              <a:t>网络空间是一种</a:t>
            </a:r>
            <a:r>
              <a:rPr>
                <a:solidFill>
                  <a:srgbClr val="0000FF"/>
                </a:solidFill>
              </a:rPr>
              <a:t>社会</a:t>
            </a:r>
            <a:r>
              <a:t>，它与人们熟知的集会、通信组和罗斯福式的壁炉谈话等类似，是社会空间的一种形式，可将其称之为</a:t>
            </a:r>
            <a:r>
              <a:rPr>
                <a:solidFill>
                  <a:srgbClr val="FF0000"/>
                </a:solidFill>
              </a:rPr>
              <a:t>虚拟空间</a:t>
            </a:r>
            <a:r>
              <a:rPr>
                <a:latin typeface="+mn-lt"/>
                <a:ea typeface="+mn-ea"/>
                <a:cs typeface="+mn-cs"/>
                <a:sym typeface="Calibri"/>
              </a:rPr>
              <a:t>--</a:t>
            </a:r>
            <a:r>
              <a:rPr>
                <a:solidFill>
                  <a:srgbClr val="FF0000"/>
                </a:solidFill>
              </a:rPr>
              <a:t>一种由</a:t>
            </a:r>
            <a:r>
              <a:rPr>
                <a:solidFill>
                  <a:srgbClr val="0000FF"/>
                </a:solidFill>
              </a:rPr>
              <a:t>共识</a:t>
            </a:r>
            <a:r>
              <a:rPr>
                <a:solidFill>
                  <a:srgbClr val="FF0000"/>
                </a:solidFill>
              </a:rPr>
              <a:t>形成的想象中的交往处所</a:t>
            </a:r>
            <a:endParaRPr>
              <a:solidFill>
                <a:srgbClr val="FF0000"/>
              </a:solidFill>
            </a:endParaRPr>
          </a:p>
          <a:p>
            <a:pPr marL="175752" indent="-175752" defTabSz="468675">
              <a:spcBef>
                <a:spcPts val="200"/>
              </a:spcBef>
              <a:defRPr sz="1000">
                <a:latin typeface="+mj-lt"/>
                <a:ea typeface="+mj-ea"/>
                <a:cs typeface="+mj-cs"/>
                <a:sym typeface="Helvetica"/>
              </a:defRPr>
            </a:pPr>
            <a:r>
              <a:t>网络社会的本质是一种</a:t>
            </a:r>
            <a:r>
              <a:rPr>
                <a:solidFill>
                  <a:srgbClr val="0000FF"/>
                </a:solidFill>
              </a:rPr>
              <a:t>全新的社会结构</a:t>
            </a:r>
            <a:r>
              <a:t>，这一社会结构源于社会组织、社会变化以及由数字信息和通信技术所构成的一个技术模式之间的相互作用</a:t>
            </a:r>
          </a:p>
          <a:p>
            <a:pPr marL="175752" indent="-175752" defTabSz="468675">
              <a:spcBef>
                <a:spcPts val="300"/>
              </a:spcBef>
              <a:defRPr b="1" sz="1000"/>
            </a:pPr>
          </a:p>
          <a:p>
            <a:pPr marL="175752" indent="-175752" defTabSz="468675">
              <a:spcBef>
                <a:spcPts val="200"/>
              </a:spcBef>
              <a:defRPr b="1" sz="1000">
                <a:latin typeface="+mj-lt"/>
                <a:ea typeface="+mj-ea"/>
                <a:cs typeface="+mj-cs"/>
                <a:sym typeface="Helvetica"/>
              </a:defRPr>
            </a:pPr>
            <a:r>
              <a:t>对网络社会的两种认识：</a:t>
            </a:r>
            <a:r>
              <a:rPr b="0"/>
              <a:t>第一种是</a:t>
            </a:r>
            <a:r>
              <a:rPr b="0">
                <a:solidFill>
                  <a:srgbClr val="FF0000"/>
                </a:solidFill>
              </a:rPr>
              <a:t>新社会结构形态</a:t>
            </a:r>
            <a:r>
              <a:rPr b="0"/>
              <a:t>的网络社会（</a:t>
            </a:r>
            <a:r>
              <a:rPr b="0">
                <a:solidFill>
                  <a:srgbClr val="FF0000"/>
                </a:solidFill>
                <a:latin typeface="+mn-lt"/>
                <a:ea typeface="+mn-ea"/>
                <a:cs typeface="+mn-cs"/>
                <a:sym typeface="Calibri"/>
              </a:rPr>
              <a:t>Network Society</a:t>
            </a:r>
            <a:r>
              <a:rPr b="0"/>
              <a:t>），第二种是</a:t>
            </a:r>
            <a:r>
              <a:rPr b="0">
                <a:solidFill>
                  <a:srgbClr val="FF0000"/>
                </a:solidFill>
              </a:rPr>
              <a:t>基于</a:t>
            </a:r>
            <a:r>
              <a:rPr>
                <a:solidFill>
                  <a:srgbClr val="FF0000"/>
                </a:solidFill>
              </a:rPr>
              <a:t>互联网架构</a:t>
            </a:r>
            <a:r>
              <a:rPr b="0"/>
              <a:t>的计算机网络空间（</a:t>
            </a:r>
            <a:r>
              <a:rPr b="0">
                <a:latin typeface="+mn-lt"/>
                <a:ea typeface="+mn-ea"/>
                <a:cs typeface="+mn-cs"/>
                <a:sym typeface="Calibri"/>
              </a:rPr>
              <a:t>Cyber Space</a:t>
            </a:r>
            <a:r>
              <a:rPr b="0"/>
              <a:t>）的网络社会（</a:t>
            </a:r>
            <a:r>
              <a:rPr b="0">
                <a:solidFill>
                  <a:srgbClr val="FF0000"/>
                </a:solidFill>
                <a:latin typeface="+mn-lt"/>
                <a:ea typeface="+mn-ea"/>
                <a:cs typeface="+mn-cs"/>
                <a:sym typeface="Calibri"/>
              </a:rPr>
              <a:t>Cyber Society</a:t>
            </a:r>
            <a:r>
              <a:rPr b="0"/>
              <a:t>）</a:t>
            </a:r>
          </a:p>
        </p:txBody>
      </p:sp>
      <p:sp>
        <p:nvSpPr>
          <p:cNvPr id="87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5.2.3 </a:t>
            </a:r>
            <a:r>
              <a:rPr>
                <a:latin typeface="+mj-lt"/>
                <a:ea typeface="+mj-ea"/>
                <a:cs typeface="+mj-cs"/>
                <a:sym typeface="Helvetica"/>
              </a:rPr>
              <a:t>因特网与社会问题</a:t>
            </a:r>
          </a:p>
        </p:txBody>
      </p:sp>
      <p:sp>
        <p:nvSpPr>
          <p:cNvPr id="880"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2" name="内容占位符 2"/>
          <p:cNvSpPr txBox="1"/>
          <p:nvPr>
            <p:ph type="body" idx="1"/>
          </p:nvPr>
        </p:nvSpPr>
        <p:spPr>
          <a:xfrm>
            <a:off x="293448" y="737914"/>
            <a:ext cx="5377352" cy="2209552"/>
          </a:xfrm>
          <a:prstGeom prst="rect">
            <a:avLst/>
          </a:prstGeom>
        </p:spPr>
        <p:txBody>
          <a:bodyPr/>
          <a:lstStyle/>
          <a:p>
            <a:pPr marL="175752" indent="-175752" defTabSz="468675">
              <a:spcBef>
                <a:spcPts val="200"/>
              </a:spcBef>
              <a:defRPr b="1" sz="1000"/>
            </a:pPr>
            <a:r>
              <a:t>2. </a:t>
            </a:r>
            <a:r>
              <a:rPr>
                <a:latin typeface="+mj-lt"/>
                <a:ea typeface="+mj-ea"/>
                <a:cs typeface="+mj-cs"/>
                <a:sym typeface="Helvetica"/>
              </a:rPr>
              <a:t>网络沉溺</a:t>
            </a:r>
            <a:r>
              <a:t>(1/2)</a:t>
            </a:r>
          </a:p>
          <a:p>
            <a:pPr marL="175752" indent="-175752" defTabSz="468675">
              <a:spcBef>
                <a:spcPts val="200"/>
              </a:spcBef>
              <a:defRPr sz="1000">
                <a:latin typeface="+mj-lt"/>
                <a:ea typeface="+mj-ea"/>
                <a:cs typeface="+mj-cs"/>
                <a:sym typeface="Helvetica"/>
              </a:defRPr>
            </a:pPr>
            <a:r>
              <a:t>从</a:t>
            </a:r>
            <a:r>
              <a:rPr>
                <a:solidFill>
                  <a:srgbClr val="FF0000"/>
                </a:solidFill>
              </a:rPr>
              <a:t>行为心理学</a:t>
            </a:r>
            <a:r>
              <a:t>上来看，</a:t>
            </a:r>
            <a:r>
              <a:rPr>
                <a:solidFill>
                  <a:srgbClr val="FF0000"/>
                </a:solidFill>
              </a:rPr>
              <a:t>网络沉溺</a:t>
            </a:r>
            <a:r>
              <a:t>、</a:t>
            </a:r>
            <a:r>
              <a:rPr>
                <a:solidFill>
                  <a:srgbClr val="FF0000"/>
                </a:solidFill>
              </a:rPr>
              <a:t>网络沉迷</a:t>
            </a:r>
            <a:r>
              <a:t>或者</a:t>
            </a:r>
            <a:r>
              <a:rPr>
                <a:solidFill>
                  <a:srgbClr val="FF0000"/>
                </a:solidFill>
              </a:rPr>
              <a:t>网络成瘾</a:t>
            </a:r>
            <a:r>
              <a:t>是指</a:t>
            </a:r>
            <a:r>
              <a:rPr>
                <a:solidFill>
                  <a:srgbClr val="FF0000"/>
                </a:solidFill>
              </a:rPr>
              <a:t>持续性强迫</a:t>
            </a:r>
            <a:r>
              <a:t>从事网络活动，影响正常的学习生活</a:t>
            </a:r>
          </a:p>
          <a:p>
            <a:pPr lvl="1" marL="380798" indent="-146460" defTabSz="468675">
              <a:spcBef>
                <a:spcPts val="200"/>
              </a:spcBef>
              <a:defRPr sz="1000">
                <a:latin typeface="+mj-lt"/>
                <a:ea typeface="+mj-ea"/>
                <a:cs typeface="+mj-cs"/>
                <a:sym typeface="Helvetica"/>
              </a:defRPr>
            </a:pPr>
            <a:r>
              <a:t>网络成瘾的常见表现：</a:t>
            </a:r>
          </a:p>
          <a:p>
            <a:pPr lvl="2" marL="585846" indent="-117169" defTabSz="468675">
              <a:spcBef>
                <a:spcPts val="200"/>
              </a:spcBef>
              <a:defRPr sz="800">
                <a:latin typeface="+mj-lt"/>
                <a:ea typeface="+mj-ea"/>
                <a:cs typeface="+mj-cs"/>
                <a:sym typeface="Helvetica"/>
              </a:defRPr>
            </a:pPr>
            <a:r>
              <a:t>一上网就废寝忘食</a:t>
            </a:r>
          </a:p>
          <a:p>
            <a:pPr lvl="2" marL="585846" indent="-117169" defTabSz="468675">
              <a:spcBef>
                <a:spcPts val="200"/>
              </a:spcBef>
              <a:defRPr sz="800">
                <a:latin typeface="+mj-lt"/>
                <a:ea typeface="+mj-ea"/>
                <a:cs typeface="+mj-cs"/>
                <a:sym typeface="Helvetica"/>
              </a:defRPr>
            </a:pPr>
            <a:r>
              <a:t>半夜上厕所还会看微信和</a:t>
            </a:r>
            <a:r>
              <a:rPr>
                <a:latin typeface="+mn-lt"/>
                <a:ea typeface="+mn-ea"/>
                <a:cs typeface="+mn-cs"/>
                <a:sym typeface="Calibri"/>
              </a:rPr>
              <a:t>QQ</a:t>
            </a:r>
            <a:endParaRPr sz="1200"/>
          </a:p>
          <a:p>
            <a:pPr lvl="2" marL="585846" indent="-117169" defTabSz="468675">
              <a:spcBef>
                <a:spcPts val="200"/>
              </a:spcBef>
              <a:defRPr sz="800">
                <a:latin typeface="+mj-lt"/>
                <a:ea typeface="+mj-ea"/>
                <a:cs typeface="+mj-cs"/>
                <a:sym typeface="Helvetica"/>
              </a:defRPr>
            </a:pPr>
            <a:r>
              <a:t>常常担心</a:t>
            </a:r>
            <a:r>
              <a:rPr>
                <a:latin typeface="+mn-lt"/>
                <a:ea typeface="+mn-ea"/>
                <a:cs typeface="+mn-cs"/>
                <a:sym typeface="Calibri"/>
              </a:rPr>
              <a:t>E-mail</a:t>
            </a:r>
            <a:r>
              <a:t>而睡不着觉</a:t>
            </a:r>
          </a:p>
          <a:p>
            <a:pPr lvl="2" marL="585846" indent="-117169" defTabSz="468675">
              <a:spcBef>
                <a:spcPts val="200"/>
              </a:spcBef>
              <a:defRPr sz="800">
                <a:latin typeface="+mj-lt"/>
                <a:ea typeface="+mj-ea"/>
                <a:cs typeface="+mj-cs"/>
                <a:sym typeface="Helvetica"/>
              </a:defRPr>
            </a:pPr>
            <a:r>
              <a:t>对仅在身边的人也要通过微信来交流</a:t>
            </a:r>
          </a:p>
          <a:p>
            <a:pPr lvl="2" marL="585846" indent="-117169" defTabSz="468675">
              <a:spcBef>
                <a:spcPts val="200"/>
              </a:spcBef>
              <a:defRPr sz="800">
                <a:latin typeface="+mj-lt"/>
                <a:ea typeface="+mj-ea"/>
                <a:cs typeface="+mj-cs"/>
                <a:sym typeface="Helvetica"/>
              </a:defRPr>
            </a:pPr>
            <a:r>
              <a:t>主要是对朋友圈</a:t>
            </a:r>
            <a:r>
              <a:rPr>
                <a:latin typeface="+mn-lt"/>
                <a:ea typeface="+mn-ea"/>
                <a:cs typeface="+mn-cs"/>
                <a:sym typeface="Calibri"/>
              </a:rPr>
              <a:t>, </a:t>
            </a:r>
            <a:r>
              <a:t>微信群</a:t>
            </a:r>
            <a:r>
              <a:rPr>
                <a:latin typeface="+mn-lt"/>
                <a:ea typeface="+mn-ea"/>
                <a:cs typeface="+mn-cs"/>
                <a:sym typeface="Calibri"/>
              </a:rPr>
              <a:t>/QQ</a:t>
            </a:r>
            <a:r>
              <a:t>群</a:t>
            </a:r>
            <a:r>
              <a:rPr>
                <a:latin typeface="+mn-lt"/>
                <a:ea typeface="+mn-ea"/>
                <a:cs typeface="+mn-cs"/>
                <a:sym typeface="Calibri"/>
              </a:rPr>
              <a:t>, </a:t>
            </a:r>
            <a:r>
              <a:t>游戏感兴趣（而非获取信息）</a:t>
            </a:r>
          </a:p>
          <a:p>
            <a:pPr lvl="2" marL="585846" indent="-117169" defTabSz="468675">
              <a:spcBef>
                <a:spcPts val="200"/>
              </a:spcBef>
              <a:defRPr sz="800">
                <a:latin typeface="+mj-lt"/>
                <a:ea typeface="+mj-ea"/>
                <a:cs typeface="+mj-cs"/>
                <a:sym typeface="Helvetica"/>
              </a:defRPr>
            </a:pPr>
            <a:r>
              <a:t>常常在下载软件的时候才会去上厕所</a:t>
            </a:r>
          </a:p>
          <a:p>
            <a:pPr lvl="2" marL="585846" indent="-117169" defTabSz="468675">
              <a:spcBef>
                <a:spcPts val="200"/>
              </a:spcBef>
              <a:defRPr sz="800"/>
            </a:pPr>
            <a:r>
              <a:t>…</a:t>
            </a:r>
          </a:p>
        </p:txBody>
      </p:sp>
      <p:sp>
        <p:nvSpPr>
          <p:cNvPr id="88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5.2.3 </a:t>
            </a:r>
            <a:r>
              <a:rPr>
                <a:latin typeface="+mj-lt"/>
                <a:ea typeface="+mj-ea"/>
                <a:cs typeface="+mj-cs"/>
                <a:sym typeface="Helvetica"/>
              </a:rPr>
              <a:t>因特网与社会问题</a:t>
            </a:r>
          </a:p>
        </p:txBody>
      </p:sp>
      <p:sp>
        <p:nvSpPr>
          <p:cNvPr id="88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6" name="内容占位符 2"/>
          <p:cNvSpPr txBox="1"/>
          <p:nvPr>
            <p:ph type="body" idx="1"/>
          </p:nvPr>
        </p:nvSpPr>
        <p:spPr>
          <a:xfrm>
            <a:off x="293448" y="737914"/>
            <a:ext cx="5377352" cy="2209552"/>
          </a:xfrm>
          <a:prstGeom prst="rect">
            <a:avLst/>
          </a:prstGeom>
        </p:spPr>
        <p:txBody>
          <a:bodyPr/>
          <a:lstStyle/>
          <a:p>
            <a:pPr>
              <a:spcBef>
                <a:spcPts val="200"/>
              </a:spcBef>
              <a:defRPr b="1" sz="1200"/>
            </a:pPr>
            <a:r>
              <a:t>2. </a:t>
            </a:r>
            <a:r>
              <a:rPr>
                <a:latin typeface="+mj-lt"/>
                <a:ea typeface="+mj-ea"/>
                <a:cs typeface="+mj-cs"/>
                <a:sym typeface="Helvetica"/>
              </a:rPr>
              <a:t>网络沉溺</a:t>
            </a:r>
            <a:r>
              <a:t>(2/2)</a:t>
            </a:r>
          </a:p>
          <a:p>
            <a:pPr lvl="1" marL="427865" indent="-164563">
              <a:spcBef>
                <a:spcPts val="200"/>
              </a:spcBef>
              <a:defRPr sz="1200">
                <a:latin typeface="+mj-lt"/>
                <a:ea typeface="+mj-ea"/>
                <a:cs typeface="+mj-cs"/>
                <a:sym typeface="Helvetica"/>
              </a:defRPr>
            </a:pPr>
            <a:r>
              <a:t>因特网正在制造一个充满</a:t>
            </a:r>
            <a:r>
              <a:rPr>
                <a:solidFill>
                  <a:srgbClr val="0000FF"/>
                </a:solidFill>
              </a:rPr>
              <a:t>自闭症</a:t>
            </a:r>
            <a:r>
              <a:t>的世界。《中国自闭症教育康复行业发展状况报告》（</a:t>
            </a:r>
            <a:r>
              <a:rPr>
                <a:latin typeface="+mn-lt"/>
                <a:ea typeface="+mn-ea"/>
                <a:cs typeface="+mn-cs"/>
                <a:sym typeface="Calibri"/>
              </a:rPr>
              <a:t>2015</a:t>
            </a:r>
            <a:r>
              <a:t>年）：美国</a:t>
            </a:r>
            <a:r>
              <a:rPr>
                <a:latin typeface="+mn-lt"/>
                <a:ea typeface="+mn-ea"/>
                <a:cs typeface="+mn-cs"/>
                <a:sym typeface="Calibri"/>
              </a:rPr>
              <a:t>1975</a:t>
            </a:r>
            <a:r>
              <a:t>年发病率是</a:t>
            </a:r>
            <a:r>
              <a:rPr>
                <a:latin typeface="+mn-lt"/>
                <a:ea typeface="+mn-ea"/>
                <a:cs typeface="+mn-cs"/>
                <a:sym typeface="Calibri"/>
              </a:rPr>
              <a:t>1/5000</a:t>
            </a:r>
            <a:r>
              <a:t>，</a:t>
            </a:r>
            <a:r>
              <a:rPr>
                <a:latin typeface="+mn-lt"/>
                <a:ea typeface="+mn-ea"/>
                <a:cs typeface="+mn-cs"/>
                <a:sym typeface="Calibri"/>
              </a:rPr>
              <a:t>2009</a:t>
            </a:r>
            <a:r>
              <a:t>年发病率是</a:t>
            </a:r>
            <a:r>
              <a:rPr>
                <a:latin typeface="+mn-lt"/>
                <a:ea typeface="+mn-ea"/>
                <a:cs typeface="+mn-cs"/>
                <a:sym typeface="Calibri"/>
              </a:rPr>
              <a:t>1/100</a:t>
            </a:r>
            <a:r>
              <a:t>，</a:t>
            </a:r>
            <a:r>
              <a:rPr>
                <a:latin typeface="+mn-lt"/>
                <a:ea typeface="+mn-ea"/>
                <a:cs typeface="+mn-cs"/>
                <a:sym typeface="Calibri"/>
              </a:rPr>
              <a:t>2014</a:t>
            </a:r>
            <a:r>
              <a:t>年发病率是</a:t>
            </a:r>
            <a:r>
              <a:rPr>
                <a:latin typeface="+mn-lt"/>
                <a:ea typeface="+mn-ea"/>
                <a:cs typeface="+mn-cs"/>
                <a:sym typeface="Calibri"/>
              </a:rPr>
              <a:t>1/68</a:t>
            </a:r>
            <a:r>
              <a:t>，男孩发病为</a:t>
            </a:r>
            <a:r>
              <a:rPr>
                <a:latin typeface="+mn-lt"/>
                <a:ea typeface="+mn-ea"/>
                <a:cs typeface="+mn-cs"/>
                <a:sym typeface="Calibri"/>
              </a:rPr>
              <a:t>1/42</a:t>
            </a:r>
            <a:r>
              <a:t>。我国目前尚未开展针对自闭症的全国流行病调查，推测发病率为</a:t>
            </a:r>
            <a:r>
              <a:rPr>
                <a:solidFill>
                  <a:srgbClr val="0000FF"/>
                </a:solidFill>
                <a:latin typeface="+mn-lt"/>
                <a:ea typeface="+mn-ea"/>
                <a:cs typeface="+mn-cs"/>
                <a:sym typeface="Calibri"/>
              </a:rPr>
              <a:t>1/100</a:t>
            </a:r>
            <a:r>
              <a:t>。</a:t>
            </a:r>
          </a:p>
        </p:txBody>
      </p:sp>
      <p:sp>
        <p:nvSpPr>
          <p:cNvPr id="88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5.2.3 </a:t>
            </a:r>
            <a:r>
              <a:rPr>
                <a:latin typeface="+mj-lt"/>
                <a:ea typeface="+mj-ea"/>
                <a:cs typeface="+mj-cs"/>
                <a:sym typeface="Helvetica"/>
              </a:rPr>
              <a:t>因特网与社会问题</a:t>
            </a:r>
          </a:p>
        </p:txBody>
      </p:sp>
      <p:sp>
        <p:nvSpPr>
          <p:cNvPr id="888"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0" name="内容占位符 2"/>
          <p:cNvSpPr txBox="1"/>
          <p:nvPr>
            <p:ph type="body" idx="1"/>
          </p:nvPr>
        </p:nvSpPr>
        <p:spPr>
          <a:xfrm>
            <a:off x="293448" y="737914"/>
            <a:ext cx="5377352" cy="2209552"/>
          </a:xfrm>
          <a:prstGeom prst="rect">
            <a:avLst/>
          </a:prstGeom>
        </p:spPr>
        <p:txBody>
          <a:bodyPr/>
          <a:lstStyle/>
          <a:p>
            <a:pPr marL="177727" indent="-177727" defTabSz="473942">
              <a:lnSpc>
                <a:spcPct val="90000"/>
              </a:lnSpc>
              <a:spcBef>
                <a:spcPts val="200"/>
              </a:spcBef>
              <a:defRPr b="1" sz="1000"/>
            </a:pPr>
            <a:r>
              <a:t>3. </a:t>
            </a:r>
            <a:r>
              <a:rPr>
                <a:latin typeface="+mj-lt"/>
                <a:ea typeface="+mj-ea"/>
                <a:cs typeface="+mj-cs"/>
                <a:sym typeface="Helvetica"/>
              </a:rPr>
              <a:t>数字鸿沟</a:t>
            </a:r>
          </a:p>
          <a:p>
            <a:pPr marL="177727" indent="-177727" defTabSz="473942">
              <a:lnSpc>
                <a:spcPct val="90000"/>
              </a:lnSpc>
              <a:spcBef>
                <a:spcPts val="200"/>
              </a:spcBef>
              <a:defRPr sz="1000">
                <a:latin typeface="+mj-lt"/>
                <a:ea typeface="+mj-ea"/>
                <a:cs typeface="+mj-cs"/>
                <a:sym typeface="Helvetica"/>
              </a:defRPr>
            </a:pPr>
            <a:r>
              <a:t>数字鸿沟是一种</a:t>
            </a:r>
            <a:r>
              <a:rPr>
                <a:solidFill>
                  <a:srgbClr val="FF0000"/>
                </a:solidFill>
              </a:rPr>
              <a:t>信息交流</a:t>
            </a:r>
            <a:r>
              <a:t>中间存在的鸿沟，信息流具有</a:t>
            </a:r>
            <a:r>
              <a:rPr>
                <a:latin typeface="+mn-lt"/>
                <a:ea typeface="+mn-ea"/>
                <a:cs typeface="+mn-cs"/>
                <a:sym typeface="Calibri"/>
              </a:rPr>
              <a:t>“</a:t>
            </a:r>
            <a:r>
              <a:rPr>
                <a:solidFill>
                  <a:srgbClr val="0000FF"/>
                </a:solidFill>
              </a:rPr>
              <a:t>信息不对称性</a:t>
            </a:r>
            <a:r>
              <a:rPr>
                <a:latin typeface="+mn-lt"/>
                <a:ea typeface="+mn-ea"/>
                <a:cs typeface="+mn-cs"/>
                <a:sym typeface="Calibri"/>
              </a:rPr>
              <a:t>”</a:t>
            </a:r>
          </a:p>
          <a:p>
            <a:pPr marL="177727" indent="-177727" defTabSz="473942">
              <a:lnSpc>
                <a:spcPct val="90000"/>
              </a:lnSpc>
              <a:spcBef>
                <a:spcPts val="200"/>
              </a:spcBef>
              <a:defRPr sz="1000">
                <a:latin typeface="+mj-lt"/>
                <a:ea typeface="+mj-ea"/>
                <a:cs typeface="+mj-cs"/>
                <a:sym typeface="Helvetica"/>
              </a:defRPr>
            </a:pPr>
            <a:r>
              <a:t>数字鸿沟是个</a:t>
            </a:r>
            <a:r>
              <a:rPr>
                <a:solidFill>
                  <a:srgbClr val="FF0000"/>
                </a:solidFill>
              </a:rPr>
              <a:t>经济现象</a:t>
            </a:r>
            <a:r>
              <a:t>，是经济和社会发展的差距的客观反映，</a:t>
            </a:r>
            <a:r>
              <a:rPr>
                <a:solidFill>
                  <a:srgbClr val="FF0000"/>
                </a:solidFill>
              </a:rPr>
              <a:t>符合</a:t>
            </a:r>
            <a:r>
              <a:rPr>
                <a:solidFill>
                  <a:srgbClr val="0000FF"/>
                </a:solidFill>
              </a:rPr>
              <a:t>网络经济</a:t>
            </a:r>
            <a:r>
              <a:rPr>
                <a:solidFill>
                  <a:srgbClr val="FF0000"/>
                </a:solidFill>
              </a:rPr>
              <a:t>发展的一些基本规律</a:t>
            </a:r>
            <a:r>
              <a:t>，如</a:t>
            </a:r>
            <a:r>
              <a:rPr>
                <a:latin typeface="+mn-lt"/>
                <a:ea typeface="+mn-ea"/>
                <a:cs typeface="+mn-cs"/>
                <a:sym typeface="Calibri"/>
              </a:rPr>
              <a:t>“</a:t>
            </a:r>
            <a:r>
              <a:t>强者恒强</a:t>
            </a:r>
            <a:r>
              <a:rPr>
                <a:latin typeface="+mn-lt"/>
                <a:ea typeface="+mn-ea"/>
                <a:cs typeface="+mn-cs"/>
                <a:sym typeface="Calibri"/>
              </a:rPr>
              <a:t>”</a:t>
            </a:r>
            <a:r>
              <a:t>、</a:t>
            </a:r>
            <a:r>
              <a:rPr>
                <a:latin typeface="+mn-lt"/>
                <a:ea typeface="+mn-ea"/>
                <a:cs typeface="+mn-cs"/>
                <a:sym typeface="Calibri"/>
              </a:rPr>
              <a:t>“</a:t>
            </a:r>
            <a:r>
              <a:t>双拐点现象</a:t>
            </a:r>
            <a:r>
              <a:rPr>
                <a:latin typeface="+mn-lt"/>
                <a:ea typeface="+mn-ea"/>
                <a:cs typeface="+mn-cs"/>
                <a:sym typeface="Calibri"/>
              </a:rPr>
              <a:t>”</a:t>
            </a:r>
          </a:p>
          <a:p>
            <a:pPr marL="177727" indent="-177727" defTabSz="473942">
              <a:lnSpc>
                <a:spcPct val="90000"/>
              </a:lnSpc>
              <a:spcBef>
                <a:spcPts val="200"/>
              </a:spcBef>
              <a:defRPr sz="1000">
                <a:solidFill>
                  <a:srgbClr val="0000FF"/>
                </a:solidFill>
                <a:latin typeface="+mj-lt"/>
                <a:ea typeface="+mj-ea"/>
                <a:cs typeface="+mj-cs"/>
                <a:sym typeface="Helvetica"/>
              </a:defRPr>
            </a:pPr>
            <a:r>
              <a:t>创新能力和学习能力</a:t>
            </a:r>
            <a:r>
              <a:rPr>
                <a:solidFill>
                  <a:srgbClr val="000000"/>
                </a:solidFill>
              </a:rPr>
              <a:t>等软环境也存在</a:t>
            </a:r>
            <a:r>
              <a:rPr>
                <a:solidFill>
                  <a:srgbClr val="000000"/>
                </a:solidFill>
                <a:latin typeface="+mn-lt"/>
                <a:ea typeface="+mn-ea"/>
                <a:cs typeface="+mn-cs"/>
                <a:sym typeface="Calibri"/>
              </a:rPr>
              <a:t>“</a:t>
            </a:r>
            <a:r>
              <a:rPr>
                <a:solidFill>
                  <a:srgbClr val="000000"/>
                </a:solidFill>
              </a:rPr>
              <a:t>鸿沟</a:t>
            </a:r>
            <a:r>
              <a:rPr>
                <a:solidFill>
                  <a:srgbClr val="000000"/>
                </a:solidFill>
                <a:latin typeface="+mn-lt"/>
                <a:ea typeface="+mn-ea"/>
                <a:cs typeface="+mn-cs"/>
                <a:sym typeface="Calibri"/>
              </a:rPr>
              <a:t>”</a:t>
            </a:r>
          </a:p>
          <a:p>
            <a:pPr marL="177727" indent="-177727" defTabSz="473942">
              <a:lnSpc>
                <a:spcPct val="90000"/>
              </a:lnSpc>
              <a:spcBef>
                <a:spcPts val="300"/>
              </a:spcBef>
              <a:defRPr sz="1000"/>
            </a:pPr>
          </a:p>
          <a:p>
            <a:pPr marL="177727" indent="-177727" defTabSz="473942">
              <a:lnSpc>
                <a:spcPct val="90000"/>
              </a:lnSpc>
              <a:spcBef>
                <a:spcPts val="200"/>
              </a:spcBef>
              <a:defRPr b="1" sz="1000">
                <a:latin typeface="+mj-lt"/>
                <a:ea typeface="+mj-ea"/>
                <a:cs typeface="+mj-cs"/>
                <a:sym typeface="Helvetica"/>
              </a:defRPr>
            </a:pPr>
            <a:r>
              <a:t>数字鸿沟的定义</a:t>
            </a:r>
            <a:r>
              <a:rPr b="0"/>
              <a:t>（</a:t>
            </a:r>
            <a:r>
              <a:rPr b="0">
                <a:latin typeface="+mn-lt"/>
                <a:ea typeface="+mn-ea"/>
                <a:cs typeface="+mn-cs"/>
                <a:sym typeface="Calibri"/>
              </a:rPr>
              <a:t>National Telecommunications and Information Administration, NTIA</a:t>
            </a:r>
            <a:r>
              <a:rPr b="0"/>
              <a:t>）：是一个在那些</a:t>
            </a:r>
            <a:r>
              <a:rPr b="0">
                <a:solidFill>
                  <a:srgbClr val="FF0000"/>
                </a:solidFill>
              </a:rPr>
              <a:t>拥有信息时代的工具的人</a:t>
            </a:r>
            <a:r>
              <a:rPr b="0"/>
              <a:t>以及</a:t>
            </a:r>
            <a:r>
              <a:rPr b="0">
                <a:solidFill>
                  <a:srgbClr val="FF0000"/>
                </a:solidFill>
              </a:rPr>
              <a:t>那些未曾拥有者</a:t>
            </a:r>
            <a:r>
              <a:rPr b="0"/>
              <a:t>之间存在的鸿沟</a:t>
            </a:r>
            <a:endParaRPr>
              <a:latin typeface="+mn-lt"/>
              <a:ea typeface="+mn-ea"/>
              <a:cs typeface="+mn-cs"/>
              <a:sym typeface="Calibri"/>
            </a:endParaRPr>
          </a:p>
          <a:p>
            <a:pPr marL="177727" indent="-177727" defTabSz="473942">
              <a:lnSpc>
                <a:spcPct val="90000"/>
              </a:lnSpc>
              <a:spcBef>
                <a:spcPts val="300"/>
              </a:spcBef>
              <a:defRPr sz="1000"/>
            </a:pPr>
          </a:p>
          <a:p>
            <a:pPr marL="177727" indent="-177727" defTabSz="473942">
              <a:lnSpc>
                <a:spcPct val="90000"/>
              </a:lnSpc>
              <a:spcBef>
                <a:spcPts val="200"/>
              </a:spcBef>
              <a:defRPr sz="1000">
                <a:solidFill>
                  <a:srgbClr val="0000FF"/>
                </a:solidFill>
                <a:latin typeface="+mj-lt"/>
                <a:ea typeface="+mj-ea"/>
                <a:cs typeface="+mj-cs"/>
                <a:sym typeface="Helvetica"/>
              </a:defRPr>
            </a:pPr>
            <a:r>
              <a:t>有效迅速地缩小数字鸿沟</a:t>
            </a:r>
            <a:r>
              <a:rPr>
                <a:solidFill>
                  <a:srgbClr val="000000"/>
                </a:solidFill>
              </a:rPr>
              <a:t>，关系社会和谐与可持续发展</a:t>
            </a:r>
          </a:p>
        </p:txBody>
      </p:sp>
      <p:sp>
        <p:nvSpPr>
          <p:cNvPr id="89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5.2.3 </a:t>
            </a:r>
            <a:r>
              <a:rPr>
                <a:latin typeface="+mj-lt"/>
                <a:ea typeface="+mj-ea"/>
                <a:cs typeface="+mj-cs"/>
                <a:sym typeface="Helvetica"/>
              </a:rPr>
              <a:t>因特网与社会问题</a:t>
            </a:r>
          </a:p>
        </p:txBody>
      </p:sp>
      <p:sp>
        <p:nvSpPr>
          <p:cNvPr id="892"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4" name="内容占位符 2"/>
          <p:cNvSpPr txBox="1"/>
          <p:nvPr>
            <p:ph type="body" idx="1"/>
          </p:nvPr>
        </p:nvSpPr>
        <p:spPr>
          <a:xfrm>
            <a:off x="293448" y="737914"/>
            <a:ext cx="5377352" cy="2209552"/>
          </a:xfrm>
          <a:prstGeom prst="rect">
            <a:avLst/>
          </a:prstGeom>
        </p:spPr>
        <p:txBody>
          <a:bodyPr/>
          <a:lstStyle/>
          <a:p>
            <a:pPr>
              <a:spcBef>
                <a:spcPts val="200"/>
              </a:spcBef>
              <a:defRPr b="1" sz="1200"/>
            </a:pPr>
            <a:r>
              <a:t>1. </a:t>
            </a:r>
            <a:r>
              <a:rPr>
                <a:latin typeface="+mj-lt"/>
                <a:ea typeface="+mj-ea"/>
                <a:cs typeface="+mj-cs"/>
                <a:sym typeface="Helvetica"/>
              </a:rPr>
              <a:t>网络文化的概念</a:t>
            </a:r>
          </a:p>
          <a:p>
            <a:pPr>
              <a:spcBef>
                <a:spcPts val="200"/>
              </a:spcBef>
              <a:defRPr sz="1200">
                <a:solidFill>
                  <a:srgbClr val="FF0000"/>
                </a:solidFill>
                <a:latin typeface="+mj-lt"/>
                <a:ea typeface="+mj-ea"/>
                <a:cs typeface="+mj-cs"/>
                <a:sym typeface="Helvetica"/>
              </a:defRPr>
            </a:pPr>
            <a:r>
              <a:t>网络文化</a:t>
            </a:r>
            <a:r>
              <a:rPr>
                <a:solidFill>
                  <a:srgbClr val="000000"/>
                </a:solidFill>
              </a:rPr>
              <a:t>是随着现代科学技术，特别是随着多媒体技术的发展而出现的一种现代层面的文化，本质上属于</a:t>
            </a:r>
            <a:r>
              <a:rPr>
                <a:solidFill>
                  <a:srgbClr val="0000FF"/>
                </a:solidFill>
              </a:rPr>
              <a:t>大众消费文化</a:t>
            </a:r>
            <a:endParaRPr>
              <a:solidFill>
                <a:srgbClr val="0000FF"/>
              </a:solidFill>
            </a:endParaRPr>
          </a:p>
          <a:p>
            <a:pPr>
              <a:defRPr b="1" sz="1200"/>
            </a:pPr>
          </a:p>
          <a:p>
            <a:pPr>
              <a:spcBef>
                <a:spcPts val="200"/>
              </a:spcBef>
              <a:defRPr b="1" sz="1200">
                <a:latin typeface="+mj-lt"/>
                <a:ea typeface="+mj-ea"/>
                <a:cs typeface="+mj-cs"/>
                <a:sym typeface="Helvetica"/>
              </a:defRPr>
            </a:pPr>
            <a:r>
              <a:t>网络文化的起源：</a:t>
            </a:r>
            <a:r>
              <a:rPr b="0"/>
              <a:t>缘于</a:t>
            </a:r>
            <a:r>
              <a:rPr b="0">
                <a:solidFill>
                  <a:srgbClr val="FF0000"/>
                </a:solidFill>
              </a:rPr>
              <a:t>黑客文化</a:t>
            </a:r>
            <a:r>
              <a:rPr b="0"/>
              <a:t>和威廉</a:t>
            </a:r>
            <a:r>
              <a:rPr b="0">
                <a:latin typeface="+mn-lt"/>
                <a:ea typeface="+mn-ea"/>
                <a:cs typeface="+mn-cs"/>
                <a:sym typeface="Calibri"/>
              </a:rPr>
              <a:t>.</a:t>
            </a:r>
            <a:r>
              <a:rPr b="0"/>
              <a:t>吉布森（</a:t>
            </a:r>
            <a:r>
              <a:rPr b="0">
                <a:latin typeface="+mn-lt"/>
                <a:ea typeface="+mn-ea"/>
                <a:cs typeface="+mn-cs"/>
                <a:sym typeface="Calibri"/>
              </a:rPr>
              <a:t>William Gibson</a:t>
            </a:r>
            <a:r>
              <a:rPr b="0"/>
              <a:t>）等人的赛博朋克（</a:t>
            </a:r>
            <a:r>
              <a:rPr b="0">
                <a:latin typeface="+mn-lt"/>
                <a:ea typeface="+mn-ea"/>
                <a:cs typeface="+mn-cs"/>
                <a:sym typeface="Calibri"/>
              </a:rPr>
              <a:t>cyberpunk, </a:t>
            </a:r>
            <a:r>
              <a:rPr b="0"/>
              <a:t>是</a:t>
            </a:r>
            <a:r>
              <a:rPr b="0">
                <a:latin typeface="+mn-lt"/>
                <a:ea typeface="+mn-ea"/>
                <a:cs typeface="+mn-cs"/>
                <a:sym typeface="Calibri"/>
              </a:rPr>
              <a:t>cybernetics</a:t>
            </a:r>
            <a:r>
              <a:rPr b="0"/>
              <a:t>与</a:t>
            </a:r>
            <a:r>
              <a:rPr b="0">
                <a:latin typeface="+mn-lt"/>
                <a:ea typeface="+mn-ea"/>
                <a:cs typeface="+mn-cs"/>
                <a:sym typeface="Calibri"/>
              </a:rPr>
              <a:t>punk</a:t>
            </a:r>
            <a:r>
              <a:rPr b="0"/>
              <a:t>的结合词）型</a:t>
            </a:r>
            <a:r>
              <a:rPr b="0">
                <a:solidFill>
                  <a:srgbClr val="FF0000"/>
                </a:solidFill>
              </a:rPr>
              <a:t>科幻小说</a:t>
            </a:r>
          </a:p>
        </p:txBody>
      </p:sp>
      <p:sp>
        <p:nvSpPr>
          <p:cNvPr id="89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5.2.4 </a:t>
            </a:r>
            <a:r>
              <a:rPr>
                <a:latin typeface="+mj-lt"/>
                <a:ea typeface="+mj-ea"/>
                <a:cs typeface="+mj-cs"/>
                <a:sym typeface="Helvetica"/>
              </a:rPr>
              <a:t>因特网与文化</a:t>
            </a:r>
          </a:p>
        </p:txBody>
      </p:sp>
      <p:sp>
        <p:nvSpPr>
          <p:cNvPr id="896"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8" name="内容占位符 2"/>
          <p:cNvSpPr txBox="1"/>
          <p:nvPr>
            <p:ph type="body" idx="1"/>
          </p:nvPr>
        </p:nvSpPr>
        <p:spPr>
          <a:xfrm>
            <a:off x="293448" y="737914"/>
            <a:ext cx="5377352" cy="2209552"/>
          </a:xfrm>
          <a:prstGeom prst="rect">
            <a:avLst/>
          </a:prstGeom>
        </p:spPr>
        <p:txBody>
          <a:bodyPr/>
          <a:lstStyle/>
          <a:p>
            <a:pPr>
              <a:spcBef>
                <a:spcPts val="200"/>
              </a:spcBef>
              <a:defRPr b="1" sz="1200"/>
            </a:pPr>
            <a:r>
              <a:t>2. </a:t>
            </a:r>
            <a:r>
              <a:rPr>
                <a:latin typeface="+mj-lt"/>
                <a:ea typeface="+mj-ea"/>
                <a:cs typeface="+mj-cs"/>
                <a:sym typeface="Helvetica"/>
              </a:rPr>
              <a:t>网络文化发展的特点</a:t>
            </a:r>
          </a:p>
          <a:p>
            <a:pPr>
              <a:spcBef>
                <a:spcPts val="200"/>
              </a:spcBef>
              <a:defRPr b="1" sz="1200">
                <a:latin typeface="+mj-lt"/>
                <a:ea typeface="+mj-ea"/>
                <a:cs typeface="+mj-cs"/>
                <a:sym typeface="Helvetica"/>
              </a:defRPr>
            </a:pPr>
            <a:r>
              <a:t>网络文化发展的表现：</a:t>
            </a:r>
            <a:endParaRPr>
              <a:latin typeface="+mn-lt"/>
              <a:ea typeface="+mn-ea"/>
              <a:cs typeface="+mn-cs"/>
              <a:sym typeface="Calibri"/>
            </a:endParaRPr>
          </a:p>
          <a:p>
            <a:pPr lvl="1" marL="427865" indent="-164563">
              <a:spcBef>
                <a:spcPts val="200"/>
              </a:spcBef>
              <a:defRPr sz="1200"/>
            </a:pPr>
            <a:r>
              <a:t>(1) </a:t>
            </a:r>
            <a:r>
              <a:rPr>
                <a:latin typeface="+mj-lt"/>
                <a:ea typeface="+mj-ea"/>
                <a:cs typeface="+mj-cs"/>
                <a:sym typeface="Helvetica"/>
              </a:rPr>
              <a:t>与</a:t>
            </a:r>
            <a:r>
              <a:rPr>
                <a:solidFill>
                  <a:srgbClr val="FF0000"/>
                </a:solidFill>
                <a:latin typeface="+mj-lt"/>
                <a:ea typeface="+mj-ea"/>
                <a:cs typeface="+mj-cs"/>
                <a:sym typeface="Helvetica"/>
              </a:rPr>
              <a:t>民族历史文化</a:t>
            </a:r>
            <a:r>
              <a:rPr>
                <a:latin typeface="+mj-lt"/>
                <a:ea typeface="+mj-ea"/>
                <a:cs typeface="+mj-cs"/>
                <a:sym typeface="Helvetica"/>
              </a:rPr>
              <a:t>的冲突</a:t>
            </a:r>
          </a:p>
          <a:p>
            <a:pPr lvl="1" marL="427865" indent="-164563">
              <a:spcBef>
                <a:spcPts val="200"/>
              </a:spcBef>
              <a:defRPr sz="1200"/>
            </a:pPr>
            <a:r>
              <a:t>(2) </a:t>
            </a:r>
            <a:r>
              <a:rPr>
                <a:solidFill>
                  <a:srgbClr val="FF0000"/>
                </a:solidFill>
                <a:latin typeface="+mj-lt"/>
                <a:ea typeface="+mj-ea"/>
                <a:cs typeface="+mj-cs"/>
                <a:sym typeface="Helvetica"/>
              </a:rPr>
              <a:t>价值取向</a:t>
            </a:r>
            <a:r>
              <a:rPr>
                <a:latin typeface="+mj-lt"/>
                <a:ea typeface="+mj-ea"/>
                <a:cs typeface="+mj-cs"/>
                <a:sym typeface="Helvetica"/>
              </a:rPr>
              <a:t>上的冲突：宁信机、不信人</a:t>
            </a:r>
          </a:p>
          <a:p>
            <a:pPr lvl="1" marL="427865" indent="-164563">
              <a:spcBef>
                <a:spcPts val="200"/>
              </a:spcBef>
              <a:defRPr sz="1200"/>
            </a:pPr>
            <a:r>
              <a:t>(3) </a:t>
            </a:r>
            <a:r>
              <a:rPr>
                <a:latin typeface="+mj-lt"/>
                <a:ea typeface="+mj-ea"/>
                <a:cs typeface="+mj-cs"/>
                <a:sym typeface="Helvetica"/>
              </a:rPr>
              <a:t>对</a:t>
            </a:r>
            <a:r>
              <a:rPr>
                <a:solidFill>
                  <a:srgbClr val="0000FF"/>
                </a:solidFill>
                <a:latin typeface="+mj-lt"/>
                <a:ea typeface="+mj-ea"/>
                <a:cs typeface="+mj-cs"/>
                <a:sym typeface="Helvetica"/>
              </a:rPr>
              <a:t>负面信息的屏蔽</a:t>
            </a:r>
            <a:r>
              <a:rPr>
                <a:latin typeface="+mj-lt"/>
                <a:ea typeface="+mj-ea"/>
                <a:cs typeface="+mj-cs"/>
                <a:sym typeface="Helvetica"/>
              </a:rPr>
              <a:t>作用减弱</a:t>
            </a:r>
          </a:p>
        </p:txBody>
      </p:sp>
      <p:sp>
        <p:nvSpPr>
          <p:cNvPr id="89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5.2.4 </a:t>
            </a:r>
            <a:r>
              <a:rPr>
                <a:latin typeface="+mj-lt"/>
                <a:ea typeface="+mj-ea"/>
                <a:cs typeface="+mj-cs"/>
                <a:sym typeface="Helvetica"/>
              </a:rPr>
              <a:t>因特网与文化</a:t>
            </a:r>
          </a:p>
        </p:txBody>
      </p:sp>
      <p:sp>
        <p:nvSpPr>
          <p:cNvPr id="900"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2" name="内容占位符 2"/>
          <p:cNvSpPr txBox="1"/>
          <p:nvPr>
            <p:ph type="body" idx="1"/>
          </p:nvPr>
        </p:nvSpPr>
        <p:spPr>
          <a:xfrm>
            <a:off x="293448" y="737914"/>
            <a:ext cx="5377352" cy="2209552"/>
          </a:xfrm>
          <a:prstGeom prst="rect">
            <a:avLst/>
          </a:prstGeom>
        </p:spPr>
        <p:txBody>
          <a:bodyPr/>
          <a:lstStyle/>
          <a:p>
            <a:pPr>
              <a:spcBef>
                <a:spcPts val="200"/>
              </a:spcBef>
              <a:defRPr b="1" sz="1200"/>
            </a:pPr>
            <a:r>
              <a:t>3. </a:t>
            </a:r>
            <a:r>
              <a:rPr>
                <a:latin typeface="+mj-lt"/>
                <a:ea typeface="+mj-ea"/>
                <a:cs typeface="+mj-cs"/>
                <a:sym typeface="Helvetica"/>
              </a:rPr>
              <a:t>网络文化中的责任</a:t>
            </a:r>
          </a:p>
          <a:p>
            <a:pPr>
              <a:spcBef>
                <a:spcPts val="200"/>
              </a:spcBef>
              <a:defRPr b="1" sz="1200">
                <a:latin typeface="+mj-lt"/>
                <a:ea typeface="+mj-ea"/>
                <a:cs typeface="+mj-cs"/>
                <a:sym typeface="Helvetica"/>
              </a:defRPr>
            </a:pPr>
            <a:r>
              <a:t>认识一：</a:t>
            </a:r>
            <a:r>
              <a:rPr b="0"/>
              <a:t>网络技术带来的是</a:t>
            </a:r>
            <a:r>
              <a:rPr b="0">
                <a:solidFill>
                  <a:srgbClr val="FF0000"/>
                </a:solidFill>
              </a:rPr>
              <a:t>发展机遇</a:t>
            </a:r>
            <a:r>
              <a:rPr b="0"/>
              <a:t>、新的</a:t>
            </a:r>
            <a:r>
              <a:rPr b="0">
                <a:solidFill>
                  <a:srgbClr val="FF0000"/>
                </a:solidFill>
              </a:rPr>
              <a:t>生活方式</a:t>
            </a:r>
            <a:r>
              <a:rPr b="0"/>
              <a:t>，能够改善现有的社会问题</a:t>
            </a:r>
            <a:endParaRPr>
              <a:latin typeface="+mn-lt"/>
              <a:ea typeface="+mn-ea"/>
              <a:cs typeface="+mn-cs"/>
              <a:sym typeface="Calibri"/>
            </a:endParaRPr>
          </a:p>
          <a:p>
            <a:pPr>
              <a:defRPr sz="1200"/>
            </a:pPr>
          </a:p>
          <a:p>
            <a:pPr>
              <a:spcBef>
                <a:spcPts val="200"/>
              </a:spcBef>
              <a:defRPr b="1" sz="1200">
                <a:latin typeface="+mj-lt"/>
                <a:ea typeface="+mj-ea"/>
                <a:cs typeface="+mj-cs"/>
                <a:sym typeface="Helvetica"/>
              </a:defRPr>
            </a:pPr>
            <a:r>
              <a:t>认识二：</a:t>
            </a:r>
            <a:r>
              <a:rPr b="0"/>
              <a:t>网络最终会导致人类丧失自我</a:t>
            </a:r>
            <a:r>
              <a:rPr b="0">
                <a:solidFill>
                  <a:srgbClr val="FF0000"/>
                </a:solidFill>
              </a:rPr>
              <a:t>走向毁灭</a:t>
            </a:r>
            <a:endParaRPr>
              <a:solidFill>
                <a:srgbClr val="FF0000"/>
              </a:solidFill>
              <a:latin typeface="+mn-lt"/>
              <a:ea typeface="+mn-ea"/>
              <a:cs typeface="+mn-cs"/>
              <a:sym typeface="Calibri"/>
            </a:endParaRPr>
          </a:p>
          <a:p>
            <a:pPr>
              <a:defRPr sz="1200"/>
            </a:pPr>
          </a:p>
          <a:p>
            <a:pPr>
              <a:spcBef>
                <a:spcPts val="200"/>
              </a:spcBef>
              <a:defRPr sz="1200">
                <a:latin typeface="+mj-lt"/>
                <a:ea typeface="+mj-ea"/>
                <a:cs typeface="+mj-cs"/>
                <a:sym typeface="Helvetica"/>
              </a:defRPr>
            </a:pPr>
            <a:r>
              <a:t>无论哪种观点，都需要</a:t>
            </a:r>
            <a:r>
              <a:rPr>
                <a:solidFill>
                  <a:srgbClr val="FF0000"/>
                </a:solidFill>
              </a:rPr>
              <a:t>建立一种新的</a:t>
            </a:r>
            <a:r>
              <a:rPr>
                <a:solidFill>
                  <a:srgbClr val="0000FF"/>
                </a:solidFill>
              </a:rPr>
              <a:t>责任原则</a:t>
            </a:r>
            <a:r>
              <a:t>，既要对某种乌托邦的信念负责，也要对可以预见的后果承担应用的责任</a:t>
            </a:r>
          </a:p>
        </p:txBody>
      </p:sp>
      <p:sp>
        <p:nvSpPr>
          <p:cNvPr id="90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5.2.4 </a:t>
            </a:r>
            <a:r>
              <a:rPr>
                <a:latin typeface="+mj-lt"/>
                <a:ea typeface="+mj-ea"/>
                <a:cs typeface="+mj-cs"/>
                <a:sym typeface="Helvetica"/>
              </a:rPr>
              <a:t>因特网与文化</a:t>
            </a:r>
          </a:p>
        </p:txBody>
      </p:sp>
      <p:sp>
        <p:nvSpPr>
          <p:cNvPr id="90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内容占位符 2"/>
          <p:cNvSpPr txBox="1"/>
          <p:nvPr>
            <p:ph type="body" idx="1"/>
          </p:nvPr>
        </p:nvSpPr>
        <p:spPr>
          <a:xfrm>
            <a:off x="293450" y="737914"/>
            <a:ext cx="5282089" cy="2209552"/>
          </a:xfrm>
          <a:prstGeom prst="rect">
            <a:avLst/>
          </a:prstGeom>
        </p:spPr>
        <p:txBody>
          <a:bodyPr/>
          <a:lstStyle/>
          <a:p>
            <a:pPr marL="0" indent="0" defTabSz="473942">
              <a:spcBef>
                <a:spcPts val="200"/>
              </a:spcBef>
              <a:buSzTx/>
              <a:buNone/>
              <a:defRPr b="1" sz="1000"/>
            </a:pPr>
            <a:r>
              <a:t>1. </a:t>
            </a:r>
            <a:r>
              <a:rPr>
                <a:latin typeface="+mj-lt"/>
                <a:ea typeface="+mj-ea"/>
                <a:cs typeface="+mj-cs"/>
                <a:sym typeface="Helvetica"/>
              </a:rPr>
              <a:t>计算机伦理学先驱者</a:t>
            </a:r>
            <a:r>
              <a:t>(cont.)</a:t>
            </a:r>
          </a:p>
          <a:p>
            <a:pPr marL="177727" indent="-177727" defTabSz="473942">
              <a:spcBef>
                <a:spcPts val="200"/>
              </a:spcBef>
              <a:defRPr sz="1000"/>
            </a:pPr>
            <a:r>
              <a:t>James H. Moor</a:t>
            </a:r>
            <a:r>
              <a:rPr>
                <a:latin typeface="+mj-lt"/>
                <a:ea typeface="+mj-ea"/>
                <a:cs typeface="+mj-cs"/>
                <a:sym typeface="Helvetica"/>
              </a:rPr>
              <a:t>：</a:t>
            </a:r>
            <a:r>
              <a:t>1995</a:t>
            </a:r>
            <a:r>
              <a:rPr>
                <a:latin typeface="+mj-lt"/>
                <a:ea typeface="+mj-ea"/>
                <a:cs typeface="+mj-cs"/>
                <a:sym typeface="Helvetica"/>
              </a:rPr>
              <a:t>年，总结计算机伦理学方面</a:t>
            </a:r>
            <a:r>
              <a:rPr>
                <a:solidFill>
                  <a:srgbClr val="FF0000"/>
                </a:solidFill>
                <a:latin typeface="+mj-lt"/>
                <a:ea typeface="+mj-ea"/>
                <a:cs typeface="+mj-cs"/>
                <a:sym typeface="Helvetica"/>
              </a:rPr>
              <a:t>新的概念</a:t>
            </a:r>
            <a:r>
              <a:t>…</a:t>
            </a:r>
          </a:p>
          <a:p>
            <a:pPr marL="177727" indent="-177727" defTabSz="473942">
              <a:spcBef>
                <a:spcPts val="200"/>
              </a:spcBef>
              <a:defRPr sz="1000"/>
            </a:pPr>
            <a:r>
              <a:t>Krystyna Gorniak</a:t>
            </a:r>
            <a:r>
              <a:rPr>
                <a:latin typeface="+mj-lt"/>
                <a:ea typeface="+mj-ea"/>
                <a:cs typeface="+mj-cs"/>
                <a:sym typeface="Helvetica"/>
              </a:rPr>
              <a:t>：</a:t>
            </a:r>
            <a:r>
              <a:t>1995</a:t>
            </a:r>
            <a:r>
              <a:rPr>
                <a:latin typeface="+mj-lt"/>
                <a:ea typeface="+mj-ea"/>
                <a:cs typeface="+mj-cs"/>
                <a:sym typeface="Helvetica"/>
              </a:rPr>
              <a:t>年，提出</a:t>
            </a:r>
            <a:r>
              <a:t>…</a:t>
            </a:r>
            <a:r>
              <a:rPr>
                <a:solidFill>
                  <a:srgbClr val="0000FF"/>
                </a:solidFill>
                <a:latin typeface="+mj-lt"/>
                <a:ea typeface="+mj-ea"/>
                <a:cs typeface="+mj-cs"/>
                <a:sym typeface="Helvetica"/>
              </a:rPr>
              <a:t>全球化</a:t>
            </a:r>
            <a:r>
              <a:rPr>
                <a:latin typeface="+mj-lt"/>
                <a:ea typeface="+mj-ea"/>
                <a:cs typeface="+mj-cs"/>
                <a:sym typeface="Helvetica"/>
              </a:rPr>
              <a:t>的伦理</a:t>
            </a:r>
            <a:r>
              <a:t>…</a:t>
            </a:r>
          </a:p>
          <a:p>
            <a:pPr marL="177727" indent="-177727" defTabSz="473942">
              <a:spcBef>
                <a:spcPts val="200"/>
              </a:spcBef>
              <a:defRPr sz="1000"/>
            </a:pPr>
            <a:r>
              <a:t>Donald Gotterbarn</a:t>
            </a:r>
            <a:r>
              <a:rPr>
                <a:latin typeface="+mj-lt"/>
                <a:ea typeface="+mj-ea"/>
                <a:cs typeface="+mj-cs"/>
                <a:sym typeface="Helvetica"/>
              </a:rPr>
              <a:t>：计算机</a:t>
            </a:r>
            <a:r>
              <a:rPr>
                <a:solidFill>
                  <a:srgbClr val="0000FF"/>
                </a:solidFill>
                <a:latin typeface="+mj-lt"/>
                <a:ea typeface="+mj-ea"/>
                <a:cs typeface="+mj-cs"/>
                <a:sym typeface="Helvetica"/>
              </a:rPr>
              <a:t>职业</a:t>
            </a:r>
            <a:r>
              <a:rPr>
                <a:latin typeface="+mj-lt"/>
                <a:ea typeface="+mj-ea"/>
                <a:cs typeface="+mj-cs"/>
                <a:sym typeface="Helvetica"/>
              </a:rPr>
              <a:t>教育的领军人物、计算机伦理的</a:t>
            </a:r>
            <a:r>
              <a:rPr>
                <a:solidFill>
                  <a:srgbClr val="0000FF"/>
                </a:solidFill>
                <a:latin typeface="+mj-lt"/>
                <a:ea typeface="+mj-ea"/>
                <a:cs typeface="+mj-cs"/>
                <a:sym typeface="Helvetica"/>
              </a:rPr>
              <a:t>实践者</a:t>
            </a:r>
            <a:r>
              <a:rPr>
                <a:latin typeface="+mj-lt"/>
                <a:ea typeface="+mj-ea"/>
                <a:cs typeface="+mj-cs"/>
                <a:sym typeface="Helvetica"/>
              </a:rPr>
              <a:t>。领导开创了</a:t>
            </a:r>
            <a:r>
              <a:rPr>
                <a:solidFill>
                  <a:srgbClr val="FF0000"/>
                </a:solidFill>
                <a:latin typeface="+mj-lt"/>
                <a:ea typeface="+mj-ea"/>
                <a:cs typeface="+mj-cs"/>
                <a:sym typeface="Helvetica"/>
              </a:rPr>
              <a:t>软件工程</a:t>
            </a:r>
            <a:r>
              <a:rPr>
                <a:latin typeface="+mj-lt"/>
                <a:ea typeface="+mj-ea"/>
                <a:cs typeface="+mj-cs"/>
                <a:sym typeface="Helvetica"/>
              </a:rPr>
              <a:t>的伦理标准和职业实践规范；协助设计了</a:t>
            </a:r>
            <a:r>
              <a:rPr>
                <a:solidFill>
                  <a:srgbClr val="FF0000"/>
                </a:solidFill>
                <a:latin typeface="+mj-lt"/>
                <a:ea typeface="+mj-ea"/>
                <a:cs typeface="+mj-cs"/>
                <a:sym typeface="Helvetica"/>
              </a:rPr>
              <a:t>软件工程师</a:t>
            </a:r>
            <a:r>
              <a:rPr>
                <a:latin typeface="+mj-lt"/>
                <a:ea typeface="+mj-ea"/>
                <a:cs typeface="+mj-cs"/>
                <a:sym typeface="Helvetica"/>
              </a:rPr>
              <a:t>执业证书，担任美国</a:t>
            </a:r>
            <a:r>
              <a:rPr>
                <a:solidFill>
                  <a:srgbClr val="FF0000"/>
                </a:solidFill>
              </a:rPr>
              <a:t>ACM</a:t>
            </a:r>
            <a:r>
              <a:rPr>
                <a:solidFill>
                  <a:srgbClr val="FF0000"/>
                </a:solidFill>
                <a:latin typeface="+mj-lt"/>
                <a:ea typeface="+mj-ea"/>
                <a:cs typeface="+mj-cs"/>
                <a:sym typeface="Helvetica"/>
              </a:rPr>
              <a:t>职业伦理委员会（</a:t>
            </a:r>
            <a:r>
              <a:rPr>
                <a:solidFill>
                  <a:srgbClr val="FF0000"/>
                </a:solidFill>
              </a:rPr>
              <a:t>Committee on Professional Ethics, COPE</a:t>
            </a:r>
            <a:r>
              <a:rPr>
                <a:solidFill>
                  <a:srgbClr val="FF0000"/>
                </a:solidFill>
                <a:latin typeface="+mj-lt"/>
                <a:ea typeface="+mj-ea"/>
                <a:cs typeface="+mj-cs"/>
                <a:sym typeface="Helvetica"/>
              </a:rPr>
              <a:t>，</a:t>
            </a:r>
            <a:r>
              <a:rPr u="sng">
                <a:solidFill>
                  <a:srgbClr val="0000FF"/>
                </a:solidFill>
                <a:uFill>
                  <a:solidFill>
                    <a:srgbClr val="0000FF"/>
                  </a:solidFill>
                </a:uFill>
                <a:hlinkClick r:id="rId2" invalidUrl="" action="" tgtFrame="" tooltip="" history="1" highlightClick="0" endSnd="0"/>
              </a:rPr>
              <a:t>http://util.acm.org/boards/listing.cfm?id=45</a:t>
            </a:r>
            <a:r>
              <a:rPr>
                <a:solidFill>
                  <a:srgbClr val="FF0000"/>
                </a:solidFill>
                <a:latin typeface="+mj-lt"/>
                <a:ea typeface="+mj-ea"/>
                <a:cs typeface="+mj-cs"/>
                <a:sym typeface="Helvetica"/>
              </a:rPr>
              <a:t>）</a:t>
            </a:r>
            <a:r>
              <a:rPr>
                <a:latin typeface="+mj-lt"/>
                <a:ea typeface="+mj-ea"/>
                <a:cs typeface="+mj-cs"/>
                <a:sym typeface="Helvetica"/>
              </a:rPr>
              <a:t>主席。</a:t>
            </a:r>
          </a:p>
          <a:p>
            <a:pPr marL="177727" indent="-177727" defTabSz="473942">
              <a:spcBef>
                <a:spcPts val="200"/>
              </a:spcBef>
              <a:defRPr sz="1000"/>
            </a:pPr>
            <a:r>
              <a:t>Simon Rogersom</a:t>
            </a:r>
            <a:r>
              <a:rPr>
                <a:latin typeface="+mj-lt"/>
                <a:ea typeface="+mj-ea"/>
                <a:cs typeface="+mj-cs"/>
                <a:sym typeface="Helvetica"/>
              </a:rPr>
              <a:t>：欧洲研究计算机伦理的第一个教授，他在</a:t>
            </a:r>
            <a:r>
              <a:t>“</a:t>
            </a:r>
            <a:r>
              <a:rPr>
                <a:latin typeface="+mj-lt"/>
                <a:ea typeface="+mj-ea"/>
                <a:cs typeface="+mj-cs"/>
                <a:sym typeface="Helvetica"/>
              </a:rPr>
              <a:t>作为一个</a:t>
            </a:r>
            <a:r>
              <a:rPr>
                <a:solidFill>
                  <a:srgbClr val="FF0000"/>
                </a:solidFill>
                <a:latin typeface="+mj-lt"/>
                <a:ea typeface="+mj-ea"/>
                <a:cs typeface="+mj-cs"/>
                <a:sym typeface="Helvetica"/>
              </a:rPr>
              <a:t>技术人员</a:t>
            </a:r>
            <a:r>
              <a:rPr>
                <a:latin typeface="+mj-lt"/>
                <a:ea typeface="+mj-ea"/>
                <a:cs typeface="+mj-cs"/>
                <a:sym typeface="Helvetica"/>
              </a:rPr>
              <a:t>应对</a:t>
            </a:r>
            <a:r>
              <a:rPr>
                <a:solidFill>
                  <a:srgbClr val="FF0000"/>
                </a:solidFill>
                <a:latin typeface="+mj-lt"/>
                <a:ea typeface="+mj-ea"/>
                <a:cs typeface="+mj-cs"/>
                <a:sym typeface="Helvetica"/>
              </a:rPr>
              <a:t>社会</a:t>
            </a:r>
            <a:r>
              <a:rPr>
                <a:latin typeface="+mj-lt"/>
                <a:ea typeface="+mj-ea"/>
                <a:cs typeface="+mj-cs"/>
                <a:sym typeface="Helvetica"/>
              </a:rPr>
              <a:t>承担的</a:t>
            </a:r>
            <a:r>
              <a:rPr>
                <a:solidFill>
                  <a:srgbClr val="0000FF"/>
                </a:solidFill>
                <a:latin typeface="+mj-lt"/>
                <a:ea typeface="+mj-ea"/>
                <a:cs typeface="+mj-cs"/>
                <a:sym typeface="Helvetica"/>
              </a:rPr>
              <a:t>责任</a:t>
            </a:r>
            <a:r>
              <a:t>”</a:t>
            </a:r>
            <a:r>
              <a:rPr>
                <a:latin typeface="+mj-lt"/>
                <a:ea typeface="+mj-ea"/>
                <a:cs typeface="+mj-cs"/>
                <a:sym typeface="Helvetica"/>
              </a:rPr>
              <a:t>方面做了很多工作。</a:t>
            </a:r>
          </a:p>
        </p:txBody>
      </p:sp>
      <p:sp>
        <p:nvSpPr>
          <p:cNvPr id="17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1.2.2 </a:t>
            </a:r>
            <a:r>
              <a:rPr>
                <a:latin typeface="+mj-lt"/>
                <a:ea typeface="+mj-ea"/>
                <a:cs typeface="+mj-cs"/>
                <a:sym typeface="Helvetica"/>
              </a:rPr>
              <a:t>计算机伦理学的发展</a:t>
            </a:r>
          </a:p>
        </p:txBody>
      </p:sp>
      <p:sp>
        <p:nvSpPr>
          <p:cNvPr id="174"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6" name="内容占位符 2"/>
          <p:cNvSpPr txBox="1"/>
          <p:nvPr>
            <p:ph type="body" idx="1"/>
          </p:nvPr>
        </p:nvSpPr>
        <p:spPr>
          <a:xfrm>
            <a:off x="293448" y="737914"/>
            <a:ext cx="5377352" cy="2209552"/>
          </a:xfrm>
          <a:prstGeom prst="rect">
            <a:avLst/>
          </a:prstGeom>
        </p:spPr>
        <p:txBody>
          <a:bodyPr/>
          <a:lstStyle/>
          <a:p>
            <a:pPr>
              <a:spcBef>
                <a:spcPts val="200"/>
              </a:spcBef>
              <a:defRPr b="1" sz="1200"/>
            </a:pPr>
            <a:r>
              <a:t>4. </a:t>
            </a:r>
            <a:r>
              <a:rPr>
                <a:latin typeface="+mj-lt"/>
                <a:ea typeface="+mj-ea"/>
                <a:cs typeface="+mj-cs"/>
                <a:sym typeface="Helvetica"/>
              </a:rPr>
              <a:t>网络守法教育</a:t>
            </a:r>
          </a:p>
          <a:p>
            <a:pPr>
              <a:spcBef>
                <a:spcPts val="200"/>
              </a:spcBef>
              <a:defRPr b="1" sz="1200">
                <a:latin typeface="+mj-lt"/>
                <a:ea typeface="+mj-ea"/>
                <a:cs typeface="+mj-cs"/>
                <a:sym typeface="Helvetica"/>
              </a:defRPr>
            </a:pPr>
            <a:r>
              <a:t>目的：</a:t>
            </a:r>
            <a:r>
              <a:rPr b="0"/>
              <a:t>培养网络</a:t>
            </a:r>
            <a:r>
              <a:rPr b="0">
                <a:solidFill>
                  <a:srgbClr val="0000FF"/>
                </a:solidFill>
              </a:rPr>
              <a:t>守法意识</a:t>
            </a:r>
            <a:r>
              <a:rPr b="0"/>
              <a:t>，以便增强人们在网络空间的权利、义务观念；培养网上</a:t>
            </a:r>
            <a:r>
              <a:rPr b="0">
                <a:solidFill>
                  <a:srgbClr val="0000FF"/>
                </a:solidFill>
              </a:rPr>
              <a:t>自我保护的意识和能力</a:t>
            </a:r>
            <a:r>
              <a:rPr b="0"/>
              <a:t>，知道在网络社会中由于</a:t>
            </a:r>
            <a:r>
              <a:rPr b="0">
                <a:solidFill>
                  <a:srgbClr val="FF0000"/>
                </a:solidFill>
              </a:rPr>
              <a:t>主体的匿名性</a:t>
            </a:r>
            <a:r>
              <a:rPr b="0">
                <a:latin typeface="+mn-lt"/>
                <a:ea typeface="+mn-ea"/>
                <a:cs typeface="+mn-cs"/>
                <a:sym typeface="Calibri"/>
              </a:rPr>
              <a:t>….</a:t>
            </a:r>
          </a:p>
        </p:txBody>
      </p:sp>
      <p:sp>
        <p:nvSpPr>
          <p:cNvPr id="90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5.2.4 </a:t>
            </a:r>
            <a:r>
              <a:rPr>
                <a:latin typeface="+mj-lt"/>
                <a:ea typeface="+mj-ea"/>
                <a:cs typeface="+mj-cs"/>
                <a:sym typeface="Helvetica"/>
              </a:rPr>
              <a:t>因特网与文化</a:t>
            </a:r>
          </a:p>
        </p:txBody>
      </p:sp>
      <p:sp>
        <p:nvSpPr>
          <p:cNvPr id="908"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0"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911"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912" name="Rectangle 3"/>
          <p:cNvSpPr txBox="1"/>
          <p:nvPr/>
        </p:nvSpPr>
        <p:spPr>
          <a:xfrm>
            <a:off x="2114867" y="649286"/>
            <a:ext cx="3475991" cy="18611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5.1 信息技术与国家现代化</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5.2 因特网的使用对社会的影响</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5.3 全球化问题</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5.3.1 全球化定义</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5.3.2 全球化带来的影响</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5.3.3 公民的信息意识与信息权利</a:t>
            </a:r>
          </a:p>
        </p:txBody>
      </p:sp>
      <p:sp>
        <p:nvSpPr>
          <p:cNvPr id="913"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5" name="内容占位符 2"/>
          <p:cNvSpPr txBox="1"/>
          <p:nvPr>
            <p:ph type="body" idx="1"/>
          </p:nvPr>
        </p:nvSpPr>
        <p:spPr>
          <a:xfrm>
            <a:off x="293448" y="737914"/>
            <a:ext cx="5377352" cy="2209552"/>
          </a:xfrm>
          <a:prstGeom prst="rect">
            <a:avLst/>
          </a:prstGeom>
        </p:spPr>
        <p:txBody>
          <a:bodyPr/>
          <a:lstStyle/>
          <a:p>
            <a:pPr>
              <a:spcBef>
                <a:spcPts val="200"/>
              </a:spcBef>
              <a:defRPr sz="1200"/>
            </a:pPr>
            <a:r>
              <a:t>“</a:t>
            </a:r>
            <a:r>
              <a:rPr>
                <a:latin typeface="+mj-lt"/>
                <a:ea typeface="+mj-ea"/>
                <a:cs typeface="+mj-cs"/>
                <a:sym typeface="Helvetica"/>
              </a:rPr>
              <a:t>全球化</a:t>
            </a:r>
            <a:r>
              <a:t>”</a:t>
            </a:r>
            <a:r>
              <a:rPr>
                <a:latin typeface="+mj-lt"/>
                <a:ea typeface="+mj-ea"/>
                <a:cs typeface="+mj-cs"/>
                <a:sym typeface="Helvetica"/>
              </a:rPr>
              <a:t>在《韦氏字典》里定义为一个</a:t>
            </a:r>
            <a:r>
              <a:t>“</a:t>
            </a:r>
            <a:r>
              <a:rPr>
                <a:latin typeface="+mj-lt"/>
                <a:ea typeface="+mj-ea"/>
                <a:cs typeface="+mj-cs"/>
                <a:sym typeface="Helvetica"/>
              </a:rPr>
              <a:t>在全球空间与实践领域中</a:t>
            </a:r>
            <a:r>
              <a:t>”</a:t>
            </a:r>
            <a:r>
              <a:rPr>
                <a:solidFill>
                  <a:srgbClr val="FF0000"/>
                </a:solidFill>
                <a:latin typeface="+mj-lt"/>
                <a:ea typeface="+mj-ea"/>
                <a:cs typeface="+mj-cs"/>
                <a:sym typeface="Helvetica"/>
              </a:rPr>
              <a:t>促进各种活动、孕育各种动机</a:t>
            </a:r>
            <a:r>
              <a:rPr>
                <a:latin typeface="+mj-lt"/>
                <a:ea typeface="+mj-ea"/>
                <a:cs typeface="+mj-cs"/>
                <a:sym typeface="Helvetica"/>
              </a:rPr>
              <a:t>的演绎过程。</a:t>
            </a:r>
          </a:p>
          <a:p>
            <a:pPr>
              <a:defRPr sz="1200"/>
            </a:pPr>
          </a:p>
          <a:p>
            <a:pPr>
              <a:spcBef>
                <a:spcPts val="200"/>
              </a:spcBef>
              <a:defRPr sz="1200"/>
            </a:pPr>
            <a:r>
              <a:t>“</a:t>
            </a:r>
            <a:r>
              <a:rPr>
                <a:latin typeface="+mj-lt"/>
                <a:ea typeface="+mj-ea"/>
                <a:cs typeface="+mj-cs"/>
                <a:sym typeface="Helvetica"/>
              </a:rPr>
              <a:t>全球信息共享</a:t>
            </a:r>
            <a:r>
              <a:t>”</a:t>
            </a:r>
            <a:r>
              <a:rPr>
                <a:latin typeface="+mj-lt"/>
                <a:ea typeface="+mj-ea"/>
                <a:cs typeface="+mj-cs"/>
                <a:sym typeface="Helvetica"/>
              </a:rPr>
              <a:t>是全世界人类共同的理想目标</a:t>
            </a:r>
          </a:p>
          <a:p>
            <a:pPr>
              <a:spcBef>
                <a:spcPts val="200"/>
              </a:spcBef>
              <a:defRPr sz="1200"/>
            </a:pPr>
            <a:r>
              <a:t>“</a:t>
            </a:r>
            <a:r>
              <a:rPr>
                <a:latin typeface="+mj-lt"/>
                <a:ea typeface="+mj-ea"/>
                <a:cs typeface="+mj-cs"/>
                <a:sym typeface="Helvetica"/>
              </a:rPr>
              <a:t>全民原则</a:t>
            </a:r>
            <a:r>
              <a:t>”</a:t>
            </a:r>
            <a:r>
              <a:rPr>
                <a:latin typeface="+mj-lt"/>
                <a:ea typeface="+mj-ea"/>
                <a:cs typeface="+mj-cs"/>
                <a:sym typeface="Helvetica"/>
              </a:rPr>
              <a:t>是信息网络建设的首要的基本原则</a:t>
            </a:r>
          </a:p>
          <a:p>
            <a:pPr>
              <a:defRPr sz="1200"/>
            </a:pPr>
          </a:p>
          <a:p>
            <a:pPr>
              <a:spcBef>
                <a:spcPts val="200"/>
              </a:spcBef>
              <a:defRPr sz="1200">
                <a:latin typeface="+mj-lt"/>
                <a:ea typeface="+mj-ea"/>
                <a:cs typeface="+mj-cs"/>
                <a:sym typeface="Helvetica"/>
              </a:defRPr>
            </a:pPr>
            <a:r>
              <a:t>但是在现实中真正实现人人</a:t>
            </a:r>
            <a:r>
              <a:rPr>
                <a:solidFill>
                  <a:srgbClr val="FF0000"/>
                </a:solidFill>
              </a:rPr>
              <a:t>利用信息资源的平等化</a:t>
            </a:r>
            <a:r>
              <a:t>，真正达到</a:t>
            </a:r>
            <a:r>
              <a:rPr>
                <a:solidFill>
                  <a:srgbClr val="FF0000"/>
                </a:solidFill>
                <a:latin typeface="+mn-lt"/>
                <a:ea typeface="+mn-ea"/>
                <a:cs typeface="+mn-cs"/>
                <a:sym typeface="Calibri"/>
              </a:rPr>
              <a:t>“</a:t>
            </a:r>
            <a:r>
              <a:rPr>
                <a:solidFill>
                  <a:srgbClr val="FF0000"/>
                </a:solidFill>
              </a:rPr>
              <a:t>信息共享</a:t>
            </a:r>
            <a:r>
              <a:rPr>
                <a:solidFill>
                  <a:srgbClr val="FF0000"/>
                </a:solidFill>
                <a:latin typeface="+mn-lt"/>
                <a:ea typeface="+mn-ea"/>
                <a:cs typeface="+mn-cs"/>
                <a:sym typeface="Calibri"/>
              </a:rPr>
              <a:t>”</a:t>
            </a:r>
            <a:r>
              <a:t>，</a:t>
            </a:r>
            <a:r>
              <a:rPr>
                <a:solidFill>
                  <a:srgbClr val="FF0000"/>
                </a:solidFill>
                <a:latin typeface="+mn-lt"/>
                <a:ea typeface="+mn-ea"/>
                <a:cs typeface="+mn-cs"/>
                <a:sym typeface="Calibri"/>
              </a:rPr>
              <a:t>“</a:t>
            </a:r>
            <a:r>
              <a:rPr>
                <a:solidFill>
                  <a:srgbClr val="FF0000"/>
                </a:solidFill>
              </a:rPr>
              <a:t>知识公有</a:t>
            </a:r>
            <a:r>
              <a:rPr>
                <a:solidFill>
                  <a:srgbClr val="FF0000"/>
                </a:solidFill>
                <a:latin typeface="+mn-lt"/>
                <a:ea typeface="+mn-ea"/>
                <a:cs typeface="+mn-cs"/>
                <a:sym typeface="Calibri"/>
              </a:rPr>
              <a:t>”</a:t>
            </a:r>
            <a:r>
              <a:t>的目标，远不是一件容易的、仅仅随着技术进步就能实现的事</a:t>
            </a:r>
          </a:p>
        </p:txBody>
      </p:sp>
      <p:sp>
        <p:nvSpPr>
          <p:cNvPr id="91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5.3.1 </a:t>
            </a:r>
            <a:r>
              <a:rPr>
                <a:latin typeface="+mj-lt"/>
                <a:ea typeface="+mj-ea"/>
                <a:cs typeface="+mj-cs"/>
                <a:sym typeface="Helvetica"/>
              </a:rPr>
              <a:t>全球化定义</a:t>
            </a:r>
          </a:p>
        </p:txBody>
      </p:sp>
      <p:sp>
        <p:nvSpPr>
          <p:cNvPr id="917"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9" name="内容占位符 2"/>
          <p:cNvSpPr txBox="1"/>
          <p:nvPr>
            <p:ph type="body" idx="1"/>
          </p:nvPr>
        </p:nvSpPr>
        <p:spPr>
          <a:xfrm>
            <a:off x="293448" y="737914"/>
            <a:ext cx="5377352" cy="2209552"/>
          </a:xfrm>
          <a:prstGeom prst="rect">
            <a:avLst/>
          </a:prstGeom>
        </p:spPr>
        <p:txBody>
          <a:bodyPr/>
          <a:lstStyle/>
          <a:p>
            <a:pPr>
              <a:spcBef>
                <a:spcPts val="200"/>
              </a:spcBef>
              <a:defRPr b="1" sz="1200"/>
            </a:pPr>
            <a:r>
              <a:t>1. </a:t>
            </a:r>
            <a:r>
              <a:rPr>
                <a:latin typeface="+mj-lt"/>
                <a:ea typeface="+mj-ea"/>
                <a:cs typeface="+mj-cs"/>
                <a:sym typeface="Helvetica"/>
              </a:rPr>
              <a:t>全球化对</a:t>
            </a:r>
            <a:r>
              <a:rPr>
                <a:solidFill>
                  <a:srgbClr val="FF0000"/>
                </a:solidFill>
                <a:latin typeface="+mj-lt"/>
                <a:ea typeface="+mj-ea"/>
                <a:cs typeface="+mj-cs"/>
                <a:sym typeface="Helvetica"/>
              </a:rPr>
              <a:t>传统价值观</a:t>
            </a:r>
            <a:r>
              <a:rPr>
                <a:latin typeface="+mj-lt"/>
                <a:ea typeface="+mj-ea"/>
                <a:cs typeface="+mj-cs"/>
                <a:sym typeface="Helvetica"/>
              </a:rPr>
              <a:t>的冲击：</a:t>
            </a:r>
            <a:r>
              <a:rPr b="0">
                <a:latin typeface="+mj-lt"/>
                <a:ea typeface="+mj-ea"/>
                <a:cs typeface="+mj-cs"/>
                <a:sym typeface="Helvetica"/>
              </a:rPr>
              <a:t>全球化的推进对传统的关于国家的价值观念提出了质疑，使</a:t>
            </a:r>
            <a:r>
              <a:rPr b="0"/>
              <a:t>“</a:t>
            </a:r>
            <a:r>
              <a:rPr b="0">
                <a:latin typeface="+mj-lt"/>
                <a:ea typeface="+mj-ea"/>
                <a:cs typeface="+mj-cs"/>
                <a:sym typeface="Helvetica"/>
              </a:rPr>
              <a:t>民族</a:t>
            </a:r>
            <a:r>
              <a:rPr b="0"/>
              <a:t>-</a:t>
            </a:r>
            <a:r>
              <a:rPr b="0">
                <a:latin typeface="+mj-lt"/>
                <a:ea typeface="+mj-ea"/>
                <a:cs typeface="+mj-cs"/>
                <a:sym typeface="Helvetica"/>
              </a:rPr>
              <a:t>国家</a:t>
            </a:r>
            <a:r>
              <a:rPr b="0"/>
              <a:t>”</a:t>
            </a:r>
            <a:r>
              <a:rPr b="0">
                <a:latin typeface="+mj-lt"/>
                <a:ea typeface="+mj-ea"/>
                <a:cs typeface="+mj-cs"/>
                <a:sym typeface="Helvetica"/>
              </a:rPr>
              <a:t>主权的神圣不可侵犯性受到了冲击，促使起源于</a:t>
            </a:r>
            <a:r>
              <a:rPr b="0"/>
              <a:t>18</a:t>
            </a:r>
            <a:r>
              <a:rPr b="0">
                <a:latin typeface="+mj-lt"/>
                <a:ea typeface="+mj-ea"/>
                <a:cs typeface="+mj-cs"/>
                <a:sym typeface="Helvetica"/>
              </a:rPr>
              <a:t>世纪末的</a:t>
            </a:r>
            <a:r>
              <a:rPr b="0">
                <a:solidFill>
                  <a:srgbClr val="FF0000"/>
                </a:solidFill>
                <a:latin typeface="+mj-lt"/>
                <a:ea typeface="+mj-ea"/>
                <a:cs typeface="+mj-cs"/>
                <a:sym typeface="Helvetica"/>
              </a:rPr>
              <a:t>以民族国家为</a:t>
            </a:r>
            <a:r>
              <a:rPr b="0">
                <a:solidFill>
                  <a:srgbClr val="0000FF"/>
                </a:solidFill>
                <a:latin typeface="+mj-lt"/>
                <a:ea typeface="+mj-ea"/>
                <a:cs typeface="+mj-cs"/>
                <a:sym typeface="Helvetica"/>
              </a:rPr>
              <a:t>单一</a:t>
            </a:r>
            <a:r>
              <a:rPr b="0">
                <a:solidFill>
                  <a:srgbClr val="FF0000"/>
                </a:solidFill>
                <a:latin typeface="+mj-lt"/>
                <a:ea typeface="+mj-ea"/>
                <a:cs typeface="+mj-cs"/>
                <a:sym typeface="Helvetica"/>
              </a:rPr>
              <a:t>主体的国际体系</a:t>
            </a:r>
            <a:r>
              <a:rPr b="0">
                <a:latin typeface="+mj-lt"/>
                <a:ea typeface="+mj-ea"/>
                <a:cs typeface="+mj-cs"/>
                <a:sym typeface="Helvetica"/>
              </a:rPr>
              <a:t>向</a:t>
            </a:r>
            <a:r>
              <a:rPr b="0">
                <a:solidFill>
                  <a:srgbClr val="0000FF"/>
                </a:solidFill>
                <a:latin typeface="+mj-lt"/>
                <a:ea typeface="+mj-ea"/>
                <a:cs typeface="+mj-cs"/>
                <a:sym typeface="Helvetica"/>
              </a:rPr>
              <a:t>多元</a:t>
            </a:r>
            <a:r>
              <a:rPr b="0">
                <a:solidFill>
                  <a:srgbClr val="FF0000"/>
                </a:solidFill>
                <a:latin typeface="+mj-lt"/>
                <a:ea typeface="+mj-ea"/>
                <a:cs typeface="+mj-cs"/>
                <a:sym typeface="Helvetica"/>
              </a:rPr>
              <a:t>主体的网络化的全球化权力</a:t>
            </a:r>
            <a:r>
              <a:rPr b="0">
                <a:latin typeface="+mj-lt"/>
                <a:ea typeface="+mj-ea"/>
                <a:cs typeface="+mj-cs"/>
                <a:sym typeface="Helvetica"/>
              </a:rPr>
              <a:t>转变</a:t>
            </a:r>
          </a:p>
        </p:txBody>
      </p:sp>
      <p:sp>
        <p:nvSpPr>
          <p:cNvPr id="92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5.3.2 </a:t>
            </a:r>
            <a:r>
              <a:rPr>
                <a:latin typeface="+mj-lt"/>
                <a:ea typeface="+mj-ea"/>
                <a:cs typeface="+mj-cs"/>
                <a:sym typeface="Helvetica"/>
              </a:rPr>
              <a:t>全球化带来的影响</a:t>
            </a:r>
          </a:p>
        </p:txBody>
      </p:sp>
      <p:sp>
        <p:nvSpPr>
          <p:cNvPr id="921"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3" name="内容占位符 2"/>
          <p:cNvSpPr txBox="1"/>
          <p:nvPr>
            <p:ph type="body" idx="1"/>
          </p:nvPr>
        </p:nvSpPr>
        <p:spPr>
          <a:xfrm>
            <a:off x="293448" y="737914"/>
            <a:ext cx="5377352" cy="2209552"/>
          </a:xfrm>
          <a:prstGeom prst="rect">
            <a:avLst/>
          </a:prstGeom>
        </p:spPr>
        <p:txBody>
          <a:bodyPr/>
          <a:lstStyle/>
          <a:p>
            <a:pPr>
              <a:spcBef>
                <a:spcPts val="200"/>
              </a:spcBef>
              <a:defRPr b="1" sz="1200"/>
            </a:pPr>
            <a:r>
              <a:t>2. </a:t>
            </a:r>
            <a:r>
              <a:rPr>
                <a:latin typeface="+mj-lt"/>
                <a:ea typeface="+mj-ea"/>
                <a:cs typeface="+mj-cs"/>
                <a:sym typeface="Helvetica"/>
              </a:rPr>
              <a:t>全球化对民族认同的冲击：</a:t>
            </a:r>
            <a:r>
              <a:rPr b="0">
                <a:latin typeface="+mj-lt"/>
                <a:ea typeface="+mj-ea"/>
                <a:cs typeface="+mj-cs"/>
                <a:sym typeface="Helvetica"/>
              </a:rPr>
              <a:t>全球化过程本身所具有的规律性在很大程度上</a:t>
            </a:r>
            <a:r>
              <a:rPr b="0">
                <a:solidFill>
                  <a:srgbClr val="0000FF"/>
                </a:solidFill>
                <a:latin typeface="+mj-lt"/>
                <a:ea typeface="+mj-ea"/>
                <a:cs typeface="+mj-cs"/>
                <a:sym typeface="Helvetica"/>
              </a:rPr>
              <a:t>限制</a:t>
            </a:r>
            <a:r>
              <a:rPr b="0">
                <a:solidFill>
                  <a:srgbClr val="FF0000"/>
                </a:solidFill>
                <a:latin typeface="+mj-lt"/>
                <a:ea typeface="+mj-ea"/>
                <a:cs typeface="+mj-cs"/>
                <a:sym typeface="Helvetica"/>
              </a:rPr>
              <a:t>了不同民族文化的自我防卫机制的发挥</a:t>
            </a:r>
            <a:r>
              <a:rPr b="0">
                <a:latin typeface="+mj-lt"/>
                <a:ea typeface="+mj-ea"/>
                <a:cs typeface="+mj-cs"/>
                <a:sym typeface="Helvetica"/>
              </a:rPr>
              <a:t>，使民族文化丧失自我保护的机会徒然增多，极易沦为被动的弱势一方</a:t>
            </a:r>
          </a:p>
          <a:p>
            <a:pPr>
              <a:defRPr b="1" sz="1200"/>
            </a:pPr>
          </a:p>
          <a:p>
            <a:pPr>
              <a:spcBef>
                <a:spcPts val="200"/>
              </a:spcBef>
              <a:defRPr b="1" sz="1200"/>
            </a:pPr>
            <a:r>
              <a:t>3. </a:t>
            </a:r>
            <a:r>
              <a:rPr>
                <a:latin typeface="+mj-lt"/>
                <a:ea typeface="+mj-ea"/>
                <a:cs typeface="+mj-cs"/>
                <a:sym typeface="Helvetica"/>
              </a:rPr>
              <a:t>全球化对文化多元化的冲击：</a:t>
            </a:r>
            <a:r>
              <a:rPr b="0">
                <a:latin typeface="+mj-lt"/>
                <a:ea typeface="+mj-ea"/>
                <a:cs typeface="+mj-cs"/>
                <a:sym typeface="Helvetica"/>
              </a:rPr>
              <a:t>很多小语种、小民族的文字已经开始消失</a:t>
            </a:r>
          </a:p>
          <a:p>
            <a:pPr>
              <a:defRPr sz="1200"/>
            </a:pPr>
          </a:p>
          <a:p>
            <a:pPr>
              <a:spcBef>
                <a:spcPts val="200"/>
              </a:spcBef>
              <a:defRPr sz="1200">
                <a:latin typeface="+mj-lt"/>
                <a:ea typeface="+mj-ea"/>
                <a:cs typeface="+mj-cs"/>
                <a:sym typeface="Helvetica"/>
              </a:defRPr>
            </a:pPr>
            <a:r>
              <a:t>例：</a:t>
            </a:r>
            <a:r>
              <a:rPr>
                <a:latin typeface="+mn-lt"/>
                <a:ea typeface="+mn-ea"/>
                <a:cs typeface="+mn-cs"/>
                <a:sym typeface="Calibri"/>
              </a:rPr>
              <a:t>Facebook, Twitter</a:t>
            </a:r>
            <a:r>
              <a:t>等的影响</a:t>
            </a:r>
          </a:p>
        </p:txBody>
      </p:sp>
      <p:sp>
        <p:nvSpPr>
          <p:cNvPr id="92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5.3.2 </a:t>
            </a:r>
            <a:r>
              <a:rPr>
                <a:latin typeface="+mj-lt"/>
                <a:ea typeface="+mj-ea"/>
                <a:cs typeface="+mj-cs"/>
                <a:sym typeface="Helvetica"/>
              </a:rPr>
              <a:t>全球化带来的影响</a:t>
            </a:r>
          </a:p>
        </p:txBody>
      </p:sp>
      <p:sp>
        <p:nvSpPr>
          <p:cNvPr id="925"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7"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b="1" sz="1100"/>
            </a:pPr>
            <a:r>
              <a:t>1. </a:t>
            </a:r>
            <a:r>
              <a:rPr>
                <a:latin typeface="+mj-lt"/>
                <a:ea typeface="+mj-ea"/>
                <a:cs typeface="+mj-cs"/>
                <a:sym typeface="Helvetica"/>
              </a:rPr>
              <a:t>信息意识（</a:t>
            </a:r>
            <a:r>
              <a:rPr b="0"/>
              <a:t>Informational Consciousness</a:t>
            </a:r>
            <a:r>
              <a:rPr b="0">
                <a:latin typeface="+mj-lt"/>
                <a:ea typeface="+mj-ea"/>
                <a:cs typeface="+mj-cs"/>
                <a:sym typeface="Helvetica"/>
              </a:rPr>
              <a:t>）</a:t>
            </a:r>
          </a:p>
          <a:p>
            <a:pPr marL="193526" indent="-193526" defTabSz="516070">
              <a:spcBef>
                <a:spcPts val="200"/>
              </a:spcBef>
              <a:defRPr b="1" sz="1100">
                <a:latin typeface="+mj-lt"/>
                <a:ea typeface="+mj-ea"/>
                <a:cs typeface="+mj-cs"/>
                <a:sym typeface="Helvetica"/>
              </a:defRPr>
            </a:pPr>
            <a:r>
              <a:t>信息意识：</a:t>
            </a:r>
            <a:r>
              <a:rPr b="0"/>
              <a:t>在信息获取和使用活动及体验经验和对信息认识的基础上形成的对信息的</a:t>
            </a:r>
            <a:r>
              <a:rPr b="0">
                <a:solidFill>
                  <a:srgbClr val="0000FF"/>
                </a:solidFill>
              </a:rPr>
              <a:t>高度敏感性</a:t>
            </a:r>
            <a:r>
              <a:rPr b="0"/>
              <a:t>和</a:t>
            </a:r>
            <a:r>
              <a:rPr b="0">
                <a:solidFill>
                  <a:srgbClr val="0000FF"/>
                </a:solidFill>
              </a:rPr>
              <a:t>自觉、自发获取与使用信息</a:t>
            </a:r>
            <a:r>
              <a:rPr b="0"/>
              <a:t>的一种心理准备状态</a:t>
            </a:r>
            <a:endParaRPr>
              <a:latin typeface="+mn-lt"/>
              <a:ea typeface="+mn-ea"/>
              <a:cs typeface="+mn-cs"/>
              <a:sym typeface="Calibri"/>
            </a:endParaRPr>
          </a:p>
          <a:p>
            <a:pPr marL="193526" indent="-193526" defTabSz="516070">
              <a:spcBef>
                <a:spcPts val="200"/>
              </a:spcBef>
              <a:defRPr b="1" sz="1100">
                <a:latin typeface="+mj-lt"/>
                <a:ea typeface="+mj-ea"/>
                <a:cs typeface="+mj-cs"/>
                <a:sym typeface="Helvetica"/>
              </a:defRPr>
            </a:pPr>
            <a:r>
              <a:t>信息意识培养的重要内容：</a:t>
            </a:r>
            <a:endParaRPr>
              <a:latin typeface="+mn-lt"/>
              <a:ea typeface="+mn-ea"/>
              <a:cs typeface="+mn-cs"/>
              <a:sym typeface="Calibri"/>
            </a:endParaRPr>
          </a:p>
          <a:p>
            <a:pPr lvl="1" marL="419307" indent="-161270" defTabSz="516070">
              <a:spcBef>
                <a:spcPts val="200"/>
              </a:spcBef>
              <a:defRPr sz="900">
                <a:latin typeface="+mj-lt"/>
                <a:ea typeface="+mj-ea"/>
                <a:cs typeface="+mj-cs"/>
                <a:sym typeface="Helvetica"/>
              </a:defRPr>
            </a:pPr>
            <a:r>
              <a:t>对信息的</a:t>
            </a:r>
            <a:r>
              <a:rPr>
                <a:solidFill>
                  <a:srgbClr val="0000FF"/>
                </a:solidFill>
              </a:rPr>
              <a:t>认识</a:t>
            </a:r>
            <a:endParaRPr>
              <a:solidFill>
                <a:srgbClr val="0000FF"/>
              </a:solidFill>
            </a:endParaRPr>
          </a:p>
          <a:p>
            <a:pPr lvl="1" marL="419307" indent="-161270" defTabSz="516070">
              <a:spcBef>
                <a:spcPts val="200"/>
              </a:spcBef>
              <a:defRPr sz="900">
                <a:latin typeface="+mj-lt"/>
                <a:ea typeface="+mj-ea"/>
                <a:cs typeface="+mj-cs"/>
                <a:sym typeface="Helvetica"/>
              </a:defRPr>
            </a:pPr>
            <a:r>
              <a:t>获取信息的</a:t>
            </a:r>
            <a:r>
              <a:rPr>
                <a:solidFill>
                  <a:srgbClr val="0000FF"/>
                </a:solidFill>
              </a:rPr>
              <a:t>能力</a:t>
            </a:r>
            <a:endParaRPr>
              <a:solidFill>
                <a:srgbClr val="0000FF"/>
              </a:solidFill>
            </a:endParaRPr>
          </a:p>
          <a:p>
            <a:pPr lvl="1" marL="419307" indent="-161270" defTabSz="516070">
              <a:spcBef>
                <a:spcPts val="200"/>
              </a:spcBef>
              <a:defRPr sz="900">
                <a:latin typeface="+mj-lt"/>
                <a:ea typeface="+mj-ea"/>
                <a:cs typeface="+mj-cs"/>
                <a:sym typeface="Helvetica"/>
              </a:defRPr>
            </a:pPr>
            <a:r>
              <a:t>基于获取信息的</a:t>
            </a:r>
            <a:r>
              <a:rPr>
                <a:solidFill>
                  <a:srgbClr val="0000FF"/>
                </a:solidFill>
              </a:rPr>
              <a:t>活动</a:t>
            </a:r>
            <a:endParaRPr>
              <a:solidFill>
                <a:srgbClr val="0000FF"/>
              </a:solidFill>
            </a:endParaRPr>
          </a:p>
          <a:p>
            <a:pPr lvl="1" marL="419307" indent="-161270" defTabSz="516070">
              <a:spcBef>
                <a:spcPts val="200"/>
              </a:spcBef>
              <a:defRPr sz="900">
                <a:latin typeface="+mj-lt"/>
                <a:ea typeface="+mj-ea"/>
                <a:cs typeface="+mj-cs"/>
                <a:sym typeface="Helvetica"/>
              </a:defRPr>
            </a:pPr>
            <a:r>
              <a:t>信息获取的</a:t>
            </a:r>
            <a:r>
              <a:rPr>
                <a:solidFill>
                  <a:srgbClr val="0000FF"/>
                </a:solidFill>
              </a:rPr>
              <a:t>体验和经验</a:t>
            </a:r>
            <a:endParaRPr>
              <a:solidFill>
                <a:srgbClr val="0000FF"/>
              </a:solidFill>
            </a:endParaRPr>
          </a:p>
          <a:p>
            <a:pPr lvl="1" marL="419307" indent="-161270" defTabSz="516070">
              <a:spcBef>
                <a:spcPts val="200"/>
              </a:spcBef>
              <a:defRPr sz="900">
                <a:latin typeface="+mj-lt"/>
                <a:ea typeface="+mj-ea"/>
                <a:cs typeface="+mj-cs"/>
                <a:sym typeface="Helvetica"/>
              </a:defRPr>
            </a:pPr>
            <a:r>
              <a:t>对信息价值、意义、重要性的</a:t>
            </a:r>
            <a:r>
              <a:rPr>
                <a:solidFill>
                  <a:srgbClr val="0000FF"/>
                </a:solidFill>
              </a:rPr>
              <a:t>认识</a:t>
            </a:r>
            <a:endParaRPr>
              <a:solidFill>
                <a:srgbClr val="0000FF"/>
              </a:solidFill>
            </a:endParaRPr>
          </a:p>
          <a:p>
            <a:pPr marL="193526" indent="-193526" defTabSz="516070">
              <a:spcBef>
                <a:spcPts val="200"/>
              </a:spcBef>
              <a:defRPr sz="1100">
                <a:solidFill>
                  <a:srgbClr val="0000FF"/>
                </a:solidFill>
                <a:latin typeface="+mj-lt"/>
                <a:ea typeface="+mj-ea"/>
                <a:cs typeface="+mj-cs"/>
                <a:sym typeface="Helvetica"/>
              </a:defRPr>
            </a:pPr>
            <a:r>
              <a:t>例：</a:t>
            </a:r>
            <a:r>
              <a:rPr>
                <a:solidFill>
                  <a:srgbClr val="000000"/>
                </a:solidFill>
              </a:rPr>
              <a:t>科研、创业等</a:t>
            </a:r>
          </a:p>
        </p:txBody>
      </p:sp>
      <p:sp>
        <p:nvSpPr>
          <p:cNvPr id="92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5.3.3 </a:t>
            </a:r>
            <a:r>
              <a:rPr>
                <a:latin typeface="+mj-lt"/>
                <a:ea typeface="+mj-ea"/>
                <a:cs typeface="+mj-cs"/>
                <a:sym typeface="Helvetica"/>
              </a:rPr>
              <a:t>公民的信息意识与信息权利</a:t>
            </a:r>
          </a:p>
        </p:txBody>
      </p:sp>
      <p:sp>
        <p:nvSpPr>
          <p:cNvPr id="929"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1"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b="1" sz="1100"/>
            </a:pPr>
            <a:r>
              <a:t>2. </a:t>
            </a:r>
            <a:r>
              <a:rPr>
                <a:latin typeface="+mj-lt"/>
                <a:ea typeface="+mj-ea"/>
                <a:cs typeface="+mj-cs"/>
                <a:sym typeface="Helvetica"/>
              </a:rPr>
              <a:t>信息权利</a:t>
            </a:r>
          </a:p>
          <a:p>
            <a:pPr marL="193526" indent="-193526" defTabSz="516070">
              <a:spcBef>
                <a:spcPts val="200"/>
              </a:spcBef>
              <a:defRPr b="1" sz="1100">
                <a:latin typeface="+mj-lt"/>
                <a:ea typeface="+mj-ea"/>
                <a:cs typeface="+mj-cs"/>
                <a:sym typeface="Helvetica"/>
              </a:defRPr>
            </a:pPr>
            <a:r>
              <a:t>信息权利：</a:t>
            </a:r>
            <a:r>
              <a:rPr b="0"/>
              <a:t>泛指所有</a:t>
            </a:r>
            <a:r>
              <a:rPr b="0">
                <a:solidFill>
                  <a:srgbClr val="FF0000"/>
                </a:solidFill>
              </a:rPr>
              <a:t>以信息为客体</a:t>
            </a:r>
            <a:r>
              <a:rPr b="0"/>
              <a:t>的</a:t>
            </a:r>
            <a:r>
              <a:rPr b="0">
                <a:solidFill>
                  <a:srgbClr val="FF0000"/>
                </a:solidFill>
              </a:rPr>
              <a:t>独立于合同的权利</a:t>
            </a:r>
            <a:r>
              <a:rPr b="0"/>
              <a:t>，具体的某项信息权利可以是财产性权利，也可以是非财产性权利</a:t>
            </a:r>
            <a:endParaRPr>
              <a:latin typeface="+mn-lt"/>
              <a:ea typeface="+mn-ea"/>
              <a:cs typeface="+mn-cs"/>
              <a:sym typeface="Calibri"/>
            </a:endParaRPr>
          </a:p>
          <a:p>
            <a:pPr marL="193526" indent="-193526" defTabSz="516070">
              <a:defRPr sz="1100"/>
            </a:pPr>
          </a:p>
          <a:p>
            <a:pPr marL="193526" indent="-193526" defTabSz="516070">
              <a:spcBef>
                <a:spcPts val="200"/>
              </a:spcBef>
              <a:defRPr sz="1100">
                <a:latin typeface="+mj-lt"/>
                <a:ea typeface="+mj-ea"/>
                <a:cs typeface="+mj-cs"/>
                <a:sym typeface="Helvetica"/>
              </a:defRPr>
            </a:pPr>
            <a:r>
              <a:t>社会信息化所带来的信息权利问题主要表现：</a:t>
            </a:r>
          </a:p>
          <a:p>
            <a:pPr lvl="1" marL="419307" indent="-161270" defTabSz="516070">
              <a:spcBef>
                <a:spcPts val="200"/>
              </a:spcBef>
              <a:defRPr sz="900">
                <a:latin typeface="+mj-lt"/>
                <a:ea typeface="+mj-ea"/>
                <a:cs typeface="+mj-cs"/>
                <a:sym typeface="Helvetica"/>
              </a:defRPr>
            </a:pPr>
            <a:r>
              <a:t>第一，信息资源成为</a:t>
            </a:r>
            <a:r>
              <a:rPr>
                <a:solidFill>
                  <a:srgbClr val="FF0000"/>
                </a:solidFill>
              </a:rPr>
              <a:t>财富</a:t>
            </a:r>
            <a:r>
              <a:t>，各个法律主体产生了获取信息的强烈需求，产生了信息权利冲突</a:t>
            </a:r>
          </a:p>
          <a:p>
            <a:pPr lvl="1" marL="419307" indent="-161270" defTabSz="516070">
              <a:spcBef>
                <a:spcPts val="200"/>
              </a:spcBef>
              <a:defRPr sz="900">
                <a:latin typeface="+mj-lt"/>
                <a:ea typeface="+mj-ea"/>
                <a:cs typeface="+mj-cs"/>
                <a:sym typeface="Helvetica"/>
              </a:defRPr>
            </a:pPr>
            <a:r>
              <a:t>第二，信息</a:t>
            </a:r>
            <a:r>
              <a:rPr>
                <a:solidFill>
                  <a:srgbClr val="FF0000"/>
                </a:solidFill>
              </a:rPr>
              <a:t>载体</a:t>
            </a:r>
            <a:r>
              <a:t>和</a:t>
            </a:r>
            <a:r>
              <a:rPr>
                <a:solidFill>
                  <a:srgbClr val="FF0000"/>
                </a:solidFill>
              </a:rPr>
              <a:t>传播方式</a:t>
            </a:r>
            <a:r>
              <a:t>的变革为信息权利的界定提出了新的要求</a:t>
            </a:r>
          </a:p>
          <a:p>
            <a:pPr lvl="1" marL="419307" indent="-161270" defTabSz="516070">
              <a:spcBef>
                <a:spcPts val="200"/>
              </a:spcBef>
              <a:defRPr sz="900">
                <a:latin typeface="+mj-lt"/>
                <a:ea typeface="+mj-ea"/>
                <a:cs typeface="+mj-cs"/>
                <a:sym typeface="Helvetica"/>
              </a:defRPr>
            </a:pPr>
            <a:r>
              <a:t>第三，法律主体和信息之间</a:t>
            </a:r>
            <a:r>
              <a:rPr>
                <a:solidFill>
                  <a:srgbClr val="FF0000"/>
                </a:solidFill>
              </a:rPr>
              <a:t>联系方式</a:t>
            </a:r>
            <a:r>
              <a:t>的复杂化为信息权利的确认带来了困难</a:t>
            </a:r>
          </a:p>
          <a:p>
            <a:pPr marL="200274" indent="-168020" defTabSz="516070">
              <a:spcBef>
                <a:spcPts val="200"/>
              </a:spcBef>
              <a:defRPr sz="1100">
                <a:solidFill>
                  <a:srgbClr val="0000FF"/>
                </a:solidFill>
                <a:latin typeface="+mj-lt"/>
                <a:ea typeface="+mj-ea"/>
                <a:cs typeface="+mj-cs"/>
                <a:sym typeface="Helvetica"/>
              </a:defRPr>
            </a:pPr>
            <a:r>
              <a:t>例：</a:t>
            </a:r>
            <a:r>
              <a:rPr>
                <a:solidFill>
                  <a:srgbClr val="000000"/>
                </a:solidFill>
              </a:rPr>
              <a:t>大数据时代</a:t>
            </a:r>
          </a:p>
        </p:txBody>
      </p:sp>
      <p:sp>
        <p:nvSpPr>
          <p:cNvPr id="93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5.3.3 </a:t>
            </a:r>
            <a:r>
              <a:rPr>
                <a:latin typeface="+mj-lt"/>
                <a:ea typeface="+mj-ea"/>
                <a:cs typeface="+mj-cs"/>
                <a:sym typeface="Helvetica"/>
              </a:rPr>
              <a:t>公民的信息意识与信息权利</a:t>
            </a:r>
          </a:p>
        </p:txBody>
      </p:sp>
      <p:sp>
        <p:nvSpPr>
          <p:cNvPr id="933"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5"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小节</a:t>
            </a:r>
          </a:p>
        </p:txBody>
      </p:sp>
      <p:sp>
        <p:nvSpPr>
          <p:cNvPr id="936" name="内容占位符 2"/>
          <p:cNvSpPr txBox="1"/>
          <p:nvPr>
            <p:ph type="body" idx="1"/>
          </p:nvPr>
        </p:nvSpPr>
        <p:spPr>
          <a:xfrm>
            <a:off x="293450" y="737914"/>
            <a:ext cx="5282089" cy="2209552"/>
          </a:xfrm>
          <a:prstGeom prst="rect">
            <a:avLst/>
          </a:prstGeom>
        </p:spPr>
        <p:txBody>
          <a:bodyPr/>
          <a:lstStyle/>
          <a:p>
            <a:pPr>
              <a:spcBef>
                <a:spcPts val="200"/>
              </a:spcBef>
              <a:defRPr sz="1200">
                <a:latin typeface="+mj-lt"/>
                <a:ea typeface="+mj-ea"/>
                <a:cs typeface="+mj-cs"/>
                <a:sym typeface="Helvetica"/>
              </a:defRPr>
            </a:pPr>
            <a:r>
              <a:t>信息化</a:t>
            </a:r>
          </a:p>
          <a:p>
            <a:pPr>
              <a:spcBef>
                <a:spcPts val="200"/>
              </a:spcBef>
              <a:defRPr sz="1200"/>
            </a:pPr>
            <a:r>
              <a:t>Internet</a:t>
            </a:r>
          </a:p>
          <a:p>
            <a:pPr>
              <a:spcBef>
                <a:spcPts val="200"/>
              </a:spcBef>
              <a:defRPr sz="1200">
                <a:latin typeface="+mj-lt"/>
                <a:ea typeface="+mj-ea"/>
                <a:cs typeface="+mj-cs"/>
                <a:sym typeface="Helvetica"/>
              </a:defRPr>
            </a:pPr>
            <a:r>
              <a:t>全球化</a:t>
            </a:r>
          </a:p>
        </p:txBody>
      </p:sp>
      <p:sp>
        <p:nvSpPr>
          <p:cNvPr id="937"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9" name="标题 1"/>
          <p:cNvSpPr txBox="1"/>
          <p:nvPr>
            <p:ph type="ctrTitle"/>
          </p:nvPr>
        </p:nvSpPr>
        <p:spPr>
          <a:xfrm>
            <a:off x="440172" y="1040062"/>
            <a:ext cx="4988643" cy="717658"/>
          </a:xfrm>
          <a:prstGeom prst="rect">
            <a:avLst/>
          </a:prstGeom>
        </p:spPr>
        <p:txBody>
          <a:bodyPr/>
          <a:lstStyle/>
          <a:p>
            <a:pPr>
              <a:defRPr b="1">
                <a:latin typeface="+mj-lt"/>
                <a:ea typeface="+mj-ea"/>
                <a:cs typeface="+mj-cs"/>
                <a:sym typeface="Helvetica"/>
              </a:defRPr>
            </a:pPr>
            <a:r>
              <a:t>第</a:t>
            </a:r>
            <a:r>
              <a:rPr>
                <a:latin typeface="+mn-lt"/>
                <a:ea typeface="+mn-ea"/>
                <a:cs typeface="+mn-cs"/>
                <a:sym typeface="Calibri"/>
              </a:rPr>
              <a:t>6</a:t>
            </a:r>
            <a:r>
              <a:t>章 软件品质、</a:t>
            </a:r>
            <a:r>
              <a:rPr>
                <a:latin typeface="+mn-lt"/>
                <a:ea typeface="+mn-ea"/>
                <a:cs typeface="+mn-cs"/>
                <a:sym typeface="Calibri"/>
              </a:rPr>
              <a:t>IT</a:t>
            </a:r>
            <a:r>
              <a:t>的风险及管理</a:t>
            </a:r>
          </a:p>
        </p:txBody>
      </p:sp>
      <p:sp>
        <p:nvSpPr>
          <p:cNvPr id="940" name="副标题 2"/>
          <p:cNvSpPr txBox="1"/>
          <p:nvPr>
            <p:ph type="subTitle" sz="quarter" idx="1"/>
          </p:nvPr>
        </p:nvSpPr>
        <p:spPr>
          <a:xfrm>
            <a:off x="880347" y="1897221"/>
            <a:ext cx="4108294" cy="855611"/>
          </a:xfrm>
          <a:prstGeom prst="rect">
            <a:avLst/>
          </a:prstGeom>
        </p:spPr>
        <p:txBody>
          <a:bodyPr/>
          <a:lstStyle>
            <a:lvl1pPr>
              <a:spcBef>
                <a:spcPts val="300"/>
              </a:spcBef>
              <a:defRPr b="1" sz="1400">
                <a:solidFill>
                  <a:srgbClr val="000000"/>
                </a:solidFill>
                <a:latin typeface="+mj-lt"/>
                <a:ea typeface="+mj-ea"/>
                <a:cs typeface="+mj-cs"/>
                <a:sym typeface="Helvetica"/>
              </a:defRPr>
            </a:lvl1pPr>
          </a:lstStyle>
          <a:p>
            <a:pPr/>
            <a:r>
              <a:t>贺颖</a:t>
            </a:r>
          </a:p>
        </p:txBody>
      </p:sp>
      <p:sp>
        <p:nvSpPr>
          <p:cNvPr id="941" name="灯片编号占位符 3"/>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3" name="内容占位符 2"/>
          <p:cNvSpPr txBox="1"/>
          <p:nvPr>
            <p:ph type="body" idx="1"/>
          </p:nvPr>
        </p:nvSpPr>
        <p:spPr>
          <a:xfrm>
            <a:off x="293448" y="737914"/>
            <a:ext cx="5377352" cy="2209552"/>
          </a:xfrm>
          <a:prstGeom prst="rect">
            <a:avLst/>
          </a:prstGeom>
        </p:spPr>
        <p:txBody>
          <a:bodyPr/>
          <a:lstStyle/>
          <a:p>
            <a:pPr>
              <a:spcBef>
                <a:spcPts val="200"/>
              </a:spcBef>
              <a:defRPr sz="1200"/>
            </a:pPr>
            <a:r>
              <a:t>“</a:t>
            </a:r>
            <a:r>
              <a:rPr>
                <a:latin typeface="+mj-lt"/>
                <a:ea typeface="+mj-ea"/>
                <a:cs typeface="+mj-cs"/>
                <a:sym typeface="Helvetica"/>
              </a:rPr>
              <a:t>也许最后的答案是生活中没有东西能保证，但解决问题的第一步是</a:t>
            </a:r>
            <a:r>
              <a:rPr>
                <a:solidFill>
                  <a:srgbClr val="FF0000"/>
                </a:solidFill>
                <a:latin typeface="+mj-lt"/>
                <a:ea typeface="+mj-ea"/>
                <a:cs typeface="+mj-cs"/>
                <a:sym typeface="Helvetica"/>
              </a:rPr>
              <a:t>认识</a:t>
            </a:r>
            <a:r>
              <a:rPr>
                <a:latin typeface="+mj-lt"/>
                <a:ea typeface="+mj-ea"/>
                <a:cs typeface="+mj-cs"/>
                <a:sym typeface="Helvetica"/>
              </a:rPr>
              <a:t>到问题</a:t>
            </a:r>
            <a:r>
              <a:t>”--</a:t>
            </a:r>
            <a:r>
              <a:rPr>
                <a:latin typeface="+mj-lt"/>
                <a:ea typeface="+mj-ea"/>
                <a:cs typeface="+mj-cs"/>
                <a:sym typeface="Helvetica"/>
              </a:rPr>
              <a:t>汤姆</a:t>
            </a:r>
            <a:r>
              <a:t>.</a:t>
            </a:r>
            <a:r>
              <a:rPr>
                <a:latin typeface="+mj-lt"/>
                <a:ea typeface="+mj-ea"/>
                <a:cs typeface="+mj-cs"/>
                <a:sym typeface="Helvetica"/>
              </a:rPr>
              <a:t>福雷斯特（</a:t>
            </a:r>
            <a:r>
              <a:t>Tom Forester</a:t>
            </a:r>
            <a:r>
              <a:rPr>
                <a:latin typeface="+mj-lt"/>
                <a:ea typeface="+mj-ea"/>
                <a:cs typeface="+mj-cs"/>
                <a:sym typeface="Helvetica"/>
              </a:rPr>
              <a:t>）和佩里</a:t>
            </a:r>
            <a:r>
              <a:t>.</a:t>
            </a:r>
            <a:r>
              <a:rPr>
                <a:latin typeface="+mj-lt"/>
                <a:ea typeface="+mj-ea"/>
                <a:cs typeface="+mj-cs"/>
                <a:sym typeface="Helvetica"/>
              </a:rPr>
              <a:t>莫里森（</a:t>
            </a:r>
            <a:r>
              <a:t>Perry Morrison</a:t>
            </a:r>
            <a:r>
              <a:rPr>
                <a:latin typeface="+mj-lt"/>
                <a:ea typeface="+mj-ea"/>
                <a:cs typeface="+mj-cs"/>
                <a:sym typeface="Helvetica"/>
              </a:rPr>
              <a:t>）</a:t>
            </a:r>
          </a:p>
          <a:p>
            <a:pPr>
              <a:defRPr sz="1200"/>
            </a:pPr>
          </a:p>
          <a:p>
            <a:pPr>
              <a:spcBef>
                <a:spcPts val="200"/>
              </a:spcBef>
              <a:defRPr sz="1200">
                <a:solidFill>
                  <a:srgbClr val="FF0000"/>
                </a:solidFill>
                <a:latin typeface="+mj-lt"/>
                <a:ea typeface="+mj-ea"/>
                <a:cs typeface="+mj-cs"/>
                <a:sym typeface="Helvetica"/>
              </a:defRPr>
            </a:pPr>
            <a:r>
              <a:t>一次</a:t>
            </a:r>
            <a:r>
              <a:rPr>
                <a:solidFill>
                  <a:srgbClr val="000000"/>
                </a:solidFill>
              </a:rPr>
              <a:t>事故足以动摇前面</a:t>
            </a:r>
            <a:r>
              <a:t>千万次</a:t>
            </a:r>
            <a:r>
              <a:rPr>
                <a:solidFill>
                  <a:srgbClr val="000000"/>
                </a:solidFill>
              </a:rPr>
              <a:t>的成功计算留在人脑中的认识</a:t>
            </a:r>
          </a:p>
          <a:p>
            <a:pPr>
              <a:defRPr sz="1200"/>
            </a:pPr>
          </a:p>
          <a:p>
            <a:pPr>
              <a:spcBef>
                <a:spcPts val="200"/>
              </a:spcBef>
              <a:defRPr sz="1200">
                <a:latin typeface="+mj-lt"/>
                <a:ea typeface="+mj-ea"/>
                <a:cs typeface="+mj-cs"/>
                <a:sym typeface="Helvetica"/>
              </a:defRPr>
            </a:pPr>
            <a:r>
              <a:t>需要培养：</a:t>
            </a:r>
            <a:r>
              <a:rPr>
                <a:latin typeface="+mn-lt"/>
                <a:ea typeface="+mn-ea"/>
                <a:cs typeface="+mn-cs"/>
                <a:sym typeface="Calibri"/>
              </a:rPr>
              <a:t>IT</a:t>
            </a:r>
            <a:r>
              <a:rPr>
                <a:solidFill>
                  <a:srgbClr val="FF0000"/>
                </a:solidFill>
              </a:rPr>
              <a:t>使用者</a:t>
            </a:r>
            <a:r>
              <a:t>的风险意识，</a:t>
            </a:r>
            <a:r>
              <a:rPr>
                <a:latin typeface="+mn-lt"/>
                <a:ea typeface="+mn-ea"/>
                <a:cs typeface="+mn-cs"/>
                <a:sym typeface="Calibri"/>
              </a:rPr>
              <a:t>IT</a:t>
            </a:r>
            <a:r>
              <a:rPr>
                <a:solidFill>
                  <a:srgbClr val="FF0000"/>
                </a:solidFill>
              </a:rPr>
              <a:t>设计者</a:t>
            </a:r>
            <a:r>
              <a:t>的告知义务</a:t>
            </a:r>
          </a:p>
        </p:txBody>
      </p:sp>
      <p:sp>
        <p:nvSpPr>
          <p:cNvPr id="944"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引言</a:t>
            </a:r>
          </a:p>
        </p:txBody>
      </p:sp>
      <p:sp>
        <p:nvSpPr>
          <p:cNvPr id="945"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99"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00" name="Rectangle 3"/>
          <p:cNvSpPr txBox="1"/>
          <p:nvPr/>
        </p:nvSpPr>
        <p:spPr>
          <a:xfrm>
            <a:off x="2114867" y="649287"/>
            <a:ext cx="3475991" cy="6165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1.1 计算机伦理基本概念</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1.2 计算机伦理学的研究方法及其发展</a:t>
            </a:r>
          </a:p>
        </p:txBody>
      </p:sp>
      <p:sp>
        <p:nvSpPr>
          <p:cNvPr id="101" name="灯片编号占位符 1"/>
          <p:cNvSpPr txBox="1"/>
          <p:nvPr>
            <p:ph type="sldNum" sz="quarter" idx="4294967295"/>
          </p:nvPr>
        </p:nvSpPr>
        <p:spPr>
          <a:xfrm>
            <a:off x="5448539" y="3118591"/>
            <a:ext cx="127001"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内容占位符 2"/>
          <p:cNvSpPr txBox="1"/>
          <p:nvPr>
            <p:ph type="body" idx="1"/>
          </p:nvPr>
        </p:nvSpPr>
        <p:spPr>
          <a:xfrm>
            <a:off x="293450" y="737914"/>
            <a:ext cx="5282089"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计算机伦理学先驱者</a:t>
            </a:r>
            <a:r>
              <a:t>(cont.)</a:t>
            </a:r>
          </a:p>
        </p:txBody>
      </p:sp>
      <p:sp>
        <p:nvSpPr>
          <p:cNvPr id="17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1.2.2 </a:t>
            </a:r>
            <a:r>
              <a:rPr>
                <a:latin typeface="+mj-lt"/>
                <a:ea typeface="+mj-ea"/>
                <a:cs typeface="+mj-cs"/>
                <a:sym typeface="Helvetica"/>
              </a:rPr>
              <a:t>计算机伦理学的发展</a:t>
            </a:r>
          </a:p>
        </p:txBody>
      </p:sp>
      <p:sp>
        <p:nvSpPr>
          <p:cNvPr id="178"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9" name="图片 5" descr="图片 5"/>
          <p:cNvPicPr>
            <a:picLocks noChangeAspect="1"/>
          </p:cNvPicPr>
          <p:nvPr/>
        </p:nvPicPr>
        <p:blipFill>
          <a:blip r:embed="rId2">
            <a:extLst/>
          </a:blip>
          <a:stretch>
            <a:fillRect/>
          </a:stretch>
        </p:blipFill>
        <p:spPr>
          <a:xfrm>
            <a:off x="4014613" y="1097954"/>
            <a:ext cx="1017990" cy="1276426"/>
          </a:xfrm>
          <a:prstGeom prst="rect">
            <a:avLst/>
          </a:prstGeom>
          <a:ln w="12700">
            <a:miter lim="400000"/>
          </a:ln>
        </p:spPr>
      </p:pic>
      <p:sp>
        <p:nvSpPr>
          <p:cNvPr id="180" name="矩形 8"/>
          <p:cNvSpPr txBox="1"/>
          <p:nvPr/>
        </p:nvSpPr>
        <p:spPr>
          <a:xfrm>
            <a:off x="3844309" y="2584862"/>
            <a:ext cx="1327019" cy="15362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500" u="sng">
                <a:solidFill>
                  <a:srgbClr val="0000FF"/>
                </a:solidFill>
                <a:uFill>
                  <a:solidFill>
                    <a:srgbClr val="0000FF"/>
                  </a:solidFill>
                </a:uFill>
                <a:latin typeface="+mn-lt"/>
                <a:ea typeface="+mn-ea"/>
                <a:cs typeface="+mn-cs"/>
                <a:sym typeface="Calibri"/>
              </a:defRPr>
            </a:pPr>
            <a:r>
              <a:rPr>
                <a:hlinkClick r:id="rId3" invalidUrl="" action="" tgtFrame="" tooltip="" history="1" highlightClick="0" endSnd="0"/>
              </a:rPr>
              <a:t>https://en.wikipedia.org/wiki/James_H._</a:t>
            </a:r>
            <a:r>
              <a:rPr>
                <a:hlinkClick r:id="rId3" invalidUrl="" action="" tgtFrame="" tooltip="" history="1" highlightClick="0" endSnd="0"/>
              </a:rPr>
              <a:t>Moor</a:t>
            </a:r>
            <a:r>
              <a:rPr u="none">
                <a:solidFill>
                  <a:srgbClr val="000000"/>
                </a:solidFill>
                <a:uFillTx/>
              </a:rPr>
              <a:t> </a:t>
            </a:r>
          </a:p>
        </p:txBody>
      </p:sp>
      <p:sp>
        <p:nvSpPr>
          <p:cNvPr id="181" name="矩形 10"/>
          <p:cNvSpPr txBox="1"/>
          <p:nvPr/>
        </p:nvSpPr>
        <p:spPr>
          <a:xfrm>
            <a:off x="4150223" y="2375619"/>
            <a:ext cx="720982" cy="19601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latin typeface="+mn-lt"/>
                <a:ea typeface="+mn-ea"/>
                <a:cs typeface="+mn-cs"/>
                <a:sym typeface="Calibri"/>
              </a:defRPr>
            </a:lvl1pPr>
          </a:lstStyle>
          <a:p>
            <a:pPr/>
            <a:r>
              <a:t>James H. Moor</a:t>
            </a:r>
          </a:p>
        </p:txBody>
      </p:sp>
      <p:pic>
        <p:nvPicPr>
          <p:cNvPr id="182" name="图片 12" descr="图片 12"/>
          <p:cNvPicPr>
            <a:picLocks noChangeAspect="1"/>
          </p:cNvPicPr>
          <p:nvPr/>
        </p:nvPicPr>
        <p:blipFill>
          <a:blip r:embed="rId4">
            <a:extLst/>
          </a:blip>
          <a:stretch>
            <a:fillRect/>
          </a:stretch>
        </p:blipFill>
        <p:spPr>
          <a:xfrm>
            <a:off x="2262475" y="1115310"/>
            <a:ext cx="951839" cy="1241716"/>
          </a:xfrm>
          <a:prstGeom prst="rect">
            <a:avLst/>
          </a:prstGeom>
          <a:ln w="12700">
            <a:miter lim="400000"/>
          </a:ln>
        </p:spPr>
      </p:pic>
      <p:sp>
        <p:nvSpPr>
          <p:cNvPr id="183" name="矩形 14"/>
          <p:cNvSpPr txBox="1"/>
          <p:nvPr/>
        </p:nvSpPr>
        <p:spPr>
          <a:xfrm>
            <a:off x="2271792" y="2375619"/>
            <a:ext cx="918924" cy="19601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latin typeface="+mn-lt"/>
                <a:ea typeface="+mn-ea"/>
                <a:cs typeface="+mn-cs"/>
                <a:sym typeface="Calibri"/>
              </a:defRPr>
            </a:lvl1pPr>
          </a:lstStyle>
          <a:p>
            <a:pPr/>
            <a:r>
              <a:t>Terrell Ward Bynum</a:t>
            </a:r>
          </a:p>
        </p:txBody>
      </p:sp>
      <p:sp>
        <p:nvSpPr>
          <p:cNvPr id="184" name="矩形 15"/>
          <p:cNvSpPr txBox="1"/>
          <p:nvPr/>
        </p:nvSpPr>
        <p:spPr>
          <a:xfrm>
            <a:off x="2019319" y="2584862"/>
            <a:ext cx="1440461" cy="15362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500" u="sng">
                <a:solidFill>
                  <a:srgbClr val="0000FF"/>
                </a:solidFill>
                <a:uFill>
                  <a:solidFill>
                    <a:srgbClr val="0000FF"/>
                  </a:solidFill>
                </a:uFill>
                <a:latin typeface="+mn-lt"/>
                <a:ea typeface="+mn-ea"/>
                <a:cs typeface="+mn-cs"/>
                <a:sym typeface="Calibri"/>
              </a:defRPr>
            </a:pPr>
            <a:r>
              <a:rPr>
                <a:hlinkClick r:id="rId5" invalidUrl="" action="" tgtFrame="" tooltip="" history="1" highlightClick="0" endSnd="0"/>
              </a:rPr>
              <a:t>https://en.wikipedia.org/wiki/Terrell_Ward_</a:t>
            </a:r>
            <a:r>
              <a:rPr>
                <a:hlinkClick r:id="rId5" invalidUrl="" action="" tgtFrame="" tooltip="" history="1" highlightClick="0" endSnd="0"/>
              </a:rPr>
              <a:t>Bynum</a:t>
            </a:r>
            <a:r>
              <a:rPr u="none">
                <a:solidFill>
                  <a:srgbClr val="000000"/>
                </a:solidFill>
                <a:uFillTx/>
              </a:rPr>
              <a:t> </a:t>
            </a:r>
          </a:p>
        </p:txBody>
      </p:sp>
      <p:pic>
        <p:nvPicPr>
          <p:cNvPr id="185" name="图片 17" descr="图片 17"/>
          <p:cNvPicPr>
            <a:picLocks noChangeAspect="1"/>
          </p:cNvPicPr>
          <p:nvPr/>
        </p:nvPicPr>
        <p:blipFill>
          <a:blip r:embed="rId6">
            <a:extLst/>
          </a:blip>
          <a:stretch>
            <a:fillRect/>
          </a:stretch>
        </p:blipFill>
        <p:spPr>
          <a:xfrm>
            <a:off x="625175" y="1115307"/>
            <a:ext cx="898610" cy="1241719"/>
          </a:xfrm>
          <a:prstGeom prst="rect">
            <a:avLst/>
          </a:prstGeom>
          <a:ln w="12700">
            <a:miter lim="400000"/>
          </a:ln>
        </p:spPr>
      </p:pic>
      <p:sp>
        <p:nvSpPr>
          <p:cNvPr id="186" name="矩形 20"/>
          <p:cNvSpPr txBox="1"/>
          <p:nvPr/>
        </p:nvSpPr>
        <p:spPr>
          <a:xfrm>
            <a:off x="412313" y="2584862"/>
            <a:ext cx="1323041" cy="15362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500" u="sng">
                <a:solidFill>
                  <a:srgbClr val="0000FF"/>
                </a:solidFill>
                <a:uFill>
                  <a:solidFill>
                    <a:srgbClr val="0000FF"/>
                  </a:solidFill>
                </a:uFill>
                <a:latin typeface="+mn-lt"/>
                <a:ea typeface="+mn-ea"/>
                <a:cs typeface="+mn-cs"/>
                <a:sym typeface="Calibri"/>
              </a:defRPr>
            </a:pPr>
            <a:r>
              <a:rPr>
                <a:hlinkClick r:id="rId7" invalidUrl="" action="" tgtFrame="" tooltip="" history="1" highlightClick="0" endSnd="0"/>
              </a:rPr>
              <a:t>https://en.wikipedia.org/wiki/Norbert_</a:t>
            </a:r>
            <a:r>
              <a:rPr>
                <a:hlinkClick r:id="rId7" invalidUrl="" action="" tgtFrame="" tooltip="" history="1" highlightClick="0" endSnd="0"/>
              </a:rPr>
              <a:t>Wiener</a:t>
            </a:r>
            <a:r>
              <a:rPr u="none">
                <a:solidFill>
                  <a:srgbClr val="000000"/>
                </a:solidFill>
                <a:uFillTx/>
              </a:rPr>
              <a:t> </a:t>
            </a:r>
          </a:p>
        </p:txBody>
      </p:sp>
      <p:sp>
        <p:nvSpPr>
          <p:cNvPr id="187" name="矩形 22"/>
          <p:cNvSpPr txBox="1"/>
          <p:nvPr/>
        </p:nvSpPr>
        <p:spPr>
          <a:xfrm>
            <a:off x="702739" y="2375619"/>
            <a:ext cx="758686" cy="19601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800">
                <a:latin typeface="+mn-lt"/>
                <a:ea typeface="+mn-ea"/>
                <a:cs typeface="+mn-cs"/>
                <a:sym typeface="Calibri"/>
              </a:defRPr>
            </a:lvl1pPr>
          </a:lstStyle>
          <a:p>
            <a:pPr/>
            <a:r>
              <a:t>Norbert Wiener</a:t>
            </a:r>
          </a:p>
        </p:txBody>
      </p:sp>
    </p:spTree>
  </p:cSld>
  <p:clrMapOvr>
    <a:masterClrMapping/>
  </p:clrMapOvr>
  <p:transition xmlns:p14="http://schemas.microsoft.com/office/powerpoint/2010/main" spd="med" advClick="1"/>
</p:sld>
</file>

<file path=ppt/slides/slide20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7"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948"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949" name="Rectangle 3"/>
          <p:cNvSpPr txBox="1"/>
          <p:nvPr/>
        </p:nvSpPr>
        <p:spPr>
          <a:xfrm>
            <a:off x="2114867" y="649287"/>
            <a:ext cx="3475991" cy="16643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6.1 基本术语</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6.2 复杂的软件</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6.3 IT风险分析和控制方法</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6.4 IT使用者的风险意识</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6.5 IT设计者的风险意识</a:t>
            </a:r>
          </a:p>
        </p:txBody>
      </p:sp>
      <p:sp>
        <p:nvSpPr>
          <p:cNvPr id="950"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2"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953"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954" name="Rectangle 3"/>
          <p:cNvSpPr txBox="1"/>
          <p:nvPr/>
        </p:nvSpPr>
        <p:spPr>
          <a:xfrm>
            <a:off x="2114867" y="649287"/>
            <a:ext cx="3475991" cy="16643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6.1 基本术语</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6.2 复杂的软件</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6.3 IT风险分析和控制方法</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6.4 IT使用者的风险意识</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6.5 IT设计者的风险意识</a:t>
            </a:r>
          </a:p>
        </p:txBody>
      </p:sp>
      <p:sp>
        <p:nvSpPr>
          <p:cNvPr id="955"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7"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基于计算机系统的风险</a:t>
            </a:r>
          </a:p>
          <a:p>
            <a:pPr>
              <a:spcBef>
                <a:spcPts val="200"/>
              </a:spcBef>
              <a:defRPr sz="1200">
                <a:latin typeface="+mj-lt"/>
                <a:ea typeface="+mj-ea"/>
                <a:cs typeface="+mj-cs"/>
                <a:sym typeface="Helvetica"/>
              </a:defRPr>
            </a:pPr>
            <a:r>
              <a:t>计算机系统的安全包括</a:t>
            </a:r>
          </a:p>
          <a:p>
            <a:pPr lvl="1" marL="427865" indent="-164563">
              <a:spcBef>
                <a:spcPts val="200"/>
              </a:spcBef>
              <a:defRPr sz="1200">
                <a:latin typeface="+mj-lt"/>
                <a:ea typeface="+mj-ea"/>
                <a:cs typeface="+mj-cs"/>
                <a:sym typeface="Helvetica"/>
              </a:defRPr>
            </a:pPr>
            <a:r>
              <a:t>计算机系统本身的</a:t>
            </a:r>
            <a:r>
              <a:rPr>
                <a:solidFill>
                  <a:srgbClr val="FF0000"/>
                </a:solidFill>
              </a:rPr>
              <a:t>可靠性</a:t>
            </a:r>
            <a:endParaRPr>
              <a:solidFill>
                <a:srgbClr val="FF0000"/>
              </a:solidFill>
            </a:endParaRPr>
          </a:p>
          <a:p>
            <a:pPr lvl="1" marL="427865" indent="-164563">
              <a:spcBef>
                <a:spcPts val="200"/>
              </a:spcBef>
              <a:defRPr sz="1200">
                <a:latin typeface="+mj-lt"/>
                <a:ea typeface="+mj-ea"/>
                <a:cs typeface="+mj-cs"/>
                <a:sym typeface="Helvetica"/>
              </a:defRPr>
            </a:pPr>
            <a:r>
              <a:t>由计算机系统处理、传输和存储的信息的</a:t>
            </a:r>
            <a:r>
              <a:rPr>
                <a:solidFill>
                  <a:srgbClr val="FF0000"/>
                </a:solidFill>
              </a:rPr>
              <a:t>保密性</a:t>
            </a:r>
            <a:r>
              <a:t>、</a:t>
            </a:r>
            <a:r>
              <a:rPr>
                <a:solidFill>
                  <a:srgbClr val="FF0000"/>
                </a:solidFill>
              </a:rPr>
              <a:t>完整性</a:t>
            </a:r>
            <a:r>
              <a:t>和</a:t>
            </a:r>
            <a:r>
              <a:rPr>
                <a:solidFill>
                  <a:srgbClr val="FF0000"/>
                </a:solidFill>
              </a:rPr>
              <a:t>可用性</a:t>
            </a:r>
            <a:endParaRPr>
              <a:solidFill>
                <a:srgbClr val="FF0000"/>
              </a:solidFill>
            </a:endParaRPr>
          </a:p>
          <a:p>
            <a:pPr lvl="1" marL="427865" indent="-164563">
              <a:spcBef>
                <a:spcPts val="300"/>
              </a:spcBef>
              <a:defRPr sz="1000"/>
            </a:pPr>
          </a:p>
          <a:p>
            <a:pPr>
              <a:spcBef>
                <a:spcPts val="200"/>
              </a:spcBef>
              <a:defRPr sz="1200">
                <a:latin typeface="+mj-lt"/>
                <a:ea typeface="+mj-ea"/>
                <a:cs typeface="+mj-cs"/>
                <a:sym typeface="Helvetica"/>
              </a:defRPr>
            </a:pPr>
            <a:r>
              <a:t>计算机系统的组成</a:t>
            </a:r>
          </a:p>
          <a:p>
            <a:pPr lvl="1" marL="427865" indent="-164563">
              <a:spcBef>
                <a:spcPts val="200"/>
              </a:spcBef>
              <a:defRPr sz="1200">
                <a:latin typeface="+mj-lt"/>
                <a:ea typeface="+mj-ea"/>
                <a:cs typeface="+mj-cs"/>
                <a:sym typeface="Helvetica"/>
              </a:defRPr>
            </a:pPr>
            <a:r>
              <a:t>软件、硬件、技术文档、通信线路</a:t>
            </a:r>
          </a:p>
          <a:p>
            <a:pPr lvl="1" marL="427865" indent="-164563">
              <a:spcBef>
                <a:spcPts val="200"/>
              </a:spcBef>
              <a:defRPr sz="1200">
                <a:solidFill>
                  <a:srgbClr val="FF0000"/>
                </a:solidFill>
                <a:latin typeface="+mj-lt"/>
                <a:ea typeface="+mj-ea"/>
                <a:cs typeface="+mj-cs"/>
                <a:sym typeface="Helvetica"/>
              </a:defRPr>
            </a:pPr>
            <a:r>
              <a:t>人</a:t>
            </a:r>
            <a:r>
              <a:rPr>
                <a:solidFill>
                  <a:srgbClr val="000000"/>
                </a:solidFill>
              </a:rPr>
              <a:t>（最主要的组成元素）</a:t>
            </a:r>
          </a:p>
        </p:txBody>
      </p:sp>
      <p:sp>
        <p:nvSpPr>
          <p:cNvPr id="95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6.1 </a:t>
            </a:r>
            <a:r>
              <a:rPr>
                <a:latin typeface="+mj-lt"/>
                <a:ea typeface="+mj-ea"/>
                <a:cs typeface="+mj-cs"/>
                <a:sym typeface="Helvetica"/>
              </a:rPr>
              <a:t>基本术语</a:t>
            </a:r>
          </a:p>
        </p:txBody>
      </p:sp>
      <p:sp>
        <p:nvSpPr>
          <p:cNvPr id="959"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1" name="内容占位符 2"/>
          <p:cNvSpPr txBox="1"/>
          <p:nvPr>
            <p:ph type="body" idx="1"/>
          </p:nvPr>
        </p:nvSpPr>
        <p:spPr>
          <a:xfrm>
            <a:off x="293448" y="737914"/>
            <a:ext cx="5377352" cy="2209552"/>
          </a:xfrm>
          <a:prstGeom prst="rect">
            <a:avLst/>
          </a:prstGeom>
        </p:spPr>
        <p:txBody>
          <a:bodyPr/>
          <a:lstStyle/>
          <a:p>
            <a:pPr marL="0" indent="0" defTabSz="516070">
              <a:spcBef>
                <a:spcPts val="200"/>
              </a:spcBef>
              <a:buSzTx/>
              <a:buNone/>
              <a:defRPr b="1" sz="1100"/>
            </a:pPr>
            <a:r>
              <a:t>2. </a:t>
            </a:r>
            <a:r>
              <a:rPr>
                <a:latin typeface="+mj-lt"/>
                <a:ea typeface="+mj-ea"/>
                <a:cs typeface="+mj-cs"/>
                <a:sym typeface="Helvetica"/>
              </a:rPr>
              <a:t>风险管理</a:t>
            </a:r>
            <a:endParaRPr>
              <a:latin typeface="+mj-lt"/>
              <a:ea typeface="+mj-ea"/>
              <a:cs typeface="+mj-cs"/>
              <a:sym typeface="Helvetica"/>
            </a:endParaRPr>
          </a:p>
          <a:p>
            <a:pPr marL="193526" indent="-193526" defTabSz="516070">
              <a:spcBef>
                <a:spcPts val="200"/>
              </a:spcBef>
              <a:defRPr sz="1100">
                <a:latin typeface="+mj-lt"/>
                <a:ea typeface="+mj-ea"/>
                <a:cs typeface="+mj-cs"/>
                <a:sym typeface="Helvetica"/>
              </a:defRPr>
            </a:pPr>
            <a:r>
              <a:t>定义（英国企业信息安全标准</a:t>
            </a:r>
            <a:r>
              <a:rPr>
                <a:latin typeface="+mn-lt"/>
                <a:ea typeface="+mn-ea"/>
                <a:cs typeface="+mn-cs"/>
                <a:sym typeface="Calibri"/>
              </a:rPr>
              <a:t>RS7799</a:t>
            </a:r>
            <a:r>
              <a:t>）：在可接受的成本下，标识、控制和尽量减少（或消除）可能影响信息系统的安全风险的</a:t>
            </a:r>
            <a:r>
              <a:rPr>
                <a:solidFill>
                  <a:srgbClr val="FF0000"/>
                </a:solidFill>
              </a:rPr>
              <a:t>过程</a:t>
            </a:r>
            <a:endParaRPr>
              <a:solidFill>
                <a:srgbClr val="FF0000"/>
              </a:solidFill>
            </a:endParaRPr>
          </a:p>
          <a:p>
            <a:pPr marL="193526" indent="-193526" defTabSz="516070">
              <a:defRPr sz="1100"/>
            </a:pPr>
          </a:p>
          <a:p>
            <a:pPr marL="0" indent="0" defTabSz="516070">
              <a:spcBef>
                <a:spcPts val="200"/>
              </a:spcBef>
              <a:buSzTx/>
              <a:buNone/>
              <a:defRPr b="1" sz="1100"/>
            </a:pPr>
            <a:r>
              <a:t>3. </a:t>
            </a:r>
            <a:r>
              <a:rPr>
                <a:latin typeface="+mj-lt"/>
                <a:ea typeface="+mj-ea"/>
                <a:cs typeface="+mj-cs"/>
                <a:sym typeface="Helvetica"/>
              </a:rPr>
              <a:t>可靠性问题</a:t>
            </a:r>
          </a:p>
          <a:p>
            <a:pPr marL="193526" indent="-193526" defTabSz="516070">
              <a:spcBef>
                <a:spcPts val="200"/>
              </a:spcBef>
              <a:defRPr sz="1100">
                <a:latin typeface="+mj-lt"/>
                <a:ea typeface="+mj-ea"/>
                <a:cs typeface="+mj-cs"/>
                <a:sym typeface="Helvetica"/>
              </a:defRPr>
            </a:pPr>
            <a:r>
              <a:t>计算机系统的可靠性是在规定的条件下和规定的时间内计算机系统能正确运行的概率，一般用平均无故障时间（</a:t>
            </a:r>
            <a:r>
              <a:rPr>
                <a:latin typeface="+mn-lt"/>
                <a:ea typeface="+mn-ea"/>
                <a:cs typeface="+mn-cs"/>
                <a:sym typeface="Calibri"/>
              </a:rPr>
              <a:t>Mean Time to Failure, MTTF</a:t>
            </a:r>
            <a:r>
              <a:t>）来度量</a:t>
            </a:r>
          </a:p>
          <a:p>
            <a:pPr marL="193526" indent="-193526" defTabSz="516070">
              <a:spcBef>
                <a:spcPts val="200"/>
              </a:spcBef>
              <a:defRPr sz="1100">
                <a:latin typeface="+mj-lt"/>
                <a:ea typeface="+mj-ea"/>
                <a:cs typeface="+mj-cs"/>
                <a:sym typeface="Helvetica"/>
              </a:defRPr>
            </a:pPr>
            <a:r>
              <a:t>可靠性研究的四论域：失效（</a:t>
            </a:r>
            <a:r>
              <a:rPr>
                <a:solidFill>
                  <a:srgbClr val="FF0000"/>
                </a:solidFill>
              </a:rPr>
              <a:t>物理域</a:t>
            </a:r>
            <a:r>
              <a:t>）、故障（</a:t>
            </a:r>
            <a:r>
              <a:rPr>
                <a:solidFill>
                  <a:srgbClr val="FF0000"/>
                </a:solidFill>
              </a:rPr>
              <a:t>逻辑域</a:t>
            </a:r>
            <a:r>
              <a:t>）、差错（</a:t>
            </a:r>
            <a:r>
              <a:rPr>
                <a:solidFill>
                  <a:srgbClr val="FF0000"/>
                </a:solidFill>
              </a:rPr>
              <a:t>信息域</a:t>
            </a:r>
            <a:r>
              <a:t>）、失败（</a:t>
            </a:r>
            <a:r>
              <a:rPr>
                <a:solidFill>
                  <a:srgbClr val="FF0000"/>
                </a:solidFill>
              </a:rPr>
              <a:t>用户域</a:t>
            </a:r>
            <a:r>
              <a:t>）</a:t>
            </a:r>
          </a:p>
        </p:txBody>
      </p:sp>
      <p:sp>
        <p:nvSpPr>
          <p:cNvPr id="96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6.1 </a:t>
            </a:r>
            <a:r>
              <a:rPr>
                <a:latin typeface="+mj-lt"/>
                <a:ea typeface="+mj-ea"/>
                <a:cs typeface="+mj-cs"/>
                <a:sym typeface="Helvetica"/>
              </a:rPr>
              <a:t>基本术语</a:t>
            </a:r>
          </a:p>
        </p:txBody>
      </p:sp>
      <p:sp>
        <p:nvSpPr>
          <p:cNvPr id="963"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5" name="内容占位符 2"/>
          <p:cNvSpPr txBox="1"/>
          <p:nvPr>
            <p:ph type="body" idx="1"/>
          </p:nvPr>
        </p:nvSpPr>
        <p:spPr>
          <a:xfrm>
            <a:off x="293448" y="737914"/>
            <a:ext cx="5377352" cy="2209552"/>
          </a:xfrm>
          <a:prstGeom prst="rect">
            <a:avLst/>
          </a:prstGeom>
        </p:spPr>
        <p:txBody>
          <a:bodyPr/>
          <a:lstStyle/>
          <a:p>
            <a:pPr marL="0" indent="0" defTabSz="495005">
              <a:spcBef>
                <a:spcPts val="200"/>
              </a:spcBef>
              <a:buSzTx/>
              <a:buNone/>
              <a:defRPr b="1" sz="1100"/>
            </a:pPr>
            <a:r>
              <a:t>4. </a:t>
            </a:r>
            <a:r>
              <a:rPr>
                <a:latin typeface="+mj-lt"/>
                <a:ea typeface="+mj-ea"/>
                <a:cs typeface="+mj-cs"/>
                <a:sym typeface="Helvetica"/>
              </a:rPr>
              <a:t>电子文件的可靠性</a:t>
            </a:r>
            <a:endParaRPr>
              <a:latin typeface="+mj-lt"/>
              <a:ea typeface="+mj-ea"/>
              <a:cs typeface="+mj-cs"/>
              <a:sym typeface="Helvetica"/>
            </a:endParaRPr>
          </a:p>
          <a:p>
            <a:pPr marL="185627" indent="-185627" defTabSz="495005">
              <a:spcBef>
                <a:spcPts val="200"/>
              </a:spcBef>
              <a:defRPr sz="1100">
                <a:latin typeface="+mj-lt"/>
                <a:ea typeface="+mj-ea"/>
                <a:cs typeface="+mj-cs"/>
                <a:sym typeface="Helvetica"/>
              </a:defRPr>
            </a:pPr>
            <a:r>
              <a:t>电子文件的可靠性是指其</a:t>
            </a:r>
            <a:r>
              <a:rPr>
                <a:solidFill>
                  <a:srgbClr val="FF0000"/>
                </a:solidFill>
              </a:rPr>
              <a:t>内容的真实与完整</a:t>
            </a:r>
            <a:r>
              <a:t>，或者指</a:t>
            </a:r>
            <a:r>
              <a:rPr>
                <a:solidFill>
                  <a:srgbClr val="FF0000"/>
                </a:solidFill>
              </a:rPr>
              <a:t>电子文件的可信度与真实性</a:t>
            </a:r>
            <a:r>
              <a:t>。</a:t>
            </a:r>
          </a:p>
          <a:p>
            <a:pPr marL="185627" indent="-185627" defTabSz="495005">
              <a:defRPr sz="1100"/>
            </a:pPr>
          </a:p>
          <a:p>
            <a:pPr marL="0" indent="0" defTabSz="495005">
              <a:spcBef>
                <a:spcPts val="200"/>
              </a:spcBef>
              <a:buSzTx/>
              <a:buNone/>
              <a:defRPr b="1" sz="1100"/>
            </a:pPr>
            <a:r>
              <a:t>5. </a:t>
            </a:r>
            <a:r>
              <a:rPr>
                <a:latin typeface="+mj-lt"/>
                <a:ea typeface="+mj-ea"/>
                <a:cs typeface="+mj-cs"/>
                <a:sym typeface="Helvetica"/>
              </a:rPr>
              <a:t>完整性</a:t>
            </a:r>
          </a:p>
          <a:p>
            <a:pPr marL="185627" indent="-185627" defTabSz="495005">
              <a:spcBef>
                <a:spcPts val="200"/>
              </a:spcBef>
              <a:defRPr sz="1100">
                <a:latin typeface="+mj-lt"/>
                <a:ea typeface="+mj-ea"/>
                <a:cs typeface="+mj-cs"/>
                <a:sym typeface="Helvetica"/>
              </a:defRPr>
            </a:pPr>
            <a:r>
              <a:t>完整性被公认为是</a:t>
            </a:r>
            <a:r>
              <a:rPr>
                <a:latin typeface="+mn-lt"/>
                <a:ea typeface="+mn-ea"/>
                <a:cs typeface="+mn-cs"/>
                <a:sym typeface="Calibri"/>
              </a:rPr>
              <a:t>“</a:t>
            </a:r>
            <a:r>
              <a:t>一种</a:t>
            </a:r>
            <a:r>
              <a:rPr>
                <a:solidFill>
                  <a:srgbClr val="FF0000"/>
                </a:solidFill>
              </a:rPr>
              <a:t>未受损</a:t>
            </a:r>
            <a:r>
              <a:t>的状态</a:t>
            </a:r>
            <a:r>
              <a:rPr>
                <a:latin typeface="+mn-lt"/>
                <a:ea typeface="+mn-ea"/>
                <a:cs typeface="+mn-cs"/>
                <a:sym typeface="Calibri"/>
              </a:rPr>
              <a:t>”</a:t>
            </a:r>
            <a:r>
              <a:t>（一致性）。</a:t>
            </a:r>
          </a:p>
          <a:p>
            <a:pPr marL="185627" indent="-185627" defTabSz="495005">
              <a:defRPr sz="1100"/>
            </a:pPr>
          </a:p>
          <a:p>
            <a:pPr marL="0" indent="0" defTabSz="495005">
              <a:spcBef>
                <a:spcPts val="200"/>
              </a:spcBef>
              <a:buSzTx/>
              <a:buNone/>
              <a:defRPr b="1" sz="1100"/>
            </a:pPr>
            <a:r>
              <a:t>6. </a:t>
            </a:r>
            <a:r>
              <a:rPr>
                <a:latin typeface="+mj-lt"/>
                <a:ea typeface="+mj-ea"/>
                <a:cs typeface="+mj-cs"/>
                <a:sym typeface="Helvetica"/>
              </a:rPr>
              <a:t>网络的完整性与安全性</a:t>
            </a:r>
          </a:p>
          <a:p>
            <a:pPr marL="185627" indent="-185627" defTabSz="495005">
              <a:spcBef>
                <a:spcPts val="200"/>
              </a:spcBef>
              <a:defRPr sz="1100">
                <a:latin typeface="+mj-lt"/>
                <a:ea typeface="+mj-ea"/>
                <a:cs typeface="+mj-cs"/>
                <a:sym typeface="Helvetica"/>
              </a:defRPr>
            </a:pPr>
            <a:r>
              <a:t>局域网上面的数字资源无论是传输还是存储都存在着很高的风险。</a:t>
            </a:r>
          </a:p>
        </p:txBody>
      </p:sp>
      <p:sp>
        <p:nvSpPr>
          <p:cNvPr id="96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6.1 </a:t>
            </a:r>
            <a:r>
              <a:rPr>
                <a:latin typeface="+mj-lt"/>
                <a:ea typeface="+mj-ea"/>
                <a:cs typeface="+mj-cs"/>
                <a:sym typeface="Helvetica"/>
              </a:rPr>
              <a:t>基本术语</a:t>
            </a:r>
          </a:p>
        </p:txBody>
      </p:sp>
      <p:sp>
        <p:nvSpPr>
          <p:cNvPr id="967"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9" name="内容占位符 2"/>
          <p:cNvSpPr txBox="1"/>
          <p:nvPr>
            <p:ph type="body" idx="1"/>
          </p:nvPr>
        </p:nvSpPr>
        <p:spPr>
          <a:xfrm>
            <a:off x="293448" y="737914"/>
            <a:ext cx="5377352" cy="2209552"/>
          </a:xfrm>
          <a:prstGeom prst="rect">
            <a:avLst/>
          </a:prstGeom>
        </p:spPr>
        <p:txBody>
          <a:bodyPr/>
          <a:lstStyle/>
          <a:p>
            <a:pPr marL="0" indent="0" defTabSz="447612">
              <a:spcBef>
                <a:spcPts val="200"/>
              </a:spcBef>
              <a:buSzTx/>
              <a:buNone/>
              <a:defRPr b="1" sz="1000"/>
            </a:pPr>
            <a:r>
              <a:t>7. </a:t>
            </a:r>
            <a:r>
              <a:rPr>
                <a:latin typeface="+mj-lt"/>
                <a:ea typeface="+mj-ea"/>
                <a:cs typeface="+mj-cs"/>
                <a:sym typeface="Helvetica"/>
              </a:rPr>
              <a:t>数字资源的长久保存</a:t>
            </a:r>
            <a:endParaRPr>
              <a:latin typeface="+mj-lt"/>
              <a:ea typeface="+mj-ea"/>
              <a:cs typeface="+mj-cs"/>
              <a:sym typeface="Helvetica"/>
            </a:endParaRPr>
          </a:p>
          <a:p>
            <a:pPr marL="167853" indent="-167853" defTabSz="447612">
              <a:spcBef>
                <a:spcPts val="200"/>
              </a:spcBef>
              <a:defRPr sz="1000">
                <a:latin typeface="+mj-lt"/>
                <a:ea typeface="+mj-ea"/>
                <a:cs typeface="+mj-cs"/>
                <a:sym typeface="Helvetica"/>
              </a:defRPr>
            </a:pPr>
            <a:r>
              <a:t>数字资源的长久保存是指</a:t>
            </a:r>
            <a:r>
              <a:rPr>
                <a:solidFill>
                  <a:srgbClr val="FF0000"/>
                </a:solidFill>
              </a:rPr>
              <a:t>长久保存数字资源的信息内容和功能性的</a:t>
            </a:r>
            <a:r>
              <a:rPr u="sng">
                <a:solidFill>
                  <a:srgbClr val="FF0000"/>
                </a:solidFill>
              </a:rPr>
              <a:t>可存取性</a:t>
            </a:r>
            <a:r>
              <a:t>的一系列策略和手段，是实现信息共享的一个关键问题。</a:t>
            </a:r>
          </a:p>
          <a:p>
            <a:pPr lvl="1" marL="363684" indent="-139878" defTabSz="447612">
              <a:spcBef>
                <a:spcPts val="200"/>
              </a:spcBef>
              <a:defRPr sz="1000">
                <a:latin typeface="+mj-lt"/>
                <a:ea typeface="+mj-ea"/>
                <a:cs typeface="+mj-cs"/>
                <a:sym typeface="Helvetica"/>
              </a:defRPr>
            </a:pPr>
            <a:r>
              <a:t>潜在的因素：系统自身的故障、出错或者升级、人为破坏等</a:t>
            </a:r>
          </a:p>
          <a:p>
            <a:pPr marL="167853" indent="-167853" defTabSz="447612">
              <a:spcBef>
                <a:spcPts val="300"/>
              </a:spcBef>
              <a:defRPr sz="1000"/>
            </a:pPr>
          </a:p>
          <a:p>
            <a:pPr marL="0" indent="0" defTabSz="447612">
              <a:spcBef>
                <a:spcPts val="200"/>
              </a:spcBef>
              <a:buSzTx/>
              <a:buNone/>
              <a:defRPr b="1" sz="1000"/>
            </a:pPr>
            <a:r>
              <a:t>8. </a:t>
            </a:r>
            <a:r>
              <a:rPr>
                <a:latin typeface="+mj-lt"/>
                <a:ea typeface="+mj-ea"/>
                <a:cs typeface="+mj-cs"/>
                <a:sym typeface="Helvetica"/>
              </a:rPr>
              <a:t>信息技术保护</a:t>
            </a:r>
          </a:p>
          <a:p>
            <a:pPr marL="167853" indent="-167853" defTabSz="447612">
              <a:spcBef>
                <a:spcPts val="200"/>
              </a:spcBef>
              <a:defRPr sz="1000">
                <a:latin typeface="+mj-lt"/>
                <a:ea typeface="+mj-ea"/>
                <a:cs typeface="+mj-cs"/>
                <a:sym typeface="Helvetica"/>
              </a:defRPr>
            </a:pPr>
            <a:r>
              <a:t>编码化与密码化、资格检查、内存保护、</a:t>
            </a:r>
            <a:r>
              <a:rPr>
                <a:solidFill>
                  <a:srgbClr val="FF0000"/>
                </a:solidFill>
              </a:rPr>
              <a:t>外存保护</a:t>
            </a:r>
            <a:endParaRPr>
              <a:solidFill>
                <a:srgbClr val="FF0000"/>
              </a:solidFill>
            </a:endParaRPr>
          </a:p>
          <a:p>
            <a:pPr marL="0" indent="0" defTabSz="447612">
              <a:spcBef>
                <a:spcPts val="300"/>
              </a:spcBef>
              <a:buSzTx/>
              <a:buNone/>
              <a:defRPr b="1" sz="1000"/>
            </a:pPr>
          </a:p>
          <a:p>
            <a:pPr marL="0" indent="0" defTabSz="447612">
              <a:spcBef>
                <a:spcPts val="200"/>
              </a:spcBef>
              <a:buSzTx/>
              <a:buNone/>
              <a:defRPr b="1" sz="1000"/>
            </a:pPr>
            <a:r>
              <a:t>9. </a:t>
            </a:r>
            <a:r>
              <a:rPr>
                <a:latin typeface="+mj-lt"/>
                <a:ea typeface="+mj-ea"/>
                <a:cs typeface="+mj-cs"/>
                <a:sym typeface="Helvetica"/>
              </a:rPr>
              <a:t>防火墙</a:t>
            </a:r>
          </a:p>
          <a:p>
            <a:pPr marL="167853" indent="-167853" defTabSz="447612">
              <a:spcBef>
                <a:spcPts val="200"/>
              </a:spcBef>
              <a:defRPr sz="1000">
                <a:latin typeface="+mj-lt"/>
                <a:ea typeface="+mj-ea"/>
                <a:cs typeface="+mj-cs"/>
                <a:sym typeface="Helvetica"/>
              </a:defRPr>
            </a:pPr>
            <a:r>
              <a:t>数据包过滤器（</a:t>
            </a:r>
            <a:r>
              <a:rPr>
                <a:latin typeface="+mn-lt"/>
                <a:ea typeface="+mn-ea"/>
                <a:cs typeface="+mn-cs"/>
                <a:sym typeface="Calibri"/>
              </a:rPr>
              <a:t>Packet Filter</a:t>
            </a:r>
            <a:r>
              <a:t>）和应用层次防火墙（</a:t>
            </a:r>
            <a:r>
              <a:rPr>
                <a:latin typeface="+mn-lt"/>
                <a:ea typeface="+mn-ea"/>
                <a:cs typeface="+mn-cs"/>
                <a:sym typeface="Calibri"/>
              </a:rPr>
              <a:t>Application-level Firewall</a:t>
            </a:r>
            <a:r>
              <a:t>）</a:t>
            </a:r>
          </a:p>
        </p:txBody>
      </p:sp>
      <p:sp>
        <p:nvSpPr>
          <p:cNvPr id="97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6.1 </a:t>
            </a:r>
            <a:r>
              <a:rPr>
                <a:latin typeface="+mj-lt"/>
                <a:ea typeface="+mj-ea"/>
                <a:cs typeface="+mj-cs"/>
                <a:sym typeface="Helvetica"/>
              </a:rPr>
              <a:t>基本术语</a:t>
            </a:r>
          </a:p>
        </p:txBody>
      </p:sp>
      <p:sp>
        <p:nvSpPr>
          <p:cNvPr id="971"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3"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974"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975" name="Rectangle 3"/>
          <p:cNvSpPr txBox="1"/>
          <p:nvPr/>
        </p:nvSpPr>
        <p:spPr>
          <a:xfrm>
            <a:off x="2114867" y="649286"/>
            <a:ext cx="3475991" cy="28327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6.1 基本术语</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6.2 复杂的软件</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6.2.1 软件复杂性的概念</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6.2.2 软件复杂性的产生与后果</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6.2.3 大型软件开发的过程</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6.2.4 软件测试及其局限性</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6.3 IT风险分析和控制方法</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6.4 IT使用者的风险意识</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6.5 IT设计者的风险意识</a:t>
            </a:r>
          </a:p>
        </p:txBody>
      </p:sp>
      <p:sp>
        <p:nvSpPr>
          <p:cNvPr id="976"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8"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定义</a:t>
            </a:r>
          </a:p>
          <a:p>
            <a:pPr>
              <a:spcBef>
                <a:spcPts val="200"/>
              </a:spcBef>
              <a:defRPr sz="1200">
                <a:latin typeface="+mj-lt"/>
                <a:ea typeface="+mj-ea"/>
                <a:cs typeface="+mj-cs"/>
                <a:sym typeface="Helvetica"/>
              </a:defRPr>
            </a:pPr>
            <a:r>
              <a:t>软件复杂性是指理解和处理软件的难易程度，包括</a:t>
            </a:r>
            <a:r>
              <a:rPr>
                <a:solidFill>
                  <a:srgbClr val="FF0000"/>
                </a:solidFill>
              </a:rPr>
              <a:t>程序复杂性</a:t>
            </a:r>
            <a:r>
              <a:t>和</a:t>
            </a:r>
            <a:r>
              <a:rPr>
                <a:solidFill>
                  <a:srgbClr val="FF0000"/>
                </a:solidFill>
              </a:rPr>
              <a:t>文档复杂性</a:t>
            </a:r>
            <a:endParaRPr>
              <a:solidFill>
                <a:srgbClr val="FF0000"/>
              </a:solidFill>
            </a:endParaRPr>
          </a:p>
          <a:p>
            <a:pPr lvl="1" marL="427865" indent="-164563">
              <a:spcBef>
                <a:spcPts val="200"/>
              </a:spcBef>
              <a:defRPr sz="1200">
                <a:latin typeface="+mj-lt"/>
                <a:ea typeface="+mj-ea"/>
                <a:cs typeface="+mj-cs"/>
                <a:sym typeface="Helvetica"/>
              </a:defRPr>
            </a:pPr>
            <a:r>
              <a:t>软件复杂性主要体现在</a:t>
            </a:r>
            <a:r>
              <a:rPr>
                <a:solidFill>
                  <a:srgbClr val="FF0000"/>
                </a:solidFill>
              </a:rPr>
              <a:t>程序的复杂性</a:t>
            </a:r>
            <a:r>
              <a:t>中</a:t>
            </a:r>
          </a:p>
          <a:p>
            <a:pPr lvl="1" marL="427865" indent="-164563">
              <a:spcBef>
                <a:spcPts val="200"/>
              </a:spcBef>
              <a:defRPr sz="1200">
                <a:latin typeface="+mj-lt"/>
                <a:ea typeface="+mj-ea"/>
                <a:cs typeface="+mj-cs"/>
                <a:sym typeface="Helvetica"/>
              </a:defRPr>
            </a:pPr>
            <a:r>
              <a:t>程序的复杂性关系到</a:t>
            </a:r>
            <a:r>
              <a:rPr>
                <a:solidFill>
                  <a:srgbClr val="FF0000"/>
                </a:solidFill>
              </a:rPr>
              <a:t>软件开发费用的多少</a:t>
            </a:r>
            <a:r>
              <a:t>、</a:t>
            </a:r>
            <a:r>
              <a:rPr>
                <a:solidFill>
                  <a:srgbClr val="FF0000"/>
                </a:solidFill>
              </a:rPr>
              <a:t>开发周期的长短</a:t>
            </a:r>
            <a:r>
              <a:t>、</a:t>
            </a:r>
            <a:r>
              <a:rPr>
                <a:solidFill>
                  <a:srgbClr val="FF0000"/>
                </a:solidFill>
              </a:rPr>
              <a:t>软件内部潜伏错误的多少</a:t>
            </a:r>
          </a:p>
        </p:txBody>
      </p:sp>
      <p:sp>
        <p:nvSpPr>
          <p:cNvPr id="97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6.2.1 </a:t>
            </a:r>
            <a:r>
              <a:rPr>
                <a:latin typeface="+mj-lt"/>
                <a:ea typeface="+mj-ea"/>
                <a:cs typeface="+mj-cs"/>
                <a:sym typeface="Helvetica"/>
              </a:rPr>
              <a:t>软件复杂性的概念</a:t>
            </a:r>
          </a:p>
        </p:txBody>
      </p:sp>
      <p:sp>
        <p:nvSpPr>
          <p:cNvPr id="980"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2"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例：</a:t>
            </a:r>
          </a:p>
          <a:p>
            <a:pPr lvl="1" marL="427865" indent="-164563">
              <a:spcBef>
                <a:spcPts val="200"/>
              </a:spcBef>
              <a:defRPr sz="1200">
                <a:latin typeface="+mj-lt"/>
                <a:ea typeface="+mj-ea"/>
                <a:cs typeface="+mj-cs"/>
                <a:sym typeface="Helvetica"/>
              </a:defRPr>
            </a:pPr>
            <a:r>
              <a:t>一套航天飞机所用的软件：</a:t>
            </a:r>
            <a:r>
              <a:rPr>
                <a:solidFill>
                  <a:srgbClr val="0000FF"/>
                </a:solidFill>
                <a:latin typeface="+mn-lt"/>
                <a:ea typeface="+mn-ea"/>
                <a:cs typeface="+mn-cs"/>
                <a:sym typeface="Calibri"/>
              </a:rPr>
              <a:t>2560</a:t>
            </a:r>
            <a:r>
              <a:rPr>
                <a:solidFill>
                  <a:srgbClr val="0000FF"/>
                </a:solidFill>
              </a:rPr>
              <a:t>万行</a:t>
            </a:r>
            <a:r>
              <a:t>，</a:t>
            </a:r>
            <a:r>
              <a:rPr>
                <a:latin typeface="+mn-lt"/>
                <a:ea typeface="+mn-ea"/>
                <a:cs typeface="+mn-cs"/>
                <a:sym typeface="Calibri"/>
              </a:rPr>
              <a:t>22096</a:t>
            </a:r>
            <a:r>
              <a:t>人开发一年，成本达</a:t>
            </a:r>
            <a:r>
              <a:rPr>
                <a:latin typeface="+mn-lt"/>
                <a:ea typeface="+mn-ea"/>
                <a:cs typeface="+mn-cs"/>
                <a:sym typeface="Calibri"/>
              </a:rPr>
              <a:t>12</a:t>
            </a:r>
            <a:r>
              <a:t>亿美元</a:t>
            </a:r>
          </a:p>
          <a:p>
            <a:pPr lvl="1" marL="427865" indent="-164563">
              <a:spcBef>
                <a:spcPts val="200"/>
              </a:spcBef>
              <a:defRPr sz="1200">
                <a:latin typeface="+mj-lt"/>
                <a:ea typeface="+mj-ea"/>
                <a:cs typeface="+mj-cs"/>
                <a:sym typeface="Helvetica"/>
              </a:defRPr>
            </a:pPr>
            <a:r>
              <a:t>花旗银行的自动柜员系统软件：</a:t>
            </a:r>
            <a:r>
              <a:rPr>
                <a:solidFill>
                  <a:srgbClr val="0000FF"/>
                </a:solidFill>
                <a:latin typeface="+mn-lt"/>
                <a:ea typeface="+mn-ea"/>
                <a:cs typeface="+mn-cs"/>
                <a:sym typeface="Calibri"/>
              </a:rPr>
              <a:t>78</a:t>
            </a:r>
            <a:r>
              <a:rPr>
                <a:solidFill>
                  <a:srgbClr val="0000FF"/>
                </a:solidFill>
              </a:rPr>
              <a:t>万行</a:t>
            </a:r>
            <a:endParaRPr>
              <a:solidFill>
                <a:srgbClr val="0000FF"/>
              </a:solidFill>
            </a:endParaRPr>
          </a:p>
          <a:p>
            <a:pPr lvl="1" marL="427865" indent="-164563">
              <a:spcBef>
                <a:spcPts val="200"/>
              </a:spcBef>
              <a:defRPr sz="1200">
                <a:latin typeface="+mj-lt"/>
                <a:ea typeface="+mj-ea"/>
                <a:cs typeface="+mj-cs"/>
                <a:sym typeface="Helvetica"/>
              </a:defRPr>
            </a:pPr>
            <a:r>
              <a:t>伦敦希斯罗机场使用的计算机管制系统：</a:t>
            </a:r>
            <a:r>
              <a:rPr>
                <a:solidFill>
                  <a:srgbClr val="0000FF"/>
                </a:solidFill>
                <a:latin typeface="+mn-lt"/>
                <a:ea typeface="+mn-ea"/>
                <a:cs typeface="+mn-cs"/>
                <a:sym typeface="Calibri"/>
              </a:rPr>
              <a:t>100</a:t>
            </a:r>
            <a:r>
              <a:rPr>
                <a:solidFill>
                  <a:srgbClr val="0000FF"/>
                </a:solidFill>
              </a:rPr>
              <a:t>万行</a:t>
            </a:r>
            <a:r>
              <a:t>，</a:t>
            </a:r>
            <a:r>
              <a:rPr>
                <a:latin typeface="+mn-lt"/>
                <a:ea typeface="+mn-ea"/>
                <a:cs typeface="+mn-cs"/>
                <a:sym typeface="Calibri"/>
              </a:rPr>
              <a:t>1600</a:t>
            </a:r>
            <a:r>
              <a:t>人开发一年，完善（</a:t>
            </a:r>
            <a:r>
              <a:rPr>
                <a:latin typeface="+mn-lt"/>
                <a:ea typeface="+mn-ea"/>
                <a:cs typeface="+mn-cs"/>
                <a:sym typeface="Calibri"/>
              </a:rPr>
              <a:t>500</a:t>
            </a:r>
            <a:r>
              <a:t>人年）</a:t>
            </a:r>
          </a:p>
        </p:txBody>
      </p:sp>
      <p:sp>
        <p:nvSpPr>
          <p:cNvPr id="98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6.2.1 </a:t>
            </a:r>
            <a:r>
              <a:rPr>
                <a:latin typeface="+mj-lt"/>
                <a:ea typeface="+mj-ea"/>
                <a:cs typeface="+mj-cs"/>
                <a:sym typeface="Helvetica"/>
              </a:rPr>
              <a:t>软件复杂性的概念</a:t>
            </a:r>
          </a:p>
        </p:txBody>
      </p:sp>
      <p:sp>
        <p:nvSpPr>
          <p:cNvPr id="98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6"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程序复杂性度量</a:t>
            </a:r>
          </a:p>
          <a:p>
            <a:pPr>
              <a:spcBef>
                <a:spcPts val="200"/>
              </a:spcBef>
              <a:defRPr sz="1200"/>
            </a:pPr>
            <a:r>
              <a:t>(1) </a:t>
            </a:r>
            <a:r>
              <a:rPr>
                <a:latin typeface="+mj-lt"/>
                <a:ea typeface="+mj-ea"/>
                <a:cs typeface="+mj-cs"/>
                <a:sym typeface="Helvetica"/>
              </a:rPr>
              <a:t>软件度量</a:t>
            </a:r>
          </a:p>
          <a:p>
            <a:pPr lvl="1" marL="427865" indent="-164563">
              <a:spcBef>
                <a:spcPts val="200"/>
              </a:spcBef>
              <a:defRPr sz="1200">
                <a:solidFill>
                  <a:srgbClr val="FF0000"/>
                </a:solidFill>
                <a:latin typeface="+mj-lt"/>
                <a:ea typeface="+mj-ea"/>
                <a:cs typeface="+mj-cs"/>
                <a:sym typeface="Helvetica"/>
              </a:defRPr>
            </a:pPr>
            <a:r>
              <a:t>规模</a:t>
            </a:r>
            <a:r>
              <a:rPr>
                <a:solidFill>
                  <a:srgbClr val="000000"/>
                </a:solidFill>
              </a:rPr>
              <a:t>，即总共的指令数，或源程序行数</a:t>
            </a:r>
          </a:p>
          <a:p>
            <a:pPr lvl="1" marL="427865" indent="-164563">
              <a:spcBef>
                <a:spcPts val="200"/>
              </a:spcBef>
              <a:defRPr sz="1200">
                <a:solidFill>
                  <a:srgbClr val="FF0000"/>
                </a:solidFill>
                <a:latin typeface="+mj-lt"/>
                <a:ea typeface="+mj-ea"/>
                <a:cs typeface="+mj-cs"/>
                <a:sym typeface="Helvetica"/>
              </a:defRPr>
            </a:pPr>
            <a:r>
              <a:t>难度</a:t>
            </a:r>
            <a:r>
              <a:rPr>
                <a:solidFill>
                  <a:srgbClr val="000000"/>
                </a:solidFill>
              </a:rPr>
              <a:t>，通常由程序中出现的操作数的数目所决定的量来表示</a:t>
            </a:r>
          </a:p>
          <a:p>
            <a:pPr lvl="1" marL="427865" indent="-164563">
              <a:spcBef>
                <a:spcPts val="200"/>
              </a:spcBef>
              <a:defRPr sz="1200">
                <a:solidFill>
                  <a:srgbClr val="FF0000"/>
                </a:solidFill>
                <a:latin typeface="+mj-lt"/>
                <a:ea typeface="+mj-ea"/>
                <a:cs typeface="+mj-cs"/>
                <a:sym typeface="Helvetica"/>
              </a:defRPr>
            </a:pPr>
            <a:r>
              <a:t>结构</a:t>
            </a:r>
            <a:r>
              <a:rPr>
                <a:solidFill>
                  <a:srgbClr val="000000"/>
                </a:solidFill>
              </a:rPr>
              <a:t>，通常用与程序结构有关的度量来表示</a:t>
            </a:r>
          </a:p>
          <a:p>
            <a:pPr lvl="1" marL="427865" indent="-164563">
              <a:spcBef>
                <a:spcPts val="200"/>
              </a:spcBef>
              <a:defRPr sz="1200">
                <a:solidFill>
                  <a:srgbClr val="FF0000"/>
                </a:solidFill>
                <a:latin typeface="+mj-lt"/>
                <a:ea typeface="+mj-ea"/>
                <a:cs typeface="+mj-cs"/>
                <a:sym typeface="Helvetica"/>
              </a:defRPr>
            </a:pPr>
            <a:r>
              <a:t>智能度</a:t>
            </a:r>
            <a:r>
              <a:rPr>
                <a:solidFill>
                  <a:srgbClr val="000000"/>
                </a:solidFill>
              </a:rPr>
              <a:t>，即算法的难易程度</a:t>
            </a:r>
          </a:p>
          <a:p>
            <a:pPr>
              <a:defRPr sz="1200"/>
            </a:pPr>
          </a:p>
          <a:p>
            <a:pPr>
              <a:spcBef>
                <a:spcPts val="200"/>
              </a:spcBef>
              <a:defRPr sz="1200">
                <a:latin typeface="+mj-lt"/>
                <a:ea typeface="+mj-ea"/>
                <a:cs typeface="+mj-cs"/>
                <a:sym typeface="Helvetica"/>
              </a:defRPr>
            </a:pPr>
            <a:r>
              <a:t>例：毕业设计的代码量和难度等要求</a:t>
            </a:r>
          </a:p>
        </p:txBody>
      </p:sp>
      <p:sp>
        <p:nvSpPr>
          <p:cNvPr id="98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6.2.1 </a:t>
            </a:r>
            <a:r>
              <a:rPr>
                <a:latin typeface="+mj-lt"/>
                <a:ea typeface="+mj-ea"/>
                <a:cs typeface="+mj-cs"/>
                <a:sym typeface="Helvetica"/>
              </a:rPr>
              <a:t>软件复杂性的概念</a:t>
            </a:r>
          </a:p>
        </p:txBody>
      </p:sp>
      <p:sp>
        <p:nvSpPr>
          <p:cNvPr id="988"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内容占位符 2"/>
          <p:cNvSpPr txBox="1"/>
          <p:nvPr>
            <p:ph type="body" idx="1"/>
          </p:nvPr>
        </p:nvSpPr>
        <p:spPr>
          <a:xfrm>
            <a:off x="293450" y="737914"/>
            <a:ext cx="5282089"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计算机伦理学先驱者</a:t>
            </a:r>
            <a:r>
              <a:t>(cont.)</a:t>
            </a:r>
          </a:p>
          <a:p>
            <a:pPr>
              <a:spcBef>
                <a:spcPts val="200"/>
              </a:spcBef>
              <a:defRPr sz="1200">
                <a:latin typeface="+mj-lt"/>
                <a:ea typeface="+mj-ea"/>
                <a:cs typeface="+mj-cs"/>
                <a:sym typeface="Helvetica"/>
              </a:defRPr>
            </a:pPr>
            <a:r>
              <a:t>我国（始于</a:t>
            </a:r>
            <a:r>
              <a:rPr>
                <a:latin typeface="+mn-lt"/>
                <a:ea typeface="+mn-ea"/>
                <a:cs typeface="+mn-cs"/>
                <a:sym typeface="Calibri"/>
              </a:rPr>
              <a:t>20</a:t>
            </a:r>
            <a:r>
              <a:t>世纪</a:t>
            </a:r>
            <a:r>
              <a:rPr>
                <a:latin typeface="+mn-lt"/>
                <a:ea typeface="+mn-ea"/>
                <a:cs typeface="+mn-cs"/>
                <a:sym typeface="Calibri"/>
              </a:rPr>
              <a:t>90</a:t>
            </a:r>
            <a:r>
              <a:t>年代）：《网络伦理》（</a:t>
            </a:r>
            <a:r>
              <a:rPr>
                <a:latin typeface="+mn-lt"/>
                <a:ea typeface="+mn-ea"/>
                <a:cs typeface="+mn-cs"/>
                <a:sym typeface="Calibri"/>
              </a:rPr>
              <a:t>1998</a:t>
            </a:r>
            <a:r>
              <a:t>年，</a:t>
            </a:r>
            <a:r>
              <a:rPr>
                <a:solidFill>
                  <a:srgbClr val="FF0000"/>
                </a:solidFill>
              </a:rPr>
              <a:t>严耕、陆俊、孙伟平</a:t>
            </a:r>
            <a:r>
              <a:t>），《终极市场</a:t>
            </a:r>
            <a:r>
              <a:rPr>
                <a:latin typeface="+mn-lt"/>
                <a:ea typeface="+mn-ea"/>
                <a:cs typeface="+mn-cs"/>
                <a:sym typeface="Calibri"/>
              </a:rPr>
              <a:t>—</a:t>
            </a:r>
            <a:r>
              <a:t>数字化经济时代》（</a:t>
            </a:r>
            <a:r>
              <a:rPr>
                <a:solidFill>
                  <a:srgbClr val="FF0000"/>
                </a:solidFill>
              </a:rPr>
              <a:t>严耕</a:t>
            </a:r>
            <a:r>
              <a:t>），《虚拟生存的意义》（</a:t>
            </a:r>
            <a:r>
              <a:rPr>
                <a:solidFill>
                  <a:srgbClr val="FF0000"/>
                </a:solidFill>
              </a:rPr>
              <a:t>陆俊</a:t>
            </a:r>
            <a:r>
              <a:t>），《西方计算机伦理学研究概述》（</a:t>
            </a:r>
            <a:r>
              <a:rPr>
                <a:latin typeface="+mn-lt"/>
                <a:ea typeface="+mn-ea"/>
                <a:cs typeface="+mn-cs"/>
                <a:sym typeface="Calibri"/>
              </a:rPr>
              <a:t>2000</a:t>
            </a:r>
            <a:r>
              <a:t>年，</a:t>
            </a:r>
            <a:r>
              <a:rPr>
                <a:solidFill>
                  <a:srgbClr val="FF0000"/>
                </a:solidFill>
              </a:rPr>
              <a:t>王正平</a:t>
            </a:r>
            <a:r>
              <a:t>），《信息化对</a:t>
            </a:r>
            <a:r>
              <a:rPr>
                <a:latin typeface="+mn-lt"/>
                <a:ea typeface="+mn-ea"/>
                <a:cs typeface="+mn-cs"/>
                <a:sym typeface="Calibri"/>
              </a:rPr>
              <a:t>21</a:t>
            </a:r>
            <a:r>
              <a:t>世纪经济和社会发展的影响》、《信息化的哲学基础》（</a:t>
            </a:r>
            <a:r>
              <a:rPr>
                <a:solidFill>
                  <a:srgbClr val="FF0000"/>
                </a:solidFill>
              </a:rPr>
              <a:t>刘钢</a:t>
            </a:r>
            <a:r>
              <a:t>），《鼠标下的德行》（</a:t>
            </a:r>
            <a:r>
              <a:rPr>
                <a:latin typeface="+mn-lt"/>
                <a:ea typeface="+mn-ea"/>
                <a:cs typeface="+mn-cs"/>
                <a:sym typeface="Calibri"/>
              </a:rPr>
              <a:t>2002</a:t>
            </a:r>
            <a:r>
              <a:t>年，</a:t>
            </a:r>
            <a:r>
              <a:rPr>
                <a:solidFill>
                  <a:srgbClr val="FF0000"/>
                </a:solidFill>
              </a:rPr>
              <a:t>李伦 </a:t>
            </a:r>
            <a:r>
              <a:t>译）《网络伦理》（</a:t>
            </a:r>
            <a:r>
              <a:rPr>
                <a:latin typeface="+mn-lt"/>
                <a:ea typeface="+mn-ea"/>
                <a:cs typeface="+mn-cs"/>
                <a:sym typeface="Calibri"/>
              </a:rPr>
              <a:t>2007</a:t>
            </a:r>
            <a:r>
              <a:t>年，</a:t>
            </a:r>
            <a:r>
              <a:rPr>
                <a:solidFill>
                  <a:srgbClr val="FF0000"/>
                </a:solidFill>
              </a:rPr>
              <a:t>徐云峰</a:t>
            </a:r>
            <a:r>
              <a:t>），《计算机伦理学》（</a:t>
            </a:r>
            <a:r>
              <a:rPr>
                <a:latin typeface="+mn-lt"/>
                <a:ea typeface="+mn-ea"/>
                <a:cs typeface="+mn-cs"/>
                <a:sym typeface="Calibri"/>
              </a:rPr>
              <a:t>2011</a:t>
            </a:r>
            <a:r>
              <a:t>年，</a:t>
            </a:r>
            <a:r>
              <a:rPr>
                <a:solidFill>
                  <a:srgbClr val="FF0000"/>
                </a:solidFill>
              </a:rPr>
              <a:t>冯继宣、李劲东、罗俊杰</a:t>
            </a:r>
            <a:r>
              <a:t>）</a:t>
            </a:r>
          </a:p>
        </p:txBody>
      </p:sp>
      <p:sp>
        <p:nvSpPr>
          <p:cNvPr id="19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1.2.2 </a:t>
            </a:r>
            <a:r>
              <a:rPr>
                <a:latin typeface="+mj-lt"/>
                <a:ea typeface="+mj-ea"/>
                <a:cs typeface="+mj-cs"/>
                <a:sym typeface="Helvetica"/>
              </a:rPr>
              <a:t>计算机伦理学的发展</a:t>
            </a:r>
          </a:p>
        </p:txBody>
      </p:sp>
      <p:sp>
        <p:nvSpPr>
          <p:cNvPr id="191"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0" name="内容占位符 2"/>
          <p:cNvSpPr txBox="1"/>
          <p:nvPr>
            <p:ph type="body" idx="1"/>
          </p:nvPr>
        </p:nvSpPr>
        <p:spPr>
          <a:xfrm>
            <a:off x="293448" y="737914"/>
            <a:ext cx="5377352" cy="2209552"/>
          </a:xfrm>
          <a:prstGeom prst="rect">
            <a:avLst/>
          </a:prstGeom>
        </p:spPr>
        <p:txBody>
          <a:bodyPr/>
          <a:lstStyle/>
          <a:p>
            <a:pPr>
              <a:spcBef>
                <a:spcPts val="200"/>
              </a:spcBef>
              <a:defRPr sz="1200"/>
            </a:pPr>
            <a:r>
              <a:t>(2) </a:t>
            </a:r>
            <a:r>
              <a:rPr>
                <a:latin typeface="+mj-lt"/>
                <a:ea typeface="+mj-ea"/>
                <a:cs typeface="+mj-cs"/>
                <a:sym typeface="Helvetica"/>
              </a:rPr>
              <a:t>程序复杂性度量原则</a:t>
            </a:r>
          </a:p>
          <a:p>
            <a:pPr lvl="1" marL="427865" indent="-164563">
              <a:spcBef>
                <a:spcPts val="200"/>
              </a:spcBef>
              <a:defRPr sz="1200">
                <a:latin typeface="+mj-lt"/>
                <a:ea typeface="+mj-ea"/>
                <a:cs typeface="+mj-cs"/>
                <a:sym typeface="Helvetica"/>
              </a:defRPr>
            </a:pPr>
            <a:r>
              <a:t>程序</a:t>
            </a:r>
            <a:r>
              <a:rPr>
                <a:solidFill>
                  <a:srgbClr val="FF0000"/>
                </a:solidFill>
              </a:rPr>
              <a:t>理解</a:t>
            </a:r>
            <a:r>
              <a:t>的难度；</a:t>
            </a:r>
            <a:r>
              <a:rPr>
                <a:solidFill>
                  <a:srgbClr val="FF0000"/>
                </a:solidFill>
              </a:rPr>
              <a:t>纠错、维护</a:t>
            </a:r>
            <a:r>
              <a:t>程序的难度；向他人</a:t>
            </a:r>
            <a:r>
              <a:rPr>
                <a:solidFill>
                  <a:srgbClr val="FF0000"/>
                </a:solidFill>
              </a:rPr>
              <a:t>解释</a:t>
            </a:r>
            <a:r>
              <a:t>程序的难度；按指定方法</a:t>
            </a:r>
            <a:r>
              <a:rPr>
                <a:solidFill>
                  <a:srgbClr val="FF0000"/>
                </a:solidFill>
              </a:rPr>
              <a:t>修改</a:t>
            </a:r>
            <a:r>
              <a:t>程序的难度；根据设计文件</a:t>
            </a:r>
            <a:r>
              <a:rPr>
                <a:solidFill>
                  <a:srgbClr val="FF0000"/>
                </a:solidFill>
              </a:rPr>
              <a:t>编写</a:t>
            </a:r>
            <a:r>
              <a:t>程序的工作量；执行程序时需要</a:t>
            </a:r>
            <a:r>
              <a:rPr>
                <a:solidFill>
                  <a:srgbClr val="FF0000"/>
                </a:solidFill>
              </a:rPr>
              <a:t>资源</a:t>
            </a:r>
            <a:r>
              <a:t>的程度。</a:t>
            </a:r>
          </a:p>
        </p:txBody>
      </p:sp>
      <p:sp>
        <p:nvSpPr>
          <p:cNvPr id="99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6.2.1 </a:t>
            </a:r>
            <a:r>
              <a:rPr>
                <a:latin typeface="+mj-lt"/>
                <a:ea typeface="+mj-ea"/>
                <a:cs typeface="+mj-cs"/>
                <a:sym typeface="Helvetica"/>
              </a:rPr>
              <a:t>软件复杂性的概念</a:t>
            </a:r>
          </a:p>
        </p:txBody>
      </p:sp>
      <p:sp>
        <p:nvSpPr>
          <p:cNvPr id="992"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4" name="内容占位符 2"/>
          <p:cNvSpPr txBox="1"/>
          <p:nvPr>
            <p:ph type="body" idx="1"/>
          </p:nvPr>
        </p:nvSpPr>
        <p:spPr>
          <a:xfrm>
            <a:off x="293448" y="737914"/>
            <a:ext cx="5377352" cy="2209552"/>
          </a:xfrm>
          <a:prstGeom prst="rect">
            <a:avLst/>
          </a:prstGeom>
        </p:spPr>
        <p:txBody>
          <a:bodyPr/>
          <a:lstStyle/>
          <a:p>
            <a:pPr>
              <a:spcBef>
                <a:spcPts val="200"/>
              </a:spcBef>
              <a:defRPr b="1" sz="1200"/>
            </a:pPr>
            <a:r>
              <a:t>1. </a:t>
            </a:r>
            <a:r>
              <a:rPr>
                <a:latin typeface="+mj-lt"/>
                <a:ea typeface="+mj-ea"/>
                <a:cs typeface="+mj-cs"/>
                <a:sym typeface="Helvetica"/>
              </a:rPr>
              <a:t>软件复杂性的产生原因</a:t>
            </a:r>
          </a:p>
          <a:p>
            <a:pPr>
              <a:spcBef>
                <a:spcPts val="200"/>
              </a:spcBef>
              <a:defRPr sz="1200"/>
            </a:pPr>
            <a:r>
              <a:t>(1) </a:t>
            </a:r>
            <a:r>
              <a:rPr>
                <a:latin typeface="+mj-lt"/>
                <a:ea typeface="+mj-ea"/>
                <a:cs typeface="+mj-cs"/>
                <a:sym typeface="Helvetica"/>
              </a:rPr>
              <a:t>追求完美，想发明</a:t>
            </a:r>
            <a:r>
              <a:t>“</a:t>
            </a:r>
            <a:r>
              <a:rPr>
                <a:solidFill>
                  <a:srgbClr val="FF0000"/>
                </a:solidFill>
                <a:latin typeface="+mj-lt"/>
                <a:ea typeface="+mj-ea"/>
                <a:cs typeface="+mj-cs"/>
                <a:sym typeface="Helvetica"/>
              </a:rPr>
              <a:t>银弹</a:t>
            </a:r>
            <a:r>
              <a:t>”</a:t>
            </a:r>
          </a:p>
          <a:p>
            <a:pPr>
              <a:defRPr sz="1200"/>
            </a:pPr>
          </a:p>
          <a:p>
            <a:pPr>
              <a:spcBef>
                <a:spcPts val="200"/>
              </a:spcBef>
              <a:defRPr sz="1200"/>
            </a:pPr>
            <a:r>
              <a:t>(2) </a:t>
            </a:r>
            <a:r>
              <a:rPr>
                <a:latin typeface="+mj-lt"/>
                <a:ea typeface="+mj-ea"/>
                <a:cs typeface="+mj-cs"/>
                <a:sym typeface="Helvetica"/>
              </a:rPr>
              <a:t>系统使用过程中</a:t>
            </a:r>
            <a:r>
              <a:rPr>
                <a:solidFill>
                  <a:srgbClr val="FF0000"/>
                </a:solidFill>
                <a:latin typeface="+mj-lt"/>
                <a:ea typeface="+mj-ea"/>
                <a:cs typeface="+mj-cs"/>
                <a:sym typeface="Helvetica"/>
              </a:rPr>
              <a:t>逐步变得复杂</a:t>
            </a:r>
            <a:r>
              <a:rPr>
                <a:latin typeface="+mj-lt"/>
                <a:ea typeface="+mj-ea"/>
                <a:cs typeface="+mj-cs"/>
                <a:sym typeface="Helvetica"/>
              </a:rPr>
              <a:t>（例：</a:t>
            </a:r>
            <a:r>
              <a:t>Java</a:t>
            </a:r>
            <a:r>
              <a:rPr>
                <a:latin typeface="+mj-lt"/>
                <a:ea typeface="+mj-ea"/>
                <a:cs typeface="+mj-cs"/>
                <a:sym typeface="Helvetica"/>
              </a:rPr>
              <a:t>编程语言）</a:t>
            </a:r>
          </a:p>
          <a:p>
            <a:pPr>
              <a:defRPr sz="1200"/>
            </a:pPr>
          </a:p>
          <a:p>
            <a:pPr>
              <a:spcBef>
                <a:spcPts val="200"/>
              </a:spcBef>
              <a:defRPr sz="1200"/>
            </a:pPr>
            <a:r>
              <a:t>(3) </a:t>
            </a:r>
            <a:r>
              <a:rPr>
                <a:latin typeface="+mj-lt"/>
                <a:ea typeface="+mj-ea"/>
                <a:cs typeface="+mj-cs"/>
                <a:sym typeface="Helvetica"/>
              </a:rPr>
              <a:t>软件工程存在着</a:t>
            </a:r>
            <a:r>
              <a:t>“</a:t>
            </a:r>
            <a:r>
              <a:rPr>
                <a:solidFill>
                  <a:srgbClr val="FF0000"/>
                </a:solidFill>
                <a:latin typeface="+mj-lt"/>
                <a:ea typeface="+mj-ea"/>
                <a:cs typeface="+mj-cs"/>
                <a:sym typeface="Helvetica"/>
              </a:rPr>
              <a:t>陷阱</a:t>
            </a:r>
            <a:r>
              <a:t>”</a:t>
            </a:r>
            <a:r>
              <a:rPr>
                <a:latin typeface="+mj-lt"/>
                <a:ea typeface="+mj-ea"/>
                <a:cs typeface="+mj-cs"/>
                <a:sym typeface="Helvetica"/>
              </a:rPr>
              <a:t>（例：看似简单明了的东西，却有可能变成一个落后进度、超出预算、存在大量缺陷的怪物）</a:t>
            </a:r>
          </a:p>
        </p:txBody>
      </p:sp>
      <p:sp>
        <p:nvSpPr>
          <p:cNvPr id="99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6.2.2 </a:t>
            </a:r>
            <a:r>
              <a:rPr>
                <a:latin typeface="+mj-lt"/>
                <a:ea typeface="+mj-ea"/>
                <a:cs typeface="+mj-cs"/>
                <a:sym typeface="Helvetica"/>
              </a:rPr>
              <a:t>软件复杂性的产生与后果</a:t>
            </a:r>
          </a:p>
        </p:txBody>
      </p:sp>
      <p:sp>
        <p:nvSpPr>
          <p:cNvPr id="996"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8" name="内容占位符 2"/>
          <p:cNvSpPr txBox="1"/>
          <p:nvPr>
            <p:ph type="body" idx="1"/>
          </p:nvPr>
        </p:nvSpPr>
        <p:spPr>
          <a:xfrm>
            <a:off x="293448" y="737914"/>
            <a:ext cx="5377352" cy="2209552"/>
          </a:xfrm>
          <a:prstGeom prst="rect">
            <a:avLst/>
          </a:prstGeom>
        </p:spPr>
        <p:txBody>
          <a:bodyPr/>
          <a:lstStyle/>
          <a:p>
            <a:pPr marL="191551" indent="-191551" defTabSz="510803">
              <a:spcBef>
                <a:spcPts val="200"/>
              </a:spcBef>
              <a:defRPr b="1" sz="1100"/>
            </a:pPr>
            <a:r>
              <a:t>1. </a:t>
            </a:r>
            <a:r>
              <a:rPr>
                <a:latin typeface="+mj-lt"/>
                <a:ea typeface="+mj-ea"/>
                <a:cs typeface="+mj-cs"/>
                <a:sym typeface="Helvetica"/>
              </a:rPr>
              <a:t>复杂性与实用性</a:t>
            </a:r>
          </a:p>
          <a:p>
            <a:pPr marL="191551" indent="-191551" defTabSz="510803">
              <a:spcBef>
                <a:spcPts val="200"/>
              </a:spcBef>
              <a:defRPr sz="1100">
                <a:solidFill>
                  <a:srgbClr val="FF0000"/>
                </a:solidFill>
                <a:latin typeface="+mj-lt"/>
                <a:ea typeface="+mj-ea"/>
                <a:cs typeface="+mj-cs"/>
                <a:sym typeface="Helvetica"/>
              </a:defRPr>
            </a:pPr>
            <a:r>
              <a:t>复杂系统通常都会失败</a:t>
            </a:r>
            <a:r>
              <a:rPr>
                <a:solidFill>
                  <a:srgbClr val="000000"/>
                </a:solidFill>
              </a:rPr>
              <a:t>，不过失败后通常还会衍生出一个相对简单而易用的系统，例如：</a:t>
            </a:r>
          </a:p>
          <a:p>
            <a:pPr lvl="1" marL="415028" indent="-159626" defTabSz="510803">
              <a:spcBef>
                <a:spcPts val="200"/>
              </a:spcBef>
              <a:defRPr sz="1100">
                <a:latin typeface="+mj-lt"/>
                <a:ea typeface="+mj-ea"/>
                <a:cs typeface="+mj-cs"/>
                <a:sym typeface="Helvetica"/>
              </a:defRPr>
            </a:pPr>
            <a:r>
              <a:t>为简化</a:t>
            </a:r>
            <a:r>
              <a:rPr>
                <a:latin typeface="+mn-lt"/>
                <a:ea typeface="+mn-ea"/>
                <a:cs typeface="+mn-cs"/>
                <a:sym typeface="Calibri"/>
              </a:rPr>
              <a:t>MULTICS</a:t>
            </a:r>
            <a:r>
              <a:t>而诞生的</a:t>
            </a:r>
            <a:r>
              <a:rPr>
                <a:latin typeface="+mn-lt"/>
                <a:ea typeface="+mn-ea"/>
                <a:cs typeface="+mn-cs"/>
                <a:sym typeface="Calibri"/>
              </a:rPr>
              <a:t>UNIX</a:t>
            </a:r>
            <a:r>
              <a:t>已被广泛使用了三十多年</a:t>
            </a:r>
          </a:p>
          <a:p>
            <a:pPr lvl="1" marL="415028" indent="-159626" defTabSz="510803">
              <a:spcBef>
                <a:spcPts val="200"/>
              </a:spcBef>
              <a:defRPr sz="1100">
                <a:latin typeface="+mj-lt"/>
                <a:ea typeface="+mj-ea"/>
                <a:cs typeface="+mj-cs"/>
                <a:sym typeface="Helvetica"/>
              </a:defRPr>
            </a:pPr>
            <a:r>
              <a:t>针对</a:t>
            </a:r>
            <a:r>
              <a:rPr>
                <a:latin typeface="+mn-lt"/>
                <a:ea typeface="+mn-ea"/>
                <a:cs typeface="+mn-cs"/>
                <a:sym typeface="Calibri"/>
              </a:rPr>
              <a:t>J2EE</a:t>
            </a:r>
            <a:r>
              <a:t>复杂性而出现的轻量级解决方案，</a:t>
            </a:r>
            <a:r>
              <a:rPr>
                <a:latin typeface="+mn-lt"/>
                <a:ea typeface="+mn-ea"/>
                <a:cs typeface="+mn-cs"/>
                <a:sym typeface="Calibri"/>
              </a:rPr>
              <a:t>Spring, Hibernate</a:t>
            </a:r>
            <a:r>
              <a:t>等</a:t>
            </a:r>
          </a:p>
          <a:p>
            <a:pPr lvl="1" marL="415028" indent="-159626" defTabSz="510803">
              <a:spcBef>
                <a:spcPts val="200"/>
              </a:spcBef>
              <a:defRPr sz="1100"/>
            </a:pPr>
            <a:r>
              <a:t>SMTP</a:t>
            </a:r>
            <a:r>
              <a:rPr>
                <a:latin typeface="+mj-lt"/>
                <a:ea typeface="+mj-ea"/>
                <a:cs typeface="+mj-cs"/>
                <a:sym typeface="Helvetica"/>
              </a:rPr>
              <a:t>和</a:t>
            </a:r>
            <a:r>
              <a:t>POP3</a:t>
            </a:r>
            <a:r>
              <a:rPr>
                <a:latin typeface="+mj-lt"/>
                <a:ea typeface="+mj-ea"/>
                <a:cs typeface="+mj-cs"/>
                <a:sym typeface="Helvetica"/>
              </a:rPr>
              <a:t>虽有安全隐患等，但比</a:t>
            </a:r>
            <a:r>
              <a:t>X.400</a:t>
            </a:r>
            <a:r>
              <a:rPr>
                <a:latin typeface="+mj-lt"/>
                <a:ea typeface="+mj-ea"/>
                <a:cs typeface="+mj-cs"/>
                <a:sym typeface="Helvetica"/>
              </a:rPr>
              <a:t>协议简单很多，而</a:t>
            </a:r>
            <a:r>
              <a:t>X.400</a:t>
            </a:r>
            <a:r>
              <a:rPr>
                <a:latin typeface="+mj-lt"/>
                <a:ea typeface="+mj-ea"/>
                <a:cs typeface="+mj-cs"/>
                <a:sym typeface="Helvetica"/>
              </a:rPr>
              <a:t>已很少见到</a:t>
            </a:r>
          </a:p>
          <a:p>
            <a:pPr marL="191551" indent="-191551" defTabSz="510803">
              <a:defRPr sz="1100"/>
            </a:pPr>
          </a:p>
          <a:p>
            <a:pPr marL="191551" indent="-191551" defTabSz="510803">
              <a:spcBef>
                <a:spcPts val="200"/>
              </a:spcBef>
              <a:defRPr sz="1100">
                <a:solidFill>
                  <a:srgbClr val="0000FF"/>
                </a:solidFill>
                <a:latin typeface="+mj-lt"/>
                <a:ea typeface="+mj-ea"/>
                <a:cs typeface="+mj-cs"/>
                <a:sym typeface="Helvetica"/>
              </a:defRPr>
            </a:pPr>
            <a:r>
              <a:t>例</a:t>
            </a:r>
            <a:r>
              <a:rPr>
                <a:solidFill>
                  <a:srgbClr val="000000"/>
                </a:solidFill>
              </a:rPr>
              <a:t>：学术研究中的代码</a:t>
            </a:r>
          </a:p>
        </p:txBody>
      </p:sp>
      <p:sp>
        <p:nvSpPr>
          <p:cNvPr id="99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6.2.2 </a:t>
            </a:r>
            <a:r>
              <a:rPr>
                <a:latin typeface="+mj-lt"/>
                <a:ea typeface="+mj-ea"/>
                <a:cs typeface="+mj-cs"/>
                <a:sym typeface="Helvetica"/>
              </a:rPr>
              <a:t>软件复杂性的产生与后果</a:t>
            </a:r>
          </a:p>
        </p:txBody>
      </p:sp>
      <p:sp>
        <p:nvSpPr>
          <p:cNvPr id="1000"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2" name="内容占位符 2"/>
          <p:cNvSpPr txBox="1"/>
          <p:nvPr>
            <p:ph type="body" idx="1"/>
          </p:nvPr>
        </p:nvSpPr>
        <p:spPr>
          <a:xfrm>
            <a:off x="293448" y="737914"/>
            <a:ext cx="5377352" cy="2209552"/>
          </a:xfrm>
          <a:prstGeom prst="rect">
            <a:avLst/>
          </a:prstGeom>
        </p:spPr>
        <p:txBody>
          <a:bodyPr/>
          <a:lstStyle/>
          <a:p>
            <a:pPr>
              <a:spcBef>
                <a:spcPts val="200"/>
              </a:spcBef>
              <a:defRPr b="1" sz="1200"/>
            </a:pPr>
            <a:r>
              <a:t>2. </a:t>
            </a:r>
            <a:r>
              <a:rPr>
                <a:latin typeface="+mj-lt"/>
                <a:ea typeface="+mj-ea"/>
                <a:cs typeface="+mj-cs"/>
                <a:sym typeface="Helvetica"/>
              </a:rPr>
              <a:t>软件复杂性带来的危害</a:t>
            </a:r>
          </a:p>
          <a:p>
            <a:pPr>
              <a:spcBef>
                <a:spcPts val="200"/>
              </a:spcBef>
              <a:defRPr sz="1200">
                <a:latin typeface="+mj-lt"/>
                <a:ea typeface="+mj-ea"/>
                <a:cs typeface="+mj-cs"/>
                <a:sym typeface="Helvetica"/>
              </a:defRPr>
            </a:pPr>
            <a:r>
              <a:t>增加开发难度，降低</a:t>
            </a:r>
            <a:r>
              <a:rPr>
                <a:solidFill>
                  <a:srgbClr val="FF0000"/>
                </a:solidFill>
              </a:rPr>
              <a:t>开发</a:t>
            </a:r>
            <a:r>
              <a:t>效率</a:t>
            </a:r>
          </a:p>
          <a:p>
            <a:pPr>
              <a:spcBef>
                <a:spcPts val="200"/>
              </a:spcBef>
              <a:defRPr sz="1200">
                <a:latin typeface="+mj-lt"/>
                <a:ea typeface="+mj-ea"/>
                <a:cs typeface="+mj-cs"/>
                <a:sym typeface="Helvetica"/>
              </a:defRPr>
            </a:pPr>
            <a:r>
              <a:t>增加</a:t>
            </a:r>
            <a:r>
              <a:rPr>
                <a:solidFill>
                  <a:srgbClr val="FF0000"/>
                </a:solidFill>
              </a:rPr>
              <a:t>维护</a:t>
            </a:r>
            <a:r>
              <a:t>难度</a:t>
            </a:r>
          </a:p>
          <a:p>
            <a:pPr>
              <a:spcBef>
                <a:spcPts val="200"/>
              </a:spcBef>
              <a:defRPr sz="1200">
                <a:latin typeface="+mj-lt"/>
                <a:ea typeface="+mj-ea"/>
                <a:cs typeface="+mj-cs"/>
                <a:sym typeface="Helvetica"/>
              </a:defRPr>
            </a:pPr>
            <a:r>
              <a:t>增加学习</a:t>
            </a:r>
            <a:r>
              <a:rPr>
                <a:solidFill>
                  <a:srgbClr val="FF0000"/>
                </a:solidFill>
              </a:rPr>
              <a:t>使用</a:t>
            </a:r>
            <a:r>
              <a:t>难度</a:t>
            </a:r>
          </a:p>
        </p:txBody>
      </p:sp>
      <p:sp>
        <p:nvSpPr>
          <p:cNvPr id="100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6.2.2 </a:t>
            </a:r>
            <a:r>
              <a:rPr>
                <a:latin typeface="+mj-lt"/>
                <a:ea typeface="+mj-ea"/>
                <a:cs typeface="+mj-cs"/>
                <a:sym typeface="Helvetica"/>
              </a:rPr>
              <a:t>软件复杂性的产生与后果</a:t>
            </a:r>
          </a:p>
        </p:txBody>
      </p:sp>
      <p:sp>
        <p:nvSpPr>
          <p:cNvPr id="100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6" name="内容占位符 2"/>
          <p:cNvSpPr txBox="1"/>
          <p:nvPr>
            <p:ph type="body" idx="1"/>
          </p:nvPr>
        </p:nvSpPr>
        <p:spPr>
          <a:xfrm>
            <a:off x="293448" y="737914"/>
            <a:ext cx="5377352" cy="2209552"/>
          </a:xfrm>
          <a:prstGeom prst="rect">
            <a:avLst/>
          </a:prstGeom>
        </p:spPr>
        <p:txBody>
          <a:bodyPr/>
          <a:lstStyle/>
          <a:p>
            <a:pPr>
              <a:spcBef>
                <a:spcPts val="200"/>
              </a:spcBef>
              <a:defRPr b="1" sz="1200"/>
            </a:pPr>
            <a:r>
              <a:t>1. </a:t>
            </a:r>
            <a:r>
              <a:rPr>
                <a:latin typeface="+mj-lt"/>
                <a:ea typeface="+mj-ea"/>
                <a:cs typeface="+mj-cs"/>
                <a:sym typeface="Helvetica"/>
              </a:rPr>
              <a:t>大型软件开发概述</a:t>
            </a:r>
          </a:p>
          <a:p>
            <a:pPr>
              <a:spcBef>
                <a:spcPts val="200"/>
              </a:spcBef>
              <a:defRPr sz="1200">
                <a:solidFill>
                  <a:srgbClr val="FF0000"/>
                </a:solidFill>
                <a:latin typeface="+mj-lt"/>
                <a:ea typeface="+mj-ea"/>
                <a:cs typeface="+mj-cs"/>
                <a:sym typeface="Helvetica"/>
              </a:defRPr>
            </a:pPr>
            <a:r>
              <a:t>工程化</a:t>
            </a:r>
            <a:r>
              <a:rPr>
                <a:solidFill>
                  <a:srgbClr val="000000"/>
                </a:solidFill>
              </a:rPr>
              <a:t>的开发控制成为软件系统成功的保证</a:t>
            </a:r>
          </a:p>
          <a:p>
            <a:pPr lvl="1" marL="427865" indent="-164563">
              <a:spcBef>
                <a:spcPts val="200"/>
              </a:spcBef>
              <a:defRPr sz="1200">
                <a:latin typeface="+mj-lt"/>
                <a:ea typeface="+mj-ea"/>
                <a:cs typeface="+mj-cs"/>
                <a:sym typeface="Helvetica"/>
              </a:defRPr>
            </a:pPr>
            <a:r>
              <a:t>出色的编程能力和开发技巧</a:t>
            </a:r>
            <a:r>
              <a:rPr>
                <a:latin typeface="+mn-lt"/>
                <a:ea typeface="+mn-ea"/>
                <a:cs typeface="+mn-cs"/>
                <a:sym typeface="Calibri"/>
              </a:rPr>
              <a:t>+</a:t>
            </a:r>
            <a:r>
              <a:t>严格的软件工程思想</a:t>
            </a:r>
          </a:p>
        </p:txBody>
      </p:sp>
      <p:sp>
        <p:nvSpPr>
          <p:cNvPr id="100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6.2.3 </a:t>
            </a:r>
            <a:r>
              <a:rPr>
                <a:latin typeface="+mj-lt"/>
                <a:ea typeface="+mj-ea"/>
                <a:cs typeface="+mj-cs"/>
                <a:sym typeface="Helvetica"/>
              </a:rPr>
              <a:t>大型软件开发的过程</a:t>
            </a:r>
          </a:p>
        </p:txBody>
      </p:sp>
      <p:sp>
        <p:nvSpPr>
          <p:cNvPr id="1008"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0" name="内容占位符 2"/>
          <p:cNvSpPr txBox="1"/>
          <p:nvPr>
            <p:ph type="body" idx="1"/>
          </p:nvPr>
        </p:nvSpPr>
        <p:spPr>
          <a:xfrm>
            <a:off x="293448" y="737914"/>
            <a:ext cx="5377352" cy="2209552"/>
          </a:xfrm>
          <a:prstGeom prst="rect">
            <a:avLst/>
          </a:prstGeom>
        </p:spPr>
        <p:txBody>
          <a:bodyPr/>
          <a:lstStyle/>
          <a:p>
            <a:pPr>
              <a:spcBef>
                <a:spcPts val="200"/>
              </a:spcBef>
              <a:defRPr b="1" sz="1200"/>
            </a:pPr>
            <a:r>
              <a:t>2. </a:t>
            </a:r>
            <a:r>
              <a:rPr>
                <a:latin typeface="+mj-lt"/>
                <a:ea typeface="+mj-ea"/>
                <a:cs typeface="+mj-cs"/>
                <a:sym typeface="Helvetica"/>
              </a:rPr>
              <a:t>软件可靠性设计</a:t>
            </a:r>
          </a:p>
          <a:p>
            <a:pPr>
              <a:spcBef>
                <a:spcPts val="200"/>
              </a:spcBef>
              <a:defRPr sz="1200">
                <a:solidFill>
                  <a:srgbClr val="FF0000"/>
                </a:solidFill>
                <a:latin typeface="+mj-lt"/>
                <a:ea typeface="+mj-ea"/>
                <a:cs typeface="+mj-cs"/>
                <a:sym typeface="Helvetica"/>
              </a:defRPr>
            </a:pPr>
            <a:r>
              <a:t>软件可靠性</a:t>
            </a:r>
            <a:r>
              <a:rPr>
                <a:solidFill>
                  <a:srgbClr val="000000"/>
                </a:solidFill>
              </a:rPr>
              <a:t>：在规定的条件下和规定的时间内，软件成功地完成规定功能的能力或不引起系统故障的能力</a:t>
            </a:r>
          </a:p>
          <a:p>
            <a:pPr lvl="1" marL="427865" indent="-164563">
              <a:spcBef>
                <a:spcPts val="200"/>
              </a:spcBef>
              <a:defRPr sz="1200">
                <a:latin typeface="+mj-lt"/>
                <a:ea typeface="+mj-ea"/>
                <a:cs typeface="+mj-cs"/>
                <a:sym typeface="Helvetica"/>
              </a:defRPr>
            </a:pPr>
            <a:r>
              <a:t>软件开发过程中所使用的软件开发学</a:t>
            </a:r>
          </a:p>
          <a:p>
            <a:pPr lvl="1" marL="427865" indent="-164563">
              <a:spcBef>
                <a:spcPts val="200"/>
              </a:spcBef>
              <a:defRPr sz="1200">
                <a:latin typeface="+mj-lt"/>
                <a:ea typeface="+mj-ea"/>
                <a:cs typeface="+mj-cs"/>
                <a:sym typeface="Helvetica"/>
              </a:defRPr>
            </a:pPr>
            <a:r>
              <a:t>与验证方法有关</a:t>
            </a:r>
          </a:p>
          <a:p>
            <a:pPr lvl="1" marL="427865" indent="-164563">
              <a:spcBef>
                <a:spcPts val="200"/>
              </a:spcBef>
              <a:defRPr sz="1200">
                <a:latin typeface="+mj-lt"/>
                <a:ea typeface="+mj-ea"/>
                <a:cs typeface="+mj-cs"/>
                <a:sym typeface="Helvetica"/>
              </a:defRPr>
            </a:pPr>
            <a:r>
              <a:t>使用的程序设计语言、软件运行环境条件、操作人员的素质等</a:t>
            </a:r>
          </a:p>
        </p:txBody>
      </p:sp>
      <p:sp>
        <p:nvSpPr>
          <p:cNvPr id="101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6.2.3 </a:t>
            </a:r>
            <a:r>
              <a:rPr>
                <a:latin typeface="+mj-lt"/>
                <a:ea typeface="+mj-ea"/>
                <a:cs typeface="+mj-cs"/>
                <a:sym typeface="Helvetica"/>
              </a:rPr>
              <a:t>大型软件开发的过程</a:t>
            </a:r>
          </a:p>
        </p:txBody>
      </p:sp>
      <p:sp>
        <p:nvSpPr>
          <p:cNvPr id="1012"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4" name="内容占位符 2"/>
          <p:cNvSpPr txBox="1"/>
          <p:nvPr>
            <p:ph type="body" idx="1"/>
          </p:nvPr>
        </p:nvSpPr>
        <p:spPr>
          <a:xfrm>
            <a:off x="293448" y="737914"/>
            <a:ext cx="5377352" cy="2209552"/>
          </a:xfrm>
          <a:prstGeom prst="rect">
            <a:avLst/>
          </a:prstGeom>
        </p:spPr>
        <p:txBody>
          <a:bodyPr/>
          <a:lstStyle/>
          <a:p>
            <a:pPr>
              <a:spcBef>
                <a:spcPts val="200"/>
              </a:spcBef>
              <a:defRPr b="1" sz="1200"/>
            </a:pPr>
            <a:r>
              <a:t>3. </a:t>
            </a:r>
            <a:r>
              <a:rPr>
                <a:latin typeface="+mj-lt"/>
                <a:ea typeface="+mj-ea"/>
                <a:cs typeface="+mj-cs"/>
                <a:sym typeface="Helvetica"/>
              </a:rPr>
              <a:t>软件容错和避错</a:t>
            </a:r>
          </a:p>
          <a:p>
            <a:pPr>
              <a:spcBef>
                <a:spcPts val="200"/>
              </a:spcBef>
              <a:defRPr sz="1200">
                <a:latin typeface="+mj-lt"/>
                <a:ea typeface="+mj-ea"/>
                <a:cs typeface="+mj-cs"/>
                <a:sym typeface="Helvetica"/>
              </a:defRPr>
            </a:pPr>
            <a:r>
              <a:t>在一定程度上对自身故障的作用具有屏蔽能力，就称此软件为具有容错功能的软件，即容错软件（</a:t>
            </a:r>
            <a:r>
              <a:rPr>
                <a:latin typeface="+mn-lt"/>
                <a:ea typeface="+mn-ea"/>
                <a:cs typeface="+mn-cs"/>
                <a:sym typeface="Calibri"/>
              </a:rPr>
              <a:t>Fault-Tolerant Software, FTS</a:t>
            </a:r>
            <a:r>
              <a:t>）</a:t>
            </a:r>
          </a:p>
          <a:p>
            <a:pPr>
              <a:defRPr sz="1200"/>
            </a:pPr>
          </a:p>
          <a:p>
            <a:pPr>
              <a:spcBef>
                <a:spcPts val="200"/>
              </a:spcBef>
              <a:defRPr sz="1200">
                <a:solidFill>
                  <a:srgbClr val="0000FF"/>
                </a:solidFill>
                <a:latin typeface="+mj-lt"/>
                <a:ea typeface="+mj-ea"/>
                <a:cs typeface="+mj-cs"/>
                <a:sym typeface="Helvetica"/>
              </a:defRPr>
            </a:pPr>
            <a:r>
              <a:t>例</a:t>
            </a:r>
            <a:r>
              <a:rPr>
                <a:solidFill>
                  <a:srgbClr val="000000"/>
                </a:solidFill>
              </a:rPr>
              <a:t>：航空飞行器、空间飞行器</a:t>
            </a:r>
          </a:p>
          <a:p>
            <a:pPr>
              <a:defRPr sz="1200"/>
            </a:pPr>
          </a:p>
          <a:p>
            <a:pPr>
              <a:spcBef>
                <a:spcPts val="200"/>
              </a:spcBef>
              <a:defRPr sz="1200">
                <a:solidFill>
                  <a:srgbClr val="0000FF"/>
                </a:solidFill>
                <a:latin typeface="+mj-lt"/>
                <a:ea typeface="+mj-ea"/>
                <a:cs typeface="+mj-cs"/>
                <a:sym typeface="Helvetica"/>
              </a:defRPr>
            </a:pPr>
            <a:r>
              <a:t>例</a:t>
            </a:r>
            <a:r>
              <a:rPr>
                <a:solidFill>
                  <a:srgbClr val="000000"/>
                </a:solidFill>
              </a:rPr>
              <a:t>：</a:t>
            </a:r>
            <a:r>
              <a:rPr>
                <a:solidFill>
                  <a:srgbClr val="000000"/>
                </a:solidFill>
                <a:latin typeface="+mn-lt"/>
                <a:ea typeface="+mn-ea"/>
                <a:cs typeface="+mn-cs"/>
                <a:sym typeface="Calibri"/>
              </a:rPr>
              <a:t>AlphaGo</a:t>
            </a:r>
            <a:r>
              <a:rPr>
                <a:solidFill>
                  <a:srgbClr val="000000"/>
                </a:solidFill>
              </a:rPr>
              <a:t>中的自学习能力</a:t>
            </a:r>
          </a:p>
        </p:txBody>
      </p:sp>
      <p:sp>
        <p:nvSpPr>
          <p:cNvPr id="101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6.2.3 </a:t>
            </a:r>
            <a:r>
              <a:rPr>
                <a:latin typeface="+mj-lt"/>
                <a:ea typeface="+mj-ea"/>
                <a:cs typeface="+mj-cs"/>
                <a:sym typeface="Helvetica"/>
              </a:rPr>
              <a:t>大型软件开发的过程</a:t>
            </a:r>
          </a:p>
        </p:txBody>
      </p:sp>
      <p:sp>
        <p:nvSpPr>
          <p:cNvPr id="1016"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8" name="内容占位符 2"/>
          <p:cNvSpPr txBox="1"/>
          <p:nvPr>
            <p:ph type="body" idx="1"/>
          </p:nvPr>
        </p:nvSpPr>
        <p:spPr>
          <a:xfrm>
            <a:off x="293448" y="737914"/>
            <a:ext cx="5377352" cy="2209552"/>
          </a:xfrm>
          <a:prstGeom prst="rect">
            <a:avLst/>
          </a:prstGeom>
        </p:spPr>
        <p:txBody>
          <a:bodyPr/>
          <a:lstStyle/>
          <a:p>
            <a:pPr>
              <a:spcBef>
                <a:spcPts val="200"/>
              </a:spcBef>
              <a:defRPr b="1" sz="1200"/>
            </a:pPr>
            <a:r>
              <a:t>4. </a:t>
            </a:r>
            <a:r>
              <a:rPr>
                <a:latin typeface="+mj-lt"/>
                <a:ea typeface="+mj-ea"/>
                <a:cs typeface="+mj-cs"/>
                <a:sym typeface="Helvetica"/>
              </a:rPr>
              <a:t>可测试性设计</a:t>
            </a:r>
          </a:p>
          <a:p>
            <a:pPr>
              <a:spcBef>
                <a:spcPts val="200"/>
              </a:spcBef>
              <a:defRPr sz="1200">
                <a:latin typeface="+mj-lt"/>
                <a:ea typeface="+mj-ea"/>
                <a:cs typeface="+mj-cs"/>
                <a:sym typeface="Helvetica"/>
              </a:defRPr>
            </a:pPr>
            <a:r>
              <a:t>可测试性设计是系统设计人员在设计计算机系统的同时就</a:t>
            </a:r>
            <a:r>
              <a:rPr>
                <a:solidFill>
                  <a:srgbClr val="FF0000"/>
                </a:solidFill>
              </a:rPr>
              <a:t>充分考虑到测试的要求</a:t>
            </a:r>
            <a:r>
              <a:t>，即用故障诊断的理论、方法和技术去指导系统设计，实现功能设计与测试设计的统一。</a:t>
            </a:r>
          </a:p>
          <a:p>
            <a:pPr>
              <a:defRPr sz="1200"/>
            </a:pPr>
          </a:p>
          <a:p>
            <a:pPr>
              <a:spcBef>
                <a:spcPts val="200"/>
              </a:spcBef>
              <a:defRPr b="1" sz="1200">
                <a:solidFill>
                  <a:srgbClr val="FF0000"/>
                </a:solidFill>
                <a:latin typeface="+mj-lt"/>
                <a:ea typeface="+mj-ea"/>
                <a:cs typeface="+mj-cs"/>
                <a:sym typeface="Helvetica"/>
              </a:defRPr>
            </a:pPr>
            <a:r>
              <a:t>核心思想：</a:t>
            </a:r>
            <a:r>
              <a:rPr b="0">
                <a:solidFill>
                  <a:srgbClr val="000000"/>
                </a:solidFill>
              </a:rPr>
              <a:t>提高系统的可控制性和可观测性</a:t>
            </a:r>
          </a:p>
        </p:txBody>
      </p:sp>
      <p:sp>
        <p:nvSpPr>
          <p:cNvPr id="101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6.2.3 </a:t>
            </a:r>
            <a:r>
              <a:rPr>
                <a:latin typeface="+mj-lt"/>
                <a:ea typeface="+mj-ea"/>
                <a:cs typeface="+mj-cs"/>
                <a:sym typeface="Helvetica"/>
              </a:rPr>
              <a:t>大型软件开发的过程</a:t>
            </a:r>
          </a:p>
        </p:txBody>
      </p:sp>
      <p:sp>
        <p:nvSpPr>
          <p:cNvPr id="1020"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2" name="内容占位符 2"/>
          <p:cNvSpPr txBox="1"/>
          <p:nvPr>
            <p:ph type="body" idx="1"/>
          </p:nvPr>
        </p:nvSpPr>
        <p:spPr>
          <a:xfrm>
            <a:off x="293448" y="737914"/>
            <a:ext cx="5377352" cy="2209552"/>
          </a:xfrm>
          <a:prstGeom prst="rect">
            <a:avLst/>
          </a:prstGeom>
        </p:spPr>
        <p:txBody>
          <a:bodyPr/>
          <a:lstStyle/>
          <a:p>
            <a:pPr>
              <a:spcBef>
                <a:spcPts val="200"/>
              </a:spcBef>
              <a:defRPr b="1" sz="1200"/>
            </a:pPr>
            <a:r>
              <a:t>5. </a:t>
            </a:r>
            <a:r>
              <a:rPr>
                <a:latin typeface="+mj-lt"/>
                <a:ea typeface="+mj-ea"/>
                <a:cs typeface="+mj-cs"/>
                <a:sym typeface="Helvetica"/>
              </a:rPr>
              <a:t>大型软件的开发方法</a:t>
            </a:r>
          </a:p>
          <a:p>
            <a:pPr>
              <a:spcBef>
                <a:spcPts val="200"/>
              </a:spcBef>
              <a:defRPr sz="1200">
                <a:latin typeface="+mj-lt"/>
                <a:ea typeface="+mj-ea"/>
                <a:cs typeface="+mj-cs"/>
                <a:sym typeface="Helvetica"/>
              </a:defRPr>
            </a:pPr>
            <a:r>
              <a:t>结构化程序设计技术</a:t>
            </a:r>
          </a:p>
          <a:p>
            <a:pPr>
              <a:spcBef>
                <a:spcPts val="200"/>
              </a:spcBef>
              <a:defRPr sz="1200">
                <a:latin typeface="+mj-lt"/>
                <a:ea typeface="+mj-ea"/>
                <a:cs typeface="+mj-cs"/>
                <a:sym typeface="Helvetica"/>
              </a:defRPr>
            </a:pPr>
            <a:r>
              <a:t>面向对象技术</a:t>
            </a:r>
          </a:p>
          <a:p>
            <a:pPr>
              <a:spcBef>
                <a:spcPts val="200"/>
              </a:spcBef>
              <a:defRPr sz="1200">
                <a:latin typeface="+mj-lt"/>
                <a:ea typeface="+mj-ea"/>
                <a:cs typeface="+mj-cs"/>
                <a:sym typeface="Helvetica"/>
              </a:defRPr>
            </a:pPr>
            <a:r>
              <a:t>净室（</a:t>
            </a:r>
            <a:r>
              <a:rPr>
                <a:latin typeface="+mn-lt"/>
                <a:ea typeface="+mn-ea"/>
                <a:cs typeface="+mn-cs"/>
                <a:sym typeface="Calibri"/>
              </a:rPr>
              <a:t>Cleanroom</a:t>
            </a:r>
            <a:r>
              <a:t>）软件技术</a:t>
            </a:r>
          </a:p>
          <a:p>
            <a:pPr>
              <a:spcBef>
                <a:spcPts val="200"/>
              </a:spcBef>
              <a:defRPr sz="1200">
                <a:latin typeface="+mj-lt"/>
                <a:ea typeface="+mj-ea"/>
                <a:cs typeface="+mj-cs"/>
                <a:sym typeface="Helvetica"/>
              </a:defRPr>
            </a:pPr>
            <a:r>
              <a:t>螺旋式增量技术</a:t>
            </a:r>
          </a:p>
        </p:txBody>
      </p:sp>
      <p:sp>
        <p:nvSpPr>
          <p:cNvPr id="102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6.2.3 </a:t>
            </a:r>
            <a:r>
              <a:rPr>
                <a:latin typeface="+mj-lt"/>
                <a:ea typeface="+mj-ea"/>
                <a:cs typeface="+mj-cs"/>
                <a:sym typeface="Helvetica"/>
              </a:rPr>
              <a:t>大型软件开发的过程</a:t>
            </a:r>
          </a:p>
        </p:txBody>
      </p:sp>
      <p:sp>
        <p:nvSpPr>
          <p:cNvPr id="102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6" name="内容占位符 2"/>
          <p:cNvSpPr txBox="1"/>
          <p:nvPr>
            <p:ph type="body" idx="1"/>
          </p:nvPr>
        </p:nvSpPr>
        <p:spPr>
          <a:xfrm>
            <a:off x="293448" y="737914"/>
            <a:ext cx="5377352" cy="2209552"/>
          </a:xfrm>
          <a:prstGeom prst="rect">
            <a:avLst/>
          </a:prstGeom>
        </p:spPr>
        <p:txBody>
          <a:bodyPr/>
          <a:lstStyle/>
          <a:p>
            <a:pPr>
              <a:spcBef>
                <a:spcPts val="200"/>
              </a:spcBef>
              <a:defRPr b="1" sz="1200"/>
            </a:pPr>
            <a:r>
              <a:t>6. </a:t>
            </a:r>
            <a:r>
              <a:rPr>
                <a:latin typeface="+mj-lt"/>
                <a:ea typeface="+mj-ea"/>
                <a:cs typeface="+mj-cs"/>
                <a:sym typeface="Helvetica"/>
              </a:rPr>
              <a:t>大型软件开发的成功案例</a:t>
            </a:r>
            <a:r>
              <a:t>--</a:t>
            </a:r>
            <a:r>
              <a:rPr>
                <a:latin typeface="+mj-lt"/>
                <a:ea typeface="+mj-ea"/>
                <a:cs typeface="+mj-cs"/>
                <a:sym typeface="Helvetica"/>
              </a:rPr>
              <a:t>子弹列车控制系统</a:t>
            </a:r>
            <a:r>
              <a:t> </a:t>
            </a:r>
          </a:p>
          <a:p>
            <a:pPr>
              <a:defRPr sz="1200"/>
            </a:pPr>
          </a:p>
          <a:p>
            <a:pPr>
              <a:spcBef>
                <a:spcPts val="200"/>
              </a:spcBef>
              <a:defRPr sz="1200">
                <a:latin typeface="+mj-lt"/>
                <a:ea typeface="+mj-ea"/>
                <a:cs typeface="+mj-cs"/>
                <a:sym typeface="Helvetica"/>
              </a:defRPr>
            </a:pPr>
            <a:r>
              <a:t>日本的新干线子弹列车（</a:t>
            </a:r>
            <a:r>
              <a:rPr>
                <a:latin typeface="+mn-lt"/>
                <a:ea typeface="+mn-ea"/>
                <a:cs typeface="+mn-cs"/>
                <a:sym typeface="Calibri"/>
              </a:rPr>
              <a:t>Bullet Train</a:t>
            </a:r>
            <a:r>
              <a:t>）开始运营后，多年来从未发生过人员死亡的事故，因此号称为全球最安全的高速铁路之一。其中很大程度上是在于软件</a:t>
            </a:r>
            <a:r>
              <a:rPr>
                <a:solidFill>
                  <a:srgbClr val="FF0000"/>
                </a:solidFill>
              </a:rPr>
              <a:t>开发过程中借鉴了先进科学的开发技术</a:t>
            </a:r>
            <a:r>
              <a:t>。软件开发商</a:t>
            </a:r>
            <a:r>
              <a:rPr>
                <a:solidFill>
                  <a:srgbClr val="FF0000"/>
                </a:solidFill>
              </a:rPr>
              <a:t>日立公司</a:t>
            </a:r>
            <a:r>
              <a:t>反复测试软件模块，并把程序员按流水线的形式组织起来严格监督。</a:t>
            </a:r>
          </a:p>
        </p:txBody>
      </p:sp>
      <p:sp>
        <p:nvSpPr>
          <p:cNvPr id="102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6.2.3 </a:t>
            </a:r>
            <a:r>
              <a:rPr>
                <a:latin typeface="+mj-lt"/>
                <a:ea typeface="+mj-ea"/>
                <a:cs typeface="+mj-cs"/>
                <a:sym typeface="Helvetica"/>
              </a:rPr>
              <a:t>大型软件开发的过程</a:t>
            </a:r>
          </a:p>
        </p:txBody>
      </p:sp>
      <p:sp>
        <p:nvSpPr>
          <p:cNvPr id="1028"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内容占位符 2"/>
          <p:cNvSpPr txBox="1"/>
          <p:nvPr>
            <p:ph type="body" idx="1"/>
          </p:nvPr>
        </p:nvSpPr>
        <p:spPr>
          <a:xfrm>
            <a:off x="293450" y="737914"/>
            <a:ext cx="5282089"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计算机伦理学先驱者</a:t>
            </a:r>
            <a:r>
              <a:t>(cont.)</a:t>
            </a:r>
          </a:p>
          <a:p>
            <a:pPr>
              <a:spcBef>
                <a:spcPts val="200"/>
              </a:spcBef>
              <a:defRPr sz="1200">
                <a:latin typeface="+mj-lt"/>
                <a:ea typeface="+mj-ea"/>
                <a:cs typeface="+mj-cs"/>
                <a:sym typeface="Helvetica"/>
              </a:defRPr>
            </a:pPr>
            <a:r>
              <a:t>《着力构建中国特色的网络伦理》（</a:t>
            </a:r>
            <a:r>
              <a:rPr>
                <a:latin typeface="+mn-lt"/>
                <a:ea typeface="+mn-ea"/>
                <a:cs typeface="+mn-cs"/>
                <a:sym typeface="Calibri"/>
              </a:rPr>
              <a:t>2007</a:t>
            </a:r>
            <a:r>
              <a:t>年，王正平）</a:t>
            </a:r>
          </a:p>
          <a:p>
            <a:pPr lvl="1" marL="427865" indent="-164563">
              <a:spcBef>
                <a:spcPts val="200"/>
              </a:spcBef>
              <a:defRPr sz="1200">
                <a:solidFill>
                  <a:srgbClr val="0000FF"/>
                </a:solidFill>
                <a:latin typeface="+mj-lt"/>
                <a:ea typeface="+mj-ea"/>
                <a:cs typeface="+mj-cs"/>
                <a:sym typeface="Helvetica"/>
              </a:defRPr>
            </a:pPr>
            <a:r>
              <a:t>促进</a:t>
            </a:r>
            <a:r>
              <a:rPr>
                <a:solidFill>
                  <a:srgbClr val="000000"/>
                </a:solidFill>
              </a:rPr>
              <a:t>人类美好生活原则</a:t>
            </a:r>
          </a:p>
          <a:p>
            <a:pPr lvl="1" marL="427865" indent="-164563">
              <a:spcBef>
                <a:spcPts val="200"/>
              </a:spcBef>
              <a:defRPr sz="1200">
                <a:solidFill>
                  <a:srgbClr val="0000FF"/>
                </a:solidFill>
                <a:latin typeface="+mj-lt"/>
                <a:ea typeface="+mj-ea"/>
                <a:cs typeface="+mj-cs"/>
                <a:sym typeface="Helvetica"/>
              </a:defRPr>
            </a:pPr>
            <a:r>
              <a:t>平等互惠</a:t>
            </a:r>
            <a:r>
              <a:rPr>
                <a:solidFill>
                  <a:srgbClr val="000000"/>
                </a:solidFill>
              </a:rPr>
              <a:t>原则（</a:t>
            </a:r>
            <a:r>
              <a:rPr>
                <a:solidFill>
                  <a:srgbClr val="000000"/>
                </a:solidFill>
                <a:latin typeface="+mn-lt"/>
                <a:ea typeface="+mn-ea"/>
                <a:cs typeface="+mn-cs"/>
                <a:sym typeface="Calibri"/>
              </a:rPr>
              <a:t>equal</a:t>
            </a:r>
            <a:r>
              <a:rPr>
                <a:solidFill>
                  <a:srgbClr val="000000"/>
                </a:solidFill>
              </a:rPr>
              <a:t>，</a:t>
            </a:r>
            <a:r>
              <a:rPr>
                <a:latin typeface="+mn-lt"/>
                <a:ea typeface="+mn-ea"/>
                <a:cs typeface="+mn-cs"/>
                <a:sym typeface="Calibri"/>
              </a:rPr>
              <a:t>win-win</a:t>
            </a:r>
            <a:r>
              <a:rPr>
                <a:solidFill>
                  <a:srgbClr val="000000"/>
                </a:solidFill>
              </a:rPr>
              <a:t>）</a:t>
            </a:r>
          </a:p>
          <a:p>
            <a:pPr lvl="1" marL="427865" indent="-164563">
              <a:spcBef>
                <a:spcPts val="200"/>
              </a:spcBef>
              <a:defRPr sz="1200">
                <a:solidFill>
                  <a:srgbClr val="0000FF"/>
                </a:solidFill>
                <a:latin typeface="+mj-lt"/>
                <a:ea typeface="+mj-ea"/>
                <a:cs typeface="+mj-cs"/>
                <a:sym typeface="Helvetica"/>
              </a:defRPr>
            </a:pPr>
            <a:r>
              <a:t>自由</a:t>
            </a:r>
            <a:r>
              <a:rPr>
                <a:solidFill>
                  <a:srgbClr val="000000"/>
                </a:solidFill>
              </a:rPr>
              <a:t>与</a:t>
            </a:r>
            <a:r>
              <a:t>责任</a:t>
            </a:r>
            <a:r>
              <a:rPr>
                <a:solidFill>
                  <a:srgbClr val="000000"/>
                </a:solidFill>
              </a:rPr>
              <a:t>原则（</a:t>
            </a:r>
            <a:r>
              <a:rPr>
                <a:solidFill>
                  <a:srgbClr val="000000"/>
                </a:solidFill>
                <a:latin typeface="+mn-lt"/>
                <a:ea typeface="+mn-ea"/>
                <a:cs typeface="+mn-cs"/>
                <a:sym typeface="Calibri"/>
              </a:rPr>
              <a:t>freedom</a:t>
            </a:r>
            <a:r>
              <a:rPr>
                <a:solidFill>
                  <a:srgbClr val="000000"/>
                </a:solidFill>
              </a:rPr>
              <a:t>，</a:t>
            </a:r>
            <a:r>
              <a:rPr>
                <a:latin typeface="+mn-lt"/>
                <a:ea typeface="+mn-ea"/>
                <a:cs typeface="+mn-cs"/>
                <a:sym typeface="Calibri"/>
              </a:rPr>
              <a:t>responsibility</a:t>
            </a:r>
            <a:r>
              <a:rPr>
                <a:solidFill>
                  <a:srgbClr val="000000"/>
                </a:solidFill>
              </a:rPr>
              <a:t>）</a:t>
            </a:r>
          </a:p>
          <a:p>
            <a:pPr lvl="1" marL="427865" indent="-164563">
              <a:spcBef>
                <a:spcPts val="200"/>
              </a:spcBef>
              <a:defRPr sz="1200">
                <a:solidFill>
                  <a:srgbClr val="0000FF"/>
                </a:solidFill>
                <a:latin typeface="+mj-lt"/>
                <a:ea typeface="+mj-ea"/>
                <a:cs typeface="+mj-cs"/>
                <a:sym typeface="Helvetica"/>
              </a:defRPr>
            </a:pPr>
            <a:r>
              <a:t>知情同意</a:t>
            </a:r>
            <a:r>
              <a:rPr>
                <a:solidFill>
                  <a:srgbClr val="000000"/>
                </a:solidFill>
              </a:rPr>
              <a:t>原则（</a:t>
            </a:r>
            <a:r>
              <a:rPr>
                <a:latin typeface="+mn-lt"/>
                <a:ea typeface="+mn-ea"/>
                <a:cs typeface="+mn-cs"/>
                <a:sym typeface="Calibri"/>
              </a:rPr>
              <a:t>informed</a:t>
            </a:r>
            <a:r>
              <a:rPr>
                <a:solidFill>
                  <a:srgbClr val="000000"/>
                </a:solidFill>
                <a:latin typeface="+mn-lt"/>
                <a:ea typeface="+mn-ea"/>
                <a:cs typeface="+mn-cs"/>
                <a:sym typeface="Calibri"/>
              </a:rPr>
              <a:t> consent</a:t>
            </a:r>
            <a:r>
              <a:rPr>
                <a:solidFill>
                  <a:srgbClr val="000000"/>
                </a:solidFill>
              </a:rPr>
              <a:t>）</a:t>
            </a:r>
          </a:p>
          <a:p>
            <a:pPr lvl="1" marL="427865" indent="-164563">
              <a:spcBef>
                <a:spcPts val="200"/>
              </a:spcBef>
              <a:defRPr sz="1200">
                <a:solidFill>
                  <a:srgbClr val="0000FF"/>
                </a:solidFill>
                <a:latin typeface="+mj-lt"/>
                <a:ea typeface="+mj-ea"/>
                <a:cs typeface="+mj-cs"/>
                <a:sym typeface="Helvetica"/>
              </a:defRPr>
            </a:pPr>
            <a:r>
              <a:t>无害</a:t>
            </a:r>
            <a:r>
              <a:rPr>
                <a:solidFill>
                  <a:srgbClr val="000000"/>
                </a:solidFill>
              </a:rPr>
              <a:t>原则（</a:t>
            </a:r>
            <a:r>
              <a:rPr>
                <a:solidFill>
                  <a:srgbClr val="000000"/>
                </a:solidFill>
                <a:latin typeface="+mn-lt"/>
                <a:ea typeface="+mn-ea"/>
                <a:cs typeface="+mn-cs"/>
                <a:sym typeface="Calibri"/>
              </a:rPr>
              <a:t>no harm</a:t>
            </a:r>
            <a:r>
              <a:rPr>
                <a:solidFill>
                  <a:srgbClr val="000000"/>
                </a:solidFill>
              </a:rPr>
              <a:t>）</a:t>
            </a:r>
            <a:r>
              <a:t>例</a:t>
            </a:r>
            <a:r>
              <a:rPr>
                <a:solidFill>
                  <a:srgbClr val="000000"/>
                </a:solidFill>
              </a:rPr>
              <a:t>：</a:t>
            </a:r>
            <a:r>
              <a:rPr>
                <a:solidFill>
                  <a:srgbClr val="000000"/>
                </a:solidFill>
                <a:latin typeface="+mn-lt"/>
                <a:ea typeface="+mn-ea"/>
                <a:cs typeface="+mn-cs"/>
                <a:sym typeface="Calibri"/>
              </a:rPr>
              <a:t>Google</a:t>
            </a:r>
            <a:r>
              <a:rPr>
                <a:solidFill>
                  <a:srgbClr val="000000"/>
                </a:solidFill>
              </a:rPr>
              <a:t>公司的口号</a:t>
            </a:r>
            <a:r>
              <a:rPr>
                <a:solidFill>
                  <a:srgbClr val="000000"/>
                </a:solidFill>
                <a:latin typeface="+mn-lt"/>
                <a:ea typeface="+mn-ea"/>
                <a:cs typeface="+mn-cs"/>
                <a:sym typeface="Calibri"/>
              </a:rPr>
              <a:t>“Don’t be evil”</a:t>
            </a:r>
          </a:p>
        </p:txBody>
      </p:sp>
      <p:sp>
        <p:nvSpPr>
          <p:cNvPr id="19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1.2.2 </a:t>
            </a:r>
            <a:r>
              <a:rPr>
                <a:latin typeface="+mj-lt"/>
                <a:ea typeface="+mj-ea"/>
                <a:cs typeface="+mj-cs"/>
                <a:sym typeface="Helvetica"/>
              </a:rPr>
              <a:t>计算机伦理学的发展</a:t>
            </a:r>
          </a:p>
        </p:txBody>
      </p:sp>
      <p:sp>
        <p:nvSpPr>
          <p:cNvPr id="195"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0" name="内容占位符 2"/>
          <p:cNvSpPr txBox="1"/>
          <p:nvPr>
            <p:ph type="body" idx="1"/>
          </p:nvPr>
        </p:nvSpPr>
        <p:spPr>
          <a:xfrm>
            <a:off x="293448" y="737914"/>
            <a:ext cx="5377352" cy="2209552"/>
          </a:xfrm>
          <a:prstGeom prst="rect">
            <a:avLst/>
          </a:prstGeom>
        </p:spPr>
        <p:txBody>
          <a:bodyPr/>
          <a:lstStyle/>
          <a:p>
            <a:pPr marL="177727" indent="-177727" defTabSz="473942">
              <a:spcBef>
                <a:spcPts val="200"/>
              </a:spcBef>
              <a:defRPr b="1" sz="1000"/>
            </a:pPr>
            <a:r>
              <a:t>1. </a:t>
            </a:r>
            <a:r>
              <a:rPr>
                <a:latin typeface="+mj-lt"/>
                <a:ea typeface="+mj-ea"/>
                <a:cs typeface="+mj-cs"/>
                <a:sym typeface="Helvetica"/>
              </a:rPr>
              <a:t>软件测试的概念</a:t>
            </a:r>
          </a:p>
          <a:p>
            <a:pPr marL="177727" indent="-177727" defTabSz="473942">
              <a:spcBef>
                <a:spcPts val="200"/>
              </a:spcBef>
              <a:defRPr sz="1000">
                <a:latin typeface="+mj-lt"/>
                <a:ea typeface="+mj-ea"/>
                <a:cs typeface="+mj-cs"/>
                <a:sym typeface="Helvetica"/>
              </a:defRPr>
            </a:pPr>
            <a:r>
              <a:t>两类方法：证明程序是正确的；</a:t>
            </a:r>
            <a:r>
              <a:rPr>
                <a:latin typeface="+mn-lt"/>
                <a:ea typeface="+mn-ea"/>
                <a:cs typeface="+mn-cs"/>
                <a:sym typeface="Calibri"/>
              </a:rPr>
              <a:t>“</a:t>
            </a:r>
            <a:r>
              <a:t>证伪主义</a:t>
            </a:r>
            <a:r>
              <a:rPr>
                <a:latin typeface="+mn-lt"/>
                <a:ea typeface="+mn-ea"/>
                <a:cs typeface="+mn-cs"/>
                <a:sym typeface="Calibri"/>
              </a:rPr>
              <a:t>”</a:t>
            </a:r>
          </a:p>
          <a:p>
            <a:pPr marL="177727" indent="-177727" defTabSz="473942">
              <a:spcBef>
                <a:spcPts val="200"/>
              </a:spcBef>
              <a:defRPr sz="1000">
                <a:latin typeface="+mj-lt"/>
                <a:ea typeface="+mj-ea"/>
                <a:cs typeface="+mj-cs"/>
                <a:sym typeface="Helvetica"/>
              </a:defRPr>
            </a:pPr>
            <a:r>
              <a:t>例：互联网公司中测试人员的工作</a:t>
            </a:r>
          </a:p>
          <a:p>
            <a:pPr marL="177727" indent="-177727" defTabSz="473942">
              <a:spcBef>
                <a:spcPts val="300"/>
              </a:spcBef>
              <a:defRPr sz="1000"/>
            </a:pPr>
          </a:p>
          <a:p>
            <a:pPr marL="177727" indent="-177727" defTabSz="473942">
              <a:spcBef>
                <a:spcPts val="200"/>
              </a:spcBef>
              <a:defRPr b="1" sz="1000"/>
            </a:pPr>
            <a:r>
              <a:t>2. </a:t>
            </a:r>
            <a:r>
              <a:rPr>
                <a:latin typeface="+mj-lt"/>
                <a:ea typeface="+mj-ea"/>
                <a:cs typeface="+mj-cs"/>
                <a:sym typeface="Helvetica"/>
              </a:rPr>
              <a:t>软件测试局限之</a:t>
            </a:r>
            <a:r>
              <a:t>1</a:t>
            </a:r>
            <a:r>
              <a:rPr>
                <a:latin typeface="+mj-lt"/>
                <a:ea typeface="+mj-ea"/>
                <a:cs typeface="+mj-cs"/>
                <a:sym typeface="Helvetica"/>
              </a:rPr>
              <a:t>：</a:t>
            </a:r>
            <a:r>
              <a:rPr b="0">
                <a:solidFill>
                  <a:srgbClr val="FF0000"/>
                </a:solidFill>
                <a:latin typeface="+mj-lt"/>
                <a:ea typeface="+mj-ea"/>
                <a:cs typeface="+mj-cs"/>
                <a:sym typeface="Helvetica"/>
              </a:rPr>
              <a:t>不能证明</a:t>
            </a:r>
            <a:r>
              <a:rPr b="0">
                <a:latin typeface="+mj-lt"/>
                <a:ea typeface="+mj-ea"/>
                <a:cs typeface="+mj-cs"/>
                <a:sym typeface="Helvetica"/>
              </a:rPr>
              <a:t>软件中还有没有其他错误和缺陷</a:t>
            </a:r>
          </a:p>
          <a:p>
            <a:pPr marL="177727" indent="-177727" defTabSz="473942">
              <a:spcBef>
                <a:spcPts val="200"/>
              </a:spcBef>
              <a:defRPr b="1" sz="1000"/>
            </a:pPr>
            <a:r>
              <a:t>3. </a:t>
            </a:r>
            <a:r>
              <a:rPr>
                <a:latin typeface="+mj-lt"/>
                <a:ea typeface="+mj-ea"/>
                <a:cs typeface="+mj-cs"/>
                <a:sym typeface="Helvetica"/>
              </a:rPr>
              <a:t>软件测试局限之</a:t>
            </a:r>
            <a:r>
              <a:t>2</a:t>
            </a:r>
            <a:r>
              <a:rPr>
                <a:latin typeface="+mj-lt"/>
                <a:ea typeface="+mj-ea"/>
                <a:cs typeface="+mj-cs"/>
                <a:sym typeface="Helvetica"/>
              </a:rPr>
              <a:t>：</a:t>
            </a:r>
            <a:r>
              <a:rPr b="0">
                <a:latin typeface="+mj-lt"/>
                <a:ea typeface="+mj-ea"/>
                <a:cs typeface="+mj-cs"/>
                <a:sym typeface="Helvetica"/>
              </a:rPr>
              <a:t>从硬件领域移植过来的测试技术，</a:t>
            </a:r>
            <a:r>
              <a:rPr b="0">
                <a:solidFill>
                  <a:srgbClr val="FF0000"/>
                </a:solidFill>
                <a:latin typeface="+mj-lt"/>
                <a:ea typeface="+mj-ea"/>
                <a:cs typeface="+mj-cs"/>
                <a:sym typeface="Helvetica"/>
              </a:rPr>
              <a:t>有效性不如硬件</a:t>
            </a:r>
            <a:r>
              <a:rPr b="0"/>
              <a:t>…</a:t>
            </a:r>
          </a:p>
          <a:p>
            <a:pPr marL="177727" indent="-177727" defTabSz="473942">
              <a:spcBef>
                <a:spcPts val="200"/>
              </a:spcBef>
              <a:defRPr b="1" sz="1000"/>
            </a:pPr>
            <a:r>
              <a:t>4. </a:t>
            </a:r>
            <a:r>
              <a:rPr>
                <a:latin typeface="+mj-lt"/>
                <a:ea typeface="+mj-ea"/>
                <a:cs typeface="+mj-cs"/>
                <a:sym typeface="Helvetica"/>
              </a:rPr>
              <a:t>软件测试局限之</a:t>
            </a:r>
            <a:r>
              <a:t>3</a:t>
            </a:r>
            <a:r>
              <a:rPr>
                <a:latin typeface="+mj-lt"/>
                <a:ea typeface="+mj-ea"/>
                <a:cs typeface="+mj-cs"/>
                <a:sym typeface="Helvetica"/>
              </a:rPr>
              <a:t>：</a:t>
            </a:r>
            <a:r>
              <a:rPr b="0">
                <a:latin typeface="+mj-lt"/>
                <a:ea typeface="+mj-ea"/>
                <a:cs typeface="+mj-cs"/>
                <a:sym typeface="Helvetica"/>
              </a:rPr>
              <a:t>如何有效提高机构的测试能力和水平</a:t>
            </a:r>
            <a:r>
              <a:rPr b="0">
                <a:solidFill>
                  <a:srgbClr val="FF0000"/>
                </a:solidFill>
                <a:latin typeface="+mj-lt"/>
                <a:ea typeface="+mj-ea"/>
                <a:cs typeface="+mj-cs"/>
                <a:sym typeface="Helvetica"/>
              </a:rPr>
              <a:t>没有提供指导</a:t>
            </a:r>
            <a:r>
              <a:rPr b="0"/>
              <a:t>…</a:t>
            </a:r>
          </a:p>
          <a:p>
            <a:pPr marL="177727" indent="-177727" defTabSz="473942">
              <a:spcBef>
                <a:spcPts val="200"/>
              </a:spcBef>
              <a:defRPr b="1" sz="1000"/>
            </a:pPr>
            <a:r>
              <a:t>5. </a:t>
            </a:r>
            <a:r>
              <a:rPr>
                <a:latin typeface="+mj-lt"/>
                <a:ea typeface="+mj-ea"/>
                <a:cs typeface="+mj-cs"/>
                <a:sym typeface="Helvetica"/>
              </a:rPr>
              <a:t>软件测试局限之</a:t>
            </a:r>
            <a:r>
              <a:t>4</a:t>
            </a:r>
            <a:r>
              <a:rPr>
                <a:latin typeface="+mj-lt"/>
                <a:ea typeface="+mj-ea"/>
                <a:cs typeface="+mj-cs"/>
                <a:sym typeface="Helvetica"/>
              </a:rPr>
              <a:t>：</a:t>
            </a:r>
            <a:r>
              <a:rPr b="0">
                <a:latin typeface="+mj-lt"/>
                <a:ea typeface="+mj-ea"/>
                <a:cs typeface="+mj-cs"/>
                <a:sym typeface="Helvetica"/>
              </a:rPr>
              <a:t>设计者如果告诉用户软件有缺陷，</a:t>
            </a:r>
            <a:r>
              <a:rPr b="0">
                <a:solidFill>
                  <a:srgbClr val="FF0000"/>
                </a:solidFill>
                <a:latin typeface="+mj-lt"/>
                <a:ea typeface="+mj-ea"/>
                <a:cs typeface="+mj-cs"/>
                <a:sym typeface="Helvetica"/>
              </a:rPr>
              <a:t>用户则不用了</a:t>
            </a:r>
            <a:r>
              <a:rPr b="0"/>
              <a:t>…</a:t>
            </a:r>
          </a:p>
          <a:p>
            <a:pPr marL="177727" indent="-177727" defTabSz="473942">
              <a:spcBef>
                <a:spcPts val="200"/>
              </a:spcBef>
              <a:defRPr b="1" sz="1000"/>
            </a:pPr>
            <a:r>
              <a:t>6. </a:t>
            </a:r>
            <a:r>
              <a:rPr>
                <a:latin typeface="+mj-lt"/>
                <a:ea typeface="+mj-ea"/>
                <a:cs typeface="+mj-cs"/>
                <a:sym typeface="Helvetica"/>
              </a:rPr>
              <a:t>软件测试局限之</a:t>
            </a:r>
            <a:r>
              <a:t>5</a:t>
            </a:r>
            <a:r>
              <a:rPr>
                <a:latin typeface="+mj-lt"/>
                <a:ea typeface="+mj-ea"/>
                <a:cs typeface="+mj-cs"/>
                <a:sym typeface="Helvetica"/>
              </a:rPr>
              <a:t>：</a:t>
            </a:r>
            <a:r>
              <a:rPr b="0">
                <a:latin typeface="+mj-lt"/>
                <a:ea typeface="+mj-ea"/>
                <a:cs typeface="+mj-cs"/>
                <a:sym typeface="Helvetica"/>
              </a:rPr>
              <a:t>任何测试都具有</a:t>
            </a:r>
            <a:r>
              <a:rPr b="0">
                <a:solidFill>
                  <a:srgbClr val="FF0000"/>
                </a:solidFill>
                <a:latin typeface="+mj-lt"/>
                <a:ea typeface="+mj-ea"/>
                <a:cs typeface="+mj-cs"/>
                <a:sym typeface="Helvetica"/>
              </a:rPr>
              <a:t>不确定性</a:t>
            </a:r>
          </a:p>
        </p:txBody>
      </p:sp>
      <p:sp>
        <p:nvSpPr>
          <p:cNvPr id="103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6.2.4 </a:t>
            </a:r>
            <a:r>
              <a:rPr>
                <a:latin typeface="+mj-lt"/>
                <a:ea typeface="+mj-ea"/>
                <a:cs typeface="+mj-cs"/>
                <a:sym typeface="Helvetica"/>
              </a:rPr>
              <a:t>软件测试及其局限性</a:t>
            </a:r>
          </a:p>
        </p:txBody>
      </p:sp>
      <p:sp>
        <p:nvSpPr>
          <p:cNvPr id="1032"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4"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035"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036" name="Rectangle 3"/>
          <p:cNvSpPr txBox="1"/>
          <p:nvPr/>
        </p:nvSpPr>
        <p:spPr>
          <a:xfrm>
            <a:off x="2114867" y="649286"/>
            <a:ext cx="3475991" cy="28327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6.1 基本术语</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6.2 复杂的软件</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6.3 IT风险分析和控制方法</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6.3.1 IT风险和可信计算的概念</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6.3.2 IT风险的管理过程</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6.3.3 信息系统风险评估</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6.3.4 项目管理</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6.4 IT使用者的风险意识</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6.5 IT设计者的风险意识</a:t>
            </a:r>
          </a:p>
        </p:txBody>
      </p:sp>
      <p:sp>
        <p:nvSpPr>
          <p:cNvPr id="1037"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9" name="内容占位符 2"/>
          <p:cNvSpPr txBox="1"/>
          <p:nvPr>
            <p:ph type="body" idx="1"/>
          </p:nvPr>
        </p:nvSpPr>
        <p:spPr>
          <a:xfrm>
            <a:off x="293448" y="737914"/>
            <a:ext cx="5377352" cy="2209552"/>
          </a:xfrm>
          <a:prstGeom prst="rect">
            <a:avLst/>
          </a:prstGeom>
        </p:spPr>
        <p:txBody>
          <a:bodyPr/>
          <a:lstStyle/>
          <a:p>
            <a:pPr>
              <a:spcBef>
                <a:spcPts val="200"/>
              </a:spcBef>
              <a:defRPr b="1" sz="1200"/>
            </a:pPr>
            <a:r>
              <a:t>1. </a:t>
            </a:r>
            <a:r>
              <a:rPr>
                <a:latin typeface="+mj-lt"/>
                <a:ea typeface="+mj-ea"/>
                <a:cs typeface="+mj-cs"/>
                <a:sym typeface="Helvetica"/>
              </a:rPr>
              <a:t>信息系统的安全隐患</a:t>
            </a:r>
          </a:p>
          <a:p>
            <a:pPr>
              <a:spcBef>
                <a:spcPts val="200"/>
              </a:spcBef>
              <a:defRPr sz="1200"/>
            </a:pPr>
            <a:r>
              <a:t>(1) </a:t>
            </a:r>
            <a:r>
              <a:rPr>
                <a:latin typeface="+mj-lt"/>
                <a:ea typeface="+mj-ea"/>
                <a:cs typeface="+mj-cs"/>
                <a:sym typeface="Helvetica"/>
              </a:rPr>
              <a:t>关键组件失效</a:t>
            </a:r>
          </a:p>
          <a:p>
            <a:pPr>
              <a:spcBef>
                <a:spcPts val="200"/>
              </a:spcBef>
              <a:defRPr sz="1200"/>
            </a:pPr>
            <a:r>
              <a:t>(2) </a:t>
            </a:r>
            <a:r>
              <a:rPr>
                <a:solidFill>
                  <a:srgbClr val="FF0000"/>
                </a:solidFill>
                <a:latin typeface="+mj-lt"/>
                <a:ea typeface="+mj-ea"/>
                <a:cs typeface="+mj-cs"/>
                <a:sym typeface="Helvetica"/>
              </a:rPr>
              <a:t>自然灾害</a:t>
            </a:r>
          </a:p>
          <a:p>
            <a:pPr>
              <a:defRPr sz="1200"/>
            </a:pPr>
          </a:p>
          <a:p>
            <a:pPr>
              <a:spcBef>
                <a:spcPts val="200"/>
              </a:spcBef>
              <a:defRPr sz="1200">
                <a:solidFill>
                  <a:srgbClr val="0000FF"/>
                </a:solidFill>
                <a:latin typeface="+mj-lt"/>
                <a:ea typeface="+mj-ea"/>
                <a:cs typeface="+mj-cs"/>
                <a:sym typeface="Helvetica"/>
              </a:defRPr>
            </a:pPr>
            <a:r>
              <a:t>例</a:t>
            </a:r>
            <a:r>
              <a:rPr>
                <a:solidFill>
                  <a:srgbClr val="000000"/>
                </a:solidFill>
              </a:rPr>
              <a:t>：互联网公司的异地容灾备份</a:t>
            </a:r>
          </a:p>
          <a:p>
            <a:pPr>
              <a:defRPr sz="1200"/>
            </a:pPr>
          </a:p>
          <a:p>
            <a:pPr>
              <a:spcBef>
                <a:spcPts val="200"/>
              </a:spcBef>
              <a:defRPr sz="1200">
                <a:solidFill>
                  <a:srgbClr val="0000FF"/>
                </a:solidFill>
                <a:latin typeface="+mj-lt"/>
                <a:ea typeface="+mj-ea"/>
                <a:cs typeface="+mj-cs"/>
                <a:sym typeface="Helvetica"/>
              </a:defRPr>
            </a:pPr>
            <a:r>
              <a:t>例</a:t>
            </a:r>
            <a:r>
              <a:rPr>
                <a:solidFill>
                  <a:srgbClr val="000000"/>
                </a:solidFill>
              </a:rPr>
              <a:t>：</a:t>
            </a:r>
            <a:r>
              <a:rPr>
                <a:solidFill>
                  <a:srgbClr val="000000"/>
                </a:solidFill>
                <a:latin typeface="+mn-lt"/>
                <a:ea typeface="+mn-ea"/>
                <a:cs typeface="+mn-cs"/>
                <a:sym typeface="Calibri"/>
              </a:rPr>
              <a:t>Disaster recovery </a:t>
            </a:r>
            <a:r>
              <a:rPr sz="800" u="sng">
                <a:uFill>
                  <a:solidFill>
                    <a:srgbClr val="0000FF"/>
                  </a:solidFill>
                </a:uFill>
                <a:latin typeface="+mn-lt"/>
                <a:ea typeface="+mn-ea"/>
                <a:cs typeface="+mn-cs"/>
                <a:sym typeface="Calibri"/>
                <a:hlinkClick r:id="rId2" invalidUrl="" action="" tgtFrame="" tooltip="" history="1" highlightClick="0" endSnd="0"/>
              </a:rPr>
              <a:t>https</a:t>
            </a:r>
            <a:r>
              <a:rPr sz="800" u="sng">
                <a:uFill>
                  <a:solidFill>
                    <a:srgbClr val="0000FF"/>
                  </a:solidFill>
                </a:uFill>
                <a:latin typeface="+mn-lt"/>
                <a:ea typeface="+mn-ea"/>
                <a:cs typeface="+mn-cs"/>
                <a:sym typeface="Calibri"/>
                <a:hlinkClick r:id="rId2" invalidUrl="" action="" tgtFrame="" tooltip="" history="1" highlightClick="0" endSnd="0"/>
              </a:rPr>
              <a:t>://</a:t>
            </a:r>
            <a:r>
              <a:rPr sz="800" u="sng">
                <a:uFill>
                  <a:solidFill>
                    <a:srgbClr val="0000FF"/>
                  </a:solidFill>
                </a:uFill>
                <a:latin typeface="+mn-lt"/>
                <a:ea typeface="+mn-ea"/>
                <a:cs typeface="+mn-cs"/>
                <a:sym typeface="Calibri"/>
                <a:hlinkClick r:id="rId2" invalidUrl="" action="" tgtFrame="" tooltip="" history="1" highlightClick="0" endSnd="0"/>
              </a:rPr>
              <a:t>en.wikipedia.org/wiki/Disaster_recovery</a:t>
            </a:r>
            <a:r>
              <a:rPr>
                <a:solidFill>
                  <a:srgbClr val="000000"/>
                </a:solidFill>
                <a:latin typeface="+mn-lt"/>
                <a:ea typeface="+mn-ea"/>
                <a:cs typeface="+mn-cs"/>
                <a:sym typeface="Calibri"/>
              </a:rPr>
              <a:t> </a:t>
            </a:r>
          </a:p>
        </p:txBody>
      </p:sp>
      <p:sp>
        <p:nvSpPr>
          <p:cNvPr id="104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6.3.1 IT</a:t>
            </a:r>
            <a:r>
              <a:rPr>
                <a:latin typeface="+mj-lt"/>
                <a:ea typeface="+mj-ea"/>
                <a:cs typeface="+mj-cs"/>
                <a:sym typeface="Helvetica"/>
              </a:rPr>
              <a:t>风险和可信计算的概念</a:t>
            </a:r>
          </a:p>
        </p:txBody>
      </p:sp>
      <p:sp>
        <p:nvSpPr>
          <p:cNvPr id="1041"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3" name="内容占位符 2"/>
          <p:cNvSpPr txBox="1"/>
          <p:nvPr>
            <p:ph type="body" idx="1"/>
          </p:nvPr>
        </p:nvSpPr>
        <p:spPr>
          <a:xfrm>
            <a:off x="293448" y="737914"/>
            <a:ext cx="5377352" cy="2209552"/>
          </a:xfrm>
          <a:prstGeom prst="rect">
            <a:avLst/>
          </a:prstGeom>
        </p:spPr>
        <p:txBody>
          <a:bodyPr/>
          <a:lstStyle/>
          <a:p>
            <a:pPr>
              <a:spcBef>
                <a:spcPts val="200"/>
              </a:spcBef>
              <a:defRPr b="1" sz="1200"/>
            </a:pPr>
            <a:r>
              <a:t>2. IT</a:t>
            </a:r>
            <a:r>
              <a:rPr>
                <a:latin typeface="+mj-lt"/>
                <a:ea typeface="+mj-ea"/>
                <a:cs typeface="+mj-cs"/>
                <a:sym typeface="Helvetica"/>
              </a:rPr>
              <a:t>风险的主要类型</a:t>
            </a:r>
          </a:p>
          <a:p>
            <a:pPr>
              <a:spcBef>
                <a:spcPts val="200"/>
              </a:spcBef>
              <a:defRPr sz="1200"/>
            </a:pPr>
            <a:r>
              <a:t>(1) </a:t>
            </a:r>
            <a:r>
              <a:rPr>
                <a:solidFill>
                  <a:srgbClr val="FF0000"/>
                </a:solidFill>
                <a:latin typeface="+mj-lt"/>
                <a:ea typeface="+mj-ea"/>
                <a:cs typeface="+mj-cs"/>
                <a:sym typeface="Helvetica"/>
              </a:rPr>
              <a:t>完整性</a:t>
            </a:r>
            <a:r>
              <a:rPr>
                <a:latin typeface="+mj-lt"/>
                <a:ea typeface="+mj-ea"/>
                <a:cs typeface="+mj-cs"/>
                <a:sym typeface="Helvetica"/>
              </a:rPr>
              <a:t>风险：数据未经授权使用或不完整或不准确而造成的风险</a:t>
            </a:r>
          </a:p>
          <a:p>
            <a:pPr>
              <a:spcBef>
                <a:spcPts val="200"/>
              </a:spcBef>
              <a:defRPr sz="1200"/>
            </a:pPr>
            <a:r>
              <a:t>(2) </a:t>
            </a:r>
            <a:r>
              <a:rPr>
                <a:solidFill>
                  <a:srgbClr val="FF0000"/>
                </a:solidFill>
                <a:latin typeface="+mj-lt"/>
                <a:ea typeface="+mj-ea"/>
                <a:cs typeface="+mj-cs"/>
                <a:sym typeface="Helvetica"/>
              </a:rPr>
              <a:t>存取</a:t>
            </a:r>
            <a:r>
              <a:rPr>
                <a:latin typeface="+mj-lt"/>
                <a:ea typeface="+mj-ea"/>
                <a:cs typeface="+mj-cs"/>
                <a:sym typeface="Helvetica"/>
              </a:rPr>
              <a:t>风险：由于系统、数据或信息存取不当而导致的风险</a:t>
            </a:r>
          </a:p>
          <a:p>
            <a:pPr>
              <a:spcBef>
                <a:spcPts val="200"/>
              </a:spcBef>
              <a:defRPr sz="1200"/>
            </a:pPr>
            <a:r>
              <a:t>(3) </a:t>
            </a:r>
            <a:r>
              <a:rPr>
                <a:solidFill>
                  <a:srgbClr val="FF0000"/>
                </a:solidFill>
                <a:latin typeface="+mj-lt"/>
                <a:ea typeface="+mj-ea"/>
                <a:cs typeface="+mj-cs"/>
                <a:sym typeface="Helvetica"/>
              </a:rPr>
              <a:t>获得性</a:t>
            </a:r>
            <a:r>
              <a:rPr>
                <a:latin typeface="+mj-lt"/>
                <a:ea typeface="+mj-ea"/>
                <a:cs typeface="+mj-cs"/>
                <a:sym typeface="Helvetica"/>
              </a:rPr>
              <a:t>风险：影响数据或信息可获得性的风险</a:t>
            </a:r>
          </a:p>
          <a:p>
            <a:pPr>
              <a:spcBef>
                <a:spcPts val="200"/>
              </a:spcBef>
              <a:defRPr sz="1200"/>
            </a:pPr>
            <a:r>
              <a:t>(4) </a:t>
            </a:r>
            <a:r>
              <a:rPr>
                <a:solidFill>
                  <a:srgbClr val="FF0000"/>
                </a:solidFill>
                <a:latin typeface="+mj-lt"/>
                <a:ea typeface="+mj-ea"/>
                <a:cs typeface="+mj-cs"/>
                <a:sym typeface="Helvetica"/>
              </a:rPr>
              <a:t>体系结构</a:t>
            </a:r>
            <a:r>
              <a:rPr>
                <a:latin typeface="+mj-lt"/>
                <a:ea typeface="+mj-ea"/>
                <a:cs typeface="+mj-cs"/>
                <a:sym typeface="Helvetica"/>
              </a:rPr>
              <a:t>风险：信息体系结构规划不合理或未能与业务结构实现调配所带来的风险</a:t>
            </a:r>
          </a:p>
          <a:p>
            <a:pPr>
              <a:spcBef>
                <a:spcPts val="200"/>
              </a:spcBef>
              <a:defRPr sz="1200"/>
            </a:pPr>
            <a:r>
              <a:t>(5) </a:t>
            </a:r>
            <a:r>
              <a:rPr>
                <a:solidFill>
                  <a:srgbClr val="FF0000"/>
                </a:solidFill>
                <a:latin typeface="+mj-lt"/>
                <a:ea typeface="+mj-ea"/>
                <a:cs typeface="+mj-cs"/>
                <a:sym typeface="Helvetica"/>
              </a:rPr>
              <a:t>其他</a:t>
            </a:r>
            <a:r>
              <a:rPr>
                <a:latin typeface="+mj-lt"/>
                <a:ea typeface="+mj-ea"/>
                <a:cs typeface="+mj-cs"/>
                <a:sym typeface="Helvetica"/>
              </a:rPr>
              <a:t>相关风险：其他影响企业业务活动的技术性风险</a:t>
            </a:r>
          </a:p>
        </p:txBody>
      </p:sp>
      <p:sp>
        <p:nvSpPr>
          <p:cNvPr id="104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6.3.1 IT</a:t>
            </a:r>
            <a:r>
              <a:rPr>
                <a:latin typeface="+mj-lt"/>
                <a:ea typeface="+mj-ea"/>
                <a:cs typeface="+mj-cs"/>
                <a:sym typeface="Helvetica"/>
              </a:rPr>
              <a:t>风险和可信计算的概念</a:t>
            </a:r>
          </a:p>
        </p:txBody>
      </p:sp>
      <p:sp>
        <p:nvSpPr>
          <p:cNvPr id="1045"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7" name="内容占位符 2"/>
          <p:cNvSpPr txBox="1"/>
          <p:nvPr>
            <p:ph type="body" idx="1"/>
          </p:nvPr>
        </p:nvSpPr>
        <p:spPr>
          <a:xfrm>
            <a:off x="293448" y="737914"/>
            <a:ext cx="5377352" cy="2209552"/>
          </a:xfrm>
          <a:prstGeom prst="rect">
            <a:avLst/>
          </a:prstGeom>
        </p:spPr>
        <p:txBody>
          <a:bodyPr/>
          <a:lstStyle/>
          <a:p>
            <a:pPr marL="177727" indent="-177727" defTabSz="473942">
              <a:spcBef>
                <a:spcPts val="200"/>
              </a:spcBef>
              <a:defRPr b="1" sz="1000"/>
            </a:pPr>
            <a:r>
              <a:t>3. </a:t>
            </a:r>
            <a:r>
              <a:rPr>
                <a:latin typeface="+mj-lt"/>
                <a:ea typeface="+mj-ea"/>
                <a:cs typeface="+mj-cs"/>
                <a:sym typeface="Helvetica"/>
              </a:rPr>
              <a:t>可信计算（</a:t>
            </a:r>
            <a:r>
              <a:t>Trusted Computing</a:t>
            </a:r>
            <a:r>
              <a:rPr>
                <a:latin typeface="+mj-lt"/>
                <a:ea typeface="+mj-ea"/>
                <a:cs typeface="+mj-cs"/>
                <a:sym typeface="Helvetica"/>
              </a:rPr>
              <a:t>）</a:t>
            </a:r>
          </a:p>
          <a:p>
            <a:pPr marL="177727" indent="-177727" defTabSz="473942">
              <a:spcBef>
                <a:spcPts val="200"/>
              </a:spcBef>
              <a:defRPr sz="1000"/>
            </a:pPr>
            <a:r>
              <a:t>(1) </a:t>
            </a:r>
            <a:r>
              <a:rPr>
                <a:latin typeface="+mj-lt"/>
                <a:ea typeface="+mj-ea"/>
                <a:cs typeface="+mj-cs"/>
                <a:sym typeface="Helvetica"/>
              </a:rPr>
              <a:t>可信计算的定义</a:t>
            </a:r>
          </a:p>
          <a:p>
            <a:pPr marL="177727" indent="-177727" defTabSz="473942">
              <a:spcBef>
                <a:spcPts val="200"/>
              </a:spcBef>
              <a:defRPr sz="1000">
                <a:latin typeface="+mj-lt"/>
                <a:ea typeface="+mj-ea"/>
                <a:cs typeface="+mj-cs"/>
                <a:sym typeface="Helvetica"/>
              </a:defRPr>
            </a:pPr>
            <a:r>
              <a:t>定义（美国国防部）：可以违反安全策略的系统，也就是说</a:t>
            </a:r>
            <a:r>
              <a:rPr>
                <a:latin typeface="+mn-lt"/>
                <a:ea typeface="+mn-ea"/>
                <a:cs typeface="+mn-cs"/>
                <a:sym typeface="Calibri"/>
              </a:rPr>
              <a:t>“</a:t>
            </a:r>
            <a:r>
              <a:t>一个因为你没有选择而必须信任的系统</a:t>
            </a:r>
            <a:r>
              <a:rPr>
                <a:latin typeface="+mn-lt"/>
                <a:ea typeface="+mn-ea"/>
                <a:cs typeface="+mn-cs"/>
                <a:sym typeface="Calibri"/>
              </a:rPr>
              <a:t>”</a:t>
            </a:r>
          </a:p>
          <a:p>
            <a:pPr marL="177727" indent="-177727" defTabSz="473942">
              <a:spcBef>
                <a:spcPts val="200"/>
              </a:spcBef>
              <a:defRPr sz="1000">
                <a:latin typeface="+mj-lt"/>
                <a:ea typeface="+mj-ea"/>
                <a:cs typeface="+mj-cs"/>
                <a:sym typeface="Helvetica"/>
              </a:defRPr>
            </a:pPr>
            <a:r>
              <a:t>可信计算平台是通过</a:t>
            </a:r>
            <a:r>
              <a:rPr>
                <a:solidFill>
                  <a:srgbClr val="FF0000"/>
                </a:solidFill>
              </a:rPr>
              <a:t>硬件与软件技术</a:t>
            </a:r>
            <a:r>
              <a:t>的结合，防范不同类型</a:t>
            </a:r>
            <a:r>
              <a:rPr>
                <a:latin typeface="+mn-lt"/>
                <a:ea typeface="+mn-ea"/>
                <a:cs typeface="+mn-cs"/>
                <a:sym typeface="Calibri"/>
              </a:rPr>
              <a:t>“</a:t>
            </a:r>
            <a:r>
              <a:t>不速之客</a:t>
            </a:r>
            <a:r>
              <a:rPr>
                <a:latin typeface="+mn-lt"/>
                <a:ea typeface="+mn-ea"/>
                <a:cs typeface="+mn-cs"/>
                <a:sym typeface="Calibri"/>
              </a:rPr>
              <a:t>”</a:t>
            </a:r>
            <a:r>
              <a:t>，</a:t>
            </a:r>
            <a:r>
              <a:rPr>
                <a:solidFill>
                  <a:srgbClr val="FF0000"/>
                </a:solidFill>
              </a:rPr>
              <a:t>保证远程计算是可信的</a:t>
            </a:r>
            <a:endParaRPr>
              <a:solidFill>
                <a:srgbClr val="FF0000"/>
              </a:solidFill>
            </a:endParaRPr>
          </a:p>
          <a:p>
            <a:pPr marL="177727" indent="-177727" defTabSz="473942">
              <a:spcBef>
                <a:spcPts val="300"/>
              </a:spcBef>
              <a:defRPr sz="1000"/>
            </a:pPr>
          </a:p>
          <a:p>
            <a:pPr marL="177727" indent="-177727" defTabSz="473942">
              <a:spcBef>
                <a:spcPts val="200"/>
              </a:spcBef>
              <a:defRPr sz="1000"/>
            </a:pPr>
            <a:r>
              <a:t>(2) </a:t>
            </a:r>
            <a:r>
              <a:rPr>
                <a:latin typeface="+mj-lt"/>
                <a:ea typeface="+mj-ea"/>
                <a:cs typeface="+mj-cs"/>
                <a:sym typeface="Helvetica"/>
              </a:rPr>
              <a:t>可信计算的组织</a:t>
            </a:r>
          </a:p>
          <a:p>
            <a:pPr marL="177727" indent="-177727" defTabSz="473942">
              <a:spcBef>
                <a:spcPts val="200"/>
              </a:spcBef>
              <a:defRPr sz="1000">
                <a:latin typeface="+mj-lt"/>
                <a:ea typeface="+mj-ea"/>
                <a:cs typeface="+mj-cs"/>
                <a:sym typeface="Helvetica"/>
              </a:defRPr>
            </a:pPr>
            <a:r>
              <a:t>可信计算组织（</a:t>
            </a:r>
            <a:r>
              <a:rPr>
                <a:latin typeface="+mn-lt"/>
                <a:ea typeface="+mn-ea"/>
                <a:cs typeface="+mn-cs"/>
                <a:sym typeface="Calibri"/>
              </a:rPr>
              <a:t>TCPA</a:t>
            </a:r>
            <a:r>
              <a:t>）、微软公司的</a:t>
            </a:r>
            <a:r>
              <a:rPr>
                <a:latin typeface="+mn-lt"/>
                <a:ea typeface="+mn-ea"/>
                <a:cs typeface="+mn-cs"/>
                <a:sym typeface="Calibri"/>
              </a:rPr>
              <a:t>Palladium</a:t>
            </a:r>
            <a:r>
              <a:t>、英特尔的</a:t>
            </a:r>
            <a:r>
              <a:rPr>
                <a:latin typeface="+mn-lt"/>
                <a:ea typeface="+mn-ea"/>
                <a:cs typeface="+mn-cs"/>
                <a:sym typeface="Calibri"/>
              </a:rPr>
              <a:t>LaGrande</a:t>
            </a:r>
            <a:r>
              <a:t>等</a:t>
            </a:r>
          </a:p>
        </p:txBody>
      </p:sp>
      <p:sp>
        <p:nvSpPr>
          <p:cNvPr id="104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6.3.1 IT</a:t>
            </a:r>
            <a:r>
              <a:rPr>
                <a:latin typeface="+mj-lt"/>
                <a:ea typeface="+mj-ea"/>
                <a:cs typeface="+mj-cs"/>
                <a:sym typeface="Helvetica"/>
              </a:rPr>
              <a:t>风险和可信计算的概念</a:t>
            </a:r>
          </a:p>
        </p:txBody>
      </p:sp>
      <p:sp>
        <p:nvSpPr>
          <p:cNvPr id="1049"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1" name="内容占位符 2"/>
          <p:cNvSpPr txBox="1"/>
          <p:nvPr>
            <p:ph type="body" idx="1"/>
          </p:nvPr>
        </p:nvSpPr>
        <p:spPr>
          <a:xfrm>
            <a:off x="293448" y="737914"/>
            <a:ext cx="5377352" cy="2209552"/>
          </a:xfrm>
          <a:prstGeom prst="rect">
            <a:avLst/>
          </a:prstGeom>
        </p:spPr>
        <p:txBody>
          <a:bodyPr/>
          <a:lstStyle/>
          <a:p>
            <a:pPr marL="167853" indent="-167853" defTabSz="447612">
              <a:spcBef>
                <a:spcPts val="200"/>
              </a:spcBef>
              <a:defRPr b="1" sz="1000"/>
            </a:pPr>
            <a:r>
              <a:t>1. </a:t>
            </a:r>
            <a:r>
              <a:rPr>
                <a:latin typeface="+mj-lt"/>
                <a:ea typeface="+mj-ea"/>
                <a:cs typeface="+mj-cs"/>
                <a:sym typeface="Helvetica"/>
              </a:rPr>
              <a:t>确定风险</a:t>
            </a:r>
          </a:p>
          <a:p>
            <a:pPr marL="167853" indent="-167853" defTabSz="447612">
              <a:spcBef>
                <a:spcPts val="300"/>
              </a:spcBef>
              <a:defRPr b="1" sz="1000"/>
            </a:pPr>
          </a:p>
          <a:p>
            <a:pPr marL="167853" indent="-167853" defTabSz="447612">
              <a:spcBef>
                <a:spcPts val="200"/>
              </a:spcBef>
              <a:defRPr b="1" sz="1000"/>
            </a:pPr>
            <a:r>
              <a:t>2. </a:t>
            </a:r>
            <a:r>
              <a:rPr>
                <a:latin typeface="+mj-lt"/>
                <a:ea typeface="+mj-ea"/>
                <a:cs typeface="+mj-cs"/>
                <a:sym typeface="Helvetica"/>
              </a:rPr>
              <a:t>风险分析</a:t>
            </a:r>
          </a:p>
          <a:p>
            <a:pPr marL="167853" indent="-167853" defTabSz="447612">
              <a:spcBef>
                <a:spcPts val="300"/>
              </a:spcBef>
              <a:defRPr b="1" sz="1000"/>
            </a:pPr>
          </a:p>
          <a:p>
            <a:pPr marL="167853" indent="-167853" defTabSz="447612">
              <a:spcBef>
                <a:spcPts val="200"/>
              </a:spcBef>
              <a:defRPr b="1" sz="1000"/>
            </a:pPr>
            <a:r>
              <a:t>3. </a:t>
            </a:r>
            <a:r>
              <a:rPr>
                <a:latin typeface="+mj-lt"/>
                <a:ea typeface="+mj-ea"/>
                <a:cs typeface="+mj-cs"/>
                <a:sym typeface="Helvetica"/>
              </a:rPr>
              <a:t>风险规划：</a:t>
            </a:r>
            <a:r>
              <a:rPr b="0">
                <a:latin typeface="+mj-lt"/>
                <a:ea typeface="+mj-ea"/>
                <a:cs typeface="+mj-cs"/>
                <a:sym typeface="Helvetica"/>
              </a:rPr>
              <a:t>制定风险解决方案，包括缓解方案、触发方案和应急方案</a:t>
            </a:r>
          </a:p>
          <a:p>
            <a:pPr marL="167853" indent="-167853" defTabSz="447612">
              <a:spcBef>
                <a:spcPts val="300"/>
              </a:spcBef>
              <a:defRPr b="1" sz="1000"/>
            </a:pPr>
          </a:p>
          <a:p>
            <a:pPr marL="167853" indent="-167853" defTabSz="447612">
              <a:spcBef>
                <a:spcPts val="200"/>
              </a:spcBef>
              <a:defRPr b="1" sz="1000"/>
            </a:pPr>
            <a:r>
              <a:t>4. </a:t>
            </a:r>
            <a:r>
              <a:rPr>
                <a:latin typeface="+mj-lt"/>
                <a:ea typeface="+mj-ea"/>
                <a:cs typeface="+mj-cs"/>
                <a:sym typeface="Helvetica"/>
              </a:rPr>
              <a:t>风险跟踪：</a:t>
            </a:r>
            <a:r>
              <a:rPr b="0">
                <a:latin typeface="+mj-lt"/>
                <a:ea typeface="+mj-ea"/>
                <a:cs typeface="+mj-cs"/>
                <a:sym typeface="Helvetica"/>
              </a:rPr>
              <a:t>追踪风险的变化，撰写和提交风险状态报告，为后续的决策和行动提供信息支持</a:t>
            </a:r>
          </a:p>
          <a:p>
            <a:pPr marL="167853" indent="-167853" defTabSz="447612">
              <a:spcBef>
                <a:spcPts val="300"/>
              </a:spcBef>
              <a:defRPr b="1" sz="1000"/>
            </a:pPr>
          </a:p>
          <a:p>
            <a:pPr marL="167853" indent="-167853" defTabSz="447612">
              <a:spcBef>
                <a:spcPts val="200"/>
              </a:spcBef>
              <a:defRPr b="1" sz="1000"/>
            </a:pPr>
            <a:r>
              <a:t>5. </a:t>
            </a:r>
            <a:r>
              <a:rPr>
                <a:latin typeface="+mj-lt"/>
                <a:ea typeface="+mj-ea"/>
                <a:cs typeface="+mj-cs"/>
                <a:sym typeface="Helvetica"/>
              </a:rPr>
              <a:t>风险控制</a:t>
            </a:r>
          </a:p>
        </p:txBody>
      </p:sp>
      <p:sp>
        <p:nvSpPr>
          <p:cNvPr id="105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6.3.2 IT</a:t>
            </a:r>
            <a:r>
              <a:rPr>
                <a:latin typeface="+mj-lt"/>
                <a:ea typeface="+mj-ea"/>
                <a:cs typeface="+mj-cs"/>
                <a:sym typeface="Helvetica"/>
              </a:rPr>
              <a:t>风险的管理过程</a:t>
            </a:r>
          </a:p>
        </p:txBody>
      </p:sp>
      <p:sp>
        <p:nvSpPr>
          <p:cNvPr id="1053"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5" name="内容占位符 2"/>
          <p:cNvSpPr txBox="1"/>
          <p:nvPr>
            <p:ph type="body" idx="1"/>
          </p:nvPr>
        </p:nvSpPr>
        <p:spPr>
          <a:xfrm>
            <a:off x="293448" y="737914"/>
            <a:ext cx="5377352" cy="2209552"/>
          </a:xfrm>
          <a:prstGeom prst="rect">
            <a:avLst/>
          </a:prstGeom>
        </p:spPr>
        <p:txBody>
          <a:bodyPr/>
          <a:lstStyle/>
          <a:p>
            <a:pPr>
              <a:spcBef>
                <a:spcPts val="200"/>
              </a:spcBef>
              <a:defRPr b="1" sz="1200"/>
            </a:pPr>
            <a:r>
              <a:t>1. </a:t>
            </a:r>
            <a:r>
              <a:rPr>
                <a:latin typeface="+mj-lt"/>
                <a:ea typeface="+mj-ea"/>
                <a:cs typeface="+mj-cs"/>
                <a:sym typeface="Helvetica"/>
              </a:rPr>
              <a:t>评估方法的类型</a:t>
            </a:r>
          </a:p>
          <a:p>
            <a:pPr>
              <a:spcBef>
                <a:spcPts val="200"/>
              </a:spcBef>
              <a:defRPr sz="1200"/>
            </a:pPr>
            <a:r>
              <a:t>(1) </a:t>
            </a:r>
            <a:r>
              <a:rPr>
                <a:latin typeface="+mj-lt"/>
                <a:ea typeface="+mj-ea"/>
                <a:cs typeface="+mj-cs"/>
                <a:sym typeface="Helvetica"/>
              </a:rPr>
              <a:t>定性评估</a:t>
            </a:r>
          </a:p>
          <a:p>
            <a:pPr>
              <a:spcBef>
                <a:spcPts val="200"/>
              </a:spcBef>
              <a:defRPr sz="1200"/>
            </a:pPr>
            <a:r>
              <a:t>(2) </a:t>
            </a:r>
            <a:r>
              <a:rPr>
                <a:latin typeface="+mj-lt"/>
                <a:ea typeface="+mj-ea"/>
                <a:cs typeface="+mj-cs"/>
                <a:sym typeface="Helvetica"/>
              </a:rPr>
              <a:t>半定量评估</a:t>
            </a:r>
          </a:p>
          <a:p>
            <a:pPr>
              <a:spcBef>
                <a:spcPts val="200"/>
              </a:spcBef>
              <a:defRPr sz="1200"/>
            </a:pPr>
            <a:r>
              <a:t>(3) </a:t>
            </a:r>
            <a:r>
              <a:rPr>
                <a:latin typeface="+mj-lt"/>
                <a:ea typeface="+mj-ea"/>
                <a:cs typeface="+mj-cs"/>
                <a:sym typeface="Helvetica"/>
              </a:rPr>
              <a:t>定量评估</a:t>
            </a:r>
          </a:p>
          <a:p>
            <a:pPr>
              <a:defRPr sz="1200"/>
            </a:pPr>
          </a:p>
          <a:p>
            <a:pPr>
              <a:spcBef>
                <a:spcPts val="200"/>
              </a:spcBef>
              <a:defRPr b="1" sz="1200"/>
            </a:pPr>
            <a:r>
              <a:t>2. </a:t>
            </a:r>
            <a:r>
              <a:rPr>
                <a:latin typeface="+mj-lt"/>
                <a:ea typeface="+mj-ea"/>
                <a:cs typeface="+mj-cs"/>
                <a:sym typeface="Helvetica"/>
              </a:rPr>
              <a:t>信息系统风险评估的发展</a:t>
            </a:r>
          </a:p>
          <a:p>
            <a:pPr>
              <a:spcBef>
                <a:spcPts val="200"/>
              </a:spcBef>
              <a:defRPr sz="1200">
                <a:latin typeface="+mj-lt"/>
                <a:ea typeface="+mj-ea"/>
                <a:cs typeface="+mj-cs"/>
                <a:sym typeface="Helvetica"/>
              </a:defRPr>
            </a:pPr>
            <a:r>
              <a:t>我国信息系统风险评估工作目前还处于</a:t>
            </a:r>
            <a:r>
              <a:rPr>
                <a:solidFill>
                  <a:srgbClr val="FF0000"/>
                </a:solidFill>
              </a:rPr>
              <a:t>起步阶段</a:t>
            </a:r>
            <a:r>
              <a:t>，没有形成一套成形的专业规范，缺少一支能够全面开展信息系统风险评估的人才队伍。</a:t>
            </a:r>
          </a:p>
        </p:txBody>
      </p:sp>
      <p:sp>
        <p:nvSpPr>
          <p:cNvPr id="105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6.3.3 </a:t>
            </a:r>
            <a:r>
              <a:rPr>
                <a:latin typeface="+mj-lt"/>
                <a:ea typeface="+mj-ea"/>
                <a:cs typeface="+mj-cs"/>
                <a:sym typeface="Helvetica"/>
              </a:rPr>
              <a:t>信息系统风险评估</a:t>
            </a:r>
          </a:p>
        </p:txBody>
      </p:sp>
      <p:sp>
        <p:nvSpPr>
          <p:cNvPr id="1057"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9" name="内容占位符 2"/>
          <p:cNvSpPr txBox="1"/>
          <p:nvPr>
            <p:ph type="body" idx="1"/>
          </p:nvPr>
        </p:nvSpPr>
        <p:spPr>
          <a:xfrm>
            <a:off x="293448" y="737914"/>
            <a:ext cx="5377352" cy="2209552"/>
          </a:xfrm>
          <a:prstGeom prst="rect">
            <a:avLst/>
          </a:prstGeom>
        </p:spPr>
        <p:txBody>
          <a:bodyPr/>
          <a:lstStyle/>
          <a:p>
            <a:pPr>
              <a:spcBef>
                <a:spcPts val="200"/>
              </a:spcBef>
              <a:defRPr b="1" sz="1200"/>
            </a:pPr>
            <a:r>
              <a:t>1. </a:t>
            </a:r>
            <a:r>
              <a:rPr>
                <a:latin typeface="+mj-lt"/>
                <a:ea typeface="+mj-ea"/>
                <a:cs typeface="+mj-cs"/>
                <a:sym typeface="Helvetica"/>
              </a:rPr>
              <a:t>软件开发标准</a:t>
            </a:r>
          </a:p>
          <a:p>
            <a:pPr>
              <a:defRPr b="1" sz="1200"/>
            </a:pPr>
          </a:p>
          <a:p>
            <a:pPr>
              <a:spcBef>
                <a:spcPts val="200"/>
              </a:spcBef>
              <a:defRPr b="1" sz="1200"/>
            </a:pPr>
            <a:r>
              <a:t>2. </a:t>
            </a:r>
            <a:r>
              <a:rPr>
                <a:latin typeface="+mj-lt"/>
                <a:ea typeface="+mj-ea"/>
                <a:cs typeface="+mj-cs"/>
                <a:sym typeface="Helvetica"/>
              </a:rPr>
              <a:t>项目管理：</a:t>
            </a:r>
            <a:r>
              <a:rPr b="0">
                <a:latin typeface="+mj-lt"/>
                <a:ea typeface="+mj-ea"/>
                <a:cs typeface="+mj-cs"/>
                <a:sym typeface="Helvetica"/>
              </a:rPr>
              <a:t>启动、计划、执行、控制、收尾</a:t>
            </a:r>
          </a:p>
          <a:p>
            <a:pPr>
              <a:defRPr b="1" sz="1200"/>
            </a:pPr>
          </a:p>
          <a:p>
            <a:pPr>
              <a:spcBef>
                <a:spcPts val="200"/>
              </a:spcBef>
              <a:defRPr b="1" sz="1200"/>
            </a:pPr>
            <a:r>
              <a:t>3. IT</a:t>
            </a:r>
            <a:r>
              <a:rPr>
                <a:latin typeface="+mj-lt"/>
                <a:ea typeface="+mj-ea"/>
                <a:cs typeface="+mj-cs"/>
                <a:sym typeface="Helvetica"/>
              </a:rPr>
              <a:t>监理</a:t>
            </a:r>
          </a:p>
        </p:txBody>
      </p:sp>
      <p:sp>
        <p:nvSpPr>
          <p:cNvPr id="106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6.3.4 </a:t>
            </a:r>
            <a:r>
              <a:rPr>
                <a:latin typeface="+mj-lt"/>
                <a:ea typeface="+mj-ea"/>
                <a:cs typeface="+mj-cs"/>
                <a:sym typeface="Helvetica"/>
              </a:rPr>
              <a:t>项目管理</a:t>
            </a:r>
          </a:p>
        </p:txBody>
      </p:sp>
      <p:sp>
        <p:nvSpPr>
          <p:cNvPr id="1061"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3" name="内容占位符 2"/>
          <p:cNvSpPr txBox="1"/>
          <p:nvPr>
            <p:ph type="body" idx="1"/>
          </p:nvPr>
        </p:nvSpPr>
        <p:spPr>
          <a:xfrm>
            <a:off x="293448" y="737914"/>
            <a:ext cx="5377352" cy="2209552"/>
          </a:xfrm>
          <a:prstGeom prst="rect">
            <a:avLst/>
          </a:prstGeom>
        </p:spPr>
        <p:txBody>
          <a:bodyPr/>
          <a:lstStyle/>
          <a:p>
            <a:pPr>
              <a:spcBef>
                <a:spcPts val="200"/>
              </a:spcBef>
              <a:defRPr b="1" sz="1200"/>
            </a:pPr>
            <a:r>
              <a:t>4. </a:t>
            </a:r>
            <a:r>
              <a:rPr>
                <a:latin typeface="+mj-lt"/>
                <a:ea typeface="+mj-ea"/>
                <a:cs typeface="+mj-cs"/>
                <a:sym typeface="Helvetica"/>
              </a:rPr>
              <a:t>信息系统审计</a:t>
            </a:r>
          </a:p>
          <a:p>
            <a:pPr>
              <a:spcBef>
                <a:spcPts val="200"/>
              </a:spcBef>
              <a:defRPr sz="1200">
                <a:latin typeface="+mj-lt"/>
                <a:ea typeface="+mj-ea"/>
                <a:cs typeface="+mj-cs"/>
                <a:sym typeface="Helvetica"/>
              </a:defRPr>
            </a:pPr>
            <a:r>
              <a:t>定义（美国信息系统审计权威</a:t>
            </a:r>
            <a:r>
              <a:rPr>
                <a:latin typeface="+mn-lt"/>
                <a:ea typeface="+mn-ea"/>
                <a:cs typeface="+mn-cs"/>
                <a:sym typeface="Calibri"/>
              </a:rPr>
              <a:t>Ron Weber</a:t>
            </a:r>
            <a:r>
              <a:t>）：收集并评估证据以决定一个计算机系统（信息系统）是否有效做到</a:t>
            </a:r>
            <a:r>
              <a:rPr>
                <a:solidFill>
                  <a:srgbClr val="FF0000"/>
                </a:solidFill>
              </a:rPr>
              <a:t>保护资产、维护数据完整、完成组织目标</a:t>
            </a:r>
            <a:r>
              <a:t>，同时</a:t>
            </a:r>
            <a:r>
              <a:rPr>
                <a:solidFill>
                  <a:srgbClr val="FF0000"/>
                </a:solidFill>
              </a:rPr>
              <a:t>最经济地使用资源</a:t>
            </a:r>
            <a:endParaRPr>
              <a:solidFill>
                <a:srgbClr val="FF0000"/>
              </a:solidFill>
            </a:endParaRPr>
          </a:p>
          <a:p>
            <a:pPr lvl="1" marL="427865" indent="-164563">
              <a:spcBef>
                <a:spcPts val="200"/>
              </a:spcBef>
              <a:defRPr sz="1200">
                <a:latin typeface="+mj-lt"/>
                <a:ea typeface="+mj-ea"/>
                <a:cs typeface="+mj-cs"/>
                <a:sym typeface="Helvetica"/>
              </a:defRPr>
            </a:pPr>
            <a:r>
              <a:t>可用性、保密性、完整性</a:t>
            </a:r>
          </a:p>
          <a:p>
            <a:pPr>
              <a:defRPr sz="1200"/>
            </a:pPr>
          </a:p>
          <a:p>
            <a:pPr>
              <a:spcBef>
                <a:spcPts val="200"/>
              </a:spcBef>
              <a:defRPr sz="1200">
                <a:latin typeface="+mj-lt"/>
                <a:ea typeface="+mj-ea"/>
                <a:cs typeface="+mj-cs"/>
                <a:sym typeface="Helvetica"/>
              </a:defRPr>
            </a:pPr>
            <a:r>
              <a:t>信息系统审计在国外已经发展成熟，而国内还处于起步阶段</a:t>
            </a:r>
          </a:p>
        </p:txBody>
      </p:sp>
      <p:sp>
        <p:nvSpPr>
          <p:cNvPr id="106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6.3.4 </a:t>
            </a:r>
            <a:r>
              <a:rPr>
                <a:latin typeface="+mj-lt"/>
                <a:ea typeface="+mj-ea"/>
                <a:cs typeface="+mj-cs"/>
                <a:sym typeface="Helvetica"/>
              </a:rPr>
              <a:t>项目管理</a:t>
            </a:r>
          </a:p>
        </p:txBody>
      </p:sp>
      <p:sp>
        <p:nvSpPr>
          <p:cNvPr id="1065"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7"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068"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069" name="Rectangle 3"/>
          <p:cNvSpPr txBox="1"/>
          <p:nvPr/>
        </p:nvSpPr>
        <p:spPr>
          <a:xfrm>
            <a:off x="2114867" y="649287"/>
            <a:ext cx="3475991" cy="25406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6.1 基本术语</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6.2 复杂的软件</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6.3 IT风险分析和控制方法</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6.4 IT使用者的风险意识</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6.4.1 IT使用者的风险意识的概念</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6.4.2 对风险认识的程度</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6.4.3 风险意识的培养</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6.5 IT设计者的风险意识</a:t>
            </a:r>
          </a:p>
        </p:txBody>
      </p:sp>
      <p:sp>
        <p:nvSpPr>
          <p:cNvPr id="1070"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内容占位符 2"/>
          <p:cNvSpPr txBox="1"/>
          <p:nvPr>
            <p:ph type="body" idx="1"/>
          </p:nvPr>
        </p:nvSpPr>
        <p:spPr>
          <a:xfrm>
            <a:off x="293450" y="737914"/>
            <a:ext cx="5282089"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计算机伦理学教育发展现状</a:t>
            </a:r>
            <a:endParaRPr>
              <a:latin typeface="+mj-lt"/>
              <a:ea typeface="+mj-ea"/>
              <a:cs typeface="+mj-cs"/>
              <a:sym typeface="Helvetica"/>
            </a:endParaRPr>
          </a:p>
          <a:p>
            <a:pPr>
              <a:spcBef>
                <a:spcPts val="200"/>
              </a:spcBef>
              <a:defRPr b="1" sz="1200">
                <a:solidFill>
                  <a:srgbClr val="0000FF"/>
                </a:solidFill>
              </a:defRPr>
            </a:pPr>
            <a:r>
              <a:t>1978</a:t>
            </a:r>
            <a:r>
              <a:rPr b="0">
                <a:solidFill>
                  <a:srgbClr val="000000"/>
                </a:solidFill>
                <a:latin typeface="+mj-lt"/>
                <a:ea typeface="+mj-ea"/>
                <a:cs typeface="+mj-cs"/>
                <a:sym typeface="Helvetica"/>
              </a:rPr>
              <a:t>年，</a:t>
            </a:r>
            <a:r>
              <a:rPr b="0">
                <a:solidFill>
                  <a:srgbClr val="FF0000"/>
                </a:solidFill>
                <a:latin typeface="+mj-lt"/>
                <a:ea typeface="+mj-ea"/>
                <a:cs typeface="+mj-cs"/>
                <a:sym typeface="Helvetica"/>
              </a:rPr>
              <a:t>美国</a:t>
            </a:r>
            <a:r>
              <a:rPr b="0">
                <a:solidFill>
                  <a:srgbClr val="000000"/>
                </a:solidFill>
                <a:latin typeface="+mj-lt"/>
                <a:ea typeface="+mj-ea"/>
                <a:cs typeface="+mj-cs"/>
                <a:sym typeface="Helvetica"/>
              </a:rPr>
              <a:t>，最早开始在大学开展计算机伦理教学</a:t>
            </a:r>
          </a:p>
          <a:p>
            <a:pPr>
              <a:spcBef>
                <a:spcPts val="200"/>
              </a:spcBef>
              <a:defRPr b="1" sz="1200">
                <a:solidFill>
                  <a:srgbClr val="0000FF"/>
                </a:solidFill>
              </a:defRPr>
            </a:pPr>
            <a:r>
              <a:t>20</a:t>
            </a:r>
            <a:r>
              <a:rPr>
                <a:latin typeface="+mj-lt"/>
                <a:ea typeface="+mj-ea"/>
                <a:cs typeface="+mj-cs"/>
                <a:sym typeface="Helvetica"/>
              </a:rPr>
              <a:t>世纪</a:t>
            </a:r>
            <a:r>
              <a:t>90</a:t>
            </a:r>
            <a:r>
              <a:rPr>
                <a:latin typeface="+mj-lt"/>
                <a:ea typeface="+mj-ea"/>
                <a:cs typeface="+mj-cs"/>
                <a:sym typeface="Helvetica"/>
              </a:rPr>
              <a:t>年代</a:t>
            </a:r>
            <a:r>
              <a:rPr b="0">
                <a:solidFill>
                  <a:srgbClr val="000000"/>
                </a:solidFill>
                <a:latin typeface="+mj-lt"/>
                <a:ea typeface="+mj-ea"/>
                <a:cs typeface="+mj-cs"/>
                <a:sym typeface="Helvetica"/>
              </a:rPr>
              <a:t>，慢慢发展到</a:t>
            </a:r>
            <a:r>
              <a:rPr b="0">
                <a:solidFill>
                  <a:srgbClr val="FF0000"/>
                </a:solidFill>
                <a:latin typeface="+mj-lt"/>
                <a:ea typeface="+mj-ea"/>
                <a:cs typeface="+mj-cs"/>
                <a:sym typeface="Helvetica"/>
              </a:rPr>
              <a:t>欧洲、澳大利亚</a:t>
            </a:r>
            <a:r>
              <a:rPr b="0">
                <a:solidFill>
                  <a:srgbClr val="000000"/>
                </a:solidFill>
                <a:latin typeface="+mj-lt"/>
                <a:ea typeface="+mj-ea"/>
                <a:cs typeface="+mj-cs"/>
                <a:sym typeface="Helvetica"/>
              </a:rPr>
              <a:t>等国家和地区</a:t>
            </a:r>
          </a:p>
          <a:p>
            <a:pPr>
              <a:spcBef>
                <a:spcPts val="200"/>
              </a:spcBef>
              <a:defRPr sz="1200">
                <a:latin typeface="+mj-lt"/>
                <a:ea typeface="+mj-ea"/>
                <a:cs typeface="+mj-cs"/>
                <a:sym typeface="Helvetica"/>
              </a:defRPr>
            </a:pPr>
            <a:r>
              <a:t>计算机伦理学是一门</a:t>
            </a:r>
            <a:r>
              <a:rPr>
                <a:solidFill>
                  <a:srgbClr val="FF0000"/>
                </a:solidFill>
              </a:rPr>
              <a:t>学位课程</a:t>
            </a:r>
            <a:r>
              <a:t>，是获得学位的必要条件</a:t>
            </a:r>
          </a:p>
          <a:p>
            <a:pPr>
              <a:defRPr sz="1200"/>
            </a:pPr>
          </a:p>
          <a:p>
            <a:pPr>
              <a:spcBef>
                <a:spcPts val="200"/>
              </a:spcBef>
              <a:defRPr sz="1200">
                <a:latin typeface="+mj-lt"/>
                <a:ea typeface="+mj-ea"/>
                <a:cs typeface="+mj-cs"/>
                <a:sym typeface="Helvetica"/>
              </a:defRPr>
            </a:pPr>
            <a:r>
              <a:t>我国，</a:t>
            </a:r>
            <a:r>
              <a:rPr b="1">
                <a:solidFill>
                  <a:srgbClr val="0000FF"/>
                </a:solidFill>
                <a:latin typeface="+mn-lt"/>
                <a:ea typeface="+mn-ea"/>
                <a:cs typeface="+mn-cs"/>
                <a:sym typeface="Calibri"/>
              </a:rPr>
              <a:t>21</a:t>
            </a:r>
            <a:r>
              <a:rPr b="1">
                <a:solidFill>
                  <a:srgbClr val="0000FF"/>
                </a:solidFill>
              </a:rPr>
              <a:t>世纪初</a:t>
            </a:r>
            <a:r>
              <a:t>，教育部高等学校计算机科学与技术教学指导委员会编的《高等学校计算机科学与技术专业发展战略研究报告暨专业规范（试行）》，强调</a:t>
            </a:r>
            <a:r>
              <a:rPr>
                <a:solidFill>
                  <a:srgbClr val="FF0000"/>
                </a:solidFill>
              </a:rPr>
              <a:t>伦理教育</a:t>
            </a:r>
            <a:r>
              <a:t>必不可少。</a:t>
            </a:r>
          </a:p>
        </p:txBody>
      </p:sp>
      <p:sp>
        <p:nvSpPr>
          <p:cNvPr id="19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1.2.2 </a:t>
            </a:r>
            <a:r>
              <a:rPr>
                <a:latin typeface="+mj-lt"/>
                <a:ea typeface="+mj-ea"/>
                <a:cs typeface="+mj-cs"/>
                <a:sym typeface="Helvetica"/>
              </a:rPr>
              <a:t>计算机伦理学的发展</a:t>
            </a:r>
          </a:p>
        </p:txBody>
      </p:sp>
      <p:sp>
        <p:nvSpPr>
          <p:cNvPr id="199"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2" name="内容占位符 2"/>
          <p:cNvSpPr txBox="1"/>
          <p:nvPr>
            <p:ph type="body" idx="1"/>
          </p:nvPr>
        </p:nvSpPr>
        <p:spPr>
          <a:xfrm>
            <a:off x="293448" y="737914"/>
            <a:ext cx="5377352" cy="2209552"/>
          </a:xfrm>
          <a:prstGeom prst="rect">
            <a:avLst/>
          </a:prstGeom>
        </p:spPr>
        <p:txBody>
          <a:bodyPr/>
          <a:lstStyle/>
          <a:p>
            <a:pPr>
              <a:spcBef>
                <a:spcPts val="200"/>
              </a:spcBef>
              <a:defRPr b="1" sz="1200">
                <a:latin typeface="+mj-lt"/>
                <a:ea typeface="+mj-ea"/>
                <a:cs typeface="+mj-cs"/>
                <a:sym typeface="Helvetica"/>
              </a:defRPr>
            </a:pPr>
            <a:r>
              <a:t>认识计算机系统的风险性：</a:t>
            </a:r>
            <a:r>
              <a:rPr b="0"/>
              <a:t>研究、思考计算机在使用过程中有无风险、</a:t>
            </a:r>
            <a:r>
              <a:rPr b="0">
                <a:solidFill>
                  <a:srgbClr val="FF0000"/>
                </a:solidFill>
              </a:rPr>
              <a:t>风险有多大</a:t>
            </a:r>
            <a:r>
              <a:rPr b="0"/>
              <a:t>、</a:t>
            </a:r>
            <a:r>
              <a:rPr b="0">
                <a:solidFill>
                  <a:srgbClr val="FF0000"/>
                </a:solidFill>
              </a:rPr>
              <a:t>风险何时可能发生</a:t>
            </a:r>
            <a:r>
              <a:rPr b="0"/>
              <a:t>、</a:t>
            </a:r>
            <a:r>
              <a:rPr b="0">
                <a:solidFill>
                  <a:srgbClr val="FF0000"/>
                </a:solidFill>
              </a:rPr>
              <a:t>风险发生的条件是什么</a:t>
            </a:r>
            <a:r>
              <a:rPr b="0"/>
              <a:t>、</a:t>
            </a:r>
            <a:r>
              <a:rPr b="0">
                <a:solidFill>
                  <a:srgbClr val="FF0000"/>
                </a:solidFill>
              </a:rPr>
              <a:t>与所得的相比值不值</a:t>
            </a:r>
            <a:r>
              <a:rPr b="0"/>
              <a:t>、</a:t>
            </a:r>
            <a:r>
              <a:rPr b="0">
                <a:solidFill>
                  <a:srgbClr val="FF0000"/>
                </a:solidFill>
              </a:rPr>
              <a:t>化解风险的方式方法有哪些</a:t>
            </a:r>
            <a:r>
              <a:rPr b="0"/>
              <a:t>等问题</a:t>
            </a:r>
            <a:endParaRPr>
              <a:latin typeface="+mn-lt"/>
              <a:ea typeface="+mn-ea"/>
              <a:cs typeface="+mn-cs"/>
              <a:sym typeface="Calibri"/>
            </a:endParaRPr>
          </a:p>
          <a:p>
            <a:pPr>
              <a:defRPr sz="1200"/>
            </a:pPr>
          </a:p>
          <a:p>
            <a:pPr>
              <a:spcBef>
                <a:spcPts val="200"/>
              </a:spcBef>
              <a:defRPr b="1" sz="1200">
                <a:latin typeface="+mj-lt"/>
                <a:ea typeface="+mj-ea"/>
                <a:cs typeface="+mj-cs"/>
                <a:sym typeface="Helvetica"/>
              </a:defRPr>
            </a:pPr>
            <a:r>
              <a:t>规避计算机的风险性：</a:t>
            </a:r>
            <a:r>
              <a:rPr b="0"/>
              <a:t>采取切实有效的手段方法去</a:t>
            </a:r>
            <a:r>
              <a:rPr b="0">
                <a:solidFill>
                  <a:srgbClr val="FF0000"/>
                </a:solidFill>
              </a:rPr>
              <a:t>化解风险</a:t>
            </a:r>
            <a:r>
              <a:rPr b="0"/>
              <a:t>、</a:t>
            </a:r>
            <a:r>
              <a:rPr b="0">
                <a:solidFill>
                  <a:srgbClr val="FF0000"/>
                </a:solidFill>
              </a:rPr>
              <a:t>防范风险</a:t>
            </a:r>
            <a:r>
              <a:rPr b="0"/>
              <a:t>、</a:t>
            </a:r>
            <a:r>
              <a:rPr b="0">
                <a:solidFill>
                  <a:srgbClr val="FF0000"/>
                </a:solidFill>
              </a:rPr>
              <a:t>规避风险</a:t>
            </a:r>
            <a:r>
              <a:rPr b="0"/>
              <a:t>，减少不必要的损失，把风险降到最低，提高工作绩效</a:t>
            </a:r>
          </a:p>
        </p:txBody>
      </p:sp>
      <p:sp>
        <p:nvSpPr>
          <p:cNvPr id="107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6.4.1 IT</a:t>
            </a:r>
            <a:r>
              <a:rPr>
                <a:latin typeface="+mj-lt"/>
                <a:ea typeface="+mj-ea"/>
                <a:cs typeface="+mj-cs"/>
                <a:sym typeface="Helvetica"/>
              </a:rPr>
              <a:t>使用者的风险意识的概念</a:t>
            </a:r>
          </a:p>
        </p:txBody>
      </p:sp>
      <p:sp>
        <p:nvSpPr>
          <p:cNvPr id="107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6" name="内容占位符 2"/>
          <p:cNvSpPr txBox="1"/>
          <p:nvPr>
            <p:ph type="body" idx="1"/>
          </p:nvPr>
        </p:nvSpPr>
        <p:spPr>
          <a:xfrm>
            <a:off x="293448" y="737914"/>
            <a:ext cx="5377352" cy="2209552"/>
          </a:xfrm>
          <a:prstGeom prst="rect">
            <a:avLst/>
          </a:prstGeom>
        </p:spPr>
        <p:txBody>
          <a:bodyPr/>
          <a:lstStyle/>
          <a:p>
            <a:pPr>
              <a:spcBef>
                <a:spcPts val="200"/>
              </a:spcBef>
              <a:defRPr sz="1200"/>
            </a:pPr>
            <a:r>
              <a:t>2009</a:t>
            </a:r>
            <a:r>
              <a:rPr>
                <a:latin typeface="+mj-lt"/>
                <a:ea typeface="+mj-ea"/>
                <a:cs typeface="+mj-cs"/>
                <a:sym typeface="Helvetica"/>
              </a:rPr>
              <a:t>年</a:t>
            </a:r>
            <a:r>
              <a:t>“</a:t>
            </a:r>
            <a:r>
              <a:rPr>
                <a:latin typeface="+mj-lt"/>
                <a:ea typeface="+mj-ea"/>
                <a:cs typeface="+mj-cs"/>
                <a:sym typeface="Helvetica"/>
              </a:rPr>
              <a:t>全球信息安全调查</a:t>
            </a:r>
            <a:r>
              <a:t>”</a:t>
            </a:r>
            <a:r>
              <a:rPr>
                <a:latin typeface="+mj-lt"/>
                <a:ea typeface="+mj-ea"/>
                <a:cs typeface="+mj-cs"/>
                <a:sym typeface="Helvetica"/>
              </a:rPr>
              <a:t>的结果</a:t>
            </a:r>
          </a:p>
          <a:p>
            <a:pPr lvl="1" marL="427865" indent="-164563">
              <a:spcBef>
                <a:spcPts val="200"/>
              </a:spcBef>
              <a:defRPr sz="1200"/>
            </a:pPr>
            <a:r>
              <a:t>24%</a:t>
            </a:r>
            <a:r>
              <a:rPr>
                <a:latin typeface="+mj-lt"/>
                <a:ea typeface="+mj-ea"/>
                <a:cs typeface="+mj-cs"/>
                <a:sym typeface="Helvetica"/>
              </a:rPr>
              <a:t>的中国企业过去一年没有进行过风险评估</a:t>
            </a:r>
          </a:p>
          <a:p>
            <a:pPr lvl="1" marL="427865" indent="-164563">
              <a:spcBef>
                <a:spcPts val="200"/>
              </a:spcBef>
              <a:defRPr sz="1200"/>
            </a:pPr>
            <a:r>
              <a:t>44%</a:t>
            </a:r>
            <a:r>
              <a:rPr>
                <a:latin typeface="+mj-lt"/>
                <a:ea typeface="+mj-ea"/>
                <a:cs typeface="+mj-cs"/>
                <a:sym typeface="Helvetica"/>
              </a:rPr>
              <a:t>的中国企业只是由</a:t>
            </a:r>
            <a:r>
              <a:t>IT</a:t>
            </a:r>
            <a:r>
              <a:rPr>
                <a:latin typeface="+mj-lt"/>
                <a:ea typeface="+mj-ea"/>
                <a:cs typeface="+mj-cs"/>
                <a:sym typeface="Helvetica"/>
              </a:rPr>
              <a:t>部门的普通员工进行风险评估</a:t>
            </a:r>
          </a:p>
          <a:p>
            <a:pPr>
              <a:defRPr sz="1200"/>
            </a:pPr>
          </a:p>
          <a:p>
            <a:pPr>
              <a:spcBef>
                <a:spcPts val="200"/>
              </a:spcBef>
              <a:defRPr sz="1200">
                <a:latin typeface="+mj-lt"/>
                <a:ea typeface="+mj-ea"/>
                <a:cs typeface="+mj-cs"/>
                <a:sym typeface="Helvetica"/>
              </a:defRPr>
            </a:pPr>
            <a:r>
              <a:t>从总体情况来看，虽然国内</a:t>
            </a:r>
            <a:r>
              <a:rPr>
                <a:latin typeface="+mn-lt"/>
                <a:ea typeface="+mn-ea"/>
                <a:cs typeface="+mn-cs"/>
                <a:sym typeface="Calibri"/>
              </a:rPr>
              <a:t>IT</a:t>
            </a:r>
            <a:r>
              <a:t>使用者的风险意识已经开始逐步建立，但是</a:t>
            </a:r>
            <a:r>
              <a:rPr>
                <a:solidFill>
                  <a:srgbClr val="FF0000"/>
                </a:solidFill>
                <a:latin typeface="+mn-lt"/>
                <a:ea typeface="+mn-ea"/>
                <a:cs typeface="+mn-cs"/>
                <a:sym typeface="Calibri"/>
              </a:rPr>
              <a:t>IT</a:t>
            </a:r>
            <a:r>
              <a:rPr>
                <a:solidFill>
                  <a:srgbClr val="FF0000"/>
                </a:solidFill>
              </a:rPr>
              <a:t>风险知识普及程度</a:t>
            </a:r>
            <a:r>
              <a:t>和</a:t>
            </a:r>
            <a:r>
              <a:rPr>
                <a:solidFill>
                  <a:srgbClr val="0000FF"/>
                </a:solidFill>
              </a:rPr>
              <a:t>自我风险意识</a:t>
            </a:r>
            <a:r>
              <a:t>没有得到深刻认识</a:t>
            </a:r>
          </a:p>
        </p:txBody>
      </p:sp>
      <p:sp>
        <p:nvSpPr>
          <p:cNvPr id="107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6.4.2 </a:t>
            </a:r>
            <a:r>
              <a:rPr>
                <a:latin typeface="+mj-lt"/>
                <a:ea typeface="+mj-ea"/>
                <a:cs typeface="+mj-cs"/>
                <a:sym typeface="Helvetica"/>
              </a:rPr>
              <a:t>对风险认识的程度</a:t>
            </a:r>
          </a:p>
        </p:txBody>
      </p:sp>
      <p:sp>
        <p:nvSpPr>
          <p:cNvPr id="1078"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0" name="内容占位符 2"/>
          <p:cNvSpPr txBox="1"/>
          <p:nvPr>
            <p:ph type="body" idx="1"/>
          </p:nvPr>
        </p:nvSpPr>
        <p:spPr>
          <a:xfrm>
            <a:off x="293448" y="737914"/>
            <a:ext cx="5377352" cy="2209552"/>
          </a:xfrm>
          <a:prstGeom prst="rect">
            <a:avLst/>
          </a:prstGeom>
        </p:spPr>
        <p:txBody>
          <a:bodyPr/>
          <a:lstStyle/>
          <a:p>
            <a:pPr>
              <a:spcBef>
                <a:spcPts val="200"/>
              </a:spcBef>
              <a:defRPr b="1" sz="1200"/>
            </a:pPr>
            <a:r>
              <a:t>1. </a:t>
            </a:r>
            <a:r>
              <a:rPr>
                <a:latin typeface="+mj-lt"/>
                <a:ea typeface="+mj-ea"/>
                <a:cs typeface="+mj-cs"/>
                <a:sym typeface="Helvetica"/>
              </a:rPr>
              <a:t>风险意识的培养要从密码开始</a:t>
            </a:r>
          </a:p>
          <a:p>
            <a:pPr>
              <a:spcBef>
                <a:spcPts val="200"/>
              </a:spcBef>
              <a:defRPr sz="1200">
                <a:latin typeface="+mj-lt"/>
                <a:ea typeface="+mj-ea"/>
                <a:cs typeface="+mj-cs"/>
                <a:sym typeface="Helvetica"/>
              </a:defRPr>
            </a:pPr>
            <a:r>
              <a:t>例：密码保存问题</a:t>
            </a:r>
          </a:p>
          <a:p>
            <a:pPr>
              <a:defRPr sz="1200"/>
            </a:pPr>
          </a:p>
          <a:p>
            <a:pPr>
              <a:spcBef>
                <a:spcPts val="200"/>
              </a:spcBef>
              <a:defRPr b="1" sz="1200"/>
            </a:pPr>
            <a:r>
              <a:t>2. </a:t>
            </a:r>
            <a:r>
              <a:rPr>
                <a:latin typeface="+mj-lt"/>
                <a:ea typeface="+mj-ea"/>
                <a:cs typeface="+mj-cs"/>
                <a:sym typeface="Helvetica"/>
              </a:rPr>
              <a:t>不要安装非正式的无线访问接入点</a:t>
            </a:r>
          </a:p>
          <a:p>
            <a:pPr>
              <a:spcBef>
                <a:spcPts val="200"/>
              </a:spcBef>
              <a:defRPr b="1" sz="1200"/>
            </a:pPr>
            <a:r>
              <a:t>3. </a:t>
            </a:r>
            <a:r>
              <a:rPr>
                <a:latin typeface="+mj-lt"/>
                <a:ea typeface="+mj-ea"/>
                <a:cs typeface="+mj-cs"/>
                <a:sym typeface="Helvetica"/>
              </a:rPr>
              <a:t>不要安装未授权的软件</a:t>
            </a:r>
          </a:p>
          <a:p>
            <a:pPr>
              <a:spcBef>
                <a:spcPts val="200"/>
              </a:spcBef>
              <a:defRPr b="1" sz="1200"/>
            </a:pPr>
            <a:r>
              <a:t>4. </a:t>
            </a:r>
            <a:r>
              <a:rPr>
                <a:latin typeface="+mj-lt"/>
                <a:ea typeface="+mj-ea"/>
                <a:cs typeface="+mj-cs"/>
                <a:sym typeface="Helvetica"/>
              </a:rPr>
              <a:t>小心邮件接收</a:t>
            </a:r>
          </a:p>
          <a:p>
            <a:pPr>
              <a:spcBef>
                <a:spcPts val="200"/>
              </a:spcBef>
              <a:defRPr b="1" sz="1200"/>
            </a:pPr>
            <a:r>
              <a:t>5. </a:t>
            </a:r>
            <a:r>
              <a:rPr>
                <a:latin typeface="+mj-lt"/>
                <a:ea typeface="+mj-ea"/>
                <a:cs typeface="+mj-cs"/>
                <a:sym typeface="Helvetica"/>
              </a:rPr>
              <a:t>授权用户的滥用</a:t>
            </a:r>
            <a:r>
              <a:rPr b="0">
                <a:latin typeface="+mj-lt"/>
                <a:ea typeface="+mj-ea"/>
                <a:cs typeface="+mj-cs"/>
                <a:sym typeface="Helvetica"/>
              </a:rPr>
              <a:t>（数据库滥用）</a:t>
            </a:r>
          </a:p>
        </p:txBody>
      </p:sp>
      <p:sp>
        <p:nvSpPr>
          <p:cNvPr id="108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6.4.3 </a:t>
            </a:r>
            <a:r>
              <a:rPr>
                <a:latin typeface="+mj-lt"/>
                <a:ea typeface="+mj-ea"/>
                <a:cs typeface="+mj-cs"/>
                <a:sym typeface="Helvetica"/>
              </a:rPr>
              <a:t>风险意识的培养</a:t>
            </a:r>
          </a:p>
        </p:txBody>
      </p:sp>
      <p:sp>
        <p:nvSpPr>
          <p:cNvPr id="1082"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4"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085"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086" name="Rectangle 3"/>
          <p:cNvSpPr txBox="1"/>
          <p:nvPr/>
        </p:nvSpPr>
        <p:spPr>
          <a:xfrm>
            <a:off x="2114867" y="649287"/>
            <a:ext cx="3475991" cy="25596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6.1 基本术语</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6.2 复杂的软件</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6.3 IT风险分析和控制方法</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6.4 IT使用者的风险意识</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6.5 IT设计者的风险意识</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6.5.1 何谓IT设计者的风险意识</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6.5.2 告知IT使用者一个真实的计算机系统</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6.5.3 IT灾难的警示</a:t>
            </a:r>
          </a:p>
        </p:txBody>
      </p:sp>
      <p:sp>
        <p:nvSpPr>
          <p:cNvPr id="1087"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9"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作为设计开发软件产品、直接为顾客进行软件服务的</a:t>
            </a:r>
            <a:r>
              <a:rPr>
                <a:latin typeface="+mn-lt"/>
                <a:ea typeface="+mn-ea"/>
                <a:cs typeface="+mn-cs"/>
                <a:sym typeface="Calibri"/>
              </a:rPr>
              <a:t>IT</a:t>
            </a:r>
            <a:r>
              <a:t>设计者有着</a:t>
            </a:r>
            <a:r>
              <a:rPr>
                <a:solidFill>
                  <a:srgbClr val="FF0000"/>
                </a:solidFill>
              </a:rPr>
              <a:t>巨大的压力</a:t>
            </a:r>
            <a:r>
              <a:t>，在开发各种软件时，更要注意提高软件的</a:t>
            </a:r>
            <a:r>
              <a:rPr>
                <a:solidFill>
                  <a:srgbClr val="FF0000"/>
                </a:solidFill>
              </a:rPr>
              <a:t>安全性</a:t>
            </a:r>
            <a:endParaRPr>
              <a:solidFill>
                <a:srgbClr val="FF0000"/>
              </a:solidFill>
            </a:endParaRPr>
          </a:p>
          <a:p>
            <a:pPr>
              <a:defRPr sz="1200"/>
            </a:pPr>
          </a:p>
          <a:p>
            <a:pPr>
              <a:spcBef>
                <a:spcPts val="200"/>
              </a:spcBef>
              <a:defRPr sz="1200"/>
            </a:pPr>
            <a:r>
              <a:t>IT</a:t>
            </a:r>
            <a:r>
              <a:rPr>
                <a:latin typeface="+mj-lt"/>
                <a:ea typeface="+mj-ea"/>
                <a:cs typeface="+mj-cs"/>
                <a:sym typeface="Helvetica"/>
              </a:rPr>
              <a:t>设计者的风险意识：对漏洞要有一个</a:t>
            </a:r>
            <a:r>
              <a:rPr>
                <a:solidFill>
                  <a:srgbClr val="FF0000"/>
                </a:solidFill>
                <a:latin typeface="+mj-lt"/>
                <a:ea typeface="+mj-ea"/>
                <a:cs typeface="+mj-cs"/>
                <a:sym typeface="Helvetica"/>
              </a:rPr>
              <a:t>深刻的认识</a:t>
            </a:r>
          </a:p>
        </p:txBody>
      </p:sp>
      <p:sp>
        <p:nvSpPr>
          <p:cNvPr id="109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6.5.1 </a:t>
            </a:r>
            <a:r>
              <a:rPr>
                <a:latin typeface="+mj-lt"/>
                <a:ea typeface="+mj-ea"/>
                <a:cs typeface="+mj-cs"/>
                <a:sym typeface="Helvetica"/>
              </a:rPr>
              <a:t>何谓</a:t>
            </a:r>
            <a:r>
              <a:t>IT</a:t>
            </a:r>
            <a:r>
              <a:rPr>
                <a:latin typeface="+mj-lt"/>
                <a:ea typeface="+mj-ea"/>
                <a:cs typeface="+mj-cs"/>
                <a:sym typeface="Helvetica"/>
              </a:rPr>
              <a:t>设计者的风险意识</a:t>
            </a:r>
          </a:p>
        </p:txBody>
      </p:sp>
      <p:sp>
        <p:nvSpPr>
          <p:cNvPr id="1091"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3" name="内容占位符 2"/>
          <p:cNvSpPr txBox="1"/>
          <p:nvPr>
            <p:ph type="body" idx="1"/>
          </p:nvPr>
        </p:nvSpPr>
        <p:spPr>
          <a:xfrm>
            <a:off x="293448" y="737914"/>
            <a:ext cx="5377352" cy="2209552"/>
          </a:xfrm>
          <a:prstGeom prst="rect">
            <a:avLst/>
          </a:prstGeom>
        </p:spPr>
        <p:txBody>
          <a:bodyPr/>
          <a:lstStyle/>
          <a:p>
            <a:pPr marL="195501" indent="-195501" defTabSz="521336">
              <a:spcBef>
                <a:spcPts val="200"/>
              </a:spcBef>
              <a:defRPr b="1" sz="1100"/>
            </a:pPr>
            <a:r>
              <a:t>1. </a:t>
            </a:r>
            <a:r>
              <a:rPr>
                <a:latin typeface="+mj-lt"/>
                <a:ea typeface="+mj-ea"/>
                <a:cs typeface="+mj-cs"/>
                <a:sym typeface="Helvetica"/>
              </a:rPr>
              <a:t>二进制</a:t>
            </a:r>
          </a:p>
          <a:p>
            <a:pPr marL="195501" indent="-195501" defTabSz="521336">
              <a:defRPr sz="1100"/>
            </a:pPr>
          </a:p>
          <a:p>
            <a:pPr marL="195501" indent="-195501" defTabSz="521336">
              <a:spcBef>
                <a:spcPts val="200"/>
              </a:spcBef>
              <a:defRPr b="1" sz="1100"/>
            </a:pPr>
            <a:r>
              <a:t>2. </a:t>
            </a:r>
            <a:r>
              <a:rPr>
                <a:latin typeface="+mj-lt"/>
                <a:ea typeface="+mj-ea"/>
                <a:cs typeface="+mj-cs"/>
                <a:sym typeface="Helvetica"/>
              </a:rPr>
              <a:t>系统模拟</a:t>
            </a:r>
          </a:p>
          <a:p>
            <a:pPr marL="195501" indent="-195501" defTabSz="521336">
              <a:defRPr sz="1100"/>
            </a:pPr>
          </a:p>
          <a:p>
            <a:pPr marL="195501" indent="-195501" defTabSz="521336">
              <a:spcBef>
                <a:spcPts val="200"/>
              </a:spcBef>
              <a:defRPr b="1" sz="1100"/>
            </a:pPr>
            <a:r>
              <a:t>3. </a:t>
            </a:r>
            <a:r>
              <a:rPr>
                <a:latin typeface="+mj-lt"/>
                <a:ea typeface="+mj-ea"/>
                <a:cs typeface="+mj-cs"/>
                <a:sym typeface="Helvetica"/>
              </a:rPr>
              <a:t>不可靠的计算机系统</a:t>
            </a:r>
          </a:p>
          <a:p>
            <a:pPr marL="195501" indent="-195501" defTabSz="521336">
              <a:spcBef>
                <a:spcPts val="200"/>
              </a:spcBef>
              <a:defRPr sz="1100">
                <a:latin typeface="+mj-lt"/>
                <a:ea typeface="+mj-ea"/>
                <a:cs typeface="+mj-cs"/>
                <a:sym typeface="Helvetica"/>
              </a:defRPr>
            </a:pPr>
            <a:r>
              <a:t>例：</a:t>
            </a:r>
            <a:r>
              <a:rPr>
                <a:latin typeface="+mn-lt"/>
                <a:ea typeface="+mn-ea"/>
                <a:cs typeface="+mn-cs"/>
                <a:sym typeface="Calibri"/>
              </a:rPr>
              <a:t>2003</a:t>
            </a:r>
            <a:r>
              <a:t>年</a:t>
            </a:r>
            <a:r>
              <a:rPr>
                <a:latin typeface="+mn-lt"/>
                <a:ea typeface="+mn-ea"/>
                <a:cs typeface="+mn-cs"/>
                <a:sym typeface="Calibri"/>
              </a:rPr>
              <a:t>8</a:t>
            </a:r>
            <a:r>
              <a:t>月</a:t>
            </a:r>
            <a:r>
              <a:rPr>
                <a:latin typeface="+mn-lt"/>
                <a:ea typeface="+mn-ea"/>
                <a:cs typeface="+mn-cs"/>
                <a:sym typeface="Calibri"/>
              </a:rPr>
              <a:t>14</a:t>
            </a:r>
            <a:r>
              <a:t>日美国东部时间下午</a:t>
            </a:r>
            <a:r>
              <a:rPr>
                <a:latin typeface="+mn-lt"/>
                <a:ea typeface="+mn-ea"/>
                <a:cs typeface="+mn-cs"/>
                <a:sym typeface="Calibri"/>
              </a:rPr>
              <a:t>4</a:t>
            </a:r>
            <a:r>
              <a:t>时</a:t>
            </a:r>
            <a:r>
              <a:rPr>
                <a:latin typeface="+mn-lt"/>
                <a:ea typeface="+mn-ea"/>
                <a:cs typeface="+mn-cs"/>
                <a:sym typeface="Calibri"/>
              </a:rPr>
              <a:t>20</a:t>
            </a:r>
            <a:r>
              <a:t>分，以纽约为中心的美国东北部和加拿大部分地区发生大面积停电事故，直到</a:t>
            </a:r>
            <a:r>
              <a:rPr>
                <a:latin typeface="+mn-lt"/>
                <a:ea typeface="+mn-ea"/>
                <a:cs typeface="+mn-cs"/>
                <a:sym typeface="Calibri"/>
              </a:rPr>
              <a:t>8</a:t>
            </a:r>
            <a:r>
              <a:t>月</a:t>
            </a:r>
            <a:r>
              <a:rPr>
                <a:latin typeface="+mn-lt"/>
                <a:ea typeface="+mn-ea"/>
                <a:cs typeface="+mn-cs"/>
                <a:sym typeface="Calibri"/>
              </a:rPr>
              <a:t>15</a:t>
            </a:r>
            <a:r>
              <a:t>日下午才恢复供电</a:t>
            </a:r>
            <a:r>
              <a:rPr>
                <a:latin typeface="+mn-lt"/>
                <a:ea typeface="+mn-ea"/>
                <a:cs typeface="+mn-cs"/>
                <a:sym typeface="Calibri"/>
              </a:rPr>
              <a:t> … </a:t>
            </a:r>
            <a:r>
              <a:t>著名的安全机构（</a:t>
            </a:r>
            <a:r>
              <a:rPr>
                <a:latin typeface="+mn-lt"/>
                <a:ea typeface="+mn-ea"/>
                <a:cs typeface="+mn-cs"/>
                <a:sym typeface="Calibri"/>
              </a:rPr>
              <a:t>SecurityFocus</a:t>
            </a:r>
            <a:r>
              <a:t>）的数据表明，停电事故是由</a:t>
            </a:r>
            <a:r>
              <a:rPr>
                <a:solidFill>
                  <a:srgbClr val="FF0000"/>
                </a:solidFill>
              </a:rPr>
              <a:t>软件错误</a:t>
            </a:r>
            <a:r>
              <a:t>所导致的。</a:t>
            </a:r>
          </a:p>
        </p:txBody>
      </p:sp>
      <p:sp>
        <p:nvSpPr>
          <p:cNvPr id="109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6.5.2 </a:t>
            </a:r>
            <a:r>
              <a:rPr>
                <a:latin typeface="+mj-lt"/>
                <a:ea typeface="+mj-ea"/>
                <a:cs typeface="+mj-cs"/>
                <a:sym typeface="Helvetica"/>
              </a:rPr>
              <a:t>告知</a:t>
            </a:r>
            <a:r>
              <a:t>IT</a:t>
            </a:r>
            <a:r>
              <a:rPr>
                <a:latin typeface="+mj-lt"/>
                <a:ea typeface="+mj-ea"/>
                <a:cs typeface="+mj-cs"/>
                <a:sym typeface="Helvetica"/>
              </a:rPr>
              <a:t>使用者一个真实的计算机系统</a:t>
            </a:r>
          </a:p>
        </p:txBody>
      </p:sp>
      <p:sp>
        <p:nvSpPr>
          <p:cNvPr id="1095"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7" name="内容占位符 2"/>
          <p:cNvSpPr txBox="1"/>
          <p:nvPr>
            <p:ph type="body" idx="1"/>
          </p:nvPr>
        </p:nvSpPr>
        <p:spPr>
          <a:xfrm>
            <a:off x="293448" y="737914"/>
            <a:ext cx="5377352" cy="2209552"/>
          </a:xfrm>
          <a:prstGeom prst="rect">
            <a:avLst/>
          </a:prstGeom>
        </p:spPr>
        <p:txBody>
          <a:bodyPr/>
          <a:lstStyle/>
          <a:p>
            <a:pPr>
              <a:spcBef>
                <a:spcPts val="200"/>
              </a:spcBef>
              <a:defRPr b="1" sz="1200"/>
            </a:pPr>
            <a:r>
              <a:t>1. </a:t>
            </a:r>
            <a:r>
              <a:rPr>
                <a:latin typeface="+mj-lt"/>
                <a:ea typeface="+mj-ea"/>
                <a:cs typeface="+mj-cs"/>
                <a:sym typeface="Helvetica"/>
              </a:rPr>
              <a:t>系统灾难事件</a:t>
            </a:r>
          </a:p>
          <a:p>
            <a:pPr>
              <a:spcBef>
                <a:spcPts val="200"/>
              </a:spcBef>
              <a:defRPr sz="1200"/>
            </a:pPr>
            <a:r>
              <a:t>(1) </a:t>
            </a:r>
            <a:r>
              <a:rPr>
                <a:latin typeface="+mj-lt"/>
                <a:ea typeface="+mj-ea"/>
                <a:cs typeface="+mj-cs"/>
                <a:sym typeface="Helvetica"/>
              </a:rPr>
              <a:t>交通工具方面</a:t>
            </a:r>
          </a:p>
          <a:p>
            <a:pPr>
              <a:spcBef>
                <a:spcPts val="200"/>
              </a:spcBef>
              <a:defRPr sz="1200"/>
            </a:pPr>
            <a:r>
              <a:t>(2) </a:t>
            </a:r>
            <a:r>
              <a:rPr>
                <a:latin typeface="+mj-lt"/>
                <a:ea typeface="+mj-ea"/>
                <a:cs typeface="+mj-cs"/>
                <a:sym typeface="Helvetica"/>
              </a:rPr>
              <a:t>科学研究领域</a:t>
            </a:r>
          </a:p>
          <a:p>
            <a:pPr>
              <a:spcBef>
                <a:spcPts val="200"/>
              </a:spcBef>
              <a:defRPr sz="1200"/>
            </a:pPr>
            <a:r>
              <a:t>(3) </a:t>
            </a:r>
            <a:r>
              <a:rPr>
                <a:latin typeface="+mj-lt"/>
                <a:ea typeface="+mj-ea"/>
                <a:cs typeface="+mj-cs"/>
                <a:sym typeface="Helvetica"/>
              </a:rPr>
              <a:t>其他潜在危险</a:t>
            </a:r>
          </a:p>
          <a:p>
            <a:pPr>
              <a:defRPr sz="1200"/>
            </a:pPr>
          </a:p>
          <a:p>
            <a:pPr>
              <a:spcBef>
                <a:spcPts val="200"/>
              </a:spcBef>
              <a:defRPr b="1" sz="1200"/>
            </a:pPr>
            <a:r>
              <a:t>2. Intel</a:t>
            </a:r>
            <a:r>
              <a:rPr>
                <a:latin typeface="+mj-lt"/>
                <a:ea typeface="+mj-ea"/>
                <a:cs typeface="+mj-cs"/>
                <a:sym typeface="Helvetica"/>
              </a:rPr>
              <a:t>奔腾芯片产品之争</a:t>
            </a:r>
          </a:p>
        </p:txBody>
      </p:sp>
      <p:sp>
        <p:nvSpPr>
          <p:cNvPr id="109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6.5.3 IT</a:t>
            </a:r>
            <a:r>
              <a:rPr>
                <a:latin typeface="+mj-lt"/>
                <a:ea typeface="+mj-ea"/>
                <a:cs typeface="+mj-cs"/>
                <a:sym typeface="Helvetica"/>
              </a:rPr>
              <a:t>灾难的警示</a:t>
            </a:r>
          </a:p>
        </p:txBody>
      </p:sp>
      <p:sp>
        <p:nvSpPr>
          <p:cNvPr id="1099"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1"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小节</a:t>
            </a:r>
          </a:p>
        </p:txBody>
      </p:sp>
      <p:sp>
        <p:nvSpPr>
          <p:cNvPr id="1102" name="内容占位符 2"/>
          <p:cNvSpPr txBox="1"/>
          <p:nvPr>
            <p:ph type="body" idx="1"/>
          </p:nvPr>
        </p:nvSpPr>
        <p:spPr>
          <a:xfrm>
            <a:off x="293450" y="737914"/>
            <a:ext cx="5282089" cy="2209552"/>
          </a:xfrm>
          <a:prstGeom prst="rect">
            <a:avLst/>
          </a:prstGeom>
        </p:spPr>
        <p:txBody>
          <a:bodyPr/>
          <a:lstStyle/>
          <a:p>
            <a:pPr>
              <a:spcBef>
                <a:spcPts val="200"/>
              </a:spcBef>
              <a:defRPr sz="1200">
                <a:latin typeface="+mj-lt"/>
                <a:ea typeface="+mj-ea"/>
                <a:cs typeface="+mj-cs"/>
                <a:sym typeface="Helvetica"/>
              </a:defRPr>
            </a:pPr>
            <a:r>
              <a:t>软件的复杂性</a:t>
            </a:r>
          </a:p>
          <a:p>
            <a:pPr>
              <a:spcBef>
                <a:spcPts val="200"/>
              </a:spcBef>
              <a:defRPr sz="1200">
                <a:latin typeface="+mj-lt"/>
                <a:ea typeface="+mj-ea"/>
                <a:cs typeface="+mj-cs"/>
                <a:sym typeface="Helvetica"/>
              </a:defRPr>
            </a:pPr>
            <a:r>
              <a:t>软件的重要性</a:t>
            </a:r>
          </a:p>
          <a:p>
            <a:pPr>
              <a:spcBef>
                <a:spcPts val="200"/>
              </a:spcBef>
              <a:defRPr sz="1200">
                <a:latin typeface="+mj-lt"/>
                <a:ea typeface="+mj-ea"/>
                <a:cs typeface="+mj-cs"/>
                <a:sym typeface="Helvetica"/>
              </a:defRPr>
            </a:pPr>
            <a:r>
              <a:t>风险意识</a:t>
            </a:r>
          </a:p>
        </p:txBody>
      </p:sp>
      <p:sp>
        <p:nvSpPr>
          <p:cNvPr id="1103"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5" name="标题 1"/>
          <p:cNvSpPr txBox="1"/>
          <p:nvPr>
            <p:ph type="ctrTitle"/>
          </p:nvPr>
        </p:nvSpPr>
        <p:spPr>
          <a:xfrm>
            <a:off x="440172" y="1040062"/>
            <a:ext cx="4988643" cy="717658"/>
          </a:xfrm>
          <a:prstGeom prst="rect">
            <a:avLst/>
          </a:prstGeom>
        </p:spPr>
        <p:txBody>
          <a:bodyPr/>
          <a:lstStyle/>
          <a:p>
            <a:pPr>
              <a:defRPr b="1">
                <a:latin typeface="+mj-lt"/>
                <a:ea typeface="+mj-ea"/>
                <a:cs typeface="+mj-cs"/>
                <a:sym typeface="Helvetica"/>
              </a:defRPr>
            </a:pPr>
            <a:r>
              <a:t>第</a:t>
            </a:r>
            <a:r>
              <a:rPr>
                <a:latin typeface="+mn-lt"/>
                <a:ea typeface="+mn-ea"/>
                <a:cs typeface="+mn-cs"/>
                <a:sym typeface="Calibri"/>
              </a:rPr>
              <a:t>7</a:t>
            </a:r>
            <a:r>
              <a:t>章 信息技术和知识产权</a:t>
            </a:r>
          </a:p>
        </p:txBody>
      </p:sp>
      <p:sp>
        <p:nvSpPr>
          <p:cNvPr id="1106" name="副标题 2"/>
          <p:cNvSpPr txBox="1"/>
          <p:nvPr>
            <p:ph type="subTitle" sz="quarter" idx="1"/>
          </p:nvPr>
        </p:nvSpPr>
        <p:spPr>
          <a:xfrm>
            <a:off x="880347" y="1897221"/>
            <a:ext cx="4108294" cy="855611"/>
          </a:xfrm>
          <a:prstGeom prst="rect">
            <a:avLst/>
          </a:prstGeom>
        </p:spPr>
        <p:txBody>
          <a:bodyPr/>
          <a:lstStyle>
            <a:lvl1pPr>
              <a:spcBef>
                <a:spcPts val="300"/>
              </a:spcBef>
              <a:defRPr b="1" sz="1400">
                <a:solidFill>
                  <a:srgbClr val="000000"/>
                </a:solidFill>
                <a:latin typeface="+mj-lt"/>
                <a:ea typeface="+mj-ea"/>
                <a:cs typeface="+mj-cs"/>
                <a:sym typeface="Helvetica"/>
              </a:defRPr>
            </a:lvl1pPr>
          </a:lstStyle>
          <a:p>
            <a:pPr/>
            <a:r>
              <a:t>贺颖</a:t>
            </a:r>
          </a:p>
        </p:txBody>
      </p:sp>
      <p:sp>
        <p:nvSpPr>
          <p:cNvPr id="1107" name="灯片编号占位符 3"/>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09"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110"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111" name="Rectangle 3"/>
          <p:cNvSpPr txBox="1"/>
          <p:nvPr/>
        </p:nvSpPr>
        <p:spPr>
          <a:xfrm>
            <a:off x="2114867" y="649286"/>
            <a:ext cx="3475991" cy="13150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7.1 知识产权基础</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7.2 版权、专利、商标和商业秘密</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7.3 软件盗版问题与开放源代码运动</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7.4 网络知识产权</a:t>
            </a:r>
          </a:p>
        </p:txBody>
      </p:sp>
      <p:sp>
        <p:nvSpPr>
          <p:cNvPr id="1112"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内容占位符 2"/>
          <p:cNvSpPr txBox="1"/>
          <p:nvPr>
            <p:ph type="body" idx="1"/>
          </p:nvPr>
        </p:nvSpPr>
        <p:spPr>
          <a:xfrm>
            <a:off x="293450" y="737914"/>
            <a:ext cx="5282089" cy="2209552"/>
          </a:xfrm>
          <a:prstGeom prst="rect">
            <a:avLst/>
          </a:prstGeom>
        </p:spPr>
        <p:txBody>
          <a:bodyPr/>
          <a:lstStyle/>
          <a:p>
            <a:pPr marL="0" indent="0" defTabSz="521336">
              <a:spcBef>
                <a:spcPts val="200"/>
              </a:spcBef>
              <a:buSzTx/>
              <a:buNone/>
              <a:defRPr b="1" sz="1100"/>
            </a:pPr>
            <a:r>
              <a:t>2. </a:t>
            </a:r>
            <a:r>
              <a:rPr>
                <a:latin typeface="+mj-lt"/>
                <a:ea typeface="+mj-ea"/>
                <a:cs typeface="+mj-cs"/>
                <a:sym typeface="Helvetica"/>
              </a:rPr>
              <a:t>计算机伦理学教育发展现状</a:t>
            </a:r>
            <a:r>
              <a:t>(cont.)</a:t>
            </a:r>
          </a:p>
          <a:p>
            <a:pPr lvl="1" marL="423586" indent="-162916" defTabSz="521336">
              <a:spcBef>
                <a:spcPts val="200"/>
              </a:spcBef>
              <a:defRPr sz="900"/>
            </a:pPr>
            <a:r>
              <a:t>SP1. History of computing</a:t>
            </a:r>
            <a:endParaRPr sz="1500"/>
          </a:p>
          <a:p>
            <a:pPr lvl="1" marL="423586" indent="-162916" defTabSz="521336">
              <a:spcBef>
                <a:spcPts val="200"/>
              </a:spcBef>
              <a:defRPr sz="900"/>
            </a:pPr>
            <a:r>
              <a:t>SP2. Social context of computing</a:t>
            </a:r>
            <a:endParaRPr sz="1500"/>
          </a:p>
          <a:p>
            <a:pPr lvl="1" marL="423586" indent="-162916" defTabSz="521336">
              <a:spcBef>
                <a:spcPts val="200"/>
              </a:spcBef>
              <a:defRPr sz="900"/>
            </a:pPr>
            <a:r>
              <a:t>SP3. Methods and tools of analysis</a:t>
            </a:r>
            <a:endParaRPr sz="1500"/>
          </a:p>
          <a:p>
            <a:pPr lvl="1" marL="423586" indent="-162916" defTabSz="521336">
              <a:spcBef>
                <a:spcPts val="200"/>
              </a:spcBef>
              <a:defRPr sz="900"/>
            </a:pPr>
            <a:r>
              <a:t>SP4. Professional and ethical responsibilities</a:t>
            </a:r>
            <a:endParaRPr sz="1500"/>
          </a:p>
          <a:p>
            <a:pPr lvl="1" marL="423586" indent="-162916" defTabSz="521336">
              <a:spcBef>
                <a:spcPts val="200"/>
              </a:spcBef>
              <a:defRPr sz="900"/>
            </a:pPr>
            <a:r>
              <a:t>SP5. Risks and liabilities of computer-based systems</a:t>
            </a:r>
            <a:endParaRPr sz="1500"/>
          </a:p>
          <a:p>
            <a:pPr lvl="1" marL="423586" indent="-162916" defTabSz="521336">
              <a:spcBef>
                <a:spcPts val="200"/>
              </a:spcBef>
              <a:defRPr sz="900"/>
            </a:pPr>
            <a:r>
              <a:t>SP6. Intellectual property</a:t>
            </a:r>
            <a:endParaRPr sz="1500"/>
          </a:p>
          <a:p>
            <a:pPr lvl="1" marL="423586" indent="-162916" defTabSz="521336">
              <a:spcBef>
                <a:spcPts val="200"/>
              </a:spcBef>
              <a:defRPr sz="900"/>
            </a:pPr>
            <a:r>
              <a:t>SP7. Privacy and civil liberties</a:t>
            </a:r>
            <a:endParaRPr sz="1500"/>
          </a:p>
          <a:p>
            <a:pPr lvl="1" marL="423586" indent="-162916" defTabSz="521336">
              <a:spcBef>
                <a:spcPts val="200"/>
              </a:spcBef>
              <a:defRPr sz="900"/>
            </a:pPr>
            <a:r>
              <a:t>SP8. Computer crime</a:t>
            </a:r>
            <a:endParaRPr sz="1500"/>
          </a:p>
          <a:p>
            <a:pPr lvl="1" marL="423586" indent="-162916" defTabSz="521336">
              <a:spcBef>
                <a:spcPts val="200"/>
              </a:spcBef>
              <a:defRPr sz="900"/>
            </a:pPr>
            <a:r>
              <a:t>SP9. Economic issues in computing</a:t>
            </a:r>
            <a:endParaRPr sz="1500"/>
          </a:p>
          <a:p>
            <a:pPr lvl="1" marL="423586" indent="-162916" defTabSz="521336">
              <a:spcBef>
                <a:spcPts val="200"/>
              </a:spcBef>
              <a:defRPr sz="900"/>
            </a:pPr>
            <a:r>
              <a:t>SP10. Philosophical frameworks</a:t>
            </a:r>
          </a:p>
        </p:txBody>
      </p:sp>
      <p:sp>
        <p:nvSpPr>
          <p:cNvPr id="20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1.2.2 </a:t>
            </a:r>
            <a:r>
              <a:rPr>
                <a:latin typeface="+mj-lt"/>
                <a:ea typeface="+mj-ea"/>
                <a:cs typeface="+mj-cs"/>
                <a:sym typeface="Helvetica"/>
              </a:rPr>
              <a:t>计算机伦理学的发展</a:t>
            </a:r>
          </a:p>
        </p:txBody>
      </p:sp>
      <p:sp>
        <p:nvSpPr>
          <p:cNvPr id="203" name="矩形 6"/>
          <p:cNvSpPr/>
          <p:nvPr/>
        </p:nvSpPr>
        <p:spPr>
          <a:xfrm>
            <a:off x="2790476" y="713233"/>
            <a:ext cx="2808314" cy="548812"/>
          </a:xfrm>
          <a:prstGeom prst="rect">
            <a:avLst/>
          </a:prstGeom>
          <a:ln w="12700">
            <a:solidFill>
              <a:srgbClr val="FF0000"/>
            </a:solidFill>
          </a:ln>
          <a:extLst>
            <a:ext uri="{C572A759-6A51-4108-AA02-DFA0A04FC94B}">
              <ma14:wrappingTextBoxFlag xmlns:ma14="http://schemas.microsoft.com/office/mac/drawingml/2011/main" val="1"/>
            </a:ext>
          </a:extLst>
        </p:spPr>
        <p:txBody>
          <a:bodyPr lIns="45718" tIns="45718" rIns="45718" bIns="45718">
            <a:spAutoFit/>
          </a:bodyPr>
          <a:lstStyle/>
          <a:p>
            <a:pPr>
              <a:defRPr b="1">
                <a:latin typeface="+mn-lt"/>
                <a:ea typeface="+mn-ea"/>
                <a:cs typeface="+mn-cs"/>
                <a:sym typeface="Calibri"/>
              </a:defRPr>
            </a:pPr>
            <a:r>
              <a:t>Computing Curricula 2001 Computer Science -&gt; </a:t>
            </a:r>
          </a:p>
          <a:p>
            <a:pPr>
              <a:defRPr b="1">
                <a:solidFill>
                  <a:srgbClr val="FF0000"/>
                </a:solidFill>
                <a:latin typeface="+mn-lt"/>
                <a:ea typeface="+mn-ea"/>
                <a:cs typeface="+mn-cs"/>
                <a:sym typeface="Calibri"/>
              </a:defRPr>
            </a:pPr>
            <a:r>
              <a:t>Social and professional issues</a:t>
            </a:r>
          </a:p>
          <a:p>
            <a:pPr>
              <a:defRPr sz="900" u="sng">
                <a:solidFill>
                  <a:srgbClr val="0000FF"/>
                </a:solidFill>
                <a:uFill>
                  <a:solidFill>
                    <a:srgbClr val="0000FF"/>
                  </a:solidFill>
                </a:uFill>
                <a:latin typeface="+mn-lt"/>
                <a:ea typeface="+mn-ea"/>
                <a:cs typeface="+mn-cs"/>
                <a:sym typeface="Calibri"/>
              </a:defRPr>
            </a:pPr>
            <a:r>
              <a:rPr>
                <a:hlinkClick r:id="rId2" invalidUrl="" action="" tgtFrame="" tooltip="" history="1" highlightClick="0" endSnd="0"/>
              </a:rPr>
              <a:t>https://</a:t>
            </a:r>
            <a:r>
              <a:rPr>
                <a:hlinkClick r:id="rId2" invalidUrl="" action="" tgtFrame="" tooltip="" history="1" highlightClick="0" endSnd="0"/>
              </a:rPr>
              <a:t>www.acm.org/education/curric_vols/cc2001.pdf</a:t>
            </a:r>
          </a:p>
        </p:txBody>
      </p:sp>
      <p:sp>
        <p:nvSpPr>
          <p:cNvPr id="204" name="灯片编号占位符 7"/>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4"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115"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116" name="Rectangle 3"/>
          <p:cNvSpPr txBox="1"/>
          <p:nvPr/>
        </p:nvSpPr>
        <p:spPr>
          <a:xfrm>
            <a:off x="2114867" y="649287"/>
            <a:ext cx="3475991" cy="18992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7.1 知识产权基础</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7.1.1 知识产权的基本知识</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7.1.2 知识产权的起源</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7.2 版权、专利、商标和商业秘密</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7.3 软件盗版问题与开放源代码运动</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7.4 网络知识产权</a:t>
            </a:r>
          </a:p>
        </p:txBody>
      </p:sp>
      <p:sp>
        <p:nvSpPr>
          <p:cNvPr id="1117"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9" name="内容占位符 2"/>
          <p:cNvSpPr txBox="1"/>
          <p:nvPr>
            <p:ph type="body" idx="1"/>
          </p:nvPr>
        </p:nvSpPr>
        <p:spPr>
          <a:xfrm>
            <a:off x="293448" y="737914"/>
            <a:ext cx="5377352" cy="2209552"/>
          </a:xfrm>
          <a:prstGeom prst="rect">
            <a:avLst/>
          </a:prstGeom>
        </p:spPr>
        <p:txBody>
          <a:bodyPr/>
          <a:lstStyle/>
          <a:p>
            <a:pPr>
              <a:spcBef>
                <a:spcPts val="200"/>
              </a:spcBef>
              <a:defRPr b="1" sz="1200">
                <a:latin typeface="+mj-lt"/>
                <a:ea typeface="+mj-ea"/>
                <a:cs typeface="+mj-cs"/>
                <a:sym typeface="Helvetica"/>
              </a:defRPr>
            </a:pPr>
            <a:r>
              <a:t>知识产权：</a:t>
            </a:r>
            <a:r>
              <a:rPr>
                <a:solidFill>
                  <a:srgbClr val="FF0000"/>
                </a:solidFill>
              </a:rPr>
              <a:t>公民、法人或其他组织团体</a:t>
            </a:r>
            <a:r>
              <a:rPr b="0"/>
              <a:t>在</a:t>
            </a:r>
            <a:r>
              <a:rPr>
                <a:solidFill>
                  <a:srgbClr val="0000FF"/>
                </a:solidFill>
              </a:rPr>
              <a:t>科学技术方面或文化艺术方面</a:t>
            </a:r>
            <a:r>
              <a:rPr b="0"/>
              <a:t>，对</a:t>
            </a:r>
            <a:r>
              <a:rPr>
                <a:solidFill>
                  <a:srgbClr val="7030A0"/>
                </a:solidFill>
              </a:rPr>
              <a:t>创造性的劳动所完成的智力成果</a:t>
            </a:r>
            <a:r>
              <a:rPr b="0"/>
              <a:t>依法享有的</a:t>
            </a:r>
            <a:r>
              <a:t>专有权利</a:t>
            </a:r>
            <a:endParaRPr>
              <a:latin typeface="+mn-lt"/>
              <a:ea typeface="+mn-ea"/>
              <a:cs typeface="+mn-cs"/>
              <a:sym typeface="Calibri"/>
            </a:endParaRPr>
          </a:p>
          <a:p>
            <a:pPr>
              <a:defRPr sz="1200"/>
            </a:pPr>
          </a:p>
          <a:p>
            <a:pPr>
              <a:spcBef>
                <a:spcPts val="200"/>
              </a:spcBef>
              <a:defRPr sz="1200">
                <a:latin typeface="+mj-lt"/>
                <a:ea typeface="+mj-ea"/>
                <a:cs typeface="+mj-cs"/>
                <a:sym typeface="Helvetica"/>
              </a:defRPr>
            </a:pPr>
            <a:r>
              <a:t>知识产权包括</a:t>
            </a:r>
            <a:r>
              <a:rPr b="1"/>
              <a:t>工业产权</a:t>
            </a:r>
            <a:r>
              <a:t>和</a:t>
            </a:r>
            <a:r>
              <a:rPr b="1"/>
              <a:t>版权</a:t>
            </a:r>
            <a:endParaRPr b="1">
              <a:latin typeface="+mn-lt"/>
              <a:ea typeface="+mn-ea"/>
              <a:cs typeface="+mn-cs"/>
              <a:sym typeface="Calibri"/>
            </a:endParaRPr>
          </a:p>
          <a:p>
            <a:pPr>
              <a:spcBef>
                <a:spcPts val="200"/>
              </a:spcBef>
              <a:defRPr b="1" sz="1200" u="sng">
                <a:latin typeface="+mj-lt"/>
                <a:ea typeface="+mj-ea"/>
                <a:cs typeface="+mj-cs"/>
                <a:sym typeface="Helvetica"/>
              </a:defRPr>
            </a:pPr>
            <a:r>
              <a:t>工业产权</a:t>
            </a:r>
            <a:r>
              <a:rPr u="none"/>
              <a:t>：</a:t>
            </a:r>
            <a:r>
              <a:rPr b="0" u="none">
                <a:solidFill>
                  <a:srgbClr val="FF0000"/>
                </a:solidFill>
              </a:rPr>
              <a:t>专利</a:t>
            </a:r>
            <a:r>
              <a:rPr b="0" u="none"/>
              <a:t>、</a:t>
            </a:r>
            <a:r>
              <a:rPr b="0" u="none">
                <a:solidFill>
                  <a:srgbClr val="FF0000"/>
                </a:solidFill>
              </a:rPr>
              <a:t>商标</a:t>
            </a:r>
            <a:r>
              <a:rPr b="0" u="none"/>
              <a:t>、服务标志、商号名称和牌号、原产地名称、</a:t>
            </a:r>
            <a:r>
              <a:rPr b="0" u="none">
                <a:solidFill>
                  <a:srgbClr val="FF0000"/>
                </a:solidFill>
              </a:rPr>
              <a:t>外型设计</a:t>
            </a:r>
            <a:r>
              <a:rPr b="0" u="none"/>
              <a:t>等</a:t>
            </a:r>
            <a:endParaRPr>
              <a:latin typeface="+mn-lt"/>
              <a:ea typeface="+mn-ea"/>
              <a:cs typeface="+mn-cs"/>
              <a:sym typeface="Calibri"/>
            </a:endParaRPr>
          </a:p>
          <a:p>
            <a:pPr>
              <a:spcBef>
                <a:spcPts val="200"/>
              </a:spcBef>
              <a:defRPr b="1" sz="1200" u="sng">
                <a:latin typeface="+mj-lt"/>
                <a:ea typeface="+mj-ea"/>
                <a:cs typeface="+mj-cs"/>
                <a:sym typeface="Helvetica"/>
              </a:defRPr>
            </a:pPr>
            <a:r>
              <a:t>版权</a:t>
            </a:r>
            <a:r>
              <a:rPr u="none"/>
              <a:t>：</a:t>
            </a:r>
            <a:r>
              <a:rPr b="0" u="none"/>
              <a:t>文学艺术和科学作品（版权在我国也称为著作权）；法律上规定的某一单位或个人对某项著作享有</a:t>
            </a:r>
            <a:r>
              <a:rPr u="none">
                <a:solidFill>
                  <a:srgbClr val="FF0000"/>
                </a:solidFill>
              </a:rPr>
              <a:t>印刷出版</a:t>
            </a:r>
            <a:r>
              <a:rPr b="0" u="none"/>
              <a:t>和</a:t>
            </a:r>
            <a:r>
              <a:rPr u="none">
                <a:solidFill>
                  <a:srgbClr val="FF0000"/>
                </a:solidFill>
              </a:rPr>
              <a:t>销售</a:t>
            </a:r>
            <a:r>
              <a:rPr b="0" u="none"/>
              <a:t>的权利</a:t>
            </a:r>
          </a:p>
        </p:txBody>
      </p:sp>
      <p:sp>
        <p:nvSpPr>
          <p:cNvPr id="112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7.1.1 </a:t>
            </a:r>
            <a:r>
              <a:rPr>
                <a:latin typeface="+mj-lt"/>
                <a:ea typeface="+mj-ea"/>
                <a:cs typeface="+mj-cs"/>
                <a:sym typeface="Helvetica"/>
              </a:rPr>
              <a:t>知识产权的基本知识</a:t>
            </a:r>
          </a:p>
        </p:txBody>
      </p:sp>
      <p:sp>
        <p:nvSpPr>
          <p:cNvPr id="1121"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3" name="内容占位符 2"/>
          <p:cNvSpPr txBox="1"/>
          <p:nvPr>
            <p:ph type="body" idx="1"/>
          </p:nvPr>
        </p:nvSpPr>
        <p:spPr>
          <a:xfrm>
            <a:off x="293448" y="737914"/>
            <a:ext cx="5377352" cy="2209552"/>
          </a:xfrm>
          <a:prstGeom prst="rect">
            <a:avLst/>
          </a:prstGeom>
        </p:spPr>
        <p:txBody>
          <a:bodyPr/>
          <a:lstStyle/>
          <a:p>
            <a:pPr>
              <a:spcBef>
                <a:spcPts val="200"/>
              </a:spcBef>
              <a:defRPr b="1" sz="1200">
                <a:latin typeface="+mj-lt"/>
                <a:ea typeface="+mj-ea"/>
                <a:cs typeface="+mj-cs"/>
                <a:sym typeface="Helvetica"/>
              </a:defRPr>
            </a:pPr>
            <a:r>
              <a:t>知识产权的实质：</a:t>
            </a:r>
            <a:r>
              <a:rPr b="0"/>
              <a:t>把</a:t>
            </a:r>
            <a:r>
              <a:rPr b="0">
                <a:solidFill>
                  <a:srgbClr val="FF0000"/>
                </a:solidFill>
              </a:rPr>
              <a:t>人类的</a:t>
            </a:r>
            <a:r>
              <a:rPr u="sng">
                <a:solidFill>
                  <a:srgbClr val="FF0000"/>
                </a:solidFill>
              </a:rPr>
              <a:t>智力劳动成果</a:t>
            </a:r>
            <a:r>
              <a:rPr b="0"/>
              <a:t>作为</a:t>
            </a:r>
            <a:r>
              <a:rPr>
                <a:solidFill>
                  <a:srgbClr val="0000FF"/>
                </a:solidFill>
              </a:rPr>
              <a:t>财产</a:t>
            </a:r>
            <a:r>
              <a:rPr b="0"/>
              <a:t>来看待</a:t>
            </a:r>
            <a:endParaRPr>
              <a:latin typeface="+mn-lt"/>
              <a:ea typeface="+mn-ea"/>
              <a:cs typeface="+mn-cs"/>
              <a:sym typeface="Calibri"/>
            </a:endParaRPr>
          </a:p>
          <a:p>
            <a:pPr>
              <a:defRPr sz="1200"/>
            </a:pPr>
          </a:p>
          <a:p>
            <a:pPr>
              <a:spcBef>
                <a:spcPts val="200"/>
              </a:spcBef>
              <a:defRPr sz="1200">
                <a:latin typeface="+mj-lt"/>
                <a:ea typeface="+mj-ea"/>
                <a:cs typeface="+mj-cs"/>
                <a:sym typeface="Helvetica"/>
              </a:defRPr>
            </a:pPr>
            <a:r>
              <a:t>例：表演艺术家的录音、软件、工业产品的外观设计</a:t>
            </a:r>
            <a:r>
              <a:rPr>
                <a:latin typeface="+mn-lt"/>
                <a:ea typeface="+mn-ea"/>
                <a:cs typeface="+mn-cs"/>
                <a:sym typeface="Calibri"/>
              </a:rPr>
              <a:t>…</a:t>
            </a:r>
          </a:p>
        </p:txBody>
      </p:sp>
      <p:sp>
        <p:nvSpPr>
          <p:cNvPr id="112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7.1.1 </a:t>
            </a:r>
            <a:r>
              <a:rPr>
                <a:latin typeface="+mj-lt"/>
                <a:ea typeface="+mj-ea"/>
                <a:cs typeface="+mj-cs"/>
                <a:sym typeface="Helvetica"/>
              </a:rPr>
              <a:t>知识产权的基本知识</a:t>
            </a:r>
          </a:p>
        </p:txBody>
      </p:sp>
      <p:sp>
        <p:nvSpPr>
          <p:cNvPr id="1125"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7"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世界知识产权组织（</a:t>
            </a:r>
            <a:r>
              <a:rPr>
                <a:latin typeface="+mn-lt"/>
                <a:ea typeface="+mn-ea"/>
                <a:cs typeface="+mn-cs"/>
                <a:sym typeface="Calibri"/>
              </a:rPr>
              <a:t>World Intellectual Property Organization, WIPO</a:t>
            </a:r>
            <a:r>
              <a:t>）是关于知识产权服务、政策、信息与合作的全球论坛</a:t>
            </a:r>
          </a:p>
        </p:txBody>
      </p:sp>
      <p:sp>
        <p:nvSpPr>
          <p:cNvPr id="112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7.1.1 </a:t>
            </a:r>
            <a:r>
              <a:rPr>
                <a:latin typeface="+mj-lt"/>
                <a:ea typeface="+mj-ea"/>
                <a:cs typeface="+mj-cs"/>
                <a:sym typeface="Helvetica"/>
              </a:rPr>
              <a:t>知识产权的基本知识</a:t>
            </a:r>
          </a:p>
        </p:txBody>
      </p:sp>
      <p:sp>
        <p:nvSpPr>
          <p:cNvPr id="1129"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130" name="图片 4" descr="图片 4"/>
          <p:cNvPicPr>
            <a:picLocks noChangeAspect="1"/>
          </p:cNvPicPr>
          <p:nvPr/>
        </p:nvPicPr>
        <p:blipFill>
          <a:blip r:embed="rId2">
            <a:extLst/>
          </a:blip>
          <a:stretch>
            <a:fillRect/>
          </a:stretch>
        </p:blipFill>
        <p:spPr>
          <a:xfrm>
            <a:off x="846262" y="1148804"/>
            <a:ext cx="4320481" cy="1771128"/>
          </a:xfrm>
          <a:prstGeom prst="rect">
            <a:avLst/>
          </a:prstGeom>
          <a:ln w="12700">
            <a:miter lim="400000"/>
          </a:ln>
        </p:spPr>
      </p:pic>
      <p:sp>
        <p:nvSpPr>
          <p:cNvPr id="1131" name="矩形 5"/>
          <p:cNvSpPr txBox="1"/>
          <p:nvPr/>
        </p:nvSpPr>
        <p:spPr>
          <a:xfrm>
            <a:off x="504525" y="2754140"/>
            <a:ext cx="1642004" cy="18611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700" u="sng">
                <a:solidFill>
                  <a:srgbClr val="0000FF"/>
                </a:solidFill>
                <a:uFill>
                  <a:solidFill>
                    <a:srgbClr val="0000FF"/>
                  </a:solidFill>
                </a:uFill>
                <a:latin typeface="+mn-lt"/>
                <a:ea typeface="+mn-ea"/>
                <a:cs typeface="+mn-cs"/>
                <a:sym typeface="Calibri"/>
                <a:hlinkClick r:id="rId3" invalidUrl="" action="" tgtFrame="" tooltip="" history="1" highlightClick="0" endSnd="0"/>
              </a:defRPr>
            </a:lvl1pPr>
          </a:lstStyle>
          <a:p>
            <a:pPr/>
            <a:r>
              <a:rPr>
                <a:hlinkClick r:id="rId3" invalidUrl="" action="" tgtFrame="" tooltip="" history="1" highlightClick="0" endSnd="0"/>
              </a:rPr>
              <a:t>http://www.wipo.int/portal/en/index.html</a:t>
            </a:r>
          </a:p>
        </p:txBody>
      </p:sp>
    </p:spTree>
  </p:cSld>
  <p:clrMapOvr>
    <a:masterClrMapping/>
  </p:clrMapOvr>
  <p:transition xmlns:p14="http://schemas.microsoft.com/office/powerpoint/2010/main" spd="med" advClick="1"/>
</p:sld>
</file>

<file path=ppt/slides/slide2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3" name="内容占位符 2"/>
          <p:cNvSpPr txBox="1"/>
          <p:nvPr>
            <p:ph type="body" idx="1"/>
          </p:nvPr>
        </p:nvSpPr>
        <p:spPr>
          <a:xfrm>
            <a:off x="293448" y="737914"/>
            <a:ext cx="5377352" cy="2209552"/>
          </a:xfrm>
          <a:prstGeom prst="rect">
            <a:avLst/>
          </a:prstGeom>
        </p:spPr>
        <p:txBody>
          <a:bodyPr/>
          <a:lstStyle/>
          <a:p>
            <a:pPr>
              <a:spcBef>
                <a:spcPts val="200"/>
              </a:spcBef>
              <a:defRPr sz="1200"/>
            </a:pPr>
            <a:r>
              <a:t>“</a:t>
            </a:r>
            <a:r>
              <a:rPr>
                <a:latin typeface="+mj-lt"/>
                <a:ea typeface="+mj-ea"/>
                <a:cs typeface="+mj-cs"/>
                <a:sym typeface="Helvetica"/>
              </a:rPr>
              <a:t>世界知识产权日</a:t>
            </a:r>
            <a:r>
              <a:t>”</a:t>
            </a:r>
            <a:r>
              <a:rPr>
                <a:latin typeface="+mj-lt"/>
                <a:ea typeface="+mj-ea"/>
                <a:cs typeface="+mj-cs"/>
                <a:sym typeface="Helvetica"/>
              </a:rPr>
              <a:t>（</a:t>
            </a:r>
            <a:r>
              <a:t>4</a:t>
            </a:r>
            <a:r>
              <a:rPr>
                <a:latin typeface="+mj-lt"/>
                <a:ea typeface="+mj-ea"/>
                <a:cs typeface="+mj-cs"/>
                <a:sym typeface="Helvetica"/>
              </a:rPr>
              <a:t>月</a:t>
            </a:r>
            <a:r>
              <a:t>26</a:t>
            </a:r>
            <a:r>
              <a:rPr>
                <a:latin typeface="+mj-lt"/>
                <a:ea typeface="+mj-ea"/>
                <a:cs typeface="+mj-cs"/>
                <a:sym typeface="Helvetica"/>
              </a:rPr>
              <a:t>日）的主题 </a:t>
            </a:r>
            <a:r>
              <a:t>1/2</a:t>
            </a:r>
          </a:p>
          <a:p>
            <a:pPr lvl="1" marL="427865" indent="-164563">
              <a:spcBef>
                <a:spcPts val="200"/>
              </a:spcBef>
              <a:defRPr sz="1000"/>
            </a:pPr>
            <a:r>
              <a:t>2001</a:t>
            </a:r>
            <a:r>
              <a:rPr>
                <a:latin typeface="+mj-lt"/>
                <a:ea typeface="+mj-ea"/>
                <a:cs typeface="+mj-cs"/>
                <a:sym typeface="Helvetica"/>
              </a:rPr>
              <a:t>年 今天</a:t>
            </a:r>
            <a:r>
              <a:rPr>
                <a:solidFill>
                  <a:srgbClr val="FF0000"/>
                </a:solidFill>
                <a:latin typeface="+mj-lt"/>
                <a:ea typeface="+mj-ea"/>
                <a:cs typeface="+mj-cs"/>
                <a:sym typeface="Helvetica"/>
              </a:rPr>
              <a:t>创造</a:t>
            </a:r>
            <a:r>
              <a:rPr>
                <a:latin typeface="+mj-lt"/>
                <a:ea typeface="+mj-ea"/>
                <a:cs typeface="+mj-cs"/>
                <a:sym typeface="Helvetica"/>
              </a:rPr>
              <a:t>未来</a:t>
            </a:r>
          </a:p>
          <a:p>
            <a:pPr lvl="1" marL="427865" indent="-164563">
              <a:spcBef>
                <a:spcPts val="200"/>
              </a:spcBef>
              <a:defRPr sz="1000"/>
            </a:pPr>
            <a:r>
              <a:t>2002</a:t>
            </a:r>
            <a:r>
              <a:rPr>
                <a:latin typeface="+mj-lt"/>
                <a:ea typeface="+mj-ea"/>
                <a:cs typeface="+mj-cs"/>
                <a:sym typeface="Helvetica"/>
              </a:rPr>
              <a:t>年 鼓励</a:t>
            </a:r>
            <a:r>
              <a:rPr>
                <a:solidFill>
                  <a:srgbClr val="FF0000"/>
                </a:solidFill>
                <a:latin typeface="+mj-lt"/>
                <a:ea typeface="+mj-ea"/>
                <a:cs typeface="+mj-cs"/>
                <a:sym typeface="Helvetica"/>
              </a:rPr>
              <a:t>创新</a:t>
            </a:r>
            <a:endParaRPr>
              <a:solidFill>
                <a:srgbClr val="FF0000"/>
              </a:solidFill>
            </a:endParaRPr>
          </a:p>
          <a:p>
            <a:pPr lvl="1" marL="427865" indent="-164563">
              <a:spcBef>
                <a:spcPts val="200"/>
              </a:spcBef>
              <a:defRPr sz="1000"/>
            </a:pPr>
            <a:r>
              <a:t>2003</a:t>
            </a:r>
            <a:r>
              <a:rPr>
                <a:latin typeface="+mj-lt"/>
                <a:ea typeface="+mj-ea"/>
                <a:cs typeface="+mj-cs"/>
                <a:sym typeface="Helvetica"/>
              </a:rPr>
              <a:t>年 </a:t>
            </a:r>
            <a:r>
              <a:rPr>
                <a:solidFill>
                  <a:srgbClr val="0000FF"/>
                </a:solidFill>
                <a:latin typeface="+mj-lt"/>
                <a:ea typeface="+mj-ea"/>
                <a:cs typeface="+mj-cs"/>
                <a:sym typeface="Helvetica"/>
              </a:rPr>
              <a:t>知识产权</a:t>
            </a:r>
            <a:r>
              <a:rPr>
                <a:latin typeface="+mj-lt"/>
                <a:ea typeface="+mj-ea"/>
                <a:cs typeface="+mj-cs"/>
                <a:sym typeface="Helvetica"/>
              </a:rPr>
              <a:t>与我们息息相关</a:t>
            </a:r>
          </a:p>
          <a:p>
            <a:pPr lvl="1" marL="427865" indent="-164563">
              <a:spcBef>
                <a:spcPts val="200"/>
              </a:spcBef>
              <a:defRPr sz="1000"/>
            </a:pPr>
            <a:r>
              <a:t>2004</a:t>
            </a:r>
            <a:r>
              <a:rPr>
                <a:latin typeface="+mj-lt"/>
                <a:ea typeface="+mj-ea"/>
                <a:cs typeface="+mj-cs"/>
                <a:sym typeface="Helvetica"/>
              </a:rPr>
              <a:t>年 尊重</a:t>
            </a:r>
            <a:r>
              <a:rPr>
                <a:solidFill>
                  <a:srgbClr val="0000FF"/>
                </a:solidFill>
                <a:latin typeface="+mj-lt"/>
                <a:ea typeface="+mj-ea"/>
                <a:cs typeface="+mj-cs"/>
                <a:sym typeface="Helvetica"/>
              </a:rPr>
              <a:t>知识产权</a:t>
            </a:r>
            <a:r>
              <a:rPr>
                <a:latin typeface="+mj-lt"/>
                <a:ea typeface="+mj-ea"/>
                <a:cs typeface="+mj-cs"/>
                <a:sym typeface="Helvetica"/>
              </a:rPr>
              <a:t>，维护市场秩序</a:t>
            </a:r>
            <a:endParaRPr sz="1600"/>
          </a:p>
          <a:p>
            <a:pPr lvl="1" marL="427865" indent="-164563">
              <a:spcBef>
                <a:spcPts val="200"/>
              </a:spcBef>
              <a:defRPr sz="1000"/>
            </a:pPr>
            <a:r>
              <a:t>2005</a:t>
            </a:r>
            <a:r>
              <a:rPr>
                <a:latin typeface="+mj-lt"/>
                <a:ea typeface="+mj-ea"/>
                <a:cs typeface="+mj-cs"/>
                <a:sym typeface="Helvetica"/>
              </a:rPr>
              <a:t>年 思考、想象、</a:t>
            </a:r>
            <a:r>
              <a:rPr>
                <a:solidFill>
                  <a:srgbClr val="FF0000"/>
                </a:solidFill>
                <a:latin typeface="+mj-lt"/>
                <a:ea typeface="+mj-ea"/>
                <a:cs typeface="+mj-cs"/>
                <a:sym typeface="Helvetica"/>
              </a:rPr>
              <a:t>创造</a:t>
            </a:r>
            <a:endParaRPr>
              <a:solidFill>
                <a:srgbClr val="FF0000"/>
              </a:solidFill>
            </a:endParaRPr>
          </a:p>
          <a:p>
            <a:pPr lvl="1" marL="427865" indent="-164563">
              <a:spcBef>
                <a:spcPts val="200"/>
              </a:spcBef>
              <a:defRPr sz="1000"/>
            </a:pPr>
            <a:r>
              <a:t>2006</a:t>
            </a:r>
            <a:r>
              <a:rPr>
                <a:latin typeface="+mj-lt"/>
                <a:ea typeface="+mj-ea"/>
                <a:cs typeface="+mj-cs"/>
                <a:sym typeface="Helvetica"/>
              </a:rPr>
              <a:t>年 </a:t>
            </a:r>
            <a:r>
              <a:rPr>
                <a:solidFill>
                  <a:srgbClr val="0000FF"/>
                </a:solidFill>
                <a:latin typeface="+mj-lt"/>
                <a:ea typeface="+mj-ea"/>
                <a:cs typeface="+mj-cs"/>
                <a:sym typeface="Helvetica"/>
              </a:rPr>
              <a:t>知识产权</a:t>
            </a:r>
            <a:r>
              <a:t>--</a:t>
            </a:r>
            <a:r>
              <a:rPr>
                <a:latin typeface="+mj-lt"/>
                <a:ea typeface="+mj-ea"/>
                <a:cs typeface="+mj-cs"/>
                <a:sym typeface="Helvetica"/>
              </a:rPr>
              <a:t>始于</a:t>
            </a:r>
            <a:r>
              <a:rPr>
                <a:solidFill>
                  <a:srgbClr val="FF0000"/>
                </a:solidFill>
                <a:latin typeface="+mj-lt"/>
                <a:ea typeface="+mj-ea"/>
                <a:cs typeface="+mj-cs"/>
                <a:sym typeface="Helvetica"/>
              </a:rPr>
              <a:t>构思</a:t>
            </a:r>
            <a:endParaRPr sz="1600"/>
          </a:p>
          <a:p>
            <a:pPr lvl="1" marL="427865" indent="-164563">
              <a:spcBef>
                <a:spcPts val="200"/>
              </a:spcBef>
              <a:defRPr sz="1000"/>
            </a:pPr>
            <a:r>
              <a:t>2007</a:t>
            </a:r>
            <a:r>
              <a:rPr>
                <a:latin typeface="+mj-lt"/>
                <a:ea typeface="+mj-ea"/>
                <a:cs typeface="+mj-cs"/>
                <a:sym typeface="Helvetica"/>
              </a:rPr>
              <a:t>年 鼓励</a:t>
            </a:r>
            <a:r>
              <a:rPr>
                <a:solidFill>
                  <a:srgbClr val="FF0000"/>
                </a:solidFill>
                <a:latin typeface="+mj-lt"/>
                <a:ea typeface="+mj-ea"/>
                <a:cs typeface="+mj-cs"/>
                <a:sym typeface="Helvetica"/>
              </a:rPr>
              <a:t>创造</a:t>
            </a:r>
            <a:endParaRPr>
              <a:solidFill>
                <a:srgbClr val="FF0000"/>
              </a:solidFill>
            </a:endParaRPr>
          </a:p>
          <a:p>
            <a:pPr lvl="1" marL="427865" indent="-164563">
              <a:spcBef>
                <a:spcPts val="200"/>
              </a:spcBef>
              <a:defRPr sz="1000"/>
            </a:pPr>
            <a:r>
              <a:t>2008</a:t>
            </a:r>
            <a:r>
              <a:rPr>
                <a:latin typeface="+mj-lt"/>
                <a:ea typeface="+mj-ea"/>
                <a:cs typeface="+mj-cs"/>
                <a:sym typeface="Helvetica"/>
              </a:rPr>
              <a:t>年 赞美</a:t>
            </a:r>
            <a:r>
              <a:rPr>
                <a:solidFill>
                  <a:srgbClr val="FF0000"/>
                </a:solidFill>
                <a:latin typeface="+mj-lt"/>
                <a:ea typeface="+mj-ea"/>
                <a:cs typeface="+mj-cs"/>
                <a:sym typeface="Helvetica"/>
              </a:rPr>
              <a:t>创新</a:t>
            </a:r>
            <a:r>
              <a:rPr>
                <a:latin typeface="+mj-lt"/>
                <a:ea typeface="+mj-ea"/>
                <a:cs typeface="+mj-cs"/>
                <a:sym typeface="Helvetica"/>
              </a:rPr>
              <a:t>，增进人们对</a:t>
            </a:r>
            <a:r>
              <a:rPr>
                <a:solidFill>
                  <a:srgbClr val="0000FF"/>
                </a:solidFill>
                <a:latin typeface="+mj-lt"/>
                <a:ea typeface="+mj-ea"/>
                <a:cs typeface="+mj-cs"/>
                <a:sym typeface="Helvetica"/>
              </a:rPr>
              <a:t>知识产权</a:t>
            </a:r>
            <a:r>
              <a:rPr>
                <a:latin typeface="+mj-lt"/>
                <a:ea typeface="+mj-ea"/>
                <a:cs typeface="+mj-cs"/>
                <a:sym typeface="Helvetica"/>
              </a:rPr>
              <a:t>的尊重</a:t>
            </a:r>
          </a:p>
        </p:txBody>
      </p:sp>
      <p:sp>
        <p:nvSpPr>
          <p:cNvPr id="113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7.1.1 </a:t>
            </a:r>
            <a:r>
              <a:rPr>
                <a:latin typeface="+mj-lt"/>
                <a:ea typeface="+mj-ea"/>
                <a:cs typeface="+mj-cs"/>
                <a:sym typeface="Helvetica"/>
              </a:rPr>
              <a:t>知识产权的基本知识</a:t>
            </a:r>
          </a:p>
        </p:txBody>
      </p:sp>
      <p:sp>
        <p:nvSpPr>
          <p:cNvPr id="1135"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7" name="内容占位符 2"/>
          <p:cNvSpPr txBox="1"/>
          <p:nvPr>
            <p:ph type="body" idx="1"/>
          </p:nvPr>
        </p:nvSpPr>
        <p:spPr>
          <a:xfrm>
            <a:off x="293448" y="737914"/>
            <a:ext cx="5377352" cy="2209552"/>
          </a:xfrm>
          <a:prstGeom prst="rect">
            <a:avLst/>
          </a:prstGeom>
        </p:spPr>
        <p:txBody>
          <a:bodyPr/>
          <a:lstStyle/>
          <a:p>
            <a:pPr marL="177727" indent="-177727" defTabSz="473942">
              <a:spcBef>
                <a:spcPts val="200"/>
              </a:spcBef>
              <a:defRPr sz="1000"/>
            </a:pPr>
            <a:r>
              <a:t>“</a:t>
            </a:r>
            <a:r>
              <a:rPr>
                <a:latin typeface="+mj-lt"/>
                <a:ea typeface="+mj-ea"/>
                <a:cs typeface="+mj-cs"/>
                <a:sym typeface="Helvetica"/>
              </a:rPr>
              <a:t>世界知识产权日</a:t>
            </a:r>
            <a:r>
              <a:t>”</a:t>
            </a:r>
            <a:r>
              <a:rPr>
                <a:latin typeface="+mj-lt"/>
                <a:ea typeface="+mj-ea"/>
                <a:cs typeface="+mj-cs"/>
                <a:sym typeface="Helvetica"/>
              </a:rPr>
              <a:t>（</a:t>
            </a:r>
            <a:r>
              <a:t>4</a:t>
            </a:r>
            <a:r>
              <a:rPr>
                <a:latin typeface="+mj-lt"/>
                <a:ea typeface="+mj-ea"/>
                <a:cs typeface="+mj-cs"/>
                <a:sym typeface="Helvetica"/>
              </a:rPr>
              <a:t>月</a:t>
            </a:r>
            <a:r>
              <a:t>26</a:t>
            </a:r>
            <a:r>
              <a:rPr>
                <a:latin typeface="+mj-lt"/>
                <a:ea typeface="+mj-ea"/>
                <a:cs typeface="+mj-cs"/>
                <a:sym typeface="Helvetica"/>
              </a:rPr>
              <a:t>日）的主题 </a:t>
            </a:r>
            <a:r>
              <a:t>2/2</a:t>
            </a:r>
          </a:p>
          <a:p>
            <a:pPr lvl="1" marL="385077" indent="-148106" defTabSz="473942">
              <a:spcBef>
                <a:spcPts val="200"/>
              </a:spcBef>
              <a:defRPr sz="900"/>
            </a:pPr>
            <a:r>
              <a:t>2009</a:t>
            </a:r>
            <a:r>
              <a:rPr>
                <a:latin typeface="+mj-lt"/>
                <a:ea typeface="+mj-ea"/>
                <a:cs typeface="+mj-cs"/>
                <a:sym typeface="Helvetica"/>
              </a:rPr>
              <a:t>年 绿色</a:t>
            </a:r>
            <a:r>
              <a:rPr>
                <a:solidFill>
                  <a:srgbClr val="FF0000"/>
                </a:solidFill>
                <a:latin typeface="+mj-lt"/>
                <a:ea typeface="+mj-ea"/>
                <a:cs typeface="+mj-cs"/>
                <a:sym typeface="Helvetica"/>
              </a:rPr>
              <a:t>创新</a:t>
            </a:r>
          </a:p>
          <a:p>
            <a:pPr lvl="1" marL="385077" indent="-148106" defTabSz="473942">
              <a:spcBef>
                <a:spcPts val="200"/>
              </a:spcBef>
              <a:defRPr sz="900"/>
            </a:pPr>
            <a:r>
              <a:t>2010</a:t>
            </a:r>
            <a:r>
              <a:rPr>
                <a:latin typeface="+mj-lt"/>
                <a:ea typeface="+mj-ea"/>
                <a:cs typeface="+mj-cs"/>
                <a:sym typeface="Helvetica"/>
              </a:rPr>
              <a:t>年 </a:t>
            </a:r>
            <a:r>
              <a:rPr>
                <a:solidFill>
                  <a:srgbClr val="FF0000"/>
                </a:solidFill>
                <a:latin typeface="+mj-lt"/>
                <a:ea typeface="+mj-ea"/>
                <a:cs typeface="+mj-cs"/>
                <a:sym typeface="Helvetica"/>
              </a:rPr>
              <a:t>创新</a:t>
            </a:r>
            <a:r>
              <a:t>--</a:t>
            </a:r>
            <a:r>
              <a:rPr>
                <a:latin typeface="+mj-lt"/>
                <a:ea typeface="+mj-ea"/>
                <a:cs typeface="+mj-cs"/>
                <a:sym typeface="Helvetica"/>
              </a:rPr>
              <a:t>将世界联系在一起</a:t>
            </a:r>
          </a:p>
          <a:p>
            <a:pPr lvl="1" marL="385077" indent="-148106" defTabSz="473942">
              <a:spcBef>
                <a:spcPts val="200"/>
              </a:spcBef>
              <a:defRPr sz="900"/>
            </a:pPr>
            <a:r>
              <a:t>2011</a:t>
            </a:r>
            <a:r>
              <a:rPr>
                <a:latin typeface="+mj-lt"/>
                <a:ea typeface="+mj-ea"/>
                <a:cs typeface="+mj-cs"/>
                <a:sym typeface="Helvetica"/>
              </a:rPr>
              <a:t>年 </a:t>
            </a:r>
            <a:r>
              <a:rPr>
                <a:solidFill>
                  <a:srgbClr val="FF0000"/>
                </a:solidFill>
                <a:latin typeface="+mj-lt"/>
                <a:ea typeface="+mj-ea"/>
                <a:cs typeface="+mj-cs"/>
                <a:sym typeface="Helvetica"/>
              </a:rPr>
              <a:t>设计</a:t>
            </a:r>
            <a:r>
              <a:rPr>
                <a:latin typeface="+mj-lt"/>
                <a:ea typeface="+mj-ea"/>
                <a:cs typeface="+mj-cs"/>
                <a:sym typeface="Helvetica"/>
              </a:rPr>
              <a:t>未来</a:t>
            </a:r>
          </a:p>
          <a:p>
            <a:pPr lvl="1" marL="385077" indent="-148106" defTabSz="473942">
              <a:spcBef>
                <a:spcPts val="200"/>
              </a:spcBef>
              <a:defRPr sz="900"/>
            </a:pPr>
            <a:r>
              <a:t>2012</a:t>
            </a:r>
            <a:r>
              <a:rPr>
                <a:latin typeface="+mj-lt"/>
                <a:ea typeface="+mj-ea"/>
                <a:cs typeface="+mj-cs"/>
                <a:sym typeface="Helvetica"/>
              </a:rPr>
              <a:t>年 天才</a:t>
            </a:r>
            <a:r>
              <a:rPr>
                <a:solidFill>
                  <a:srgbClr val="FF0000"/>
                </a:solidFill>
                <a:latin typeface="+mj-lt"/>
                <a:ea typeface="+mj-ea"/>
                <a:cs typeface="+mj-cs"/>
                <a:sym typeface="Helvetica"/>
              </a:rPr>
              <a:t>创新</a:t>
            </a:r>
            <a:r>
              <a:rPr>
                <a:latin typeface="+mj-lt"/>
                <a:ea typeface="+mj-ea"/>
                <a:cs typeface="+mj-cs"/>
                <a:sym typeface="Helvetica"/>
              </a:rPr>
              <a:t>家</a:t>
            </a:r>
          </a:p>
          <a:p>
            <a:pPr lvl="1" marL="385077" indent="-148106" defTabSz="473942">
              <a:spcBef>
                <a:spcPts val="200"/>
              </a:spcBef>
              <a:defRPr sz="900"/>
            </a:pPr>
            <a:r>
              <a:t>2013</a:t>
            </a:r>
            <a:r>
              <a:rPr>
                <a:latin typeface="+mj-lt"/>
                <a:ea typeface="+mj-ea"/>
                <a:cs typeface="+mj-cs"/>
                <a:sym typeface="Helvetica"/>
              </a:rPr>
              <a:t>年 </a:t>
            </a:r>
            <a:r>
              <a:rPr>
                <a:solidFill>
                  <a:srgbClr val="FF0000"/>
                </a:solidFill>
                <a:latin typeface="+mj-lt"/>
                <a:ea typeface="+mj-ea"/>
                <a:cs typeface="+mj-cs"/>
                <a:sym typeface="Helvetica"/>
              </a:rPr>
              <a:t>创造力</a:t>
            </a:r>
            <a:r>
              <a:t>:</a:t>
            </a:r>
            <a:r>
              <a:rPr>
                <a:latin typeface="+mj-lt"/>
                <a:ea typeface="+mj-ea"/>
                <a:cs typeface="+mj-cs"/>
                <a:sym typeface="Helvetica"/>
              </a:rPr>
              <a:t>下一代</a:t>
            </a:r>
          </a:p>
          <a:p>
            <a:pPr lvl="1" marL="385077" indent="-148106" defTabSz="473942">
              <a:spcBef>
                <a:spcPts val="200"/>
              </a:spcBef>
              <a:defRPr sz="900"/>
            </a:pPr>
            <a:r>
              <a:t>2014</a:t>
            </a:r>
            <a:r>
              <a:rPr>
                <a:latin typeface="+mj-lt"/>
                <a:ea typeface="+mj-ea"/>
                <a:cs typeface="+mj-cs"/>
                <a:sym typeface="Helvetica"/>
              </a:rPr>
              <a:t>年 电影</a:t>
            </a:r>
            <a:r>
              <a:t>-</a:t>
            </a:r>
            <a:r>
              <a:rPr>
                <a:latin typeface="+mj-lt"/>
                <a:ea typeface="+mj-ea"/>
                <a:cs typeface="+mj-cs"/>
                <a:sym typeface="Helvetica"/>
              </a:rPr>
              <a:t>全球挚爱</a:t>
            </a:r>
            <a:endParaRPr sz="1400"/>
          </a:p>
          <a:p>
            <a:pPr lvl="1" marL="385077" indent="-148106" defTabSz="473942">
              <a:spcBef>
                <a:spcPts val="200"/>
              </a:spcBef>
              <a:defRPr sz="900"/>
            </a:pPr>
            <a:r>
              <a:t>2015</a:t>
            </a:r>
            <a:r>
              <a:rPr>
                <a:latin typeface="+mj-lt"/>
                <a:ea typeface="+mj-ea"/>
                <a:cs typeface="+mj-cs"/>
                <a:sym typeface="Helvetica"/>
              </a:rPr>
              <a:t>年 因乐而动，为乐维权</a:t>
            </a:r>
          </a:p>
          <a:p>
            <a:pPr lvl="1" marL="385077" indent="-148106" defTabSz="473942">
              <a:spcBef>
                <a:spcPts val="200"/>
              </a:spcBef>
              <a:defRPr sz="900"/>
            </a:pPr>
            <a:r>
              <a:t>2016</a:t>
            </a:r>
            <a:r>
              <a:rPr>
                <a:latin typeface="+mj-lt"/>
                <a:ea typeface="+mj-ea"/>
                <a:cs typeface="+mj-cs"/>
                <a:sym typeface="Helvetica"/>
              </a:rPr>
              <a:t>年 数字</a:t>
            </a:r>
            <a:r>
              <a:rPr>
                <a:solidFill>
                  <a:srgbClr val="FF0000"/>
                </a:solidFill>
                <a:latin typeface="+mj-lt"/>
                <a:ea typeface="+mj-ea"/>
                <a:cs typeface="+mj-cs"/>
                <a:sym typeface="Helvetica"/>
              </a:rPr>
              <a:t>创意</a:t>
            </a:r>
            <a:r>
              <a:rPr>
                <a:latin typeface="+mj-lt"/>
                <a:ea typeface="+mj-ea"/>
                <a:cs typeface="+mj-cs"/>
                <a:sym typeface="Helvetica"/>
              </a:rPr>
              <a:t>，重塑文化</a:t>
            </a:r>
          </a:p>
          <a:p>
            <a:pPr lvl="1" marL="385077" indent="-148106" defTabSz="473942">
              <a:spcBef>
                <a:spcPts val="200"/>
              </a:spcBef>
              <a:defRPr sz="900"/>
            </a:pPr>
            <a:r>
              <a:t>2017</a:t>
            </a:r>
            <a:r>
              <a:rPr>
                <a:latin typeface="+mj-lt"/>
                <a:ea typeface="+mj-ea"/>
                <a:cs typeface="+mj-cs"/>
                <a:sym typeface="Helvetica"/>
              </a:rPr>
              <a:t>年 </a:t>
            </a:r>
            <a:r>
              <a:rPr>
                <a:solidFill>
                  <a:srgbClr val="FF0000"/>
                </a:solidFill>
                <a:latin typeface="+mj-lt"/>
                <a:ea typeface="+mj-ea"/>
                <a:cs typeface="+mj-cs"/>
                <a:sym typeface="Helvetica"/>
              </a:rPr>
              <a:t>创新</a:t>
            </a:r>
            <a:r>
              <a:rPr>
                <a:latin typeface="+mj-lt"/>
                <a:ea typeface="+mj-ea"/>
                <a:cs typeface="+mj-cs"/>
                <a:sym typeface="Helvetica"/>
              </a:rPr>
              <a:t>改变生活</a:t>
            </a:r>
          </a:p>
        </p:txBody>
      </p:sp>
      <p:sp>
        <p:nvSpPr>
          <p:cNvPr id="113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7.1.1 </a:t>
            </a:r>
            <a:r>
              <a:rPr>
                <a:latin typeface="+mj-lt"/>
                <a:ea typeface="+mj-ea"/>
                <a:cs typeface="+mj-cs"/>
                <a:sym typeface="Helvetica"/>
              </a:rPr>
              <a:t>知识产权的基本知识</a:t>
            </a:r>
          </a:p>
        </p:txBody>
      </p:sp>
      <p:sp>
        <p:nvSpPr>
          <p:cNvPr id="1139"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1"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知识产权或者说智力劳动成果难以受到</a:t>
            </a:r>
            <a:r>
              <a:rPr b="1" u="sng">
                <a:solidFill>
                  <a:srgbClr val="FF0000"/>
                </a:solidFill>
              </a:rPr>
              <a:t>尊敬</a:t>
            </a:r>
            <a:r>
              <a:t>和</a:t>
            </a:r>
            <a:r>
              <a:rPr b="1" u="sng">
                <a:solidFill>
                  <a:srgbClr val="FF0000"/>
                </a:solidFill>
              </a:rPr>
              <a:t>保护</a:t>
            </a:r>
            <a:endParaRPr b="1" u="sng">
              <a:solidFill>
                <a:srgbClr val="FF0000"/>
              </a:solidFill>
              <a:latin typeface="+mn-lt"/>
              <a:ea typeface="+mn-ea"/>
              <a:cs typeface="+mn-cs"/>
              <a:sym typeface="Calibri"/>
            </a:endParaRPr>
          </a:p>
          <a:p>
            <a:pPr>
              <a:defRPr sz="1200"/>
            </a:pPr>
          </a:p>
          <a:p>
            <a:pPr>
              <a:spcBef>
                <a:spcPts val="200"/>
              </a:spcBef>
              <a:defRPr sz="1200">
                <a:latin typeface="+mj-lt"/>
                <a:ea typeface="+mj-ea"/>
                <a:cs typeface="+mj-cs"/>
                <a:sym typeface="Helvetica"/>
              </a:defRPr>
            </a:pPr>
            <a:r>
              <a:t>在社会道德风尚中，对偷盗</a:t>
            </a:r>
            <a:r>
              <a:rPr b="1">
                <a:solidFill>
                  <a:srgbClr val="0000FF"/>
                </a:solidFill>
              </a:rPr>
              <a:t>财产</a:t>
            </a:r>
            <a:r>
              <a:t>与剽窃</a:t>
            </a:r>
            <a:r>
              <a:rPr b="1" u="sng">
                <a:solidFill>
                  <a:srgbClr val="FF0000"/>
                </a:solidFill>
              </a:rPr>
              <a:t>智力劳动成果</a:t>
            </a:r>
            <a:r>
              <a:rPr>
                <a:latin typeface="+mn-lt"/>
                <a:ea typeface="+mn-ea"/>
                <a:cs typeface="+mn-cs"/>
                <a:sym typeface="Calibri"/>
              </a:rPr>
              <a:t>--</a:t>
            </a:r>
            <a:r>
              <a:t>无形智力财产有不同的</a:t>
            </a:r>
            <a:r>
              <a:rPr>
                <a:solidFill>
                  <a:srgbClr val="FF0000"/>
                </a:solidFill>
              </a:rPr>
              <a:t>道德取向</a:t>
            </a:r>
            <a:r>
              <a:t>，这是知识产权难以得到保护的原因之一</a:t>
            </a:r>
          </a:p>
          <a:p>
            <a:pPr>
              <a:defRPr sz="1200"/>
            </a:pPr>
          </a:p>
          <a:p>
            <a:pPr>
              <a:spcBef>
                <a:spcPts val="200"/>
              </a:spcBef>
              <a:defRPr b="1" sz="1200">
                <a:latin typeface="+mj-lt"/>
                <a:ea typeface="+mj-ea"/>
                <a:cs typeface="+mj-cs"/>
                <a:sym typeface="Helvetica"/>
              </a:defRPr>
            </a:pPr>
            <a:r>
              <a:t>尊重知识产权所体现的核心价值观：</a:t>
            </a:r>
            <a:r>
              <a:rPr b="0">
                <a:solidFill>
                  <a:srgbClr val="FF0000"/>
                </a:solidFill>
              </a:rPr>
              <a:t>公正公平</a:t>
            </a:r>
            <a:r>
              <a:rPr b="0"/>
              <a:t>，</a:t>
            </a:r>
            <a:r>
              <a:rPr b="0">
                <a:solidFill>
                  <a:srgbClr val="FF0000"/>
                </a:solidFill>
              </a:rPr>
              <a:t>鼓励智力劳动</a:t>
            </a:r>
            <a:r>
              <a:rPr b="0"/>
              <a:t>，</a:t>
            </a:r>
            <a:r>
              <a:rPr b="0">
                <a:solidFill>
                  <a:srgbClr val="FF0000"/>
                </a:solidFill>
              </a:rPr>
              <a:t>维护</a:t>
            </a:r>
            <a:r>
              <a:rPr b="0"/>
              <a:t>知识发明者、使用者和社会和谐发展这三者的</a:t>
            </a:r>
            <a:r>
              <a:rPr b="0">
                <a:solidFill>
                  <a:srgbClr val="FF0000"/>
                </a:solidFill>
              </a:rPr>
              <a:t>权益和利益</a:t>
            </a:r>
          </a:p>
        </p:txBody>
      </p:sp>
      <p:sp>
        <p:nvSpPr>
          <p:cNvPr id="114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7.1.2 </a:t>
            </a:r>
            <a:r>
              <a:rPr>
                <a:latin typeface="+mj-lt"/>
                <a:ea typeface="+mj-ea"/>
                <a:cs typeface="+mj-cs"/>
                <a:sym typeface="Helvetica"/>
              </a:rPr>
              <a:t>知识产权的起源</a:t>
            </a:r>
          </a:p>
        </p:txBody>
      </p:sp>
      <p:sp>
        <p:nvSpPr>
          <p:cNvPr id="1143"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5" name="内容占位符 2"/>
          <p:cNvSpPr txBox="1"/>
          <p:nvPr>
            <p:ph type="body" idx="1"/>
          </p:nvPr>
        </p:nvSpPr>
        <p:spPr>
          <a:xfrm>
            <a:off x="293448" y="737914"/>
            <a:ext cx="5377352" cy="2209552"/>
          </a:xfrm>
          <a:prstGeom prst="rect">
            <a:avLst/>
          </a:prstGeom>
        </p:spPr>
        <p:txBody>
          <a:bodyPr/>
          <a:lstStyle/>
          <a:p>
            <a:pPr>
              <a:spcBef>
                <a:spcPts val="200"/>
              </a:spcBef>
              <a:defRPr b="1" sz="1200">
                <a:latin typeface="+mj-lt"/>
                <a:ea typeface="+mj-ea"/>
                <a:cs typeface="+mj-cs"/>
                <a:sym typeface="Helvetica"/>
              </a:defRPr>
            </a:pPr>
            <a:r>
              <a:t>起源：</a:t>
            </a:r>
            <a:r>
              <a:rPr b="0"/>
              <a:t>知识产权起源于封建社会的</a:t>
            </a:r>
            <a:r>
              <a:rPr b="0">
                <a:solidFill>
                  <a:srgbClr val="FF0000"/>
                </a:solidFill>
                <a:latin typeface="+mn-lt"/>
                <a:ea typeface="+mn-ea"/>
                <a:cs typeface="+mn-cs"/>
                <a:sym typeface="Calibri"/>
              </a:rPr>
              <a:t>“</a:t>
            </a:r>
            <a:r>
              <a:rPr b="0">
                <a:solidFill>
                  <a:srgbClr val="FF0000"/>
                </a:solidFill>
              </a:rPr>
              <a:t>特权</a:t>
            </a:r>
            <a:r>
              <a:rPr b="0">
                <a:solidFill>
                  <a:srgbClr val="FF0000"/>
                </a:solidFill>
                <a:latin typeface="+mn-lt"/>
                <a:ea typeface="+mn-ea"/>
                <a:cs typeface="+mn-cs"/>
                <a:sym typeface="Calibri"/>
              </a:rPr>
              <a:t>”</a:t>
            </a:r>
            <a:r>
              <a:rPr b="0"/>
              <a:t>，这种特权由君主个人授予、或由封建国家授予、或由代表君主的地方官授予</a:t>
            </a:r>
            <a:r>
              <a:rPr b="0">
                <a:latin typeface="+mn-lt"/>
                <a:ea typeface="+mn-ea"/>
                <a:cs typeface="+mn-cs"/>
                <a:sym typeface="Calibri"/>
              </a:rPr>
              <a:t>…</a:t>
            </a:r>
            <a:r>
              <a:rPr b="0"/>
              <a:t>逐渐演变为今天绝大多数国家普遍承认的一种</a:t>
            </a:r>
            <a:r>
              <a:rPr b="0">
                <a:solidFill>
                  <a:srgbClr val="0000FF"/>
                </a:solidFill>
              </a:rPr>
              <a:t>私权</a:t>
            </a:r>
            <a:r>
              <a:rPr b="0"/>
              <a:t>，一种</a:t>
            </a:r>
            <a:r>
              <a:rPr b="0">
                <a:solidFill>
                  <a:srgbClr val="0000FF"/>
                </a:solidFill>
              </a:rPr>
              <a:t>民事权利</a:t>
            </a:r>
            <a:r>
              <a:rPr b="0"/>
              <a:t>。</a:t>
            </a:r>
          </a:p>
        </p:txBody>
      </p:sp>
      <p:sp>
        <p:nvSpPr>
          <p:cNvPr id="114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7.1.2 </a:t>
            </a:r>
            <a:r>
              <a:rPr>
                <a:latin typeface="+mj-lt"/>
                <a:ea typeface="+mj-ea"/>
                <a:cs typeface="+mj-cs"/>
                <a:sym typeface="Helvetica"/>
              </a:rPr>
              <a:t>知识产权的起源</a:t>
            </a:r>
          </a:p>
        </p:txBody>
      </p:sp>
      <p:sp>
        <p:nvSpPr>
          <p:cNvPr id="1147"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9" name="内容占位符 2"/>
          <p:cNvSpPr txBox="1"/>
          <p:nvPr>
            <p:ph type="body" idx="1"/>
          </p:nvPr>
        </p:nvSpPr>
        <p:spPr>
          <a:xfrm>
            <a:off x="293448" y="737914"/>
            <a:ext cx="5377352" cy="2209552"/>
          </a:xfrm>
          <a:prstGeom prst="rect">
            <a:avLst/>
          </a:prstGeom>
        </p:spPr>
        <p:txBody>
          <a:bodyPr/>
          <a:lstStyle/>
          <a:p>
            <a:pPr>
              <a:spcBef>
                <a:spcPts val="200"/>
              </a:spcBef>
              <a:defRPr sz="1200"/>
            </a:pPr>
            <a:r>
              <a:t>1883</a:t>
            </a:r>
            <a:r>
              <a:rPr>
                <a:latin typeface="+mj-lt"/>
                <a:ea typeface="+mj-ea"/>
                <a:cs typeface="+mj-cs"/>
                <a:sym typeface="Helvetica"/>
              </a:rPr>
              <a:t>年，《保护工业产权</a:t>
            </a:r>
            <a:r>
              <a:rPr>
                <a:solidFill>
                  <a:srgbClr val="FF0000"/>
                </a:solidFill>
                <a:latin typeface="+mj-lt"/>
                <a:ea typeface="+mj-ea"/>
                <a:cs typeface="+mj-cs"/>
                <a:sym typeface="Helvetica"/>
              </a:rPr>
              <a:t>巴黎公约</a:t>
            </a:r>
            <a:r>
              <a:rPr>
                <a:latin typeface="+mj-lt"/>
                <a:ea typeface="+mj-ea"/>
                <a:cs typeface="+mj-cs"/>
                <a:sym typeface="Helvetica"/>
              </a:rPr>
              <a:t>》</a:t>
            </a:r>
            <a:endParaRPr>
              <a:latin typeface="+mj-lt"/>
              <a:ea typeface="+mj-ea"/>
              <a:cs typeface="+mj-cs"/>
              <a:sym typeface="Helvetica"/>
            </a:endParaRPr>
          </a:p>
          <a:p>
            <a:pPr lvl="1" marL="427865" indent="-164563">
              <a:spcBef>
                <a:spcPts val="200"/>
              </a:spcBef>
              <a:defRPr sz="1200"/>
            </a:pPr>
            <a:r>
              <a:t>14</a:t>
            </a:r>
            <a:r>
              <a:rPr>
                <a:latin typeface="+mj-lt"/>
                <a:ea typeface="+mj-ea"/>
                <a:cs typeface="+mj-cs"/>
                <a:sym typeface="Helvetica"/>
              </a:rPr>
              <a:t>个成员国，</a:t>
            </a:r>
            <a:r>
              <a:rPr b="1" u="sng">
                <a:latin typeface="+mj-lt"/>
                <a:ea typeface="+mj-ea"/>
                <a:cs typeface="+mj-cs"/>
                <a:sym typeface="Helvetica"/>
              </a:rPr>
              <a:t>工业产权</a:t>
            </a:r>
            <a:r>
              <a:rPr>
                <a:latin typeface="+mj-lt"/>
                <a:ea typeface="+mj-ea"/>
                <a:cs typeface="+mj-cs"/>
                <a:sym typeface="Helvetica"/>
              </a:rPr>
              <a:t>，即：发明（专利）、商标、工业外观设计</a:t>
            </a:r>
          </a:p>
          <a:p>
            <a:pPr>
              <a:defRPr sz="1200"/>
            </a:pPr>
          </a:p>
          <a:p>
            <a:pPr>
              <a:spcBef>
                <a:spcPts val="200"/>
              </a:spcBef>
              <a:defRPr sz="1200"/>
            </a:pPr>
            <a:r>
              <a:t>1886</a:t>
            </a:r>
            <a:r>
              <a:rPr>
                <a:latin typeface="+mj-lt"/>
                <a:ea typeface="+mj-ea"/>
                <a:cs typeface="+mj-cs"/>
                <a:sym typeface="Helvetica"/>
              </a:rPr>
              <a:t>年，《保护文学和艺术作品</a:t>
            </a:r>
            <a:r>
              <a:rPr>
                <a:solidFill>
                  <a:srgbClr val="FF0000"/>
                </a:solidFill>
                <a:latin typeface="+mj-lt"/>
                <a:ea typeface="+mj-ea"/>
                <a:cs typeface="+mj-cs"/>
                <a:sym typeface="Helvetica"/>
              </a:rPr>
              <a:t>伯尔尼公约</a:t>
            </a:r>
            <a:r>
              <a:rPr>
                <a:latin typeface="+mj-lt"/>
                <a:ea typeface="+mj-ea"/>
                <a:cs typeface="+mj-cs"/>
                <a:sym typeface="Helvetica"/>
              </a:rPr>
              <a:t>》</a:t>
            </a:r>
            <a:endParaRPr>
              <a:latin typeface="+mj-lt"/>
              <a:ea typeface="+mj-ea"/>
              <a:cs typeface="+mj-cs"/>
              <a:sym typeface="Helvetica"/>
            </a:endParaRPr>
          </a:p>
          <a:p>
            <a:pPr lvl="1" marL="427865" indent="-164563">
              <a:spcBef>
                <a:spcPts val="200"/>
              </a:spcBef>
              <a:defRPr b="1" sz="1200" u="sng">
                <a:latin typeface="+mj-lt"/>
                <a:ea typeface="+mj-ea"/>
                <a:cs typeface="+mj-cs"/>
                <a:sym typeface="Helvetica"/>
              </a:defRPr>
            </a:pPr>
            <a:r>
              <a:t>版权</a:t>
            </a:r>
            <a:r>
              <a:rPr b="0" u="none"/>
              <a:t>：长篇小说、短篇小说、诗歌、戏剧；歌曲、歌剧、音乐作品、奏鸣曲；绘画、油画、雕塑、建造作品</a:t>
            </a:r>
          </a:p>
        </p:txBody>
      </p:sp>
      <p:sp>
        <p:nvSpPr>
          <p:cNvPr id="115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7.1.2 </a:t>
            </a:r>
            <a:r>
              <a:rPr>
                <a:latin typeface="+mj-lt"/>
                <a:ea typeface="+mj-ea"/>
                <a:cs typeface="+mj-cs"/>
                <a:sym typeface="Helvetica"/>
              </a:rPr>
              <a:t>知识产权的起源</a:t>
            </a:r>
          </a:p>
        </p:txBody>
      </p:sp>
      <p:sp>
        <p:nvSpPr>
          <p:cNvPr id="1151"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3" name="内容占位符 2"/>
          <p:cNvSpPr txBox="1"/>
          <p:nvPr>
            <p:ph type="body" idx="1"/>
          </p:nvPr>
        </p:nvSpPr>
        <p:spPr>
          <a:xfrm>
            <a:off x="293448" y="737914"/>
            <a:ext cx="5377352" cy="2209552"/>
          </a:xfrm>
          <a:prstGeom prst="rect">
            <a:avLst/>
          </a:prstGeom>
        </p:spPr>
        <p:txBody>
          <a:bodyPr/>
          <a:lstStyle/>
          <a:p>
            <a:pPr>
              <a:spcBef>
                <a:spcPts val="200"/>
              </a:spcBef>
              <a:defRPr sz="1200"/>
            </a:pPr>
            <a:r>
              <a:t>1893</a:t>
            </a:r>
            <a:r>
              <a:rPr>
                <a:latin typeface="+mj-lt"/>
                <a:ea typeface="+mj-ea"/>
                <a:cs typeface="+mj-cs"/>
                <a:sym typeface="Helvetica"/>
              </a:rPr>
              <a:t>年，《保护工业产权</a:t>
            </a:r>
            <a:r>
              <a:rPr>
                <a:solidFill>
                  <a:srgbClr val="FF0000"/>
                </a:solidFill>
                <a:latin typeface="+mj-lt"/>
                <a:ea typeface="+mj-ea"/>
                <a:cs typeface="+mj-cs"/>
                <a:sym typeface="Helvetica"/>
              </a:rPr>
              <a:t>巴黎公约</a:t>
            </a:r>
            <a:r>
              <a:rPr>
                <a:latin typeface="+mj-lt"/>
                <a:ea typeface="+mj-ea"/>
                <a:cs typeface="+mj-cs"/>
                <a:sym typeface="Helvetica"/>
              </a:rPr>
              <a:t>》的国际局和《保护文学和艺术作品</a:t>
            </a:r>
            <a:r>
              <a:rPr>
                <a:solidFill>
                  <a:srgbClr val="FF0000"/>
                </a:solidFill>
                <a:latin typeface="+mj-lt"/>
                <a:ea typeface="+mj-ea"/>
                <a:cs typeface="+mj-cs"/>
                <a:sym typeface="Helvetica"/>
              </a:rPr>
              <a:t>伯尔尼公约</a:t>
            </a:r>
            <a:r>
              <a:rPr>
                <a:latin typeface="+mj-lt"/>
                <a:ea typeface="+mj-ea"/>
                <a:cs typeface="+mj-cs"/>
                <a:sym typeface="Helvetica"/>
              </a:rPr>
              <a:t>》的国际局合并，成立保护知识产权联合国际局</a:t>
            </a:r>
          </a:p>
          <a:p>
            <a:pPr>
              <a:defRPr sz="1200"/>
            </a:pPr>
          </a:p>
          <a:p>
            <a:pPr>
              <a:spcBef>
                <a:spcPts val="200"/>
              </a:spcBef>
              <a:defRPr sz="1200"/>
            </a:pPr>
            <a:r>
              <a:t>1970</a:t>
            </a:r>
            <a:r>
              <a:rPr>
                <a:latin typeface="+mj-lt"/>
                <a:ea typeface="+mj-ea"/>
                <a:cs typeface="+mj-cs"/>
                <a:sym typeface="Helvetica"/>
              </a:rPr>
              <a:t>年，世界知识产权组织成立（即于</a:t>
            </a:r>
            <a:r>
              <a:t>1967</a:t>
            </a:r>
            <a:r>
              <a:rPr>
                <a:latin typeface="+mj-lt"/>
                <a:ea typeface="+mj-ea"/>
                <a:cs typeface="+mj-cs"/>
                <a:sym typeface="Helvetica"/>
              </a:rPr>
              <a:t>年</a:t>
            </a:r>
            <a:r>
              <a:t>7</a:t>
            </a:r>
            <a:r>
              <a:rPr>
                <a:latin typeface="+mj-lt"/>
                <a:ea typeface="+mj-ea"/>
                <a:cs typeface="+mj-cs"/>
                <a:sym typeface="Helvetica"/>
              </a:rPr>
              <a:t>月</a:t>
            </a:r>
            <a:r>
              <a:t>14</a:t>
            </a:r>
            <a:r>
              <a:rPr>
                <a:latin typeface="+mj-lt"/>
                <a:ea typeface="+mj-ea"/>
                <a:cs typeface="+mj-cs"/>
                <a:sym typeface="Helvetica"/>
              </a:rPr>
              <a:t>日签订的《世界知识产权组织公约》生效的时候）</a:t>
            </a:r>
          </a:p>
          <a:p>
            <a:pPr>
              <a:defRPr sz="1200"/>
            </a:pPr>
          </a:p>
          <a:p>
            <a:pPr>
              <a:spcBef>
                <a:spcPts val="200"/>
              </a:spcBef>
              <a:defRPr sz="1200"/>
            </a:pPr>
            <a:r>
              <a:t>1998</a:t>
            </a:r>
            <a:r>
              <a:rPr>
                <a:latin typeface="+mj-lt"/>
                <a:ea typeface="+mj-ea"/>
                <a:cs typeface="+mj-cs"/>
                <a:sym typeface="Helvetica"/>
              </a:rPr>
              <a:t>年，</a:t>
            </a:r>
            <a:r>
              <a:t>“</a:t>
            </a:r>
            <a:r>
              <a:rPr>
                <a:latin typeface="+mj-lt"/>
                <a:ea typeface="+mj-ea"/>
                <a:cs typeface="+mj-cs"/>
                <a:sym typeface="Helvetica"/>
              </a:rPr>
              <a:t>国家知识产权局</a:t>
            </a:r>
            <a:r>
              <a:t>”</a:t>
            </a:r>
          </a:p>
          <a:p>
            <a:pPr>
              <a:spcBef>
                <a:spcPts val="200"/>
              </a:spcBef>
              <a:defRPr sz="1200"/>
            </a:pPr>
            <a:r>
              <a:t>2001</a:t>
            </a:r>
            <a:r>
              <a:rPr>
                <a:latin typeface="+mj-lt"/>
                <a:ea typeface="+mj-ea"/>
                <a:cs typeface="+mj-cs"/>
                <a:sym typeface="Helvetica"/>
              </a:rPr>
              <a:t>年中国加入世界贸易组织（</a:t>
            </a:r>
            <a:r>
              <a:t>WTO</a:t>
            </a:r>
            <a:r>
              <a:rPr>
                <a:latin typeface="+mj-lt"/>
                <a:ea typeface="+mj-ea"/>
                <a:cs typeface="+mj-cs"/>
                <a:sym typeface="Helvetica"/>
              </a:rPr>
              <a:t>）</a:t>
            </a:r>
          </a:p>
        </p:txBody>
      </p:sp>
      <p:sp>
        <p:nvSpPr>
          <p:cNvPr id="115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7.1.2 </a:t>
            </a:r>
            <a:r>
              <a:rPr>
                <a:latin typeface="+mj-lt"/>
                <a:ea typeface="+mj-ea"/>
                <a:cs typeface="+mj-cs"/>
                <a:sym typeface="Helvetica"/>
              </a:rPr>
              <a:t>知识产权的起源</a:t>
            </a:r>
          </a:p>
        </p:txBody>
      </p:sp>
      <p:sp>
        <p:nvSpPr>
          <p:cNvPr id="1155"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内容占位符 2"/>
          <p:cNvSpPr txBox="1"/>
          <p:nvPr>
            <p:ph type="body" idx="1"/>
          </p:nvPr>
        </p:nvSpPr>
        <p:spPr>
          <a:xfrm>
            <a:off x="293450" y="737914"/>
            <a:ext cx="5282089" cy="2209552"/>
          </a:xfrm>
          <a:prstGeom prst="rect">
            <a:avLst/>
          </a:prstGeom>
        </p:spPr>
        <p:txBody>
          <a:bodyPr/>
          <a:lstStyle/>
          <a:p>
            <a:pPr marL="0" indent="0" defTabSz="521336">
              <a:spcBef>
                <a:spcPts val="200"/>
              </a:spcBef>
              <a:buSzTx/>
              <a:buNone/>
              <a:defRPr b="1" sz="1100"/>
            </a:pPr>
            <a:r>
              <a:t>2. </a:t>
            </a:r>
            <a:r>
              <a:rPr>
                <a:latin typeface="+mj-lt"/>
                <a:ea typeface="+mj-ea"/>
                <a:cs typeface="+mj-cs"/>
                <a:sym typeface="Helvetica"/>
              </a:rPr>
              <a:t>计算机伦理学教育发展现状</a:t>
            </a:r>
            <a:r>
              <a:t>(cont.)</a:t>
            </a:r>
          </a:p>
          <a:p>
            <a:pPr lvl="1" marL="423586" indent="-162916" defTabSz="521336">
              <a:spcBef>
                <a:spcPts val="200"/>
              </a:spcBef>
              <a:defRPr sz="900"/>
            </a:pPr>
            <a:r>
              <a:t>Social context</a:t>
            </a:r>
          </a:p>
          <a:p>
            <a:pPr lvl="1" marL="423586" indent="-162916" defTabSz="521336">
              <a:spcBef>
                <a:spcPts val="200"/>
              </a:spcBef>
              <a:defRPr sz="900"/>
            </a:pPr>
            <a:r>
              <a:t>Analytical tools</a:t>
            </a:r>
          </a:p>
          <a:p>
            <a:pPr lvl="1" marL="423586" indent="-162916" defTabSz="521336">
              <a:spcBef>
                <a:spcPts val="200"/>
              </a:spcBef>
              <a:defRPr sz="900"/>
            </a:pPr>
            <a:r>
              <a:t>Professional ethics</a:t>
            </a:r>
          </a:p>
          <a:p>
            <a:pPr lvl="1" marL="423586" indent="-162916" defTabSz="521336">
              <a:spcBef>
                <a:spcPts val="200"/>
              </a:spcBef>
              <a:defRPr sz="900"/>
            </a:pPr>
            <a:r>
              <a:t>Intellectual property </a:t>
            </a:r>
          </a:p>
          <a:p>
            <a:pPr lvl="1" marL="423586" indent="-162916" defTabSz="521336">
              <a:spcBef>
                <a:spcPts val="200"/>
              </a:spcBef>
              <a:defRPr sz="900"/>
            </a:pPr>
            <a:r>
              <a:t>Privacy and civil liberties</a:t>
            </a:r>
          </a:p>
          <a:p>
            <a:pPr lvl="1" marL="423586" indent="-162916" defTabSz="521336">
              <a:spcBef>
                <a:spcPts val="200"/>
              </a:spcBef>
              <a:defRPr sz="900">
                <a:solidFill>
                  <a:srgbClr val="0000FF"/>
                </a:solidFill>
              </a:defRPr>
            </a:pPr>
            <a:r>
              <a:t>Professional communication</a:t>
            </a:r>
          </a:p>
          <a:p>
            <a:pPr lvl="1" marL="423586" indent="-162916" defTabSz="521336">
              <a:spcBef>
                <a:spcPts val="200"/>
              </a:spcBef>
              <a:defRPr sz="900">
                <a:solidFill>
                  <a:srgbClr val="0000FF"/>
                </a:solidFill>
              </a:defRPr>
            </a:pPr>
            <a:r>
              <a:t>Sustainability</a:t>
            </a:r>
            <a:endParaRPr sz="1500"/>
          </a:p>
          <a:p>
            <a:pPr lvl="1" marL="423586" indent="-162916" defTabSz="521336">
              <a:spcBef>
                <a:spcPts val="200"/>
              </a:spcBef>
              <a:defRPr sz="900"/>
            </a:pPr>
            <a:r>
              <a:t>History </a:t>
            </a:r>
            <a:endParaRPr sz="1500"/>
          </a:p>
          <a:p>
            <a:pPr lvl="1" marL="423586" indent="-162916" defTabSz="521336">
              <a:spcBef>
                <a:spcPts val="200"/>
              </a:spcBef>
              <a:defRPr sz="900"/>
            </a:pPr>
            <a:r>
              <a:t>Economies of computing</a:t>
            </a:r>
          </a:p>
          <a:p>
            <a:pPr lvl="1" marL="423586" indent="-162916" defTabSz="521336">
              <a:spcBef>
                <a:spcPts val="200"/>
              </a:spcBef>
              <a:defRPr sz="900">
                <a:solidFill>
                  <a:srgbClr val="0000FF"/>
                </a:solidFill>
              </a:defRPr>
            </a:pPr>
            <a:r>
              <a:t>Security policies, laws </a:t>
            </a:r>
            <a:r>
              <a:rPr>
                <a:solidFill>
                  <a:srgbClr val="000000"/>
                </a:solidFill>
              </a:rPr>
              <a:t>and computer crimes</a:t>
            </a:r>
          </a:p>
        </p:txBody>
      </p:sp>
      <p:sp>
        <p:nvSpPr>
          <p:cNvPr id="20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1.2.2 </a:t>
            </a:r>
            <a:r>
              <a:rPr>
                <a:latin typeface="+mj-lt"/>
                <a:ea typeface="+mj-ea"/>
                <a:cs typeface="+mj-cs"/>
                <a:sym typeface="Helvetica"/>
              </a:rPr>
              <a:t>计算机伦理学的发展</a:t>
            </a:r>
          </a:p>
        </p:txBody>
      </p:sp>
      <p:sp>
        <p:nvSpPr>
          <p:cNvPr id="208" name="矩形 4"/>
          <p:cNvSpPr/>
          <p:nvPr/>
        </p:nvSpPr>
        <p:spPr>
          <a:xfrm>
            <a:off x="2790476" y="713233"/>
            <a:ext cx="2880323" cy="548812"/>
          </a:xfrm>
          <a:prstGeom prst="rect">
            <a:avLst/>
          </a:prstGeom>
          <a:ln w="12700">
            <a:solidFill>
              <a:srgbClr val="FF0000"/>
            </a:solidFill>
          </a:ln>
          <a:extLst>
            <a:ext uri="{C572A759-6A51-4108-AA02-DFA0A04FC94B}">
              <ma14:wrappingTextBoxFlag xmlns:ma14="http://schemas.microsoft.com/office/mac/drawingml/2011/main" val="1"/>
            </a:ext>
          </a:extLst>
        </p:spPr>
        <p:txBody>
          <a:bodyPr lIns="45718" tIns="45718" rIns="45718" bIns="45718">
            <a:spAutoFit/>
          </a:bodyPr>
          <a:lstStyle/>
          <a:p>
            <a:pPr>
              <a:defRPr b="1">
                <a:latin typeface="+mn-lt"/>
                <a:ea typeface="+mn-ea"/>
                <a:cs typeface="+mn-cs"/>
                <a:sym typeface="Calibri"/>
              </a:defRPr>
            </a:pPr>
            <a:r>
              <a:t>Computer Science Curricula 2013 -&gt;</a:t>
            </a:r>
          </a:p>
          <a:p>
            <a:pPr>
              <a:defRPr b="1">
                <a:solidFill>
                  <a:srgbClr val="FF0000"/>
                </a:solidFill>
                <a:latin typeface="+mn-lt"/>
                <a:ea typeface="+mn-ea"/>
                <a:cs typeface="+mn-cs"/>
                <a:sym typeface="Calibri"/>
              </a:defRPr>
            </a:pPr>
            <a:r>
              <a:t>Social issues and professional practice</a:t>
            </a:r>
          </a:p>
          <a:p>
            <a:pPr>
              <a:defRPr sz="900" u="sng">
                <a:solidFill>
                  <a:srgbClr val="0000FF"/>
                </a:solidFill>
                <a:uFill>
                  <a:solidFill>
                    <a:srgbClr val="0000FF"/>
                  </a:solidFill>
                </a:uFill>
                <a:latin typeface="+mn-lt"/>
                <a:ea typeface="+mn-ea"/>
                <a:cs typeface="+mn-cs"/>
                <a:sym typeface="Calibri"/>
              </a:defRPr>
            </a:pPr>
            <a:r>
              <a:rPr>
                <a:hlinkClick r:id="rId2" invalidUrl="" action="" tgtFrame="" tooltip="" history="1" highlightClick="0" endSnd="0"/>
              </a:rPr>
              <a:t>https://</a:t>
            </a:r>
            <a:r>
              <a:rPr>
                <a:hlinkClick r:id="rId2" invalidUrl="" action="" tgtFrame="" tooltip="" history="1" highlightClick="0" endSnd="0"/>
              </a:rPr>
              <a:t>www.acm.org/education/CS2013-final-report.pdf</a:t>
            </a:r>
            <a:r>
              <a:rPr u="none">
                <a:solidFill>
                  <a:srgbClr val="000000"/>
                </a:solidFill>
                <a:uFillTx/>
              </a:rPr>
              <a:t>  </a:t>
            </a:r>
          </a:p>
        </p:txBody>
      </p:sp>
      <p:sp>
        <p:nvSpPr>
          <p:cNvPr id="209" name="灯片编号占位符 5"/>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7"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158"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159" name="Rectangle 3"/>
          <p:cNvSpPr txBox="1"/>
          <p:nvPr/>
        </p:nvSpPr>
        <p:spPr>
          <a:xfrm>
            <a:off x="2114867" y="649287"/>
            <a:ext cx="3475991" cy="18992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7.1 知识产权基础</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7.2 版权、专利、商标和商业秘密</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7.2.1 知识产权的范围</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7.2.2 国内外有关知识产权立法及保护特点</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7.3 软件盗版问题与开放源代码运动</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7.4 网络知识产权</a:t>
            </a:r>
          </a:p>
        </p:txBody>
      </p:sp>
      <p:sp>
        <p:nvSpPr>
          <p:cNvPr id="1160"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2"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知识产权保护的范围</a:t>
            </a:r>
          </a:p>
          <a:p>
            <a:pPr lvl="1" marL="427865" indent="-164563">
              <a:spcBef>
                <a:spcPts val="200"/>
              </a:spcBef>
              <a:defRPr sz="1200">
                <a:solidFill>
                  <a:srgbClr val="FF0000"/>
                </a:solidFill>
                <a:latin typeface="+mj-lt"/>
                <a:ea typeface="+mj-ea"/>
                <a:cs typeface="+mj-cs"/>
                <a:sym typeface="Helvetica"/>
              </a:defRPr>
            </a:pPr>
            <a:r>
              <a:t>著作权</a:t>
            </a:r>
            <a:r>
              <a:rPr>
                <a:solidFill>
                  <a:srgbClr val="000000"/>
                </a:solidFill>
              </a:rPr>
              <a:t>和</a:t>
            </a:r>
            <a:r>
              <a:t>邻接权</a:t>
            </a:r>
            <a:r>
              <a:rPr>
                <a:solidFill>
                  <a:srgbClr val="000000"/>
                </a:solidFill>
              </a:rPr>
              <a:t>（作品</a:t>
            </a:r>
            <a:r>
              <a:rPr b="1">
                <a:solidFill>
                  <a:srgbClr val="0000FF"/>
                </a:solidFill>
              </a:rPr>
              <a:t>传播权</a:t>
            </a:r>
            <a:r>
              <a:rPr>
                <a:solidFill>
                  <a:srgbClr val="000000"/>
                </a:solidFill>
              </a:rPr>
              <a:t>）</a:t>
            </a:r>
          </a:p>
          <a:p>
            <a:pPr lvl="1" marL="427865" indent="-164563">
              <a:spcBef>
                <a:spcPts val="200"/>
              </a:spcBef>
              <a:defRPr sz="1200">
                <a:solidFill>
                  <a:srgbClr val="FF0000"/>
                </a:solidFill>
                <a:latin typeface="+mj-lt"/>
                <a:ea typeface="+mj-ea"/>
                <a:cs typeface="+mj-cs"/>
                <a:sym typeface="Helvetica"/>
              </a:defRPr>
            </a:pPr>
            <a:r>
              <a:t>专利权</a:t>
            </a:r>
          </a:p>
          <a:p>
            <a:pPr lvl="1" marL="427865" indent="-164563">
              <a:spcBef>
                <a:spcPts val="200"/>
              </a:spcBef>
              <a:defRPr sz="1200">
                <a:solidFill>
                  <a:srgbClr val="FF0000"/>
                </a:solidFill>
                <a:latin typeface="+mj-lt"/>
                <a:ea typeface="+mj-ea"/>
                <a:cs typeface="+mj-cs"/>
                <a:sym typeface="Helvetica"/>
              </a:defRPr>
            </a:pPr>
            <a:r>
              <a:t>商标权</a:t>
            </a:r>
          </a:p>
          <a:p>
            <a:pPr lvl="1" marL="427865" indent="-164563">
              <a:spcBef>
                <a:spcPts val="200"/>
              </a:spcBef>
              <a:defRPr sz="1200">
                <a:solidFill>
                  <a:srgbClr val="FF0000"/>
                </a:solidFill>
                <a:latin typeface="+mj-lt"/>
                <a:ea typeface="+mj-ea"/>
                <a:cs typeface="+mj-cs"/>
                <a:sym typeface="Helvetica"/>
              </a:defRPr>
            </a:pPr>
            <a:r>
              <a:t>商业秘密权</a:t>
            </a:r>
          </a:p>
          <a:p>
            <a:pPr lvl="1" marL="427865" indent="-164563">
              <a:spcBef>
                <a:spcPts val="200"/>
              </a:spcBef>
              <a:defRPr sz="1200">
                <a:latin typeface="+mj-lt"/>
                <a:ea typeface="+mj-ea"/>
                <a:cs typeface="+mj-cs"/>
                <a:sym typeface="Helvetica"/>
              </a:defRPr>
            </a:pPr>
            <a:r>
              <a:t>植物新品种权</a:t>
            </a:r>
          </a:p>
          <a:p>
            <a:pPr lvl="1" marL="427865" indent="-164563">
              <a:spcBef>
                <a:spcPts val="200"/>
              </a:spcBef>
              <a:defRPr sz="1200">
                <a:latin typeface="+mj-lt"/>
                <a:ea typeface="+mj-ea"/>
                <a:cs typeface="+mj-cs"/>
                <a:sym typeface="Helvetica"/>
              </a:defRPr>
            </a:pPr>
            <a:r>
              <a:t>集成电路布图设计权</a:t>
            </a:r>
          </a:p>
          <a:p>
            <a:pPr lvl="1" marL="427865" indent="-164563">
              <a:spcBef>
                <a:spcPts val="200"/>
              </a:spcBef>
              <a:defRPr sz="1200">
                <a:latin typeface="+mj-lt"/>
                <a:ea typeface="+mj-ea"/>
                <a:cs typeface="+mj-cs"/>
                <a:sym typeface="Helvetica"/>
              </a:defRPr>
            </a:pPr>
            <a:r>
              <a:t>商号权</a:t>
            </a:r>
          </a:p>
        </p:txBody>
      </p:sp>
      <p:sp>
        <p:nvSpPr>
          <p:cNvPr id="116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7.2.1 </a:t>
            </a:r>
            <a:r>
              <a:rPr>
                <a:latin typeface="+mj-lt"/>
                <a:ea typeface="+mj-ea"/>
                <a:cs typeface="+mj-cs"/>
                <a:sym typeface="Helvetica"/>
              </a:rPr>
              <a:t>知识产权的范围</a:t>
            </a:r>
          </a:p>
        </p:txBody>
      </p:sp>
      <p:sp>
        <p:nvSpPr>
          <p:cNvPr id="116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6" name="内容占位符 2"/>
          <p:cNvSpPr txBox="1"/>
          <p:nvPr>
            <p:ph type="body" idx="1"/>
          </p:nvPr>
        </p:nvSpPr>
        <p:spPr>
          <a:xfrm>
            <a:off x="293448" y="737914"/>
            <a:ext cx="5377352" cy="2209552"/>
          </a:xfrm>
          <a:prstGeom prst="rect">
            <a:avLst/>
          </a:prstGeom>
        </p:spPr>
        <p:txBody>
          <a:bodyPr/>
          <a:lstStyle/>
          <a:p>
            <a:pPr marL="0" indent="0" defTabSz="473942">
              <a:spcBef>
                <a:spcPts val="200"/>
              </a:spcBef>
              <a:buSzTx/>
              <a:buNone/>
              <a:defRPr b="1" sz="1000"/>
            </a:pPr>
            <a:r>
              <a:t>1. </a:t>
            </a:r>
            <a:r>
              <a:rPr>
                <a:latin typeface="+mj-lt"/>
                <a:ea typeface="+mj-ea"/>
                <a:cs typeface="+mj-cs"/>
                <a:sym typeface="Helvetica"/>
              </a:rPr>
              <a:t>版权</a:t>
            </a:r>
          </a:p>
          <a:p>
            <a:pPr marL="177727" indent="-177727" defTabSz="473942">
              <a:spcBef>
                <a:spcPts val="200"/>
              </a:spcBef>
              <a:defRPr sz="1000">
                <a:latin typeface="+mj-lt"/>
                <a:ea typeface="+mj-ea"/>
                <a:cs typeface="+mj-cs"/>
                <a:sym typeface="Helvetica"/>
              </a:defRPr>
            </a:pPr>
            <a:r>
              <a:t>原创作者依法对其作品所享有的一种民事权利</a:t>
            </a:r>
          </a:p>
          <a:p>
            <a:pPr marL="177727" indent="-177727" defTabSz="473942">
              <a:spcBef>
                <a:spcPts val="300"/>
              </a:spcBef>
              <a:defRPr sz="1000"/>
            </a:pPr>
          </a:p>
          <a:p>
            <a:pPr marL="177727" indent="-177727" defTabSz="473942">
              <a:spcBef>
                <a:spcPts val="200"/>
              </a:spcBef>
              <a:defRPr sz="1000">
                <a:latin typeface="+mj-lt"/>
                <a:ea typeface="+mj-ea"/>
                <a:cs typeface="+mj-cs"/>
                <a:sym typeface="Helvetica"/>
              </a:defRPr>
            </a:pPr>
            <a:r>
              <a:t>英文：</a:t>
            </a:r>
            <a:r>
              <a:rPr>
                <a:latin typeface="+mn-lt"/>
                <a:ea typeface="+mn-ea"/>
                <a:cs typeface="+mn-cs"/>
                <a:sym typeface="Calibri"/>
              </a:rPr>
              <a:t>Copyright</a:t>
            </a:r>
          </a:p>
          <a:p>
            <a:pPr marL="177727" indent="-177727" defTabSz="473942">
              <a:spcBef>
                <a:spcPts val="200"/>
              </a:spcBef>
              <a:defRPr sz="1000"/>
            </a:pPr>
            <a:r>
              <a:t>1875</a:t>
            </a:r>
            <a:r>
              <a:rPr>
                <a:latin typeface="+mj-lt"/>
                <a:ea typeface="+mj-ea"/>
                <a:cs typeface="+mj-cs"/>
                <a:sym typeface="Helvetica"/>
              </a:rPr>
              <a:t>年，日本启蒙思想家福泽渝将其翻译为</a:t>
            </a:r>
            <a:r>
              <a:rPr>
                <a:solidFill>
                  <a:srgbClr val="FF0000"/>
                </a:solidFill>
              </a:rPr>
              <a:t>“</a:t>
            </a:r>
            <a:r>
              <a:rPr>
                <a:solidFill>
                  <a:srgbClr val="FF0000"/>
                </a:solidFill>
                <a:latin typeface="+mj-lt"/>
                <a:ea typeface="+mj-ea"/>
                <a:cs typeface="+mj-cs"/>
                <a:sym typeface="Helvetica"/>
              </a:rPr>
              <a:t>版权</a:t>
            </a:r>
            <a:r>
              <a:rPr>
                <a:solidFill>
                  <a:srgbClr val="FF0000"/>
                </a:solidFill>
              </a:rPr>
              <a:t>”</a:t>
            </a:r>
            <a:r>
              <a:rPr>
                <a:latin typeface="+mj-lt"/>
                <a:ea typeface="+mj-ea"/>
                <a:cs typeface="+mj-cs"/>
                <a:sym typeface="Helvetica"/>
              </a:rPr>
              <a:t>传入中国</a:t>
            </a:r>
          </a:p>
          <a:p>
            <a:pPr marL="177727" indent="-177727" defTabSz="473942">
              <a:spcBef>
                <a:spcPts val="200"/>
              </a:spcBef>
              <a:defRPr sz="1000">
                <a:latin typeface="+mj-lt"/>
                <a:ea typeface="+mj-ea"/>
                <a:cs typeface="+mj-cs"/>
                <a:sym typeface="Helvetica"/>
              </a:defRPr>
            </a:pPr>
            <a:r>
              <a:t>日本的法学家水野太郎参考</a:t>
            </a:r>
            <a:r>
              <a:rPr>
                <a:latin typeface="+mn-lt"/>
                <a:ea typeface="+mn-ea"/>
                <a:cs typeface="+mn-cs"/>
                <a:sym typeface="Calibri"/>
              </a:rPr>
              <a:t>“</a:t>
            </a:r>
            <a:r>
              <a:t>作者权</a:t>
            </a:r>
            <a:r>
              <a:rPr>
                <a:latin typeface="+mn-lt"/>
                <a:ea typeface="+mn-ea"/>
                <a:cs typeface="+mn-cs"/>
                <a:sym typeface="Calibri"/>
              </a:rPr>
              <a:t>”</a:t>
            </a:r>
            <a:r>
              <a:t>，将版权翻译为</a:t>
            </a:r>
            <a:r>
              <a:rPr>
                <a:solidFill>
                  <a:srgbClr val="FF0000"/>
                </a:solidFill>
                <a:latin typeface="+mn-lt"/>
                <a:ea typeface="+mn-ea"/>
                <a:cs typeface="+mn-cs"/>
                <a:sym typeface="Calibri"/>
              </a:rPr>
              <a:t>“</a:t>
            </a:r>
            <a:r>
              <a:rPr>
                <a:solidFill>
                  <a:srgbClr val="FF0000"/>
                </a:solidFill>
              </a:rPr>
              <a:t>著作权</a:t>
            </a:r>
            <a:r>
              <a:rPr>
                <a:solidFill>
                  <a:srgbClr val="FF0000"/>
                </a:solidFill>
                <a:latin typeface="+mn-lt"/>
                <a:ea typeface="+mn-ea"/>
                <a:cs typeface="+mn-cs"/>
                <a:sym typeface="Calibri"/>
              </a:rPr>
              <a:t>”</a:t>
            </a:r>
            <a:r>
              <a:t>，</a:t>
            </a:r>
            <a:r>
              <a:rPr>
                <a:latin typeface="+mn-lt"/>
                <a:ea typeface="+mn-ea"/>
                <a:cs typeface="+mn-cs"/>
                <a:sym typeface="Calibri"/>
              </a:rPr>
              <a:t>1899</a:t>
            </a:r>
            <a:r>
              <a:t>年取代</a:t>
            </a:r>
            <a:r>
              <a:rPr>
                <a:latin typeface="+mn-lt"/>
                <a:ea typeface="+mn-ea"/>
                <a:cs typeface="+mn-cs"/>
                <a:sym typeface="Calibri"/>
              </a:rPr>
              <a:t>“</a:t>
            </a:r>
            <a:r>
              <a:t>版权</a:t>
            </a:r>
            <a:r>
              <a:rPr>
                <a:latin typeface="+mn-lt"/>
                <a:ea typeface="+mn-ea"/>
                <a:cs typeface="+mn-cs"/>
                <a:sym typeface="Calibri"/>
              </a:rPr>
              <a:t>”</a:t>
            </a:r>
          </a:p>
          <a:p>
            <a:pPr marL="177727" indent="-177727" defTabSz="473942">
              <a:spcBef>
                <a:spcPts val="300"/>
              </a:spcBef>
              <a:defRPr sz="1000"/>
            </a:pPr>
          </a:p>
          <a:p>
            <a:pPr marL="177727" indent="-177727" defTabSz="473942">
              <a:spcBef>
                <a:spcPts val="200"/>
              </a:spcBef>
              <a:defRPr sz="1000">
                <a:solidFill>
                  <a:srgbClr val="0000FF"/>
                </a:solidFill>
                <a:latin typeface="+mj-lt"/>
                <a:ea typeface="+mj-ea"/>
                <a:cs typeface="+mj-cs"/>
                <a:sym typeface="Helvetica"/>
              </a:defRPr>
            </a:pPr>
            <a:r>
              <a:t>例</a:t>
            </a:r>
            <a:r>
              <a:rPr>
                <a:solidFill>
                  <a:srgbClr val="000000"/>
                </a:solidFill>
              </a:rPr>
              <a:t>：发表学术论文或翻译英文教材时涉及的</a:t>
            </a:r>
            <a:r>
              <a:rPr>
                <a:solidFill>
                  <a:srgbClr val="000000"/>
                </a:solidFill>
                <a:latin typeface="+mn-lt"/>
                <a:ea typeface="+mn-ea"/>
                <a:cs typeface="+mn-cs"/>
                <a:sym typeface="Calibri"/>
              </a:rPr>
              <a:t>Copyright</a:t>
            </a:r>
            <a:r>
              <a:rPr>
                <a:solidFill>
                  <a:srgbClr val="000000"/>
                </a:solidFill>
              </a:rPr>
              <a:t>问题</a:t>
            </a:r>
          </a:p>
          <a:p>
            <a:pPr marL="177727" indent="-177727" defTabSz="473942">
              <a:spcBef>
                <a:spcPts val="200"/>
              </a:spcBef>
              <a:defRPr sz="1000">
                <a:solidFill>
                  <a:srgbClr val="0000FF"/>
                </a:solidFill>
                <a:latin typeface="+mj-lt"/>
                <a:ea typeface="+mj-ea"/>
                <a:cs typeface="+mj-cs"/>
                <a:sym typeface="Helvetica"/>
              </a:defRPr>
            </a:pPr>
            <a:r>
              <a:t>例</a:t>
            </a:r>
            <a:r>
              <a:rPr>
                <a:solidFill>
                  <a:srgbClr val="000000"/>
                </a:solidFill>
              </a:rPr>
              <a:t>：百度文库中上传的学术论文</a:t>
            </a:r>
          </a:p>
        </p:txBody>
      </p:sp>
      <p:sp>
        <p:nvSpPr>
          <p:cNvPr id="116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7.2.1 </a:t>
            </a:r>
            <a:r>
              <a:rPr>
                <a:latin typeface="+mj-lt"/>
                <a:ea typeface="+mj-ea"/>
                <a:cs typeface="+mj-cs"/>
                <a:sym typeface="Helvetica"/>
              </a:rPr>
              <a:t>知识产权的范围</a:t>
            </a:r>
          </a:p>
        </p:txBody>
      </p:sp>
      <p:sp>
        <p:nvSpPr>
          <p:cNvPr id="1168"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0"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版权有哪些权利</a:t>
            </a:r>
          </a:p>
          <a:p>
            <a:pPr>
              <a:spcBef>
                <a:spcPts val="200"/>
              </a:spcBef>
              <a:defRPr sz="1200">
                <a:latin typeface="+mj-lt"/>
                <a:ea typeface="+mj-ea"/>
                <a:cs typeface="+mj-cs"/>
                <a:sym typeface="Helvetica"/>
              </a:defRPr>
            </a:pPr>
            <a:r>
              <a:t>受版权保护的作品的</a:t>
            </a:r>
            <a:r>
              <a:rPr>
                <a:solidFill>
                  <a:srgbClr val="FF0000"/>
                </a:solidFill>
              </a:rPr>
              <a:t>原创作者</a:t>
            </a:r>
            <a:r>
              <a:t>及其</a:t>
            </a:r>
            <a:r>
              <a:rPr>
                <a:solidFill>
                  <a:srgbClr val="FF0000"/>
                </a:solidFill>
              </a:rPr>
              <a:t>继承人</a:t>
            </a:r>
            <a:r>
              <a:t>享有使用或根据议定的条件许可他人使用其作品的</a:t>
            </a:r>
            <a:r>
              <a:rPr b="1">
                <a:solidFill>
                  <a:srgbClr val="0000FF"/>
                </a:solidFill>
              </a:rPr>
              <a:t>专有权</a:t>
            </a:r>
            <a:r>
              <a:t>。</a:t>
            </a:r>
          </a:p>
          <a:p>
            <a:pPr>
              <a:defRPr sz="1200"/>
            </a:pPr>
          </a:p>
          <a:p>
            <a:pPr>
              <a:spcBef>
                <a:spcPts val="200"/>
              </a:spcBef>
              <a:defRPr sz="1200">
                <a:latin typeface="+mj-lt"/>
                <a:ea typeface="+mj-ea"/>
                <a:cs typeface="+mj-cs"/>
                <a:sym typeface="Helvetica"/>
              </a:defRPr>
            </a:pPr>
            <a:r>
              <a:t>版权的取得不像专利那样需要发明者主动去申请，</a:t>
            </a:r>
            <a:r>
              <a:rPr>
                <a:solidFill>
                  <a:srgbClr val="FF0000"/>
                </a:solidFill>
              </a:rPr>
              <a:t>版权是不需要经过任何官方程序的</a:t>
            </a:r>
          </a:p>
        </p:txBody>
      </p:sp>
      <p:sp>
        <p:nvSpPr>
          <p:cNvPr id="117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7.2.1 </a:t>
            </a:r>
            <a:r>
              <a:rPr>
                <a:latin typeface="+mj-lt"/>
                <a:ea typeface="+mj-ea"/>
                <a:cs typeface="+mj-cs"/>
                <a:sym typeface="Helvetica"/>
              </a:rPr>
              <a:t>知识产权的范围</a:t>
            </a:r>
          </a:p>
        </p:txBody>
      </p:sp>
      <p:sp>
        <p:nvSpPr>
          <p:cNvPr id="1172"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4"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版权有哪些权利</a:t>
            </a:r>
          </a:p>
          <a:p>
            <a:pPr>
              <a:spcBef>
                <a:spcPts val="200"/>
              </a:spcBef>
              <a:defRPr sz="1200">
                <a:latin typeface="+mj-lt"/>
                <a:ea typeface="+mj-ea"/>
                <a:cs typeface="+mj-cs"/>
                <a:sym typeface="Helvetica"/>
              </a:defRPr>
            </a:pPr>
            <a:r>
              <a:t>版税（获得的经济报酬）的时限为创作者</a:t>
            </a:r>
            <a:r>
              <a:rPr>
                <a:solidFill>
                  <a:srgbClr val="FF0000"/>
                </a:solidFill>
              </a:rPr>
              <a:t>死后</a:t>
            </a:r>
            <a:r>
              <a:rPr>
                <a:solidFill>
                  <a:srgbClr val="FF0000"/>
                </a:solidFill>
                <a:latin typeface="+mn-lt"/>
                <a:ea typeface="+mn-ea"/>
                <a:cs typeface="+mn-cs"/>
                <a:sym typeface="Calibri"/>
              </a:rPr>
              <a:t>50</a:t>
            </a:r>
            <a:r>
              <a:rPr>
                <a:solidFill>
                  <a:srgbClr val="FF0000"/>
                </a:solidFill>
              </a:rPr>
              <a:t>年</a:t>
            </a:r>
            <a:endParaRPr>
              <a:solidFill>
                <a:srgbClr val="FF0000"/>
              </a:solidFill>
            </a:endParaRPr>
          </a:p>
          <a:p>
            <a:pPr>
              <a:defRPr sz="1200">
                <a:solidFill>
                  <a:srgbClr val="FF0000"/>
                </a:solidFill>
              </a:defRPr>
            </a:pPr>
          </a:p>
          <a:p>
            <a:pPr>
              <a:spcBef>
                <a:spcPts val="200"/>
              </a:spcBef>
              <a:defRPr sz="1200">
                <a:latin typeface="+mj-lt"/>
                <a:ea typeface="+mj-ea"/>
                <a:cs typeface="+mj-cs"/>
                <a:sym typeface="Helvetica"/>
              </a:defRPr>
            </a:pPr>
            <a:r>
              <a:t>作家的收入（三选一）</a:t>
            </a:r>
            <a:endParaRPr sz="1400"/>
          </a:p>
          <a:p>
            <a:pPr lvl="1" marL="427865" indent="-164563">
              <a:spcBef>
                <a:spcPts val="200"/>
              </a:spcBef>
              <a:defRPr sz="1200">
                <a:latin typeface="+mj-lt"/>
                <a:ea typeface="+mj-ea"/>
                <a:cs typeface="+mj-cs"/>
                <a:sym typeface="Helvetica"/>
              </a:defRPr>
            </a:pPr>
            <a:r>
              <a:t>稿酬：基本稿酬（以</a:t>
            </a:r>
            <a:r>
              <a:rPr>
                <a:latin typeface="+mn-lt"/>
                <a:ea typeface="+mn-ea"/>
                <a:cs typeface="+mn-cs"/>
                <a:sym typeface="Calibri"/>
              </a:rPr>
              <a:t>1000</a:t>
            </a:r>
            <a:r>
              <a:t>字为单位）</a:t>
            </a:r>
            <a:r>
              <a:rPr>
                <a:latin typeface="+mn-lt"/>
                <a:ea typeface="+mn-ea"/>
                <a:cs typeface="+mn-cs"/>
                <a:sym typeface="Calibri"/>
              </a:rPr>
              <a:t>+</a:t>
            </a:r>
            <a:r>
              <a:t>印数稿酬（以</a:t>
            </a:r>
            <a:r>
              <a:rPr>
                <a:latin typeface="+mn-lt"/>
                <a:ea typeface="+mn-ea"/>
                <a:cs typeface="+mn-cs"/>
                <a:sym typeface="Calibri"/>
              </a:rPr>
              <a:t>1000</a:t>
            </a:r>
            <a:r>
              <a:t>册为单位）</a:t>
            </a:r>
          </a:p>
          <a:p>
            <a:pPr lvl="1" marL="427865" indent="-164563">
              <a:spcBef>
                <a:spcPts val="200"/>
              </a:spcBef>
              <a:defRPr sz="1200">
                <a:latin typeface="+mj-lt"/>
                <a:ea typeface="+mj-ea"/>
                <a:cs typeface="+mj-cs"/>
                <a:sym typeface="Helvetica"/>
              </a:defRPr>
            </a:pPr>
            <a:r>
              <a:t>版税：图书定价</a:t>
            </a:r>
            <a:r>
              <a:rPr>
                <a:latin typeface="+mn-lt"/>
                <a:ea typeface="+mn-ea"/>
                <a:cs typeface="+mn-cs"/>
                <a:sym typeface="Calibri"/>
              </a:rPr>
              <a:t>*</a:t>
            </a:r>
            <a:r>
              <a:t>发行数</a:t>
            </a:r>
            <a:r>
              <a:rPr>
                <a:latin typeface="+mn-lt"/>
                <a:ea typeface="+mn-ea"/>
                <a:cs typeface="+mn-cs"/>
                <a:sym typeface="Calibri"/>
              </a:rPr>
              <a:t>*</a:t>
            </a:r>
            <a:r>
              <a:t>版税率，其中版税率为</a:t>
            </a:r>
            <a:r>
              <a:rPr>
                <a:latin typeface="+mn-lt"/>
                <a:ea typeface="+mn-ea"/>
                <a:cs typeface="+mn-cs"/>
                <a:sym typeface="Calibri"/>
              </a:rPr>
              <a:t>3%-10%</a:t>
            </a:r>
            <a:endParaRPr sz="1600"/>
          </a:p>
          <a:p>
            <a:pPr lvl="1" marL="427865" indent="-164563">
              <a:spcBef>
                <a:spcPts val="200"/>
              </a:spcBef>
              <a:defRPr sz="1200">
                <a:latin typeface="+mj-lt"/>
                <a:ea typeface="+mj-ea"/>
                <a:cs typeface="+mj-cs"/>
                <a:sym typeface="Helvetica"/>
              </a:defRPr>
            </a:pPr>
            <a:r>
              <a:t>一次性付酬</a:t>
            </a:r>
          </a:p>
        </p:txBody>
      </p:sp>
      <p:sp>
        <p:nvSpPr>
          <p:cNvPr id="117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7.2.1 </a:t>
            </a:r>
            <a:r>
              <a:rPr>
                <a:latin typeface="+mj-lt"/>
                <a:ea typeface="+mj-ea"/>
                <a:cs typeface="+mj-cs"/>
                <a:sym typeface="Helvetica"/>
              </a:rPr>
              <a:t>知识产权的范围</a:t>
            </a:r>
          </a:p>
        </p:txBody>
      </p:sp>
      <p:sp>
        <p:nvSpPr>
          <p:cNvPr id="1176"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8" name="内容占位符 2"/>
          <p:cNvSpPr txBox="1"/>
          <p:nvPr>
            <p:ph type="body" idx="1"/>
          </p:nvPr>
        </p:nvSpPr>
        <p:spPr>
          <a:xfrm>
            <a:off x="293448" y="737914"/>
            <a:ext cx="5377352" cy="2209552"/>
          </a:xfrm>
          <a:prstGeom prst="rect">
            <a:avLst/>
          </a:prstGeom>
        </p:spPr>
        <p:txBody>
          <a:bodyPr/>
          <a:lstStyle/>
          <a:p>
            <a:pPr marL="0" indent="0" defTabSz="447612">
              <a:spcBef>
                <a:spcPts val="200"/>
              </a:spcBef>
              <a:buSzTx/>
              <a:buNone/>
              <a:defRPr b="1" sz="1000"/>
            </a:pPr>
            <a:r>
              <a:t>3. </a:t>
            </a:r>
            <a:r>
              <a:rPr>
                <a:latin typeface="+mj-lt"/>
                <a:ea typeface="+mj-ea"/>
                <a:cs typeface="+mj-cs"/>
                <a:sym typeface="Helvetica"/>
              </a:rPr>
              <a:t>专利权</a:t>
            </a:r>
          </a:p>
          <a:p>
            <a:pPr marL="167853" indent="-167853" defTabSz="447612">
              <a:spcBef>
                <a:spcPts val="200"/>
              </a:spcBef>
              <a:defRPr sz="1000">
                <a:latin typeface="+mj-lt"/>
                <a:ea typeface="+mj-ea"/>
                <a:cs typeface="+mj-cs"/>
                <a:sym typeface="Helvetica"/>
              </a:defRPr>
            </a:pPr>
            <a:r>
              <a:t>专利的英文</a:t>
            </a:r>
            <a:r>
              <a:rPr>
                <a:latin typeface="+mn-lt"/>
                <a:ea typeface="+mn-ea"/>
                <a:cs typeface="+mn-cs"/>
                <a:sym typeface="Calibri"/>
              </a:rPr>
              <a:t>Patent</a:t>
            </a:r>
            <a:r>
              <a:t>的意思是</a:t>
            </a:r>
            <a:r>
              <a:rPr>
                <a:latin typeface="+mn-lt"/>
                <a:ea typeface="+mn-ea"/>
                <a:cs typeface="+mn-cs"/>
                <a:sym typeface="Calibri"/>
              </a:rPr>
              <a:t>“</a:t>
            </a:r>
            <a:r>
              <a:t>独享的权利；特权、专利；专利权</a:t>
            </a:r>
            <a:r>
              <a:rPr>
                <a:latin typeface="+mn-lt"/>
                <a:ea typeface="+mn-ea"/>
                <a:cs typeface="+mn-cs"/>
                <a:sym typeface="Calibri"/>
              </a:rPr>
              <a:t>”</a:t>
            </a:r>
          </a:p>
          <a:p>
            <a:pPr marL="167853" indent="-167853" defTabSz="447612">
              <a:spcBef>
                <a:spcPts val="300"/>
              </a:spcBef>
              <a:defRPr sz="1000"/>
            </a:pPr>
          </a:p>
          <a:p>
            <a:pPr marL="167853" indent="-167853" defTabSz="447612">
              <a:spcBef>
                <a:spcPts val="200"/>
              </a:spcBef>
              <a:defRPr sz="1000">
                <a:latin typeface="+mj-lt"/>
                <a:ea typeface="+mj-ea"/>
                <a:cs typeface="+mj-cs"/>
                <a:sym typeface="Helvetica"/>
              </a:defRPr>
            </a:pPr>
            <a:r>
              <a:t>专利权具有</a:t>
            </a:r>
            <a:r>
              <a:rPr b="1"/>
              <a:t>时间性限制</a:t>
            </a:r>
            <a:r>
              <a:t>和</a:t>
            </a:r>
            <a:r>
              <a:rPr b="1"/>
              <a:t>地域性限制</a:t>
            </a:r>
            <a:endParaRPr b="1">
              <a:latin typeface="+mn-lt"/>
              <a:ea typeface="+mn-ea"/>
              <a:cs typeface="+mn-cs"/>
              <a:sym typeface="Calibri"/>
            </a:endParaRPr>
          </a:p>
          <a:p>
            <a:pPr marL="167853" indent="-167853" defTabSz="447612">
              <a:spcBef>
                <a:spcPts val="200"/>
              </a:spcBef>
              <a:defRPr b="1" sz="1000">
                <a:latin typeface="+mj-lt"/>
                <a:ea typeface="+mj-ea"/>
                <a:cs typeface="+mj-cs"/>
                <a:sym typeface="Helvetica"/>
              </a:defRPr>
            </a:pPr>
            <a:r>
              <a:t>时间性限制：</a:t>
            </a:r>
            <a:r>
              <a:rPr b="0"/>
              <a:t>专利权只在一定期限内有效，</a:t>
            </a:r>
            <a:r>
              <a:rPr b="0">
                <a:solidFill>
                  <a:srgbClr val="FF0000"/>
                </a:solidFill>
              </a:rPr>
              <a:t>期限届满后</a:t>
            </a:r>
            <a:r>
              <a:rPr b="0"/>
              <a:t>专利权就不再存在，它所保护的发明创造就成为</a:t>
            </a:r>
            <a:r>
              <a:rPr b="0">
                <a:solidFill>
                  <a:srgbClr val="FF0000"/>
                </a:solidFill>
              </a:rPr>
              <a:t>全社会的共同财富</a:t>
            </a:r>
            <a:r>
              <a:rPr b="0"/>
              <a:t>，任何人都可以自由利用</a:t>
            </a:r>
            <a:endParaRPr>
              <a:latin typeface="+mn-lt"/>
              <a:ea typeface="+mn-ea"/>
              <a:cs typeface="+mn-cs"/>
              <a:sym typeface="Calibri"/>
            </a:endParaRPr>
          </a:p>
          <a:p>
            <a:pPr marL="167853" indent="-167853" defTabSz="447612">
              <a:spcBef>
                <a:spcPts val="200"/>
              </a:spcBef>
              <a:defRPr b="1" sz="1000">
                <a:latin typeface="+mj-lt"/>
                <a:ea typeface="+mj-ea"/>
                <a:cs typeface="+mj-cs"/>
                <a:sym typeface="Helvetica"/>
              </a:defRPr>
            </a:pPr>
            <a:r>
              <a:t>地域性限制：</a:t>
            </a:r>
            <a:r>
              <a:rPr b="0"/>
              <a:t>一个国家授予的专利权，</a:t>
            </a:r>
            <a:r>
              <a:rPr b="0">
                <a:solidFill>
                  <a:srgbClr val="FF0000"/>
                </a:solidFill>
              </a:rPr>
              <a:t>只在授予的法律有效管辖范围内有效</a:t>
            </a:r>
            <a:r>
              <a:rPr b="0"/>
              <a:t>，对其他国家没有任何法律约束力</a:t>
            </a:r>
            <a:endParaRPr>
              <a:latin typeface="+mn-lt"/>
              <a:ea typeface="+mn-ea"/>
              <a:cs typeface="+mn-cs"/>
              <a:sym typeface="Calibri"/>
            </a:endParaRPr>
          </a:p>
          <a:p>
            <a:pPr marL="167853" indent="-167853" defTabSz="447612">
              <a:spcBef>
                <a:spcPts val="300"/>
              </a:spcBef>
              <a:defRPr sz="1000"/>
            </a:pPr>
          </a:p>
          <a:p>
            <a:pPr marL="167853" indent="-167853" defTabSz="447612">
              <a:spcBef>
                <a:spcPts val="200"/>
              </a:spcBef>
              <a:defRPr sz="1000">
                <a:latin typeface="+mj-lt"/>
                <a:ea typeface="+mj-ea"/>
                <a:cs typeface="+mj-cs"/>
                <a:sym typeface="Helvetica"/>
              </a:defRPr>
            </a:pPr>
            <a:r>
              <a:t>在我国，专利包括发明专利（</a:t>
            </a:r>
            <a:r>
              <a:rPr>
                <a:latin typeface="+mn-lt"/>
                <a:ea typeface="+mn-ea"/>
                <a:cs typeface="+mn-cs"/>
                <a:sym typeface="Calibri"/>
              </a:rPr>
              <a:t>20</a:t>
            </a:r>
            <a:r>
              <a:t>年）、实用新型（</a:t>
            </a:r>
            <a:r>
              <a:rPr>
                <a:latin typeface="+mn-lt"/>
                <a:ea typeface="+mn-ea"/>
                <a:cs typeface="+mn-cs"/>
                <a:sym typeface="Calibri"/>
              </a:rPr>
              <a:t>10</a:t>
            </a:r>
            <a:r>
              <a:t>年）、外观设计（</a:t>
            </a:r>
            <a:r>
              <a:rPr>
                <a:latin typeface="+mn-lt"/>
                <a:ea typeface="+mn-ea"/>
                <a:cs typeface="+mn-cs"/>
                <a:sym typeface="Calibri"/>
              </a:rPr>
              <a:t>10</a:t>
            </a:r>
            <a:r>
              <a:t>年）</a:t>
            </a:r>
          </a:p>
        </p:txBody>
      </p:sp>
      <p:sp>
        <p:nvSpPr>
          <p:cNvPr id="117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7.2.1 </a:t>
            </a:r>
            <a:r>
              <a:rPr>
                <a:latin typeface="+mj-lt"/>
                <a:ea typeface="+mj-ea"/>
                <a:cs typeface="+mj-cs"/>
                <a:sym typeface="Helvetica"/>
              </a:rPr>
              <a:t>知识产权的范围</a:t>
            </a:r>
          </a:p>
        </p:txBody>
      </p:sp>
      <p:sp>
        <p:nvSpPr>
          <p:cNvPr id="1180"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2"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latin typeface="+mj-lt"/>
                <a:ea typeface="+mj-ea"/>
                <a:cs typeface="+mj-cs"/>
                <a:sym typeface="Helvetica"/>
              </a:defRPr>
            </a:pPr>
            <a:r>
              <a:t>专利的类型特点</a:t>
            </a:r>
            <a:endParaRPr>
              <a:latin typeface="+mn-lt"/>
              <a:ea typeface="+mn-ea"/>
              <a:cs typeface="+mn-cs"/>
              <a:sym typeface="Calibri"/>
            </a:endParaRPr>
          </a:p>
          <a:p>
            <a:pPr>
              <a:spcBef>
                <a:spcPts val="200"/>
              </a:spcBef>
              <a:defRPr sz="1200">
                <a:latin typeface="+mj-lt"/>
                <a:ea typeface="+mj-ea"/>
                <a:cs typeface="+mj-cs"/>
                <a:sym typeface="Helvetica"/>
              </a:defRPr>
            </a:pPr>
            <a:r>
              <a:t>外观设计（</a:t>
            </a:r>
            <a:r>
              <a:rPr>
                <a:latin typeface="+mn-lt"/>
                <a:ea typeface="+mn-ea"/>
                <a:cs typeface="+mn-cs"/>
                <a:sym typeface="Calibri"/>
              </a:rPr>
              <a:t>10</a:t>
            </a:r>
            <a:r>
              <a:t>年）：产品或包装的形状、款式、颜色、图案的组合。</a:t>
            </a:r>
          </a:p>
          <a:p>
            <a:pPr>
              <a:defRPr sz="1200"/>
            </a:pPr>
          </a:p>
          <a:p>
            <a:pPr>
              <a:spcBef>
                <a:spcPts val="200"/>
              </a:spcBef>
              <a:defRPr sz="1200">
                <a:latin typeface="+mj-lt"/>
                <a:ea typeface="+mj-ea"/>
                <a:cs typeface="+mj-cs"/>
                <a:sym typeface="Helvetica"/>
              </a:defRPr>
            </a:pPr>
            <a:r>
              <a:t>实用新型（</a:t>
            </a:r>
            <a:r>
              <a:rPr>
                <a:latin typeface="+mn-lt"/>
                <a:ea typeface="+mn-ea"/>
                <a:cs typeface="+mn-cs"/>
                <a:sym typeface="Calibri"/>
              </a:rPr>
              <a:t>10</a:t>
            </a:r>
            <a:r>
              <a:t>年）：有形状 、有结构的产品。通过产品结构的空间关系以及技术模块的连接关系的改变，而带来的新的技术效果和特点。</a:t>
            </a:r>
          </a:p>
          <a:p>
            <a:pPr>
              <a:defRPr sz="1200"/>
            </a:pPr>
          </a:p>
          <a:p>
            <a:pPr>
              <a:spcBef>
                <a:spcPts val="200"/>
              </a:spcBef>
              <a:defRPr sz="1200">
                <a:latin typeface="+mj-lt"/>
                <a:ea typeface="+mj-ea"/>
                <a:cs typeface="+mj-cs"/>
                <a:sym typeface="Helvetica"/>
              </a:defRPr>
            </a:pPr>
            <a:r>
              <a:t>发明专利（</a:t>
            </a:r>
            <a:r>
              <a:rPr>
                <a:latin typeface="+mn-lt"/>
                <a:ea typeface="+mn-ea"/>
                <a:cs typeface="+mn-cs"/>
                <a:sym typeface="Calibri"/>
              </a:rPr>
              <a:t>20</a:t>
            </a:r>
            <a:r>
              <a:t>年）：产品、方法（流程、工艺）。</a:t>
            </a:r>
          </a:p>
        </p:txBody>
      </p:sp>
      <p:sp>
        <p:nvSpPr>
          <p:cNvPr id="118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7.2.1 </a:t>
            </a:r>
            <a:r>
              <a:rPr>
                <a:latin typeface="+mj-lt"/>
                <a:ea typeface="+mj-ea"/>
                <a:cs typeface="+mj-cs"/>
                <a:sym typeface="Helvetica"/>
              </a:rPr>
              <a:t>知识产权的范围</a:t>
            </a:r>
          </a:p>
        </p:txBody>
      </p:sp>
      <p:sp>
        <p:nvSpPr>
          <p:cNvPr id="118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85" name="矩形 4"/>
          <p:cNvSpPr/>
          <p:nvPr/>
        </p:nvSpPr>
        <p:spPr>
          <a:xfrm>
            <a:off x="293449" y="2682131"/>
            <a:ext cx="5282089" cy="256539"/>
          </a:xfrm>
          <a:prstGeom prst="rect">
            <a:avLst/>
          </a:prstGeom>
          <a:solidFill>
            <a:srgbClr val="C6D9F1"/>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900">
                <a:latin typeface="+mn-lt"/>
                <a:ea typeface="+mn-ea"/>
                <a:cs typeface="+mn-cs"/>
                <a:sym typeface="Calibri"/>
              </a:defRPr>
            </a:pPr>
            <a:r>
              <a:t>From </a:t>
            </a:r>
            <a:r>
              <a:rPr>
                <a:latin typeface="+mj-lt"/>
                <a:ea typeface="+mj-ea"/>
                <a:cs typeface="+mj-cs"/>
                <a:sym typeface="Helvetica"/>
              </a:rPr>
              <a:t>深圳市君胜知识产权代理事务所《君胜知识产权系列讲座》之《专利发掘途径与方法》（刘文求）</a:t>
            </a:r>
          </a:p>
        </p:txBody>
      </p:sp>
    </p:spTree>
  </p:cSld>
  <p:clrMapOvr>
    <a:masterClrMapping/>
  </p:clrMapOvr>
  <p:transition xmlns:p14="http://schemas.microsoft.com/office/powerpoint/2010/main" spd="med" advClick="1"/>
</p:sld>
</file>

<file path=ppt/slides/slide2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7" name="内容占位符 2"/>
          <p:cNvSpPr txBox="1"/>
          <p:nvPr>
            <p:ph type="body" idx="1"/>
          </p:nvPr>
        </p:nvSpPr>
        <p:spPr>
          <a:xfrm>
            <a:off x="293448" y="737914"/>
            <a:ext cx="5377352" cy="2209552"/>
          </a:xfrm>
          <a:prstGeom prst="rect">
            <a:avLst/>
          </a:prstGeom>
        </p:spPr>
        <p:txBody>
          <a:bodyPr/>
          <a:lstStyle/>
          <a:p>
            <a:pPr marL="0" indent="0" defTabSz="516070">
              <a:spcBef>
                <a:spcPts val="200"/>
              </a:spcBef>
              <a:buSzTx/>
              <a:buNone/>
              <a:defRPr b="1" sz="1100">
                <a:latin typeface="+mj-lt"/>
                <a:ea typeface="+mj-ea"/>
                <a:cs typeface="+mj-cs"/>
                <a:sym typeface="Helvetica"/>
              </a:defRPr>
            </a:pPr>
            <a:r>
              <a:t>技术什么时候可以申请专利</a:t>
            </a:r>
          </a:p>
          <a:p>
            <a:pPr marL="193526" indent="-193526" defTabSz="516070">
              <a:spcBef>
                <a:spcPts val="200"/>
              </a:spcBef>
              <a:defRPr sz="1100">
                <a:latin typeface="+mj-lt"/>
                <a:ea typeface="+mj-ea"/>
                <a:cs typeface="+mj-cs"/>
                <a:sym typeface="Helvetica"/>
              </a:defRPr>
            </a:pPr>
            <a:r>
              <a:t>技术方案：运用了技术手段，能解决技术问题，可产生技术效果</a:t>
            </a:r>
          </a:p>
          <a:p>
            <a:pPr marL="193526" indent="-193526" defTabSz="516070">
              <a:spcBef>
                <a:spcPts val="200"/>
              </a:spcBef>
              <a:defRPr sz="1100">
                <a:latin typeface="+mj-lt"/>
                <a:ea typeface="+mj-ea"/>
                <a:cs typeface="+mj-cs"/>
                <a:sym typeface="Helvetica"/>
              </a:defRPr>
            </a:pPr>
            <a:r>
              <a:t>判断标准：普通技术人员，不用进行创造性的劳动，就能按照该技术方案，就能够解决该技术问题</a:t>
            </a:r>
          </a:p>
          <a:p>
            <a:pPr marL="193526" indent="-193526" defTabSz="516070">
              <a:defRPr sz="1100"/>
            </a:pPr>
          </a:p>
          <a:p>
            <a:pPr marL="0" indent="0" defTabSz="516070">
              <a:spcBef>
                <a:spcPts val="200"/>
              </a:spcBef>
              <a:buSzTx/>
              <a:buNone/>
              <a:defRPr b="1" sz="1100">
                <a:latin typeface="+mj-lt"/>
                <a:ea typeface="+mj-ea"/>
                <a:cs typeface="+mj-cs"/>
                <a:sym typeface="Helvetica"/>
              </a:defRPr>
            </a:pPr>
            <a:r>
              <a:t>各种专利的情况</a:t>
            </a:r>
          </a:p>
          <a:p>
            <a:pPr marL="193526" indent="-193526" defTabSz="516070">
              <a:spcBef>
                <a:spcPts val="200"/>
              </a:spcBef>
              <a:defRPr sz="1100">
                <a:latin typeface="+mj-lt"/>
                <a:ea typeface="+mj-ea"/>
                <a:cs typeface="+mj-cs"/>
                <a:sym typeface="Helvetica"/>
              </a:defRPr>
            </a:pPr>
            <a:r>
              <a:t>外观设计：设计图出来了即可（六面视图）</a:t>
            </a:r>
          </a:p>
          <a:p>
            <a:pPr marL="193526" indent="-193526" defTabSz="516070">
              <a:spcBef>
                <a:spcPts val="200"/>
              </a:spcBef>
              <a:defRPr sz="1100">
                <a:latin typeface="+mj-lt"/>
                <a:ea typeface="+mj-ea"/>
                <a:cs typeface="+mj-cs"/>
                <a:sym typeface="Helvetica"/>
              </a:defRPr>
            </a:pPr>
            <a:r>
              <a:t>实用新型：新的结构示意图出来了即可</a:t>
            </a:r>
          </a:p>
          <a:p>
            <a:pPr marL="193526" indent="-193526" defTabSz="516070">
              <a:spcBef>
                <a:spcPts val="200"/>
              </a:spcBef>
              <a:defRPr sz="1100">
                <a:latin typeface="+mj-lt"/>
                <a:ea typeface="+mj-ea"/>
                <a:cs typeface="+mj-cs"/>
                <a:sym typeface="Helvetica"/>
              </a:defRPr>
            </a:pPr>
            <a:r>
              <a:t>发明专利：产品组合、工艺流程、技术方法等在试验阶段确定了即可</a:t>
            </a:r>
          </a:p>
        </p:txBody>
      </p:sp>
      <p:sp>
        <p:nvSpPr>
          <p:cNvPr id="118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7.2.1 </a:t>
            </a:r>
            <a:r>
              <a:rPr>
                <a:latin typeface="+mj-lt"/>
                <a:ea typeface="+mj-ea"/>
                <a:cs typeface="+mj-cs"/>
                <a:sym typeface="Helvetica"/>
              </a:rPr>
              <a:t>知识产权的范围</a:t>
            </a:r>
          </a:p>
        </p:txBody>
      </p:sp>
      <p:sp>
        <p:nvSpPr>
          <p:cNvPr id="1189"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90" name="矩形 4"/>
          <p:cNvSpPr/>
          <p:nvPr/>
        </p:nvSpPr>
        <p:spPr>
          <a:xfrm>
            <a:off x="293449" y="2682131"/>
            <a:ext cx="5282089" cy="256539"/>
          </a:xfrm>
          <a:prstGeom prst="rect">
            <a:avLst/>
          </a:prstGeom>
          <a:solidFill>
            <a:srgbClr val="C6D9F1"/>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900">
                <a:latin typeface="+mn-lt"/>
                <a:ea typeface="+mn-ea"/>
                <a:cs typeface="+mn-cs"/>
                <a:sym typeface="Calibri"/>
              </a:defRPr>
            </a:pPr>
            <a:r>
              <a:t>From </a:t>
            </a:r>
            <a:r>
              <a:rPr>
                <a:latin typeface="+mj-lt"/>
                <a:ea typeface="+mj-ea"/>
                <a:cs typeface="+mj-cs"/>
                <a:sym typeface="Helvetica"/>
              </a:rPr>
              <a:t>深圳市君胜知识产权代理事务所《君胜知识产权系列讲座》之《专利发掘途径与方法》（刘文求）</a:t>
            </a:r>
          </a:p>
        </p:txBody>
      </p:sp>
    </p:spTree>
  </p:cSld>
  <p:clrMapOvr>
    <a:masterClrMapping/>
  </p:clrMapOvr>
  <p:transition xmlns:p14="http://schemas.microsoft.com/office/powerpoint/2010/main" spd="med" advClick="1"/>
</p:sld>
</file>

<file path=ppt/slides/slide2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2" name="内容占位符 2"/>
          <p:cNvSpPr txBox="1"/>
          <p:nvPr>
            <p:ph type="body" idx="1"/>
          </p:nvPr>
        </p:nvSpPr>
        <p:spPr>
          <a:xfrm>
            <a:off x="293448" y="737914"/>
            <a:ext cx="5377352" cy="2209552"/>
          </a:xfrm>
          <a:prstGeom prst="rect">
            <a:avLst/>
          </a:prstGeom>
        </p:spPr>
        <p:txBody>
          <a:bodyPr/>
          <a:lstStyle/>
          <a:p>
            <a:pPr marL="0" indent="0" defTabSz="516070">
              <a:spcBef>
                <a:spcPts val="200"/>
              </a:spcBef>
              <a:buSzTx/>
              <a:buNone/>
              <a:defRPr b="1" sz="1100">
                <a:latin typeface="+mj-lt"/>
                <a:ea typeface="+mj-ea"/>
                <a:cs typeface="+mj-cs"/>
                <a:sym typeface="Helvetica"/>
              </a:defRPr>
            </a:pPr>
            <a:r>
              <a:t>专利申请的策略</a:t>
            </a:r>
          </a:p>
          <a:p>
            <a:pPr marL="193526" indent="-193526" defTabSz="516070">
              <a:spcBef>
                <a:spcPts val="200"/>
              </a:spcBef>
              <a:defRPr sz="1100">
                <a:latin typeface="+mj-lt"/>
                <a:ea typeface="+mj-ea"/>
                <a:cs typeface="+mj-cs"/>
                <a:sym typeface="Helvetica"/>
              </a:defRPr>
            </a:pPr>
            <a:r>
              <a:t>专利权与技术秘密的选择</a:t>
            </a:r>
          </a:p>
          <a:p>
            <a:pPr lvl="1" marL="419307" indent="-161270" defTabSz="516070">
              <a:spcBef>
                <a:spcPts val="200"/>
              </a:spcBef>
              <a:defRPr sz="1100">
                <a:solidFill>
                  <a:srgbClr val="FF0000"/>
                </a:solidFill>
                <a:latin typeface="+mj-lt"/>
                <a:ea typeface="+mj-ea"/>
                <a:cs typeface="+mj-cs"/>
                <a:sym typeface="Helvetica"/>
              </a:defRPr>
            </a:pPr>
            <a:r>
              <a:t>可作反向工程</a:t>
            </a:r>
            <a:r>
              <a:rPr>
                <a:solidFill>
                  <a:srgbClr val="000000"/>
                </a:solidFill>
              </a:rPr>
              <a:t>的技术应选择专利保护；如：机械、电子等技术</a:t>
            </a:r>
            <a:endParaRPr sz="1500"/>
          </a:p>
          <a:p>
            <a:pPr lvl="1" marL="419307" indent="-161270" defTabSz="516070">
              <a:spcBef>
                <a:spcPts val="200"/>
              </a:spcBef>
              <a:defRPr sz="1100">
                <a:solidFill>
                  <a:srgbClr val="FF0000"/>
                </a:solidFill>
                <a:latin typeface="+mj-lt"/>
                <a:ea typeface="+mj-ea"/>
                <a:cs typeface="+mj-cs"/>
                <a:sym typeface="Helvetica"/>
              </a:defRPr>
            </a:pPr>
            <a:r>
              <a:t>不易作反向工程</a:t>
            </a:r>
            <a:r>
              <a:rPr>
                <a:solidFill>
                  <a:srgbClr val="000000"/>
                </a:solidFill>
              </a:rPr>
              <a:t>的技术可选择技术秘密；如：生物、制药、化工等技术</a:t>
            </a:r>
            <a:endParaRPr sz="1500"/>
          </a:p>
          <a:p>
            <a:pPr marL="193526" indent="-193526" defTabSz="516070">
              <a:defRPr sz="1100"/>
            </a:pPr>
          </a:p>
          <a:p>
            <a:pPr marL="193526" indent="-193526" defTabSz="516070">
              <a:spcBef>
                <a:spcPts val="200"/>
              </a:spcBef>
              <a:defRPr sz="1100">
                <a:latin typeface="+mj-lt"/>
                <a:ea typeface="+mj-ea"/>
                <a:cs typeface="+mj-cs"/>
                <a:sym typeface="Helvetica"/>
              </a:defRPr>
            </a:pPr>
            <a:r>
              <a:t>专利权与版权（著作权）的选择：</a:t>
            </a:r>
            <a:r>
              <a:rPr>
                <a:solidFill>
                  <a:srgbClr val="FF0000"/>
                </a:solidFill>
              </a:rPr>
              <a:t>先申请专利，后发表论文</a:t>
            </a:r>
            <a:r>
              <a:t>；优先版权，其次外观设计</a:t>
            </a:r>
          </a:p>
          <a:p>
            <a:pPr marL="193526" indent="-193526" defTabSz="516070">
              <a:spcBef>
                <a:spcPts val="200"/>
              </a:spcBef>
              <a:defRPr sz="1100">
                <a:latin typeface="+mj-lt"/>
                <a:ea typeface="+mj-ea"/>
                <a:cs typeface="+mj-cs"/>
                <a:sym typeface="Helvetica"/>
              </a:defRPr>
            </a:pPr>
            <a:r>
              <a:t>发明专利与软件登记的选择：优先申请发明专利</a:t>
            </a:r>
          </a:p>
          <a:p>
            <a:pPr marL="193526" indent="-193526" defTabSz="516070">
              <a:spcBef>
                <a:spcPts val="200"/>
              </a:spcBef>
              <a:defRPr sz="1100">
                <a:latin typeface="+mj-lt"/>
                <a:ea typeface="+mj-ea"/>
                <a:cs typeface="+mj-cs"/>
                <a:sym typeface="Helvetica"/>
              </a:defRPr>
            </a:pPr>
            <a:r>
              <a:t>外观设计与商标的选择：优先申请商标</a:t>
            </a:r>
          </a:p>
        </p:txBody>
      </p:sp>
      <p:sp>
        <p:nvSpPr>
          <p:cNvPr id="119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7.2.1 </a:t>
            </a:r>
            <a:r>
              <a:rPr>
                <a:latin typeface="+mj-lt"/>
                <a:ea typeface="+mj-ea"/>
                <a:cs typeface="+mj-cs"/>
                <a:sym typeface="Helvetica"/>
              </a:rPr>
              <a:t>知识产权的范围</a:t>
            </a:r>
          </a:p>
        </p:txBody>
      </p:sp>
      <p:sp>
        <p:nvSpPr>
          <p:cNvPr id="119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95" name="矩形 4"/>
          <p:cNvSpPr/>
          <p:nvPr/>
        </p:nvSpPr>
        <p:spPr>
          <a:xfrm>
            <a:off x="293449" y="2682131"/>
            <a:ext cx="5282089" cy="256539"/>
          </a:xfrm>
          <a:prstGeom prst="rect">
            <a:avLst/>
          </a:prstGeom>
          <a:solidFill>
            <a:srgbClr val="C6D9F1"/>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900">
                <a:latin typeface="+mn-lt"/>
                <a:ea typeface="+mn-ea"/>
                <a:cs typeface="+mn-cs"/>
                <a:sym typeface="Calibri"/>
              </a:defRPr>
            </a:pPr>
            <a:r>
              <a:t>From </a:t>
            </a:r>
            <a:r>
              <a:rPr>
                <a:latin typeface="+mj-lt"/>
                <a:ea typeface="+mj-ea"/>
                <a:cs typeface="+mj-cs"/>
                <a:sym typeface="Helvetica"/>
              </a:rPr>
              <a:t>深圳市君胜知识产权代理事务所《君胜知识产权系列讲座》之《专利发掘途径与方法》（刘文求）</a:t>
            </a:r>
          </a:p>
        </p:txBody>
      </p:sp>
    </p:spTree>
  </p:cSld>
  <p:clrMapOvr>
    <a:masterClrMapping/>
  </p:clrMapOvr>
  <p:transition xmlns:p14="http://schemas.microsoft.com/office/powerpoint/2010/main" spd="med" advClick="1"/>
</p:sld>
</file>

<file path=ppt/slides/slide2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7"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latin typeface="+mj-lt"/>
                <a:ea typeface="+mj-ea"/>
                <a:cs typeface="+mj-cs"/>
                <a:sym typeface="Helvetica"/>
              </a:defRPr>
            </a:pPr>
            <a:r>
              <a:t>专利申请程序</a:t>
            </a:r>
          </a:p>
          <a:p>
            <a:pPr>
              <a:spcBef>
                <a:spcPts val="200"/>
              </a:spcBef>
              <a:defRPr sz="1200">
                <a:solidFill>
                  <a:srgbClr val="FF0000"/>
                </a:solidFill>
                <a:latin typeface="+mj-lt"/>
                <a:ea typeface="+mj-ea"/>
                <a:cs typeface="+mj-cs"/>
                <a:sym typeface="Helvetica"/>
              </a:defRPr>
            </a:pPr>
            <a:r>
              <a:t>技术交底</a:t>
            </a:r>
            <a:r>
              <a:rPr>
                <a:solidFill>
                  <a:srgbClr val="000000"/>
                </a:solidFill>
              </a:rPr>
              <a:t>及撰写专利申请文件</a:t>
            </a:r>
          </a:p>
          <a:p>
            <a:pPr>
              <a:spcBef>
                <a:spcPts val="200"/>
              </a:spcBef>
              <a:defRPr sz="1200">
                <a:latin typeface="+mj-lt"/>
                <a:ea typeface="+mj-ea"/>
                <a:cs typeface="+mj-cs"/>
                <a:sym typeface="Helvetica"/>
              </a:defRPr>
            </a:pPr>
            <a:r>
              <a:t>递交文件取得申请号</a:t>
            </a:r>
          </a:p>
          <a:p>
            <a:pPr>
              <a:spcBef>
                <a:spcPts val="200"/>
              </a:spcBef>
              <a:defRPr sz="1200">
                <a:latin typeface="+mj-lt"/>
                <a:ea typeface="+mj-ea"/>
                <a:cs typeface="+mj-cs"/>
                <a:sym typeface="Helvetica"/>
              </a:defRPr>
            </a:pPr>
            <a:r>
              <a:t>初步审查（实用新型、外观设计授权）</a:t>
            </a:r>
          </a:p>
          <a:p>
            <a:pPr>
              <a:spcBef>
                <a:spcPts val="200"/>
              </a:spcBef>
              <a:defRPr sz="1200">
                <a:latin typeface="+mj-lt"/>
                <a:ea typeface="+mj-ea"/>
                <a:cs typeface="+mj-cs"/>
                <a:sym typeface="Helvetica"/>
              </a:defRPr>
            </a:pPr>
            <a:r>
              <a:t>专利公开</a:t>
            </a:r>
          </a:p>
          <a:p>
            <a:pPr>
              <a:spcBef>
                <a:spcPts val="200"/>
              </a:spcBef>
              <a:defRPr sz="1200">
                <a:latin typeface="+mj-lt"/>
                <a:ea typeface="+mj-ea"/>
                <a:cs typeface="+mj-cs"/>
                <a:sym typeface="Helvetica"/>
              </a:defRPr>
            </a:pPr>
            <a:r>
              <a:t>实质审查（发明）</a:t>
            </a:r>
          </a:p>
          <a:p>
            <a:pPr>
              <a:spcBef>
                <a:spcPts val="200"/>
              </a:spcBef>
              <a:defRPr sz="1200">
                <a:latin typeface="+mj-lt"/>
                <a:ea typeface="+mj-ea"/>
                <a:cs typeface="+mj-cs"/>
                <a:sym typeface="Helvetica"/>
              </a:defRPr>
            </a:pPr>
            <a:r>
              <a:t>答复审查意见</a:t>
            </a:r>
          </a:p>
          <a:p>
            <a:pPr>
              <a:spcBef>
                <a:spcPts val="200"/>
              </a:spcBef>
              <a:defRPr sz="1200">
                <a:latin typeface="+mj-lt"/>
                <a:ea typeface="+mj-ea"/>
                <a:cs typeface="+mj-cs"/>
                <a:sym typeface="Helvetica"/>
              </a:defRPr>
            </a:pPr>
            <a:r>
              <a:t>发明专利授权</a:t>
            </a:r>
          </a:p>
        </p:txBody>
      </p:sp>
      <p:sp>
        <p:nvSpPr>
          <p:cNvPr id="119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7.2.1 </a:t>
            </a:r>
            <a:r>
              <a:rPr>
                <a:latin typeface="+mj-lt"/>
                <a:ea typeface="+mj-ea"/>
                <a:cs typeface="+mj-cs"/>
                <a:sym typeface="Helvetica"/>
              </a:rPr>
              <a:t>知识产权的范围</a:t>
            </a:r>
          </a:p>
        </p:txBody>
      </p:sp>
      <p:sp>
        <p:nvSpPr>
          <p:cNvPr id="1199"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00" name="矩形 4"/>
          <p:cNvSpPr/>
          <p:nvPr/>
        </p:nvSpPr>
        <p:spPr>
          <a:xfrm>
            <a:off x="293449" y="2682131"/>
            <a:ext cx="5282089" cy="256539"/>
          </a:xfrm>
          <a:prstGeom prst="rect">
            <a:avLst/>
          </a:prstGeom>
          <a:solidFill>
            <a:srgbClr val="C6D9F1"/>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900">
                <a:latin typeface="+mn-lt"/>
                <a:ea typeface="+mn-ea"/>
                <a:cs typeface="+mn-cs"/>
                <a:sym typeface="Calibri"/>
              </a:defRPr>
            </a:pPr>
            <a:r>
              <a:t>From </a:t>
            </a:r>
            <a:r>
              <a:rPr>
                <a:latin typeface="+mj-lt"/>
                <a:ea typeface="+mj-ea"/>
                <a:cs typeface="+mj-cs"/>
                <a:sym typeface="Helvetica"/>
              </a:rPr>
              <a:t>深圳市君胜知识产权代理事务所《君胜知识产权系列讲座》之《专利发掘途径与方法》（刘文求）</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内容占位符 2"/>
          <p:cNvSpPr txBox="1"/>
          <p:nvPr>
            <p:ph type="body" idx="1"/>
          </p:nvPr>
        </p:nvSpPr>
        <p:spPr>
          <a:xfrm>
            <a:off x="293451" y="737914"/>
            <a:ext cx="3577148"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计算机伦理学教育发展现状</a:t>
            </a:r>
            <a:r>
              <a:t>(cont.)</a:t>
            </a:r>
          </a:p>
          <a:p>
            <a:pPr>
              <a:spcBef>
                <a:spcPts val="200"/>
              </a:spcBef>
              <a:defRPr b="1" sz="1000"/>
            </a:pPr>
            <a:r>
              <a:t>Tom Forester</a:t>
            </a:r>
            <a:r>
              <a:rPr b="0"/>
              <a:t> and Perry Morrison. </a:t>
            </a:r>
            <a:r>
              <a:rPr b="0" i="1"/>
              <a:t>Computer Ethics: Cautionary Tales and Ethical Dilemmas in Computing</a:t>
            </a:r>
            <a:r>
              <a:rPr b="0"/>
              <a:t> (Second Edition). MIT Press, December 1993. ISBN: 9780262560733.</a:t>
            </a:r>
          </a:p>
          <a:p>
            <a:pPr>
              <a:spcBef>
                <a:spcPts val="200"/>
              </a:spcBef>
              <a:defRPr b="1" sz="1000"/>
            </a:pPr>
            <a:r>
              <a:t>Deborah G. Johnson</a:t>
            </a:r>
            <a:r>
              <a:rPr b="0"/>
              <a:t>. </a:t>
            </a:r>
            <a:r>
              <a:rPr i="1">
                <a:solidFill>
                  <a:srgbClr val="0000FF"/>
                </a:solidFill>
              </a:rPr>
              <a:t>Computer Ethics </a:t>
            </a:r>
            <a:r>
              <a:rPr b="0"/>
              <a:t>(Fourth Edition). Pearson, January 2009. ISBN-10: 0131112414, ISBN-13: 978-0131112414. </a:t>
            </a:r>
            <a:r>
              <a:rPr b="0">
                <a:latin typeface="+mj-lt"/>
                <a:ea typeface="+mj-ea"/>
                <a:cs typeface="+mj-cs"/>
                <a:sym typeface="Helvetica"/>
              </a:rPr>
              <a:t>注</a:t>
            </a:r>
            <a:r>
              <a:rPr b="0"/>
              <a:t>: </a:t>
            </a:r>
            <a:r>
              <a:rPr b="0">
                <a:latin typeface="+mj-lt"/>
                <a:ea typeface="+mj-ea"/>
                <a:cs typeface="+mj-cs"/>
                <a:sym typeface="Helvetica"/>
              </a:rPr>
              <a:t>第一版</a:t>
            </a:r>
            <a:r>
              <a:rPr>
                <a:solidFill>
                  <a:srgbClr val="FF0000"/>
                </a:solidFill>
              </a:rPr>
              <a:t>1985</a:t>
            </a:r>
            <a:r>
              <a:rPr b="0">
                <a:latin typeface="+mj-lt"/>
                <a:ea typeface="+mj-ea"/>
                <a:cs typeface="+mj-cs"/>
                <a:sym typeface="Helvetica"/>
              </a:rPr>
              <a:t>出版</a:t>
            </a:r>
            <a:r>
              <a:rPr b="0"/>
              <a:t>.</a:t>
            </a:r>
          </a:p>
          <a:p>
            <a:pPr>
              <a:spcBef>
                <a:spcPts val="200"/>
              </a:spcBef>
              <a:defRPr sz="1000">
                <a:latin typeface="+mj-lt"/>
                <a:ea typeface="+mj-ea"/>
                <a:cs typeface="+mj-cs"/>
                <a:sym typeface="Helvetica"/>
              </a:defRPr>
            </a:pPr>
            <a:r>
              <a:t>姜媛媛</a:t>
            </a:r>
            <a:r>
              <a:rPr>
                <a:latin typeface="+mn-lt"/>
                <a:ea typeface="+mn-ea"/>
                <a:cs typeface="+mn-cs"/>
                <a:sym typeface="Calibri"/>
              </a:rPr>
              <a:t>,</a:t>
            </a:r>
            <a:r>
              <a:t>李德武</a:t>
            </a:r>
            <a:r>
              <a:rPr>
                <a:latin typeface="+mn-lt"/>
                <a:ea typeface="+mn-ea"/>
                <a:cs typeface="+mn-cs"/>
                <a:sym typeface="Calibri"/>
              </a:rPr>
              <a:t>. </a:t>
            </a:r>
            <a:r>
              <a:t>计算机社会与职业问题</a:t>
            </a:r>
            <a:r>
              <a:rPr>
                <a:latin typeface="+mn-lt"/>
                <a:ea typeface="+mn-ea"/>
                <a:cs typeface="+mn-cs"/>
                <a:sym typeface="Calibri"/>
              </a:rPr>
              <a:t>. </a:t>
            </a:r>
            <a:r>
              <a:t>冶金工业出版社</a:t>
            </a:r>
            <a:r>
              <a:rPr>
                <a:latin typeface="+mn-lt"/>
                <a:ea typeface="+mn-ea"/>
                <a:cs typeface="+mn-cs"/>
                <a:sym typeface="Calibri"/>
              </a:rPr>
              <a:t>, 2006.11. ISBN:750244126.</a:t>
            </a:r>
          </a:p>
        </p:txBody>
      </p:sp>
      <p:sp>
        <p:nvSpPr>
          <p:cNvPr id="21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1.2.2 </a:t>
            </a:r>
            <a:r>
              <a:rPr>
                <a:latin typeface="+mj-lt"/>
                <a:ea typeface="+mj-ea"/>
                <a:cs typeface="+mj-cs"/>
                <a:sym typeface="Helvetica"/>
              </a:rPr>
              <a:t>计算机伦理学的发展</a:t>
            </a:r>
          </a:p>
        </p:txBody>
      </p:sp>
      <p:sp>
        <p:nvSpPr>
          <p:cNvPr id="213" name="灯片编号占位符 5"/>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4" name="图片 6" descr="图片 6"/>
          <p:cNvPicPr>
            <a:picLocks noChangeAspect="1"/>
          </p:cNvPicPr>
          <p:nvPr/>
        </p:nvPicPr>
        <p:blipFill>
          <a:blip r:embed="rId2">
            <a:extLst/>
          </a:blip>
          <a:stretch>
            <a:fillRect/>
          </a:stretch>
        </p:blipFill>
        <p:spPr>
          <a:xfrm>
            <a:off x="3901282" y="1028986"/>
            <a:ext cx="757303" cy="1137091"/>
          </a:xfrm>
          <a:prstGeom prst="rect">
            <a:avLst/>
          </a:prstGeom>
          <a:ln w="12700">
            <a:miter lim="400000"/>
          </a:ln>
        </p:spPr>
      </p:pic>
      <p:pic>
        <p:nvPicPr>
          <p:cNvPr id="215" name="图片 8" descr="图片 8"/>
          <p:cNvPicPr>
            <a:picLocks noChangeAspect="1"/>
          </p:cNvPicPr>
          <p:nvPr/>
        </p:nvPicPr>
        <p:blipFill>
          <a:blip r:embed="rId3">
            <a:extLst/>
          </a:blip>
          <a:stretch>
            <a:fillRect/>
          </a:stretch>
        </p:blipFill>
        <p:spPr>
          <a:xfrm>
            <a:off x="4720123" y="1025946"/>
            <a:ext cx="762877" cy="1143169"/>
          </a:xfrm>
          <a:prstGeom prst="rect">
            <a:avLst/>
          </a:prstGeom>
          <a:ln w="12700">
            <a:miter lim="400000"/>
          </a:ln>
        </p:spPr>
      </p:pic>
    </p:spTree>
  </p:cSld>
  <p:clrMapOvr>
    <a:masterClrMapping/>
  </p:clrMapOvr>
  <p:transition xmlns:p14="http://schemas.microsoft.com/office/powerpoint/2010/main" spd="med" advClick="1"/>
</p:sld>
</file>

<file path=ppt/slides/slide2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2"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latin typeface="+mj-lt"/>
                <a:ea typeface="+mj-ea"/>
                <a:cs typeface="+mj-cs"/>
                <a:sym typeface="Helvetica"/>
              </a:defRPr>
            </a:pPr>
            <a:r>
              <a:t>专利技术交底书的撰写模板（</a:t>
            </a:r>
            <a:r>
              <a:rPr>
                <a:latin typeface="+mn-lt"/>
                <a:ea typeface="+mn-ea"/>
                <a:cs typeface="+mn-cs"/>
                <a:sym typeface="Calibri"/>
              </a:rPr>
              <a:t>part 1/2</a:t>
            </a:r>
            <a:r>
              <a:t>）</a:t>
            </a:r>
          </a:p>
          <a:p>
            <a:pPr>
              <a:spcBef>
                <a:spcPts val="200"/>
              </a:spcBef>
              <a:defRPr sz="1200">
                <a:latin typeface="+mj-lt"/>
                <a:ea typeface="+mj-ea"/>
                <a:cs typeface="+mj-cs"/>
                <a:sym typeface="Helvetica"/>
              </a:defRPr>
            </a:pPr>
            <a:r>
              <a:t>你的发明叫什么名字？（发明</a:t>
            </a:r>
            <a:r>
              <a:rPr>
                <a:solidFill>
                  <a:srgbClr val="FF0000"/>
                </a:solidFill>
              </a:rPr>
              <a:t>名称</a:t>
            </a:r>
            <a:r>
              <a:t>）</a:t>
            </a:r>
          </a:p>
          <a:p>
            <a:pPr>
              <a:spcBef>
                <a:spcPts val="200"/>
              </a:spcBef>
              <a:defRPr sz="1200">
                <a:latin typeface="+mj-lt"/>
                <a:ea typeface="+mj-ea"/>
                <a:cs typeface="+mj-cs"/>
                <a:sym typeface="Helvetica"/>
              </a:defRPr>
            </a:pPr>
            <a:r>
              <a:t>你的发明用在什么地方？（技术</a:t>
            </a:r>
            <a:r>
              <a:rPr>
                <a:solidFill>
                  <a:srgbClr val="FF0000"/>
                </a:solidFill>
              </a:rPr>
              <a:t>领域</a:t>
            </a:r>
            <a:r>
              <a:t>）</a:t>
            </a:r>
          </a:p>
          <a:p>
            <a:pPr>
              <a:spcBef>
                <a:spcPts val="200"/>
              </a:spcBef>
              <a:defRPr sz="1200">
                <a:latin typeface="+mj-lt"/>
                <a:ea typeface="+mj-ea"/>
                <a:cs typeface="+mj-cs"/>
                <a:sym typeface="Helvetica"/>
              </a:defRPr>
            </a:pPr>
            <a:r>
              <a:t>你的发明能解决什么问题？（技术</a:t>
            </a:r>
            <a:r>
              <a:rPr>
                <a:solidFill>
                  <a:srgbClr val="FF0000"/>
                </a:solidFill>
              </a:rPr>
              <a:t>目的</a:t>
            </a:r>
            <a:r>
              <a:t>）</a:t>
            </a:r>
          </a:p>
          <a:p>
            <a:pPr>
              <a:spcBef>
                <a:spcPts val="200"/>
              </a:spcBef>
              <a:defRPr sz="1200">
                <a:latin typeface="+mj-lt"/>
                <a:ea typeface="+mj-ea"/>
                <a:cs typeface="+mj-cs"/>
                <a:sym typeface="Helvetica"/>
              </a:defRPr>
            </a:pPr>
            <a:r>
              <a:t>别人此前为什么做不到，做不好的技术原因是什么？（</a:t>
            </a:r>
            <a:r>
              <a:rPr>
                <a:solidFill>
                  <a:srgbClr val="FF0000"/>
                </a:solidFill>
              </a:rPr>
              <a:t>背景</a:t>
            </a:r>
            <a:r>
              <a:t>技术）</a:t>
            </a:r>
          </a:p>
        </p:txBody>
      </p:sp>
      <p:sp>
        <p:nvSpPr>
          <p:cNvPr id="120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7.2.1 </a:t>
            </a:r>
            <a:r>
              <a:rPr>
                <a:latin typeface="+mj-lt"/>
                <a:ea typeface="+mj-ea"/>
                <a:cs typeface="+mj-cs"/>
                <a:sym typeface="Helvetica"/>
              </a:rPr>
              <a:t>知识产权的范围</a:t>
            </a:r>
          </a:p>
        </p:txBody>
      </p:sp>
      <p:sp>
        <p:nvSpPr>
          <p:cNvPr id="120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05" name="矩形 5"/>
          <p:cNvSpPr/>
          <p:nvPr/>
        </p:nvSpPr>
        <p:spPr>
          <a:xfrm>
            <a:off x="293449" y="2682131"/>
            <a:ext cx="5282089" cy="256539"/>
          </a:xfrm>
          <a:prstGeom prst="rect">
            <a:avLst/>
          </a:prstGeom>
          <a:solidFill>
            <a:srgbClr val="C6D9F1"/>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900">
                <a:latin typeface="+mn-lt"/>
                <a:ea typeface="+mn-ea"/>
                <a:cs typeface="+mn-cs"/>
                <a:sym typeface="Calibri"/>
              </a:defRPr>
            </a:pPr>
            <a:r>
              <a:t>From </a:t>
            </a:r>
            <a:r>
              <a:rPr>
                <a:latin typeface="+mj-lt"/>
                <a:ea typeface="+mj-ea"/>
                <a:cs typeface="+mj-cs"/>
                <a:sym typeface="Helvetica"/>
              </a:rPr>
              <a:t>深圳市君胜知识产权代理事务所《君胜知识产权系列讲座》之《专利发掘途径与方法》（刘文求）</a:t>
            </a:r>
          </a:p>
        </p:txBody>
      </p:sp>
    </p:spTree>
  </p:cSld>
  <p:clrMapOvr>
    <a:masterClrMapping/>
  </p:clrMapOvr>
  <p:transition xmlns:p14="http://schemas.microsoft.com/office/powerpoint/2010/main" spd="med" advClick="1"/>
</p:sld>
</file>

<file path=ppt/slides/slide2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7"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latin typeface="+mj-lt"/>
                <a:ea typeface="+mj-ea"/>
                <a:cs typeface="+mj-cs"/>
                <a:sym typeface="Helvetica"/>
              </a:defRPr>
            </a:pPr>
            <a:r>
              <a:t>专利技术交底书的撰写模板（</a:t>
            </a:r>
            <a:r>
              <a:rPr>
                <a:latin typeface="+mn-lt"/>
                <a:ea typeface="+mn-ea"/>
                <a:cs typeface="+mn-cs"/>
                <a:sym typeface="Calibri"/>
              </a:rPr>
              <a:t>part 2/2</a:t>
            </a:r>
            <a:r>
              <a:t>）</a:t>
            </a:r>
          </a:p>
          <a:p>
            <a:pPr>
              <a:spcBef>
                <a:spcPts val="200"/>
              </a:spcBef>
              <a:defRPr sz="1200">
                <a:latin typeface="+mj-lt"/>
                <a:ea typeface="+mj-ea"/>
                <a:cs typeface="+mj-cs"/>
                <a:sym typeface="Helvetica"/>
              </a:defRPr>
            </a:pPr>
            <a:r>
              <a:t>你的技术凭什么比别人好，怎么做的，为什么？用什么结构、流程、方法、配方等技术达到的，技术原理是什么？（发明</a:t>
            </a:r>
            <a:r>
              <a:rPr>
                <a:solidFill>
                  <a:srgbClr val="FF0000"/>
                </a:solidFill>
              </a:rPr>
              <a:t>方案</a:t>
            </a:r>
            <a:r>
              <a:t>）</a:t>
            </a:r>
          </a:p>
          <a:p>
            <a:pPr>
              <a:spcBef>
                <a:spcPts val="200"/>
              </a:spcBef>
              <a:defRPr sz="1200">
                <a:latin typeface="+mj-lt"/>
                <a:ea typeface="+mj-ea"/>
                <a:cs typeface="+mj-cs"/>
                <a:sym typeface="Helvetica"/>
              </a:defRPr>
            </a:pPr>
            <a:r>
              <a:t>为什么会比别人的好，技术原理在哪？具体的效果体现在哪？（有益</a:t>
            </a:r>
            <a:r>
              <a:rPr>
                <a:solidFill>
                  <a:srgbClr val="FF0000"/>
                </a:solidFill>
              </a:rPr>
              <a:t>效果</a:t>
            </a:r>
            <a:r>
              <a:t>）</a:t>
            </a:r>
          </a:p>
          <a:p>
            <a:pPr>
              <a:spcBef>
                <a:spcPts val="200"/>
              </a:spcBef>
              <a:defRPr sz="1200">
                <a:latin typeface="+mj-lt"/>
                <a:ea typeface="+mj-ea"/>
                <a:cs typeface="+mj-cs"/>
                <a:sym typeface="Helvetica"/>
              </a:defRPr>
            </a:pPr>
            <a:r>
              <a:t>请举例说明你的发明是如何做出来的，可以按图纸、流程、化学方程式、组合比例等举例说明（</a:t>
            </a:r>
            <a:r>
              <a:rPr>
                <a:solidFill>
                  <a:srgbClr val="FF0000"/>
                </a:solidFill>
              </a:rPr>
              <a:t>实施</a:t>
            </a:r>
            <a:r>
              <a:t>方式）</a:t>
            </a:r>
          </a:p>
          <a:p>
            <a:pPr>
              <a:spcBef>
                <a:spcPts val="200"/>
              </a:spcBef>
              <a:defRPr sz="1200">
                <a:latin typeface="+mj-lt"/>
                <a:ea typeface="+mj-ea"/>
                <a:cs typeface="+mj-cs"/>
                <a:sym typeface="Helvetica"/>
              </a:defRPr>
            </a:pPr>
            <a:r>
              <a:t>你的发明还可以改进、替换吗，举例说明怎样</a:t>
            </a:r>
            <a:r>
              <a:rPr>
                <a:solidFill>
                  <a:srgbClr val="FF0000"/>
                </a:solidFill>
              </a:rPr>
              <a:t>改进</a:t>
            </a:r>
            <a:r>
              <a:t>、替换的？</a:t>
            </a:r>
          </a:p>
        </p:txBody>
      </p:sp>
      <p:sp>
        <p:nvSpPr>
          <p:cNvPr id="120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7.2.1 </a:t>
            </a:r>
            <a:r>
              <a:rPr>
                <a:latin typeface="+mj-lt"/>
                <a:ea typeface="+mj-ea"/>
                <a:cs typeface="+mj-cs"/>
                <a:sym typeface="Helvetica"/>
              </a:rPr>
              <a:t>知识产权的范围</a:t>
            </a:r>
          </a:p>
        </p:txBody>
      </p:sp>
      <p:sp>
        <p:nvSpPr>
          <p:cNvPr id="1209"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10" name="矩形 4"/>
          <p:cNvSpPr/>
          <p:nvPr/>
        </p:nvSpPr>
        <p:spPr>
          <a:xfrm>
            <a:off x="293449" y="2682131"/>
            <a:ext cx="5282089" cy="256539"/>
          </a:xfrm>
          <a:prstGeom prst="rect">
            <a:avLst/>
          </a:prstGeom>
          <a:solidFill>
            <a:srgbClr val="C6D9F1"/>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900">
                <a:latin typeface="+mn-lt"/>
                <a:ea typeface="+mn-ea"/>
                <a:cs typeface="+mn-cs"/>
                <a:sym typeface="Calibri"/>
              </a:defRPr>
            </a:pPr>
            <a:r>
              <a:t>From </a:t>
            </a:r>
            <a:r>
              <a:rPr>
                <a:latin typeface="+mj-lt"/>
                <a:ea typeface="+mj-ea"/>
                <a:cs typeface="+mj-cs"/>
                <a:sym typeface="Helvetica"/>
              </a:rPr>
              <a:t>深圳市君胜知识产权代理事务所《君胜知识产权系列讲座》之《专利发掘途径与方法》（刘文求）</a:t>
            </a:r>
          </a:p>
        </p:txBody>
      </p:sp>
    </p:spTree>
  </p:cSld>
  <p:clrMapOvr>
    <a:masterClrMapping/>
  </p:clrMapOvr>
  <p:transition xmlns:p14="http://schemas.microsoft.com/office/powerpoint/2010/main" spd="med" advClick="1"/>
</p:sld>
</file>

<file path=ppt/slides/slide2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2"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4. </a:t>
            </a:r>
            <a:r>
              <a:rPr>
                <a:latin typeface="+mj-lt"/>
                <a:ea typeface="+mj-ea"/>
                <a:cs typeface="+mj-cs"/>
                <a:sym typeface="Helvetica"/>
              </a:rPr>
              <a:t>商标和商业秘密</a:t>
            </a:r>
          </a:p>
          <a:p>
            <a:pPr>
              <a:spcBef>
                <a:spcPts val="200"/>
              </a:spcBef>
              <a:defRPr sz="1200">
                <a:latin typeface="+mj-lt"/>
                <a:ea typeface="+mj-ea"/>
                <a:cs typeface="+mj-cs"/>
                <a:sym typeface="Helvetica"/>
              </a:defRPr>
            </a:pPr>
            <a:r>
              <a:t>商标：商业主管机关依法授予商标所有人对其</a:t>
            </a:r>
            <a:r>
              <a:rPr>
                <a:solidFill>
                  <a:srgbClr val="FF0000"/>
                </a:solidFill>
              </a:rPr>
              <a:t>注册商标</a:t>
            </a:r>
            <a:r>
              <a:t>受国家法律保护的专有权。用以区别商品或服务来源的标志。</a:t>
            </a:r>
          </a:p>
          <a:p>
            <a:pPr>
              <a:spcBef>
                <a:spcPts val="200"/>
              </a:spcBef>
              <a:defRPr sz="1200">
                <a:latin typeface="+mj-lt"/>
                <a:ea typeface="+mj-ea"/>
                <a:cs typeface="+mj-cs"/>
                <a:sym typeface="Helvetica"/>
              </a:defRPr>
            </a:pPr>
            <a:r>
              <a:t>例：商标声明 </a:t>
            </a:r>
            <a:r>
              <a:rPr sz="800" u="sng">
                <a:solidFill>
                  <a:srgbClr val="0000FF"/>
                </a:solidFill>
                <a:uFill>
                  <a:solidFill>
                    <a:srgbClr val="0000FF"/>
                  </a:solidFill>
                </a:uFill>
                <a:latin typeface="+mn-lt"/>
                <a:ea typeface="+mn-ea"/>
                <a:cs typeface="+mn-cs"/>
                <a:sym typeface="Calibri"/>
                <a:hlinkClick r:id="rId2" invalidUrl="" action="" tgtFrame="" tooltip="" history="1" highlightClick="0" endSnd="0"/>
              </a:rPr>
              <a:t>http://www.tencent.com/zh-cn/le/trademarkstatement.shtml</a:t>
            </a:r>
            <a:r>
              <a:rPr sz="800">
                <a:latin typeface="+mn-lt"/>
                <a:ea typeface="+mn-ea"/>
                <a:cs typeface="+mn-cs"/>
                <a:sym typeface="Calibri"/>
              </a:rPr>
              <a:t> </a:t>
            </a:r>
          </a:p>
        </p:txBody>
      </p:sp>
      <p:sp>
        <p:nvSpPr>
          <p:cNvPr id="121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7.2.1 </a:t>
            </a:r>
            <a:r>
              <a:rPr>
                <a:latin typeface="+mj-lt"/>
                <a:ea typeface="+mj-ea"/>
                <a:cs typeface="+mj-cs"/>
                <a:sym typeface="Helvetica"/>
              </a:rPr>
              <a:t>知识产权的范围</a:t>
            </a:r>
          </a:p>
        </p:txBody>
      </p:sp>
      <p:sp>
        <p:nvSpPr>
          <p:cNvPr id="121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15" name="文本框 4"/>
          <p:cNvSpPr txBox="1"/>
          <p:nvPr/>
        </p:nvSpPr>
        <p:spPr>
          <a:xfrm>
            <a:off x="774252" y="1585166"/>
            <a:ext cx="4608516" cy="1649075"/>
          </a:xfrm>
          <a:prstGeom prst="rect">
            <a:avLst/>
          </a:prstGeom>
          <a:ln w="12700">
            <a:solidFill>
              <a:srgbClr val="000000"/>
            </a:solidFill>
          </a:ln>
          <a:extLst>
            <a:ext uri="{C572A759-6A51-4108-AA02-DFA0A04FC94B}">
              <ma14:wrappingTextBoxFlag xmlns:ma14="http://schemas.microsoft.com/office/mac/drawingml/2011/main" val="1"/>
            </a:ext>
          </a:extLst>
        </p:spPr>
        <p:txBody>
          <a:bodyPr lIns="45718" tIns="45718" rIns="45718" bIns="45718">
            <a:spAutoFit/>
          </a:bodyPr>
          <a:lstStyle/>
          <a:p>
            <a:pPr marL="171450" indent="-171450">
              <a:buSzPct val="100000"/>
              <a:buFont typeface="Arial"/>
              <a:buChar char="•"/>
              <a:defRPr sz="1200">
                <a:solidFill>
                  <a:srgbClr val="FF0000"/>
                </a:solidFill>
              </a:defRPr>
            </a:pPr>
            <a:r>
              <a:t>企鹅形象</a:t>
            </a:r>
            <a:r>
              <a:rPr>
                <a:solidFill>
                  <a:srgbClr val="000000"/>
                </a:solidFill>
              </a:rPr>
              <a:t>、</a:t>
            </a:r>
            <a:r>
              <a:rPr>
                <a:latin typeface="+mn-lt"/>
                <a:ea typeface="+mn-ea"/>
                <a:cs typeface="+mn-cs"/>
                <a:sym typeface="Calibri"/>
              </a:rPr>
              <a:t>QQ</a:t>
            </a:r>
            <a:r>
              <a:rPr>
                <a:solidFill>
                  <a:srgbClr val="000000"/>
                </a:solidFill>
              </a:rPr>
              <a:t>、</a:t>
            </a:r>
            <a:r>
              <a:t>腾讯</a:t>
            </a:r>
            <a:r>
              <a:rPr>
                <a:solidFill>
                  <a:srgbClr val="000000"/>
                </a:solidFill>
              </a:rPr>
              <a:t>、</a:t>
            </a:r>
            <a:r>
              <a:rPr>
                <a:latin typeface="+mn-lt"/>
                <a:ea typeface="+mn-ea"/>
                <a:cs typeface="+mn-cs"/>
                <a:sym typeface="Calibri"/>
              </a:rPr>
              <a:t>Tencent</a:t>
            </a:r>
            <a:r>
              <a:rPr>
                <a:solidFill>
                  <a:srgbClr val="000000"/>
                </a:solidFill>
              </a:rPr>
              <a:t>等商标为本公司或关联公司注册商标或商标，受法律保护，侵权必究。</a:t>
            </a:r>
          </a:p>
          <a:p>
            <a:pPr marL="171450" indent="-171450">
              <a:buSzPct val="100000"/>
              <a:buFont typeface="Arial"/>
              <a:buChar char="•"/>
              <a:defRPr sz="1200"/>
            </a:pPr>
            <a:r>
              <a:t>未经本公司或商标权人书面许可，任何单位及个人不得以任何方式或理由对该商标的任何部分进行使用、复制、修改、传播、抄录或与其它产品捆绑使用销售。</a:t>
            </a:r>
          </a:p>
          <a:p>
            <a:pPr marL="171450" indent="-171450">
              <a:buSzPct val="100000"/>
              <a:buFont typeface="Arial"/>
              <a:buChar char="•"/>
              <a:defRPr sz="1200"/>
            </a:pPr>
            <a:r>
              <a:t>凡侵犯本公司商标权的</a:t>
            </a:r>
            <a:r>
              <a:rPr i="1"/>
              <a:t>，</a:t>
            </a:r>
            <a:r>
              <a:t>我公司必依法追究其法律责任。</a:t>
            </a:r>
          </a:p>
          <a:p>
            <a:pPr marL="171450" indent="-171450">
              <a:buSzPct val="100000"/>
              <a:buFont typeface="Arial"/>
              <a:buChar char="•"/>
              <a:defRPr sz="1200"/>
            </a:pPr>
            <a:r>
              <a:t>本公司法律事务部受本公司指示，特此郑重法律声明！</a:t>
            </a:r>
          </a:p>
        </p:txBody>
      </p:sp>
    </p:spTree>
  </p:cSld>
  <p:clrMapOvr>
    <a:masterClrMapping/>
  </p:clrMapOvr>
  <p:transition xmlns:p14="http://schemas.microsoft.com/office/powerpoint/2010/main" spd="med" advClick="1"/>
</p:sld>
</file>

<file path=ppt/slides/slide2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7"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例：商标</a:t>
            </a:r>
            <a:r>
              <a:rPr>
                <a:latin typeface="+mn-lt"/>
                <a:ea typeface="+mn-ea"/>
                <a:cs typeface="+mn-cs"/>
                <a:sym typeface="Calibri"/>
              </a:rPr>
              <a:t>   </a:t>
            </a:r>
          </a:p>
        </p:txBody>
      </p:sp>
      <p:sp>
        <p:nvSpPr>
          <p:cNvPr id="121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7.2.1 </a:t>
            </a:r>
            <a:r>
              <a:rPr>
                <a:latin typeface="+mj-lt"/>
                <a:ea typeface="+mj-ea"/>
                <a:cs typeface="+mj-cs"/>
                <a:sym typeface="Helvetica"/>
              </a:rPr>
              <a:t>知识产权的范围</a:t>
            </a:r>
          </a:p>
        </p:txBody>
      </p:sp>
      <p:sp>
        <p:nvSpPr>
          <p:cNvPr id="1219"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220" name="图片 4" descr="图片 4"/>
          <p:cNvPicPr>
            <a:picLocks noChangeAspect="1"/>
          </p:cNvPicPr>
          <p:nvPr/>
        </p:nvPicPr>
        <p:blipFill>
          <a:blip r:embed="rId2">
            <a:extLst/>
          </a:blip>
          <a:stretch>
            <a:fillRect/>
          </a:stretch>
        </p:blipFill>
        <p:spPr>
          <a:xfrm>
            <a:off x="1278308" y="817347"/>
            <a:ext cx="2304259" cy="2152818"/>
          </a:xfrm>
          <a:prstGeom prst="rect">
            <a:avLst/>
          </a:prstGeom>
          <a:ln w="12700">
            <a:miter lim="400000"/>
          </a:ln>
        </p:spPr>
      </p:pic>
      <p:sp>
        <p:nvSpPr>
          <p:cNvPr id="1221" name="矩形 6"/>
          <p:cNvSpPr txBox="1"/>
          <p:nvPr/>
        </p:nvSpPr>
        <p:spPr>
          <a:xfrm>
            <a:off x="3588606" y="2773190"/>
            <a:ext cx="2074573" cy="18611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700" u="sng">
                <a:solidFill>
                  <a:srgbClr val="0000FF"/>
                </a:solidFill>
                <a:uFill>
                  <a:solidFill>
                    <a:srgbClr val="0000FF"/>
                  </a:solidFill>
                </a:uFill>
                <a:latin typeface="+mn-lt"/>
                <a:ea typeface="+mn-ea"/>
                <a:cs typeface="+mn-cs"/>
                <a:sym typeface="Calibri"/>
              </a:defRPr>
            </a:pPr>
            <a:r>
              <a:rPr>
                <a:hlinkClick r:id="rId3" invalidUrl="" action="" tgtFrame="" tooltip="" history="1" highlightClick="0" endSnd="0"/>
              </a:rPr>
              <a:t>http://www.china-10.com/brand/list_2729_2445.</a:t>
            </a:r>
            <a:r>
              <a:rPr>
                <a:hlinkClick r:id="rId3" invalidUrl="" action="" tgtFrame="" tooltip="" history="1" highlightClick="0" endSnd="0"/>
              </a:rPr>
              <a:t>html</a:t>
            </a:r>
            <a:r>
              <a:rPr u="none">
                <a:solidFill>
                  <a:srgbClr val="000000"/>
                </a:solidFill>
                <a:uFillTx/>
              </a:rPr>
              <a:t> </a:t>
            </a:r>
          </a:p>
        </p:txBody>
      </p:sp>
    </p:spTree>
  </p:cSld>
  <p:clrMapOvr>
    <a:masterClrMapping/>
  </p:clrMapOvr>
  <p:transition xmlns:p14="http://schemas.microsoft.com/office/powerpoint/2010/main" spd="med" advClick="1"/>
</p:sld>
</file>

<file path=ppt/slides/slide2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3" name="内容占位符 2"/>
          <p:cNvSpPr txBox="1"/>
          <p:nvPr>
            <p:ph type="body" idx="1"/>
          </p:nvPr>
        </p:nvSpPr>
        <p:spPr>
          <a:xfrm>
            <a:off x="293448" y="737914"/>
            <a:ext cx="5377352" cy="2209552"/>
          </a:xfrm>
          <a:prstGeom prst="rect">
            <a:avLst/>
          </a:prstGeom>
        </p:spPr>
        <p:txBody>
          <a:bodyPr/>
          <a:lstStyle>
            <a:lvl1pPr>
              <a:spcBef>
                <a:spcPts val="200"/>
              </a:spcBef>
              <a:defRPr sz="1200">
                <a:latin typeface="+mj-lt"/>
                <a:ea typeface="+mj-ea"/>
                <a:cs typeface="+mj-cs"/>
                <a:sym typeface="Helvetica"/>
              </a:defRPr>
            </a:lvl1pPr>
          </a:lstStyle>
          <a:p>
            <a:pPr/>
            <a:r>
              <a:t>例：微信商标案</a:t>
            </a:r>
          </a:p>
        </p:txBody>
      </p:sp>
      <p:sp>
        <p:nvSpPr>
          <p:cNvPr id="122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7.2.1 </a:t>
            </a:r>
            <a:r>
              <a:rPr>
                <a:latin typeface="+mj-lt"/>
                <a:ea typeface="+mj-ea"/>
                <a:cs typeface="+mj-cs"/>
                <a:sym typeface="Helvetica"/>
              </a:rPr>
              <a:t>知识产权的范围</a:t>
            </a:r>
          </a:p>
        </p:txBody>
      </p:sp>
      <p:sp>
        <p:nvSpPr>
          <p:cNvPr id="1225"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226" name="图片 5" descr="图片 5"/>
          <p:cNvPicPr>
            <a:picLocks noChangeAspect="1"/>
          </p:cNvPicPr>
          <p:nvPr/>
        </p:nvPicPr>
        <p:blipFill>
          <a:blip r:embed="rId2">
            <a:extLst/>
          </a:blip>
          <a:stretch>
            <a:fillRect/>
          </a:stretch>
        </p:blipFill>
        <p:spPr>
          <a:xfrm>
            <a:off x="1854374" y="742658"/>
            <a:ext cx="2535110" cy="2171043"/>
          </a:xfrm>
          <a:prstGeom prst="rect">
            <a:avLst/>
          </a:prstGeom>
          <a:ln w="12700">
            <a:miter lim="400000"/>
          </a:ln>
        </p:spPr>
      </p:pic>
    </p:spTree>
  </p:cSld>
  <p:clrMapOvr>
    <a:masterClrMapping/>
  </p:clrMapOvr>
  <p:transition xmlns:p14="http://schemas.microsoft.com/office/powerpoint/2010/main" spd="med" advClick="1"/>
</p:sld>
</file>

<file path=ppt/slides/slide2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8"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商业秘密：</a:t>
            </a:r>
            <a:r>
              <a:rPr>
                <a:solidFill>
                  <a:srgbClr val="FF0000"/>
                </a:solidFill>
              </a:rPr>
              <a:t>不为公众所知悉</a:t>
            </a:r>
            <a:r>
              <a:t>、</a:t>
            </a:r>
            <a:r>
              <a:rPr>
                <a:solidFill>
                  <a:srgbClr val="FF0000"/>
                </a:solidFill>
              </a:rPr>
              <a:t>能为权利人带来经济利益</a:t>
            </a:r>
            <a:r>
              <a:t>、</a:t>
            </a:r>
            <a:r>
              <a:rPr>
                <a:solidFill>
                  <a:srgbClr val="FF0000"/>
                </a:solidFill>
              </a:rPr>
              <a:t>具有实用性</a:t>
            </a:r>
            <a:r>
              <a:t>并经权利人</a:t>
            </a:r>
            <a:r>
              <a:rPr b="1" u="sng">
                <a:solidFill>
                  <a:srgbClr val="FF0000"/>
                </a:solidFill>
              </a:rPr>
              <a:t>采取保密措施</a:t>
            </a:r>
            <a:r>
              <a:t>的技术信息和经营信息。</a:t>
            </a:r>
          </a:p>
          <a:p>
            <a:pPr>
              <a:defRPr sz="1200"/>
            </a:pPr>
          </a:p>
          <a:p>
            <a:pPr>
              <a:spcBef>
                <a:spcPts val="200"/>
              </a:spcBef>
              <a:defRPr sz="1200">
                <a:solidFill>
                  <a:srgbClr val="0000FF"/>
                </a:solidFill>
                <a:latin typeface="+mj-lt"/>
                <a:ea typeface="+mj-ea"/>
                <a:cs typeface="+mj-cs"/>
                <a:sym typeface="Helvetica"/>
              </a:defRPr>
            </a:pPr>
            <a:r>
              <a:t>例</a:t>
            </a:r>
            <a:r>
              <a:rPr>
                <a:solidFill>
                  <a:srgbClr val="000000"/>
                </a:solidFill>
              </a:rPr>
              <a:t>：可口可乐公司饮品的配方</a:t>
            </a:r>
          </a:p>
          <a:p>
            <a:pPr>
              <a:spcBef>
                <a:spcPts val="200"/>
              </a:spcBef>
              <a:defRPr sz="1200">
                <a:solidFill>
                  <a:srgbClr val="0000FF"/>
                </a:solidFill>
                <a:latin typeface="+mj-lt"/>
                <a:ea typeface="+mj-ea"/>
                <a:cs typeface="+mj-cs"/>
                <a:sym typeface="Helvetica"/>
              </a:defRPr>
            </a:pPr>
            <a:r>
              <a:t>例</a:t>
            </a:r>
            <a:r>
              <a:rPr>
                <a:solidFill>
                  <a:srgbClr val="000000"/>
                </a:solidFill>
              </a:rPr>
              <a:t>：搜索引擎公司的排序策略</a:t>
            </a:r>
          </a:p>
        </p:txBody>
      </p:sp>
      <p:sp>
        <p:nvSpPr>
          <p:cNvPr id="122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7.2.1 </a:t>
            </a:r>
            <a:r>
              <a:rPr>
                <a:latin typeface="+mj-lt"/>
                <a:ea typeface="+mj-ea"/>
                <a:cs typeface="+mj-cs"/>
                <a:sym typeface="Helvetica"/>
              </a:rPr>
              <a:t>知识产权的范围</a:t>
            </a:r>
          </a:p>
        </p:txBody>
      </p:sp>
      <p:sp>
        <p:nvSpPr>
          <p:cNvPr id="1230"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2" name="内容占位符 2"/>
          <p:cNvSpPr txBox="1"/>
          <p:nvPr>
            <p:ph type="body" idx="1"/>
          </p:nvPr>
        </p:nvSpPr>
        <p:spPr>
          <a:xfrm>
            <a:off x="293448" y="737914"/>
            <a:ext cx="5377352" cy="2209552"/>
          </a:xfrm>
          <a:prstGeom prst="rect">
            <a:avLst/>
          </a:prstGeom>
        </p:spPr>
        <p:txBody>
          <a:bodyPr/>
          <a:lstStyle/>
          <a:p>
            <a:pPr>
              <a:spcBef>
                <a:spcPts val="200"/>
              </a:spcBef>
              <a:defRPr sz="1200">
                <a:solidFill>
                  <a:srgbClr val="0000FF"/>
                </a:solidFill>
                <a:latin typeface="+mj-lt"/>
                <a:ea typeface="+mj-ea"/>
                <a:cs typeface="+mj-cs"/>
                <a:sym typeface="Helvetica"/>
              </a:defRPr>
            </a:pPr>
            <a:r>
              <a:t>美国</a:t>
            </a:r>
            <a:r>
              <a:rPr>
                <a:solidFill>
                  <a:srgbClr val="000000"/>
                </a:solidFill>
              </a:rPr>
              <a:t>专利界有句名言：</a:t>
            </a:r>
            <a:r>
              <a:rPr>
                <a:solidFill>
                  <a:srgbClr val="000000"/>
                </a:solidFill>
                <a:latin typeface="+mn-lt"/>
                <a:ea typeface="+mn-ea"/>
                <a:cs typeface="+mn-cs"/>
                <a:sym typeface="Calibri"/>
              </a:rPr>
              <a:t>“</a:t>
            </a:r>
            <a:r>
              <a:rPr>
                <a:solidFill>
                  <a:srgbClr val="000000"/>
                </a:solidFill>
              </a:rPr>
              <a:t>凡是太阳底下的新东西都可以申请专利</a:t>
            </a:r>
            <a:r>
              <a:rPr>
                <a:solidFill>
                  <a:srgbClr val="000000"/>
                </a:solidFill>
                <a:latin typeface="+mn-lt"/>
                <a:ea typeface="+mn-ea"/>
                <a:cs typeface="+mn-cs"/>
                <a:sym typeface="Calibri"/>
              </a:rPr>
              <a:t>”</a:t>
            </a:r>
            <a:r>
              <a:rPr>
                <a:solidFill>
                  <a:srgbClr val="000000"/>
                </a:solidFill>
              </a:rPr>
              <a:t>（</a:t>
            </a:r>
            <a:r>
              <a:rPr>
                <a:solidFill>
                  <a:srgbClr val="000000"/>
                </a:solidFill>
                <a:latin typeface="+mn-lt"/>
                <a:ea typeface="+mn-ea"/>
                <a:cs typeface="+mn-cs"/>
                <a:sym typeface="Calibri"/>
              </a:rPr>
              <a:t>"include anything under the sun that is made by man."</a:t>
            </a:r>
            <a:r>
              <a:rPr>
                <a:solidFill>
                  <a:srgbClr val="000000"/>
                </a:solidFill>
              </a:rPr>
              <a:t>）</a:t>
            </a:r>
          </a:p>
          <a:p>
            <a:pPr>
              <a:defRPr sz="1200"/>
            </a:pPr>
          </a:p>
          <a:p>
            <a:pPr>
              <a:spcBef>
                <a:spcPts val="200"/>
              </a:spcBef>
              <a:defRPr sz="1200">
                <a:solidFill>
                  <a:srgbClr val="0000FF"/>
                </a:solidFill>
                <a:latin typeface="+mj-lt"/>
                <a:ea typeface="+mj-ea"/>
                <a:cs typeface="+mj-cs"/>
                <a:sym typeface="Helvetica"/>
              </a:defRPr>
            </a:pPr>
            <a:r>
              <a:t>美国</a:t>
            </a:r>
            <a:r>
              <a:rPr>
                <a:solidFill>
                  <a:srgbClr val="000000"/>
                </a:solidFill>
              </a:rPr>
              <a:t>已经基本建立起一套完整的知识产权法律体系，主要包括：《专利法》、《商标法》、《版权法》和《反不正当竞争法》</a:t>
            </a:r>
          </a:p>
          <a:p>
            <a:pPr>
              <a:defRPr sz="1200"/>
            </a:pPr>
          </a:p>
          <a:p>
            <a:pPr>
              <a:spcBef>
                <a:spcPts val="200"/>
              </a:spcBef>
              <a:defRPr sz="1200">
                <a:latin typeface="+mj-lt"/>
                <a:ea typeface="+mj-ea"/>
                <a:cs typeface="+mj-cs"/>
                <a:sym typeface="Helvetica"/>
              </a:defRPr>
            </a:pPr>
            <a:r>
              <a:t>在知识产权保护方式方面，</a:t>
            </a:r>
            <a:r>
              <a:rPr>
                <a:solidFill>
                  <a:srgbClr val="0000FF"/>
                </a:solidFill>
              </a:rPr>
              <a:t>美国</a:t>
            </a:r>
            <a:r>
              <a:t>主要采取</a:t>
            </a:r>
            <a:r>
              <a:rPr>
                <a:solidFill>
                  <a:srgbClr val="FF0000"/>
                </a:solidFill>
              </a:rPr>
              <a:t>司法保护</a:t>
            </a:r>
            <a:r>
              <a:t>措施；在保护其海外的知识产权方面是通过</a:t>
            </a:r>
            <a:r>
              <a:rPr>
                <a:solidFill>
                  <a:srgbClr val="FF0000"/>
                </a:solidFill>
              </a:rPr>
              <a:t>外交政策</a:t>
            </a:r>
          </a:p>
        </p:txBody>
      </p:sp>
      <p:sp>
        <p:nvSpPr>
          <p:cNvPr id="123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7.2.2 </a:t>
            </a:r>
            <a:r>
              <a:rPr>
                <a:latin typeface="+mj-lt"/>
                <a:ea typeface="+mj-ea"/>
                <a:cs typeface="+mj-cs"/>
                <a:sym typeface="Helvetica"/>
              </a:rPr>
              <a:t>国内外有关知识产权立法及保护特点</a:t>
            </a:r>
          </a:p>
        </p:txBody>
      </p:sp>
      <p:sp>
        <p:nvSpPr>
          <p:cNvPr id="123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6" name="内容占位符 2"/>
          <p:cNvSpPr txBox="1"/>
          <p:nvPr>
            <p:ph type="body" idx="1"/>
          </p:nvPr>
        </p:nvSpPr>
        <p:spPr>
          <a:xfrm>
            <a:off x="293448" y="737914"/>
            <a:ext cx="5377352" cy="2209552"/>
          </a:xfrm>
          <a:prstGeom prst="rect">
            <a:avLst/>
          </a:prstGeom>
        </p:spPr>
        <p:txBody>
          <a:bodyPr/>
          <a:lstStyle/>
          <a:p>
            <a:pPr>
              <a:spcBef>
                <a:spcPts val="200"/>
              </a:spcBef>
              <a:defRPr sz="1200"/>
            </a:pPr>
            <a:r>
              <a:t>1992</a:t>
            </a:r>
            <a:r>
              <a:rPr>
                <a:latin typeface="+mj-lt"/>
                <a:ea typeface="+mj-ea"/>
                <a:cs typeface="+mj-cs"/>
                <a:sym typeface="Helvetica"/>
              </a:rPr>
              <a:t>年，</a:t>
            </a:r>
            <a:r>
              <a:rPr>
                <a:solidFill>
                  <a:srgbClr val="0000FF"/>
                </a:solidFill>
                <a:latin typeface="+mj-lt"/>
                <a:ea typeface="+mj-ea"/>
                <a:cs typeface="+mj-cs"/>
                <a:sym typeface="Helvetica"/>
              </a:rPr>
              <a:t>法国</a:t>
            </a:r>
            <a:r>
              <a:rPr>
                <a:latin typeface="+mj-lt"/>
                <a:ea typeface="+mj-ea"/>
                <a:cs typeface="+mj-cs"/>
                <a:sym typeface="Helvetica"/>
              </a:rPr>
              <a:t>率先颁布了《知识产权法典》，使知识产权法成为与《民法典》并行的另一部基础性法典</a:t>
            </a:r>
          </a:p>
          <a:p>
            <a:pPr>
              <a:defRPr sz="1200"/>
            </a:pPr>
          </a:p>
          <a:p>
            <a:pPr>
              <a:spcBef>
                <a:spcPts val="200"/>
              </a:spcBef>
              <a:defRPr sz="1200">
                <a:solidFill>
                  <a:srgbClr val="0000FF"/>
                </a:solidFill>
                <a:latin typeface="+mj-lt"/>
                <a:ea typeface="+mj-ea"/>
                <a:cs typeface="+mj-cs"/>
                <a:sym typeface="Helvetica"/>
              </a:defRPr>
            </a:pPr>
            <a:r>
              <a:t>英国</a:t>
            </a:r>
            <a:r>
              <a:rPr>
                <a:solidFill>
                  <a:srgbClr val="000000"/>
                </a:solidFill>
              </a:rPr>
              <a:t>是专利制度最早的发源地。</a:t>
            </a:r>
            <a:r>
              <a:rPr>
                <a:solidFill>
                  <a:srgbClr val="000000"/>
                </a:solidFill>
                <a:latin typeface="+mn-lt"/>
                <a:ea typeface="+mn-ea"/>
                <a:cs typeface="+mn-cs"/>
                <a:sym typeface="Calibri"/>
              </a:rPr>
              <a:t>1623</a:t>
            </a:r>
            <a:r>
              <a:rPr>
                <a:solidFill>
                  <a:srgbClr val="000000"/>
                </a:solidFill>
              </a:rPr>
              <a:t>年颁布的</a:t>
            </a:r>
            <a:r>
              <a:rPr>
                <a:solidFill>
                  <a:srgbClr val="FF0000"/>
                </a:solidFill>
              </a:rPr>
              <a:t>《垄断权条例》</a:t>
            </a:r>
            <a:r>
              <a:rPr>
                <a:solidFill>
                  <a:srgbClr val="000000"/>
                </a:solidFill>
              </a:rPr>
              <a:t>和</a:t>
            </a:r>
            <a:r>
              <a:rPr>
                <a:solidFill>
                  <a:srgbClr val="000000"/>
                </a:solidFill>
                <a:latin typeface="+mn-lt"/>
                <a:ea typeface="+mn-ea"/>
                <a:cs typeface="+mn-cs"/>
                <a:sym typeface="Calibri"/>
              </a:rPr>
              <a:t>1709</a:t>
            </a:r>
            <a:r>
              <a:rPr>
                <a:solidFill>
                  <a:srgbClr val="000000"/>
                </a:solidFill>
              </a:rPr>
              <a:t>年制定的</a:t>
            </a:r>
            <a:r>
              <a:rPr>
                <a:solidFill>
                  <a:srgbClr val="FF0000"/>
                </a:solidFill>
              </a:rPr>
              <a:t>《安娜女王法令》</a:t>
            </a:r>
            <a:r>
              <a:rPr>
                <a:solidFill>
                  <a:srgbClr val="000000"/>
                </a:solidFill>
              </a:rPr>
              <a:t>，为英国奠定了世界知识产权保护制度鼻祖的地位。</a:t>
            </a:r>
          </a:p>
          <a:p>
            <a:pPr>
              <a:spcBef>
                <a:spcPts val="200"/>
              </a:spcBef>
              <a:defRPr sz="1200">
                <a:latin typeface="+mj-lt"/>
                <a:ea typeface="+mj-ea"/>
                <a:cs typeface="+mj-cs"/>
                <a:sym typeface="Helvetica"/>
              </a:defRPr>
            </a:pPr>
            <a:r>
              <a:t>《垄断权条例》是世界上第一部正式而完整的专利法，该法确立了专利制度的核心，也反映出知识产权在一定意义上是垄断权的理念。</a:t>
            </a:r>
          </a:p>
        </p:txBody>
      </p:sp>
      <p:sp>
        <p:nvSpPr>
          <p:cNvPr id="123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7.2.2 </a:t>
            </a:r>
            <a:r>
              <a:rPr>
                <a:latin typeface="+mj-lt"/>
                <a:ea typeface="+mj-ea"/>
                <a:cs typeface="+mj-cs"/>
                <a:sym typeface="Helvetica"/>
              </a:rPr>
              <a:t>国内外有关知识产权立法及保护特点</a:t>
            </a:r>
          </a:p>
        </p:txBody>
      </p:sp>
      <p:sp>
        <p:nvSpPr>
          <p:cNvPr id="1238"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0" name="内容占位符 2"/>
          <p:cNvSpPr txBox="1"/>
          <p:nvPr>
            <p:ph type="body" idx="1"/>
          </p:nvPr>
        </p:nvSpPr>
        <p:spPr>
          <a:xfrm>
            <a:off x="293448" y="737914"/>
            <a:ext cx="5377352" cy="2209552"/>
          </a:xfrm>
          <a:prstGeom prst="rect">
            <a:avLst/>
          </a:prstGeom>
        </p:spPr>
        <p:txBody>
          <a:bodyPr/>
          <a:lstStyle/>
          <a:p>
            <a:pPr>
              <a:spcBef>
                <a:spcPts val="200"/>
              </a:spcBef>
              <a:defRPr sz="1200"/>
            </a:pPr>
            <a:r>
              <a:t>1982</a:t>
            </a:r>
            <a:r>
              <a:rPr>
                <a:latin typeface="+mj-lt"/>
                <a:ea typeface="+mj-ea"/>
                <a:cs typeface="+mj-cs"/>
                <a:sym typeface="Helvetica"/>
              </a:rPr>
              <a:t>年，《中华人民共和国商标法》 </a:t>
            </a:r>
            <a:r>
              <a:rPr sz="800" u="sng">
                <a:solidFill>
                  <a:srgbClr val="0000FF"/>
                </a:solidFill>
                <a:uFill>
                  <a:solidFill>
                    <a:srgbClr val="0000FF"/>
                  </a:solidFill>
                </a:uFill>
                <a:hlinkClick r:id="rId2" invalidUrl="" action="" tgtFrame="" tooltip="" history="1" highlightClick="0" endSnd="0"/>
              </a:rPr>
              <a:t>http://</a:t>
            </a:r>
            <a:r>
              <a:rPr sz="800" u="sng">
                <a:solidFill>
                  <a:srgbClr val="0000FF"/>
                </a:solidFill>
                <a:uFill>
                  <a:solidFill>
                    <a:srgbClr val="0000FF"/>
                  </a:solidFill>
                </a:uFill>
                <a:hlinkClick r:id="rId2" invalidUrl="" action="" tgtFrame="" tooltip="" history="1" highlightClick="0" endSnd="0"/>
              </a:rPr>
              <a:t>www.gov.cn/jrzg/2013-08/30/content_2478110.htm</a:t>
            </a:r>
            <a:r>
              <a:t> </a:t>
            </a:r>
          </a:p>
          <a:p>
            <a:pPr>
              <a:defRPr sz="1200"/>
            </a:pPr>
          </a:p>
          <a:p>
            <a:pPr>
              <a:spcBef>
                <a:spcPts val="200"/>
              </a:spcBef>
              <a:defRPr sz="1200"/>
            </a:pPr>
            <a:r>
              <a:t>1984</a:t>
            </a:r>
            <a:r>
              <a:rPr>
                <a:latin typeface="+mj-lt"/>
                <a:ea typeface="+mj-ea"/>
                <a:cs typeface="+mj-cs"/>
                <a:sym typeface="Helvetica"/>
              </a:rPr>
              <a:t>年，《中华人民共和国专利法》 </a:t>
            </a:r>
            <a:r>
              <a:rPr sz="800" u="sng">
                <a:solidFill>
                  <a:srgbClr val="0000FF"/>
                </a:solidFill>
                <a:uFill>
                  <a:solidFill>
                    <a:srgbClr val="0000FF"/>
                  </a:solidFill>
                </a:uFill>
                <a:hlinkClick r:id="rId3" invalidUrl="" action="" tgtFrame="" tooltip="" history="1" highlightClick="0" endSnd="0"/>
              </a:rPr>
              <a:t>http://www.npc.gov.cn/wxzl/gongbao/2009-02/05/content_1505227.htm</a:t>
            </a:r>
          </a:p>
          <a:p>
            <a:pPr>
              <a:defRPr sz="1200"/>
            </a:pPr>
          </a:p>
          <a:p>
            <a:pPr>
              <a:spcBef>
                <a:spcPts val="200"/>
              </a:spcBef>
              <a:defRPr sz="1200"/>
            </a:pPr>
            <a:r>
              <a:t>1990</a:t>
            </a:r>
            <a:r>
              <a:rPr>
                <a:latin typeface="+mj-lt"/>
                <a:ea typeface="+mj-ea"/>
                <a:cs typeface="+mj-cs"/>
                <a:sym typeface="Helvetica"/>
              </a:rPr>
              <a:t>年，《中华人民共和国著作权法》 </a:t>
            </a:r>
            <a:r>
              <a:rPr sz="800" u="sng">
                <a:solidFill>
                  <a:srgbClr val="0000FF"/>
                </a:solidFill>
                <a:uFill>
                  <a:solidFill>
                    <a:srgbClr val="0000FF"/>
                  </a:solidFill>
                </a:uFill>
                <a:hlinkClick r:id="rId4" invalidUrl="" action="" tgtFrame="" tooltip="" history="1" highlightClick="0" endSnd="0"/>
              </a:rPr>
              <a:t>http://</a:t>
            </a:r>
            <a:r>
              <a:rPr sz="800" u="sng">
                <a:solidFill>
                  <a:srgbClr val="0000FF"/>
                </a:solidFill>
                <a:uFill>
                  <a:solidFill>
                    <a:srgbClr val="0000FF"/>
                  </a:solidFill>
                </a:uFill>
                <a:hlinkClick r:id="rId4" invalidUrl="" action="" tgtFrame="" tooltip="" history="1" highlightClick="0" endSnd="0"/>
              </a:rPr>
              <a:t>www.npc.gov.cn/npc/xinwen/2010-02/26/content_1544852.htm</a:t>
            </a:r>
            <a:r>
              <a:rPr sz="800"/>
              <a:t>  </a:t>
            </a:r>
          </a:p>
        </p:txBody>
      </p:sp>
      <p:sp>
        <p:nvSpPr>
          <p:cNvPr id="124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7.2.2 </a:t>
            </a:r>
            <a:r>
              <a:rPr>
                <a:latin typeface="+mj-lt"/>
                <a:ea typeface="+mj-ea"/>
                <a:cs typeface="+mj-cs"/>
                <a:sym typeface="Helvetica"/>
              </a:rPr>
              <a:t>国内外有关知识产权立法及保护特点</a:t>
            </a:r>
          </a:p>
        </p:txBody>
      </p:sp>
      <p:sp>
        <p:nvSpPr>
          <p:cNvPr id="1242"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4"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245"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246" name="Rectangle 3"/>
          <p:cNvSpPr txBox="1"/>
          <p:nvPr/>
        </p:nvSpPr>
        <p:spPr>
          <a:xfrm>
            <a:off x="2114867" y="649287"/>
            <a:ext cx="3475991" cy="18992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7.1 知识产权基础</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7.2 版权、专利、商标和商业秘密</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7.3 软件盗版问题与开放源代码运动</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7.3.1 软件盗版问题</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7.3.2 开放源代码运动</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7.4 网络知识产权</a:t>
            </a:r>
          </a:p>
        </p:txBody>
      </p:sp>
      <p:sp>
        <p:nvSpPr>
          <p:cNvPr id="1247"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小节</a:t>
            </a:r>
          </a:p>
        </p:txBody>
      </p:sp>
      <p:sp>
        <p:nvSpPr>
          <p:cNvPr id="218" name="内容占位符 2"/>
          <p:cNvSpPr txBox="1"/>
          <p:nvPr>
            <p:ph type="body" idx="1"/>
          </p:nvPr>
        </p:nvSpPr>
        <p:spPr>
          <a:xfrm>
            <a:off x="293450" y="737914"/>
            <a:ext cx="5282089" cy="2209552"/>
          </a:xfrm>
          <a:prstGeom prst="rect">
            <a:avLst/>
          </a:prstGeom>
        </p:spPr>
        <p:txBody>
          <a:bodyPr/>
          <a:lstStyle/>
          <a:p>
            <a:pPr>
              <a:spcBef>
                <a:spcPts val="200"/>
              </a:spcBef>
              <a:defRPr sz="1200">
                <a:latin typeface="+mj-lt"/>
                <a:ea typeface="+mj-ea"/>
                <a:cs typeface="+mj-cs"/>
                <a:sym typeface="Helvetica"/>
              </a:defRPr>
            </a:pPr>
            <a:r>
              <a:t>哲学 </a:t>
            </a:r>
            <a:r>
              <a:rPr>
                <a:latin typeface="+mn-lt"/>
                <a:ea typeface="+mn-ea"/>
                <a:cs typeface="+mn-cs"/>
                <a:sym typeface="Calibri"/>
              </a:rPr>
              <a:t>-&gt; </a:t>
            </a:r>
            <a:r>
              <a:t>伦理学 </a:t>
            </a:r>
            <a:r>
              <a:rPr>
                <a:latin typeface="+mn-lt"/>
                <a:ea typeface="+mn-ea"/>
                <a:cs typeface="+mn-cs"/>
                <a:sym typeface="Calibri"/>
              </a:rPr>
              <a:t>-&gt; </a:t>
            </a:r>
            <a:r>
              <a:t>应用伦理学 </a:t>
            </a:r>
            <a:r>
              <a:rPr>
                <a:latin typeface="+mn-lt"/>
                <a:ea typeface="+mn-ea"/>
                <a:cs typeface="+mn-cs"/>
                <a:sym typeface="Calibri"/>
              </a:rPr>
              <a:t>-&gt; </a:t>
            </a:r>
            <a:r>
              <a:t>计算机伦理学</a:t>
            </a:r>
          </a:p>
          <a:p>
            <a:pPr>
              <a:defRPr sz="1200"/>
            </a:pPr>
          </a:p>
          <a:p>
            <a:pPr>
              <a:spcBef>
                <a:spcPts val="200"/>
              </a:spcBef>
              <a:defRPr sz="1200">
                <a:latin typeface="+mj-lt"/>
                <a:ea typeface="+mj-ea"/>
                <a:cs typeface="+mj-cs"/>
                <a:sym typeface="Helvetica"/>
              </a:defRPr>
            </a:pPr>
            <a:r>
              <a:t>国内外学者</a:t>
            </a:r>
          </a:p>
          <a:p>
            <a:pPr>
              <a:defRPr sz="1200"/>
            </a:pPr>
          </a:p>
          <a:p>
            <a:pPr>
              <a:spcBef>
                <a:spcPts val="200"/>
              </a:spcBef>
              <a:defRPr sz="1200"/>
            </a:pPr>
            <a:r>
              <a:t>IEEE-CS</a:t>
            </a:r>
            <a:r>
              <a:rPr>
                <a:latin typeface="+mj-lt"/>
                <a:ea typeface="+mj-ea"/>
                <a:cs typeface="+mj-cs"/>
                <a:sym typeface="Helvetica"/>
              </a:rPr>
              <a:t>与</a:t>
            </a:r>
            <a:r>
              <a:t>ACM</a:t>
            </a:r>
            <a:r>
              <a:rPr>
                <a:latin typeface="+mj-lt"/>
                <a:ea typeface="+mj-ea"/>
                <a:cs typeface="+mj-cs"/>
                <a:sym typeface="Helvetica"/>
              </a:rPr>
              <a:t>界定的计算机伦理学课程的教学大纲</a:t>
            </a:r>
          </a:p>
        </p:txBody>
      </p:sp>
      <p:sp>
        <p:nvSpPr>
          <p:cNvPr id="219"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9" name="内容占位符 2"/>
          <p:cNvSpPr txBox="1"/>
          <p:nvPr>
            <p:ph type="body" idx="1"/>
          </p:nvPr>
        </p:nvSpPr>
        <p:spPr>
          <a:xfrm>
            <a:off x="293448" y="737914"/>
            <a:ext cx="5377352" cy="2209552"/>
          </a:xfrm>
          <a:prstGeom prst="rect">
            <a:avLst/>
          </a:prstGeom>
        </p:spPr>
        <p:txBody>
          <a:bodyPr/>
          <a:lstStyle/>
          <a:p>
            <a:pPr>
              <a:spcBef>
                <a:spcPts val="200"/>
              </a:spcBef>
              <a:defRPr b="1" sz="1200">
                <a:latin typeface="+mj-lt"/>
                <a:ea typeface="+mj-ea"/>
                <a:cs typeface="+mj-cs"/>
                <a:sym typeface="Helvetica"/>
              </a:defRPr>
            </a:pPr>
            <a:r>
              <a:t>软件盗版：</a:t>
            </a:r>
            <a:r>
              <a:rPr b="0"/>
              <a:t>未经授权复制或散布受版权保护的软件；在个人计算机或小型计算机上</a:t>
            </a:r>
            <a:r>
              <a:rPr b="0">
                <a:solidFill>
                  <a:srgbClr val="FF0000"/>
                </a:solidFill>
              </a:rPr>
              <a:t>复制、下载、共享、销售或安装</a:t>
            </a:r>
            <a:r>
              <a:rPr b="0"/>
              <a:t>多份受版权保护的软件，均属软件盗版行为</a:t>
            </a:r>
            <a:endParaRPr>
              <a:latin typeface="+mn-lt"/>
              <a:ea typeface="+mn-ea"/>
              <a:cs typeface="+mn-cs"/>
              <a:sym typeface="Calibri"/>
            </a:endParaRPr>
          </a:p>
          <a:p>
            <a:pPr>
              <a:defRPr sz="1200"/>
            </a:pPr>
          </a:p>
          <a:p>
            <a:pPr>
              <a:spcBef>
                <a:spcPts val="200"/>
              </a:spcBef>
              <a:defRPr sz="1200">
                <a:solidFill>
                  <a:srgbClr val="0000FF"/>
                </a:solidFill>
                <a:latin typeface="+mj-lt"/>
                <a:ea typeface="+mj-ea"/>
                <a:cs typeface="+mj-cs"/>
                <a:sym typeface="Helvetica"/>
              </a:defRPr>
            </a:pPr>
            <a:r>
              <a:t>例</a:t>
            </a:r>
            <a:r>
              <a:rPr>
                <a:solidFill>
                  <a:srgbClr val="000000"/>
                </a:solidFill>
              </a:rPr>
              <a:t>：有些购买的软件有安装次数的限制</a:t>
            </a:r>
          </a:p>
        </p:txBody>
      </p:sp>
      <p:sp>
        <p:nvSpPr>
          <p:cNvPr id="125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7.3.1 </a:t>
            </a:r>
            <a:r>
              <a:rPr>
                <a:latin typeface="+mj-lt"/>
                <a:ea typeface="+mj-ea"/>
                <a:cs typeface="+mj-cs"/>
                <a:sym typeface="Helvetica"/>
              </a:rPr>
              <a:t>软件盗版问题</a:t>
            </a:r>
          </a:p>
        </p:txBody>
      </p:sp>
      <p:sp>
        <p:nvSpPr>
          <p:cNvPr id="1251"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3"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非法复制或是购买低价的盗版软件，是对付出辛苦劳动的软件工程师</a:t>
            </a:r>
            <a:r>
              <a:rPr>
                <a:solidFill>
                  <a:srgbClr val="FF0000"/>
                </a:solidFill>
              </a:rPr>
              <a:t>极大的不</a:t>
            </a:r>
            <a:r>
              <a:rPr b="1" u="sng">
                <a:solidFill>
                  <a:srgbClr val="FF0000"/>
                </a:solidFill>
              </a:rPr>
              <a:t>尊重</a:t>
            </a:r>
            <a:r>
              <a:t>，是和偷盗别人的财产一样的不道德和违法，要受到</a:t>
            </a:r>
            <a:r>
              <a:rPr>
                <a:solidFill>
                  <a:srgbClr val="FF0000"/>
                </a:solidFill>
              </a:rPr>
              <a:t>不劳而获</a:t>
            </a:r>
            <a:r>
              <a:t>道德良心的谴责和知识产权法等法律的惩罚。</a:t>
            </a:r>
          </a:p>
          <a:p>
            <a:pPr>
              <a:defRPr sz="1200"/>
            </a:pPr>
          </a:p>
          <a:p>
            <a:pPr>
              <a:spcBef>
                <a:spcPts val="200"/>
              </a:spcBef>
              <a:defRPr sz="1200">
                <a:solidFill>
                  <a:srgbClr val="0000FF"/>
                </a:solidFill>
                <a:latin typeface="+mj-lt"/>
                <a:ea typeface="+mj-ea"/>
                <a:cs typeface="+mj-cs"/>
                <a:sym typeface="Helvetica"/>
              </a:defRPr>
            </a:pPr>
            <a:r>
              <a:t>例</a:t>
            </a:r>
            <a:r>
              <a:rPr>
                <a:solidFill>
                  <a:srgbClr val="000000"/>
                </a:solidFill>
              </a:rPr>
              <a:t>：在网盘上共享软件</a:t>
            </a:r>
          </a:p>
        </p:txBody>
      </p:sp>
      <p:sp>
        <p:nvSpPr>
          <p:cNvPr id="125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7.3.1 </a:t>
            </a:r>
            <a:r>
              <a:rPr>
                <a:latin typeface="+mj-lt"/>
                <a:ea typeface="+mj-ea"/>
                <a:cs typeface="+mj-cs"/>
                <a:sym typeface="Helvetica"/>
              </a:rPr>
              <a:t>软件盗版问题</a:t>
            </a:r>
          </a:p>
        </p:txBody>
      </p:sp>
      <p:sp>
        <p:nvSpPr>
          <p:cNvPr id="1255"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7"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精神理念：自由、开放、共享、合作</a:t>
            </a:r>
          </a:p>
          <a:p>
            <a:pPr>
              <a:spcBef>
                <a:spcPts val="200"/>
              </a:spcBef>
              <a:defRPr sz="1200">
                <a:latin typeface="+mj-lt"/>
                <a:ea typeface="+mj-ea"/>
                <a:cs typeface="+mj-cs"/>
                <a:sym typeface="Helvetica"/>
              </a:defRPr>
            </a:pPr>
            <a:r>
              <a:t>传统的软件保护模式</a:t>
            </a:r>
            <a:r>
              <a:rPr>
                <a:latin typeface="+mn-lt"/>
                <a:ea typeface="+mn-ea"/>
                <a:cs typeface="+mn-cs"/>
                <a:sym typeface="Calibri"/>
              </a:rPr>
              <a:t>: Copyright + Proprietary of Software License</a:t>
            </a:r>
          </a:p>
          <a:p>
            <a:pPr>
              <a:spcBef>
                <a:spcPts val="200"/>
              </a:spcBef>
              <a:defRPr sz="1200">
                <a:latin typeface="+mj-lt"/>
                <a:ea typeface="+mj-ea"/>
                <a:cs typeface="+mj-cs"/>
                <a:sym typeface="Helvetica"/>
              </a:defRPr>
            </a:pPr>
            <a:r>
              <a:t>开放源代码运动（</a:t>
            </a:r>
            <a:r>
              <a:rPr>
                <a:latin typeface="+mn-lt"/>
                <a:ea typeface="+mn-ea"/>
                <a:cs typeface="+mn-cs"/>
                <a:sym typeface="Calibri"/>
              </a:rPr>
              <a:t>Richard Stallman</a:t>
            </a:r>
            <a:r>
              <a:t>）</a:t>
            </a:r>
            <a:r>
              <a:rPr>
                <a:latin typeface="+mn-lt"/>
                <a:ea typeface="+mn-ea"/>
                <a:cs typeface="+mn-cs"/>
                <a:sym typeface="Calibri"/>
              </a:rPr>
              <a:t>: </a:t>
            </a:r>
            <a:r>
              <a:rPr>
                <a:solidFill>
                  <a:srgbClr val="FF0000"/>
                </a:solidFill>
                <a:latin typeface="+mn-lt"/>
                <a:ea typeface="+mn-ea"/>
                <a:cs typeface="+mn-cs"/>
                <a:sym typeface="Calibri"/>
              </a:rPr>
              <a:t>Copyleft </a:t>
            </a:r>
            <a:r>
              <a:rPr>
                <a:latin typeface="+mn-lt"/>
                <a:ea typeface="+mn-ea"/>
                <a:cs typeface="+mn-cs"/>
                <a:sym typeface="Calibri"/>
              </a:rPr>
              <a:t>+ </a:t>
            </a:r>
            <a:r>
              <a:rPr>
                <a:solidFill>
                  <a:srgbClr val="FF0000"/>
                </a:solidFill>
                <a:latin typeface="+mn-lt"/>
                <a:ea typeface="+mn-ea"/>
                <a:cs typeface="+mn-cs"/>
                <a:sym typeface="Calibri"/>
              </a:rPr>
              <a:t>General Public License</a:t>
            </a:r>
            <a:endParaRPr>
              <a:solidFill>
                <a:srgbClr val="FF0000"/>
              </a:solidFill>
            </a:endParaRPr>
          </a:p>
          <a:p>
            <a:pPr>
              <a:defRPr sz="1200"/>
            </a:pPr>
          </a:p>
          <a:p>
            <a:pPr>
              <a:spcBef>
                <a:spcPts val="200"/>
              </a:spcBef>
              <a:defRPr sz="1200">
                <a:solidFill>
                  <a:srgbClr val="0000FF"/>
                </a:solidFill>
                <a:latin typeface="+mj-lt"/>
                <a:ea typeface="+mj-ea"/>
                <a:cs typeface="+mj-cs"/>
                <a:sym typeface="Helvetica"/>
              </a:defRPr>
            </a:pPr>
            <a:r>
              <a:t>例</a:t>
            </a:r>
            <a:r>
              <a:rPr>
                <a:solidFill>
                  <a:srgbClr val="000000"/>
                </a:solidFill>
              </a:rPr>
              <a:t>：</a:t>
            </a:r>
          </a:p>
          <a:p>
            <a:pPr lvl="1" marL="427865" indent="-164563">
              <a:spcBef>
                <a:spcPts val="200"/>
              </a:spcBef>
              <a:defRPr sz="1200"/>
            </a:pPr>
            <a:r>
              <a:t>Linux</a:t>
            </a:r>
            <a:r>
              <a:rPr>
                <a:latin typeface="+mj-lt"/>
                <a:ea typeface="+mj-ea"/>
                <a:cs typeface="+mj-cs"/>
                <a:sym typeface="Helvetica"/>
              </a:rPr>
              <a:t>操作系统</a:t>
            </a:r>
            <a:r>
              <a:t>, GIMP, OpenOffice, Map/Reduce, …</a:t>
            </a:r>
            <a:endParaRPr sz="1600"/>
          </a:p>
          <a:p>
            <a:pPr lvl="1" marL="427865" indent="-164563">
              <a:spcBef>
                <a:spcPts val="200"/>
              </a:spcBef>
              <a:defRPr sz="1200"/>
            </a:pPr>
            <a:r>
              <a:t>MOOC</a:t>
            </a:r>
            <a:r>
              <a:rPr>
                <a:latin typeface="+mj-lt"/>
                <a:ea typeface="+mj-ea"/>
                <a:cs typeface="+mj-cs"/>
                <a:sym typeface="Helvetica"/>
              </a:rPr>
              <a:t>（</a:t>
            </a:r>
            <a:r>
              <a:t>Massive Open Online Courses</a:t>
            </a:r>
            <a:r>
              <a:rPr>
                <a:latin typeface="+mj-lt"/>
                <a:ea typeface="+mj-ea"/>
                <a:cs typeface="+mj-cs"/>
                <a:sym typeface="Helvetica"/>
              </a:rPr>
              <a:t>）的理念</a:t>
            </a:r>
          </a:p>
          <a:p>
            <a:pPr lvl="1" marL="427865" indent="-164563">
              <a:spcBef>
                <a:spcPts val="200"/>
              </a:spcBef>
              <a:defRPr sz="1200">
                <a:latin typeface="+mj-lt"/>
                <a:ea typeface="+mj-ea"/>
                <a:cs typeface="+mj-cs"/>
                <a:sym typeface="Helvetica"/>
              </a:defRPr>
            </a:pPr>
            <a:r>
              <a:t>有些术论文的作者会把代码以</a:t>
            </a:r>
            <a:r>
              <a:rPr>
                <a:latin typeface="+mn-lt"/>
                <a:ea typeface="+mn-ea"/>
                <a:cs typeface="+mn-cs"/>
                <a:sym typeface="Calibri"/>
              </a:rPr>
              <a:t>General Public License</a:t>
            </a:r>
            <a:r>
              <a:t>的形式公布</a:t>
            </a:r>
          </a:p>
        </p:txBody>
      </p:sp>
      <p:sp>
        <p:nvSpPr>
          <p:cNvPr id="125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7.3.2 </a:t>
            </a:r>
            <a:r>
              <a:rPr>
                <a:latin typeface="+mj-lt"/>
                <a:ea typeface="+mj-ea"/>
                <a:cs typeface="+mj-cs"/>
                <a:sym typeface="Helvetica"/>
              </a:rPr>
              <a:t>开放源代码运动</a:t>
            </a:r>
          </a:p>
        </p:txBody>
      </p:sp>
      <p:sp>
        <p:nvSpPr>
          <p:cNvPr id="1259"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1" name="内容占位符 2"/>
          <p:cNvSpPr txBox="1"/>
          <p:nvPr>
            <p:ph type="body" idx="1"/>
          </p:nvPr>
        </p:nvSpPr>
        <p:spPr>
          <a:xfrm>
            <a:off x="293448" y="737914"/>
            <a:ext cx="5377352" cy="2209552"/>
          </a:xfrm>
          <a:prstGeom prst="rect">
            <a:avLst/>
          </a:prstGeom>
        </p:spPr>
        <p:txBody>
          <a:bodyPr/>
          <a:lstStyle/>
          <a:p>
            <a:pPr>
              <a:spcBef>
                <a:spcPts val="200"/>
              </a:spcBef>
              <a:defRPr b="1" sz="1200"/>
            </a:pPr>
            <a:r>
              <a:t>Richard Stallman </a:t>
            </a:r>
            <a:r>
              <a:rPr b="0" sz="800" u="sng">
                <a:solidFill>
                  <a:srgbClr val="0000FF"/>
                </a:solidFill>
                <a:uFill>
                  <a:solidFill>
                    <a:srgbClr val="0000FF"/>
                  </a:solidFill>
                </a:uFill>
                <a:hlinkClick r:id="rId2" invalidUrl="" action="" tgtFrame="" tooltip="" history="1" highlightClick="0" endSnd="0"/>
              </a:rPr>
              <a:t>https</a:t>
            </a:r>
            <a:r>
              <a:rPr b="0" sz="800" u="sng">
                <a:solidFill>
                  <a:srgbClr val="0000FF"/>
                </a:solidFill>
                <a:uFill>
                  <a:solidFill>
                    <a:srgbClr val="0000FF"/>
                  </a:solidFill>
                </a:uFill>
                <a:hlinkClick r:id="rId2" invalidUrl="" action="" tgtFrame="" tooltip="" history="1" highlightClick="0" endSnd="0"/>
              </a:rPr>
              <a:t>://</a:t>
            </a:r>
            <a:r>
              <a:rPr b="0" sz="800" u="sng">
                <a:solidFill>
                  <a:srgbClr val="0000FF"/>
                </a:solidFill>
                <a:uFill>
                  <a:solidFill>
                    <a:srgbClr val="0000FF"/>
                  </a:solidFill>
                </a:uFill>
                <a:hlinkClick r:id="rId2" invalidUrl="" action="" tgtFrame="" tooltip="" history="1" highlightClick="0" endSnd="0"/>
              </a:rPr>
              <a:t>en.wikipedia.org/wiki/Richard_Stallman</a:t>
            </a:r>
            <a:r>
              <a:rPr b="0" sz="800"/>
              <a:t>  </a:t>
            </a:r>
            <a:endParaRPr sz="800"/>
          </a:p>
          <a:p>
            <a:pPr>
              <a:spcBef>
                <a:spcPts val="200"/>
              </a:spcBef>
              <a:defRPr sz="1200"/>
            </a:pPr>
            <a:r>
              <a:t>Richard Matthew Stallman (born March 16, 1953), often known by his initials, </a:t>
            </a:r>
            <a:r>
              <a:rPr b="1"/>
              <a:t>RMS</a:t>
            </a:r>
            <a:r>
              <a:t>, is a </a:t>
            </a:r>
            <a:r>
              <a:rPr>
                <a:solidFill>
                  <a:srgbClr val="FF0000"/>
                </a:solidFill>
              </a:rPr>
              <a:t>software freedom activist and computer programmer</a:t>
            </a:r>
            <a:r>
              <a:t>. He </a:t>
            </a:r>
            <a:r>
              <a:rPr>
                <a:solidFill>
                  <a:srgbClr val="FF0000"/>
                </a:solidFill>
              </a:rPr>
              <a:t>campaigns </a:t>
            </a:r>
            <a:r>
              <a:t>for software to be distributed in a manner such that its users receive the freedoms to </a:t>
            </a:r>
            <a:r>
              <a:rPr u="sng">
                <a:solidFill>
                  <a:srgbClr val="FF0000"/>
                </a:solidFill>
              </a:rPr>
              <a:t>use, study, distribute and modify</a:t>
            </a:r>
            <a:r>
              <a:t> that software. Software that ensures these freedoms is termed </a:t>
            </a:r>
            <a:r>
              <a:rPr u="sng">
                <a:solidFill>
                  <a:srgbClr val="FF0000"/>
                </a:solidFill>
              </a:rPr>
              <a:t>free software</a:t>
            </a:r>
            <a:r>
              <a:t>.</a:t>
            </a:r>
          </a:p>
          <a:p>
            <a:pPr>
              <a:defRPr sz="1000"/>
            </a:pPr>
          </a:p>
          <a:p>
            <a:pPr>
              <a:spcBef>
                <a:spcPts val="200"/>
              </a:spcBef>
              <a:defRPr sz="1200"/>
            </a:pPr>
            <a:r>
              <a:t>"I've always </a:t>
            </a:r>
            <a:r>
              <a:rPr>
                <a:solidFill>
                  <a:srgbClr val="FF0000"/>
                </a:solidFill>
              </a:rPr>
              <a:t>lived cheaply</a:t>
            </a:r>
            <a:r>
              <a:t>... like a student, basically. And I like that, because it means that money is not telling me what to do."</a:t>
            </a:r>
          </a:p>
        </p:txBody>
      </p:sp>
      <p:sp>
        <p:nvSpPr>
          <p:cNvPr id="126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7.3.2 </a:t>
            </a:r>
            <a:r>
              <a:rPr>
                <a:latin typeface="+mj-lt"/>
                <a:ea typeface="+mj-ea"/>
                <a:cs typeface="+mj-cs"/>
                <a:sym typeface="Helvetica"/>
              </a:rPr>
              <a:t>开放源代码运动</a:t>
            </a:r>
          </a:p>
        </p:txBody>
      </p:sp>
      <p:sp>
        <p:nvSpPr>
          <p:cNvPr id="1263"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264" name="图片 5" descr="图片 5"/>
          <p:cNvPicPr>
            <a:picLocks noChangeAspect="1"/>
          </p:cNvPicPr>
          <p:nvPr/>
        </p:nvPicPr>
        <p:blipFill>
          <a:blip r:embed="rId3">
            <a:extLst/>
          </a:blip>
          <a:stretch>
            <a:fillRect/>
          </a:stretch>
        </p:blipFill>
        <p:spPr>
          <a:xfrm>
            <a:off x="4662685" y="1729153"/>
            <a:ext cx="792090" cy="1188135"/>
          </a:xfrm>
          <a:prstGeom prst="rect">
            <a:avLst/>
          </a:prstGeom>
          <a:ln w="12700">
            <a:miter lim="400000"/>
          </a:ln>
        </p:spPr>
      </p:pic>
    </p:spTree>
  </p:cSld>
  <p:clrMapOvr>
    <a:masterClrMapping/>
  </p:clrMapOvr>
  <p:transition xmlns:p14="http://schemas.microsoft.com/office/powerpoint/2010/main" spd="med" advClick="1"/>
</p:sld>
</file>

<file path=ppt/slides/slide2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6" name="内容占位符 2"/>
          <p:cNvSpPr txBox="1"/>
          <p:nvPr>
            <p:ph type="body" idx="1"/>
          </p:nvPr>
        </p:nvSpPr>
        <p:spPr>
          <a:xfrm>
            <a:off x="293448" y="737914"/>
            <a:ext cx="5377352" cy="2209552"/>
          </a:xfrm>
          <a:prstGeom prst="rect">
            <a:avLst/>
          </a:prstGeom>
        </p:spPr>
        <p:txBody>
          <a:bodyPr/>
          <a:lstStyle/>
          <a:p>
            <a:pPr marL="195501" indent="-195501" defTabSz="521336">
              <a:spcBef>
                <a:spcPts val="200"/>
              </a:spcBef>
              <a:defRPr b="1" sz="1100"/>
            </a:pPr>
            <a:r>
              <a:t>Copyleft</a:t>
            </a:r>
            <a:r>
              <a:rPr b="0"/>
              <a:t> </a:t>
            </a:r>
            <a:r>
              <a:rPr b="0" sz="700" u="sng">
                <a:solidFill>
                  <a:srgbClr val="0000FF"/>
                </a:solidFill>
                <a:uFill>
                  <a:solidFill>
                    <a:srgbClr val="0000FF"/>
                  </a:solidFill>
                </a:uFill>
                <a:hlinkClick r:id="rId2" invalidUrl="" action="" tgtFrame="" tooltip="" history="1" highlightClick="0" endSnd="0"/>
              </a:rPr>
              <a:t>https://</a:t>
            </a:r>
            <a:r>
              <a:rPr b="0" sz="700" u="sng">
                <a:solidFill>
                  <a:srgbClr val="0000FF"/>
                </a:solidFill>
                <a:uFill>
                  <a:solidFill>
                    <a:srgbClr val="0000FF"/>
                  </a:solidFill>
                </a:uFill>
                <a:hlinkClick r:id="rId2" invalidUrl="" action="" tgtFrame="" tooltip="" history="1" highlightClick="0" endSnd="0"/>
              </a:rPr>
              <a:t>en.wikipedia.org/wiki/Copyleft</a:t>
            </a:r>
            <a:r>
              <a:rPr b="0" sz="700"/>
              <a:t> </a:t>
            </a:r>
          </a:p>
          <a:p>
            <a:pPr marL="195501" indent="-195501" defTabSz="521336">
              <a:defRPr sz="900"/>
            </a:pPr>
          </a:p>
          <a:p>
            <a:pPr marL="195501" indent="-195501" defTabSz="521336">
              <a:spcBef>
                <a:spcPts val="200"/>
              </a:spcBef>
              <a:defRPr b="1" sz="1100"/>
            </a:pPr>
            <a:r>
              <a:t>Copyleft</a:t>
            </a:r>
            <a:r>
              <a:rPr b="0"/>
              <a:t> (a play on the word copyright) is the practice of offering people the right to </a:t>
            </a:r>
            <a:r>
              <a:rPr b="0" u="sng">
                <a:solidFill>
                  <a:srgbClr val="FF0000"/>
                </a:solidFill>
              </a:rPr>
              <a:t>freely distribute copies and modified versions</a:t>
            </a:r>
            <a:r>
              <a:rPr b="0">
                <a:solidFill>
                  <a:srgbClr val="FF0000"/>
                </a:solidFill>
              </a:rPr>
              <a:t> </a:t>
            </a:r>
            <a:r>
              <a:rPr b="0"/>
              <a:t>of a work with the stipulation that </a:t>
            </a:r>
            <a:r>
              <a:rPr b="0">
                <a:solidFill>
                  <a:srgbClr val="FF0000"/>
                </a:solidFill>
              </a:rPr>
              <a:t>the same rights be preserved in derivative works down the line</a:t>
            </a:r>
            <a:r>
              <a:rPr b="0"/>
              <a:t>.</a:t>
            </a:r>
          </a:p>
          <a:p>
            <a:pPr marL="195501" indent="-195501" defTabSz="521336">
              <a:defRPr sz="900"/>
            </a:pPr>
          </a:p>
          <a:p>
            <a:pPr marL="195501" indent="-195501" defTabSz="521336">
              <a:spcBef>
                <a:spcPts val="200"/>
              </a:spcBef>
              <a:defRPr b="1" sz="1100"/>
            </a:pPr>
            <a:r>
              <a:t>Copyleft</a:t>
            </a:r>
            <a:r>
              <a:rPr b="0"/>
              <a:t> is a form of licensing, … for works ranging from computer software, to documents, to art.  … </a:t>
            </a:r>
            <a:r>
              <a:rPr b="0">
                <a:solidFill>
                  <a:srgbClr val="FF0000"/>
                </a:solidFill>
              </a:rPr>
              <a:t>under copyleft</a:t>
            </a:r>
            <a:r>
              <a:rPr b="0"/>
              <a:t>, an author may give every person who receives a copy of the work permission to </a:t>
            </a:r>
            <a:r>
              <a:rPr b="0" u="sng">
                <a:solidFill>
                  <a:srgbClr val="FF0000"/>
                </a:solidFill>
              </a:rPr>
              <a:t>reproduce, adapt, or distribute </a:t>
            </a:r>
            <a:r>
              <a:rPr b="0"/>
              <a:t>it, with the accompanying requirement that any resulting copies or adaptations are also bound </a:t>
            </a:r>
            <a:r>
              <a:rPr b="0">
                <a:solidFill>
                  <a:srgbClr val="FF0000"/>
                </a:solidFill>
              </a:rPr>
              <a:t>by the same licensing agreement</a:t>
            </a:r>
            <a:r>
              <a:rPr b="0"/>
              <a:t>.</a:t>
            </a:r>
          </a:p>
        </p:txBody>
      </p:sp>
      <p:sp>
        <p:nvSpPr>
          <p:cNvPr id="126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7.3.2 </a:t>
            </a:r>
            <a:r>
              <a:rPr>
                <a:latin typeface="+mj-lt"/>
                <a:ea typeface="+mj-ea"/>
                <a:cs typeface="+mj-cs"/>
                <a:sym typeface="Helvetica"/>
              </a:rPr>
              <a:t>开放源代码运动</a:t>
            </a:r>
          </a:p>
        </p:txBody>
      </p:sp>
      <p:sp>
        <p:nvSpPr>
          <p:cNvPr id="1268"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269" name="图片 8" descr="图片 8"/>
          <p:cNvPicPr>
            <a:picLocks noChangeAspect="1"/>
          </p:cNvPicPr>
          <p:nvPr/>
        </p:nvPicPr>
        <p:blipFill>
          <a:blip r:embed="rId3">
            <a:extLst/>
          </a:blip>
          <a:stretch>
            <a:fillRect/>
          </a:stretch>
        </p:blipFill>
        <p:spPr>
          <a:xfrm>
            <a:off x="4734693" y="665906"/>
            <a:ext cx="482690" cy="484874"/>
          </a:xfrm>
          <a:prstGeom prst="rect">
            <a:avLst/>
          </a:prstGeom>
          <a:ln w="12700">
            <a:miter lim="400000"/>
          </a:ln>
        </p:spPr>
      </p:pic>
    </p:spTree>
  </p:cSld>
  <p:clrMapOvr>
    <a:masterClrMapping/>
  </p:clrMapOvr>
  <p:transition xmlns:p14="http://schemas.microsoft.com/office/powerpoint/2010/main" spd="med" advClick="1"/>
</p:sld>
</file>

<file path=ppt/slides/slide2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1" name="内容占位符 2"/>
          <p:cNvSpPr txBox="1"/>
          <p:nvPr>
            <p:ph type="body" idx="1"/>
          </p:nvPr>
        </p:nvSpPr>
        <p:spPr>
          <a:xfrm>
            <a:off x="293448" y="737914"/>
            <a:ext cx="5377352" cy="2209552"/>
          </a:xfrm>
          <a:prstGeom prst="rect">
            <a:avLst/>
          </a:prstGeom>
        </p:spPr>
        <p:txBody>
          <a:bodyPr/>
          <a:lstStyle/>
          <a:p>
            <a:pPr>
              <a:spcBef>
                <a:spcPts val="200"/>
              </a:spcBef>
              <a:defRPr sz="1200"/>
            </a:pPr>
            <a:r>
              <a:t>GNU General Public License </a:t>
            </a:r>
            <a:r>
              <a:rPr sz="800" u="sng">
                <a:solidFill>
                  <a:srgbClr val="0000FF"/>
                </a:solidFill>
                <a:uFill>
                  <a:solidFill>
                    <a:srgbClr val="0000FF"/>
                  </a:solidFill>
                </a:uFill>
                <a:hlinkClick r:id="rId2" invalidUrl="" action="" tgtFrame="" tooltip="" history="1" highlightClick="0" endSnd="0"/>
              </a:rPr>
              <a:t>https://</a:t>
            </a:r>
            <a:r>
              <a:rPr sz="800" u="sng">
                <a:solidFill>
                  <a:srgbClr val="0000FF"/>
                </a:solidFill>
                <a:uFill>
                  <a:solidFill>
                    <a:srgbClr val="0000FF"/>
                  </a:solidFill>
                </a:uFill>
                <a:hlinkClick r:id="rId2" invalidUrl="" action="" tgtFrame="" tooltip="" history="1" highlightClick="0" endSnd="0"/>
              </a:rPr>
              <a:t>en.wikipedia.org/wiki/GNU_General_Public_License</a:t>
            </a:r>
            <a:r>
              <a:rPr sz="800"/>
              <a:t> </a:t>
            </a:r>
          </a:p>
          <a:p>
            <a:pPr>
              <a:defRPr sz="1000"/>
            </a:pPr>
          </a:p>
          <a:p>
            <a:pPr>
              <a:spcBef>
                <a:spcPts val="200"/>
              </a:spcBef>
              <a:defRPr sz="1200"/>
            </a:pPr>
            <a:r>
              <a:t>The GNU General Public License (</a:t>
            </a:r>
            <a:r>
              <a:rPr>
                <a:solidFill>
                  <a:srgbClr val="FF0000"/>
                </a:solidFill>
              </a:rPr>
              <a:t>GNU GPL </a:t>
            </a:r>
            <a:r>
              <a:t>or GPL) is a widely used free software license, which guarantees </a:t>
            </a:r>
            <a:r>
              <a:rPr>
                <a:solidFill>
                  <a:srgbClr val="FF0000"/>
                </a:solidFill>
              </a:rPr>
              <a:t>end users </a:t>
            </a:r>
            <a:r>
              <a:t>(</a:t>
            </a:r>
            <a:r>
              <a:rPr>
                <a:solidFill>
                  <a:srgbClr val="FF0000"/>
                </a:solidFill>
              </a:rPr>
              <a:t>individuals</a:t>
            </a:r>
            <a:r>
              <a:t>, </a:t>
            </a:r>
            <a:r>
              <a:rPr>
                <a:solidFill>
                  <a:srgbClr val="FF0000"/>
                </a:solidFill>
              </a:rPr>
              <a:t>organizations</a:t>
            </a:r>
            <a:r>
              <a:t>, </a:t>
            </a:r>
            <a:r>
              <a:rPr>
                <a:solidFill>
                  <a:srgbClr val="FF0000"/>
                </a:solidFill>
              </a:rPr>
              <a:t>companies</a:t>
            </a:r>
            <a:r>
              <a:t>) the freedoms to </a:t>
            </a:r>
            <a:r>
              <a:rPr u="sng">
                <a:solidFill>
                  <a:srgbClr val="FF0000"/>
                </a:solidFill>
              </a:rPr>
              <a:t>run, study, share (copy), and modify</a:t>
            </a:r>
            <a:r>
              <a:t> the software. Software that allows these rights is called </a:t>
            </a:r>
            <a:r>
              <a:rPr u="sng">
                <a:solidFill>
                  <a:srgbClr val="FF0000"/>
                </a:solidFill>
              </a:rPr>
              <a:t>free software</a:t>
            </a:r>
            <a:r>
              <a:t> and, if the software is </a:t>
            </a:r>
            <a:r>
              <a:rPr u="sng">
                <a:solidFill>
                  <a:srgbClr val="0000FF"/>
                </a:solidFill>
              </a:rPr>
              <a:t>copylefted</a:t>
            </a:r>
            <a:r>
              <a:t>, </a:t>
            </a:r>
            <a:r>
              <a:rPr>
                <a:solidFill>
                  <a:srgbClr val="0000FF"/>
                </a:solidFill>
              </a:rPr>
              <a:t>requires those rights to be retained</a:t>
            </a:r>
            <a:r>
              <a:t>. </a:t>
            </a:r>
            <a:r>
              <a:rPr b="1" u="sng">
                <a:solidFill>
                  <a:srgbClr val="7030A0"/>
                </a:solidFill>
              </a:rPr>
              <a:t>The GPL demands both</a:t>
            </a:r>
            <a:r>
              <a:t>. The license was originally written by Richard Stallman of the Free Software Foundation (FSF) for the GNU Project.</a:t>
            </a:r>
          </a:p>
        </p:txBody>
      </p:sp>
      <p:sp>
        <p:nvSpPr>
          <p:cNvPr id="127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7.3.2 </a:t>
            </a:r>
            <a:r>
              <a:rPr>
                <a:latin typeface="+mj-lt"/>
                <a:ea typeface="+mj-ea"/>
                <a:cs typeface="+mj-cs"/>
                <a:sym typeface="Helvetica"/>
              </a:rPr>
              <a:t>开放源代码运动</a:t>
            </a:r>
          </a:p>
        </p:txBody>
      </p:sp>
      <p:sp>
        <p:nvSpPr>
          <p:cNvPr id="1273"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5"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276"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277" name="Rectangle 3"/>
          <p:cNvSpPr txBox="1"/>
          <p:nvPr/>
        </p:nvSpPr>
        <p:spPr>
          <a:xfrm>
            <a:off x="2114867" y="649286"/>
            <a:ext cx="3475991" cy="22104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7.1 知识产权基础</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7.2 版权、专利、商标和商业秘密</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7.3 软件盗版问题与开放源代码运动</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7.4 网络知识产权</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7.4.1 网络知识产权的特点</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7.4.2 网络知识产权存在的问题</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7.4.3 网络知识产权的保护</a:t>
            </a:r>
          </a:p>
        </p:txBody>
      </p:sp>
      <p:sp>
        <p:nvSpPr>
          <p:cNvPr id="1278"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0"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第一，知识产权的</a:t>
            </a:r>
            <a:r>
              <a:rPr>
                <a:solidFill>
                  <a:srgbClr val="FF0000"/>
                </a:solidFill>
              </a:rPr>
              <a:t>无形财产权</a:t>
            </a:r>
            <a:r>
              <a:t>性质更加明显</a:t>
            </a:r>
          </a:p>
          <a:p>
            <a:pPr>
              <a:defRPr sz="1200"/>
            </a:pPr>
          </a:p>
          <a:p>
            <a:pPr>
              <a:spcBef>
                <a:spcPts val="200"/>
              </a:spcBef>
              <a:defRPr sz="1200">
                <a:latin typeface="+mj-lt"/>
                <a:ea typeface="+mj-ea"/>
                <a:cs typeface="+mj-cs"/>
                <a:sym typeface="Helvetica"/>
              </a:defRPr>
            </a:pPr>
            <a:r>
              <a:t>第二，知识产权的</a:t>
            </a:r>
            <a:r>
              <a:rPr>
                <a:solidFill>
                  <a:srgbClr val="FF0000"/>
                </a:solidFill>
              </a:rPr>
              <a:t>地域性</a:t>
            </a:r>
            <a:r>
              <a:t>遭遇挑战</a:t>
            </a:r>
          </a:p>
          <a:p>
            <a:pPr lvl="1" marL="427865" indent="-164563">
              <a:spcBef>
                <a:spcPts val="200"/>
              </a:spcBef>
              <a:defRPr sz="1200">
                <a:latin typeface="+mj-lt"/>
                <a:ea typeface="+mj-ea"/>
                <a:cs typeface="+mj-cs"/>
                <a:sym typeface="Helvetica"/>
              </a:defRPr>
            </a:pPr>
            <a:r>
              <a:t>智力成果能以极快的速度、极方便地在全球范围传播</a:t>
            </a:r>
          </a:p>
        </p:txBody>
      </p:sp>
      <p:sp>
        <p:nvSpPr>
          <p:cNvPr id="128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7.4.1 </a:t>
            </a:r>
            <a:r>
              <a:rPr>
                <a:latin typeface="+mj-lt"/>
                <a:ea typeface="+mj-ea"/>
                <a:cs typeface="+mj-cs"/>
                <a:sym typeface="Helvetica"/>
              </a:rPr>
              <a:t>网络知识产权的特点</a:t>
            </a:r>
          </a:p>
        </p:txBody>
      </p:sp>
      <p:sp>
        <p:nvSpPr>
          <p:cNvPr id="1282"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4"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第三，知识产权的</a:t>
            </a:r>
            <a:r>
              <a:rPr>
                <a:solidFill>
                  <a:srgbClr val="FF0000"/>
                </a:solidFill>
              </a:rPr>
              <a:t>时间性</a:t>
            </a:r>
            <a:r>
              <a:t>受到影响</a:t>
            </a:r>
          </a:p>
          <a:p>
            <a:pPr lvl="1" marL="427865" indent="-164563">
              <a:spcBef>
                <a:spcPts val="200"/>
              </a:spcBef>
              <a:defRPr sz="1200">
                <a:latin typeface="+mj-lt"/>
                <a:ea typeface="+mj-ea"/>
                <a:cs typeface="+mj-cs"/>
                <a:sym typeface="Helvetica"/>
              </a:defRPr>
            </a:pPr>
            <a:r>
              <a:t>智力成果的收益实现时间大为缩短，知识、技术的老化周期变短、淘汰频繁，智力成果的无形损耗也大为加剧</a:t>
            </a:r>
          </a:p>
          <a:p>
            <a:pPr>
              <a:defRPr sz="1200"/>
            </a:pPr>
          </a:p>
          <a:p>
            <a:pPr>
              <a:spcBef>
                <a:spcPts val="200"/>
              </a:spcBef>
              <a:defRPr sz="1200">
                <a:latin typeface="+mj-lt"/>
                <a:ea typeface="+mj-ea"/>
                <a:cs typeface="+mj-cs"/>
                <a:sym typeface="Helvetica"/>
              </a:defRPr>
            </a:pPr>
            <a:r>
              <a:t>第四，知识产权的</a:t>
            </a:r>
            <a:r>
              <a:rPr>
                <a:solidFill>
                  <a:srgbClr val="FF0000"/>
                </a:solidFill>
              </a:rPr>
              <a:t>专有性</a:t>
            </a:r>
            <a:r>
              <a:t>面临挑战</a:t>
            </a:r>
          </a:p>
          <a:p>
            <a:pPr lvl="1" marL="427865" indent="-164563">
              <a:spcBef>
                <a:spcPts val="200"/>
              </a:spcBef>
              <a:defRPr sz="1200">
                <a:latin typeface="+mj-lt"/>
                <a:ea typeface="+mj-ea"/>
                <a:cs typeface="+mj-cs"/>
                <a:sym typeface="Helvetica"/>
              </a:defRPr>
            </a:pPr>
            <a:r>
              <a:t>网络环境智力成果信息的</a:t>
            </a:r>
            <a:r>
              <a:rPr>
                <a:solidFill>
                  <a:srgbClr val="FF0000"/>
                </a:solidFill>
                <a:latin typeface="+mn-lt"/>
                <a:ea typeface="+mn-ea"/>
                <a:cs typeface="+mn-cs"/>
                <a:sym typeface="Calibri"/>
              </a:rPr>
              <a:t>“</a:t>
            </a:r>
            <a:r>
              <a:rPr>
                <a:solidFill>
                  <a:srgbClr val="FF0000"/>
                </a:solidFill>
              </a:rPr>
              <a:t>非物质化</a:t>
            </a:r>
            <a:r>
              <a:rPr>
                <a:solidFill>
                  <a:srgbClr val="FF0000"/>
                </a:solidFill>
                <a:latin typeface="+mn-lt"/>
                <a:ea typeface="+mn-ea"/>
                <a:cs typeface="+mn-cs"/>
                <a:sym typeface="Calibri"/>
              </a:rPr>
              <a:t>”</a:t>
            </a:r>
            <a:r>
              <a:t>特性</a:t>
            </a:r>
          </a:p>
        </p:txBody>
      </p:sp>
      <p:sp>
        <p:nvSpPr>
          <p:cNvPr id="128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7.4.1 </a:t>
            </a:r>
            <a:r>
              <a:rPr>
                <a:latin typeface="+mj-lt"/>
                <a:ea typeface="+mj-ea"/>
                <a:cs typeface="+mj-cs"/>
                <a:sym typeface="Helvetica"/>
              </a:rPr>
              <a:t>网络知识产权的特点</a:t>
            </a:r>
          </a:p>
        </p:txBody>
      </p:sp>
      <p:sp>
        <p:nvSpPr>
          <p:cNvPr id="1286"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8" name="内容占位符 2"/>
          <p:cNvSpPr txBox="1"/>
          <p:nvPr>
            <p:ph type="body" idx="1"/>
          </p:nvPr>
        </p:nvSpPr>
        <p:spPr>
          <a:xfrm>
            <a:off x="293448" y="737914"/>
            <a:ext cx="5377352" cy="2209552"/>
          </a:xfrm>
          <a:prstGeom prst="rect">
            <a:avLst/>
          </a:prstGeom>
        </p:spPr>
        <p:txBody>
          <a:bodyPr/>
          <a:lstStyle/>
          <a:p>
            <a:pPr marL="195501" indent="-195501" defTabSz="521336">
              <a:spcBef>
                <a:spcPts val="200"/>
              </a:spcBef>
              <a:defRPr sz="1100">
                <a:latin typeface="+mj-lt"/>
                <a:ea typeface="+mj-ea"/>
                <a:cs typeface="+mj-cs"/>
                <a:sym typeface="Helvetica"/>
              </a:defRPr>
            </a:pPr>
            <a:r>
              <a:t>网络知识产权最主要的特征是知识产权的</a:t>
            </a:r>
            <a:r>
              <a:rPr>
                <a:solidFill>
                  <a:srgbClr val="FF0000"/>
                </a:solidFill>
              </a:rPr>
              <a:t>数字化</a:t>
            </a:r>
            <a:r>
              <a:t>和</a:t>
            </a:r>
            <a:r>
              <a:rPr>
                <a:solidFill>
                  <a:srgbClr val="FF0000"/>
                </a:solidFill>
              </a:rPr>
              <a:t>网络化</a:t>
            </a:r>
            <a:endParaRPr>
              <a:solidFill>
                <a:srgbClr val="FF0000"/>
              </a:solidFill>
            </a:endParaRPr>
          </a:p>
          <a:p>
            <a:pPr marL="195501" indent="-195501" defTabSz="521336">
              <a:defRPr sz="1100"/>
            </a:pPr>
          </a:p>
          <a:p>
            <a:pPr marL="195501" indent="-195501" defTabSz="521336">
              <a:spcBef>
                <a:spcPts val="200"/>
              </a:spcBef>
              <a:defRPr sz="1100">
                <a:latin typeface="+mj-lt"/>
                <a:ea typeface="+mj-ea"/>
                <a:cs typeface="+mj-cs"/>
                <a:sym typeface="Helvetica"/>
              </a:defRPr>
            </a:pPr>
            <a:r>
              <a:t>电子复制</a:t>
            </a:r>
          </a:p>
          <a:p>
            <a:pPr lvl="1" marL="423586" indent="-162916" defTabSz="521336">
              <a:spcBef>
                <a:spcPts val="200"/>
              </a:spcBef>
              <a:defRPr sz="1100">
                <a:latin typeface="+mj-lt"/>
                <a:ea typeface="+mj-ea"/>
                <a:cs typeface="+mj-cs"/>
                <a:sym typeface="Helvetica"/>
              </a:defRPr>
            </a:pPr>
            <a:r>
              <a:t>扫描</a:t>
            </a:r>
          </a:p>
          <a:p>
            <a:pPr lvl="1" marL="423586" indent="-162916" defTabSz="521336">
              <a:spcBef>
                <a:spcPts val="200"/>
              </a:spcBef>
              <a:defRPr sz="1100">
                <a:latin typeface="+mj-lt"/>
                <a:ea typeface="+mj-ea"/>
                <a:cs typeface="+mj-cs"/>
                <a:sym typeface="Helvetica"/>
              </a:defRPr>
            </a:pPr>
            <a:r>
              <a:t>照片、图片或声音制品被数字化</a:t>
            </a:r>
          </a:p>
          <a:p>
            <a:pPr lvl="1" marL="423586" indent="-162916" defTabSz="521336">
              <a:spcBef>
                <a:spcPts val="200"/>
              </a:spcBef>
              <a:defRPr sz="1100">
                <a:latin typeface="+mj-lt"/>
                <a:ea typeface="+mj-ea"/>
                <a:cs typeface="+mj-cs"/>
                <a:sym typeface="Helvetica"/>
              </a:defRPr>
            </a:pPr>
            <a:r>
              <a:t>把文件从一个用户传输给另一个用户</a:t>
            </a:r>
          </a:p>
          <a:p>
            <a:pPr lvl="1" marL="423586" indent="-162916" defTabSz="521336">
              <a:spcBef>
                <a:spcPts val="200"/>
              </a:spcBef>
              <a:defRPr sz="1100"/>
            </a:pPr>
            <a:r>
              <a:t>…</a:t>
            </a:r>
            <a:endParaRPr sz="1500"/>
          </a:p>
          <a:p>
            <a:pPr lvl="1" marL="423586" indent="-162916" defTabSz="521336">
              <a:spcBef>
                <a:spcPts val="300"/>
              </a:spcBef>
              <a:defRPr sz="900"/>
            </a:pPr>
          </a:p>
          <a:p>
            <a:pPr marL="195501" indent="-195501" defTabSz="521336">
              <a:spcBef>
                <a:spcPts val="200"/>
              </a:spcBef>
              <a:defRPr sz="1100">
                <a:latin typeface="+mj-lt"/>
                <a:ea typeface="+mj-ea"/>
                <a:cs typeface="+mj-cs"/>
                <a:sym typeface="Helvetica"/>
              </a:defRPr>
            </a:pPr>
            <a:r>
              <a:t>出现的问题：哪个是原件？哪个是复制品？</a:t>
            </a:r>
          </a:p>
        </p:txBody>
      </p:sp>
      <p:sp>
        <p:nvSpPr>
          <p:cNvPr id="128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7.4.2 </a:t>
            </a:r>
            <a:r>
              <a:rPr>
                <a:latin typeface="+mj-lt"/>
                <a:ea typeface="+mj-ea"/>
                <a:cs typeface="+mj-cs"/>
                <a:sym typeface="Helvetica"/>
              </a:rPr>
              <a:t>网络知识产权存在的问题</a:t>
            </a:r>
          </a:p>
        </p:txBody>
      </p:sp>
      <p:sp>
        <p:nvSpPr>
          <p:cNvPr id="1290"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作业</a:t>
            </a:r>
          </a:p>
        </p:txBody>
      </p:sp>
      <p:sp>
        <p:nvSpPr>
          <p:cNvPr id="222" name="内容占位符 2"/>
          <p:cNvSpPr txBox="1"/>
          <p:nvPr>
            <p:ph type="body" idx="1"/>
          </p:nvPr>
        </p:nvSpPr>
        <p:spPr>
          <a:xfrm>
            <a:off x="293450" y="737914"/>
            <a:ext cx="5282089" cy="2209552"/>
          </a:xfrm>
          <a:prstGeom prst="rect">
            <a:avLst/>
          </a:prstGeom>
        </p:spPr>
        <p:txBody>
          <a:bodyPr/>
          <a:lstStyle/>
          <a:p>
            <a:pPr marL="177727" indent="-177727" defTabSz="473942">
              <a:spcBef>
                <a:spcPts val="200"/>
              </a:spcBef>
              <a:defRPr sz="1000">
                <a:latin typeface="+mj-lt"/>
                <a:ea typeface="+mj-ea"/>
                <a:cs typeface="+mj-cs"/>
                <a:sym typeface="Helvetica"/>
              </a:defRPr>
            </a:pPr>
            <a:r>
              <a:t>阅读计算机伦理学在</a:t>
            </a:r>
            <a:r>
              <a:rPr>
                <a:latin typeface="+mn-lt"/>
                <a:ea typeface="+mn-ea"/>
                <a:cs typeface="+mn-cs"/>
                <a:sym typeface="Calibri"/>
              </a:rPr>
              <a:t>Wikipedia</a:t>
            </a:r>
            <a:r>
              <a:t>中的介绍。</a:t>
            </a:r>
            <a:r>
              <a:rPr sz="800" u="sng">
                <a:solidFill>
                  <a:srgbClr val="0000FF"/>
                </a:solidFill>
                <a:uFill>
                  <a:solidFill>
                    <a:srgbClr val="0000FF"/>
                  </a:solidFill>
                </a:uFill>
                <a:latin typeface="+mn-lt"/>
                <a:ea typeface="+mn-ea"/>
                <a:cs typeface="+mn-cs"/>
                <a:sym typeface="Calibri"/>
                <a:hlinkClick r:id="rId2" invalidUrl="" action="" tgtFrame="" tooltip="" history="1" highlightClick="0" endSnd="0"/>
              </a:rPr>
              <a:t>https://en.wikipedia.org/wiki/Computer_ethics</a:t>
            </a:r>
            <a:r>
              <a:rPr sz="800">
                <a:latin typeface="+mn-lt"/>
                <a:ea typeface="+mn-ea"/>
                <a:cs typeface="+mn-cs"/>
                <a:sym typeface="Calibri"/>
              </a:rPr>
              <a:t> </a:t>
            </a:r>
            <a:endParaRPr sz="800"/>
          </a:p>
          <a:p>
            <a:pPr marL="177727" indent="-177727" defTabSz="473942">
              <a:spcBef>
                <a:spcPts val="300"/>
              </a:spcBef>
              <a:defRPr sz="1000"/>
            </a:pPr>
          </a:p>
          <a:p>
            <a:pPr marL="177727" indent="-177727" defTabSz="473942">
              <a:spcBef>
                <a:spcPts val="200"/>
              </a:spcBef>
              <a:defRPr sz="1000">
                <a:latin typeface="+mj-lt"/>
                <a:ea typeface="+mj-ea"/>
                <a:cs typeface="+mj-cs"/>
                <a:sym typeface="Helvetica"/>
              </a:defRPr>
            </a:pPr>
            <a:r>
              <a:t>阅读</a:t>
            </a:r>
            <a:r>
              <a:rPr>
                <a:latin typeface="+mn-lt"/>
                <a:ea typeface="+mn-ea"/>
                <a:cs typeface="+mn-cs"/>
                <a:sym typeface="Calibri"/>
              </a:rPr>
              <a:t>Computer Science Curricula 2013 </a:t>
            </a:r>
            <a:r>
              <a:t>中的</a:t>
            </a:r>
            <a:r>
              <a:rPr>
                <a:latin typeface="+mn-lt"/>
                <a:ea typeface="+mn-ea"/>
                <a:cs typeface="+mn-cs"/>
                <a:sym typeface="Calibri"/>
              </a:rPr>
              <a:t>”Social issues and professional practice”</a:t>
            </a:r>
            <a:r>
              <a:t>部分内容，共</a:t>
            </a:r>
            <a:r>
              <a:rPr>
                <a:latin typeface="+mn-lt"/>
                <a:ea typeface="+mn-ea"/>
                <a:cs typeface="+mn-cs"/>
                <a:sym typeface="Calibri"/>
              </a:rPr>
              <a:t>12</a:t>
            </a:r>
            <a:r>
              <a:t>页。</a:t>
            </a:r>
            <a:r>
              <a:rPr sz="800" u="sng">
                <a:solidFill>
                  <a:srgbClr val="0000FF"/>
                </a:solidFill>
                <a:uFill>
                  <a:solidFill>
                    <a:srgbClr val="0000FF"/>
                  </a:solidFill>
                </a:uFill>
                <a:latin typeface="+mn-lt"/>
                <a:ea typeface="+mn-ea"/>
                <a:cs typeface="+mn-cs"/>
                <a:sym typeface="Calibri"/>
                <a:hlinkClick r:id="rId3" invalidUrl="" action="" tgtFrame="" tooltip="" history="1" highlightClick="0" endSnd="0"/>
              </a:rPr>
              <a:t>https</a:t>
            </a:r>
            <a:r>
              <a:rPr sz="800" u="sng">
                <a:solidFill>
                  <a:srgbClr val="0000FF"/>
                </a:solidFill>
                <a:uFill>
                  <a:solidFill>
                    <a:srgbClr val="0000FF"/>
                  </a:solidFill>
                </a:uFill>
                <a:latin typeface="+mn-lt"/>
                <a:ea typeface="+mn-ea"/>
                <a:cs typeface="+mn-cs"/>
                <a:sym typeface="Calibri"/>
                <a:hlinkClick r:id="rId3" invalidUrl="" action="" tgtFrame="" tooltip="" history="1" highlightClick="0" endSnd="0"/>
              </a:rPr>
              <a:t>://www.acm.org/education/CS2013-final-report.pdf</a:t>
            </a:r>
          </a:p>
          <a:p>
            <a:pPr marL="177727" indent="-177727" defTabSz="473942">
              <a:spcBef>
                <a:spcPts val="300"/>
              </a:spcBef>
              <a:defRPr sz="1000"/>
            </a:pPr>
          </a:p>
          <a:p>
            <a:pPr marL="177727" indent="-177727" defTabSz="473942">
              <a:spcBef>
                <a:spcPts val="200"/>
              </a:spcBef>
              <a:defRPr sz="1000">
                <a:latin typeface="+mj-lt"/>
                <a:ea typeface="+mj-ea"/>
                <a:cs typeface="+mj-cs"/>
                <a:sym typeface="Helvetica"/>
              </a:defRPr>
            </a:pPr>
            <a:r>
              <a:t>阅读</a:t>
            </a:r>
            <a:r>
              <a:rPr>
                <a:latin typeface="+mn-lt"/>
                <a:ea typeface="+mn-ea"/>
                <a:cs typeface="+mn-cs"/>
                <a:sym typeface="Calibri"/>
              </a:rPr>
              <a:t>2018 ACM Code of Ethics and Professional Conduct: Draft 1</a:t>
            </a:r>
            <a:r>
              <a:t>。</a:t>
            </a:r>
            <a:r>
              <a:rPr sz="800" u="sng">
                <a:solidFill>
                  <a:srgbClr val="0000FF"/>
                </a:solidFill>
                <a:uFill>
                  <a:solidFill>
                    <a:srgbClr val="0000FF"/>
                  </a:solidFill>
                </a:uFill>
                <a:latin typeface="+mn-lt"/>
                <a:ea typeface="+mn-ea"/>
                <a:cs typeface="+mn-cs"/>
                <a:sym typeface="Calibri"/>
                <a:hlinkClick r:id="rId4" invalidUrl="" action="" tgtFrame="" tooltip="" history="1" highlightClick="0" endSnd="0"/>
              </a:rPr>
              <a:t>http://ethics.acm.org/2018-code-draft-1/</a:t>
            </a:r>
            <a:r>
              <a:rPr sz="800">
                <a:latin typeface="+mn-lt"/>
                <a:ea typeface="+mn-ea"/>
                <a:cs typeface="+mn-cs"/>
                <a:sym typeface="Calibri"/>
              </a:rPr>
              <a:t>  </a:t>
            </a:r>
          </a:p>
          <a:p>
            <a:pPr marL="177727" indent="-177727" defTabSz="473942">
              <a:spcBef>
                <a:spcPts val="300"/>
              </a:spcBef>
              <a:defRPr sz="1000"/>
            </a:pPr>
          </a:p>
          <a:p>
            <a:pPr marL="177727" indent="-177727" defTabSz="473942">
              <a:spcBef>
                <a:spcPts val="200"/>
              </a:spcBef>
              <a:defRPr sz="1000">
                <a:latin typeface="+mj-lt"/>
                <a:ea typeface="+mj-ea"/>
                <a:cs typeface="+mj-cs"/>
                <a:sym typeface="Helvetica"/>
              </a:defRPr>
            </a:pPr>
            <a:r>
              <a:t>阅读</a:t>
            </a:r>
            <a:r>
              <a:rPr>
                <a:solidFill>
                  <a:srgbClr val="FF0000"/>
                </a:solidFill>
                <a:latin typeface="+mn-lt"/>
                <a:ea typeface="+mn-ea"/>
                <a:cs typeface="+mn-cs"/>
                <a:sym typeface="Calibri"/>
              </a:rPr>
              <a:t>A very short history of computer ethics </a:t>
            </a:r>
            <a:r>
              <a:rPr sz="800" u="sng">
                <a:solidFill>
                  <a:srgbClr val="0000FF"/>
                </a:solidFill>
                <a:uFill>
                  <a:solidFill>
                    <a:srgbClr val="0000FF"/>
                  </a:solidFill>
                </a:uFill>
                <a:latin typeface="+mn-lt"/>
                <a:ea typeface="+mn-ea"/>
                <a:cs typeface="+mn-cs"/>
                <a:sym typeface="Calibri"/>
                <a:hlinkClick r:id="rId5" invalidUrl="" action="" tgtFrame="" tooltip="" history="1" highlightClick="0" endSnd="0"/>
              </a:rPr>
              <a:t>http://www.cs.utexas.edu/~ear/cs349/Bynum_Short_History.html</a:t>
            </a:r>
            <a:r>
              <a:rPr>
                <a:latin typeface="+mn-lt"/>
                <a:ea typeface="+mn-ea"/>
                <a:cs typeface="+mn-cs"/>
                <a:sym typeface="Calibri"/>
              </a:rPr>
              <a:t> </a:t>
            </a:r>
          </a:p>
        </p:txBody>
      </p:sp>
      <p:sp>
        <p:nvSpPr>
          <p:cNvPr id="223"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2"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从知识产权保护的角度看，信息可以分为作品性信息和非作品性信息</a:t>
            </a:r>
          </a:p>
          <a:p>
            <a:pPr>
              <a:defRPr sz="1200"/>
            </a:pPr>
          </a:p>
          <a:p>
            <a:pPr>
              <a:spcBef>
                <a:spcPts val="200"/>
              </a:spcBef>
              <a:defRPr b="1" sz="1200">
                <a:latin typeface="+mj-lt"/>
                <a:ea typeface="+mj-ea"/>
                <a:cs typeface="+mj-cs"/>
                <a:sym typeface="Helvetica"/>
              </a:defRPr>
            </a:pPr>
            <a:r>
              <a:t>作品性信息：</a:t>
            </a:r>
            <a:r>
              <a:rPr b="0">
                <a:solidFill>
                  <a:srgbClr val="FF0000"/>
                </a:solidFill>
              </a:rPr>
              <a:t>经智力加工过</a:t>
            </a:r>
            <a:r>
              <a:rPr b="0"/>
              <a:t>或经激活的信息产品，如情报研究作品、咨询研究作品、计算机程序作品、数据库作品、多媒体作品等</a:t>
            </a:r>
            <a:endParaRPr>
              <a:latin typeface="+mn-lt"/>
              <a:ea typeface="+mn-ea"/>
              <a:cs typeface="+mn-cs"/>
              <a:sym typeface="Calibri"/>
            </a:endParaRPr>
          </a:p>
          <a:p>
            <a:pPr>
              <a:spcBef>
                <a:spcPts val="200"/>
              </a:spcBef>
              <a:defRPr b="1" sz="1200">
                <a:latin typeface="+mj-lt"/>
                <a:ea typeface="+mj-ea"/>
                <a:cs typeface="+mj-cs"/>
                <a:sym typeface="Helvetica"/>
              </a:defRPr>
            </a:pPr>
            <a:r>
              <a:t>非作品性信息：</a:t>
            </a:r>
            <a:r>
              <a:rPr b="0">
                <a:solidFill>
                  <a:srgbClr val="FF0000"/>
                </a:solidFill>
              </a:rPr>
              <a:t>未经智力加工过</a:t>
            </a:r>
            <a:r>
              <a:rPr b="0"/>
              <a:t>或未经激活的信息产品，如社会、经济、军事等的</a:t>
            </a:r>
            <a:r>
              <a:rPr b="0">
                <a:solidFill>
                  <a:srgbClr val="FF0000"/>
                </a:solidFill>
              </a:rPr>
              <a:t>事实性信息</a:t>
            </a:r>
            <a:endParaRPr>
              <a:solidFill>
                <a:srgbClr val="FF0000"/>
              </a:solidFill>
              <a:latin typeface="+mn-lt"/>
              <a:ea typeface="+mn-ea"/>
              <a:cs typeface="+mn-cs"/>
              <a:sym typeface="Calibri"/>
            </a:endParaRPr>
          </a:p>
          <a:p>
            <a:pPr>
              <a:defRPr sz="1200"/>
            </a:pPr>
          </a:p>
          <a:p>
            <a:pPr>
              <a:spcBef>
                <a:spcPts val="200"/>
              </a:spcBef>
              <a:defRPr sz="1200">
                <a:latin typeface="+mj-lt"/>
                <a:ea typeface="+mj-ea"/>
                <a:cs typeface="+mj-cs"/>
                <a:sym typeface="Helvetica"/>
              </a:defRPr>
            </a:pPr>
            <a:r>
              <a:t>只有作品性信息才存在网络知识产权保护问题</a:t>
            </a:r>
          </a:p>
        </p:txBody>
      </p:sp>
      <p:sp>
        <p:nvSpPr>
          <p:cNvPr id="129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7.4.3 </a:t>
            </a:r>
            <a:r>
              <a:rPr>
                <a:latin typeface="+mj-lt"/>
                <a:ea typeface="+mj-ea"/>
                <a:cs typeface="+mj-cs"/>
                <a:sym typeface="Helvetica"/>
              </a:rPr>
              <a:t>网络知识产权的保护</a:t>
            </a:r>
          </a:p>
        </p:txBody>
      </p:sp>
      <p:sp>
        <p:nvSpPr>
          <p:cNvPr id="129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6"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作业</a:t>
            </a:r>
          </a:p>
        </p:txBody>
      </p:sp>
      <p:sp>
        <p:nvSpPr>
          <p:cNvPr id="1297" name="内容占位符 2"/>
          <p:cNvSpPr txBox="1"/>
          <p:nvPr>
            <p:ph type="body" idx="1"/>
          </p:nvPr>
        </p:nvSpPr>
        <p:spPr>
          <a:xfrm>
            <a:off x="293450" y="737914"/>
            <a:ext cx="5282089" cy="2209552"/>
          </a:xfrm>
          <a:prstGeom prst="rect">
            <a:avLst/>
          </a:prstGeom>
        </p:spPr>
        <p:txBody>
          <a:bodyPr/>
          <a:lstStyle/>
          <a:p>
            <a:pPr marL="177727" indent="-177727" defTabSz="473942">
              <a:spcBef>
                <a:spcPts val="200"/>
              </a:spcBef>
              <a:defRPr sz="1000">
                <a:latin typeface="+mj-lt"/>
                <a:ea typeface="+mj-ea"/>
                <a:cs typeface="+mj-cs"/>
                <a:sym typeface="Helvetica"/>
              </a:defRPr>
            </a:pPr>
            <a:r>
              <a:t>阅读《互联网著作权行政保护办法》 </a:t>
            </a:r>
            <a:r>
              <a:rPr sz="700" u="sng">
                <a:solidFill>
                  <a:srgbClr val="0000FF"/>
                </a:solidFill>
                <a:uFill>
                  <a:solidFill>
                    <a:srgbClr val="0000FF"/>
                  </a:solidFill>
                </a:uFill>
                <a:latin typeface="+mn-lt"/>
                <a:ea typeface="+mn-ea"/>
                <a:cs typeface="+mn-cs"/>
                <a:sym typeface="Calibri"/>
                <a:hlinkClick r:id="rId2" invalidUrl="" action="" tgtFrame="" tooltip="" history="1" highlightClick="0" endSnd="0"/>
              </a:rPr>
              <a:t>http://</a:t>
            </a:r>
            <a:r>
              <a:rPr sz="700" u="sng">
                <a:solidFill>
                  <a:srgbClr val="0000FF"/>
                </a:solidFill>
                <a:uFill>
                  <a:solidFill>
                    <a:srgbClr val="0000FF"/>
                  </a:solidFill>
                </a:uFill>
                <a:latin typeface="+mn-lt"/>
                <a:ea typeface="+mn-ea"/>
                <a:cs typeface="+mn-cs"/>
                <a:sym typeface="Calibri"/>
                <a:hlinkClick r:id="rId2" invalidUrl="" action="" tgtFrame="" tooltip="" history="1" highlightClick="0" endSnd="0"/>
              </a:rPr>
              <a:t>www.ncac.gov.cn/chinacopyright/contents/518/133418.html</a:t>
            </a:r>
            <a:r>
              <a:rPr>
                <a:latin typeface="+mn-lt"/>
                <a:ea typeface="+mn-ea"/>
                <a:cs typeface="+mn-cs"/>
                <a:sym typeface="Calibri"/>
              </a:rPr>
              <a:t> </a:t>
            </a:r>
          </a:p>
          <a:p>
            <a:pPr marL="177727" indent="-177727" defTabSz="473942">
              <a:spcBef>
                <a:spcPts val="300"/>
              </a:spcBef>
              <a:defRPr sz="1000"/>
            </a:pPr>
          </a:p>
          <a:p>
            <a:pPr marL="177727" indent="-177727" defTabSz="473942">
              <a:spcBef>
                <a:spcPts val="200"/>
              </a:spcBef>
              <a:defRPr sz="1000">
                <a:latin typeface="+mj-lt"/>
                <a:ea typeface="+mj-ea"/>
                <a:cs typeface="+mj-cs"/>
                <a:sym typeface="Helvetica"/>
              </a:defRPr>
            </a:pPr>
            <a:r>
              <a:t>阅读 </a:t>
            </a:r>
            <a:r>
              <a:rPr>
                <a:latin typeface="+mn-lt"/>
                <a:ea typeface="+mn-ea"/>
                <a:cs typeface="+mn-cs"/>
                <a:sym typeface="Calibri"/>
              </a:rPr>
              <a:t>Richard Stallman. </a:t>
            </a:r>
            <a:r>
              <a:rPr i="1">
                <a:latin typeface="+mn-lt"/>
                <a:ea typeface="+mn-ea"/>
                <a:cs typeface="+mn-cs"/>
                <a:sym typeface="Calibri"/>
              </a:rPr>
              <a:t>Viewpoint: Why “open source” misses the point of free software</a:t>
            </a:r>
            <a:r>
              <a:rPr>
                <a:latin typeface="+mn-lt"/>
                <a:ea typeface="+mn-ea"/>
                <a:cs typeface="+mn-cs"/>
                <a:sym typeface="Calibri"/>
              </a:rPr>
              <a:t>. Communications of the ACM. 52(6):31-33 , 2009. </a:t>
            </a:r>
            <a:r>
              <a:t>理解</a:t>
            </a:r>
            <a:r>
              <a:rPr>
                <a:latin typeface="+mn-lt"/>
                <a:ea typeface="+mn-ea"/>
                <a:cs typeface="+mn-cs"/>
                <a:sym typeface="Calibri"/>
              </a:rPr>
              <a:t>open source</a:t>
            </a:r>
            <a:r>
              <a:t>与</a:t>
            </a:r>
            <a:r>
              <a:rPr>
                <a:latin typeface="+mn-lt"/>
                <a:ea typeface="+mn-ea"/>
                <a:cs typeface="+mn-cs"/>
                <a:sym typeface="Calibri"/>
              </a:rPr>
              <a:t>free software</a:t>
            </a:r>
            <a:r>
              <a:t>的区别</a:t>
            </a:r>
            <a:r>
              <a:rPr>
                <a:latin typeface="+mn-lt"/>
                <a:ea typeface="+mn-ea"/>
                <a:cs typeface="+mn-cs"/>
                <a:sym typeface="Calibri"/>
              </a:rPr>
              <a:t>.</a:t>
            </a:r>
          </a:p>
          <a:p>
            <a:pPr marL="177727" indent="-177727" defTabSz="473942">
              <a:spcBef>
                <a:spcPts val="200"/>
              </a:spcBef>
              <a:defRPr sz="1000">
                <a:latin typeface="+mj-lt"/>
                <a:ea typeface="+mj-ea"/>
                <a:cs typeface="+mj-cs"/>
                <a:sym typeface="Helvetica"/>
              </a:defRPr>
            </a:pPr>
            <a:r>
              <a:t>阅读 </a:t>
            </a:r>
            <a:r>
              <a:rPr>
                <a:latin typeface="+mn-lt"/>
                <a:ea typeface="+mn-ea"/>
                <a:cs typeface="+mn-cs"/>
                <a:sym typeface="Calibri"/>
              </a:rPr>
              <a:t>Copyright </a:t>
            </a:r>
            <a:r>
              <a:rPr sz="700" u="sng">
                <a:solidFill>
                  <a:srgbClr val="0000FF"/>
                </a:solidFill>
                <a:uFill>
                  <a:solidFill>
                    <a:srgbClr val="0000FF"/>
                  </a:solidFill>
                </a:uFill>
                <a:latin typeface="+mn-lt"/>
                <a:ea typeface="+mn-ea"/>
                <a:cs typeface="+mn-cs"/>
                <a:sym typeface="Calibri"/>
                <a:hlinkClick r:id="rId3" invalidUrl="" action="" tgtFrame="" tooltip="" history="1" highlightClick="0" endSnd="0"/>
              </a:rPr>
              <a:t>https://</a:t>
            </a:r>
            <a:r>
              <a:rPr sz="700" u="sng">
                <a:solidFill>
                  <a:srgbClr val="0000FF"/>
                </a:solidFill>
                <a:uFill>
                  <a:solidFill>
                    <a:srgbClr val="0000FF"/>
                  </a:solidFill>
                </a:uFill>
                <a:latin typeface="+mn-lt"/>
                <a:ea typeface="+mn-ea"/>
                <a:cs typeface="+mn-cs"/>
                <a:sym typeface="Calibri"/>
                <a:hlinkClick r:id="rId3" invalidUrl="" action="" tgtFrame="" tooltip="" history="1" highlightClick="0" endSnd="0"/>
              </a:rPr>
              <a:t>en.wikipedia.org/wiki/Copyright</a:t>
            </a:r>
            <a:r>
              <a:rPr sz="700">
                <a:latin typeface="+mn-lt"/>
                <a:ea typeface="+mn-ea"/>
                <a:cs typeface="+mn-cs"/>
                <a:sym typeface="Calibri"/>
              </a:rPr>
              <a:t> </a:t>
            </a:r>
          </a:p>
          <a:p>
            <a:pPr marL="177727" indent="-177727" defTabSz="473942">
              <a:spcBef>
                <a:spcPts val="200"/>
              </a:spcBef>
              <a:defRPr sz="1000">
                <a:latin typeface="+mj-lt"/>
                <a:ea typeface="+mj-ea"/>
                <a:cs typeface="+mj-cs"/>
                <a:sym typeface="Helvetica"/>
              </a:defRPr>
            </a:pPr>
            <a:r>
              <a:t>阅读 </a:t>
            </a:r>
            <a:r>
              <a:rPr>
                <a:latin typeface="+mn-lt"/>
                <a:ea typeface="+mn-ea"/>
                <a:cs typeface="+mn-cs"/>
                <a:sym typeface="Calibri"/>
              </a:rPr>
              <a:t>Copyleft </a:t>
            </a:r>
            <a:r>
              <a:rPr sz="700" u="sng">
                <a:solidFill>
                  <a:srgbClr val="0000FF"/>
                </a:solidFill>
                <a:uFill>
                  <a:solidFill>
                    <a:srgbClr val="0000FF"/>
                  </a:solidFill>
                </a:uFill>
                <a:latin typeface="+mn-lt"/>
                <a:ea typeface="+mn-ea"/>
                <a:cs typeface="+mn-cs"/>
                <a:sym typeface="Calibri"/>
                <a:hlinkClick r:id="rId4" invalidUrl="" action="" tgtFrame="" tooltip="" history="1" highlightClick="0" endSnd="0"/>
              </a:rPr>
              <a:t>https://</a:t>
            </a:r>
            <a:r>
              <a:rPr sz="700" u="sng">
                <a:solidFill>
                  <a:srgbClr val="0000FF"/>
                </a:solidFill>
                <a:uFill>
                  <a:solidFill>
                    <a:srgbClr val="0000FF"/>
                  </a:solidFill>
                </a:uFill>
                <a:latin typeface="+mn-lt"/>
                <a:ea typeface="+mn-ea"/>
                <a:cs typeface="+mn-cs"/>
                <a:sym typeface="Calibri"/>
                <a:hlinkClick r:id="rId4" invalidUrl="" action="" tgtFrame="" tooltip="" history="1" highlightClick="0" endSnd="0"/>
              </a:rPr>
              <a:t>en.wikipedia.org/wiki/Copyleft</a:t>
            </a:r>
            <a:r>
              <a:rPr sz="700">
                <a:latin typeface="+mn-lt"/>
                <a:ea typeface="+mn-ea"/>
                <a:cs typeface="+mn-cs"/>
                <a:sym typeface="Calibri"/>
              </a:rPr>
              <a:t> </a:t>
            </a:r>
          </a:p>
          <a:p>
            <a:pPr marL="177727" indent="-177727" defTabSz="473942">
              <a:spcBef>
                <a:spcPts val="200"/>
              </a:spcBef>
              <a:defRPr sz="1000">
                <a:latin typeface="+mj-lt"/>
                <a:ea typeface="+mj-ea"/>
                <a:cs typeface="+mj-cs"/>
                <a:sym typeface="Helvetica"/>
              </a:defRPr>
            </a:pPr>
            <a:r>
              <a:t>阅读 </a:t>
            </a:r>
            <a:r>
              <a:rPr>
                <a:latin typeface="+mn-lt"/>
                <a:ea typeface="+mn-ea"/>
                <a:cs typeface="+mn-cs"/>
                <a:sym typeface="Calibri"/>
              </a:rPr>
              <a:t>GNU General Public License </a:t>
            </a:r>
            <a:r>
              <a:rPr sz="700" u="sng">
                <a:solidFill>
                  <a:srgbClr val="0000FF"/>
                </a:solidFill>
                <a:uFill>
                  <a:solidFill>
                    <a:srgbClr val="0000FF"/>
                  </a:solidFill>
                </a:uFill>
                <a:latin typeface="+mn-lt"/>
                <a:ea typeface="+mn-ea"/>
                <a:cs typeface="+mn-cs"/>
                <a:sym typeface="Calibri"/>
                <a:hlinkClick r:id="rId5" invalidUrl="" action="" tgtFrame="" tooltip="" history="1" highlightClick="0" endSnd="0"/>
              </a:rPr>
              <a:t>https://</a:t>
            </a:r>
            <a:r>
              <a:rPr sz="700" u="sng">
                <a:solidFill>
                  <a:srgbClr val="0000FF"/>
                </a:solidFill>
                <a:uFill>
                  <a:solidFill>
                    <a:srgbClr val="0000FF"/>
                  </a:solidFill>
                </a:uFill>
                <a:latin typeface="+mn-lt"/>
                <a:ea typeface="+mn-ea"/>
                <a:cs typeface="+mn-cs"/>
                <a:sym typeface="Calibri"/>
                <a:hlinkClick r:id="rId5" invalidUrl="" action="" tgtFrame="" tooltip="" history="1" highlightClick="0" endSnd="0"/>
              </a:rPr>
              <a:t>en.wikipedia.org/wiki/GNU_General_Public_License</a:t>
            </a:r>
            <a:r>
              <a:rPr sz="700">
                <a:latin typeface="+mn-lt"/>
                <a:ea typeface="+mn-ea"/>
                <a:cs typeface="+mn-cs"/>
                <a:sym typeface="Calibri"/>
              </a:rPr>
              <a:t> </a:t>
            </a:r>
            <a:endParaRPr sz="700"/>
          </a:p>
          <a:p>
            <a:pPr marL="177727" indent="-177727" defTabSz="473942">
              <a:spcBef>
                <a:spcPts val="200"/>
              </a:spcBef>
              <a:defRPr sz="1000">
                <a:latin typeface="+mj-lt"/>
                <a:ea typeface="+mj-ea"/>
                <a:cs typeface="+mj-cs"/>
                <a:sym typeface="Helvetica"/>
              </a:defRPr>
            </a:pPr>
            <a:r>
              <a:t>试用 </a:t>
            </a:r>
            <a:r>
              <a:rPr>
                <a:latin typeface="+mn-lt"/>
                <a:ea typeface="+mn-ea"/>
                <a:cs typeface="+mn-cs"/>
                <a:sym typeface="Calibri"/>
              </a:rPr>
              <a:t>GitHub </a:t>
            </a:r>
            <a:r>
              <a:rPr sz="700" u="sng">
                <a:solidFill>
                  <a:srgbClr val="0000FF"/>
                </a:solidFill>
                <a:uFill>
                  <a:solidFill>
                    <a:srgbClr val="0000FF"/>
                  </a:solidFill>
                </a:uFill>
                <a:latin typeface="+mn-lt"/>
                <a:ea typeface="+mn-ea"/>
                <a:cs typeface="+mn-cs"/>
                <a:sym typeface="Calibri"/>
                <a:hlinkClick r:id="rId6" invalidUrl="" action="" tgtFrame="" tooltip="" history="1" highlightClick="0" endSnd="0"/>
              </a:rPr>
              <a:t>https</a:t>
            </a:r>
            <a:r>
              <a:rPr sz="700" u="sng">
                <a:solidFill>
                  <a:srgbClr val="0000FF"/>
                </a:solidFill>
                <a:uFill>
                  <a:solidFill>
                    <a:srgbClr val="0000FF"/>
                  </a:solidFill>
                </a:uFill>
                <a:latin typeface="+mn-lt"/>
                <a:ea typeface="+mn-ea"/>
                <a:cs typeface="+mn-cs"/>
                <a:sym typeface="Calibri"/>
                <a:hlinkClick r:id="rId6" invalidUrl="" action="" tgtFrame="" tooltip="" history="1" highlightClick="0" endSnd="0"/>
              </a:rPr>
              <a:t>://</a:t>
            </a:r>
            <a:r>
              <a:rPr sz="700" u="sng">
                <a:solidFill>
                  <a:srgbClr val="0000FF"/>
                </a:solidFill>
                <a:uFill>
                  <a:solidFill>
                    <a:srgbClr val="0000FF"/>
                  </a:solidFill>
                </a:uFill>
                <a:latin typeface="+mn-lt"/>
                <a:ea typeface="+mn-ea"/>
                <a:cs typeface="+mn-cs"/>
                <a:sym typeface="Calibri"/>
                <a:hlinkClick r:id="rId6" invalidUrl="" action="" tgtFrame="" tooltip="" history="1" highlightClick="0" endSnd="0"/>
              </a:rPr>
              <a:t>github.com/</a:t>
            </a:r>
            <a:r>
              <a:rPr sz="700">
                <a:latin typeface="+mn-lt"/>
                <a:ea typeface="+mn-ea"/>
                <a:cs typeface="+mn-cs"/>
                <a:sym typeface="Calibri"/>
              </a:rPr>
              <a:t> </a:t>
            </a:r>
          </a:p>
        </p:txBody>
      </p:sp>
      <p:sp>
        <p:nvSpPr>
          <p:cNvPr id="1298"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0"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小节</a:t>
            </a:r>
          </a:p>
        </p:txBody>
      </p:sp>
      <p:sp>
        <p:nvSpPr>
          <p:cNvPr id="1301" name="内容占位符 2"/>
          <p:cNvSpPr txBox="1"/>
          <p:nvPr>
            <p:ph type="body" idx="1"/>
          </p:nvPr>
        </p:nvSpPr>
        <p:spPr>
          <a:xfrm>
            <a:off x="293450" y="737914"/>
            <a:ext cx="5282089" cy="2209552"/>
          </a:xfrm>
          <a:prstGeom prst="rect">
            <a:avLst/>
          </a:prstGeom>
        </p:spPr>
        <p:txBody>
          <a:bodyPr/>
          <a:lstStyle/>
          <a:p>
            <a:pPr>
              <a:spcBef>
                <a:spcPts val="200"/>
              </a:spcBef>
              <a:defRPr sz="1200">
                <a:latin typeface="+mj-lt"/>
                <a:ea typeface="+mj-ea"/>
                <a:cs typeface="+mj-cs"/>
                <a:sym typeface="Helvetica"/>
              </a:defRPr>
            </a:pPr>
            <a:r>
              <a:t>版权</a:t>
            </a:r>
          </a:p>
          <a:p>
            <a:pPr>
              <a:spcBef>
                <a:spcPts val="200"/>
              </a:spcBef>
              <a:defRPr sz="1200">
                <a:latin typeface="+mj-lt"/>
                <a:ea typeface="+mj-ea"/>
                <a:cs typeface="+mj-cs"/>
                <a:sym typeface="Helvetica"/>
              </a:defRPr>
            </a:pPr>
            <a:r>
              <a:t>专利</a:t>
            </a:r>
          </a:p>
          <a:p>
            <a:pPr>
              <a:spcBef>
                <a:spcPts val="200"/>
              </a:spcBef>
              <a:defRPr sz="1200">
                <a:latin typeface="+mj-lt"/>
                <a:ea typeface="+mj-ea"/>
                <a:cs typeface="+mj-cs"/>
                <a:sym typeface="Helvetica"/>
              </a:defRPr>
            </a:pPr>
            <a:r>
              <a:t>网络知识产权</a:t>
            </a:r>
          </a:p>
        </p:txBody>
      </p:sp>
      <p:sp>
        <p:nvSpPr>
          <p:cNvPr id="1302"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4" name="标题 1"/>
          <p:cNvSpPr txBox="1"/>
          <p:nvPr>
            <p:ph type="ctrTitle"/>
          </p:nvPr>
        </p:nvSpPr>
        <p:spPr>
          <a:xfrm>
            <a:off x="440172" y="1040062"/>
            <a:ext cx="4988643" cy="717658"/>
          </a:xfrm>
          <a:prstGeom prst="rect">
            <a:avLst/>
          </a:prstGeom>
        </p:spPr>
        <p:txBody>
          <a:bodyPr/>
          <a:lstStyle/>
          <a:p>
            <a:pPr>
              <a:defRPr b="1">
                <a:latin typeface="+mj-lt"/>
                <a:ea typeface="+mj-ea"/>
                <a:cs typeface="+mj-cs"/>
                <a:sym typeface="Helvetica"/>
              </a:defRPr>
            </a:pPr>
            <a:r>
              <a:t>第</a:t>
            </a:r>
            <a:r>
              <a:rPr>
                <a:latin typeface="+mn-lt"/>
                <a:ea typeface="+mn-ea"/>
                <a:cs typeface="+mn-cs"/>
                <a:sym typeface="Calibri"/>
              </a:rPr>
              <a:t>8</a:t>
            </a:r>
            <a:r>
              <a:t>章 计算机技术与隐私保护</a:t>
            </a:r>
          </a:p>
        </p:txBody>
      </p:sp>
      <p:sp>
        <p:nvSpPr>
          <p:cNvPr id="1305" name="副标题 2"/>
          <p:cNvSpPr txBox="1"/>
          <p:nvPr>
            <p:ph type="subTitle" sz="quarter" idx="1"/>
          </p:nvPr>
        </p:nvSpPr>
        <p:spPr>
          <a:xfrm>
            <a:off x="880347" y="1897221"/>
            <a:ext cx="4108294" cy="855611"/>
          </a:xfrm>
          <a:prstGeom prst="rect">
            <a:avLst/>
          </a:prstGeom>
        </p:spPr>
        <p:txBody>
          <a:bodyPr/>
          <a:lstStyle>
            <a:lvl1pPr>
              <a:spcBef>
                <a:spcPts val="300"/>
              </a:spcBef>
              <a:defRPr b="1" sz="1400">
                <a:solidFill>
                  <a:srgbClr val="000000"/>
                </a:solidFill>
                <a:latin typeface="+mj-lt"/>
                <a:ea typeface="+mj-ea"/>
                <a:cs typeface="+mj-cs"/>
                <a:sym typeface="Helvetica"/>
              </a:defRPr>
            </a:lvl1pPr>
          </a:lstStyle>
          <a:p>
            <a:pPr/>
            <a:r>
              <a:t>贺颖</a:t>
            </a:r>
          </a:p>
        </p:txBody>
      </p:sp>
      <p:sp>
        <p:nvSpPr>
          <p:cNvPr id="1306" name="灯片编号占位符 3"/>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8" name="内容占位符 2"/>
          <p:cNvSpPr txBox="1"/>
          <p:nvPr>
            <p:ph type="body" idx="1"/>
          </p:nvPr>
        </p:nvSpPr>
        <p:spPr>
          <a:xfrm>
            <a:off x="293448" y="737914"/>
            <a:ext cx="5377352" cy="2209552"/>
          </a:xfrm>
          <a:prstGeom prst="rect">
            <a:avLst/>
          </a:prstGeom>
        </p:spPr>
        <p:txBody>
          <a:bodyPr/>
          <a:lstStyle/>
          <a:p>
            <a:pPr>
              <a:spcBef>
                <a:spcPts val="200"/>
              </a:spcBef>
              <a:defRPr sz="1200"/>
            </a:pPr>
            <a:r>
              <a:t>Netflix</a:t>
            </a:r>
            <a:r>
              <a:rPr>
                <a:latin typeface="+mj-lt"/>
                <a:ea typeface="+mj-ea"/>
                <a:cs typeface="+mj-cs"/>
                <a:sym typeface="Helvetica"/>
              </a:rPr>
              <a:t>百万美元竞赛，第二阶段比赛因可能引发的隐私问题而被迫取消</a:t>
            </a:r>
          </a:p>
        </p:txBody>
      </p:sp>
      <p:sp>
        <p:nvSpPr>
          <p:cNvPr id="1309"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引言</a:t>
            </a:r>
          </a:p>
        </p:txBody>
      </p:sp>
      <p:sp>
        <p:nvSpPr>
          <p:cNvPr id="1310"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2"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313"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314" name="Rectangle 3"/>
          <p:cNvSpPr txBox="1"/>
          <p:nvPr/>
        </p:nvSpPr>
        <p:spPr>
          <a:xfrm>
            <a:off x="2114867" y="649287"/>
            <a:ext cx="3475991" cy="9658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8.1 隐私保护的道德和法律基础</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8.2 数据挖掘与公共数据库的隐私权</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8.3 隐私保护的技术策略和伦理规范</a:t>
            </a:r>
          </a:p>
        </p:txBody>
      </p:sp>
      <p:sp>
        <p:nvSpPr>
          <p:cNvPr id="1315"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7"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318"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319" name="Rectangle 3"/>
          <p:cNvSpPr txBox="1"/>
          <p:nvPr/>
        </p:nvSpPr>
        <p:spPr>
          <a:xfrm>
            <a:off x="2114867" y="649287"/>
            <a:ext cx="3475991" cy="24263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8.1 隐私保护的道德和法律基础</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8.1.1 什么是隐私</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8.1.2 公民自由的概念</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8.1.3 网络言论自由</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8.1.4 不同国家对隐私和言论自由的态度</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8.1.5 相关的法律政策</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8.2 数据挖掘与公共数据库的隐私权</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8.3 隐私保护的技术策略和伦理规范</a:t>
            </a:r>
          </a:p>
        </p:txBody>
      </p:sp>
      <p:sp>
        <p:nvSpPr>
          <p:cNvPr id="1320"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2" name="内容占位符 2"/>
          <p:cNvSpPr txBox="1"/>
          <p:nvPr>
            <p:ph type="body" idx="1"/>
          </p:nvPr>
        </p:nvSpPr>
        <p:spPr>
          <a:xfrm>
            <a:off x="293448" y="737914"/>
            <a:ext cx="5377352" cy="2209552"/>
          </a:xfrm>
          <a:prstGeom prst="rect">
            <a:avLst/>
          </a:prstGeom>
        </p:spPr>
        <p:txBody>
          <a:bodyPr/>
          <a:lstStyle/>
          <a:p>
            <a:pPr>
              <a:spcBef>
                <a:spcPts val="200"/>
              </a:spcBef>
              <a:defRPr b="1" sz="1200">
                <a:latin typeface="+mj-lt"/>
                <a:ea typeface="+mj-ea"/>
                <a:cs typeface="+mj-cs"/>
                <a:sym typeface="Helvetica"/>
              </a:defRPr>
            </a:pPr>
            <a:r>
              <a:t>隐私</a:t>
            </a:r>
            <a:endParaRPr>
              <a:latin typeface="+mn-lt"/>
              <a:ea typeface="+mn-ea"/>
              <a:cs typeface="+mn-cs"/>
              <a:sym typeface="Calibri"/>
            </a:endParaRPr>
          </a:p>
          <a:p>
            <a:pPr lvl="1" marL="427865" indent="-164563">
              <a:spcBef>
                <a:spcPts val="200"/>
              </a:spcBef>
              <a:defRPr sz="1200">
                <a:latin typeface="+mj-lt"/>
                <a:ea typeface="+mj-ea"/>
                <a:cs typeface="+mj-cs"/>
                <a:sym typeface="Helvetica"/>
              </a:defRPr>
            </a:pPr>
            <a:r>
              <a:t>健康状况</a:t>
            </a:r>
          </a:p>
          <a:p>
            <a:pPr lvl="1" marL="427865" indent="-164563">
              <a:spcBef>
                <a:spcPts val="200"/>
              </a:spcBef>
              <a:defRPr sz="1200">
                <a:latin typeface="+mj-lt"/>
                <a:ea typeface="+mj-ea"/>
                <a:cs typeface="+mj-cs"/>
                <a:sym typeface="Helvetica"/>
              </a:defRPr>
            </a:pPr>
            <a:r>
              <a:t>银行信誉度</a:t>
            </a:r>
          </a:p>
          <a:p>
            <a:pPr lvl="1" marL="427865" indent="-164563">
              <a:spcBef>
                <a:spcPts val="200"/>
              </a:spcBef>
              <a:defRPr sz="1200">
                <a:latin typeface="+mj-lt"/>
                <a:ea typeface="+mj-ea"/>
                <a:cs typeface="+mj-cs"/>
                <a:sym typeface="Helvetica"/>
              </a:defRPr>
            </a:pPr>
            <a:r>
              <a:t>家庭财产、婚姻与家庭</a:t>
            </a:r>
          </a:p>
          <a:p>
            <a:pPr lvl="1" marL="427865" indent="-164563">
              <a:spcBef>
                <a:spcPts val="200"/>
              </a:spcBef>
              <a:defRPr sz="1200">
                <a:latin typeface="+mj-lt"/>
                <a:ea typeface="+mj-ea"/>
                <a:cs typeface="+mj-cs"/>
                <a:sym typeface="Helvetica"/>
              </a:defRPr>
            </a:pPr>
            <a:r>
              <a:t>肖像、个人通信信息、嗜好</a:t>
            </a:r>
          </a:p>
          <a:p>
            <a:pPr lvl="1" marL="427865" indent="-164563">
              <a:spcBef>
                <a:spcPts val="200"/>
              </a:spcBef>
              <a:defRPr sz="1200">
                <a:latin typeface="+mj-lt"/>
                <a:ea typeface="+mj-ea"/>
                <a:cs typeface="+mj-cs"/>
                <a:sym typeface="Helvetica"/>
              </a:defRPr>
            </a:pPr>
            <a:r>
              <a:t>银行帐号、密码、身份证号</a:t>
            </a:r>
          </a:p>
          <a:p>
            <a:pPr lvl="1" marL="427865" indent="-164563">
              <a:spcBef>
                <a:spcPts val="200"/>
              </a:spcBef>
              <a:defRPr sz="1200">
                <a:latin typeface="+mj-lt"/>
                <a:ea typeface="+mj-ea"/>
                <a:cs typeface="+mj-cs"/>
                <a:sym typeface="Helvetica"/>
              </a:defRPr>
            </a:pPr>
            <a:r>
              <a:t>等等</a:t>
            </a:r>
          </a:p>
        </p:txBody>
      </p:sp>
      <p:sp>
        <p:nvSpPr>
          <p:cNvPr id="132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8.1.1 </a:t>
            </a:r>
            <a:r>
              <a:rPr>
                <a:latin typeface="+mj-lt"/>
                <a:ea typeface="+mj-ea"/>
                <a:cs typeface="+mj-cs"/>
                <a:sym typeface="Helvetica"/>
              </a:rPr>
              <a:t>什么是隐私</a:t>
            </a:r>
          </a:p>
        </p:txBody>
      </p:sp>
      <p:sp>
        <p:nvSpPr>
          <p:cNvPr id="132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6" name="内容占位符 2"/>
          <p:cNvSpPr txBox="1"/>
          <p:nvPr>
            <p:ph type="body" idx="1"/>
          </p:nvPr>
        </p:nvSpPr>
        <p:spPr>
          <a:xfrm>
            <a:off x="293448" y="737914"/>
            <a:ext cx="5377352" cy="2209552"/>
          </a:xfrm>
          <a:prstGeom prst="rect">
            <a:avLst/>
          </a:prstGeom>
        </p:spPr>
        <p:txBody>
          <a:bodyPr/>
          <a:lstStyle/>
          <a:p>
            <a:pPr>
              <a:spcBef>
                <a:spcPts val="200"/>
              </a:spcBef>
              <a:defRPr b="1" sz="1200">
                <a:latin typeface="+mj-lt"/>
                <a:ea typeface="+mj-ea"/>
                <a:cs typeface="+mj-cs"/>
                <a:sym typeface="Helvetica"/>
              </a:defRPr>
            </a:pPr>
            <a:r>
              <a:t>隐私权：</a:t>
            </a:r>
            <a:r>
              <a:rPr b="0"/>
              <a:t>又称私生活秘密权、生活安宁权、宁居权等，包括</a:t>
            </a:r>
            <a:r>
              <a:rPr b="0">
                <a:solidFill>
                  <a:srgbClr val="FF0000"/>
                </a:solidFill>
              </a:rPr>
              <a:t>公民个人资料不受非法获取或披露</a:t>
            </a:r>
            <a:r>
              <a:rPr b="0"/>
              <a:t>，</a:t>
            </a:r>
            <a:r>
              <a:rPr b="0">
                <a:solidFill>
                  <a:srgbClr val="FF0000"/>
                </a:solidFill>
              </a:rPr>
              <a:t>私人住宅不受非法打扰</a:t>
            </a:r>
            <a:r>
              <a:rPr b="0"/>
              <a:t>，</a:t>
            </a:r>
            <a:r>
              <a:rPr b="0">
                <a:solidFill>
                  <a:srgbClr val="FF0000"/>
                </a:solidFill>
              </a:rPr>
              <a:t>个人身体隐私不受侵犯</a:t>
            </a:r>
            <a:r>
              <a:rPr b="0"/>
              <a:t>等，即凡是涉及个人秘密、与公众利益无关的，公民不愿公开的私人资料、私人生活等都属于隐私权的范围。</a:t>
            </a:r>
            <a:endParaRPr>
              <a:latin typeface="+mn-lt"/>
              <a:ea typeface="+mn-ea"/>
              <a:cs typeface="+mn-cs"/>
              <a:sym typeface="Calibri"/>
            </a:endParaRPr>
          </a:p>
          <a:p>
            <a:pPr>
              <a:defRPr sz="1200"/>
            </a:pPr>
          </a:p>
          <a:p>
            <a:pPr>
              <a:spcBef>
                <a:spcPts val="200"/>
              </a:spcBef>
              <a:defRPr b="1" sz="1200">
                <a:latin typeface="+mj-lt"/>
                <a:ea typeface="+mj-ea"/>
                <a:cs typeface="+mj-cs"/>
                <a:sym typeface="Helvetica"/>
              </a:defRPr>
            </a:pPr>
            <a:r>
              <a:t>保护隐私权的两个含义</a:t>
            </a:r>
            <a:endParaRPr>
              <a:latin typeface="+mn-lt"/>
              <a:ea typeface="+mn-ea"/>
              <a:cs typeface="+mn-cs"/>
              <a:sym typeface="Calibri"/>
            </a:endParaRPr>
          </a:p>
          <a:p>
            <a:pPr lvl="1" marL="427865" indent="-164563">
              <a:spcBef>
                <a:spcPts val="200"/>
              </a:spcBef>
              <a:defRPr sz="1200">
                <a:latin typeface="+mj-lt"/>
                <a:ea typeface="+mj-ea"/>
                <a:cs typeface="+mj-cs"/>
                <a:sym typeface="Helvetica"/>
              </a:defRPr>
            </a:pPr>
            <a:r>
              <a:t>保证隐私权不受他人侵犯</a:t>
            </a:r>
          </a:p>
          <a:p>
            <a:pPr lvl="1" marL="427865" indent="-164563">
              <a:spcBef>
                <a:spcPts val="200"/>
              </a:spcBef>
              <a:defRPr sz="1200">
                <a:latin typeface="+mj-lt"/>
                <a:ea typeface="+mj-ea"/>
                <a:cs typeface="+mj-cs"/>
                <a:sym typeface="Helvetica"/>
              </a:defRPr>
            </a:pPr>
            <a:r>
              <a:t>隐私权受到侵害时可求助于法律得以保护</a:t>
            </a:r>
          </a:p>
        </p:txBody>
      </p:sp>
      <p:sp>
        <p:nvSpPr>
          <p:cNvPr id="132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8.1.1 </a:t>
            </a:r>
            <a:r>
              <a:rPr>
                <a:latin typeface="+mj-lt"/>
                <a:ea typeface="+mj-ea"/>
                <a:cs typeface="+mj-cs"/>
                <a:sym typeface="Helvetica"/>
              </a:rPr>
              <a:t>什么是隐私</a:t>
            </a:r>
          </a:p>
        </p:txBody>
      </p:sp>
      <p:sp>
        <p:nvSpPr>
          <p:cNvPr id="1328"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0" name="内容占位符 2"/>
          <p:cNvSpPr txBox="1"/>
          <p:nvPr>
            <p:ph type="body" idx="1"/>
          </p:nvPr>
        </p:nvSpPr>
        <p:spPr>
          <a:xfrm>
            <a:off x="293448" y="737914"/>
            <a:ext cx="5377352" cy="2209552"/>
          </a:xfrm>
          <a:prstGeom prst="rect">
            <a:avLst/>
          </a:prstGeom>
        </p:spPr>
        <p:txBody>
          <a:bodyPr/>
          <a:lstStyle/>
          <a:p>
            <a:pPr>
              <a:spcBef>
                <a:spcPts val="200"/>
              </a:spcBef>
              <a:defRPr b="1" sz="1200">
                <a:latin typeface="+mj-lt"/>
                <a:ea typeface="+mj-ea"/>
                <a:cs typeface="+mj-cs"/>
                <a:sym typeface="Helvetica"/>
              </a:defRPr>
            </a:pPr>
            <a:r>
              <a:t>当隐私权被侵犯时</a:t>
            </a:r>
            <a:endParaRPr>
              <a:latin typeface="+mn-lt"/>
              <a:ea typeface="+mn-ea"/>
              <a:cs typeface="+mn-cs"/>
              <a:sym typeface="Calibri"/>
            </a:endParaRPr>
          </a:p>
          <a:p>
            <a:pPr lvl="1" marL="427865" indent="-164563">
              <a:spcBef>
                <a:spcPts val="200"/>
              </a:spcBef>
              <a:defRPr sz="1200">
                <a:latin typeface="+mj-lt"/>
                <a:ea typeface="+mj-ea"/>
                <a:cs typeface="+mj-cs"/>
                <a:sym typeface="Helvetica"/>
              </a:defRPr>
            </a:pPr>
            <a:r>
              <a:t>可以根据法律法规采取</a:t>
            </a:r>
            <a:r>
              <a:rPr>
                <a:solidFill>
                  <a:srgbClr val="0000FF"/>
                </a:solidFill>
              </a:rPr>
              <a:t>自救性措施</a:t>
            </a:r>
            <a:r>
              <a:t>，要求侵权人停止侵害或发出警告，或要求其</a:t>
            </a:r>
            <a:r>
              <a:rPr>
                <a:solidFill>
                  <a:srgbClr val="0000FF"/>
                </a:solidFill>
              </a:rPr>
              <a:t>立即删除</a:t>
            </a:r>
            <a:r>
              <a:t>非法信息并依法作出</a:t>
            </a:r>
            <a:r>
              <a:rPr>
                <a:solidFill>
                  <a:srgbClr val="0000FF"/>
                </a:solidFill>
              </a:rPr>
              <a:t>道歉</a:t>
            </a:r>
            <a:r>
              <a:t>和</a:t>
            </a:r>
            <a:r>
              <a:rPr>
                <a:solidFill>
                  <a:srgbClr val="0000FF"/>
                </a:solidFill>
              </a:rPr>
              <a:t>赔偿</a:t>
            </a:r>
            <a:r>
              <a:t>等</a:t>
            </a:r>
          </a:p>
          <a:p>
            <a:pPr lvl="1" marL="427865" indent="-164563">
              <a:spcBef>
                <a:spcPts val="300"/>
              </a:spcBef>
              <a:defRPr sz="1200"/>
            </a:pPr>
          </a:p>
          <a:p>
            <a:pPr lvl="1" marL="427865" indent="-164563">
              <a:spcBef>
                <a:spcPts val="200"/>
              </a:spcBef>
              <a:defRPr sz="1200">
                <a:latin typeface="+mj-lt"/>
                <a:ea typeface="+mj-ea"/>
                <a:cs typeface="+mj-cs"/>
                <a:sym typeface="Helvetica"/>
              </a:defRPr>
            </a:pPr>
            <a:r>
              <a:t>也可以</a:t>
            </a:r>
            <a:r>
              <a:rPr>
                <a:solidFill>
                  <a:srgbClr val="FF0000"/>
                </a:solidFill>
              </a:rPr>
              <a:t>报警</a:t>
            </a:r>
            <a:r>
              <a:t>，要求公安机关处理追究其法律责任和精神、经济赔偿等</a:t>
            </a:r>
          </a:p>
        </p:txBody>
      </p:sp>
      <p:sp>
        <p:nvSpPr>
          <p:cNvPr id="133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8.1.1 </a:t>
            </a:r>
            <a:r>
              <a:rPr>
                <a:latin typeface="+mj-lt"/>
                <a:ea typeface="+mj-ea"/>
                <a:cs typeface="+mj-cs"/>
                <a:sym typeface="Helvetica"/>
              </a:rPr>
              <a:t>什么是隐私</a:t>
            </a:r>
          </a:p>
        </p:txBody>
      </p:sp>
      <p:sp>
        <p:nvSpPr>
          <p:cNvPr id="1332"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标题 1"/>
          <p:cNvSpPr txBox="1"/>
          <p:nvPr>
            <p:ph type="ctrTitle"/>
          </p:nvPr>
        </p:nvSpPr>
        <p:spPr>
          <a:xfrm>
            <a:off x="440172" y="1040062"/>
            <a:ext cx="4988643" cy="717658"/>
          </a:xfrm>
          <a:prstGeom prst="rect">
            <a:avLst/>
          </a:prstGeom>
        </p:spPr>
        <p:txBody>
          <a:bodyPr/>
          <a:lstStyle/>
          <a:p>
            <a:pPr defTabSz="495005">
              <a:defRPr b="1" sz="2000">
                <a:latin typeface="+mj-lt"/>
                <a:ea typeface="+mj-ea"/>
                <a:cs typeface="+mj-cs"/>
                <a:sym typeface="Helvetica"/>
              </a:defRPr>
            </a:pPr>
            <a:r>
              <a:t>第</a:t>
            </a:r>
            <a:r>
              <a:rPr>
                <a:latin typeface="+mn-lt"/>
                <a:ea typeface="+mn-ea"/>
                <a:cs typeface="+mn-cs"/>
                <a:sym typeface="Calibri"/>
              </a:rPr>
              <a:t>2</a:t>
            </a:r>
            <a:r>
              <a:t>章 计算机伦理基本原则与伦理分析方法</a:t>
            </a:r>
          </a:p>
        </p:txBody>
      </p:sp>
      <p:sp>
        <p:nvSpPr>
          <p:cNvPr id="226" name="副标题 2"/>
          <p:cNvSpPr txBox="1"/>
          <p:nvPr>
            <p:ph type="subTitle" sz="quarter" idx="1"/>
          </p:nvPr>
        </p:nvSpPr>
        <p:spPr>
          <a:xfrm>
            <a:off x="880347" y="1897221"/>
            <a:ext cx="4108294" cy="855611"/>
          </a:xfrm>
          <a:prstGeom prst="rect">
            <a:avLst/>
          </a:prstGeom>
        </p:spPr>
        <p:txBody>
          <a:bodyPr/>
          <a:lstStyle>
            <a:lvl1pPr>
              <a:spcBef>
                <a:spcPts val="300"/>
              </a:spcBef>
              <a:defRPr b="1" sz="1400">
                <a:solidFill>
                  <a:srgbClr val="000000"/>
                </a:solidFill>
                <a:latin typeface="+mj-lt"/>
                <a:ea typeface="+mj-ea"/>
                <a:cs typeface="+mj-cs"/>
                <a:sym typeface="Helvetica"/>
              </a:defRPr>
            </a:lvl1pPr>
          </a:lstStyle>
          <a:p>
            <a:pPr/>
            <a:r>
              <a:t>贺颖</a:t>
            </a:r>
          </a:p>
        </p:txBody>
      </p:sp>
      <p:sp>
        <p:nvSpPr>
          <p:cNvPr id="227" name="灯片编号占位符 3"/>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4" name="内容占位符 2"/>
          <p:cNvSpPr txBox="1"/>
          <p:nvPr>
            <p:ph type="body" idx="1"/>
          </p:nvPr>
        </p:nvSpPr>
        <p:spPr>
          <a:xfrm>
            <a:off x="293448" y="737914"/>
            <a:ext cx="5377352" cy="2209552"/>
          </a:xfrm>
          <a:prstGeom prst="rect">
            <a:avLst/>
          </a:prstGeom>
        </p:spPr>
        <p:txBody>
          <a:bodyPr/>
          <a:lstStyle/>
          <a:p>
            <a:pPr>
              <a:spcBef>
                <a:spcPts val="200"/>
              </a:spcBef>
              <a:defRPr b="1" sz="1200">
                <a:latin typeface="+mj-lt"/>
                <a:ea typeface="+mj-ea"/>
                <a:cs typeface="+mj-cs"/>
                <a:sym typeface="Helvetica"/>
              </a:defRPr>
            </a:pPr>
            <a:r>
              <a:t>隐私权的</a:t>
            </a:r>
            <a:r>
              <a:rPr>
                <a:latin typeface="+mn-lt"/>
                <a:ea typeface="+mn-ea"/>
                <a:cs typeface="+mn-cs"/>
                <a:sym typeface="Calibri"/>
              </a:rPr>
              <a:t>3</a:t>
            </a:r>
            <a:r>
              <a:t>个特征</a:t>
            </a:r>
            <a:endParaRPr>
              <a:latin typeface="+mn-lt"/>
              <a:ea typeface="+mn-ea"/>
              <a:cs typeface="+mn-cs"/>
              <a:sym typeface="Calibri"/>
            </a:endParaRPr>
          </a:p>
          <a:p>
            <a:pPr lvl="1" marL="427865" indent="-164563">
              <a:spcBef>
                <a:spcPts val="200"/>
              </a:spcBef>
              <a:defRPr sz="1200">
                <a:latin typeface="+mj-lt"/>
                <a:ea typeface="+mj-ea"/>
                <a:cs typeface="+mj-cs"/>
                <a:sym typeface="Helvetica"/>
              </a:defRPr>
            </a:pPr>
            <a:r>
              <a:t>隐私权的主体只能是</a:t>
            </a:r>
            <a:r>
              <a:rPr>
                <a:solidFill>
                  <a:srgbClr val="FF0000"/>
                </a:solidFill>
              </a:rPr>
              <a:t>自然人</a:t>
            </a:r>
            <a:endParaRPr>
              <a:solidFill>
                <a:srgbClr val="FF0000"/>
              </a:solidFill>
            </a:endParaRPr>
          </a:p>
          <a:p>
            <a:pPr lvl="1" marL="427865" indent="-164563">
              <a:spcBef>
                <a:spcPts val="300"/>
              </a:spcBef>
              <a:defRPr sz="1200"/>
            </a:pPr>
          </a:p>
          <a:p>
            <a:pPr lvl="1" marL="427865" indent="-164563">
              <a:spcBef>
                <a:spcPts val="200"/>
              </a:spcBef>
              <a:defRPr sz="1200">
                <a:latin typeface="+mj-lt"/>
                <a:ea typeface="+mj-ea"/>
                <a:cs typeface="+mj-cs"/>
                <a:sym typeface="Helvetica"/>
              </a:defRPr>
            </a:pPr>
            <a:r>
              <a:t>隐私权的客体包括</a:t>
            </a:r>
            <a:r>
              <a:rPr>
                <a:solidFill>
                  <a:srgbClr val="FF0000"/>
                </a:solidFill>
              </a:rPr>
              <a:t>私人活动、个人信息和个人领域</a:t>
            </a:r>
            <a:endParaRPr>
              <a:solidFill>
                <a:srgbClr val="FF0000"/>
              </a:solidFill>
            </a:endParaRPr>
          </a:p>
          <a:p>
            <a:pPr lvl="1" marL="427865" indent="-164563">
              <a:spcBef>
                <a:spcPts val="300"/>
              </a:spcBef>
              <a:defRPr sz="1200"/>
            </a:pPr>
          </a:p>
          <a:p>
            <a:pPr lvl="1" marL="427865" indent="-164563">
              <a:spcBef>
                <a:spcPts val="200"/>
              </a:spcBef>
              <a:defRPr sz="1200">
                <a:latin typeface="+mj-lt"/>
                <a:ea typeface="+mj-ea"/>
                <a:cs typeface="+mj-cs"/>
                <a:sym typeface="Helvetica"/>
              </a:defRPr>
            </a:pPr>
            <a:r>
              <a:t>隐私权的保护范围受公共利益的限制：当隐私涉及</a:t>
            </a:r>
            <a:r>
              <a:rPr>
                <a:solidFill>
                  <a:srgbClr val="FF0000"/>
                </a:solidFill>
              </a:rPr>
              <a:t>共同利益、公共需求、政治利益</a:t>
            </a:r>
            <a:r>
              <a:t>时，法律就要偏向于后者，因为它符合大多数人的需要，从长远来看，根本上也是符合隐私权主体的利益</a:t>
            </a:r>
          </a:p>
        </p:txBody>
      </p:sp>
      <p:sp>
        <p:nvSpPr>
          <p:cNvPr id="133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8.1.1 </a:t>
            </a:r>
            <a:r>
              <a:rPr>
                <a:latin typeface="+mj-lt"/>
                <a:ea typeface="+mj-ea"/>
                <a:cs typeface="+mj-cs"/>
                <a:sym typeface="Helvetica"/>
              </a:rPr>
              <a:t>什么是隐私</a:t>
            </a:r>
          </a:p>
        </p:txBody>
      </p:sp>
      <p:sp>
        <p:nvSpPr>
          <p:cNvPr id="1336"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8" name="内容占位符 2"/>
          <p:cNvSpPr txBox="1"/>
          <p:nvPr>
            <p:ph type="body" idx="1"/>
          </p:nvPr>
        </p:nvSpPr>
        <p:spPr>
          <a:xfrm>
            <a:off x="293448" y="737914"/>
            <a:ext cx="5377352" cy="2209552"/>
          </a:xfrm>
          <a:prstGeom prst="rect">
            <a:avLst/>
          </a:prstGeom>
        </p:spPr>
        <p:txBody>
          <a:bodyPr/>
          <a:lstStyle/>
          <a:p>
            <a:pPr>
              <a:spcBef>
                <a:spcPts val="200"/>
              </a:spcBef>
              <a:defRPr b="1" sz="1200">
                <a:latin typeface="+mj-lt"/>
                <a:ea typeface="+mj-ea"/>
                <a:cs typeface="+mj-cs"/>
                <a:sym typeface="Helvetica"/>
              </a:defRPr>
            </a:pPr>
            <a:r>
              <a:t>隐私知情权</a:t>
            </a:r>
            <a:endParaRPr>
              <a:latin typeface="+mn-lt"/>
              <a:ea typeface="+mn-ea"/>
              <a:cs typeface="+mn-cs"/>
              <a:sym typeface="Calibri"/>
            </a:endParaRPr>
          </a:p>
          <a:p>
            <a:pPr lvl="1" marL="427865" indent="-164563">
              <a:spcBef>
                <a:spcPts val="200"/>
              </a:spcBef>
              <a:defRPr sz="1200">
                <a:latin typeface="+mj-lt"/>
                <a:ea typeface="+mj-ea"/>
                <a:cs typeface="+mj-cs"/>
                <a:sym typeface="Helvetica"/>
              </a:defRPr>
            </a:pPr>
            <a:r>
              <a:t>当个人信息被数据库或机构、团体收集后</a:t>
            </a:r>
            <a:r>
              <a:rPr>
                <a:solidFill>
                  <a:srgbClr val="FF0000"/>
                </a:solidFill>
              </a:rPr>
              <a:t>应该通知这个人</a:t>
            </a:r>
            <a:endParaRPr>
              <a:solidFill>
                <a:srgbClr val="FF0000"/>
              </a:solidFill>
            </a:endParaRPr>
          </a:p>
          <a:p>
            <a:pPr>
              <a:defRPr sz="1200"/>
            </a:pPr>
          </a:p>
          <a:p>
            <a:pPr>
              <a:spcBef>
                <a:spcPts val="200"/>
              </a:spcBef>
              <a:defRPr sz="1200">
                <a:latin typeface="+mj-lt"/>
                <a:ea typeface="+mj-ea"/>
                <a:cs typeface="+mj-cs"/>
                <a:sym typeface="Helvetica"/>
              </a:defRPr>
            </a:pPr>
            <a:r>
              <a:t>尊重他人的私生活和私人空间是人的</a:t>
            </a:r>
            <a:r>
              <a:rPr>
                <a:solidFill>
                  <a:srgbClr val="FF0000"/>
                </a:solidFill>
              </a:rPr>
              <a:t>美德</a:t>
            </a:r>
            <a:r>
              <a:t>，是人类社会共同的价值观</a:t>
            </a:r>
          </a:p>
          <a:p>
            <a:pPr>
              <a:defRPr sz="1200"/>
            </a:pPr>
          </a:p>
          <a:p>
            <a:pPr>
              <a:spcBef>
                <a:spcPts val="200"/>
              </a:spcBef>
              <a:defRPr sz="1200">
                <a:solidFill>
                  <a:srgbClr val="0000FF"/>
                </a:solidFill>
                <a:latin typeface="+mj-lt"/>
                <a:ea typeface="+mj-ea"/>
                <a:cs typeface="+mj-cs"/>
                <a:sym typeface="Helvetica"/>
              </a:defRPr>
            </a:pPr>
            <a:r>
              <a:t>例：</a:t>
            </a:r>
            <a:r>
              <a:rPr>
                <a:solidFill>
                  <a:srgbClr val="000000"/>
                </a:solidFill>
              </a:rPr>
              <a:t>在天虹超市购物的时候，使用微信支付，相关个人信息被银行、超市、腾讯等获知</a:t>
            </a:r>
          </a:p>
          <a:p>
            <a:pPr>
              <a:spcBef>
                <a:spcPts val="200"/>
              </a:spcBef>
              <a:defRPr sz="1200">
                <a:solidFill>
                  <a:srgbClr val="0000FF"/>
                </a:solidFill>
                <a:latin typeface="+mj-lt"/>
                <a:ea typeface="+mj-ea"/>
                <a:cs typeface="+mj-cs"/>
                <a:sym typeface="Helvetica"/>
              </a:defRPr>
            </a:pPr>
            <a:r>
              <a:t>例：</a:t>
            </a:r>
            <a:r>
              <a:rPr>
                <a:solidFill>
                  <a:srgbClr val="000000"/>
                </a:solidFill>
              </a:rPr>
              <a:t>学生在学校食堂用餐时，使用校园卡支付，学校可以知道一个学生的作息规律等</a:t>
            </a:r>
          </a:p>
        </p:txBody>
      </p:sp>
      <p:sp>
        <p:nvSpPr>
          <p:cNvPr id="133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8.1.1 </a:t>
            </a:r>
            <a:r>
              <a:rPr>
                <a:latin typeface="+mj-lt"/>
                <a:ea typeface="+mj-ea"/>
                <a:cs typeface="+mj-cs"/>
                <a:sym typeface="Helvetica"/>
              </a:rPr>
              <a:t>什么是隐私</a:t>
            </a:r>
          </a:p>
        </p:txBody>
      </p:sp>
      <p:sp>
        <p:nvSpPr>
          <p:cNvPr id="1340"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2"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公民自由（</a:t>
            </a:r>
            <a:r>
              <a:rPr>
                <a:latin typeface="+mn-lt"/>
                <a:ea typeface="+mn-ea"/>
                <a:cs typeface="+mn-cs"/>
                <a:sym typeface="Calibri"/>
              </a:rPr>
              <a:t>Civil Liberty</a:t>
            </a:r>
            <a:r>
              <a:t>）是</a:t>
            </a:r>
            <a:r>
              <a:rPr>
                <a:solidFill>
                  <a:srgbClr val="FF0000"/>
                </a:solidFill>
              </a:rPr>
              <a:t>宪法对每个公民的基本权利保障</a:t>
            </a:r>
            <a:r>
              <a:t>，维护和完善公民自由权是宪法的基本价值目标。</a:t>
            </a:r>
          </a:p>
          <a:p>
            <a:pPr>
              <a:defRPr sz="1200"/>
            </a:pPr>
          </a:p>
          <a:p>
            <a:pPr>
              <a:spcBef>
                <a:spcPts val="200"/>
              </a:spcBef>
              <a:defRPr b="1" sz="1200">
                <a:latin typeface="+mj-lt"/>
                <a:ea typeface="+mj-ea"/>
                <a:cs typeface="+mj-cs"/>
                <a:sym typeface="Helvetica"/>
              </a:defRPr>
            </a:pPr>
            <a:r>
              <a:t>基础的公民自由</a:t>
            </a:r>
            <a:r>
              <a:rPr b="0"/>
              <a:t>包括了</a:t>
            </a:r>
            <a:r>
              <a:rPr b="0">
                <a:solidFill>
                  <a:srgbClr val="FF0000"/>
                </a:solidFill>
              </a:rPr>
              <a:t>集会自由、宗教自由、言论自由、思想自由、教育自由、出版自由、结社自由、学习自由</a:t>
            </a:r>
            <a:r>
              <a:rPr b="0"/>
              <a:t>等。其核心是</a:t>
            </a:r>
            <a:r>
              <a:rPr b="0">
                <a:solidFill>
                  <a:srgbClr val="FF0000"/>
                </a:solidFill>
              </a:rPr>
              <a:t>言论自由</a:t>
            </a:r>
            <a:r>
              <a:rPr b="0"/>
              <a:t>，因为只有在言论自由得到保障的前提之下，其他的自由才能实施。</a:t>
            </a:r>
            <a:endParaRPr>
              <a:latin typeface="+mn-lt"/>
              <a:ea typeface="+mn-ea"/>
              <a:cs typeface="+mn-cs"/>
              <a:sym typeface="Calibri"/>
            </a:endParaRPr>
          </a:p>
          <a:p>
            <a:pPr>
              <a:defRPr sz="1200"/>
            </a:pPr>
          </a:p>
          <a:p>
            <a:pPr>
              <a:spcBef>
                <a:spcPts val="200"/>
              </a:spcBef>
              <a:defRPr sz="1200">
                <a:latin typeface="+mj-lt"/>
                <a:ea typeface="+mj-ea"/>
                <a:cs typeface="+mj-cs"/>
                <a:sym typeface="Helvetica"/>
              </a:defRPr>
            </a:pPr>
            <a:r>
              <a:t>我国宪法第</a:t>
            </a:r>
            <a:r>
              <a:rPr>
                <a:latin typeface="+mn-lt"/>
                <a:ea typeface="+mn-ea"/>
                <a:cs typeface="+mn-cs"/>
                <a:sym typeface="Calibri"/>
              </a:rPr>
              <a:t>35</a:t>
            </a:r>
            <a:r>
              <a:t>条也规定：</a:t>
            </a:r>
            <a:r>
              <a:rPr>
                <a:latin typeface="+mn-lt"/>
                <a:ea typeface="+mn-ea"/>
                <a:cs typeface="+mn-cs"/>
                <a:sym typeface="Calibri"/>
              </a:rPr>
              <a:t>“</a:t>
            </a:r>
            <a:r>
              <a:t>中华人民共和国公民有</a:t>
            </a:r>
            <a:r>
              <a:rPr>
                <a:solidFill>
                  <a:srgbClr val="FF0000"/>
                </a:solidFill>
              </a:rPr>
              <a:t>言论、出版、集会、结社、游行、示威</a:t>
            </a:r>
            <a:r>
              <a:t>的自由。</a:t>
            </a:r>
            <a:r>
              <a:rPr>
                <a:latin typeface="+mn-lt"/>
                <a:ea typeface="+mn-ea"/>
                <a:cs typeface="+mn-cs"/>
                <a:sym typeface="Calibri"/>
              </a:rPr>
              <a:t>”</a:t>
            </a:r>
          </a:p>
        </p:txBody>
      </p:sp>
      <p:sp>
        <p:nvSpPr>
          <p:cNvPr id="134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8.1.2 </a:t>
            </a:r>
            <a:r>
              <a:rPr>
                <a:latin typeface="+mj-lt"/>
                <a:ea typeface="+mj-ea"/>
                <a:cs typeface="+mj-cs"/>
                <a:sym typeface="Helvetica"/>
              </a:rPr>
              <a:t>公民自由的概念</a:t>
            </a:r>
          </a:p>
        </p:txBody>
      </p:sp>
      <p:sp>
        <p:nvSpPr>
          <p:cNvPr id="134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6" name="内容占位符 2"/>
          <p:cNvSpPr txBox="1"/>
          <p:nvPr>
            <p:ph type="body" idx="1"/>
          </p:nvPr>
        </p:nvSpPr>
        <p:spPr>
          <a:xfrm>
            <a:off x="293448" y="737914"/>
            <a:ext cx="5377352" cy="2209552"/>
          </a:xfrm>
          <a:prstGeom prst="rect">
            <a:avLst/>
          </a:prstGeom>
        </p:spPr>
        <p:txBody>
          <a:bodyPr/>
          <a:lstStyle/>
          <a:p>
            <a:pPr>
              <a:spcBef>
                <a:spcPts val="200"/>
              </a:spcBef>
              <a:defRPr b="1" sz="1200">
                <a:latin typeface="+mj-lt"/>
                <a:ea typeface="+mj-ea"/>
                <a:cs typeface="+mj-cs"/>
                <a:sym typeface="Helvetica"/>
              </a:defRPr>
            </a:pPr>
            <a:r>
              <a:t>言论自由</a:t>
            </a:r>
            <a:r>
              <a:rPr b="0"/>
              <a:t>是指公民按照自己的意愿在公共领域自由地发表言论以及听取他人陈述意见的权利。近来，随着因特网的普及，它通常被理解为包含了</a:t>
            </a:r>
            <a:r>
              <a:rPr b="0">
                <a:solidFill>
                  <a:srgbClr val="FF0000"/>
                </a:solidFill>
              </a:rPr>
              <a:t>充分的表述的自由</a:t>
            </a:r>
            <a:r>
              <a:rPr b="0"/>
              <a:t>，包括创作及发布电影、照片、歌曲、舞蹈及其他各种形式的富有表现力的咨询。</a:t>
            </a:r>
            <a:endParaRPr>
              <a:latin typeface="+mn-lt"/>
              <a:ea typeface="+mn-ea"/>
              <a:cs typeface="+mn-cs"/>
              <a:sym typeface="Calibri"/>
            </a:endParaRPr>
          </a:p>
          <a:p>
            <a:pPr>
              <a:defRPr sz="1200"/>
            </a:pPr>
          </a:p>
          <a:p>
            <a:pPr>
              <a:spcBef>
                <a:spcPts val="200"/>
              </a:spcBef>
              <a:defRPr sz="1200">
                <a:latin typeface="+mj-lt"/>
                <a:ea typeface="+mj-ea"/>
                <a:cs typeface="+mj-cs"/>
                <a:sym typeface="Helvetica"/>
              </a:defRPr>
            </a:pPr>
            <a:r>
              <a:t>国家会处罚某些具有破坏性的表达的类型，如明显地</a:t>
            </a:r>
            <a:r>
              <a:rPr>
                <a:solidFill>
                  <a:srgbClr val="0000FF"/>
                </a:solidFill>
              </a:rPr>
              <a:t>煽惑叛乱</a:t>
            </a:r>
            <a:r>
              <a:t>、</a:t>
            </a:r>
            <a:r>
              <a:rPr>
                <a:solidFill>
                  <a:srgbClr val="0000FF"/>
                </a:solidFill>
              </a:rPr>
              <a:t>诽谤</a:t>
            </a:r>
            <a:r>
              <a:t>、</a:t>
            </a:r>
            <a:r>
              <a:rPr>
                <a:solidFill>
                  <a:srgbClr val="0000FF"/>
                </a:solidFill>
              </a:rPr>
              <a:t>发布与国家安全相关的秘密</a:t>
            </a:r>
            <a:r>
              <a:t>等。</a:t>
            </a:r>
          </a:p>
          <a:p>
            <a:pPr>
              <a:defRPr sz="1200"/>
            </a:pPr>
          </a:p>
          <a:p>
            <a:pPr>
              <a:spcBef>
                <a:spcPts val="200"/>
              </a:spcBef>
              <a:defRPr sz="1200">
                <a:latin typeface="+mj-lt"/>
                <a:ea typeface="+mj-ea"/>
                <a:cs typeface="+mj-cs"/>
                <a:sym typeface="Helvetica"/>
              </a:defRPr>
            </a:pPr>
            <a:r>
              <a:t>例：</a:t>
            </a:r>
            <a:r>
              <a:rPr>
                <a:latin typeface="+mn-lt"/>
                <a:ea typeface="+mn-ea"/>
                <a:cs typeface="+mn-cs"/>
                <a:sym typeface="Calibri"/>
              </a:rPr>
              <a:t>Web 2.0</a:t>
            </a:r>
            <a:r>
              <a:t>时代</a:t>
            </a:r>
          </a:p>
        </p:txBody>
      </p:sp>
      <p:sp>
        <p:nvSpPr>
          <p:cNvPr id="134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8.1.2 </a:t>
            </a:r>
            <a:r>
              <a:rPr>
                <a:latin typeface="+mj-lt"/>
                <a:ea typeface="+mj-ea"/>
                <a:cs typeface="+mj-cs"/>
                <a:sym typeface="Helvetica"/>
              </a:rPr>
              <a:t>公民自由的概念</a:t>
            </a:r>
          </a:p>
        </p:txBody>
      </p:sp>
      <p:sp>
        <p:nvSpPr>
          <p:cNvPr id="1348"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0"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sz="1100">
                <a:latin typeface="+mj-lt"/>
                <a:ea typeface="+mj-ea"/>
                <a:cs typeface="+mj-cs"/>
                <a:sym typeface="Helvetica"/>
              </a:defRPr>
            </a:pPr>
            <a:r>
              <a:t>互联网或移动互联网时代：</a:t>
            </a:r>
            <a:r>
              <a:rPr>
                <a:solidFill>
                  <a:srgbClr val="FF0000"/>
                </a:solidFill>
              </a:rPr>
              <a:t>话语权</a:t>
            </a:r>
            <a:r>
              <a:t>从传统的精英阶层走向平民阶层</a:t>
            </a:r>
          </a:p>
          <a:p>
            <a:pPr marL="193526" indent="-193526" defTabSz="516070">
              <a:spcBef>
                <a:spcPts val="200"/>
              </a:spcBef>
              <a:defRPr sz="1100">
                <a:latin typeface="+mj-lt"/>
                <a:ea typeface="+mj-ea"/>
                <a:cs typeface="+mj-cs"/>
                <a:sym typeface="Helvetica"/>
              </a:defRPr>
            </a:pPr>
            <a:r>
              <a:t>网络言论的</a:t>
            </a:r>
            <a:r>
              <a:rPr b="1"/>
              <a:t>正面效应</a:t>
            </a:r>
            <a:r>
              <a:t>：</a:t>
            </a:r>
          </a:p>
          <a:p>
            <a:pPr lvl="1" marL="419307" indent="-161270" defTabSz="516070">
              <a:spcBef>
                <a:spcPts val="200"/>
              </a:spcBef>
              <a:defRPr sz="1100">
                <a:latin typeface="+mj-lt"/>
                <a:ea typeface="+mj-ea"/>
                <a:cs typeface="+mj-cs"/>
                <a:sym typeface="Helvetica"/>
              </a:defRPr>
            </a:pPr>
            <a:r>
              <a:t>促进功能：</a:t>
            </a:r>
            <a:r>
              <a:rPr>
                <a:latin typeface="+mn-lt"/>
                <a:ea typeface="+mn-ea"/>
                <a:cs typeface="+mn-cs"/>
                <a:sym typeface="Calibri"/>
              </a:rPr>
              <a:t>“</a:t>
            </a:r>
            <a:r>
              <a:t>知无不言、言无不尽</a:t>
            </a:r>
            <a:r>
              <a:rPr>
                <a:latin typeface="+mn-lt"/>
                <a:ea typeface="+mn-ea"/>
                <a:cs typeface="+mn-cs"/>
                <a:sym typeface="Calibri"/>
              </a:rPr>
              <a:t>”</a:t>
            </a:r>
            <a:r>
              <a:t>地表达自己的思想</a:t>
            </a:r>
          </a:p>
          <a:p>
            <a:pPr lvl="1" marL="419307" indent="-161270" defTabSz="516070">
              <a:spcBef>
                <a:spcPts val="200"/>
              </a:spcBef>
              <a:defRPr sz="1100">
                <a:latin typeface="+mj-lt"/>
                <a:ea typeface="+mj-ea"/>
                <a:cs typeface="+mj-cs"/>
                <a:sym typeface="Helvetica"/>
              </a:defRPr>
            </a:pPr>
            <a:r>
              <a:t>弘扬正义</a:t>
            </a:r>
          </a:p>
          <a:p>
            <a:pPr lvl="1" marL="419307" indent="-161270" defTabSz="516070">
              <a:spcBef>
                <a:spcPts val="200"/>
              </a:spcBef>
              <a:defRPr sz="1100">
                <a:latin typeface="+mj-lt"/>
                <a:ea typeface="+mj-ea"/>
                <a:cs typeface="+mj-cs"/>
                <a:sym typeface="Helvetica"/>
              </a:defRPr>
            </a:pPr>
            <a:r>
              <a:t>社会意义，促进全球化交流</a:t>
            </a:r>
          </a:p>
          <a:p>
            <a:pPr lvl="1" marL="419307" indent="-161270" defTabSz="516070">
              <a:spcBef>
                <a:spcPts val="200"/>
              </a:spcBef>
              <a:defRPr sz="1100">
                <a:latin typeface="+mj-lt"/>
                <a:ea typeface="+mj-ea"/>
                <a:cs typeface="+mj-cs"/>
                <a:sym typeface="Helvetica"/>
              </a:defRPr>
            </a:pPr>
            <a:r>
              <a:t>推进民主功能</a:t>
            </a:r>
          </a:p>
          <a:p>
            <a:pPr lvl="1" marL="419307" indent="-161270" defTabSz="516070">
              <a:spcBef>
                <a:spcPts val="200"/>
              </a:spcBef>
              <a:defRPr sz="1100">
                <a:latin typeface="+mj-lt"/>
                <a:ea typeface="+mj-ea"/>
                <a:cs typeface="+mj-cs"/>
                <a:sym typeface="Helvetica"/>
              </a:defRPr>
            </a:pPr>
            <a:r>
              <a:t>安全与秩序：给予民众一个发泄不满的机会和方式</a:t>
            </a:r>
          </a:p>
          <a:p>
            <a:pPr marL="193526" indent="-193526" defTabSz="516070">
              <a:spcBef>
                <a:spcPts val="200"/>
              </a:spcBef>
              <a:defRPr sz="1100">
                <a:latin typeface="+mj-lt"/>
                <a:ea typeface="+mj-ea"/>
                <a:cs typeface="+mj-cs"/>
                <a:sym typeface="Helvetica"/>
              </a:defRPr>
            </a:pPr>
            <a:r>
              <a:t>网络言论的</a:t>
            </a:r>
            <a:r>
              <a:rPr b="1"/>
              <a:t>威胁</a:t>
            </a:r>
            <a:r>
              <a:t>：欺骗性、片面性</a:t>
            </a:r>
          </a:p>
          <a:p>
            <a:pPr marL="193526" indent="-193526" defTabSz="516070">
              <a:spcBef>
                <a:spcPts val="200"/>
              </a:spcBef>
              <a:defRPr sz="1100">
                <a:solidFill>
                  <a:srgbClr val="0000FF"/>
                </a:solidFill>
                <a:latin typeface="+mj-lt"/>
                <a:ea typeface="+mj-ea"/>
                <a:cs typeface="+mj-cs"/>
                <a:sym typeface="Helvetica"/>
              </a:defRPr>
            </a:pPr>
            <a:r>
              <a:t>例：</a:t>
            </a:r>
            <a:r>
              <a:rPr>
                <a:solidFill>
                  <a:srgbClr val="000000"/>
                </a:solidFill>
              </a:rPr>
              <a:t>微信、微博上的舆论</a:t>
            </a:r>
          </a:p>
        </p:txBody>
      </p:sp>
      <p:sp>
        <p:nvSpPr>
          <p:cNvPr id="135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8.1.3 </a:t>
            </a:r>
            <a:r>
              <a:rPr>
                <a:latin typeface="+mj-lt"/>
                <a:ea typeface="+mj-ea"/>
                <a:cs typeface="+mj-cs"/>
                <a:sym typeface="Helvetica"/>
              </a:rPr>
              <a:t>网络言论自由</a:t>
            </a:r>
          </a:p>
        </p:txBody>
      </p:sp>
      <p:sp>
        <p:nvSpPr>
          <p:cNvPr id="1352"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4"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在我国百姓中不会把</a:t>
            </a:r>
            <a:r>
              <a:rPr>
                <a:solidFill>
                  <a:srgbClr val="FF0000"/>
                </a:solidFill>
              </a:rPr>
              <a:t>女士的年龄、婚姻、生育情况</a:t>
            </a:r>
            <a:r>
              <a:t>，</a:t>
            </a:r>
            <a:r>
              <a:rPr>
                <a:solidFill>
                  <a:srgbClr val="FF0000"/>
                </a:solidFill>
              </a:rPr>
              <a:t>男士的收入</a:t>
            </a:r>
            <a:r>
              <a:t>等当作个人隐私；在西方国家，这些问题是不能去问的，当问及这类问题时，他们会很生气，甚至会考虑用法律来进行争辩、讨说法</a:t>
            </a:r>
          </a:p>
        </p:txBody>
      </p:sp>
      <p:sp>
        <p:nvSpPr>
          <p:cNvPr id="135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8.1.4 </a:t>
            </a:r>
            <a:r>
              <a:rPr>
                <a:latin typeface="+mj-lt"/>
                <a:ea typeface="+mj-ea"/>
                <a:cs typeface="+mj-cs"/>
                <a:sym typeface="Helvetica"/>
              </a:rPr>
              <a:t>不同国家对隐私和言论自由的态度</a:t>
            </a:r>
          </a:p>
        </p:txBody>
      </p:sp>
      <p:sp>
        <p:nvSpPr>
          <p:cNvPr id="1356"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8" name="内容占位符 2"/>
          <p:cNvSpPr txBox="1"/>
          <p:nvPr>
            <p:ph type="body" idx="1"/>
          </p:nvPr>
        </p:nvSpPr>
        <p:spPr>
          <a:xfrm>
            <a:off x="293448" y="737914"/>
            <a:ext cx="5377352" cy="2209552"/>
          </a:xfrm>
          <a:prstGeom prst="rect">
            <a:avLst/>
          </a:prstGeom>
        </p:spPr>
        <p:txBody>
          <a:bodyPr/>
          <a:lstStyle/>
          <a:p>
            <a:pPr>
              <a:spcBef>
                <a:spcPts val="200"/>
              </a:spcBef>
              <a:defRPr sz="1200"/>
            </a:pPr>
            <a:r>
              <a:t>“</a:t>
            </a:r>
            <a:r>
              <a:rPr>
                <a:latin typeface="+mj-lt"/>
                <a:ea typeface="+mj-ea"/>
                <a:cs typeface="+mj-cs"/>
                <a:sym typeface="Helvetica"/>
              </a:rPr>
              <a:t>国家安全</a:t>
            </a:r>
            <a:r>
              <a:t>”</a:t>
            </a:r>
            <a:r>
              <a:rPr>
                <a:latin typeface="+mj-lt"/>
                <a:ea typeface="+mj-ea"/>
                <a:cs typeface="+mj-cs"/>
                <a:sym typeface="Helvetica"/>
              </a:rPr>
              <a:t>、</a:t>
            </a:r>
            <a:r>
              <a:t>“</a:t>
            </a:r>
            <a:r>
              <a:rPr>
                <a:latin typeface="+mj-lt"/>
                <a:ea typeface="+mj-ea"/>
                <a:cs typeface="+mj-cs"/>
                <a:sym typeface="Helvetica"/>
              </a:rPr>
              <a:t>国家机密</a:t>
            </a:r>
            <a:r>
              <a:t>” vs. </a:t>
            </a:r>
            <a:r>
              <a:rPr>
                <a:latin typeface="+mj-lt"/>
                <a:ea typeface="+mj-ea"/>
                <a:cs typeface="+mj-cs"/>
                <a:sym typeface="Helvetica"/>
              </a:rPr>
              <a:t>言论自由</a:t>
            </a:r>
          </a:p>
          <a:p>
            <a:pPr>
              <a:spcBef>
                <a:spcPts val="200"/>
              </a:spcBef>
              <a:defRPr sz="1200">
                <a:latin typeface="+mj-lt"/>
                <a:ea typeface="+mj-ea"/>
                <a:cs typeface="+mj-cs"/>
                <a:sym typeface="Helvetica"/>
              </a:defRPr>
            </a:pPr>
            <a:r>
              <a:t>社会道德领域的色情出版物 </a:t>
            </a:r>
            <a:r>
              <a:rPr>
                <a:latin typeface="+mn-lt"/>
                <a:ea typeface="+mn-ea"/>
                <a:cs typeface="+mn-cs"/>
                <a:sym typeface="Calibri"/>
              </a:rPr>
              <a:t>vs. </a:t>
            </a:r>
            <a:r>
              <a:t>言论自由</a:t>
            </a:r>
          </a:p>
          <a:p>
            <a:pPr>
              <a:spcBef>
                <a:spcPts val="200"/>
              </a:spcBef>
              <a:defRPr sz="1200"/>
            </a:pPr>
            <a:r>
              <a:t>…</a:t>
            </a:r>
          </a:p>
        </p:txBody>
      </p:sp>
      <p:sp>
        <p:nvSpPr>
          <p:cNvPr id="135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8.1.4 </a:t>
            </a:r>
            <a:r>
              <a:rPr>
                <a:latin typeface="+mj-lt"/>
                <a:ea typeface="+mj-ea"/>
                <a:cs typeface="+mj-cs"/>
                <a:sym typeface="Helvetica"/>
              </a:rPr>
              <a:t>不同国家对隐私和言论自由的态度</a:t>
            </a:r>
          </a:p>
        </p:txBody>
      </p:sp>
      <p:sp>
        <p:nvSpPr>
          <p:cNvPr id="1360"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2" name="内容占位符 2"/>
          <p:cNvSpPr txBox="1"/>
          <p:nvPr>
            <p:ph type="body" idx="1"/>
          </p:nvPr>
        </p:nvSpPr>
        <p:spPr>
          <a:xfrm>
            <a:off x="293448" y="737914"/>
            <a:ext cx="5377352" cy="2209552"/>
          </a:xfrm>
          <a:prstGeom prst="rect">
            <a:avLst/>
          </a:prstGeom>
        </p:spPr>
        <p:txBody>
          <a:bodyPr/>
          <a:lstStyle/>
          <a:p>
            <a:pPr>
              <a:spcBef>
                <a:spcPts val="200"/>
              </a:spcBef>
              <a:defRPr sz="1200"/>
            </a:pPr>
            <a:r>
              <a:t>1990</a:t>
            </a:r>
            <a:r>
              <a:rPr>
                <a:latin typeface="+mj-lt"/>
                <a:ea typeface="+mj-ea"/>
                <a:cs typeface="+mj-cs"/>
                <a:sym typeface="Helvetica"/>
              </a:rPr>
              <a:t>年代以来先后颁布的条例</a:t>
            </a:r>
          </a:p>
          <a:p>
            <a:pPr lvl="1" marL="427865" indent="-164563">
              <a:spcBef>
                <a:spcPts val="200"/>
              </a:spcBef>
              <a:defRPr sz="1200">
                <a:latin typeface="+mj-lt"/>
                <a:ea typeface="+mj-ea"/>
                <a:cs typeface="+mj-cs"/>
                <a:sym typeface="Helvetica"/>
              </a:defRPr>
            </a:pPr>
            <a:r>
              <a:t>《音像制品管理条例》（</a:t>
            </a:r>
            <a:r>
              <a:rPr>
                <a:latin typeface="+mn-lt"/>
                <a:ea typeface="+mn-ea"/>
                <a:cs typeface="+mn-cs"/>
                <a:sym typeface="Calibri"/>
              </a:rPr>
              <a:t>1994</a:t>
            </a:r>
            <a:r>
              <a:t>年）</a:t>
            </a:r>
          </a:p>
          <a:p>
            <a:pPr lvl="1" marL="427865" indent="-164563">
              <a:spcBef>
                <a:spcPts val="200"/>
              </a:spcBef>
              <a:defRPr sz="1200">
                <a:latin typeface="+mj-lt"/>
                <a:ea typeface="+mj-ea"/>
                <a:cs typeface="+mj-cs"/>
                <a:sym typeface="Helvetica"/>
              </a:defRPr>
            </a:pPr>
            <a:r>
              <a:t>《广播电视管理条例》（</a:t>
            </a:r>
            <a:r>
              <a:rPr>
                <a:latin typeface="+mn-lt"/>
                <a:ea typeface="+mn-ea"/>
                <a:cs typeface="+mn-cs"/>
                <a:sym typeface="Calibri"/>
              </a:rPr>
              <a:t>1997</a:t>
            </a:r>
            <a:r>
              <a:t>年）</a:t>
            </a:r>
          </a:p>
          <a:p>
            <a:pPr lvl="1" marL="427865" indent="-164563">
              <a:spcBef>
                <a:spcPts val="200"/>
              </a:spcBef>
              <a:defRPr sz="1200">
                <a:latin typeface="+mj-lt"/>
                <a:ea typeface="+mj-ea"/>
                <a:cs typeface="+mj-cs"/>
                <a:sym typeface="Helvetica"/>
              </a:defRPr>
            </a:pPr>
            <a:r>
              <a:t>《印刷业管理条例》（</a:t>
            </a:r>
            <a:r>
              <a:rPr>
                <a:latin typeface="+mn-lt"/>
                <a:ea typeface="+mn-ea"/>
                <a:cs typeface="+mn-cs"/>
                <a:sym typeface="Calibri"/>
              </a:rPr>
              <a:t>1997</a:t>
            </a:r>
            <a:r>
              <a:t>年）</a:t>
            </a:r>
          </a:p>
          <a:p>
            <a:pPr lvl="1" marL="427865" indent="-164563">
              <a:spcBef>
                <a:spcPts val="200"/>
              </a:spcBef>
              <a:defRPr sz="1200">
                <a:latin typeface="+mj-lt"/>
                <a:ea typeface="+mj-ea"/>
                <a:cs typeface="+mj-cs"/>
                <a:sym typeface="Helvetica"/>
              </a:defRPr>
            </a:pPr>
            <a:r>
              <a:t>《出版管理条例》（</a:t>
            </a:r>
            <a:r>
              <a:rPr>
                <a:latin typeface="+mn-lt"/>
                <a:ea typeface="+mn-ea"/>
                <a:cs typeface="+mn-cs"/>
                <a:sym typeface="Calibri"/>
              </a:rPr>
              <a:t>1997</a:t>
            </a:r>
            <a:r>
              <a:t>年）</a:t>
            </a:r>
          </a:p>
          <a:p>
            <a:pPr lvl="1" marL="427865" indent="-164563">
              <a:spcBef>
                <a:spcPts val="200"/>
              </a:spcBef>
              <a:defRPr sz="1200">
                <a:latin typeface="+mj-lt"/>
                <a:ea typeface="+mj-ea"/>
                <a:cs typeface="+mj-cs"/>
                <a:sym typeface="Helvetica"/>
              </a:defRPr>
            </a:pPr>
            <a:r>
              <a:t>《营业性演出管理条例》（</a:t>
            </a:r>
            <a:r>
              <a:rPr>
                <a:latin typeface="+mn-lt"/>
                <a:ea typeface="+mn-ea"/>
                <a:cs typeface="+mn-cs"/>
                <a:sym typeface="Calibri"/>
              </a:rPr>
              <a:t>1997</a:t>
            </a:r>
            <a:r>
              <a:t>年）</a:t>
            </a:r>
          </a:p>
          <a:p>
            <a:pPr lvl="1" marL="427865" indent="-164563">
              <a:spcBef>
                <a:spcPts val="200"/>
              </a:spcBef>
              <a:defRPr sz="1200">
                <a:latin typeface="+mj-lt"/>
                <a:ea typeface="+mj-ea"/>
                <a:cs typeface="+mj-cs"/>
                <a:sym typeface="Helvetica"/>
              </a:defRPr>
            </a:pPr>
            <a:r>
              <a:t>《娱乐场所管理条例》（</a:t>
            </a:r>
            <a:r>
              <a:rPr>
                <a:latin typeface="+mn-lt"/>
                <a:ea typeface="+mn-ea"/>
                <a:cs typeface="+mn-cs"/>
                <a:sym typeface="Calibri"/>
              </a:rPr>
              <a:t>1999</a:t>
            </a:r>
            <a:r>
              <a:t>年）</a:t>
            </a:r>
          </a:p>
        </p:txBody>
      </p:sp>
      <p:sp>
        <p:nvSpPr>
          <p:cNvPr id="136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8.1.5 </a:t>
            </a:r>
            <a:r>
              <a:rPr>
                <a:latin typeface="+mj-lt"/>
                <a:ea typeface="+mj-ea"/>
                <a:cs typeface="+mj-cs"/>
                <a:sym typeface="Helvetica"/>
              </a:rPr>
              <a:t>相关的法律政策</a:t>
            </a:r>
          </a:p>
        </p:txBody>
      </p:sp>
      <p:sp>
        <p:nvSpPr>
          <p:cNvPr id="136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6"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sz="1100">
                <a:latin typeface="+mj-lt"/>
                <a:ea typeface="+mj-ea"/>
                <a:cs typeface="+mj-cs"/>
                <a:sym typeface="Helvetica"/>
              </a:defRPr>
            </a:pPr>
            <a:r>
              <a:t>以上条例中包含的</a:t>
            </a:r>
            <a:r>
              <a:rPr>
                <a:solidFill>
                  <a:srgbClr val="FF0000"/>
                </a:solidFill>
              </a:rPr>
              <a:t>限制性规定</a:t>
            </a:r>
            <a:r>
              <a:t>基本包括下列一些内容：</a:t>
            </a:r>
          </a:p>
          <a:p>
            <a:pPr lvl="1" marL="419307" indent="-161270" defTabSz="516070">
              <a:spcBef>
                <a:spcPts val="200"/>
              </a:spcBef>
              <a:defRPr sz="1100">
                <a:latin typeface="+mj-lt"/>
                <a:ea typeface="+mj-ea"/>
                <a:cs typeface="+mj-cs"/>
                <a:sym typeface="Helvetica"/>
              </a:defRPr>
            </a:pPr>
            <a:r>
              <a:t>反对</a:t>
            </a:r>
            <a:r>
              <a:rPr>
                <a:solidFill>
                  <a:srgbClr val="0000FF"/>
                </a:solidFill>
              </a:rPr>
              <a:t>宪法</a:t>
            </a:r>
            <a:r>
              <a:t>确立的基本原则的</a:t>
            </a:r>
          </a:p>
          <a:p>
            <a:pPr lvl="1" marL="419307" indent="-161270" defTabSz="516070">
              <a:spcBef>
                <a:spcPts val="200"/>
              </a:spcBef>
              <a:defRPr sz="1100">
                <a:latin typeface="+mj-lt"/>
                <a:ea typeface="+mj-ea"/>
                <a:cs typeface="+mj-cs"/>
                <a:sym typeface="Helvetica"/>
              </a:defRPr>
            </a:pPr>
            <a:r>
              <a:t>危害</a:t>
            </a:r>
            <a:r>
              <a:rPr>
                <a:solidFill>
                  <a:srgbClr val="0000FF"/>
                </a:solidFill>
              </a:rPr>
              <a:t>国家</a:t>
            </a:r>
            <a:r>
              <a:t>统一、主权和领土完整的</a:t>
            </a:r>
          </a:p>
          <a:p>
            <a:pPr lvl="1" marL="419307" indent="-161270" defTabSz="516070">
              <a:spcBef>
                <a:spcPts val="200"/>
              </a:spcBef>
              <a:defRPr sz="1100">
                <a:latin typeface="+mj-lt"/>
                <a:ea typeface="+mj-ea"/>
                <a:cs typeface="+mj-cs"/>
                <a:sym typeface="Helvetica"/>
              </a:defRPr>
            </a:pPr>
            <a:r>
              <a:t>危害</a:t>
            </a:r>
            <a:r>
              <a:rPr>
                <a:solidFill>
                  <a:srgbClr val="0000FF"/>
                </a:solidFill>
              </a:rPr>
              <a:t>国家</a:t>
            </a:r>
            <a:r>
              <a:t>安全、荣誉和利益的</a:t>
            </a:r>
          </a:p>
          <a:p>
            <a:pPr lvl="1" marL="419307" indent="-161270" defTabSz="516070">
              <a:spcBef>
                <a:spcPts val="200"/>
              </a:spcBef>
              <a:defRPr sz="1100">
                <a:latin typeface="+mj-lt"/>
                <a:ea typeface="+mj-ea"/>
                <a:cs typeface="+mj-cs"/>
                <a:sym typeface="Helvetica"/>
              </a:defRPr>
            </a:pPr>
            <a:r>
              <a:t>煽动</a:t>
            </a:r>
            <a:r>
              <a:rPr>
                <a:solidFill>
                  <a:srgbClr val="0000FF"/>
                </a:solidFill>
              </a:rPr>
              <a:t>民族</a:t>
            </a:r>
            <a:r>
              <a:t>分裂，侵害少数民族风俗习惯、破坏民族团结的</a:t>
            </a:r>
          </a:p>
          <a:p>
            <a:pPr lvl="1" marL="419307" indent="-161270" defTabSz="516070">
              <a:spcBef>
                <a:spcPts val="200"/>
              </a:spcBef>
              <a:defRPr sz="1100">
                <a:latin typeface="+mj-lt"/>
                <a:ea typeface="+mj-ea"/>
                <a:cs typeface="+mj-cs"/>
                <a:sym typeface="Helvetica"/>
              </a:defRPr>
            </a:pPr>
            <a:r>
              <a:t>泄漏</a:t>
            </a:r>
            <a:r>
              <a:rPr>
                <a:solidFill>
                  <a:srgbClr val="0000FF"/>
                </a:solidFill>
              </a:rPr>
              <a:t>国家</a:t>
            </a:r>
            <a:r>
              <a:t>机密的</a:t>
            </a:r>
          </a:p>
          <a:p>
            <a:pPr lvl="1" marL="419307" indent="-161270" defTabSz="516070">
              <a:spcBef>
                <a:spcPts val="200"/>
              </a:spcBef>
              <a:defRPr sz="1100">
                <a:latin typeface="+mj-lt"/>
                <a:ea typeface="+mj-ea"/>
                <a:cs typeface="+mj-cs"/>
                <a:sym typeface="Helvetica"/>
              </a:defRPr>
            </a:pPr>
            <a:r>
              <a:t>宣扬淫秽、迷信或者渲染暴力，危害</a:t>
            </a:r>
            <a:r>
              <a:rPr>
                <a:solidFill>
                  <a:srgbClr val="0000FF"/>
                </a:solidFill>
              </a:rPr>
              <a:t>社会</a:t>
            </a:r>
            <a:r>
              <a:t>公德和</a:t>
            </a:r>
            <a:r>
              <a:rPr>
                <a:solidFill>
                  <a:srgbClr val="0000FF"/>
                </a:solidFill>
              </a:rPr>
              <a:t>民族</a:t>
            </a:r>
            <a:r>
              <a:t>优秀文化传统的</a:t>
            </a:r>
          </a:p>
          <a:p>
            <a:pPr lvl="1" marL="419307" indent="-161270" defTabSz="516070">
              <a:spcBef>
                <a:spcPts val="200"/>
              </a:spcBef>
              <a:defRPr sz="1100">
                <a:solidFill>
                  <a:srgbClr val="0000FF"/>
                </a:solidFill>
                <a:latin typeface="+mj-lt"/>
                <a:ea typeface="+mj-ea"/>
                <a:cs typeface="+mj-cs"/>
                <a:sym typeface="Helvetica"/>
              </a:defRPr>
            </a:pPr>
            <a:r>
              <a:t>侮辱</a:t>
            </a:r>
            <a:r>
              <a:rPr>
                <a:solidFill>
                  <a:srgbClr val="000000"/>
                </a:solidFill>
              </a:rPr>
              <a:t>或者</a:t>
            </a:r>
            <a:r>
              <a:t>诽谤</a:t>
            </a:r>
            <a:r>
              <a:rPr>
                <a:solidFill>
                  <a:srgbClr val="000000"/>
                </a:solidFill>
              </a:rPr>
              <a:t>他人的</a:t>
            </a:r>
          </a:p>
          <a:p>
            <a:pPr lvl="1" marL="419307" indent="-161270" defTabSz="516070">
              <a:spcBef>
                <a:spcPts val="200"/>
              </a:spcBef>
              <a:defRPr sz="1100">
                <a:latin typeface="+mj-lt"/>
                <a:ea typeface="+mj-ea"/>
                <a:cs typeface="+mj-cs"/>
                <a:sym typeface="Helvetica"/>
              </a:defRPr>
            </a:pPr>
            <a:r>
              <a:t>法律、法规规定禁止的</a:t>
            </a:r>
            <a:r>
              <a:rPr>
                <a:solidFill>
                  <a:srgbClr val="FF0000"/>
                </a:solidFill>
              </a:rPr>
              <a:t>其他</a:t>
            </a:r>
            <a:r>
              <a:t>内容</a:t>
            </a:r>
          </a:p>
        </p:txBody>
      </p:sp>
      <p:sp>
        <p:nvSpPr>
          <p:cNvPr id="136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8.1.5 </a:t>
            </a:r>
            <a:r>
              <a:rPr>
                <a:latin typeface="+mj-lt"/>
                <a:ea typeface="+mj-ea"/>
                <a:cs typeface="+mj-cs"/>
                <a:sym typeface="Helvetica"/>
              </a:rPr>
              <a:t>相关的法律政策</a:t>
            </a:r>
          </a:p>
        </p:txBody>
      </p:sp>
      <p:sp>
        <p:nvSpPr>
          <p:cNvPr id="1368"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0" name="内容占位符 2"/>
          <p:cNvSpPr txBox="1"/>
          <p:nvPr>
            <p:ph type="body" idx="1"/>
          </p:nvPr>
        </p:nvSpPr>
        <p:spPr>
          <a:xfrm>
            <a:off x="293448" y="737914"/>
            <a:ext cx="5377352" cy="2209552"/>
          </a:xfrm>
          <a:prstGeom prst="rect">
            <a:avLst/>
          </a:prstGeom>
        </p:spPr>
        <p:txBody>
          <a:bodyPr/>
          <a:lstStyle/>
          <a:p>
            <a:pPr>
              <a:spcBef>
                <a:spcPts val="200"/>
              </a:spcBef>
              <a:defRPr sz="1200">
                <a:solidFill>
                  <a:srgbClr val="FF0000"/>
                </a:solidFill>
                <a:latin typeface="+mj-lt"/>
                <a:ea typeface="+mj-ea"/>
                <a:cs typeface="+mj-cs"/>
                <a:sym typeface="Helvetica"/>
              </a:defRPr>
            </a:pPr>
            <a:r>
              <a:t>网络攻击</a:t>
            </a:r>
            <a:r>
              <a:rPr>
                <a:solidFill>
                  <a:srgbClr val="000000"/>
                </a:solidFill>
              </a:rPr>
              <a:t>明确定性为犯罪行为，这意味着木马产业链的所作所为已经触犯了《刑法》</a:t>
            </a:r>
          </a:p>
          <a:p>
            <a:pPr>
              <a:defRPr sz="1200"/>
            </a:pPr>
          </a:p>
          <a:p>
            <a:pPr>
              <a:spcBef>
                <a:spcPts val="200"/>
              </a:spcBef>
              <a:defRPr sz="1200"/>
            </a:pPr>
            <a:r>
              <a:t>1984</a:t>
            </a:r>
            <a:r>
              <a:rPr>
                <a:latin typeface="+mj-lt"/>
                <a:ea typeface="+mj-ea"/>
                <a:cs typeface="+mj-cs"/>
                <a:sym typeface="Helvetica"/>
              </a:rPr>
              <a:t>年，英国针对个人隐私问题制定了《数据保护法》</a:t>
            </a:r>
            <a:endParaRPr>
              <a:latin typeface="+mj-lt"/>
              <a:ea typeface="+mj-ea"/>
              <a:cs typeface="+mj-cs"/>
              <a:sym typeface="Helvetica"/>
            </a:endParaRPr>
          </a:p>
          <a:p>
            <a:pPr>
              <a:defRPr sz="1200"/>
            </a:pPr>
          </a:p>
          <a:p>
            <a:pPr>
              <a:spcBef>
                <a:spcPts val="200"/>
              </a:spcBef>
              <a:defRPr sz="1200">
                <a:solidFill>
                  <a:srgbClr val="0000FF"/>
                </a:solidFill>
                <a:latin typeface="+mj-lt"/>
                <a:ea typeface="+mj-ea"/>
                <a:cs typeface="+mj-cs"/>
                <a:sym typeface="Helvetica"/>
              </a:defRPr>
            </a:pPr>
            <a:r>
              <a:t>例：</a:t>
            </a:r>
            <a:r>
              <a:rPr>
                <a:solidFill>
                  <a:srgbClr val="000000"/>
                </a:solidFill>
              </a:rPr>
              <a:t>大数据时代的个人隐私问题</a:t>
            </a:r>
          </a:p>
        </p:txBody>
      </p:sp>
      <p:sp>
        <p:nvSpPr>
          <p:cNvPr id="137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8.1.5 </a:t>
            </a:r>
            <a:r>
              <a:rPr>
                <a:latin typeface="+mj-lt"/>
                <a:ea typeface="+mj-ea"/>
                <a:cs typeface="+mj-cs"/>
                <a:sym typeface="Helvetica"/>
              </a:rPr>
              <a:t>相关的法律政策</a:t>
            </a:r>
          </a:p>
        </p:txBody>
      </p:sp>
      <p:sp>
        <p:nvSpPr>
          <p:cNvPr id="1372"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04"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05" name="Rectangle 3"/>
          <p:cNvSpPr txBox="1"/>
          <p:nvPr/>
        </p:nvSpPr>
        <p:spPr>
          <a:xfrm>
            <a:off x="2114867" y="649287"/>
            <a:ext cx="3475991" cy="14928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1.1 计算机伦理基本概念</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1.1.1 计算机伦理的提出</a:t>
            </a:r>
            <a:endParaRPr sz="1600">
              <a:latin typeface="Arial"/>
              <a:ea typeface="Arial"/>
              <a:cs typeface="Arial"/>
              <a:sym typeface="Arial"/>
            </a:endParaRP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1.1.2 计算机伦理学研究的基本问题</a:t>
            </a:r>
            <a:endParaRPr sz="1600">
              <a:latin typeface="Arial"/>
              <a:ea typeface="Arial"/>
              <a:cs typeface="Arial"/>
              <a:sym typeface="Arial"/>
            </a:endParaRP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1.1.3 计算机伦理学的定义</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1.2 计算机伦理学的研究方法及其发展</a:t>
            </a:r>
          </a:p>
        </p:txBody>
      </p:sp>
      <p:sp>
        <p:nvSpPr>
          <p:cNvPr id="106" name="灯片编号占位符 1"/>
          <p:cNvSpPr txBox="1"/>
          <p:nvPr>
            <p:ph type="sldNum" sz="quarter" idx="4294967295"/>
          </p:nvPr>
        </p:nvSpPr>
        <p:spPr>
          <a:xfrm>
            <a:off x="5448539" y="3118591"/>
            <a:ext cx="127001"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230"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231" name="Rectangle 3"/>
          <p:cNvSpPr txBox="1"/>
          <p:nvPr/>
        </p:nvSpPr>
        <p:spPr>
          <a:xfrm>
            <a:off x="2114867" y="649287"/>
            <a:ext cx="3475991" cy="6165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2.1 伦理学基本概念</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2.2 伦理分析方法</a:t>
            </a:r>
          </a:p>
        </p:txBody>
      </p:sp>
      <p:sp>
        <p:nvSpPr>
          <p:cNvPr id="232"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4"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375"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376" name="Rectangle 3"/>
          <p:cNvSpPr txBox="1"/>
          <p:nvPr/>
        </p:nvSpPr>
        <p:spPr>
          <a:xfrm>
            <a:off x="2114867" y="649286"/>
            <a:ext cx="3475991" cy="15500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8.1 隐私保护的道德和法律基础</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8.2 数据挖掘与公共数据库的隐私权</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8.2.1 数据挖掘</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8.2.2 公共数据库</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8.3 隐私保护的技术策略和伦理规范</a:t>
            </a:r>
          </a:p>
        </p:txBody>
      </p:sp>
      <p:sp>
        <p:nvSpPr>
          <p:cNvPr id="1377"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9"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sz="1100">
                <a:latin typeface="+mj-lt"/>
                <a:ea typeface="+mj-ea"/>
                <a:cs typeface="+mj-cs"/>
                <a:sym typeface="Helvetica"/>
              </a:defRPr>
            </a:pPr>
            <a:r>
              <a:t>数据挖掘（</a:t>
            </a:r>
            <a:r>
              <a:rPr>
                <a:latin typeface="+mn-lt"/>
                <a:ea typeface="+mn-ea"/>
                <a:cs typeface="+mn-cs"/>
                <a:sym typeface="Calibri"/>
              </a:rPr>
              <a:t>data mining</a:t>
            </a:r>
            <a:r>
              <a:t>）是指从数据库中提取出</a:t>
            </a:r>
            <a:r>
              <a:rPr>
                <a:solidFill>
                  <a:srgbClr val="FF0000"/>
                </a:solidFill>
              </a:rPr>
              <a:t>隐含的、先前不知道的</a:t>
            </a:r>
            <a:r>
              <a:rPr b="1">
                <a:solidFill>
                  <a:srgbClr val="0000FF"/>
                </a:solidFill>
              </a:rPr>
              <a:t>有用知识</a:t>
            </a:r>
            <a:r>
              <a:t>的过程，即数据库中的知识发现，是从大量数据中提取出</a:t>
            </a:r>
            <a:r>
              <a:rPr>
                <a:solidFill>
                  <a:srgbClr val="FF0000"/>
                </a:solidFill>
              </a:rPr>
              <a:t>可信、新颖、有效</a:t>
            </a:r>
            <a:r>
              <a:t>并能被人理解的模式的高级数据处理技术。</a:t>
            </a:r>
          </a:p>
          <a:p>
            <a:pPr marL="193526" indent="-193526" defTabSz="516070">
              <a:defRPr sz="1100"/>
            </a:pPr>
          </a:p>
          <a:p>
            <a:pPr marL="193526" indent="-193526" defTabSz="516070">
              <a:spcBef>
                <a:spcPts val="200"/>
              </a:spcBef>
              <a:defRPr sz="1100">
                <a:latin typeface="+mj-lt"/>
                <a:ea typeface="+mj-ea"/>
                <a:cs typeface="+mj-cs"/>
                <a:sym typeface="Helvetica"/>
              </a:defRPr>
            </a:pPr>
            <a:r>
              <a:t>数据挖掘三部曲：数据准备、数据挖掘、结果的解释评估</a:t>
            </a:r>
          </a:p>
          <a:p>
            <a:pPr marL="193526" indent="-193526" defTabSz="516070">
              <a:spcBef>
                <a:spcPts val="200"/>
              </a:spcBef>
              <a:defRPr sz="1100">
                <a:latin typeface="+mj-lt"/>
                <a:ea typeface="+mj-ea"/>
                <a:cs typeface="+mj-cs"/>
                <a:sym typeface="Helvetica"/>
              </a:defRPr>
            </a:pPr>
            <a:r>
              <a:t>涉及的技术：机器学习、数理统计</a:t>
            </a:r>
            <a:r>
              <a:rPr>
                <a:latin typeface="+mn-lt"/>
                <a:ea typeface="+mn-ea"/>
                <a:cs typeface="+mn-cs"/>
                <a:sym typeface="Calibri"/>
              </a:rPr>
              <a:t>…</a:t>
            </a:r>
          </a:p>
          <a:p>
            <a:pPr marL="193526" indent="-193526" defTabSz="516070">
              <a:defRPr sz="1100"/>
            </a:pPr>
          </a:p>
          <a:p>
            <a:pPr marL="193526" indent="-193526" defTabSz="516070">
              <a:spcBef>
                <a:spcPts val="200"/>
              </a:spcBef>
              <a:defRPr sz="1100">
                <a:latin typeface="+mj-lt"/>
                <a:ea typeface="+mj-ea"/>
                <a:cs typeface="+mj-cs"/>
                <a:sym typeface="Helvetica"/>
              </a:defRPr>
            </a:pPr>
            <a:r>
              <a:t>例：尿布</a:t>
            </a:r>
            <a:r>
              <a:rPr>
                <a:latin typeface="+mn-lt"/>
                <a:ea typeface="+mn-ea"/>
                <a:cs typeface="+mn-cs"/>
                <a:sym typeface="Calibri"/>
              </a:rPr>
              <a:t>+</a:t>
            </a:r>
            <a:r>
              <a:t>啤酒</a:t>
            </a:r>
          </a:p>
          <a:p>
            <a:pPr marL="193526" indent="-193526" defTabSz="516070">
              <a:spcBef>
                <a:spcPts val="200"/>
              </a:spcBef>
              <a:defRPr sz="1100">
                <a:latin typeface="+mj-lt"/>
                <a:ea typeface="+mj-ea"/>
                <a:cs typeface="+mj-cs"/>
                <a:sym typeface="Helvetica"/>
              </a:defRPr>
            </a:pPr>
            <a:r>
              <a:t>例：</a:t>
            </a:r>
            <a:r>
              <a:rPr>
                <a:latin typeface="+mn-lt"/>
                <a:ea typeface="+mn-ea"/>
                <a:cs typeface="+mn-cs"/>
                <a:sym typeface="Calibri"/>
              </a:rPr>
              <a:t>IT</a:t>
            </a:r>
            <a:r>
              <a:t>公司（腾讯、华为等）中的用户画像技术</a:t>
            </a:r>
          </a:p>
        </p:txBody>
      </p:sp>
      <p:sp>
        <p:nvSpPr>
          <p:cNvPr id="138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8.2.1 </a:t>
            </a:r>
            <a:r>
              <a:rPr>
                <a:latin typeface="+mj-lt"/>
                <a:ea typeface="+mj-ea"/>
                <a:cs typeface="+mj-cs"/>
                <a:sym typeface="Helvetica"/>
              </a:rPr>
              <a:t>数据挖掘</a:t>
            </a:r>
          </a:p>
        </p:txBody>
      </p:sp>
      <p:sp>
        <p:nvSpPr>
          <p:cNvPr id="1381"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3" name="内容占位符 2"/>
          <p:cNvSpPr txBox="1"/>
          <p:nvPr>
            <p:ph type="body" idx="1"/>
          </p:nvPr>
        </p:nvSpPr>
        <p:spPr>
          <a:xfrm>
            <a:off x="293448" y="737914"/>
            <a:ext cx="5377352" cy="2209552"/>
          </a:xfrm>
          <a:prstGeom prst="rect">
            <a:avLst/>
          </a:prstGeom>
        </p:spPr>
        <p:txBody>
          <a:bodyPr/>
          <a:lstStyle/>
          <a:p>
            <a:pPr marL="185627" indent="-185627" defTabSz="495005">
              <a:spcBef>
                <a:spcPts val="200"/>
              </a:spcBef>
              <a:defRPr b="1" sz="1100">
                <a:latin typeface="+mj-lt"/>
                <a:ea typeface="+mj-ea"/>
                <a:cs typeface="+mj-cs"/>
                <a:sym typeface="Helvetica"/>
              </a:defRPr>
            </a:pPr>
            <a:r>
              <a:t>公共数据库</a:t>
            </a:r>
            <a:r>
              <a:rPr b="0"/>
              <a:t>是指一个单位、企业或城市、地区甚至一个国家等范围内建立一个信息共享的平台，其中所有的数据库可以</a:t>
            </a:r>
            <a:r>
              <a:rPr b="0">
                <a:solidFill>
                  <a:srgbClr val="FF0000"/>
                </a:solidFill>
              </a:rPr>
              <a:t>共享</a:t>
            </a:r>
            <a:endParaRPr>
              <a:solidFill>
                <a:srgbClr val="FF0000"/>
              </a:solidFill>
              <a:latin typeface="+mn-lt"/>
              <a:ea typeface="+mn-ea"/>
              <a:cs typeface="+mn-cs"/>
              <a:sym typeface="Calibri"/>
            </a:endParaRPr>
          </a:p>
          <a:p>
            <a:pPr marL="185627" indent="-185627" defTabSz="495005">
              <a:defRPr sz="1100"/>
            </a:pPr>
          </a:p>
          <a:p>
            <a:pPr marL="185627" indent="-185627" defTabSz="495005">
              <a:spcBef>
                <a:spcPts val="200"/>
              </a:spcBef>
              <a:defRPr sz="1100">
                <a:latin typeface="+mj-lt"/>
                <a:ea typeface="+mj-ea"/>
                <a:cs typeface="+mj-cs"/>
                <a:sym typeface="Helvetica"/>
              </a:defRPr>
            </a:pPr>
            <a:r>
              <a:t>根据美国联邦贸易委员会的调查，每年美国约有</a:t>
            </a:r>
            <a:r>
              <a:rPr>
                <a:solidFill>
                  <a:srgbClr val="FF0000"/>
                </a:solidFill>
                <a:latin typeface="+mn-lt"/>
                <a:ea typeface="+mn-ea"/>
                <a:cs typeface="+mn-cs"/>
                <a:sym typeface="Calibri"/>
              </a:rPr>
              <a:t>1000</a:t>
            </a:r>
            <a:r>
              <a:rPr>
                <a:solidFill>
                  <a:srgbClr val="FF0000"/>
                </a:solidFill>
              </a:rPr>
              <a:t>万人</a:t>
            </a:r>
            <a:r>
              <a:t>的身份信息被盗</a:t>
            </a:r>
          </a:p>
          <a:p>
            <a:pPr marL="185627" indent="-185627" defTabSz="495005">
              <a:defRPr sz="1100"/>
            </a:pPr>
          </a:p>
          <a:p>
            <a:pPr marL="185627" indent="-185627" defTabSz="495005">
              <a:spcBef>
                <a:spcPts val="200"/>
              </a:spcBef>
              <a:defRPr sz="1100"/>
            </a:pPr>
            <a:r>
              <a:t>CAM (Check, Ask, Manage)</a:t>
            </a:r>
          </a:p>
          <a:p>
            <a:pPr marL="185627" indent="-185627" defTabSz="495005">
              <a:spcBef>
                <a:spcPts val="200"/>
              </a:spcBef>
              <a:defRPr sz="1100"/>
            </a:pPr>
            <a:r>
              <a:t>C: </a:t>
            </a:r>
            <a:r>
              <a:rPr>
                <a:latin typeface="+mj-lt"/>
                <a:ea typeface="+mj-ea"/>
                <a:cs typeface="+mj-cs"/>
                <a:sym typeface="Helvetica"/>
              </a:rPr>
              <a:t>定期检查个人账单，看上面有没有异常花费，一旦发现立即报告</a:t>
            </a:r>
          </a:p>
          <a:p>
            <a:pPr marL="185627" indent="-185627" defTabSz="495005">
              <a:spcBef>
                <a:spcPts val="200"/>
              </a:spcBef>
              <a:defRPr sz="1100"/>
            </a:pPr>
            <a:r>
              <a:t>A: </a:t>
            </a:r>
            <a:r>
              <a:rPr>
                <a:latin typeface="+mj-lt"/>
                <a:ea typeface="+mj-ea"/>
                <a:cs typeface="+mj-cs"/>
                <a:sym typeface="Helvetica"/>
              </a:rPr>
              <a:t>定期询问信用记录</a:t>
            </a:r>
          </a:p>
          <a:p>
            <a:pPr marL="185627" indent="-185627" defTabSz="495005">
              <a:spcBef>
                <a:spcPts val="200"/>
              </a:spcBef>
              <a:defRPr sz="1100"/>
            </a:pPr>
            <a:r>
              <a:t>M: </a:t>
            </a:r>
            <a:r>
              <a:rPr>
                <a:latin typeface="+mj-lt"/>
                <a:ea typeface="+mj-ea"/>
                <a:cs typeface="+mj-cs"/>
                <a:sym typeface="Helvetica"/>
              </a:rPr>
              <a:t>妥善保留账单，以便出错时核对</a:t>
            </a:r>
          </a:p>
        </p:txBody>
      </p:sp>
      <p:sp>
        <p:nvSpPr>
          <p:cNvPr id="138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8.2.2 </a:t>
            </a:r>
            <a:r>
              <a:rPr>
                <a:latin typeface="+mj-lt"/>
                <a:ea typeface="+mj-ea"/>
                <a:cs typeface="+mj-cs"/>
                <a:sym typeface="Helvetica"/>
              </a:rPr>
              <a:t>公共数据库</a:t>
            </a:r>
          </a:p>
        </p:txBody>
      </p:sp>
      <p:sp>
        <p:nvSpPr>
          <p:cNvPr id="1385"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7"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388"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389" name="Rectangle 3"/>
          <p:cNvSpPr txBox="1"/>
          <p:nvPr/>
        </p:nvSpPr>
        <p:spPr>
          <a:xfrm>
            <a:off x="2114867" y="649287"/>
            <a:ext cx="3475991" cy="21532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8.1 隐私保护的道德和法律基础</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8.2 数据挖掘与公共数据库的隐私权</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8.3 隐私保护的技术策略和伦理规范</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8.3.1 网络隐私权保护</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8.3.2 技术保护模式</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8.3.3 网站隐私图标与系统隐私报告</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8.3.4 隐私保护的伦理规范</a:t>
            </a:r>
          </a:p>
        </p:txBody>
      </p:sp>
      <p:sp>
        <p:nvSpPr>
          <p:cNvPr id="1390"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2"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网络隐私权的内涵</a:t>
            </a:r>
          </a:p>
          <a:p>
            <a:pPr lvl="1" marL="427865" indent="-164563">
              <a:spcBef>
                <a:spcPts val="200"/>
              </a:spcBef>
              <a:defRPr sz="1200">
                <a:latin typeface="+mj-lt"/>
                <a:ea typeface="+mj-ea"/>
                <a:cs typeface="+mj-cs"/>
                <a:sym typeface="Helvetica"/>
              </a:defRPr>
            </a:pPr>
            <a:r>
              <a:t>网络隐私</a:t>
            </a:r>
            <a:r>
              <a:rPr>
                <a:solidFill>
                  <a:srgbClr val="FF0000"/>
                </a:solidFill>
              </a:rPr>
              <a:t>不被了解</a:t>
            </a:r>
            <a:r>
              <a:t>的权利</a:t>
            </a:r>
          </a:p>
          <a:p>
            <a:pPr lvl="1" marL="427865" indent="-164563">
              <a:spcBef>
                <a:spcPts val="200"/>
              </a:spcBef>
              <a:defRPr sz="1200">
                <a:latin typeface="+mj-lt"/>
                <a:ea typeface="+mj-ea"/>
                <a:cs typeface="+mj-cs"/>
                <a:sym typeface="Helvetica"/>
              </a:defRPr>
            </a:pPr>
            <a:r>
              <a:t>自己的信息自己控制，对本人保存的有关个人数据拥有</a:t>
            </a:r>
            <a:r>
              <a:rPr>
                <a:solidFill>
                  <a:srgbClr val="FF0000"/>
                </a:solidFill>
              </a:rPr>
              <a:t>知情权</a:t>
            </a:r>
            <a:endParaRPr>
              <a:solidFill>
                <a:srgbClr val="FF0000"/>
              </a:solidFill>
            </a:endParaRPr>
          </a:p>
          <a:p>
            <a:pPr lvl="1" marL="427865" indent="-164563">
              <a:spcBef>
                <a:spcPts val="200"/>
              </a:spcBef>
              <a:defRPr sz="1200">
                <a:latin typeface="+mj-lt"/>
                <a:ea typeface="+mj-ea"/>
                <a:cs typeface="+mj-cs"/>
                <a:sym typeface="Helvetica"/>
              </a:defRPr>
            </a:pPr>
            <a:r>
              <a:t>本人的数据如有错误，本人拥有</a:t>
            </a:r>
            <a:r>
              <a:rPr>
                <a:solidFill>
                  <a:srgbClr val="FF0000"/>
                </a:solidFill>
              </a:rPr>
              <a:t>修改</a:t>
            </a:r>
            <a:r>
              <a:t>的权利</a:t>
            </a:r>
          </a:p>
        </p:txBody>
      </p:sp>
      <p:sp>
        <p:nvSpPr>
          <p:cNvPr id="139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8.3.1 </a:t>
            </a:r>
            <a:r>
              <a:rPr>
                <a:latin typeface="+mj-lt"/>
                <a:ea typeface="+mj-ea"/>
                <a:cs typeface="+mj-cs"/>
                <a:sym typeface="Helvetica"/>
              </a:rPr>
              <a:t>网络隐私权保护</a:t>
            </a:r>
          </a:p>
        </p:txBody>
      </p:sp>
      <p:sp>
        <p:nvSpPr>
          <p:cNvPr id="139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6"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《数据保护法》（</a:t>
            </a:r>
            <a:r>
              <a:rPr>
                <a:latin typeface="+mn-lt"/>
                <a:ea typeface="+mn-ea"/>
                <a:cs typeface="+mn-cs"/>
                <a:sym typeface="Calibri"/>
              </a:rPr>
              <a:t>1984</a:t>
            </a:r>
            <a:r>
              <a:t>年，英国）</a:t>
            </a:r>
          </a:p>
          <a:p>
            <a:pPr lvl="1" marL="427865" indent="-164563">
              <a:spcBef>
                <a:spcPts val="200"/>
              </a:spcBef>
              <a:defRPr sz="1200">
                <a:latin typeface="+mj-lt"/>
                <a:ea typeface="+mj-ea"/>
                <a:cs typeface="+mj-cs"/>
                <a:sym typeface="Helvetica"/>
              </a:defRPr>
            </a:pPr>
            <a:r>
              <a:t>不允许信息搜集者以</a:t>
            </a:r>
            <a:r>
              <a:rPr>
                <a:solidFill>
                  <a:srgbClr val="FF0000"/>
                </a:solidFill>
              </a:rPr>
              <a:t>欺骗手段</a:t>
            </a:r>
            <a:r>
              <a:t>来获取个人信息，且搜集取得的个人信息要</a:t>
            </a:r>
            <a:r>
              <a:rPr>
                <a:solidFill>
                  <a:srgbClr val="FF0000"/>
                </a:solidFill>
              </a:rPr>
              <a:t>征得有关个人的同意</a:t>
            </a:r>
          </a:p>
          <a:p>
            <a:pPr lvl="1" marL="427865" indent="-164563">
              <a:spcBef>
                <a:spcPts val="200"/>
              </a:spcBef>
              <a:defRPr sz="1200">
                <a:latin typeface="+mj-lt"/>
                <a:ea typeface="+mj-ea"/>
                <a:cs typeface="+mj-cs"/>
                <a:sym typeface="Helvetica"/>
              </a:defRPr>
            </a:pPr>
            <a:r>
              <a:t>想要持有个人信息数据，一定要有特定的</a:t>
            </a:r>
            <a:r>
              <a:rPr>
                <a:solidFill>
                  <a:srgbClr val="FF0000"/>
                </a:solidFill>
              </a:rPr>
              <a:t>合法的目的</a:t>
            </a:r>
          </a:p>
          <a:p>
            <a:pPr lvl="1" marL="427865" indent="-164563">
              <a:spcBef>
                <a:spcPts val="200"/>
              </a:spcBef>
              <a:defRPr sz="1200">
                <a:latin typeface="+mj-lt"/>
                <a:ea typeface="+mj-ea"/>
                <a:cs typeface="+mj-cs"/>
                <a:sym typeface="Helvetica"/>
              </a:defRPr>
            </a:pPr>
            <a:r>
              <a:t>对于防止个人信息数据在未经许可的情况下被扩散、更改、透露或销毁，必须要采取一定的</a:t>
            </a:r>
            <a:r>
              <a:rPr>
                <a:solidFill>
                  <a:srgbClr val="FF0000"/>
                </a:solidFill>
              </a:rPr>
              <a:t>安全措施</a:t>
            </a:r>
          </a:p>
          <a:p>
            <a:pPr lvl="1" marL="427865" indent="-164563">
              <a:spcBef>
                <a:spcPts val="200"/>
              </a:spcBef>
              <a:defRPr sz="1200">
                <a:latin typeface="+mj-lt"/>
                <a:ea typeface="+mj-ea"/>
                <a:cs typeface="+mj-cs"/>
                <a:sym typeface="Helvetica"/>
              </a:defRPr>
            </a:pPr>
            <a:r>
              <a:t>在未经许可下而透露有关个人信息数据的，该信息拥有者有权要求</a:t>
            </a:r>
            <a:r>
              <a:rPr>
                <a:solidFill>
                  <a:srgbClr val="FF0000"/>
                </a:solidFill>
              </a:rPr>
              <a:t>赔偿</a:t>
            </a:r>
          </a:p>
        </p:txBody>
      </p:sp>
      <p:sp>
        <p:nvSpPr>
          <p:cNvPr id="139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8.3.1 </a:t>
            </a:r>
            <a:r>
              <a:rPr>
                <a:latin typeface="+mj-lt"/>
                <a:ea typeface="+mj-ea"/>
                <a:cs typeface="+mj-cs"/>
                <a:sym typeface="Helvetica"/>
              </a:rPr>
              <a:t>网络隐私权保护</a:t>
            </a:r>
          </a:p>
        </p:txBody>
      </p:sp>
      <p:sp>
        <p:nvSpPr>
          <p:cNvPr id="1398"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0"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目前，对于大型数据库常用的安全技术措施：</a:t>
            </a:r>
          </a:p>
          <a:p>
            <a:pPr lvl="1" marL="427865" indent="-164563">
              <a:spcBef>
                <a:spcPts val="200"/>
              </a:spcBef>
              <a:defRPr sz="1200">
                <a:latin typeface="+mj-lt"/>
                <a:ea typeface="+mj-ea"/>
                <a:cs typeface="+mj-cs"/>
                <a:sym typeface="Helvetica"/>
              </a:defRPr>
            </a:pPr>
            <a:r>
              <a:t>为所使用的</a:t>
            </a:r>
            <a:r>
              <a:rPr>
                <a:solidFill>
                  <a:srgbClr val="FF0000"/>
                </a:solidFill>
              </a:rPr>
              <a:t>操作系统</a:t>
            </a:r>
            <a:r>
              <a:t>设置安全密码：阻止无关人员开启计算机</a:t>
            </a:r>
          </a:p>
          <a:p>
            <a:pPr lvl="1" marL="427865" indent="-164563">
              <a:spcBef>
                <a:spcPts val="200"/>
              </a:spcBef>
              <a:defRPr sz="1200">
                <a:solidFill>
                  <a:srgbClr val="FF0000"/>
                </a:solidFill>
                <a:latin typeface="+mj-lt"/>
                <a:ea typeface="+mj-ea"/>
                <a:cs typeface="+mj-cs"/>
                <a:sym typeface="Helvetica"/>
              </a:defRPr>
            </a:pPr>
            <a:r>
              <a:t>数据库应用软件</a:t>
            </a:r>
            <a:r>
              <a:rPr>
                <a:solidFill>
                  <a:srgbClr val="000000"/>
                </a:solidFill>
              </a:rPr>
              <a:t>加密：无法进入数据库程序</a:t>
            </a:r>
          </a:p>
          <a:p>
            <a:pPr lvl="1" marL="427865" indent="-164563">
              <a:spcBef>
                <a:spcPts val="200"/>
              </a:spcBef>
              <a:defRPr sz="1200">
                <a:latin typeface="+mj-lt"/>
                <a:ea typeface="+mj-ea"/>
                <a:cs typeface="+mj-cs"/>
                <a:sym typeface="Helvetica"/>
              </a:defRPr>
            </a:pPr>
            <a:r>
              <a:t>设置</a:t>
            </a:r>
            <a:r>
              <a:rPr>
                <a:solidFill>
                  <a:srgbClr val="FF0000"/>
                </a:solidFill>
              </a:rPr>
              <a:t>数据库</a:t>
            </a:r>
            <a:r>
              <a:t>口令，无法进入具体的数据库</a:t>
            </a:r>
          </a:p>
          <a:p>
            <a:pPr lvl="1" marL="427865" indent="-164563">
              <a:spcBef>
                <a:spcPts val="200"/>
              </a:spcBef>
              <a:defRPr sz="1200">
                <a:solidFill>
                  <a:srgbClr val="FF0000"/>
                </a:solidFill>
                <a:latin typeface="+mj-lt"/>
                <a:ea typeface="+mj-ea"/>
                <a:cs typeface="+mj-cs"/>
                <a:sym typeface="Helvetica"/>
              </a:defRPr>
            </a:pPr>
            <a:r>
              <a:t>数据</a:t>
            </a:r>
            <a:r>
              <a:rPr>
                <a:solidFill>
                  <a:srgbClr val="000000"/>
                </a:solidFill>
              </a:rPr>
              <a:t>加密：就是非法进入了数据库也无法读懂数据</a:t>
            </a:r>
          </a:p>
          <a:p>
            <a:pPr lvl="1" marL="427865" indent="-164563">
              <a:spcBef>
                <a:spcPts val="200"/>
              </a:spcBef>
              <a:defRPr sz="1200">
                <a:latin typeface="+mj-lt"/>
                <a:ea typeface="+mj-ea"/>
                <a:cs typeface="+mj-cs"/>
                <a:sym typeface="Helvetica"/>
              </a:defRPr>
            </a:pPr>
            <a:r>
              <a:t>使用数据库</a:t>
            </a:r>
            <a:r>
              <a:rPr>
                <a:solidFill>
                  <a:srgbClr val="FF0000"/>
                </a:solidFill>
              </a:rPr>
              <a:t>审计</a:t>
            </a:r>
            <a:r>
              <a:t>功能，防止内部人员监守自盗</a:t>
            </a:r>
          </a:p>
          <a:p>
            <a:pPr lvl="1" marL="427865" indent="-164563">
              <a:spcBef>
                <a:spcPts val="300"/>
              </a:spcBef>
              <a:defRPr sz="1200"/>
            </a:pPr>
          </a:p>
          <a:p>
            <a:pPr>
              <a:spcBef>
                <a:spcPts val="200"/>
              </a:spcBef>
              <a:defRPr sz="1200">
                <a:solidFill>
                  <a:srgbClr val="0000FF"/>
                </a:solidFill>
                <a:latin typeface="+mj-lt"/>
                <a:ea typeface="+mj-ea"/>
                <a:cs typeface="+mj-cs"/>
                <a:sym typeface="Helvetica"/>
              </a:defRPr>
            </a:pPr>
            <a:r>
              <a:t>例：</a:t>
            </a:r>
            <a:r>
              <a:rPr>
                <a:solidFill>
                  <a:srgbClr val="000000"/>
                </a:solidFill>
              </a:rPr>
              <a:t>互联网公司的数字水印技术</a:t>
            </a:r>
          </a:p>
        </p:txBody>
      </p:sp>
      <p:sp>
        <p:nvSpPr>
          <p:cNvPr id="140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8.3.2 </a:t>
            </a:r>
            <a:r>
              <a:rPr>
                <a:latin typeface="+mj-lt"/>
                <a:ea typeface="+mj-ea"/>
                <a:cs typeface="+mj-cs"/>
                <a:sym typeface="Helvetica"/>
              </a:rPr>
              <a:t>技术保护模式</a:t>
            </a:r>
          </a:p>
        </p:txBody>
      </p:sp>
      <p:sp>
        <p:nvSpPr>
          <p:cNvPr id="1402"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4" name="内容占位符 2"/>
          <p:cNvSpPr txBox="1"/>
          <p:nvPr>
            <p:ph type="body" idx="1"/>
          </p:nvPr>
        </p:nvSpPr>
        <p:spPr>
          <a:xfrm>
            <a:off x="293448" y="737914"/>
            <a:ext cx="5377352" cy="2209552"/>
          </a:xfrm>
          <a:prstGeom prst="rect">
            <a:avLst/>
          </a:prstGeom>
        </p:spPr>
        <p:txBody>
          <a:bodyPr/>
          <a:lstStyle/>
          <a:p>
            <a:pPr>
              <a:spcBef>
                <a:spcPts val="200"/>
              </a:spcBef>
              <a:defRPr sz="1200"/>
            </a:pPr>
            <a:r>
              <a:t>Cookies</a:t>
            </a:r>
            <a:r>
              <a:rPr>
                <a:latin typeface="+mj-lt"/>
                <a:ea typeface="+mj-ea"/>
                <a:cs typeface="+mj-cs"/>
                <a:sym typeface="Helvetica"/>
              </a:rPr>
              <a:t>技术</a:t>
            </a:r>
          </a:p>
          <a:p>
            <a:pPr>
              <a:spcBef>
                <a:spcPts val="200"/>
              </a:spcBef>
              <a:defRPr sz="1200">
                <a:latin typeface="+mj-lt"/>
                <a:ea typeface="+mj-ea"/>
                <a:cs typeface="+mj-cs"/>
                <a:sym typeface="Helvetica"/>
              </a:defRPr>
            </a:pPr>
            <a:r>
              <a:t>浏览器的</a:t>
            </a:r>
            <a:r>
              <a:rPr>
                <a:latin typeface="+mn-lt"/>
                <a:ea typeface="+mn-ea"/>
                <a:cs typeface="+mn-cs"/>
                <a:sym typeface="Calibri"/>
              </a:rPr>
              <a:t>“</a:t>
            </a:r>
            <a:r>
              <a:t>隐私策略</a:t>
            </a:r>
            <a:r>
              <a:rPr>
                <a:latin typeface="+mn-lt"/>
                <a:ea typeface="+mn-ea"/>
                <a:cs typeface="+mn-cs"/>
                <a:sym typeface="Calibri"/>
              </a:rPr>
              <a:t>”</a:t>
            </a:r>
            <a:r>
              <a:t>设置</a:t>
            </a:r>
          </a:p>
        </p:txBody>
      </p:sp>
      <p:sp>
        <p:nvSpPr>
          <p:cNvPr id="140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8.3.3 </a:t>
            </a:r>
            <a:r>
              <a:rPr>
                <a:latin typeface="+mj-lt"/>
                <a:ea typeface="+mj-ea"/>
                <a:cs typeface="+mj-cs"/>
                <a:sym typeface="Helvetica"/>
              </a:rPr>
              <a:t>网站隐私图标与系统隐私报告</a:t>
            </a:r>
          </a:p>
        </p:txBody>
      </p:sp>
      <p:sp>
        <p:nvSpPr>
          <p:cNvPr id="1406"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8"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sz="1100">
                <a:latin typeface="+mj-lt"/>
                <a:ea typeface="+mj-ea"/>
                <a:cs typeface="+mj-cs"/>
                <a:sym typeface="Helvetica"/>
              </a:defRPr>
            </a:pPr>
            <a:r>
              <a:t>一些业务人员在工作中直接接触个人隐私，如</a:t>
            </a:r>
            <a:r>
              <a:rPr>
                <a:solidFill>
                  <a:srgbClr val="FF0000"/>
                </a:solidFill>
              </a:rPr>
              <a:t>心理医生、医院医生、警察、教师、市场营销人员、新闻记者</a:t>
            </a:r>
            <a:r>
              <a:t>，甚至</a:t>
            </a:r>
            <a:r>
              <a:rPr>
                <a:solidFill>
                  <a:srgbClr val="FF0000"/>
                </a:solidFill>
              </a:rPr>
              <a:t>图书管理员</a:t>
            </a:r>
            <a:r>
              <a:t>也涉及民众的个人隐私信息</a:t>
            </a:r>
          </a:p>
          <a:p>
            <a:pPr marL="193526" indent="-193526" defTabSz="516070">
              <a:defRPr sz="1100"/>
            </a:pPr>
          </a:p>
          <a:p>
            <a:pPr marL="193526" indent="-193526" defTabSz="516070">
              <a:spcBef>
                <a:spcPts val="200"/>
              </a:spcBef>
              <a:defRPr sz="1100">
                <a:latin typeface="+mj-lt"/>
                <a:ea typeface="+mj-ea"/>
                <a:cs typeface="+mj-cs"/>
                <a:sym typeface="Helvetica"/>
              </a:defRPr>
            </a:pPr>
            <a:r>
              <a:t>数字化使得隐私问题突出化、普遍化，很多场合和工作都会涉及隐私问题</a:t>
            </a:r>
          </a:p>
          <a:p>
            <a:pPr marL="193526" indent="-193526" defTabSz="516070">
              <a:defRPr sz="1100"/>
            </a:pPr>
          </a:p>
          <a:p>
            <a:pPr marL="193526" indent="-193526" defTabSz="516070">
              <a:spcBef>
                <a:spcPts val="200"/>
              </a:spcBef>
              <a:defRPr sz="1100">
                <a:solidFill>
                  <a:srgbClr val="0000FF"/>
                </a:solidFill>
                <a:latin typeface="+mj-lt"/>
                <a:ea typeface="+mj-ea"/>
                <a:cs typeface="+mj-cs"/>
                <a:sym typeface="Helvetica"/>
              </a:defRPr>
            </a:pPr>
            <a:r>
              <a:t>例：</a:t>
            </a:r>
            <a:r>
              <a:rPr>
                <a:solidFill>
                  <a:srgbClr val="000000"/>
                </a:solidFill>
              </a:rPr>
              <a:t>体检报告</a:t>
            </a:r>
          </a:p>
          <a:p>
            <a:pPr marL="193526" indent="-193526" defTabSz="516070">
              <a:spcBef>
                <a:spcPts val="200"/>
              </a:spcBef>
              <a:defRPr sz="1100">
                <a:solidFill>
                  <a:srgbClr val="0000FF"/>
                </a:solidFill>
                <a:latin typeface="+mj-lt"/>
                <a:ea typeface="+mj-ea"/>
                <a:cs typeface="+mj-cs"/>
                <a:sym typeface="Helvetica"/>
              </a:defRPr>
            </a:pPr>
            <a:r>
              <a:t>例：</a:t>
            </a:r>
            <a:r>
              <a:rPr>
                <a:solidFill>
                  <a:srgbClr val="000000"/>
                </a:solidFill>
              </a:rPr>
              <a:t>家庭成员背景</a:t>
            </a:r>
          </a:p>
          <a:p>
            <a:pPr marL="193526" indent="-193526" defTabSz="516070">
              <a:spcBef>
                <a:spcPts val="200"/>
              </a:spcBef>
              <a:defRPr sz="1100">
                <a:solidFill>
                  <a:srgbClr val="0000FF"/>
                </a:solidFill>
                <a:latin typeface="+mj-lt"/>
                <a:ea typeface="+mj-ea"/>
                <a:cs typeface="+mj-cs"/>
                <a:sym typeface="Helvetica"/>
              </a:defRPr>
            </a:pPr>
            <a:r>
              <a:t>例：</a:t>
            </a:r>
            <a:r>
              <a:rPr>
                <a:solidFill>
                  <a:srgbClr val="000000"/>
                </a:solidFill>
              </a:rPr>
              <a:t>肖像权</a:t>
            </a:r>
          </a:p>
          <a:p>
            <a:pPr marL="193526" indent="-193526" defTabSz="516070">
              <a:spcBef>
                <a:spcPts val="200"/>
              </a:spcBef>
              <a:defRPr sz="1100">
                <a:solidFill>
                  <a:srgbClr val="0000FF"/>
                </a:solidFill>
                <a:latin typeface="+mj-lt"/>
                <a:ea typeface="+mj-ea"/>
                <a:cs typeface="+mj-cs"/>
                <a:sym typeface="Helvetica"/>
              </a:defRPr>
            </a:pPr>
            <a:r>
              <a:t>例：</a:t>
            </a:r>
            <a:r>
              <a:rPr>
                <a:solidFill>
                  <a:srgbClr val="000000"/>
                </a:solidFill>
              </a:rPr>
              <a:t>学生表现</a:t>
            </a:r>
          </a:p>
        </p:txBody>
      </p:sp>
      <p:sp>
        <p:nvSpPr>
          <p:cNvPr id="140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8.3.4 </a:t>
            </a:r>
            <a:r>
              <a:rPr>
                <a:latin typeface="+mj-lt"/>
                <a:ea typeface="+mj-ea"/>
                <a:cs typeface="+mj-cs"/>
                <a:sym typeface="Helvetica"/>
              </a:rPr>
              <a:t>隐私保护的伦理规范</a:t>
            </a:r>
          </a:p>
        </p:txBody>
      </p:sp>
      <p:sp>
        <p:nvSpPr>
          <p:cNvPr id="1410"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2"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sz="1200">
                <a:solidFill>
                  <a:srgbClr val="0000FF"/>
                </a:solidFill>
                <a:latin typeface="+mj-lt"/>
                <a:ea typeface="+mj-ea"/>
                <a:cs typeface="+mj-cs"/>
                <a:sym typeface="Helvetica"/>
              </a:defRPr>
            </a:pPr>
            <a:r>
              <a:t>例：</a:t>
            </a:r>
            <a:r>
              <a:rPr>
                <a:solidFill>
                  <a:srgbClr val="000000"/>
                </a:solidFill>
              </a:rPr>
              <a:t>《日内瓦宣言》</a:t>
            </a:r>
          </a:p>
          <a:p>
            <a:pPr>
              <a:spcBef>
                <a:spcPts val="200"/>
              </a:spcBef>
              <a:defRPr sz="1200"/>
            </a:pPr>
            <a:r>
              <a:t>… </a:t>
            </a:r>
            <a:r>
              <a:rPr>
                <a:latin typeface="+mj-lt"/>
                <a:ea typeface="+mj-ea"/>
                <a:cs typeface="+mj-cs"/>
                <a:sym typeface="Helvetica"/>
              </a:rPr>
              <a:t>我将用我的良心和尊严来行使我的职业。我的病人的健康将是我首先考虑的。</a:t>
            </a:r>
            <a:r>
              <a:rPr>
                <a:solidFill>
                  <a:srgbClr val="FF0000"/>
                </a:solidFill>
                <a:latin typeface="+mj-lt"/>
                <a:ea typeface="+mj-ea"/>
                <a:cs typeface="+mj-cs"/>
                <a:sym typeface="Helvetica"/>
              </a:rPr>
              <a:t>我将尊重病人所交给我的秘密（</a:t>
            </a:r>
            <a:r>
              <a:rPr>
                <a:solidFill>
                  <a:srgbClr val="FF0000"/>
                </a:solidFill>
              </a:rPr>
              <a:t>I will respect the secrets which are confided in me</a:t>
            </a:r>
            <a:r>
              <a:rPr>
                <a:solidFill>
                  <a:srgbClr val="FF0000"/>
                </a:solidFill>
                <a:latin typeface="+mj-lt"/>
                <a:ea typeface="+mj-ea"/>
                <a:cs typeface="+mj-cs"/>
                <a:sym typeface="Helvetica"/>
              </a:rPr>
              <a:t>）</a:t>
            </a:r>
            <a:r>
              <a:rPr>
                <a:latin typeface="+mj-lt"/>
                <a:ea typeface="+mj-ea"/>
                <a:cs typeface="+mj-cs"/>
                <a:sym typeface="Helvetica"/>
              </a:rPr>
              <a:t>。我将极尽所能来保持医学职业的荣誉和可贵的传统。</a:t>
            </a:r>
            <a:r>
              <a:t>… </a:t>
            </a:r>
            <a:r>
              <a:rPr>
                <a:latin typeface="+mj-lt"/>
                <a:ea typeface="+mj-ea"/>
                <a:cs typeface="+mj-cs"/>
                <a:sym typeface="Helvetica"/>
              </a:rPr>
              <a:t>我出自内心和以我的荣誉，庄严地作此保证。</a:t>
            </a:r>
          </a:p>
        </p:txBody>
      </p:sp>
      <p:sp>
        <p:nvSpPr>
          <p:cNvPr id="141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8.3.4 </a:t>
            </a:r>
            <a:r>
              <a:rPr>
                <a:latin typeface="+mj-lt"/>
                <a:ea typeface="+mj-ea"/>
                <a:cs typeface="+mj-cs"/>
                <a:sym typeface="Helvetica"/>
              </a:rPr>
              <a:t>隐私保护的伦理规范</a:t>
            </a:r>
          </a:p>
        </p:txBody>
      </p:sp>
      <p:sp>
        <p:nvSpPr>
          <p:cNvPr id="141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235"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236" name="Rectangle 3"/>
          <p:cNvSpPr txBox="1"/>
          <p:nvPr/>
        </p:nvSpPr>
        <p:spPr>
          <a:xfrm>
            <a:off x="2114867" y="649287"/>
            <a:ext cx="3475991" cy="12007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2.1 伦理学基本概念</a:t>
            </a:r>
            <a:endParaRPr>
              <a:latin typeface="Arial"/>
              <a:ea typeface="Arial"/>
              <a:cs typeface="Arial"/>
              <a:sym typeface="Arial"/>
            </a:endParaRP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2.1.1 什么是伦理学</a:t>
            </a:r>
            <a:endParaRPr sz="1600">
              <a:latin typeface="Arial"/>
              <a:ea typeface="Arial"/>
              <a:cs typeface="Arial"/>
              <a:sym typeface="Arial"/>
            </a:endParaRP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2.1.2 伦理、道德、法律</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1.2 计算机伦理学的研究方法及其发展</a:t>
            </a:r>
          </a:p>
        </p:txBody>
      </p:sp>
      <p:sp>
        <p:nvSpPr>
          <p:cNvPr id="237"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6"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小节</a:t>
            </a:r>
          </a:p>
        </p:txBody>
      </p:sp>
      <p:sp>
        <p:nvSpPr>
          <p:cNvPr id="1417" name="内容占位符 2"/>
          <p:cNvSpPr txBox="1"/>
          <p:nvPr>
            <p:ph type="body" idx="1"/>
          </p:nvPr>
        </p:nvSpPr>
        <p:spPr>
          <a:xfrm>
            <a:off x="293450" y="737914"/>
            <a:ext cx="5282089" cy="2209552"/>
          </a:xfrm>
          <a:prstGeom prst="rect">
            <a:avLst/>
          </a:prstGeom>
        </p:spPr>
        <p:txBody>
          <a:bodyPr/>
          <a:lstStyle/>
          <a:p>
            <a:pPr>
              <a:spcBef>
                <a:spcPts val="200"/>
              </a:spcBef>
              <a:defRPr sz="1200">
                <a:latin typeface="+mj-lt"/>
                <a:ea typeface="+mj-ea"/>
                <a:cs typeface="+mj-cs"/>
                <a:sym typeface="Helvetica"/>
              </a:defRPr>
            </a:pPr>
            <a:r>
              <a:t>隐私信息</a:t>
            </a:r>
          </a:p>
          <a:p>
            <a:pPr>
              <a:spcBef>
                <a:spcPts val="200"/>
              </a:spcBef>
              <a:defRPr sz="1200">
                <a:latin typeface="+mj-lt"/>
                <a:ea typeface="+mj-ea"/>
                <a:cs typeface="+mj-cs"/>
                <a:sym typeface="Helvetica"/>
              </a:defRPr>
            </a:pPr>
            <a:r>
              <a:t>网络言论</a:t>
            </a:r>
          </a:p>
          <a:p>
            <a:pPr>
              <a:spcBef>
                <a:spcPts val="200"/>
              </a:spcBef>
              <a:defRPr sz="1200">
                <a:latin typeface="+mj-lt"/>
                <a:ea typeface="+mj-ea"/>
                <a:cs typeface="+mj-cs"/>
                <a:sym typeface="Helvetica"/>
              </a:defRPr>
            </a:pPr>
            <a:r>
              <a:t>数据挖掘</a:t>
            </a:r>
          </a:p>
        </p:txBody>
      </p:sp>
      <p:sp>
        <p:nvSpPr>
          <p:cNvPr id="1418"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0" name="标题 1"/>
          <p:cNvSpPr txBox="1"/>
          <p:nvPr>
            <p:ph type="ctrTitle"/>
          </p:nvPr>
        </p:nvSpPr>
        <p:spPr>
          <a:xfrm>
            <a:off x="440172" y="1040062"/>
            <a:ext cx="4988643" cy="717658"/>
          </a:xfrm>
          <a:prstGeom prst="rect">
            <a:avLst/>
          </a:prstGeom>
        </p:spPr>
        <p:txBody>
          <a:bodyPr/>
          <a:lstStyle/>
          <a:p>
            <a:pPr>
              <a:defRPr b="1">
                <a:latin typeface="+mj-lt"/>
                <a:ea typeface="+mj-ea"/>
                <a:cs typeface="+mj-cs"/>
                <a:sym typeface="Helvetica"/>
              </a:defRPr>
            </a:pPr>
            <a:r>
              <a:t>第</a:t>
            </a:r>
            <a:r>
              <a:rPr>
                <a:latin typeface="+mn-lt"/>
                <a:ea typeface="+mn-ea"/>
                <a:cs typeface="+mn-cs"/>
                <a:sym typeface="Calibri"/>
              </a:rPr>
              <a:t>9</a:t>
            </a:r>
            <a:r>
              <a:t>章 计算机犯罪</a:t>
            </a:r>
          </a:p>
        </p:txBody>
      </p:sp>
      <p:sp>
        <p:nvSpPr>
          <p:cNvPr id="1421" name="副标题 2"/>
          <p:cNvSpPr txBox="1"/>
          <p:nvPr>
            <p:ph type="subTitle" sz="quarter" idx="1"/>
          </p:nvPr>
        </p:nvSpPr>
        <p:spPr>
          <a:xfrm>
            <a:off x="880347" y="1897221"/>
            <a:ext cx="4108294" cy="855611"/>
          </a:xfrm>
          <a:prstGeom prst="rect">
            <a:avLst/>
          </a:prstGeom>
        </p:spPr>
        <p:txBody>
          <a:bodyPr/>
          <a:lstStyle>
            <a:lvl1pPr>
              <a:spcBef>
                <a:spcPts val="300"/>
              </a:spcBef>
              <a:defRPr b="1" sz="1400">
                <a:solidFill>
                  <a:srgbClr val="000000"/>
                </a:solidFill>
                <a:latin typeface="+mj-lt"/>
                <a:ea typeface="+mj-ea"/>
                <a:cs typeface="+mj-cs"/>
                <a:sym typeface="Helvetica"/>
              </a:defRPr>
            </a:lvl1pPr>
          </a:lstStyle>
          <a:p>
            <a:pPr/>
            <a:r>
              <a:t>贺颖</a:t>
            </a:r>
          </a:p>
        </p:txBody>
      </p:sp>
      <p:sp>
        <p:nvSpPr>
          <p:cNvPr id="1422" name="灯片编号占位符 3"/>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4" name="内容占位符 2"/>
          <p:cNvSpPr txBox="1"/>
          <p:nvPr>
            <p:ph type="body" idx="1"/>
          </p:nvPr>
        </p:nvSpPr>
        <p:spPr>
          <a:xfrm>
            <a:off x="293448" y="737914"/>
            <a:ext cx="5377352" cy="2209552"/>
          </a:xfrm>
          <a:prstGeom prst="rect">
            <a:avLst/>
          </a:prstGeom>
        </p:spPr>
        <p:txBody>
          <a:bodyPr/>
          <a:lstStyle/>
          <a:p>
            <a:pPr>
              <a:spcBef>
                <a:spcPts val="200"/>
              </a:spcBef>
              <a:defRPr sz="1200"/>
            </a:pPr>
            <a:r>
              <a:t>“</a:t>
            </a:r>
            <a:r>
              <a:rPr>
                <a:latin typeface="+mj-lt"/>
                <a:ea typeface="+mj-ea"/>
                <a:cs typeface="+mj-cs"/>
                <a:sym typeface="Helvetica"/>
              </a:rPr>
              <a:t>当恐怖主义者向我们发起进攻时，他们</a:t>
            </a:r>
            <a:r>
              <a:rPr>
                <a:solidFill>
                  <a:srgbClr val="FF0000"/>
                </a:solidFill>
                <a:latin typeface="+mj-lt"/>
                <a:ea typeface="+mj-ea"/>
                <a:cs typeface="+mj-cs"/>
                <a:sym typeface="Helvetica"/>
              </a:rPr>
              <a:t>轻敲一下键盘</a:t>
            </a:r>
            <a:r>
              <a:rPr>
                <a:latin typeface="+mj-lt"/>
                <a:ea typeface="+mj-ea"/>
                <a:cs typeface="+mj-cs"/>
                <a:sym typeface="Helvetica"/>
              </a:rPr>
              <a:t>，恐怖就可能降临到数以百万计的人们身上，一场电子战的珍珠港事件时时都有可能发生。</a:t>
            </a:r>
            <a:r>
              <a:t>”</a:t>
            </a:r>
          </a:p>
          <a:p>
            <a:pPr marL="0" indent="0">
              <a:spcBef>
                <a:spcPts val="200"/>
              </a:spcBef>
              <a:buSzTx/>
              <a:buNone/>
              <a:defRPr sz="1200"/>
            </a:pPr>
            <a:r>
              <a:t>				-- </a:t>
            </a:r>
            <a:r>
              <a:rPr>
                <a:latin typeface="+mj-lt"/>
                <a:ea typeface="+mj-ea"/>
                <a:cs typeface="+mj-cs"/>
                <a:sym typeface="Helvetica"/>
              </a:rPr>
              <a:t>温</a:t>
            </a:r>
            <a:r>
              <a:t>.</a:t>
            </a:r>
            <a:r>
              <a:rPr>
                <a:latin typeface="+mj-lt"/>
                <a:ea typeface="+mj-ea"/>
                <a:cs typeface="+mj-cs"/>
                <a:sym typeface="Helvetica"/>
              </a:rPr>
              <a:t>施瓦图（美国</a:t>
            </a:r>
            <a:r>
              <a:t>Inter-Pact</a:t>
            </a:r>
            <a:r>
              <a:rPr>
                <a:latin typeface="+mj-lt"/>
                <a:ea typeface="+mj-ea"/>
                <a:cs typeface="+mj-cs"/>
                <a:sym typeface="Helvetica"/>
              </a:rPr>
              <a:t>公司的通信顾问）</a:t>
            </a:r>
          </a:p>
          <a:p>
            <a:pPr>
              <a:defRPr sz="1200"/>
            </a:pPr>
          </a:p>
          <a:p>
            <a:pPr>
              <a:spcBef>
                <a:spcPts val="200"/>
              </a:spcBef>
              <a:defRPr sz="1200">
                <a:latin typeface="+mj-lt"/>
                <a:ea typeface="+mj-ea"/>
                <a:cs typeface="+mj-cs"/>
                <a:sym typeface="Helvetica"/>
              </a:defRPr>
            </a:pPr>
            <a:r>
              <a:t>计算机犯罪是信息时代的一种</a:t>
            </a:r>
            <a:r>
              <a:rPr>
                <a:solidFill>
                  <a:srgbClr val="FF0000"/>
                </a:solidFill>
              </a:rPr>
              <a:t>高科技、高智能、高复杂化</a:t>
            </a:r>
            <a:r>
              <a:t>的犯罪，其主要犯罪形式有</a:t>
            </a:r>
            <a:r>
              <a:rPr>
                <a:solidFill>
                  <a:srgbClr val="0000FF"/>
                </a:solidFill>
              </a:rPr>
              <a:t>黑客攻击</a:t>
            </a:r>
            <a:r>
              <a:t>、</a:t>
            </a:r>
            <a:r>
              <a:rPr>
                <a:solidFill>
                  <a:srgbClr val="0000FF"/>
                </a:solidFill>
              </a:rPr>
              <a:t>计算机病毒</a:t>
            </a:r>
            <a:r>
              <a:t>、</a:t>
            </a:r>
            <a:r>
              <a:rPr>
                <a:solidFill>
                  <a:srgbClr val="0000FF"/>
                </a:solidFill>
              </a:rPr>
              <a:t>蠕虫</a:t>
            </a:r>
            <a:r>
              <a:t>以及</a:t>
            </a:r>
            <a:r>
              <a:rPr>
                <a:solidFill>
                  <a:srgbClr val="0000FF"/>
                </a:solidFill>
              </a:rPr>
              <a:t>特洛伊木马</a:t>
            </a:r>
            <a:r>
              <a:t>等。</a:t>
            </a:r>
          </a:p>
        </p:txBody>
      </p:sp>
      <p:sp>
        <p:nvSpPr>
          <p:cNvPr id="1425"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引言</a:t>
            </a:r>
          </a:p>
        </p:txBody>
      </p:sp>
      <p:sp>
        <p:nvSpPr>
          <p:cNvPr id="1426"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8"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429"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430" name="Rectangle 3"/>
          <p:cNvSpPr txBox="1"/>
          <p:nvPr/>
        </p:nvSpPr>
        <p:spPr>
          <a:xfrm>
            <a:off x="2114867" y="649287"/>
            <a:ext cx="3475991" cy="6165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9.1 计算机犯罪概述</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9.2 计算机犯罪的主要形式及预防抵御策略</a:t>
            </a:r>
          </a:p>
        </p:txBody>
      </p:sp>
      <p:sp>
        <p:nvSpPr>
          <p:cNvPr id="1431"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3"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434"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435" name="Rectangle 3"/>
          <p:cNvSpPr txBox="1"/>
          <p:nvPr/>
        </p:nvSpPr>
        <p:spPr>
          <a:xfrm>
            <a:off x="2114867" y="649287"/>
            <a:ext cx="3475991" cy="14928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9.1 计算机犯罪概述</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9.1.1 计算机犯罪及其特点</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9.1.2 计算机犯罪的构成要件</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9.1.3 计算机犯罪的历史</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9.2 计算机犯罪的主要形式及预防抵御策略</a:t>
            </a:r>
          </a:p>
        </p:txBody>
      </p:sp>
      <p:sp>
        <p:nvSpPr>
          <p:cNvPr id="1436"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8"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sz="1100">
                <a:latin typeface="+mj-lt"/>
                <a:ea typeface="+mj-ea"/>
                <a:cs typeface="+mj-cs"/>
                <a:sym typeface="Helvetica"/>
              </a:defRPr>
            </a:pPr>
            <a:r>
              <a:t>计算机犯罪：犯罪分子利用</a:t>
            </a:r>
            <a:r>
              <a:rPr>
                <a:solidFill>
                  <a:srgbClr val="FF0000"/>
                </a:solidFill>
              </a:rPr>
              <a:t>计算机或网络技术、管理的安全漏洞</a:t>
            </a:r>
            <a:r>
              <a:t>，并通过</a:t>
            </a:r>
            <a:r>
              <a:rPr>
                <a:solidFill>
                  <a:srgbClr val="0000FF"/>
                </a:solidFill>
              </a:rPr>
              <a:t>计算机或网络</a:t>
            </a:r>
            <a:r>
              <a:t>对受害者的</a:t>
            </a:r>
            <a:r>
              <a:rPr>
                <a:solidFill>
                  <a:srgbClr val="0000FF"/>
                </a:solidFill>
              </a:rPr>
              <a:t>计算机或网络系统</a:t>
            </a:r>
            <a:r>
              <a:t>进行</a:t>
            </a:r>
            <a:r>
              <a:rPr u="sng">
                <a:solidFill>
                  <a:srgbClr val="0000FF"/>
                </a:solidFill>
              </a:rPr>
              <a:t>非授权的操作</a:t>
            </a:r>
            <a:r>
              <a:t>，从而造成受害者在</a:t>
            </a:r>
            <a:r>
              <a:rPr u="sng">
                <a:solidFill>
                  <a:srgbClr val="FF0000"/>
                </a:solidFill>
              </a:rPr>
              <a:t>经济、名誉以及心理</a:t>
            </a:r>
            <a:r>
              <a:t>等方面损害的犯罪行为。</a:t>
            </a:r>
          </a:p>
          <a:p>
            <a:pPr marL="193526" indent="-193526" defTabSz="516070">
              <a:defRPr sz="1100"/>
            </a:pPr>
          </a:p>
          <a:p>
            <a:pPr marL="193526" indent="-193526" defTabSz="516070">
              <a:spcBef>
                <a:spcPts val="200"/>
              </a:spcBef>
              <a:defRPr sz="1100">
                <a:latin typeface="+mj-lt"/>
                <a:ea typeface="+mj-ea"/>
                <a:cs typeface="+mj-cs"/>
                <a:sym typeface="Helvetica"/>
              </a:defRPr>
            </a:pPr>
            <a:r>
              <a:t>特点</a:t>
            </a:r>
          </a:p>
          <a:p>
            <a:pPr lvl="1" marL="419307" indent="-161270" defTabSz="516070">
              <a:spcBef>
                <a:spcPts val="200"/>
              </a:spcBef>
              <a:defRPr sz="1100"/>
            </a:pPr>
            <a:r>
              <a:t>1. </a:t>
            </a:r>
            <a:r>
              <a:rPr>
                <a:latin typeface="+mj-lt"/>
                <a:ea typeface="+mj-ea"/>
                <a:cs typeface="+mj-cs"/>
                <a:sym typeface="Helvetica"/>
              </a:rPr>
              <a:t>犯罪的</a:t>
            </a:r>
            <a:r>
              <a:rPr>
                <a:solidFill>
                  <a:srgbClr val="FF0000"/>
                </a:solidFill>
                <a:latin typeface="+mj-lt"/>
                <a:ea typeface="+mj-ea"/>
                <a:cs typeface="+mj-cs"/>
                <a:sym typeface="Helvetica"/>
              </a:rPr>
              <a:t>成本低</a:t>
            </a:r>
            <a:r>
              <a:rPr>
                <a:latin typeface="+mj-lt"/>
                <a:ea typeface="+mj-ea"/>
                <a:cs typeface="+mj-cs"/>
                <a:sym typeface="Helvetica"/>
              </a:rPr>
              <a:t>，</a:t>
            </a:r>
            <a:r>
              <a:rPr>
                <a:solidFill>
                  <a:srgbClr val="FF0000"/>
                </a:solidFill>
                <a:latin typeface="+mj-lt"/>
                <a:ea typeface="+mj-ea"/>
                <a:cs typeface="+mj-cs"/>
                <a:sym typeface="Helvetica"/>
              </a:rPr>
              <a:t>传播迅速，传播范围广</a:t>
            </a:r>
            <a:endParaRPr>
              <a:solidFill>
                <a:srgbClr val="FF0000"/>
              </a:solidFill>
            </a:endParaRPr>
          </a:p>
          <a:p>
            <a:pPr lvl="1" marL="419307" indent="-161270" defTabSz="516070">
              <a:spcBef>
                <a:spcPts val="200"/>
              </a:spcBef>
              <a:defRPr sz="1100"/>
            </a:pPr>
            <a:r>
              <a:t>2. </a:t>
            </a:r>
            <a:r>
              <a:rPr>
                <a:latin typeface="+mj-lt"/>
                <a:ea typeface="+mj-ea"/>
                <a:cs typeface="+mj-cs"/>
                <a:sym typeface="Helvetica"/>
              </a:rPr>
              <a:t>犯罪的手段</a:t>
            </a:r>
            <a:r>
              <a:rPr>
                <a:solidFill>
                  <a:srgbClr val="FF0000"/>
                </a:solidFill>
                <a:latin typeface="+mj-lt"/>
                <a:ea typeface="+mj-ea"/>
                <a:cs typeface="+mj-cs"/>
                <a:sym typeface="Helvetica"/>
              </a:rPr>
              <a:t>隐蔽性高</a:t>
            </a:r>
            <a:endParaRPr>
              <a:solidFill>
                <a:srgbClr val="FF0000"/>
              </a:solidFill>
            </a:endParaRPr>
          </a:p>
          <a:p>
            <a:pPr lvl="1" marL="419307" indent="-161270" defTabSz="516070">
              <a:spcBef>
                <a:spcPts val="200"/>
              </a:spcBef>
              <a:defRPr sz="1100"/>
            </a:pPr>
            <a:r>
              <a:t>3. </a:t>
            </a:r>
            <a:r>
              <a:rPr>
                <a:latin typeface="+mj-lt"/>
                <a:ea typeface="+mj-ea"/>
                <a:cs typeface="+mj-cs"/>
                <a:sym typeface="Helvetica"/>
              </a:rPr>
              <a:t>犯罪行为具有</a:t>
            </a:r>
            <a:r>
              <a:rPr>
                <a:solidFill>
                  <a:srgbClr val="FF0000"/>
                </a:solidFill>
                <a:latin typeface="+mj-lt"/>
                <a:ea typeface="+mj-ea"/>
                <a:cs typeface="+mj-cs"/>
                <a:sym typeface="Helvetica"/>
              </a:rPr>
              <a:t>严重的社会危害性</a:t>
            </a:r>
            <a:endParaRPr>
              <a:solidFill>
                <a:srgbClr val="FF0000"/>
              </a:solidFill>
            </a:endParaRPr>
          </a:p>
          <a:p>
            <a:pPr lvl="1" marL="419307" indent="-161270" defTabSz="516070">
              <a:spcBef>
                <a:spcPts val="200"/>
              </a:spcBef>
              <a:defRPr sz="1100"/>
            </a:pPr>
            <a:r>
              <a:t>4. </a:t>
            </a:r>
            <a:r>
              <a:rPr>
                <a:latin typeface="+mj-lt"/>
                <a:ea typeface="+mj-ea"/>
                <a:cs typeface="+mj-cs"/>
                <a:sym typeface="Helvetica"/>
              </a:rPr>
              <a:t>犯罪的</a:t>
            </a:r>
            <a:r>
              <a:rPr>
                <a:solidFill>
                  <a:srgbClr val="FF0000"/>
                </a:solidFill>
                <a:latin typeface="+mj-lt"/>
                <a:ea typeface="+mj-ea"/>
                <a:cs typeface="+mj-cs"/>
                <a:sym typeface="Helvetica"/>
              </a:rPr>
              <a:t>智能化程度越来越高</a:t>
            </a:r>
          </a:p>
        </p:txBody>
      </p:sp>
      <p:sp>
        <p:nvSpPr>
          <p:cNvPr id="143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9.1.1 </a:t>
            </a:r>
            <a:r>
              <a:rPr>
                <a:latin typeface="+mj-lt"/>
                <a:ea typeface="+mj-ea"/>
                <a:cs typeface="+mj-cs"/>
                <a:sym typeface="Helvetica"/>
              </a:rPr>
              <a:t>计算机犯罪及其特点</a:t>
            </a:r>
          </a:p>
        </p:txBody>
      </p:sp>
      <p:sp>
        <p:nvSpPr>
          <p:cNvPr id="1440"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2" name="内容占位符 2"/>
          <p:cNvSpPr txBox="1"/>
          <p:nvPr>
            <p:ph type="body" idx="1"/>
          </p:nvPr>
        </p:nvSpPr>
        <p:spPr>
          <a:xfrm>
            <a:off x="293448" y="737914"/>
            <a:ext cx="5377352" cy="2209552"/>
          </a:xfrm>
          <a:prstGeom prst="rect">
            <a:avLst/>
          </a:prstGeom>
        </p:spPr>
        <p:txBody>
          <a:bodyPr/>
          <a:lstStyle/>
          <a:p>
            <a:pPr>
              <a:spcBef>
                <a:spcPts val="200"/>
              </a:spcBef>
              <a:defRPr sz="1200"/>
            </a:pPr>
            <a:r>
              <a:t>1. </a:t>
            </a:r>
            <a:r>
              <a:rPr>
                <a:latin typeface="+mj-lt"/>
                <a:ea typeface="+mj-ea"/>
                <a:cs typeface="+mj-cs"/>
                <a:sym typeface="Helvetica"/>
              </a:rPr>
              <a:t>犯罪主体</a:t>
            </a:r>
          </a:p>
          <a:p>
            <a:pPr>
              <a:defRPr sz="1200"/>
            </a:pPr>
          </a:p>
          <a:p>
            <a:pPr>
              <a:spcBef>
                <a:spcPts val="200"/>
              </a:spcBef>
              <a:defRPr sz="1200"/>
            </a:pPr>
            <a:r>
              <a:t>2. </a:t>
            </a:r>
            <a:r>
              <a:rPr>
                <a:latin typeface="+mj-lt"/>
                <a:ea typeface="+mj-ea"/>
                <a:cs typeface="+mj-cs"/>
                <a:sym typeface="Helvetica"/>
              </a:rPr>
              <a:t>犯罪主观方面</a:t>
            </a:r>
          </a:p>
          <a:p>
            <a:pPr lvl="1" marL="427865" indent="-164563">
              <a:spcBef>
                <a:spcPts val="200"/>
              </a:spcBef>
              <a:defRPr sz="1200">
                <a:latin typeface="+mj-lt"/>
                <a:ea typeface="+mj-ea"/>
                <a:cs typeface="+mj-cs"/>
                <a:sym typeface="Helvetica"/>
              </a:defRPr>
            </a:pPr>
            <a:r>
              <a:t>包括</a:t>
            </a:r>
            <a:r>
              <a:rPr>
                <a:solidFill>
                  <a:srgbClr val="FF0000"/>
                </a:solidFill>
              </a:rPr>
              <a:t>故意</a:t>
            </a:r>
            <a:r>
              <a:t>犯罪和</a:t>
            </a:r>
            <a:r>
              <a:rPr>
                <a:solidFill>
                  <a:srgbClr val="FF0000"/>
                </a:solidFill>
              </a:rPr>
              <a:t>过失</a:t>
            </a:r>
            <a:r>
              <a:t>犯罪（如疏忽大意而没有预见）</a:t>
            </a:r>
          </a:p>
        </p:txBody>
      </p:sp>
      <p:sp>
        <p:nvSpPr>
          <p:cNvPr id="144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9.1.2 </a:t>
            </a:r>
            <a:r>
              <a:rPr>
                <a:latin typeface="+mj-lt"/>
                <a:ea typeface="+mj-ea"/>
                <a:cs typeface="+mj-cs"/>
                <a:sym typeface="Helvetica"/>
              </a:rPr>
              <a:t>计算机犯罪的构成要件</a:t>
            </a:r>
          </a:p>
        </p:txBody>
      </p:sp>
      <p:sp>
        <p:nvSpPr>
          <p:cNvPr id="144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6" name="内容占位符 2"/>
          <p:cNvSpPr txBox="1"/>
          <p:nvPr>
            <p:ph type="body" idx="1"/>
          </p:nvPr>
        </p:nvSpPr>
        <p:spPr>
          <a:xfrm>
            <a:off x="293448" y="737914"/>
            <a:ext cx="5377352" cy="2209552"/>
          </a:xfrm>
          <a:prstGeom prst="rect">
            <a:avLst/>
          </a:prstGeom>
        </p:spPr>
        <p:txBody>
          <a:bodyPr/>
          <a:lstStyle/>
          <a:p>
            <a:pPr>
              <a:spcBef>
                <a:spcPts val="200"/>
              </a:spcBef>
              <a:defRPr sz="1200"/>
            </a:pPr>
            <a:r>
              <a:t>3. </a:t>
            </a:r>
            <a:r>
              <a:rPr>
                <a:latin typeface="+mj-lt"/>
                <a:ea typeface="+mj-ea"/>
                <a:cs typeface="+mj-cs"/>
                <a:sym typeface="Helvetica"/>
              </a:rPr>
              <a:t>犯罪客体</a:t>
            </a:r>
          </a:p>
          <a:p>
            <a:pPr lvl="1" marL="427865" indent="-164563">
              <a:spcBef>
                <a:spcPts val="200"/>
              </a:spcBef>
              <a:defRPr sz="1200">
                <a:latin typeface="+mj-lt"/>
                <a:ea typeface="+mj-ea"/>
                <a:cs typeface="+mj-cs"/>
                <a:sym typeface="Helvetica"/>
              </a:defRPr>
            </a:pPr>
            <a:r>
              <a:t>计算机犯罪不仅侵害了</a:t>
            </a:r>
            <a:r>
              <a:rPr>
                <a:solidFill>
                  <a:srgbClr val="FF0000"/>
                </a:solidFill>
              </a:rPr>
              <a:t>计算机系统所有人</a:t>
            </a:r>
            <a:r>
              <a:t>的</a:t>
            </a:r>
            <a:r>
              <a:rPr b="1">
                <a:solidFill>
                  <a:srgbClr val="0000FF"/>
                </a:solidFill>
              </a:rPr>
              <a:t>权益</a:t>
            </a:r>
            <a:r>
              <a:t>，而且对</a:t>
            </a:r>
            <a:r>
              <a:rPr>
                <a:solidFill>
                  <a:srgbClr val="FF0000"/>
                </a:solidFill>
              </a:rPr>
              <a:t>国家的计算机信息管理</a:t>
            </a:r>
            <a:r>
              <a:rPr b="1">
                <a:solidFill>
                  <a:srgbClr val="0000FF"/>
                </a:solidFill>
              </a:rPr>
              <a:t>秩序</a:t>
            </a:r>
            <a:r>
              <a:t>造成了破坏，同时还有可能对受害的计算机系统当中的</a:t>
            </a:r>
            <a:r>
              <a:rPr>
                <a:solidFill>
                  <a:srgbClr val="FF0000"/>
                </a:solidFill>
              </a:rPr>
              <a:t>数据所涉及的第</a:t>
            </a:r>
            <a:r>
              <a:rPr>
                <a:solidFill>
                  <a:srgbClr val="FF0000"/>
                </a:solidFill>
                <a:latin typeface="+mn-lt"/>
                <a:ea typeface="+mn-ea"/>
                <a:cs typeface="+mn-cs"/>
                <a:sym typeface="Calibri"/>
              </a:rPr>
              <a:t>3</a:t>
            </a:r>
            <a:r>
              <a:rPr>
                <a:solidFill>
                  <a:srgbClr val="FF0000"/>
                </a:solidFill>
              </a:rPr>
              <a:t>人</a:t>
            </a:r>
            <a:r>
              <a:t>的权益造成危害。</a:t>
            </a:r>
          </a:p>
          <a:p>
            <a:pPr>
              <a:defRPr sz="1200"/>
            </a:pPr>
          </a:p>
          <a:p>
            <a:pPr>
              <a:spcBef>
                <a:spcPts val="200"/>
              </a:spcBef>
              <a:defRPr sz="1200"/>
            </a:pPr>
            <a:r>
              <a:t>4. </a:t>
            </a:r>
            <a:r>
              <a:rPr>
                <a:latin typeface="+mj-lt"/>
                <a:ea typeface="+mj-ea"/>
                <a:cs typeface="+mj-cs"/>
                <a:sym typeface="Helvetica"/>
              </a:rPr>
              <a:t>犯罪客观方面</a:t>
            </a:r>
          </a:p>
          <a:p>
            <a:pPr lvl="1" marL="427865" indent="-164563">
              <a:spcBef>
                <a:spcPts val="200"/>
              </a:spcBef>
              <a:defRPr sz="1200">
                <a:latin typeface="+mj-lt"/>
                <a:ea typeface="+mj-ea"/>
                <a:cs typeface="+mj-cs"/>
                <a:sym typeface="Helvetica"/>
              </a:defRPr>
            </a:pPr>
            <a:r>
              <a:t>犯罪</a:t>
            </a:r>
            <a:r>
              <a:rPr b="1">
                <a:solidFill>
                  <a:srgbClr val="0000FF"/>
                </a:solidFill>
              </a:rPr>
              <a:t>行为</a:t>
            </a:r>
            <a:r>
              <a:t>、犯罪</a:t>
            </a:r>
            <a:r>
              <a:rPr b="1">
                <a:solidFill>
                  <a:srgbClr val="0000FF"/>
                </a:solidFill>
              </a:rPr>
              <a:t>对象</a:t>
            </a:r>
            <a:r>
              <a:t>、危害</a:t>
            </a:r>
            <a:r>
              <a:rPr b="1">
                <a:solidFill>
                  <a:srgbClr val="0000FF"/>
                </a:solidFill>
              </a:rPr>
              <a:t>结果</a:t>
            </a:r>
            <a:r>
              <a:t>，以及实施犯罪行为的</a:t>
            </a:r>
            <a:r>
              <a:rPr b="1">
                <a:solidFill>
                  <a:srgbClr val="0000FF"/>
                </a:solidFill>
              </a:rPr>
              <a:t>时间</a:t>
            </a:r>
            <a:r>
              <a:t>、</a:t>
            </a:r>
            <a:r>
              <a:rPr b="1">
                <a:solidFill>
                  <a:srgbClr val="0000FF"/>
                </a:solidFill>
              </a:rPr>
              <a:t>地点</a:t>
            </a:r>
            <a:r>
              <a:t>和</a:t>
            </a:r>
            <a:r>
              <a:rPr b="1">
                <a:solidFill>
                  <a:srgbClr val="0000FF"/>
                </a:solidFill>
              </a:rPr>
              <a:t>方法</a:t>
            </a:r>
            <a:r>
              <a:t>等（分析一个较为复杂的问题时，需要做一些</a:t>
            </a:r>
            <a:r>
              <a:rPr b="1">
                <a:solidFill>
                  <a:srgbClr val="0000FF"/>
                </a:solidFill>
              </a:rPr>
              <a:t>切割</a:t>
            </a:r>
            <a:r>
              <a:t>）</a:t>
            </a:r>
          </a:p>
        </p:txBody>
      </p:sp>
      <p:sp>
        <p:nvSpPr>
          <p:cNvPr id="144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9.1.2 </a:t>
            </a:r>
            <a:r>
              <a:rPr>
                <a:latin typeface="+mj-lt"/>
                <a:ea typeface="+mj-ea"/>
                <a:cs typeface="+mj-cs"/>
                <a:sym typeface="Helvetica"/>
              </a:rPr>
              <a:t>计算机犯罪的构成要件</a:t>
            </a:r>
          </a:p>
        </p:txBody>
      </p:sp>
      <p:sp>
        <p:nvSpPr>
          <p:cNvPr id="1448"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0" name="内容占位符 2"/>
          <p:cNvSpPr txBox="1"/>
          <p:nvPr>
            <p:ph type="body" idx="1"/>
          </p:nvPr>
        </p:nvSpPr>
        <p:spPr>
          <a:xfrm>
            <a:off x="293448" y="737914"/>
            <a:ext cx="5377352" cy="2209552"/>
          </a:xfrm>
          <a:prstGeom prst="rect">
            <a:avLst/>
          </a:prstGeom>
        </p:spPr>
        <p:txBody>
          <a:bodyPr/>
          <a:lstStyle/>
          <a:p>
            <a:pPr marL="185627" indent="-185627" defTabSz="495005">
              <a:spcBef>
                <a:spcPts val="200"/>
              </a:spcBef>
              <a:defRPr sz="1100">
                <a:latin typeface="+mj-lt"/>
                <a:ea typeface="+mj-ea"/>
                <a:cs typeface="+mj-cs"/>
                <a:sym typeface="Helvetica"/>
              </a:defRPr>
            </a:pPr>
            <a:r>
              <a:t>从</a:t>
            </a:r>
            <a:r>
              <a:rPr>
                <a:solidFill>
                  <a:srgbClr val="FF0000"/>
                </a:solidFill>
                <a:latin typeface="+mn-lt"/>
                <a:ea typeface="+mn-ea"/>
                <a:cs typeface="+mn-cs"/>
                <a:sym typeface="Calibri"/>
              </a:rPr>
              <a:t>1966</a:t>
            </a:r>
            <a:r>
              <a:rPr>
                <a:solidFill>
                  <a:srgbClr val="FF0000"/>
                </a:solidFill>
              </a:rPr>
              <a:t>年</a:t>
            </a:r>
            <a:r>
              <a:t>美国查处的</a:t>
            </a:r>
            <a:r>
              <a:rPr>
                <a:solidFill>
                  <a:srgbClr val="FF0000"/>
                </a:solidFill>
              </a:rPr>
              <a:t>第一起计算机犯罪案</a:t>
            </a:r>
            <a:r>
              <a:t>算起，世界范围内的计算机犯罪以惊人的速度在增长。有资料指出，目前计算机犯罪的年增长率高达</a:t>
            </a:r>
            <a:r>
              <a:rPr>
                <a:latin typeface="+mn-lt"/>
                <a:ea typeface="+mn-ea"/>
                <a:cs typeface="+mn-cs"/>
                <a:sym typeface="Calibri"/>
              </a:rPr>
              <a:t>30%</a:t>
            </a:r>
            <a:r>
              <a:t>，法国达</a:t>
            </a:r>
            <a:r>
              <a:rPr>
                <a:latin typeface="+mn-lt"/>
                <a:ea typeface="+mn-ea"/>
                <a:cs typeface="+mn-cs"/>
                <a:sym typeface="Calibri"/>
              </a:rPr>
              <a:t>200%</a:t>
            </a:r>
            <a:r>
              <a:t>，美国的硅谷地区达</a:t>
            </a:r>
            <a:r>
              <a:rPr>
                <a:latin typeface="+mn-lt"/>
                <a:ea typeface="+mn-ea"/>
                <a:cs typeface="+mn-cs"/>
                <a:sym typeface="Calibri"/>
              </a:rPr>
              <a:t>400%</a:t>
            </a:r>
            <a:r>
              <a:t>。</a:t>
            </a:r>
          </a:p>
          <a:p>
            <a:pPr marL="185627" indent="-185627" defTabSz="495005">
              <a:defRPr sz="1100"/>
            </a:pPr>
          </a:p>
          <a:p>
            <a:pPr marL="185627" indent="-185627" defTabSz="495005">
              <a:spcBef>
                <a:spcPts val="200"/>
              </a:spcBef>
              <a:defRPr sz="1100">
                <a:latin typeface="+mj-lt"/>
                <a:ea typeface="+mj-ea"/>
                <a:cs typeface="+mj-cs"/>
                <a:sym typeface="Helvetica"/>
              </a:defRPr>
            </a:pPr>
            <a:r>
              <a:t>我国自</a:t>
            </a:r>
            <a:r>
              <a:rPr>
                <a:solidFill>
                  <a:srgbClr val="FF0000"/>
                </a:solidFill>
                <a:latin typeface="+mn-lt"/>
                <a:ea typeface="+mn-ea"/>
                <a:cs typeface="+mn-cs"/>
                <a:sym typeface="Calibri"/>
              </a:rPr>
              <a:t>1986</a:t>
            </a:r>
            <a:r>
              <a:rPr>
                <a:solidFill>
                  <a:srgbClr val="FF0000"/>
                </a:solidFill>
              </a:rPr>
              <a:t>年</a:t>
            </a:r>
            <a:r>
              <a:t>首次发现计算机犯罪以来，计算机犯罪案件迅速增长，</a:t>
            </a:r>
            <a:r>
              <a:rPr>
                <a:latin typeface="+mn-lt"/>
                <a:ea typeface="+mn-ea"/>
                <a:cs typeface="+mn-cs"/>
                <a:sym typeface="Calibri"/>
              </a:rPr>
              <a:t>1999</a:t>
            </a:r>
            <a:r>
              <a:t>年我国立案侦查的计算机违法犯罪案件为</a:t>
            </a:r>
            <a:r>
              <a:rPr>
                <a:latin typeface="+mn-lt"/>
                <a:ea typeface="+mn-ea"/>
                <a:cs typeface="+mn-cs"/>
                <a:sym typeface="Calibri"/>
              </a:rPr>
              <a:t>400</a:t>
            </a:r>
            <a:r>
              <a:t>余起，</a:t>
            </a:r>
            <a:r>
              <a:rPr>
                <a:latin typeface="+mn-lt"/>
                <a:ea typeface="+mn-ea"/>
                <a:cs typeface="+mn-cs"/>
                <a:sym typeface="Calibri"/>
              </a:rPr>
              <a:t>2000</a:t>
            </a:r>
            <a:r>
              <a:t>年就剧增为</a:t>
            </a:r>
            <a:r>
              <a:rPr>
                <a:latin typeface="+mn-lt"/>
                <a:ea typeface="+mn-ea"/>
                <a:cs typeface="+mn-cs"/>
                <a:sym typeface="Calibri"/>
              </a:rPr>
              <a:t>2700</a:t>
            </a:r>
            <a:r>
              <a:t>余起，</a:t>
            </a:r>
            <a:r>
              <a:rPr>
                <a:latin typeface="+mn-lt"/>
                <a:ea typeface="+mn-ea"/>
                <a:cs typeface="+mn-cs"/>
                <a:sym typeface="Calibri"/>
              </a:rPr>
              <a:t>2008</a:t>
            </a:r>
            <a:r>
              <a:t>年更剧曾为</a:t>
            </a:r>
            <a:r>
              <a:rPr>
                <a:latin typeface="+mn-lt"/>
                <a:ea typeface="+mn-ea"/>
                <a:cs typeface="+mn-cs"/>
                <a:sym typeface="Calibri"/>
              </a:rPr>
              <a:t>4500</a:t>
            </a:r>
            <a:r>
              <a:t>余起。</a:t>
            </a:r>
          </a:p>
          <a:p>
            <a:pPr marL="185627" indent="-185627" defTabSz="495005">
              <a:defRPr sz="1100"/>
            </a:pPr>
          </a:p>
          <a:p>
            <a:pPr marL="185627" indent="-185627" defTabSz="495005">
              <a:spcBef>
                <a:spcPts val="200"/>
              </a:spcBef>
              <a:defRPr sz="1100">
                <a:solidFill>
                  <a:srgbClr val="0000FF"/>
                </a:solidFill>
                <a:latin typeface="+mj-lt"/>
                <a:ea typeface="+mj-ea"/>
                <a:cs typeface="+mj-cs"/>
                <a:sym typeface="Helvetica"/>
              </a:defRPr>
            </a:pPr>
            <a:r>
              <a:t>金融行业</a:t>
            </a:r>
            <a:r>
              <a:rPr>
                <a:solidFill>
                  <a:srgbClr val="000000"/>
                </a:solidFill>
              </a:rPr>
              <a:t>计算机网络犯罪案件发生的比例占整个计算机犯罪的</a:t>
            </a:r>
            <a:r>
              <a:rPr>
                <a:solidFill>
                  <a:srgbClr val="FF0000"/>
                </a:solidFill>
                <a:latin typeface="+mn-lt"/>
                <a:ea typeface="+mn-ea"/>
                <a:cs typeface="+mn-cs"/>
                <a:sym typeface="Calibri"/>
              </a:rPr>
              <a:t>61%</a:t>
            </a:r>
            <a:r>
              <a:rPr>
                <a:solidFill>
                  <a:srgbClr val="000000"/>
                </a:solidFill>
              </a:rPr>
              <a:t>。</a:t>
            </a:r>
          </a:p>
        </p:txBody>
      </p:sp>
      <p:sp>
        <p:nvSpPr>
          <p:cNvPr id="145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9.1.3 </a:t>
            </a:r>
            <a:r>
              <a:rPr>
                <a:latin typeface="+mj-lt"/>
                <a:ea typeface="+mj-ea"/>
                <a:cs typeface="+mj-cs"/>
                <a:sym typeface="Helvetica"/>
              </a:rPr>
              <a:t>计算机犯罪的历史</a:t>
            </a:r>
          </a:p>
        </p:txBody>
      </p:sp>
      <p:sp>
        <p:nvSpPr>
          <p:cNvPr id="1452"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4"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455"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456" name="Rectangle 3"/>
          <p:cNvSpPr txBox="1"/>
          <p:nvPr/>
        </p:nvSpPr>
        <p:spPr>
          <a:xfrm>
            <a:off x="2114867" y="649286"/>
            <a:ext cx="3475991" cy="20961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9.1 计算机犯罪概述</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9.2 计算机犯罪的主要形式及预防抵御策略</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9.2.1 黑客攻击行为与反攻击技术</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9.2.2 计算机病毒</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9.2.3 蠕虫</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9.2.4 特洛伊木马</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9.2.5 预防计算机犯罪的措施</a:t>
            </a:r>
          </a:p>
        </p:txBody>
      </p:sp>
      <p:sp>
        <p:nvSpPr>
          <p:cNvPr id="1457"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伦理学是一门研究世间万物之间的</a:t>
            </a:r>
            <a:r>
              <a:rPr b="1">
                <a:solidFill>
                  <a:srgbClr val="0000FF"/>
                </a:solidFill>
              </a:rPr>
              <a:t>关系</a:t>
            </a:r>
            <a:r>
              <a:t>，研究宇宙万物之间如何维持一个良好</a:t>
            </a:r>
            <a:r>
              <a:rPr b="1">
                <a:solidFill>
                  <a:srgbClr val="0000FF"/>
                </a:solidFill>
              </a:rPr>
              <a:t>秩序</a:t>
            </a:r>
            <a:r>
              <a:t>的学科。</a:t>
            </a:r>
          </a:p>
          <a:p>
            <a:pPr>
              <a:defRPr sz="1200"/>
            </a:pPr>
          </a:p>
          <a:p>
            <a:pPr>
              <a:spcBef>
                <a:spcPts val="200"/>
              </a:spcBef>
              <a:defRPr sz="1200"/>
            </a:pPr>
            <a:r>
              <a:t>“</a:t>
            </a:r>
            <a:r>
              <a:rPr>
                <a:latin typeface="+mj-lt"/>
                <a:ea typeface="+mj-ea"/>
                <a:cs typeface="+mj-cs"/>
                <a:sym typeface="Helvetica"/>
              </a:rPr>
              <a:t>伦理学</a:t>
            </a:r>
            <a:r>
              <a:t>”</a:t>
            </a:r>
            <a:r>
              <a:rPr>
                <a:latin typeface="+mj-lt"/>
                <a:ea typeface="+mj-ea"/>
                <a:cs typeface="+mj-cs"/>
                <a:sym typeface="Helvetica"/>
              </a:rPr>
              <a:t>在西方也叫道德科学，是研究</a:t>
            </a:r>
            <a:r>
              <a:rPr>
                <a:solidFill>
                  <a:srgbClr val="0000FF"/>
                </a:solidFill>
                <a:latin typeface="+mj-lt"/>
                <a:ea typeface="+mj-ea"/>
                <a:cs typeface="+mj-cs"/>
                <a:sym typeface="Helvetica"/>
              </a:rPr>
              <a:t>道德行为</a:t>
            </a:r>
            <a:r>
              <a:rPr>
                <a:latin typeface="+mj-lt"/>
                <a:ea typeface="+mj-ea"/>
                <a:cs typeface="+mj-cs"/>
                <a:sym typeface="Helvetica"/>
              </a:rPr>
              <a:t>的学科。属于</a:t>
            </a:r>
            <a:r>
              <a:rPr>
                <a:solidFill>
                  <a:srgbClr val="FF0000"/>
                </a:solidFill>
                <a:latin typeface="+mj-lt"/>
                <a:ea typeface="+mj-ea"/>
                <a:cs typeface="+mj-cs"/>
                <a:sym typeface="Helvetica"/>
              </a:rPr>
              <a:t>应用哲学</a:t>
            </a:r>
            <a:r>
              <a:rPr>
                <a:latin typeface="+mj-lt"/>
                <a:ea typeface="+mj-ea"/>
                <a:cs typeface="+mj-cs"/>
                <a:sym typeface="Helvetica"/>
              </a:rPr>
              <a:t>。</a:t>
            </a:r>
          </a:p>
          <a:p>
            <a:pPr>
              <a:spcBef>
                <a:spcPts val="200"/>
              </a:spcBef>
              <a:defRPr sz="1200">
                <a:latin typeface="+mj-lt"/>
                <a:ea typeface="+mj-ea"/>
                <a:cs typeface="+mj-cs"/>
                <a:sym typeface="Helvetica"/>
              </a:defRPr>
            </a:pPr>
            <a:r>
              <a:t>哲学 </a:t>
            </a:r>
            <a:r>
              <a:rPr>
                <a:latin typeface="+mn-lt"/>
                <a:ea typeface="+mn-ea"/>
                <a:cs typeface="+mn-cs"/>
                <a:sym typeface="Calibri"/>
              </a:rPr>
              <a:t>-&gt; </a:t>
            </a:r>
            <a:r>
              <a:t>应用哲学 </a:t>
            </a:r>
            <a:r>
              <a:rPr>
                <a:latin typeface="+mn-lt"/>
                <a:ea typeface="+mn-ea"/>
                <a:cs typeface="+mn-cs"/>
                <a:sym typeface="Calibri"/>
              </a:rPr>
              <a:t>-&gt; </a:t>
            </a:r>
            <a:r>
              <a:t>应用伦理学 </a:t>
            </a:r>
            <a:r>
              <a:rPr>
                <a:latin typeface="+mn-lt"/>
                <a:ea typeface="+mn-ea"/>
                <a:cs typeface="+mn-cs"/>
                <a:sym typeface="Calibri"/>
              </a:rPr>
              <a:t>-&gt; </a:t>
            </a:r>
            <a:r>
              <a:t>计算机伦理学</a:t>
            </a:r>
          </a:p>
        </p:txBody>
      </p:sp>
      <p:sp>
        <p:nvSpPr>
          <p:cNvPr id="24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241"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9"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sz="1100"/>
            </a:pPr>
            <a:r>
              <a:t>(1) </a:t>
            </a:r>
            <a:r>
              <a:rPr>
                <a:latin typeface="+mj-lt"/>
                <a:ea typeface="+mj-ea"/>
                <a:cs typeface="+mj-cs"/>
                <a:sym typeface="Helvetica"/>
              </a:rPr>
              <a:t>合法组织在绝大部分情况下不会要求用户通过</a:t>
            </a:r>
            <a:r>
              <a:rPr>
                <a:solidFill>
                  <a:srgbClr val="FF0000"/>
                </a:solidFill>
                <a:latin typeface="+mj-lt"/>
                <a:ea typeface="+mj-ea"/>
                <a:cs typeface="+mj-cs"/>
                <a:sym typeface="Helvetica"/>
              </a:rPr>
              <a:t>电邮</a:t>
            </a:r>
            <a:r>
              <a:rPr>
                <a:latin typeface="+mj-lt"/>
                <a:ea typeface="+mj-ea"/>
                <a:cs typeface="+mj-cs"/>
                <a:sym typeface="Helvetica"/>
              </a:rPr>
              <a:t>提供</a:t>
            </a:r>
            <a:r>
              <a:rPr>
                <a:solidFill>
                  <a:srgbClr val="FF0000"/>
                </a:solidFill>
                <a:latin typeface="+mj-lt"/>
                <a:ea typeface="+mj-ea"/>
                <a:cs typeface="+mj-cs"/>
                <a:sym typeface="Helvetica"/>
              </a:rPr>
              <a:t>信用卡信息</a:t>
            </a:r>
            <a:r>
              <a:rPr>
                <a:latin typeface="+mj-lt"/>
                <a:ea typeface="+mj-ea"/>
                <a:cs typeface="+mj-cs"/>
                <a:sym typeface="Helvetica"/>
              </a:rPr>
              <a:t>，因此，用户遇到这种情况时</a:t>
            </a:r>
            <a:r>
              <a:rPr>
                <a:solidFill>
                  <a:srgbClr val="0000FF"/>
                </a:solidFill>
                <a:latin typeface="+mj-lt"/>
                <a:ea typeface="+mj-ea"/>
                <a:cs typeface="+mj-cs"/>
                <a:sym typeface="Helvetica"/>
              </a:rPr>
              <a:t>应拒绝请求</a:t>
            </a:r>
            <a:r>
              <a:rPr>
                <a:latin typeface="+mj-lt"/>
                <a:ea typeface="+mj-ea"/>
                <a:cs typeface="+mj-cs"/>
                <a:sym typeface="Helvetica"/>
              </a:rPr>
              <a:t>。</a:t>
            </a:r>
          </a:p>
          <a:p>
            <a:pPr marL="193526" indent="-193526" defTabSz="516070">
              <a:spcBef>
                <a:spcPts val="200"/>
              </a:spcBef>
              <a:defRPr sz="1100"/>
            </a:pPr>
            <a:r>
              <a:t>(2) </a:t>
            </a:r>
            <a:r>
              <a:rPr>
                <a:latin typeface="+mj-lt"/>
                <a:ea typeface="+mj-ea"/>
                <a:cs typeface="+mj-cs"/>
                <a:sym typeface="Helvetica"/>
              </a:rPr>
              <a:t>任何让用户提供</a:t>
            </a:r>
            <a:r>
              <a:rPr>
                <a:solidFill>
                  <a:srgbClr val="FF0000"/>
                </a:solidFill>
                <a:latin typeface="+mj-lt"/>
                <a:ea typeface="+mj-ea"/>
                <a:cs typeface="+mj-cs"/>
                <a:sym typeface="Helvetica"/>
              </a:rPr>
              <a:t>口令、账号或是下载软件</a:t>
            </a:r>
            <a:r>
              <a:rPr>
                <a:latin typeface="+mj-lt"/>
                <a:ea typeface="+mj-ea"/>
                <a:cs typeface="+mj-cs"/>
                <a:sym typeface="Helvetica"/>
              </a:rPr>
              <a:t>的</a:t>
            </a:r>
            <a:r>
              <a:rPr>
                <a:solidFill>
                  <a:srgbClr val="FF0000"/>
                </a:solidFill>
                <a:latin typeface="+mj-lt"/>
                <a:ea typeface="+mj-ea"/>
                <a:cs typeface="+mj-cs"/>
                <a:sym typeface="Helvetica"/>
              </a:rPr>
              <a:t>邮件</a:t>
            </a:r>
            <a:r>
              <a:rPr>
                <a:latin typeface="+mj-lt"/>
                <a:ea typeface="+mj-ea"/>
                <a:cs typeface="+mj-cs"/>
                <a:sym typeface="Helvetica"/>
              </a:rPr>
              <a:t>请求都可能是一种</a:t>
            </a:r>
            <a:r>
              <a:rPr>
                <a:solidFill>
                  <a:srgbClr val="0000FF"/>
                </a:solidFill>
                <a:latin typeface="+mj-lt"/>
                <a:ea typeface="+mj-ea"/>
                <a:cs typeface="+mj-cs"/>
                <a:sym typeface="Helvetica"/>
              </a:rPr>
              <a:t>陷阱</a:t>
            </a:r>
            <a:r>
              <a:rPr>
                <a:latin typeface="+mj-lt"/>
                <a:ea typeface="+mj-ea"/>
                <a:cs typeface="+mj-cs"/>
                <a:sym typeface="Helvetica"/>
              </a:rPr>
              <a:t>，应立即删除。</a:t>
            </a:r>
          </a:p>
          <a:p>
            <a:pPr marL="193526" indent="-193526" defTabSz="516070">
              <a:defRPr sz="1100"/>
            </a:pPr>
          </a:p>
          <a:p>
            <a:pPr marL="193526" indent="-193526" defTabSz="516070">
              <a:spcBef>
                <a:spcPts val="200"/>
              </a:spcBef>
              <a:defRPr sz="1100"/>
            </a:pPr>
            <a:r>
              <a:t>(3) </a:t>
            </a:r>
            <a:r>
              <a:rPr>
                <a:latin typeface="+mj-lt"/>
                <a:ea typeface="+mj-ea"/>
                <a:cs typeface="+mj-cs"/>
                <a:sym typeface="Helvetica"/>
              </a:rPr>
              <a:t>犯罪通常利用</a:t>
            </a:r>
            <a:r>
              <a:rPr>
                <a:solidFill>
                  <a:srgbClr val="FF0000"/>
                </a:solidFill>
                <a:latin typeface="+mj-lt"/>
                <a:ea typeface="+mj-ea"/>
                <a:cs typeface="+mj-cs"/>
                <a:sym typeface="Helvetica"/>
              </a:rPr>
              <a:t>知名的网站</a:t>
            </a:r>
            <a:r>
              <a:rPr>
                <a:latin typeface="+mj-lt"/>
                <a:ea typeface="+mj-ea"/>
                <a:cs typeface="+mj-cs"/>
                <a:sym typeface="Helvetica"/>
              </a:rPr>
              <a:t>以降低用户的怀疑，要求输入</a:t>
            </a:r>
            <a:r>
              <a:rPr>
                <a:solidFill>
                  <a:srgbClr val="FF0000"/>
                </a:solidFill>
                <a:latin typeface="+mj-lt"/>
                <a:ea typeface="+mj-ea"/>
                <a:cs typeface="+mj-cs"/>
                <a:sym typeface="Helvetica"/>
              </a:rPr>
              <a:t>帐号信息</a:t>
            </a:r>
            <a:r>
              <a:rPr>
                <a:latin typeface="+mj-lt"/>
                <a:ea typeface="+mj-ea"/>
                <a:cs typeface="+mj-cs"/>
                <a:sym typeface="Helvetica"/>
              </a:rPr>
              <a:t>的</a:t>
            </a:r>
            <a:r>
              <a:rPr>
                <a:solidFill>
                  <a:srgbClr val="FF0000"/>
                </a:solidFill>
                <a:latin typeface="+mj-lt"/>
                <a:ea typeface="+mj-ea"/>
                <a:cs typeface="+mj-cs"/>
                <a:sym typeface="Helvetica"/>
              </a:rPr>
              <a:t>邮件</a:t>
            </a:r>
            <a:r>
              <a:rPr>
                <a:latin typeface="+mj-lt"/>
                <a:ea typeface="+mj-ea"/>
                <a:cs typeface="+mj-cs"/>
                <a:sym typeface="Helvetica"/>
              </a:rPr>
              <a:t>会悄悄地出现，这样会</a:t>
            </a:r>
            <a:r>
              <a:rPr>
                <a:solidFill>
                  <a:srgbClr val="0000FF"/>
                </a:solidFill>
                <a:latin typeface="+mj-lt"/>
                <a:ea typeface="+mj-ea"/>
                <a:cs typeface="+mj-cs"/>
                <a:sym typeface="Helvetica"/>
              </a:rPr>
              <a:t>使用户的疑虑降低</a:t>
            </a:r>
            <a:r>
              <a:rPr>
                <a:latin typeface="+mj-lt"/>
                <a:ea typeface="+mj-ea"/>
                <a:cs typeface="+mj-cs"/>
                <a:sym typeface="Helvetica"/>
              </a:rPr>
              <a:t>。</a:t>
            </a:r>
          </a:p>
          <a:p>
            <a:pPr marL="193526" indent="-193526" defTabSz="516070">
              <a:spcBef>
                <a:spcPts val="200"/>
              </a:spcBef>
              <a:defRPr sz="1100"/>
            </a:pPr>
            <a:r>
              <a:t>(4) </a:t>
            </a:r>
            <a:r>
              <a:rPr>
                <a:latin typeface="+mj-lt"/>
                <a:ea typeface="+mj-ea"/>
                <a:cs typeface="+mj-cs"/>
                <a:sym typeface="Helvetica"/>
              </a:rPr>
              <a:t>犯罪试图让用户在</a:t>
            </a:r>
            <a:r>
              <a:rPr>
                <a:solidFill>
                  <a:srgbClr val="FF0000"/>
                </a:solidFill>
                <a:latin typeface="+mj-lt"/>
                <a:ea typeface="+mj-ea"/>
                <a:cs typeface="+mj-cs"/>
                <a:sym typeface="Helvetica"/>
              </a:rPr>
              <a:t>不经意间</a:t>
            </a:r>
            <a:r>
              <a:rPr>
                <a:latin typeface="+mj-lt"/>
                <a:ea typeface="+mj-ea"/>
                <a:cs typeface="+mj-cs"/>
                <a:sym typeface="Helvetica"/>
              </a:rPr>
              <a:t>上当受骗，这是一种</a:t>
            </a:r>
            <a:r>
              <a:rPr>
                <a:solidFill>
                  <a:srgbClr val="0000FF"/>
                </a:solidFill>
                <a:latin typeface="+mj-lt"/>
                <a:ea typeface="+mj-ea"/>
                <a:cs typeface="+mj-cs"/>
                <a:sym typeface="Helvetica"/>
              </a:rPr>
              <a:t>心理战术</a:t>
            </a:r>
            <a:r>
              <a:rPr>
                <a:latin typeface="+mj-lt"/>
                <a:ea typeface="+mj-ea"/>
                <a:cs typeface="+mj-cs"/>
                <a:sym typeface="Helvetica"/>
              </a:rPr>
              <a:t>，他们设法使用户在感到安全的时候不自觉地进入圈套。</a:t>
            </a:r>
          </a:p>
        </p:txBody>
      </p:sp>
      <p:sp>
        <p:nvSpPr>
          <p:cNvPr id="1460"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专家箴言</a:t>
            </a:r>
          </a:p>
        </p:txBody>
      </p:sp>
      <p:sp>
        <p:nvSpPr>
          <p:cNvPr id="1461"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3" name="内容占位符 2"/>
          <p:cNvSpPr txBox="1"/>
          <p:nvPr>
            <p:ph type="body" idx="1"/>
          </p:nvPr>
        </p:nvSpPr>
        <p:spPr>
          <a:xfrm>
            <a:off x="293448" y="737914"/>
            <a:ext cx="5377352" cy="2209552"/>
          </a:xfrm>
          <a:prstGeom prst="rect">
            <a:avLst/>
          </a:prstGeom>
        </p:spPr>
        <p:txBody>
          <a:bodyPr/>
          <a:lstStyle/>
          <a:p>
            <a:pPr marL="163905" indent="-163905" defTabSz="437080">
              <a:spcBef>
                <a:spcPts val="200"/>
              </a:spcBef>
              <a:defRPr sz="900"/>
            </a:pPr>
            <a:r>
              <a:t>1. Land</a:t>
            </a:r>
            <a:r>
              <a:rPr>
                <a:latin typeface="+mj-lt"/>
                <a:ea typeface="+mj-ea"/>
                <a:cs typeface="+mj-cs"/>
                <a:sym typeface="Helvetica"/>
              </a:rPr>
              <a:t>攻击：</a:t>
            </a:r>
            <a:r>
              <a:rPr>
                <a:solidFill>
                  <a:srgbClr val="FF0000"/>
                </a:solidFill>
                <a:latin typeface="+mj-lt"/>
                <a:ea typeface="+mj-ea"/>
                <a:cs typeface="+mj-cs"/>
                <a:sym typeface="Helvetica"/>
              </a:rPr>
              <a:t>数据包中的源地址和目标地址相同</a:t>
            </a:r>
            <a:r>
              <a:t>…</a:t>
            </a:r>
            <a:r>
              <a:rPr>
                <a:latin typeface="+mj-lt"/>
                <a:ea typeface="+mj-ea"/>
                <a:cs typeface="+mj-cs"/>
                <a:sym typeface="Helvetica"/>
              </a:rPr>
              <a:t>消耗大量的系统资源</a:t>
            </a:r>
          </a:p>
          <a:p>
            <a:pPr marL="163905" indent="-163905" defTabSz="437080">
              <a:spcBef>
                <a:spcPts val="200"/>
              </a:spcBef>
              <a:defRPr sz="900"/>
            </a:pPr>
            <a:r>
              <a:t>2. TCP SYN</a:t>
            </a:r>
            <a:r>
              <a:rPr>
                <a:latin typeface="+mj-lt"/>
                <a:ea typeface="+mj-ea"/>
                <a:cs typeface="+mj-cs"/>
                <a:sym typeface="Helvetica"/>
              </a:rPr>
              <a:t>攻击：向被攻击者发送</a:t>
            </a:r>
            <a:r>
              <a:rPr>
                <a:solidFill>
                  <a:srgbClr val="FF0000"/>
                </a:solidFill>
                <a:latin typeface="+mj-lt"/>
                <a:ea typeface="+mj-ea"/>
                <a:cs typeface="+mj-cs"/>
                <a:sym typeface="Helvetica"/>
              </a:rPr>
              <a:t>大量的</a:t>
            </a:r>
            <a:r>
              <a:rPr>
                <a:solidFill>
                  <a:srgbClr val="FF0000"/>
                </a:solidFill>
              </a:rPr>
              <a:t>SYN</a:t>
            </a:r>
            <a:r>
              <a:rPr>
                <a:solidFill>
                  <a:srgbClr val="FF0000"/>
                </a:solidFill>
                <a:latin typeface="+mj-lt"/>
                <a:ea typeface="+mj-ea"/>
                <a:cs typeface="+mj-cs"/>
                <a:sym typeface="Helvetica"/>
              </a:rPr>
              <a:t>数据包</a:t>
            </a:r>
            <a:r>
              <a:t>…</a:t>
            </a:r>
            <a:r>
              <a:rPr>
                <a:latin typeface="+mj-lt"/>
                <a:ea typeface="+mj-ea"/>
                <a:cs typeface="+mj-cs"/>
                <a:sym typeface="Helvetica"/>
              </a:rPr>
              <a:t>导致缓存用完</a:t>
            </a:r>
          </a:p>
          <a:p>
            <a:pPr marL="163905" indent="-163905" defTabSz="437080">
              <a:spcBef>
                <a:spcPts val="200"/>
              </a:spcBef>
              <a:defRPr sz="900"/>
            </a:pPr>
            <a:r>
              <a:t>3. Ping of Death</a:t>
            </a:r>
            <a:r>
              <a:rPr>
                <a:latin typeface="+mj-lt"/>
                <a:ea typeface="+mj-ea"/>
                <a:cs typeface="+mj-cs"/>
                <a:sym typeface="Helvetica"/>
              </a:rPr>
              <a:t>攻击：</a:t>
            </a:r>
            <a:r>
              <a:rPr>
                <a:solidFill>
                  <a:srgbClr val="FF0000"/>
                </a:solidFill>
                <a:latin typeface="+mj-lt"/>
                <a:ea typeface="+mj-ea"/>
                <a:cs typeface="+mj-cs"/>
                <a:sym typeface="Helvetica"/>
              </a:rPr>
              <a:t>数据包大于</a:t>
            </a:r>
            <a:r>
              <a:rPr>
                <a:solidFill>
                  <a:srgbClr val="FF0000"/>
                </a:solidFill>
              </a:rPr>
              <a:t>65535</a:t>
            </a:r>
            <a:r>
              <a:rPr>
                <a:solidFill>
                  <a:srgbClr val="FF0000"/>
                </a:solidFill>
                <a:latin typeface="+mj-lt"/>
                <a:ea typeface="+mj-ea"/>
                <a:cs typeface="+mj-cs"/>
                <a:sym typeface="Helvetica"/>
              </a:rPr>
              <a:t>个字节</a:t>
            </a:r>
            <a:r>
              <a:t>…</a:t>
            </a:r>
            <a:r>
              <a:rPr>
                <a:latin typeface="+mj-lt"/>
                <a:ea typeface="+mj-ea"/>
                <a:cs typeface="+mj-cs"/>
                <a:sym typeface="Helvetica"/>
              </a:rPr>
              <a:t>造成内存溢出、系统崩溃等</a:t>
            </a:r>
          </a:p>
          <a:p>
            <a:pPr marL="163905" indent="-163905" defTabSz="437080">
              <a:spcBef>
                <a:spcPts val="300"/>
              </a:spcBef>
              <a:defRPr sz="900"/>
            </a:pPr>
          </a:p>
          <a:p>
            <a:pPr marL="163905" indent="-163905" defTabSz="437080">
              <a:spcBef>
                <a:spcPts val="200"/>
              </a:spcBef>
              <a:defRPr sz="900"/>
            </a:pPr>
            <a:r>
              <a:t>4. WinNuke</a:t>
            </a:r>
            <a:r>
              <a:rPr>
                <a:latin typeface="+mj-lt"/>
                <a:ea typeface="+mj-ea"/>
                <a:cs typeface="+mj-cs"/>
                <a:sym typeface="Helvetica"/>
              </a:rPr>
              <a:t>攻击：攻击目标</a:t>
            </a:r>
            <a:r>
              <a:rPr>
                <a:solidFill>
                  <a:srgbClr val="FF0000"/>
                </a:solidFill>
                <a:latin typeface="+mj-lt"/>
                <a:ea typeface="+mj-ea"/>
                <a:cs typeface="+mj-cs"/>
                <a:sym typeface="Helvetica"/>
              </a:rPr>
              <a:t>端口</a:t>
            </a:r>
            <a:r>
              <a:rPr>
                <a:latin typeface="+mj-lt"/>
                <a:ea typeface="+mj-ea"/>
                <a:cs typeface="+mj-cs"/>
                <a:sym typeface="Helvetica"/>
              </a:rPr>
              <a:t>（</a:t>
            </a:r>
            <a:r>
              <a:t>139,138,137,113,53</a:t>
            </a:r>
            <a:r>
              <a:rPr>
                <a:latin typeface="+mj-lt"/>
                <a:ea typeface="+mj-ea"/>
                <a:cs typeface="+mj-cs"/>
                <a:sym typeface="Helvetica"/>
              </a:rPr>
              <a:t>），</a:t>
            </a:r>
            <a:r>
              <a:rPr>
                <a:solidFill>
                  <a:srgbClr val="FF0000"/>
                </a:solidFill>
              </a:rPr>
              <a:t>URG</a:t>
            </a:r>
            <a:r>
              <a:rPr>
                <a:solidFill>
                  <a:srgbClr val="FF0000"/>
                </a:solidFill>
                <a:latin typeface="+mj-lt"/>
                <a:ea typeface="+mj-ea"/>
                <a:cs typeface="+mj-cs"/>
                <a:sym typeface="Helvetica"/>
              </a:rPr>
              <a:t>设为紧急模式</a:t>
            </a:r>
            <a:endParaRPr>
              <a:solidFill>
                <a:srgbClr val="FF0000"/>
              </a:solidFill>
            </a:endParaRPr>
          </a:p>
          <a:p>
            <a:pPr marL="163905" indent="-163905" defTabSz="437080">
              <a:spcBef>
                <a:spcPts val="300"/>
              </a:spcBef>
              <a:defRPr sz="900"/>
            </a:pPr>
          </a:p>
          <a:p>
            <a:pPr marL="163905" indent="-163905" defTabSz="437080">
              <a:spcBef>
                <a:spcPts val="200"/>
              </a:spcBef>
              <a:defRPr sz="900"/>
            </a:pPr>
            <a:r>
              <a:t>5. Teardrop</a:t>
            </a:r>
            <a:r>
              <a:rPr>
                <a:latin typeface="+mj-lt"/>
                <a:ea typeface="+mj-ea"/>
                <a:cs typeface="+mj-cs"/>
                <a:sym typeface="Helvetica"/>
              </a:rPr>
              <a:t>攻击：向被攻击者发送</a:t>
            </a:r>
            <a:r>
              <a:rPr>
                <a:solidFill>
                  <a:srgbClr val="FF0000"/>
                </a:solidFill>
                <a:latin typeface="+mj-lt"/>
                <a:ea typeface="+mj-ea"/>
                <a:cs typeface="+mj-cs"/>
                <a:sym typeface="Helvetica"/>
              </a:rPr>
              <a:t>多个分片的</a:t>
            </a:r>
            <a:r>
              <a:rPr>
                <a:solidFill>
                  <a:srgbClr val="FF0000"/>
                </a:solidFill>
              </a:rPr>
              <a:t>IP</a:t>
            </a:r>
            <a:r>
              <a:rPr>
                <a:solidFill>
                  <a:srgbClr val="FF0000"/>
                </a:solidFill>
                <a:latin typeface="+mj-lt"/>
                <a:ea typeface="+mj-ea"/>
                <a:cs typeface="+mj-cs"/>
                <a:sym typeface="Helvetica"/>
              </a:rPr>
              <a:t>包</a:t>
            </a:r>
            <a:r>
              <a:rPr>
                <a:latin typeface="+mj-lt"/>
                <a:ea typeface="+mj-ea"/>
                <a:cs typeface="+mj-cs"/>
                <a:sym typeface="Helvetica"/>
              </a:rPr>
              <a:t>，有些</a:t>
            </a:r>
            <a:r>
              <a:t>OS</a:t>
            </a:r>
            <a:r>
              <a:rPr>
                <a:latin typeface="+mj-lt"/>
                <a:ea typeface="+mj-ea"/>
                <a:cs typeface="+mj-cs"/>
                <a:sym typeface="Helvetica"/>
              </a:rPr>
              <a:t>会崩溃、重启</a:t>
            </a:r>
          </a:p>
          <a:p>
            <a:pPr marL="163905" indent="-163905" defTabSz="437080">
              <a:spcBef>
                <a:spcPts val="300"/>
              </a:spcBef>
              <a:defRPr sz="900"/>
            </a:pPr>
          </a:p>
          <a:p>
            <a:pPr marL="163905" indent="-163905" defTabSz="437080">
              <a:spcBef>
                <a:spcPts val="200"/>
              </a:spcBef>
              <a:defRPr sz="900"/>
            </a:pPr>
            <a:r>
              <a:t>6. TCP/UDP</a:t>
            </a:r>
            <a:r>
              <a:rPr>
                <a:latin typeface="+mj-lt"/>
                <a:ea typeface="+mj-ea"/>
                <a:cs typeface="+mj-cs"/>
                <a:sym typeface="Helvetica"/>
              </a:rPr>
              <a:t>端口扫描：对被攻击主机的</a:t>
            </a:r>
            <a:r>
              <a:rPr>
                <a:solidFill>
                  <a:srgbClr val="FF0000"/>
                </a:solidFill>
                <a:latin typeface="+mj-lt"/>
                <a:ea typeface="+mj-ea"/>
                <a:cs typeface="+mj-cs"/>
                <a:sym typeface="Helvetica"/>
              </a:rPr>
              <a:t>不同端口发送</a:t>
            </a:r>
            <a:r>
              <a:rPr>
                <a:solidFill>
                  <a:srgbClr val="FF0000"/>
                </a:solidFill>
              </a:rPr>
              <a:t>TCP</a:t>
            </a:r>
            <a:r>
              <a:rPr>
                <a:solidFill>
                  <a:srgbClr val="FF0000"/>
                </a:solidFill>
                <a:latin typeface="+mj-lt"/>
                <a:ea typeface="+mj-ea"/>
                <a:cs typeface="+mj-cs"/>
                <a:sym typeface="Helvetica"/>
              </a:rPr>
              <a:t>或</a:t>
            </a:r>
            <a:r>
              <a:rPr>
                <a:solidFill>
                  <a:srgbClr val="FF0000"/>
                </a:solidFill>
              </a:rPr>
              <a:t>UDP</a:t>
            </a:r>
            <a:r>
              <a:rPr>
                <a:solidFill>
                  <a:srgbClr val="FF0000"/>
                </a:solidFill>
                <a:latin typeface="+mj-lt"/>
                <a:ea typeface="+mj-ea"/>
                <a:cs typeface="+mj-cs"/>
                <a:sym typeface="Helvetica"/>
              </a:rPr>
              <a:t>连接请求</a:t>
            </a:r>
            <a:r>
              <a:rPr>
                <a:latin typeface="+mj-lt"/>
                <a:ea typeface="+mj-ea"/>
                <a:cs typeface="+mj-cs"/>
                <a:sym typeface="Helvetica"/>
              </a:rPr>
              <a:t>，探测被攻击对象运行的服务类型</a:t>
            </a:r>
          </a:p>
        </p:txBody>
      </p:sp>
      <p:sp>
        <p:nvSpPr>
          <p:cNvPr id="146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9.2.1 </a:t>
            </a:r>
            <a:r>
              <a:rPr>
                <a:latin typeface="+mj-lt"/>
                <a:ea typeface="+mj-ea"/>
                <a:cs typeface="+mj-cs"/>
                <a:sym typeface="Helvetica"/>
              </a:rPr>
              <a:t>黑客攻击行为与反攻击技术</a:t>
            </a:r>
          </a:p>
        </p:txBody>
      </p:sp>
      <p:sp>
        <p:nvSpPr>
          <p:cNvPr id="1465"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7" name="内容占位符 2"/>
          <p:cNvSpPr txBox="1"/>
          <p:nvPr>
            <p:ph type="body" idx="1"/>
          </p:nvPr>
        </p:nvSpPr>
        <p:spPr>
          <a:xfrm>
            <a:off x="293448" y="737914"/>
            <a:ext cx="5377352" cy="2209552"/>
          </a:xfrm>
          <a:prstGeom prst="rect">
            <a:avLst/>
          </a:prstGeom>
        </p:spPr>
        <p:txBody>
          <a:bodyPr/>
          <a:lstStyle/>
          <a:p>
            <a:pPr marL="0" indent="0" defTabSz="516070">
              <a:lnSpc>
                <a:spcPct val="90000"/>
              </a:lnSpc>
              <a:spcBef>
                <a:spcPts val="200"/>
              </a:spcBef>
              <a:buSzTx/>
              <a:buNone/>
              <a:defRPr b="1" sz="1100"/>
            </a:pPr>
            <a:r>
              <a:t>1. </a:t>
            </a:r>
            <a:r>
              <a:rPr>
                <a:latin typeface="+mj-lt"/>
                <a:ea typeface="+mj-ea"/>
                <a:cs typeface="+mj-cs"/>
                <a:sym typeface="Helvetica"/>
              </a:rPr>
              <a:t>计算机病毒的产生和分类</a:t>
            </a:r>
          </a:p>
          <a:p>
            <a:pPr marL="193526" indent="-193526" defTabSz="516070">
              <a:lnSpc>
                <a:spcPct val="90000"/>
              </a:lnSpc>
              <a:spcBef>
                <a:spcPts val="200"/>
              </a:spcBef>
              <a:defRPr sz="1100">
                <a:latin typeface="+mj-lt"/>
                <a:ea typeface="+mj-ea"/>
                <a:cs typeface="+mj-cs"/>
                <a:sym typeface="Helvetica"/>
              </a:defRPr>
            </a:pPr>
            <a:r>
              <a:t>以计算机技术和以计算机为核心的</a:t>
            </a:r>
            <a:r>
              <a:rPr>
                <a:solidFill>
                  <a:srgbClr val="FF0000"/>
                </a:solidFill>
              </a:rPr>
              <a:t>社会信息化进程发展到一定阶段</a:t>
            </a:r>
            <a:r>
              <a:t>的</a:t>
            </a:r>
            <a:r>
              <a:rPr>
                <a:solidFill>
                  <a:srgbClr val="0000FF"/>
                </a:solidFill>
              </a:rPr>
              <a:t>必然产物</a:t>
            </a:r>
            <a:endParaRPr>
              <a:solidFill>
                <a:srgbClr val="0000FF"/>
              </a:solidFill>
            </a:endParaRPr>
          </a:p>
          <a:p>
            <a:pPr marL="193526" indent="-193526" defTabSz="516070">
              <a:lnSpc>
                <a:spcPct val="90000"/>
              </a:lnSpc>
              <a:defRPr sz="1100"/>
            </a:pPr>
          </a:p>
          <a:p>
            <a:pPr marL="193526" indent="-193526" defTabSz="516070">
              <a:lnSpc>
                <a:spcPct val="90000"/>
              </a:lnSpc>
              <a:spcBef>
                <a:spcPts val="200"/>
              </a:spcBef>
              <a:defRPr sz="1100"/>
            </a:pPr>
            <a:r>
              <a:t>(1) </a:t>
            </a:r>
            <a:r>
              <a:rPr>
                <a:latin typeface="+mj-lt"/>
                <a:ea typeface="+mj-ea"/>
                <a:cs typeface="+mj-cs"/>
                <a:sym typeface="Helvetica"/>
              </a:rPr>
              <a:t>计算机病毒是计算机犯罪的一种新的衍化形式</a:t>
            </a:r>
          </a:p>
          <a:p>
            <a:pPr lvl="1" marL="419307" indent="-161270" defTabSz="516070">
              <a:lnSpc>
                <a:spcPct val="90000"/>
              </a:lnSpc>
              <a:spcBef>
                <a:spcPts val="200"/>
              </a:spcBef>
              <a:defRPr sz="1100">
                <a:latin typeface="+mj-lt"/>
                <a:ea typeface="+mj-ea"/>
                <a:cs typeface="+mj-cs"/>
                <a:sym typeface="Helvetica"/>
              </a:defRPr>
            </a:pPr>
            <a:r>
              <a:t>计算机病毒是高技术犯罪，具有</a:t>
            </a:r>
            <a:r>
              <a:rPr>
                <a:solidFill>
                  <a:srgbClr val="FF0000"/>
                </a:solidFill>
              </a:rPr>
              <a:t>瞬时性</a:t>
            </a:r>
            <a:r>
              <a:t>、动态性和随机性</a:t>
            </a:r>
          </a:p>
          <a:p>
            <a:pPr lvl="1" marL="419307" indent="-161270" defTabSz="516070">
              <a:lnSpc>
                <a:spcPct val="90000"/>
              </a:lnSpc>
              <a:spcBef>
                <a:spcPts val="200"/>
              </a:spcBef>
              <a:defRPr sz="1100">
                <a:solidFill>
                  <a:srgbClr val="FF0000"/>
                </a:solidFill>
                <a:latin typeface="+mj-lt"/>
                <a:ea typeface="+mj-ea"/>
                <a:cs typeface="+mj-cs"/>
                <a:sym typeface="Helvetica"/>
              </a:defRPr>
            </a:pPr>
            <a:r>
              <a:t>不易取证</a:t>
            </a:r>
            <a:r>
              <a:rPr>
                <a:solidFill>
                  <a:srgbClr val="000000"/>
                </a:solidFill>
              </a:rPr>
              <a:t>，风险小、破坏大，从而刺激了犯罪意识和犯罪活动，是某些人</a:t>
            </a:r>
            <a:r>
              <a:t>恶作剧</a:t>
            </a:r>
            <a:r>
              <a:rPr>
                <a:solidFill>
                  <a:srgbClr val="000000"/>
                </a:solidFill>
              </a:rPr>
              <a:t>和</a:t>
            </a:r>
            <a:r>
              <a:rPr>
                <a:solidFill>
                  <a:srgbClr val="0000FF"/>
                </a:solidFill>
              </a:rPr>
              <a:t>报复心态</a:t>
            </a:r>
            <a:r>
              <a:rPr>
                <a:solidFill>
                  <a:srgbClr val="000000"/>
                </a:solidFill>
              </a:rPr>
              <a:t>在计算机应用领域的表现</a:t>
            </a:r>
          </a:p>
          <a:p>
            <a:pPr marL="193526" indent="-193526" defTabSz="516070">
              <a:lnSpc>
                <a:spcPct val="90000"/>
              </a:lnSpc>
              <a:spcBef>
                <a:spcPts val="200"/>
              </a:spcBef>
              <a:defRPr sz="1100"/>
            </a:pPr>
            <a:r>
              <a:t>(2) </a:t>
            </a:r>
            <a:r>
              <a:rPr>
                <a:latin typeface="+mj-lt"/>
                <a:ea typeface="+mj-ea"/>
                <a:cs typeface="+mj-cs"/>
                <a:sym typeface="Helvetica"/>
              </a:rPr>
              <a:t>计算机软硬件产品的</a:t>
            </a:r>
            <a:r>
              <a:rPr>
                <a:solidFill>
                  <a:srgbClr val="0000FF"/>
                </a:solidFill>
                <a:latin typeface="+mj-lt"/>
                <a:ea typeface="+mj-ea"/>
                <a:cs typeface="+mj-cs"/>
                <a:sym typeface="Helvetica"/>
              </a:rPr>
              <a:t>脆弱性</a:t>
            </a:r>
            <a:r>
              <a:rPr>
                <a:latin typeface="+mj-lt"/>
                <a:ea typeface="+mj-ea"/>
                <a:cs typeface="+mj-cs"/>
                <a:sym typeface="Helvetica"/>
              </a:rPr>
              <a:t>是根本的技术原因</a:t>
            </a:r>
          </a:p>
          <a:p>
            <a:pPr marL="193526" indent="-193526" defTabSz="516070">
              <a:lnSpc>
                <a:spcPct val="90000"/>
              </a:lnSpc>
              <a:spcBef>
                <a:spcPts val="200"/>
              </a:spcBef>
              <a:defRPr sz="1100"/>
            </a:pPr>
            <a:r>
              <a:t>(3) </a:t>
            </a:r>
            <a:r>
              <a:rPr>
                <a:latin typeface="+mj-lt"/>
                <a:ea typeface="+mj-ea"/>
                <a:cs typeface="+mj-cs"/>
                <a:sym typeface="Helvetica"/>
              </a:rPr>
              <a:t>微型计算机的</a:t>
            </a:r>
            <a:r>
              <a:rPr>
                <a:solidFill>
                  <a:srgbClr val="0000FF"/>
                </a:solidFill>
                <a:latin typeface="+mj-lt"/>
                <a:ea typeface="+mj-ea"/>
                <a:cs typeface="+mj-cs"/>
                <a:sym typeface="Helvetica"/>
              </a:rPr>
              <a:t>普及应用</a:t>
            </a:r>
            <a:r>
              <a:rPr>
                <a:latin typeface="+mj-lt"/>
                <a:ea typeface="+mj-ea"/>
                <a:cs typeface="+mj-cs"/>
                <a:sym typeface="Helvetica"/>
              </a:rPr>
              <a:t>是计算机病毒产生的必要环境</a:t>
            </a:r>
          </a:p>
        </p:txBody>
      </p:sp>
      <p:sp>
        <p:nvSpPr>
          <p:cNvPr id="146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9.2.2 </a:t>
            </a:r>
            <a:r>
              <a:rPr>
                <a:latin typeface="+mj-lt"/>
                <a:ea typeface="+mj-ea"/>
                <a:cs typeface="+mj-cs"/>
                <a:sym typeface="Helvetica"/>
              </a:rPr>
              <a:t>计算机病毒</a:t>
            </a:r>
          </a:p>
        </p:txBody>
      </p:sp>
      <p:sp>
        <p:nvSpPr>
          <p:cNvPr id="1469"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1"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计算机病毒的特点</a:t>
            </a:r>
          </a:p>
          <a:p>
            <a:pPr>
              <a:spcBef>
                <a:spcPts val="200"/>
              </a:spcBef>
              <a:defRPr sz="1200"/>
            </a:pPr>
            <a:r>
              <a:t>(1) </a:t>
            </a:r>
            <a:r>
              <a:rPr>
                <a:latin typeface="+mj-lt"/>
                <a:ea typeface="+mj-ea"/>
                <a:cs typeface="+mj-cs"/>
                <a:sym typeface="Helvetica"/>
              </a:rPr>
              <a:t>寄生性</a:t>
            </a:r>
          </a:p>
          <a:p>
            <a:pPr lvl="1" marL="427865" indent="-164563">
              <a:spcBef>
                <a:spcPts val="200"/>
              </a:spcBef>
              <a:defRPr sz="1200">
                <a:solidFill>
                  <a:srgbClr val="FF0000"/>
                </a:solidFill>
                <a:latin typeface="+mj-lt"/>
                <a:ea typeface="+mj-ea"/>
                <a:cs typeface="+mj-cs"/>
                <a:sym typeface="Helvetica"/>
              </a:defRPr>
            </a:pPr>
            <a:r>
              <a:t>寄生在软件、程序之中</a:t>
            </a:r>
            <a:r>
              <a:rPr>
                <a:solidFill>
                  <a:srgbClr val="000000"/>
                </a:solidFill>
              </a:rPr>
              <a:t>，当执行这个程序时，病毒就起破坏作用</a:t>
            </a:r>
            <a:r>
              <a:rPr>
                <a:solidFill>
                  <a:srgbClr val="000000"/>
                </a:solidFill>
                <a:latin typeface="+mn-lt"/>
                <a:ea typeface="+mn-ea"/>
                <a:cs typeface="+mn-cs"/>
                <a:sym typeface="Calibri"/>
              </a:rPr>
              <a:t>…</a:t>
            </a:r>
            <a:endParaRPr sz="1600"/>
          </a:p>
          <a:p>
            <a:pPr>
              <a:defRPr sz="1200"/>
            </a:pPr>
          </a:p>
          <a:p>
            <a:pPr>
              <a:spcBef>
                <a:spcPts val="200"/>
              </a:spcBef>
              <a:defRPr sz="1200"/>
            </a:pPr>
            <a:r>
              <a:t>(2) </a:t>
            </a:r>
            <a:r>
              <a:rPr>
                <a:latin typeface="+mj-lt"/>
                <a:ea typeface="+mj-ea"/>
                <a:cs typeface="+mj-cs"/>
                <a:sym typeface="Helvetica"/>
              </a:rPr>
              <a:t>传染性</a:t>
            </a:r>
          </a:p>
          <a:p>
            <a:pPr lvl="1" marL="427865" indent="-164563">
              <a:spcBef>
                <a:spcPts val="200"/>
              </a:spcBef>
              <a:defRPr sz="1200">
                <a:solidFill>
                  <a:srgbClr val="FF0000"/>
                </a:solidFill>
                <a:latin typeface="+mj-lt"/>
                <a:ea typeface="+mj-ea"/>
                <a:cs typeface="+mj-cs"/>
                <a:sym typeface="Helvetica"/>
              </a:defRPr>
            </a:pPr>
            <a:r>
              <a:t>一旦病毒被复制或产生变种</a:t>
            </a:r>
            <a:r>
              <a:rPr>
                <a:solidFill>
                  <a:srgbClr val="000000"/>
                </a:solidFill>
              </a:rPr>
              <a:t>，其扩散速度之快令人难以预防</a:t>
            </a:r>
          </a:p>
        </p:txBody>
      </p:sp>
      <p:sp>
        <p:nvSpPr>
          <p:cNvPr id="147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9.2.2 </a:t>
            </a:r>
            <a:r>
              <a:rPr>
                <a:latin typeface="+mj-lt"/>
                <a:ea typeface="+mj-ea"/>
                <a:cs typeface="+mj-cs"/>
                <a:sym typeface="Helvetica"/>
              </a:rPr>
              <a:t>计算机病毒</a:t>
            </a:r>
          </a:p>
        </p:txBody>
      </p:sp>
      <p:sp>
        <p:nvSpPr>
          <p:cNvPr id="1473"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5" name="内容占位符 2"/>
          <p:cNvSpPr txBox="1"/>
          <p:nvPr>
            <p:ph type="body" idx="1"/>
          </p:nvPr>
        </p:nvSpPr>
        <p:spPr>
          <a:xfrm>
            <a:off x="293448" y="737914"/>
            <a:ext cx="5377352" cy="2209552"/>
          </a:xfrm>
          <a:prstGeom prst="rect">
            <a:avLst/>
          </a:prstGeom>
        </p:spPr>
        <p:txBody>
          <a:bodyPr/>
          <a:lstStyle/>
          <a:p>
            <a:pPr marL="171450" indent="-171450">
              <a:spcBef>
                <a:spcPts val="200"/>
              </a:spcBef>
              <a:defRPr sz="1200"/>
            </a:pPr>
            <a:r>
              <a:t>(3) </a:t>
            </a:r>
            <a:r>
              <a:rPr>
                <a:latin typeface="+mj-lt"/>
                <a:ea typeface="+mj-ea"/>
                <a:cs typeface="+mj-cs"/>
                <a:sym typeface="Helvetica"/>
              </a:rPr>
              <a:t>潜伏性</a:t>
            </a:r>
          </a:p>
          <a:p>
            <a:pPr lvl="1" marL="427865" indent="-164563">
              <a:spcBef>
                <a:spcPts val="200"/>
              </a:spcBef>
              <a:defRPr sz="1200">
                <a:latin typeface="+mj-lt"/>
                <a:ea typeface="+mj-ea"/>
                <a:cs typeface="+mj-cs"/>
                <a:sym typeface="Helvetica"/>
              </a:defRPr>
            </a:pPr>
            <a:r>
              <a:t>有些病毒像定时炸弹一样，让它</a:t>
            </a:r>
            <a:r>
              <a:rPr>
                <a:solidFill>
                  <a:srgbClr val="FF0000"/>
                </a:solidFill>
              </a:rPr>
              <a:t>什么时间发作</a:t>
            </a:r>
            <a:r>
              <a:t>是可以预先设计好的</a:t>
            </a:r>
          </a:p>
          <a:p>
            <a:pPr>
              <a:defRPr sz="1200"/>
            </a:pPr>
          </a:p>
          <a:p>
            <a:pPr>
              <a:spcBef>
                <a:spcPts val="200"/>
              </a:spcBef>
              <a:defRPr sz="1200"/>
            </a:pPr>
            <a:r>
              <a:t>(4) </a:t>
            </a:r>
            <a:r>
              <a:rPr>
                <a:latin typeface="+mj-lt"/>
                <a:ea typeface="+mj-ea"/>
                <a:cs typeface="+mj-cs"/>
                <a:sym typeface="Helvetica"/>
              </a:rPr>
              <a:t>隐蔽性</a:t>
            </a:r>
          </a:p>
          <a:p>
            <a:pPr lvl="1" marL="427865" indent="-164563">
              <a:spcBef>
                <a:spcPts val="200"/>
              </a:spcBef>
              <a:defRPr sz="1200">
                <a:latin typeface="+mj-lt"/>
                <a:ea typeface="+mj-ea"/>
                <a:cs typeface="+mj-cs"/>
                <a:sym typeface="Helvetica"/>
              </a:defRPr>
            </a:pPr>
            <a:r>
              <a:t>有的病毒通过病毒软件暂时查不出来，有的</a:t>
            </a:r>
            <a:r>
              <a:rPr>
                <a:solidFill>
                  <a:srgbClr val="FF0000"/>
                </a:solidFill>
              </a:rPr>
              <a:t>时隐时现、变化无常</a:t>
            </a:r>
            <a:r>
              <a:t>，较难处理</a:t>
            </a:r>
          </a:p>
        </p:txBody>
      </p:sp>
      <p:sp>
        <p:nvSpPr>
          <p:cNvPr id="147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9.2.2 </a:t>
            </a:r>
            <a:r>
              <a:rPr>
                <a:latin typeface="+mj-lt"/>
                <a:ea typeface="+mj-ea"/>
                <a:cs typeface="+mj-cs"/>
                <a:sym typeface="Helvetica"/>
              </a:rPr>
              <a:t>计算机病毒</a:t>
            </a:r>
          </a:p>
        </p:txBody>
      </p:sp>
      <p:sp>
        <p:nvSpPr>
          <p:cNvPr id="1477"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9"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3. </a:t>
            </a:r>
            <a:r>
              <a:rPr>
                <a:latin typeface="+mj-lt"/>
                <a:ea typeface="+mj-ea"/>
                <a:cs typeface="+mj-cs"/>
                <a:sym typeface="Helvetica"/>
              </a:rPr>
              <a:t>计算机病毒的表现形式</a:t>
            </a:r>
          </a:p>
          <a:p>
            <a:pPr>
              <a:spcBef>
                <a:spcPts val="200"/>
              </a:spcBef>
              <a:defRPr sz="1200"/>
            </a:pPr>
            <a:r>
              <a:t>(1) </a:t>
            </a:r>
            <a:r>
              <a:rPr>
                <a:latin typeface="+mj-lt"/>
                <a:ea typeface="+mj-ea"/>
                <a:cs typeface="+mj-cs"/>
                <a:sym typeface="Helvetica"/>
              </a:rPr>
              <a:t>机器不能</a:t>
            </a:r>
            <a:r>
              <a:rPr>
                <a:solidFill>
                  <a:srgbClr val="FF0000"/>
                </a:solidFill>
                <a:latin typeface="+mj-lt"/>
                <a:ea typeface="+mj-ea"/>
                <a:cs typeface="+mj-cs"/>
                <a:sym typeface="Helvetica"/>
              </a:rPr>
              <a:t>正常启动</a:t>
            </a:r>
            <a:endParaRPr>
              <a:solidFill>
                <a:srgbClr val="FF0000"/>
              </a:solidFill>
            </a:endParaRPr>
          </a:p>
          <a:p>
            <a:pPr>
              <a:spcBef>
                <a:spcPts val="200"/>
              </a:spcBef>
              <a:defRPr sz="1200"/>
            </a:pPr>
            <a:r>
              <a:t>(2) </a:t>
            </a:r>
            <a:r>
              <a:rPr>
                <a:solidFill>
                  <a:srgbClr val="FF0000"/>
                </a:solidFill>
                <a:latin typeface="+mj-lt"/>
                <a:ea typeface="+mj-ea"/>
                <a:cs typeface="+mj-cs"/>
                <a:sym typeface="Helvetica"/>
              </a:rPr>
              <a:t>运行速度</a:t>
            </a:r>
            <a:r>
              <a:rPr>
                <a:latin typeface="+mj-lt"/>
                <a:ea typeface="+mj-ea"/>
                <a:cs typeface="+mj-cs"/>
                <a:sym typeface="Helvetica"/>
              </a:rPr>
              <a:t>降低</a:t>
            </a:r>
          </a:p>
          <a:p>
            <a:pPr>
              <a:spcBef>
                <a:spcPts val="200"/>
              </a:spcBef>
              <a:defRPr sz="1200"/>
            </a:pPr>
            <a:r>
              <a:t>(3) </a:t>
            </a:r>
            <a:r>
              <a:rPr>
                <a:solidFill>
                  <a:srgbClr val="FF0000"/>
                </a:solidFill>
                <a:latin typeface="+mj-lt"/>
                <a:ea typeface="+mj-ea"/>
                <a:cs typeface="+mj-cs"/>
                <a:sym typeface="Helvetica"/>
              </a:rPr>
              <a:t>磁盘空间</a:t>
            </a:r>
            <a:r>
              <a:rPr>
                <a:latin typeface="+mj-lt"/>
                <a:ea typeface="+mj-ea"/>
                <a:cs typeface="+mj-cs"/>
                <a:sym typeface="Helvetica"/>
              </a:rPr>
              <a:t>迅速变小</a:t>
            </a:r>
          </a:p>
          <a:p>
            <a:pPr>
              <a:spcBef>
                <a:spcPts val="200"/>
              </a:spcBef>
              <a:defRPr sz="1200"/>
            </a:pPr>
            <a:r>
              <a:t>(4) </a:t>
            </a:r>
            <a:r>
              <a:rPr>
                <a:solidFill>
                  <a:srgbClr val="FF0000"/>
                </a:solidFill>
                <a:latin typeface="+mj-lt"/>
                <a:ea typeface="+mj-ea"/>
                <a:cs typeface="+mj-cs"/>
                <a:sym typeface="Helvetica"/>
              </a:rPr>
              <a:t>文件内容和长度</a:t>
            </a:r>
            <a:r>
              <a:rPr>
                <a:latin typeface="+mj-lt"/>
                <a:ea typeface="+mj-ea"/>
                <a:cs typeface="+mj-cs"/>
                <a:sym typeface="Helvetica"/>
              </a:rPr>
              <a:t>有所改变</a:t>
            </a:r>
          </a:p>
          <a:p>
            <a:pPr>
              <a:spcBef>
                <a:spcPts val="200"/>
              </a:spcBef>
              <a:defRPr sz="1200"/>
            </a:pPr>
            <a:r>
              <a:t>(5) </a:t>
            </a:r>
            <a:r>
              <a:rPr>
                <a:latin typeface="+mj-lt"/>
                <a:ea typeface="+mj-ea"/>
                <a:cs typeface="+mj-cs"/>
                <a:sym typeface="Helvetica"/>
              </a:rPr>
              <a:t>经常出现</a:t>
            </a:r>
            <a:r>
              <a:rPr>
                <a:solidFill>
                  <a:srgbClr val="FF0000"/>
                </a:solidFill>
              </a:rPr>
              <a:t>“</a:t>
            </a:r>
            <a:r>
              <a:rPr>
                <a:solidFill>
                  <a:srgbClr val="FF0000"/>
                </a:solidFill>
                <a:latin typeface="+mj-lt"/>
                <a:ea typeface="+mj-ea"/>
                <a:cs typeface="+mj-cs"/>
                <a:sym typeface="Helvetica"/>
              </a:rPr>
              <a:t>死机</a:t>
            </a:r>
            <a:r>
              <a:rPr>
                <a:solidFill>
                  <a:srgbClr val="FF0000"/>
                </a:solidFill>
              </a:rPr>
              <a:t>”</a:t>
            </a:r>
            <a:r>
              <a:rPr>
                <a:solidFill>
                  <a:srgbClr val="FF0000"/>
                </a:solidFill>
                <a:latin typeface="+mj-lt"/>
                <a:ea typeface="+mj-ea"/>
                <a:cs typeface="+mj-cs"/>
                <a:sym typeface="Helvetica"/>
              </a:rPr>
              <a:t>现象</a:t>
            </a:r>
            <a:endParaRPr>
              <a:solidFill>
                <a:srgbClr val="FF0000"/>
              </a:solidFill>
            </a:endParaRPr>
          </a:p>
          <a:p>
            <a:pPr>
              <a:spcBef>
                <a:spcPts val="200"/>
              </a:spcBef>
              <a:defRPr sz="1200"/>
            </a:pPr>
            <a:r>
              <a:t>(6) </a:t>
            </a:r>
            <a:r>
              <a:rPr>
                <a:solidFill>
                  <a:srgbClr val="FF0000"/>
                </a:solidFill>
                <a:latin typeface="+mj-lt"/>
                <a:ea typeface="+mj-ea"/>
                <a:cs typeface="+mj-cs"/>
                <a:sym typeface="Helvetica"/>
              </a:rPr>
              <a:t>外部设备</a:t>
            </a:r>
            <a:r>
              <a:rPr>
                <a:latin typeface="+mj-lt"/>
                <a:ea typeface="+mj-ea"/>
                <a:cs typeface="+mj-cs"/>
                <a:sym typeface="Helvetica"/>
              </a:rPr>
              <a:t>工作异常</a:t>
            </a:r>
          </a:p>
        </p:txBody>
      </p:sp>
      <p:sp>
        <p:nvSpPr>
          <p:cNvPr id="148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9.2.2 </a:t>
            </a:r>
            <a:r>
              <a:rPr>
                <a:latin typeface="+mj-lt"/>
                <a:ea typeface="+mj-ea"/>
                <a:cs typeface="+mj-cs"/>
                <a:sym typeface="Helvetica"/>
              </a:rPr>
              <a:t>计算机病毒</a:t>
            </a:r>
          </a:p>
        </p:txBody>
      </p:sp>
      <p:sp>
        <p:nvSpPr>
          <p:cNvPr id="1481"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3"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4. </a:t>
            </a:r>
            <a:r>
              <a:rPr>
                <a:latin typeface="+mj-lt"/>
                <a:ea typeface="+mj-ea"/>
                <a:cs typeface="+mj-cs"/>
                <a:sym typeface="Helvetica"/>
              </a:rPr>
              <a:t>计算机病毒的工作过程</a:t>
            </a:r>
          </a:p>
          <a:p>
            <a:pPr>
              <a:spcBef>
                <a:spcPts val="200"/>
              </a:spcBef>
              <a:defRPr sz="1200"/>
            </a:pPr>
            <a:r>
              <a:t>(1) </a:t>
            </a:r>
            <a:r>
              <a:rPr>
                <a:latin typeface="+mj-lt"/>
                <a:ea typeface="+mj-ea"/>
                <a:cs typeface="+mj-cs"/>
                <a:sym typeface="Helvetica"/>
              </a:rPr>
              <a:t>传染</a:t>
            </a:r>
            <a:r>
              <a:rPr>
                <a:solidFill>
                  <a:srgbClr val="FF0000"/>
                </a:solidFill>
                <a:latin typeface="+mj-lt"/>
                <a:ea typeface="+mj-ea"/>
                <a:cs typeface="+mj-cs"/>
                <a:sym typeface="Helvetica"/>
              </a:rPr>
              <a:t>源</a:t>
            </a:r>
            <a:endParaRPr>
              <a:solidFill>
                <a:srgbClr val="FF0000"/>
              </a:solidFill>
            </a:endParaRPr>
          </a:p>
          <a:p>
            <a:pPr>
              <a:spcBef>
                <a:spcPts val="200"/>
              </a:spcBef>
              <a:defRPr sz="1200"/>
            </a:pPr>
            <a:r>
              <a:t>(2) </a:t>
            </a:r>
            <a:r>
              <a:rPr>
                <a:latin typeface="+mj-lt"/>
                <a:ea typeface="+mj-ea"/>
                <a:cs typeface="+mj-cs"/>
                <a:sym typeface="Helvetica"/>
              </a:rPr>
              <a:t>传染</a:t>
            </a:r>
            <a:r>
              <a:rPr>
                <a:solidFill>
                  <a:srgbClr val="FF0000"/>
                </a:solidFill>
                <a:latin typeface="+mj-lt"/>
                <a:ea typeface="+mj-ea"/>
                <a:cs typeface="+mj-cs"/>
                <a:sym typeface="Helvetica"/>
              </a:rPr>
              <a:t>媒介</a:t>
            </a:r>
            <a:endParaRPr>
              <a:solidFill>
                <a:srgbClr val="FF0000"/>
              </a:solidFill>
            </a:endParaRPr>
          </a:p>
          <a:p>
            <a:pPr>
              <a:spcBef>
                <a:spcPts val="200"/>
              </a:spcBef>
              <a:defRPr sz="1200"/>
            </a:pPr>
            <a:r>
              <a:t>(3) </a:t>
            </a:r>
            <a:r>
              <a:rPr>
                <a:latin typeface="+mj-lt"/>
                <a:ea typeface="+mj-ea"/>
                <a:cs typeface="+mj-cs"/>
                <a:sym typeface="Helvetica"/>
              </a:rPr>
              <a:t>病毒</a:t>
            </a:r>
            <a:r>
              <a:rPr>
                <a:solidFill>
                  <a:srgbClr val="FF0000"/>
                </a:solidFill>
                <a:latin typeface="+mj-lt"/>
                <a:ea typeface="+mj-ea"/>
                <a:cs typeface="+mj-cs"/>
                <a:sym typeface="Helvetica"/>
              </a:rPr>
              <a:t>激活</a:t>
            </a:r>
            <a:endParaRPr>
              <a:solidFill>
                <a:srgbClr val="FF0000"/>
              </a:solidFill>
            </a:endParaRPr>
          </a:p>
          <a:p>
            <a:pPr>
              <a:spcBef>
                <a:spcPts val="200"/>
              </a:spcBef>
              <a:defRPr sz="1200"/>
            </a:pPr>
            <a:r>
              <a:t>(4) </a:t>
            </a:r>
            <a:r>
              <a:rPr>
                <a:latin typeface="+mj-lt"/>
                <a:ea typeface="+mj-ea"/>
                <a:cs typeface="+mj-cs"/>
                <a:sym typeface="Helvetica"/>
              </a:rPr>
              <a:t>病毒</a:t>
            </a:r>
            <a:r>
              <a:rPr>
                <a:solidFill>
                  <a:srgbClr val="FF0000"/>
                </a:solidFill>
                <a:latin typeface="+mj-lt"/>
                <a:ea typeface="+mj-ea"/>
                <a:cs typeface="+mj-cs"/>
                <a:sym typeface="Helvetica"/>
              </a:rPr>
              <a:t>触发</a:t>
            </a:r>
            <a:endParaRPr>
              <a:solidFill>
                <a:srgbClr val="FF0000"/>
              </a:solidFill>
            </a:endParaRPr>
          </a:p>
          <a:p>
            <a:pPr>
              <a:spcBef>
                <a:spcPts val="200"/>
              </a:spcBef>
              <a:defRPr sz="1200"/>
            </a:pPr>
            <a:r>
              <a:t>(5) </a:t>
            </a:r>
            <a:r>
              <a:rPr>
                <a:latin typeface="+mj-lt"/>
                <a:ea typeface="+mj-ea"/>
                <a:cs typeface="+mj-cs"/>
                <a:sym typeface="Helvetica"/>
              </a:rPr>
              <a:t>病毒</a:t>
            </a:r>
            <a:r>
              <a:rPr>
                <a:solidFill>
                  <a:srgbClr val="FF0000"/>
                </a:solidFill>
                <a:latin typeface="+mj-lt"/>
                <a:ea typeface="+mj-ea"/>
                <a:cs typeface="+mj-cs"/>
                <a:sym typeface="Helvetica"/>
              </a:rPr>
              <a:t>表现</a:t>
            </a:r>
            <a:endParaRPr>
              <a:solidFill>
                <a:srgbClr val="FF0000"/>
              </a:solidFill>
            </a:endParaRPr>
          </a:p>
          <a:p>
            <a:pPr>
              <a:spcBef>
                <a:spcPts val="200"/>
              </a:spcBef>
              <a:defRPr sz="1200"/>
            </a:pPr>
            <a:r>
              <a:t>(6) </a:t>
            </a:r>
            <a:r>
              <a:rPr>
                <a:solidFill>
                  <a:srgbClr val="FF0000"/>
                </a:solidFill>
                <a:latin typeface="+mj-lt"/>
                <a:ea typeface="+mj-ea"/>
                <a:cs typeface="+mj-cs"/>
                <a:sym typeface="Helvetica"/>
              </a:rPr>
              <a:t>传染</a:t>
            </a:r>
          </a:p>
        </p:txBody>
      </p:sp>
      <p:sp>
        <p:nvSpPr>
          <p:cNvPr id="148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9.2.2 </a:t>
            </a:r>
            <a:r>
              <a:rPr>
                <a:latin typeface="+mj-lt"/>
                <a:ea typeface="+mj-ea"/>
                <a:cs typeface="+mj-cs"/>
                <a:sym typeface="Helvetica"/>
              </a:rPr>
              <a:t>计算机病毒</a:t>
            </a:r>
          </a:p>
        </p:txBody>
      </p:sp>
      <p:sp>
        <p:nvSpPr>
          <p:cNvPr id="1485"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7" name="内容占位符 2"/>
          <p:cNvSpPr txBox="1"/>
          <p:nvPr>
            <p:ph type="body" idx="1"/>
          </p:nvPr>
        </p:nvSpPr>
        <p:spPr>
          <a:xfrm>
            <a:off x="293448" y="737914"/>
            <a:ext cx="5377352" cy="2209552"/>
          </a:xfrm>
          <a:prstGeom prst="rect">
            <a:avLst/>
          </a:prstGeom>
        </p:spPr>
        <p:txBody>
          <a:bodyPr/>
          <a:lstStyle/>
          <a:p>
            <a:pPr marL="0" indent="0" defTabSz="473942">
              <a:spcBef>
                <a:spcPts val="200"/>
              </a:spcBef>
              <a:buSzTx/>
              <a:buNone/>
              <a:defRPr b="1" sz="1000"/>
            </a:pPr>
            <a:r>
              <a:t>5. </a:t>
            </a:r>
            <a:r>
              <a:rPr>
                <a:latin typeface="+mj-lt"/>
                <a:ea typeface="+mj-ea"/>
                <a:cs typeface="+mj-cs"/>
                <a:sym typeface="Helvetica"/>
              </a:rPr>
              <a:t>计算机病毒的预防</a:t>
            </a:r>
          </a:p>
          <a:p>
            <a:pPr marL="177727" indent="-177727" defTabSz="473942">
              <a:spcBef>
                <a:spcPts val="200"/>
              </a:spcBef>
              <a:defRPr sz="1000">
                <a:solidFill>
                  <a:srgbClr val="0000FF"/>
                </a:solidFill>
              </a:defRPr>
            </a:pPr>
            <a:r>
              <a:t>(1) </a:t>
            </a:r>
            <a:r>
              <a:rPr>
                <a:latin typeface="+mj-lt"/>
                <a:ea typeface="+mj-ea"/>
                <a:cs typeface="+mj-cs"/>
                <a:sym typeface="Helvetica"/>
              </a:rPr>
              <a:t>安装杀毒软件</a:t>
            </a:r>
          </a:p>
          <a:p>
            <a:pPr marL="177727" indent="-177727" defTabSz="473942">
              <a:spcBef>
                <a:spcPts val="200"/>
              </a:spcBef>
              <a:defRPr sz="1000"/>
            </a:pPr>
            <a:r>
              <a:t>(2) </a:t>
            </a:r>
            <a:r>
              <a:rPr>
                <a:latin typeface="+mj-lt"/>
                <a:ea typeface="+mj-ea"/>
                <a:cs typeface="+mj-cs"/>
                <a:sym typeface="Helvetica"/>
              </a:rPr>
              <a:t>检测一些病毒经常要改变的</a:t>
            </a:r>
            <a:r>
              <a:rPr>
                <a:solidFill>
                  <a:srgbClr val="FF0000"/>
                </a:solidFill>
                <a:latin typeface="+mj-lt"/>
                <a:ea typeface="+mj-ea"/>
                <a:cs typeface="+mj-cs"/>
                <a:sym typeface="Helvetica"/>
              </a:rPr>
              <a:t>系统信息</a:t>
            </a:r>
            <a:r>
              <a:rPr>
                <a:latin typeface="+mj-lt"/>
                <a:ea typeface="+mj-ea"/>
                <a:cs typeface="+mj-cs"/>
                <a:sym typeface="Helvetica"/>
              </a:rPr>
              <a:t>，如引导区、中断向量表、可用内存空间等</a:t>
            </a:r>
            <a:endParaRPr>
              <a:solidFill>
                <a:srgbClr val="FF0000"/>
              </a:solidFill>
            </a:endParaRPr>
          </a:p>
          <a:p>
            <a:pPr marL="177727" indent="-177727" defTabSz="473942">
              <a:spcBef>
                <a:spcPts val="200"/>
              </a:spcBef>
              <a:defRPr sz="1000"/>
            </a:pPr>
            <a:r>
              <a:t>(3) </a:t>
            </a:r>
            <a:r>
              <a:rPr>
                <a:latin typeface="+mj-lt"/>
                <a:ea typeface="+mj-ea"/>
                <a:cs typeface="+mj-cs"/>
                <a:sym typeface="Helvetica"/>
              </a:rPr>
              <a:t>检测</a:t>
            </a:r>
            <a:r>
              <a:rPr>
                <a:solidFill>
                  <a:srgbClr val="FF0000"/>
                </a:solidFill>
                <a:latin typeface="+mj-lt"/>
                <a:ea typeface="+mj-ea"/>
                <a:cs typeface="+mj-cs"/>
                <a:sym typeface="Helvetica"/>
              </a:rPr>
              <a:t>写盘操作</a:t>
            </a:r>
            <a:r>
              <a:rPr>
                <a:latin typeface="+mj-lt"/>
                <a:ea typeface="+mj-ea"/>
                <a:cs typeface="+mj-cs"/>
                <a:sym typeface="Helvetica"/>
              </a:rPr>
              <a:t>，对引导区</a:t>
            </a:r>
            <a:r>
              <a:t>BR</a:t>
            </a:r>
            <a:r>
              <a:rPr>
                <a:latin typeface="+mj-lt"/>
                <a:ea typeface="+mj-ea"/>
                <a:cs typeface="+mj-cs"/>
                <a:sym typeface="Helvetica"/>
              </a:rPr>
              <a:t>或主引导区</a:t>
            </a:r>
            <a:r>
              <a:t>MBR</a:t>
            </a:r>
            <a:r>
              <a:rPr>
                <a:latin typeface="+mj-lt"/>
                <a:ea typeface="+mj-ea"/>
                <a:cs typeface="+mj-cs"/>
                <a:sym typeface="Helvetica"/>
              </a:rPr>
              <a:t>的写操作报警</a:t>
            </a:r>
            <a:endParaRPr>
              <a:solidFill>
                <a:srgbClr val="FF0000"/>
              </a:solidFill>
            </a:endParaRPr>
          </a:p>
          <a:p>
            <a:pPr marL="177727" indent="-177727" defTabSz="473942">
              <a:spcBef>
                <a:spcPts val="200"/>
              </a:spcBef>
              <a:defRPr sz="1000"/>
            </a:pPr>
            <a:r>
              <a:t>(4) </a:t>
            </a:r>
            <a:r>
              <a:rPr>
                <a:latin typeface="+mj-lt"/>
                <a:ea typeface="+mj-ea"/>
                <a:cs typeface="+mj-cs"/>
                <a:sym typeface="Helvetica"/>
              </a:rPr>
              <a:t>对计算机系统中的文件形成一个</a:t>
            </a:r>
            <a:r>
              <a:rPr>
                <a:solidFill>
                  <a:srgbClr val="FF0000"/>
                </a:solidFill>
                <a:latin typeface="+mj-lt"/>
                <a:ea typeface="+mj-ea"/>
                <a:cs typeface="+mj-cs"/>
                <a:sym typeface="Helvetica"/>
              </a:rPr>
              <a:t>密码检验码和实现对程序完整性的验证</a:t>
            </a:r>
            <a:r>
              <a:rPr>
                <a:latin typeface="+mj-lt"/>
                <a:ea typeface="+mj-ea"/>
                <a:cs typeface="+mj-cs"/>
                <a:sym typeface="Helvetica"/>
              </a:rPr>
              <a:t>，在程序执行前或定期对程序进行密码校验，如有不匹配现象立即报警</a:t>
            </a:r>
            <a:endParaRPr>
              <a:solidFill>
                <a:srgbClr val="FF0000"/>
              </a:solidFill>
            </a:endParaRPr>
          </a:p>
          <a:p>
            <a:pPr marL="177727" indent="-177727" defTabSz="473942">
              <a:spcBef>
                <a:spcPts val="200"/>
              </a:spcBef>
              <a:defRPr sz="1000">
                <a:solidFill>
                  <a:srgbClr val="0000FF"/>
                </a:solidFill>
              </a:defRPr>
            </a:pPr>
            <a:r>
              <a:t>(5) </a:t>
            </a:r>
            <a:r>
              <a:rPr>
                <a:latin typeface="+mj-lt"/>
                <a:ea typeface="+mj-ea"/>
                <a:cs typeface="+mj-cs"/>
                <a:sym typeface="Helvetica"/>
              </a:rPr>
              <a:t>智能判断型：利用知识库、人工智能技术，有效区分正常与非正常程序</a:t>
            </a:r>
          </a:p>
          <a:p>
            <a:pPr marL="177727" indent="-177727" defTabSz="473942">
              <a:spcBef>
                <a:spcPts val="200"/>
              </a:spcBef>
              <a:defRPr sz="1000"/>
            </a:pPr>
            <a:r>
              <a:t>(6) </a:t>
            </a:r>
            <a:r>
              <a:rPr>
                <a:latin typeface="+mj-lt"/>
                <a:ea typeface="+mj-ea"/>
                <a:cs typeface="+mj-cs"/>
                <a:sym typeface="Helvetica"/>
              </a:rPr>
              <a:t>智能监察型：设计</a:t>
            </a:r>
            <a:r>
              <a:rPr>
                <a:solidFill>
                  <a:srgbClr val="FF0000"/>
                </a:solidFill>
                <a:latin typeface="+mj-lt"/>
                <a:ea typeface="+mj-ea"/>
                <a:cs typeface="+mj-cs"/>
                <a:sym typeface="Helvetica"/>
              </a:rPr>
              <a:t>病毒特征库</a:t>
            </a:r>
            <a:r>
              <a:rPr>
                <a:latin typeface="+mj-lt"/>
                <a:ea typeface="+mj-ea"/>
                <a:cs typeface="+mj-cs"/>
                <a:sym typeface="Helvetica"/>
              </a:rPr>
              <a:t>（静态），病毒</a:t>
            </a:r>
            <a:r>
              <a:rPr>
                <a:solidFill>
                  <a:srgbClr val="FF0000"/>
                </a:solidFill>
                <a:latin typeface="+mj-lt"/>
                <a:ea typeface="+mj-ea"/>
                <a:cs typeface="+mj-cs"/>
                <a:sym typeface="Helvetica"/>
              </a:rPr>
              <a:t>行为知识库</a:t>
            </a:r>
            <a:r>
              <a:rPr>
                <a:latin typeface="+mj-lt"/>
                <a:ea typeface="+mj-ea"/>
                <a:cs typeface="+mj-cs"/>
                <a:sym typeface="Helvetica"/>
              </a:rPr>
              <a:t>（动态），受保护程序</a:t>
            </a:r>
            <a:r>
              <a:rPr>
                <a:solidFill>
                  <a:srgbClr val="FF0000"/>
                </a:solidFill>
                <a:latin typeface="+mj-lt"/>
                <a:ea typeface="+mj-ea"/>
                <a:cs typeface="+mj-cs"/>
                <a:sym typeface="Helvetica"/>
              </a:rPr>
              <a:t>存取行为知识库</a:t>
            </a:r>
            <a:r>
              <a:rPr>
                <a:latin typeface="+mj-lt"/>
                <a:ea typeface="+mj-ea"/>
                <a:cs typeface="+mj-cs"/>
                <a:sym typeface="Helvetica"/>
              </a:rPr>
              <a:t>（动态）等多个知识库及相应的</a:t>
            </a:r>
            <a:r>
              <a:rPr>
                <a:solidFill>
                  <a:srgbClr val="FF0000"/>
                </a:solidFill>
                <a:latin typeface="+mj-lt"/>
                <a:ea typeface="+mj-ea"/>
                <a:cs typeface="+mj-cs"/>
                <a:sym typeface="Helvetica"/>
              </a:rPr>
              <a:t>可变推理机</a:t>
            </a:r>
            <a:r>
              <a:rPr>
                <a:latin typeface="+mj-lt"/>
                <a:ea typeface="+mj-ea"/>
                <a:cs typeface="+mj-cs"/>
                <a:sym typeface="Helvetica"/>
              </a:rPr>
              <a:t>。</a:t>
            </a:r>
          </a:p>
        </p:txBody>
      </p:sp>
      <p:sp>
        <p:nvSpPr>
          <p:cNvPr id="148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9.2.2 </a:t>
            </a:r>
            <a:r>
              <a:rPr>
                <a:latin typeface="+mj-lt"/>
                <a:ea typeface="+mj-ea"/>
                <a:cs typeface="+mj-cs"/>
                <a:sym typeface="Helvetica"/>
              </a:rPr>
              <a:t>计算机病毒</a:t>
            </a:r>
          </a:p>
        </p:txBody>
      </p:sp>
      <p:sp>
        <p:nvSpPr>
          <p:cNvPr id="1489"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1"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蠕虫的定义</a:t>
            </a:r>
          </a:p>
          <a:p>
            <a:pPr>
              <a:spcBef>
                <a:spcPts val="200"/>
              </a:spcBef>
              <a:defRPr sz="1200">
                <a:solidFill>
                  <a:srgbClr val="FF0000"/>
                </a:solidFill>
                <a:latin typeface="+mj-lt"/>
                <a:ea typeface="+mj-ea"/>
                <a:cs typeface="+mj-cs"/>
                <a:sym typeface="Helvetica"/>
              </a:defRPr>
            </a:pPr>
            <a:r>
              <a:t>无须计算机使用者干预</a:t>
            </a:r>
            <a:r>
              <a:rPr>
                <a:solidFill>
                  <a:srgbClr val="000000"/>
                </a:solidFill>
              </a:rPr>
              <a:t>即可运行的独立程序，它通过不停地获得网络中存在漏洞的计算机上的部分或全部控制权来进行传播</a:t>
            </a:r>
          </a:p>
          <a:p>
            <a:pPr>
              <a:defRPr sz="1200"/>
            </a:pPr>
          </a:p>
          <a:p>
            <a:pPr marL="0" indent="0">
              <a:spcBef>
                <a:spcPts val="200"/>
              </a:spcBef>
              <a:buSzTx/>
              <a:buNone/>
              <a:defRPr b="1" sz="1200"/>
            </a:pPr>
            <a:r>
              <a:t>2. </a:t>
            </a:r>
            <a:r>
              <a:rPr>
                <a:latin typeface="+mj-lt"/>
                <a:ea typeface="+mj-ea"/>
                <a:cs typeface="+mj-cs"/>
                <a:sym typeface="Helvetica"/>
              </a:rPr>
              <a:t>蠕虫的工作流程和行为特征</a:t>
            </a:r>
          </a:p>
          <a:p>
            <a:pPr>
              <a:spcBef>
                <a:spcPts val="200"/>
              </a:spcBef>
              <a:defRPr sz="1200">
                <a:latin typeface="+mj-lt"/>
                <a:ea typeface="+mj-ea"/>
                <a:cs typeface="+mj-cs"/>
                <a:sym typeface="Helvetica"/>
              </a:defRPr>
            </a:pPr>
            <a:r>
              <a:t>蠕虫程序的</a:t>
            </a:r>
            <a:r>
              <a:rPr>
                <a:solidFill>
                  <a:srgbClr val="FF0000"/>
                </a:solidFill>
              </a:rPr>
              <a:t>工作流程</a:t>
            </a:r>
            <a:r>
              <a:t>：漏洞扫描、攻击、传染、现场处理</a:t>
            </a:r>
          </a:p>
          <a:p>
            <a:pPr>
              <a:spcBef>
                <a:spcPts val="200"/>
              </a:spcBef>
              <a:defRPr sz="1200">
                <a:latin typeface="+mj-lt"/>
                <a:ea typeface="+mj-ea"/>
                <a:cs typeface="+mj-cs"/>
                <a:sym typeface="Helvetica"/>
              </a:defRPr>
            </a:pPr>
            <a:r>
              <a:t>蠕虫程序的</a:t>
            </a:r>
            <a:r>
              <a:rPr>
                <a:solidFill>
                  <a:srgbClr val="FF0000"/>
                </a:solidFill>
              </a:rPr>
              <a:t>行为特征</a:t>
            </a:r>
            <a:r>
              <a:t>：自我繁殖；利用软件漏洞；造成网络拥塞；消耗系统资源；留下安全隐患（搜集、扩散、暴露系统敏感信息，留下后门）</a:t>
            </a:r>
          </a:p>
        </p:txBody>
      </p:sp>
      <p:sp>
        <p:nvSpPr>
          <p:cNvPr id="149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9.2.3 </a:t>
            </a:r>
            <a:r>
              <a:rPr>
                <a:latin typeface="+mj-lt"/>
                <a:ea typeface="+mj-ea"/>
                <a:cs typeface="+mj-cs"/>
                <a:sym typeface="Helvetica"/>
              </a:rPr>
              <a:t>蠕虫</a:t>
            </a:r>
          </a:p>
        </p:txBody>
      </p:sp>
      <p:sp>
        <p:nvSpPr>
          <p:cNvPr id="1493"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5" name="内容占位符 2"/>
          <p:cNvSpPr txBox="1"/>
          <p:nvPr>
            <p:ph type="body" idx="1"/>
          </p:nvPr>
        </p:nvSpPr>
        <p:spPr>
          <a:xfrm>
            <a:off x="293448" y="737914"/>
            <a:ext cx="5377352" cy="2209552"/>
          </a:xfrm>
          <a:prstGeom prst="rect">
            <a:avLst/>
          </a:prstGeom>
        </p:spPr>
        <p:txBody>
          <a:bodyPr/>
          <a:lstStyle/>
          <a:p>
            <a:pPr marL="0" indent="0" defTabSz="447612">
              <a:spcBef>
                <a:spcPts val="200"/>
              </a:spcBef>
              <a:buSzTx/>
              <a:buNone/>
              <a:defRPr b="1" sz="1000"/>
            </a:pPr>
            <a:r>
              <a:t>3. </a:t>
            </a:r>
            <a:r>
              <a:rPr>
                <a:latin typeface="+mj-lt"/>
                <a:ea typeface="+mj-ea"/>
                <a:cs typeface="+mj-cs"/>
                <a:sym typeface="Helvetica"/>
              </a:rPr>
              <a:t>蠕虫的检测</a:t>
            </a:r>
          </a:p>
          <a:p>
            <a:pPr marL="167853" indent="-167853" defTabSz="447612">
              <a:spcBef>
                <a:spcPts val="200"/>
              </a:spcBef>
              <a:defRPr sz="1000"/>
            </a:pPr>
            <a:r>
              <a:t>(1) </a:t>
            </a:r>
            <a:r>
              <a:rPr>
                <a:latin typeface="+mj-lt"/>
                <a:ea typeface="+mj-ea"/>
                <a:cs typeface="+mj-cs"/>
                <a:sym typeface="Helvetica"/>
              </a:rPr>
              <a:t>对未知蠕虫的检测：对</a:t>
            </a:r>
            <a:r>
              <a:rPr>
                <a:solidFill>
                  <a:srgbClr val="FF0000"/>
                </a:solidFill>
                <a:latin typeface="+mj-lt"/>
                <a:ea typeface="+mj-ea"/>
                <a:cs typeface="+mj-cs"/>
                <a:sym typeface="Helvetica"/>
              </a:rPr>
              <a:t>流量异常</a:t>
            </a:r>
            <a:r>
              <a:rPr>
                <a:latin typeface="+mj-lt"/>
                <a:ea typeface="+mj-ea"/>
                <a:cs typeface="+mj-cs"/>
                <a:sym typeface="Helvetica"/>
              </a:rPr>
              <a:t>的统计分析，对</a:t>
            </a:r>
            <a:r>
              <a:t>TCP</a:t>
            </a:r>
            <a:r>
              <a:rPr>
                <a:solidFill>
                  <a:srgbClr val="FF0000"/>
                </a:solidFill>
                <a:latin typeface="+mj-lt"/>
                <a:ea typeface="+mj-ea"/>
                <a:cs typeface="+mj-cs"/>
                <a:sym typeface="Helvetica"/>
              </a:rPr>
              <a:t>连接异常</a:t>
            </a:r>
            <a:r>
              <a:rPr>
                <a:latin typeface="+mj-lt"/>
                <a:ea typeface="+mj-ea"/>
                <a:cs typeface="+mj-cs"/>
                <a:sym typeface="Helvetica"/>
              </a:rPr>
              <a:t>的分析</a:t>
            </a:r>
          </a:p>
          <a:p>
            <a:pPr marL="167853" indent="-167853" defTabSz="447612">
              <a:spcBef>
                <a:spcPts val="200"/>
              </a:spcBef>
              <a:defRPr sz="1000"/>
            </a:pPr>
            <a:r>
              <a:t>(2) </a:t>
            </a:r>
            <a:r>
              <a:rPr>
                <a:latin typeface="+mj-lt"/>
                <a:ea typeface="+mj-ea"/>
                <a:cs typeface="+mj-cs"/>
                <a:sym typeface="Helvetica"/>
              </a:rPr>
              <a:t>对已知蠕虫的检测</a:t>
            </a:r>
          </a:p>
          <a:p>
            <a:pPr marL="167853" indent="-167853" defTabSz="447612">
              <a:spcBef>
                <a:spcPts val="300"/>
              </a:spcBef>
              <a:defRPr sz="1000"/>
            </a:pPr>
          </a:p>
          <a:p>
            <a:pPr marL="0" indent="0" defTabSz="447612">
              <a:spcBef>
                <a:spcPts val="200"/>
              </a:spcBef>
              <a:buSzTx/>
              <a:buNone/>
              <a:defRPr b="1" sz="1000"/>
            </a:pPr>
            <a:r>
              <a:t>4. </a:t>
            </a:r>
            <a:r>
              <a:rPr>
                <a:latin typeface="+mj-lt"/>
                <a:ea typeface="+mj-ea"/>
                <a:cs typeface="+mj-cs"/>
                <a:sym typeface="Helvetica"/>
              </a:rPr>
              <a:t>蠕虫的防治策略</a:t>
            </a:r>
          </a:p>
          <a:p>
            <a:pPr marL="167853" indent="-167853" defTabSz="447612">
              <a:spcBef>
                <a:spcPts val="200"/>
              </a:spcBef>
              <a:defRPr sz="1000"/>
            </a:pPr>
            <a:r>
              <a:t>(1) </a:t>
            </a:r>
            <a:r>
              <a:rPr>
                <a:latin typeface="+mj-lt"/>
                <a:ea typeface="+mj-ea"/>
                <a:cs typeface="+mj-cs"/>
                <a:sym typeface="Helvetica"/>
              </a:rPr>
              <a:t>与防火墙互动</a:t>
            </a:r>
          </a:p>
          <a:p>
            <a:pPr marL="167853" indent="-167853" defTabSz="447612">
              <a:spcBef>
                <a:spcPts val="200"/>
              </a:spcBef>
              <a:defRPr sz="1000"/>
            </a:pPr>
            <a:r>
              <a:t>(2) </a:t>
            </a:r>
            <a:r>
              <a:rPr>
                <a:latin typeface="+mj-lt"/>
                <a:ea typeface="+mj-ea"/>
                <a:cs typeface="+mj-cs"/>
                <a:sym typeface="Helvetica"/>
              </a:rPr>
              <a:t>交换机连接</a:t>
            </a:r>
          </a:p>
          <a:p>
            <a:pPr marL="167853" indent="-167853" defTabSz="447612">
              <a:spcBef>
                <a:spcPts val="200"/>
              </a:spcBef>
              <a:defRPr sz="1000"/>
            </a:pPr>
            <a:r>
              <a:t>(3) </a:t>
            </a:r>
            <a:r>
              <a:rPr>
                <a:latin typeface="+mj-lt"/>
                <a:ea typeface="+mj-ea"/>
                <a:cs typeface="+mj-cs"/>
                <a:sym typeface="Helvetica"/>
              </a:rPr>
              <a:t>通知</a:t>
            </a:r>
            <a:r>
              <a:t>HIDS</a:t>
            </a:r>
            <a:r>
              <a:rPr>
                <a:latin typeface="+mj-lt"/>
                <a:ea typeface="+mj-ea"/>
                <a:cs typeface="+mj-cs"/>
                <a:sym typeface="Helvetica"/>
              </a:rPr>
              <a:t>（</a:t>
            </a:r>
            <a:r>
              <a:t>Host Intrusion Detection System</a:t>
            </a:r>
            <a:r>
              <a:rPr>
                <a:latin typeface="+mj-lt"/>
                <a:ea typeface="+mj-ea"/>
                <a:cs typeface="+mj-cs"/>
                <a:sym typeface="Helvetica"/>
              </a:rPr>
              <a:t>），对可疑主机进行阻断</a:t>
            </a:r>
          </a:p>
          <a:p>
            <a:pPr marL="167853" indent="-167853" defTabSz="447612">
              <a:spcBef>
                <a:spcPts val="200"/>
              </a:spcBef>
              <a:defRPr sz="1000"/>
            </a:pPr>
            <a:r>
              <a:t>(4) </a:t>
            </a:r>
            <a:r>
              <a:rPr>
                <a:latin typeface="+mj-lt"/>
                <a:ea typeface="+mj-ea"/>
                <a:cs typeface="+mj-cs"/>
                <a:sym typeface="Helvetica"/>
              </a:rPr>
              <a:t>报警</a:t>
            </a:r>
          </a:p>
        </p:txBody>
      </p:sp>
      <p:sp>
        <p:nvSpPr>
          <p:cNvPr id="149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9.2.3 </a:t>
            </a:r>
            <a:r>
              <a:rPr>
                <a:latin typeface="+mj-lt"/>
                <a:ea typeface="+mj-ea"/>
                <a:cs typeface="+mj-cs"/>
                <a:sym typeface="Helvetica"/>
              </a:rPr>
              <a:t>蠕虫</a:t>
            </a:r>
          </a:p>
        </p:txBody>
      </p:sp>
      <p:sp>
        <p:nvSpPr>
          <p:cNvPr id="1497"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内容占位符 2"/>
          <p:cNvSpPr txBox="1"/>
          <p:nvPr>
            <p:ph type="body" idx="1"/>
          </p:nvPr>
        </p:nvSpPr>
        <p:spPr>
          <a:xfrm>
            <a:off x="293448" y="737914"/>
            <a:ext cx="5377352" cy="2209552"/>
          </a:xfrm>
          <a:prstGeom prst="rect">
            <a:avLst/>
          </a:prstGeom>
        </p:spPr>
        <p:txBody>
          <a:bodyPr/>
          <a:lstStyle/>
          <a:p>
            <a:pPr>
              <a:spcBef>
                <a:spcPts val="200"/>
              </a:spcBef>
              <a:defRPr sz="1200"/>
            </a:pPr>
            <a:r>
              <a:t>“</a:t>
            </a:r>
            <a:r>
              <a:rPr>
                <a:latin typeface="+mj-lt"/>
                <a:ea typeface="+mj-ea"/>
                <a:cs typeface="+mj-cs"/>
                <a:sym typeface="Helvetica"/>
              </a:rPr>
              <a:t>道德</a:t>
            </a:r>
            <a:r>
              <a:t>”</a:t>
            </a:r>
            <a:r>
              <a:rPr>
                <a:latin typeface="+mj-lt"/>
                <a:ea typeface="+mj-ea"/>
                <a:cs typeface="+mj-cs"/>
                <a:sym typeface="Helvetica"/>
              </a:rPr>
              <a:t>一词来源于</a:t>
            </a:r>
            <a:r>
              <a:rPr>
                <a:solidFill>
                  <a:srgbClr val="FF0000"/>
                </a:solidFill>
                <a:latin typeface="+mj-lt"/>
                <a:ea typeface="+mj-ea"/>
                <a:cs typeface="+mj-cs"/>
                <a:sym typeface="Helvetica"/>
              </a:rPr>
              <a:t>古希腊</a:t>
            </a:r>
            <a:r>
              <a:rPr>
                <a:latin typeface="+mj-lt"/>
                <a:ea typeface="+mj-ea"/>
                <a:cs typeface="+mj-cs"/>
                <a:sym typeface="Helvetica"/>
              </a:rPr>
              <a:t>，指</a:t>
            </a:r>
            <a:r>
              <a:rPr>
                <a:solidFill>
                  <a:srgbClr val="0000FF"/>
                </a:solidFill>
                <a:latin typeface="+mj-lt"/>
                <a:ea typeface="+mj-ea"/>
                <a:cs typeface="+mj-cs"/>
                <a:sym typeface="Helvetica"/>
              </a:rPr>
              <a:t>风尚、习俗</a:t>
            </a:r>
            <a:r>
              <a:rPr>
                <a:latin typeface="+mj-lt"/>
                <a:ea typeface="+mj-ea"/>
                <a:cs typeface="+mj-cs"/>
                <a:sym typeface="Helvetica"/>
              </a:rPr>
              <a:t>。</a:t>
            </a:r>
          </a:p>
          <a:p>
            <a:pPr lvl="1" marL="427865" indent="-164563">
              <a:spcBef>
                <a:spcPts val="200"/>
              </a:spcBef>
              <a:defRPr sz="1000"/>
            </a:pPr>
            <a:r>
              <a:t>Morality (from the Latin </a:t>
            </a:r>
            <a:r>
              <a:rPr i="1"/>
              <a:t>moralis</a:t>
            </a:r>
            <a:r>
              <a:t> </a:t>
            </a:r>
            <a:r>
              <a:rPr>
                <a:solidFill>
                  <a:srgbClr val="FF0000"/>
                </a:solidFill>
              </a:rPr>
              <a:t>"manner, character, proper behavior"</a:t>
            </a:r>
            <a:r>
              <a:t>) is the </a:t>
            </a:r>
            <a:r>
              <a:rPr b="1">
                <a:solidFill>
                  <a:srgbClr val="0000FF"/>
                </a:solidFill>
              </a:rPr>
              <a:t>differentiation</a:t>
            </a:r>
            <a:r>
              <a:t> of intentions, decisions, and actions between those that are distinguished as </a:t>
            </a:r>
            <a:r>
              <a:rPr b="1">
                <a:solidFill>
                  <a:srgbClr val="0000FF"/>
                </a:solidFill>
              </a:rPr>
              <a:t>proper</a:t>
            </a:r>
            <a:r>
              <a:t> and those that are </a:t>
            </a:r>
            <a:r>
              <a:rPr b="1">
                <a:solidFill>
                  <a:srgbClr val="0000FF"/>
                </a:solidFill>
              </a:rPr>
              <a:t>improper</a:t>
            </a:r>
            <a:r>
              <a:t>. Morality can be a body of standards or principles derived from a code of conduct from a particular philosophy, religion, or culture, or it can derive from a standard that a person believes should be universal. Morality may also be specifically synonymous with "</a:t>
            </a:r>
            <a:r>
              <a:rPr>
                <a:solidFill>
                  <a:srgbClr val="FF0000"/>
                </a:solidFill>
              </a:rPr>
              <a:t>goodness</a:t>
            </a:r>
            <a:r>
              <a:t>" or "</a:t>
            </a:r>
            <a:r>
              <a:rPr>
                <a:solidFill>
                  <a:srgbClr val="FF0000"/>
                </a:solidFill>
              </a:rPr>
              <a:t>rightness</a:t>
            </a:r>
            <a:r>
              <a:t>". (From Wikipedia)</a:t>
            </a:r>
            <a:endParaRPr sz="1600"/>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rPr>
              <a:t>大家都是这么做的，所以我也这么做。你认同这种观点吗？</a:t>
            </a:r>
          </a:p>
        </p:txBody>
      </p:sp>
      <p:sp>
        <p:nvSpPr>
          <p:cNvPr id="24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245"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9" name="内容占位符 2"/>
          <p:cNvSpPr txBox="1"/>
          <p:nvPr>
            <p:ph type="body" idx="1"/>
          </p:nvPr>
        </p:nvSpPr>
        <p:spPr>
          <a:xfrm>
            <a:off x="293448" y="737914"/>
            <a:ext cx="5377352" cy="2209552"/>
          </a:xfrm>
          <a:prstGeom prst="rect">
            <a:avLst/>
          </a:prstGeom>
        </p:spPr>
        <p:txBody>
          <a:bodyPr/>
          <a:lstStyle/>
          <a:p>
            <a:pPr>
              <a:spcBef>
                <a:spcPts val="200"/>
              </a:spcBef>
              <a:defRPr b="1" sz="1200"/>
            </a:pPr>
            <a:r>
              <a:t>1. </a:t>
            </a:r>
            <a:r>
              <a:rPr>
                <a:latin typeface="+mj-lt"/>
                <a:ea typeface="+mj-ea"/>
                <a:cs typeface="+mj-cs"/>
                <a:sym typeface="Helvetica"/>
              </a:rPr>
              <a:t>什么是特洛伊木马</a:t>
            </a:r>
          </a:p>
          <a:p>
            <a:pPr>
              <a:spcBef>
                <a:spcPts val="200"/>
              </a:spcBef>
              <a:defRPr sz="1200">
                <a:solidFill>
                  <a:srgbClr val="FF0000"/>
                </a:solidFill>
                <a:latin typeface="+mj-lt"/>
                <a:ea typeface="+mj-ea"/>
                <a:cs typeface="+mj-cs"/>
                <a:sym typeface="Helvetica"/>
              </a:defRPr>
            </a:pPr>
            <a:r>
              <a:t>古希腊的特洛伊木马神话</a:t>
            </a:r>
            <a:r>
              <a:rPr>
                <a:solidFill>
                  <a:srgbClr val="000000"/>
                </a:solidFill>
              </a:rPr>
              <a:t>：传说希腊人围攻</a:t>
            </a:r>
            <a:r>
              <a:t>特洛伊城</a:t>
            </a:r>
            <a:r>
              <a:rPr>
                <a:solidFill>
                  <a:srgbClr val="000000"/>
                </a:solidFill>
              </a:rPr>
              <a:t>，久久不能得手。后来想出了一个木马计，让士兵藏匿于巨大的木马中。大部队假装撤退而将木马摒弃于特洛伊城外，让敌人将其作为</a:t>
            </a:r>
            <a:r>
              <a:rPr>
                <a:solidFill>
                  <a:srgbClr val="0000FF"/>
                </a:solidFill>
              </a:rPr>
              <a:t>战利品</a:t>
            </a:r>
            <a:r>
              <a:rPr>
                <a:solidFill>
                  <a:srgbClr val="000000"/>
                </a:solidFill>
              </a:rPr>
              <a:t>拖入城内。木马内的士兵则乘夜晚敌人庆祝胜利、放松警惕的时候从木马中爬出来，与城外的部队</a:t>
            </a:r>
            <a:r>
              <a:rPr>
                <a:solidFill>
                  <a:srgbClr val="0000FF"/>
                </a:solidFill>
              </a:rPr>
              <a:t>里应外合</a:t>
            </a:r>
            <a:r>
              <a:rPr>
                <a:solidFill>
                  <a:srgbClr val="000000"/>
                </a:solidFill>
              </a:rPr>
              <a:t>而攻下了特洛伊城。</a:t>
            </a:r>
          </a:p>
          <a:p>
            <a:pPr>
              <a:defRPr sz="1200"/>
            </a:pPr>
          </a:p>
          <a:p>
            <a:pPr>
              <a:spcBef>
                <a:spcPts val="200"/>
              </a:spcBef>
              <a:defRPr sz="1200">
                <a:latin typeface="+mj-lt"/>
                <a:ea typeface="+mj-ea"/>
                <a:cs typeface="+mj-cs"/>
                <a:sym typeface="Helvetica"/>
              </a:defRPr>
            </a:pPr>
            <a:r>
              <a:t>客户端：用于攻击者远程控制植入木马的机器</a:t>
            </a:r>
          </a:p>
          <a:p>
            <a:pPr>
              <a:spcBef>
                <a:spcPts val="200"/>
              </a:spcBef>
              <a:defRPr sz="1200">
                <a:latin typeface="+mj-lt"/>
                <a:ea typeface="+mj-ea"/>
                <a:cs typeface="+mj-cs"/>
                <a:sym typeface="Helvetica"/>
              </a:defRPr>
            </a:pPr>
            <a:r>
              <a:t>服务器端程序：木马程序</a:t>
            </a:r>
          </a:p>
        </p:txBody>
      </p:sp>
      <p:sp>
        <p:nvSpPr>
          <p:cNvPr id="150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9.2.4 </a:t>
            </a:r>
            <a:r>
              <a:rPr>
                <a:latin typeface="+mj-lt"/>
                <a:ea typeface="+mj-ea"/>
                <a:cs typeface="+mj-cs"/>
                <a:sym typeface="Helvetica"/>
              </a:rPr>
              <a:t>特洛伊木马</a:t>
            </a:r>
          </a:p>
        </p:txBody>
      </p:sp>
      <p:sp>
        <p:nvSpPr>
          <p:cNvPr id="1501"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3" name="内容占位符 2"/>
          <p:cNvSpPr txBox="1"/>
          <p:nvPr>
            <p:ph type="body" idx="1"/>
          </p:nvPr>
        </p:nvSpPr>
        <p:spPr>
          <a:xfrm>
            <a:off x="293448" y="737914"/>
            <a:ext cx="5377352" cy="2209552"/>
          </a:xfrm>
          <a:prstGeom prst="rect">
            <a:avLst/>
          </a:prstGeom>
        </p:spPr>
        <p:txBody>
          <a:bodyPr/>
          <a:lstStyle/>
          <a:p>
            <a:pPr marL="175752" indent="-175752" defTabSz="468675">
              <a:spcBef>
                <a:spcPts val="200"/>
              </a:spcBef>
              <a:defRPr b="1" sz="1000"/>
            </a:pPr>
            <a:r>
              <a:t>2. </a:t>
            </a:r>
            <a:r>
              <a:rPr>
                <a:latin typeface="+mj-lt"/>
                <a:ea typeface="+mj-ea"/>
                <a:cs typeface="+mj-cs"/>
                <a:sym typeface="Helvetica"/>
              </a:rPr>
              <a:t>特洛伊木马的入侵途径</a:t>
            </a:r>
          </a:p>
          <a:p>
            <a:pPr lvl="1" marL="380798" indent="-146460" defTabSz="468675">
              <a:spcBef>
                <a:spcPts val="200"/>
              </a:spcBef>
              <a:defRPr sz="1000">
                <a:latin typeface="+mj-lt"/>
                <a:ea typeface="+mj-ea"/>
                <a:cs typeface="+mj-cs"/>
                <a:sym typeface="Helvetica"/>
              </a:defRPr>
            </a:pPr>
            <a:r>
              <a:t>通过一定的方法把木马执行文件</a:t>
            </a:r>
            <a:r>
              <a:rPr>
                <a:solidFill>
                  <a:srgbClr val="FF0000"/>
                </a:solidFill>
              </a:rPr>
              <a:t>放置到被攻击者的计算机系统</a:t>
            </a:r>
            <a:r>
              <a:t>里，如邮件、下载等，然后通过一定的提示</a:t>
            </a:r>
            <a:r>
              <a:rPr>
                <a:solidFill>
                  <a:srgbClr val="FF0000"/>
                </a:solidFill>
              </a:rPr>
              <a:t>故意</a:t>
            </a:r>
            <a:r>
              <a:rPr>
                <a:solidFill>
                  <a:srgbClr val="0000FF"/>
                </a:solidFill>
              </a:rPr>
              <a:t>误导</a:t>
            </a:r>
            <a:r>
              <a:rPr>
                <a:solidFill>
                  <a:srgbClr val="FF0000"/>
                </a:solidFill>
              </a:rPr>
              <a:t>被攻击者打开执行文件</a:t>
            </a:r>
            <a:r>
              <a:t>，例如故意谎称这个木马执行文件是朋友送给某个人的贺卡</a:t>
            </a:r>
          </a:p>
          <a:p>
            <a:pPr marL="175752" indent="-175752" defTabSz="468675">
              <a:spcBef>
                <a:spcPts val="200"/>
              </a:spcBef>
              <a:defRPr b="1" sz="1000"/>
            </a:pPr>
            <a:r>
              <a:t>3. </a:t>
            </a:r>
            <a:r>
              <a:rPr>
                <a:latin typeface="+mj-lt"/>
                <a:ea typeface="+mj-ea"/>
                <a:cs typeface="+mj-cs"/>
                <a:sym typeface="Helvetica"/>
              </a:rPr>
              <a:t>特洛伊木马的攻击手段</a:t>
            </a:r>
          </a:p>
          <a:p>
            <a:pPr lvl="1" marL="380798" indent="-146460" defTabSz="468675">
              <a:spcBef>
                <a:spcPts val="200"/>
              </a:spcBef>
              <a:defRPr sz="1000">
                <a:latin typeface="+mj-lt"/>
                <a:ea typeface="+mj-ea"/>
                <a:cs typeface="+mj-cs"/>
                <a:sym typeface="Helvetica"/>
              </a:defRPr>
            </a:pPr>
            <a:r>
              <a:t>木马被植入攻击主机后，一般会通过一定的方式把入侵主机的信息，如主机的</a:t>
            </a:r>
            <a:r>
              <a:rPr>
                <a:solidFill>
                  <a:srgbClr val="FF0000"/>
                </a:solidFill>
                <a:latin typeface="+mn-lt"/>
                <a:ea typeface="+mn-ea"/>
                <a:cs typeface="+mn-cs"/>
                <a:sym typeface="Calibri"/>
              </a:rPr>
              <a:t>IP</a:t>
            </a:r>
            <a:r>
              <a:rPr>
                <a:solidFill>
                  <a:srgbClr val="FF0000"/>
                </a:solidFill>
              </a:rPr>
              <a:t>地址</a:t>
            </a:r>
            <a:r>
              <a:t>、木马植入的</a:t>
            </a:r>
            <a:r>
              <a:rPr>
                <a:solidFill>
                  <a:srgbClr val="0000FF"/>
                </a:solidFill>
              </a:rPr>
              <a:t>端口</a:t>
            </a:r>
            <a:r>
              <a:t>等发送给攻击者，这样攻击者与木马就</a:t>
            </a:r>
            <a:r>
              <a:rPr>
                <a:solidFill>
                  <a:srgbClr val="FF0000"/>
                </a:solidFill>
              </a:rPr>
              <a:t>里应外合</a:t>
            </a:r>
            <a:r>
              <a:t>控制攻击主机</a:t>
            </a:r>
          </a:p>
          <a:p>
            <a:pPr marL="175752" indent="-175752" defTabSz="468675">
              <a:spcBef>
                <a:spcPts val="200"/>
              </a:spcBef>
              <a:defRPr b="1" sz="1000"/>
            </a:pPr>
            <a:r>
              <a:t>4. </a:t>
            </a:r>
            <a:r>
              <a:rPr>
                <a:latin typeface="+mj-lt"/>
                <a:ea typeface="+mj-ea"/>
                <a:cs typeface="+mj-cs"/>
                <a:sym typeface="Helvetica"/>
              </a:rPr>
              <a:t>对付特洛伊木马的办法</a:t>
            </a:r>
          </a:p>
          <a:p>
            <a:pPr lvl="1" marL="380798" indent="-146460" defTabSz="468675">
              <a:spcBef>
                <a:spcPts val="200"/>
              </a:spcBef>
              <a:defRPr sz="1000">
                <a:latin typeface="+mj-lt"/>
                <a:ea typeface="+mj-ea"/>
                <a:cs typeface="+mj-cs"/>
                <a:sym typeface="Helvetica"/>
              </a:defRPr>
            </a:pPr>
            <a:r>
              <a:t>堵住</a:t>
            </a:r>
            <a:r>
              <a:rPr>
                <a:solidFill>
                  <a:srgbClr val="0000FF"/>
                </a:solidFill>
              </a:rPr>
              <a:t>端口</a:t>
            </a:r>
          </a:p>
        </p:txBody>
      </p:sp>
      <p:sp>
        <p:nvSpPr>
          <p:cNvPr id="150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9.2.4 </a:t>
            </a:r>
            <a:r>
              <a:rPr>
                <a:latin typeface="+mj-lt"/>
                <a:ea typeface="+mj-ea"/>
                <a:cs typeface="+mj-cs"/>
                <a:sym typeface="Helvetica"/>
              </a:rPr>
              <a:t>特洛伊木马</a:t>
            </a:r>
          </a:p>
        </p:txBody>
      </p:sp>
      <p:sp>
        <p:nvSpPr>
          <p:cNvPr id="1505"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7" name="内容占位符 2"/>
          <p:cNvSpPr txBox="1"/>
          <p:nvPr>
            <p:ph type="body" idx="1"/>
          </p:nvPr>
        </p:nvSpPr>
        <p:spPr>
          <a:xfrm>
            <a:off x="293448" y="737914"/>
            <a:ext cx="5377352" cy="2209552"/>
          </a:xfrm>
          <a:prstGeom prst="rect">
            <a:avLst/>
          </a:prstGeom>
        </p:spPr>
        <p:txBody>
          <a:bodyPr/>
          <a:lstStyle/>
          <a:p>
            <a:pPr>
              <a:spcBef>
                <a:spcPts val="200"/>
              </a:spcBef>
              <a:defRPr sz="1200"/>
            </a:pPr>
            <a:r>
              <a:t>1. </a:t>
            </a:r>
            <a:r>
              <a:rPr>
                <a:solidFill>
                  <a:srgbClr val="FF0000"/>
                </a:solidFill>
                <a:latin typeface="+mj-lt"/>
                <a:ea typeface="+mj-ea"/>
                <a:cs typeface="+mj-cs"/>
                <a:sym typeface="Helvetica"/>
              </a:rPr>
              <a:t>技术</a:t>
            </a:r>
            <a:r>
              <a:rPr>
                <a:latin typeface="+mj-lt"/>
                <a:ea typeface="+mj-ea"/>
                <a:cs typeface="+mj-cs"/>
                <a:sym typeface="Helvetica"/>
              </a:rPr>
              <a:t>改进与研究</a:t>
            </a:r>
          </a:p>
          <a:p>
            <a:pPr>
              <a:spcBef>
                <a:spcPts val="200"/>
              </a:spcBef>
              <a:defRPr sz="1200"/>
            </a:pPr>
            <a:r>
              <a:t>2. </a:t>
            </a:r>
            <a:r>
              <a:rPr>
                <a:latin typeface="+mj-lt"/>
                <a:ea typeface="+mj-ea"/>
                <a:cs typeface="+mj-cs"/>
                <a:sym typeface="Helvetica"/>
              </a:rPr>
              <a:t>健全</a:t>
            </a:r>
            <a:r>
              <a:rPr>
                <a:solidFill>
                  <a:srgbClr val="FF0000"/>
                </a:solidFill>
                <a:latin typeface="+mj-lt"/>
                <a:ea typeface="+mj-ea"/>
                <a:cs typeface="+mj-cs"/>
                <a:sym typeface="Helvetica"/>
              </a:rPr>
              <a:t>管理</a:t>
            </a:r>
            <a:r>
              <a:rPr>
                <a:latin typeface="+mj-lt"/>
                <a:ea typeface="+mj-ea"/>
                <a:cs typeface="+mj-cs"/>
                <a:sym typeface="Helvetica"/>
              </a:rPr>
              <a:t>机制</a:t>
            </a:r>
          </a:p>
          <a:p>
            <a:pPr>
              <a:spcBef>
                <a:spcPts val="200"/>
              </a:spcBef>
              <a:defRPr sz="1200"/>
            </a:pPr>
            <a:r>
              <a:t>3. </a:t>
            </a:r>
            <a:r>
              <a:rPr>
                <a:latin typeface="+mj-lt"/>
                <a:ea typeface="+mj-ea"/>
                <a:cs typeface="+mj-cs"/>
                <a:sym typeface="Helvetica"/>
              </a:rPr>
              <a:t>加强</a:t>
            </a:r>
            <a:r>
              <a:rPr>
                <a:solidFill>
                  <a:srgbClr val="FF0000"/>
                </a:solidFill>
                <a:latin typeface="+mj-lt"/>
                <a:ea typeface="+mj-ea"/>
                <a:cs typeface="+mj-cs"/>
                <a:sym typeface="Helvetica"/>
              </a:rPr>
              <a:t>立法</a:t>
            </a:r>
            <a:r>
              <a:rPr>
                <a:latin typeface="+mj-lt"/>
                <a:ea typeface="+mj-ea"/>
                <a:cs typeface="+mj-cs"/>
                <a:sym typeface="Helvetica"/>
              </a:rPr>
              <a:t>与严格</a:t>
            </a:r>
            <a:r>
              <a:rPr>
                <a:solidFill>
                  <a:srgbClr val="FF0000"/>
                </a:solidFill>
                <a:latin typeface="+mj-lt"/>
                <a:ea typeface="+mj-ea"/>
                <a:cs typeface="+mj-cs"/>
                <a:sym typeface="Helvetica"/>
              </a:rPr>
              <a:t>执法</a:t>
            </a:r>
            <a:endParaRPr>
              <a:solidFill>
                <a:srgbClr val="FF0000"/>
              </a:solidFill>
            </a:endParaRPr>
          </a:p>
          <a:p>
            <a:pPr>
              <a:spcBef>
                <a:spcPts val="200"/>
              </a:spcBef>
              <a:defRPr sz="1200"/>
            </a:pPr>
            <a:r>
              <a:t>4. </a:t>
            </a:r>
            <a:r>
              <a:rPr>
                <a:latin typeface="+mj-lt"/>
                <a:ea typeface="+mj-ea"/>
                <a:cs typeface="+mj-cs"/>
                <a:sym typeface="Helvetica"/>
              </a:rPr>
              <a:t>加强网络</a:t>
            </a:r>
            <a:r>
              <a:rPr>
                <a:solidFill>
                  <a:srgbClr val="FF0000"/>
                </a:solidFill>
                <a:latin typeface="+mj-lt"/>
                <a:ea typeface="+mj-ea"/>
                <a:cs typeface="+mj-cs"/>
                <a:sym typeface="Helvetica"/>
              </a:rPr>
              <a:t>道德</a:t>
            </a:r>
            <a:r>
              <a:rPr>
                <a:latin typeface="+mj-lt"/>
                <a:ea typeface="+mj-ea"/>
                <a:cs typeface="+mj-cs"/>
                <a:sym typeface="Helvetica"/>
              </a:rPr>
              <a:t>环境</a:t>
            </a:r>
          </a:p>
        </p:txBody>
      </p:sp>
      <p:sp>
        <p:nvSpPr>
          <p:cNvPr id="150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9.2.5 </a:t>
            </a:r>
            <a:r>
              <a:rPr>
                <a:latin typeface="+mj-lt"/>
                <a:ea typeface="+mj-ea"/>
                <a:cs typeface="+mj-cs"/>
                <a:sym typeface="Helvetica"/>
              </a:rPr>
              <a:t>预防计算机犯罪的措施</a:t>
            </a:r>
          </a:p>
        </p:txBody>
      </p:sp>
      <p:sp>
        <p:nvSpPr>
          <p:cNvPr id="1509"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1"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小节</a:t>
            </a:r>
          </a:p>
        </p:txBody>
      </p:sp>
      <p:sp>
        <p:nvSpPr>
          <p:cNvPr id="1512" name="内容占位符 2"/>
          <p:cNvSpPr txBox="1"/>
          <p:nvPr>
            <p:ph type="body" idx="1"/>
          </p:nvPr>
        </p:nvSpPr>
        <p:spPr>
          <a:xfrm>
            <a:off x="293450" y="737914"/>
            <a:ext cx="5282089" cy="2209552"/>
          </a:xfrm>
          <a:prstGeom prst="rect">
            <a:avLst/>
          </a:prstGeom>
        </p:spPr>
        <p:txBody>
          <a:bodyPr/>
          <a:lstStyle/>
          <a:p>
            <a:pPr>
              <a:spcBef>
                <a:spcPts val="200"/>
              </a:spcBef>
              <a:defRPr sz="1200">
                <a:latin typeface="+mj-lt"/>
                <a:ea typeface="+mj-ea"/>
                <a:cs typeface="+mj-cs"/>
                <a:sym typeface="Helvetica"/>
              </a:defRPr>
            </a:pPr>
            <a:r>
              <a:t>计算机犯罪</a:t>
            </a:r>
          </a:p>
          <a:p>
            <a:pPr>
              <a:spcBef>
                <a:spcPts val="200"/>
              </a:spcBef>
              <a:defRPr sz="1200">
                <a:latin typeface="+mj-lt"/>
                <a:ea typeface="+mj-ea"/>
                <a:cs typeface="+mj-cs"/>
                <a:sym typeface="Helvetica"/>
              </a:defRPr>
            </a:pPr>
            <a:r>
              <a:t>计算机病毒</a:t>
            </a:r>
          </a:p>
          <a:p>
            <a:pPr>
              <a:spcBef>
                <a:spcPts val="200"/>
              </a:spcBef>
              <a:defRPr sz="1200">
                <a:latin typeface="+mj-lt"/>
                <a:ea typeface="+mj-ea"/>
                <a:cs typeface="+mj-cs"/>
                <a:sym typeface="Helvetica"/>
              </a:defRPr>
            </a:pPr>
            <a:r>
              <a:t>预防计算机病毒</a:t>
            </a:r>
          </a:p>
        </p:txBody>
      </p:sp>
      <p:sp>
        <p:nvSpPr>
          <p:cNvPr id="1513"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5" name="标题 1"/>
          <p:cNvSpPr txBox="1"/>
          <p:nvPr>
            <p:ph type="ctrTitle"/>
          </p:nvPr>
        </p:nvSpPr>
        <p:spPr>
          <a:xfrm>
            <a:off x="440172" y="1040062"/>
            <a:ext cx="4988643" cy="717658"/>
          </a:xfrm>
          <a:prstGeom prst="rect">
            <a:avLst/>
          </a:prstGeom>
        </p:spPr>
        <p:txBody>
          <a:bodyPr/>
          <a:lstStyle/>
          <a:p>
            <a:pPr>
              <a:defRPr b="1">
                <a:latin typeface="+mj-lt"/>
                <a:ea typeface="+mj-ea"/>
                <a:cs typeface="+mj-cs"/>
                <a:sym typeface="Helvetica"/>
              </a:defRPr>
            </a:pPr>
            <a:r>
              <a:t>第</a:t>
            </a:r>
            <a:r>
              <a:rPr>
                <a:latin typeface="+mn-lt"/>
                <a:ea typeface="+mn-ea"/>
                <a:cs typeface="+mn-cs"/>
                <a:sym typeface="Calibri"/>
              </a:rPr>
              <a:t>10</a:t>
            </a:r>
            <a:r>
              <a:t>章 计算机相关的经济问题</a:t>
            </a:r>
          </a:p>
        </p:txBody>
      </p:sp>
      <p:sp>
        <p:nvSpPr>
          <p:cNvPr id="1516" name="副标题 2"/>
          <p:cNvSpPr txBox="1"/>
          <p:nvPr>
            <p:ph type="subTitle" sz="quarter" idx="1"/>
          </p:nvPr>
        </p:nvSpPr>
        <p:spPr>
          <a:xfrm>
            <a:off x="880347" y="1897221"/>
            <a:ext cx="4108294" cy="855611"/>
          </a:xfrm>
          <a:prstGeom prst="rect">
            <a:avLst/>
          </a:prstGeom>
        </p:spPr>
        <p:txBody>
          <a:bodyPr/>
          <a:lstStyle>
            <a:lvl1pPr>
              <a:spcBef>
                <a:spcPts val="300"/>
              </a:spcBef>
              <a:defRPr b="1" sz="1400">
                <a:solidFill>
                  <a:srgbClr val="000000"/>
                </a:solidFill>
                <a:latin typeface="+mj-lt"/>
                <a:ea typeface="+mj-ea"/>
                <a:cs typeface="+mj-cs"/>
                <a:sym typeface="Helvetica"/>
              </a:defRPr>
            </a:lvl1pPr>
          </a:lstStyle>
          <a:p>
            <a:pPr/>
            <a:r>
              <a:t>贺颖</a:t>
            </a:r>
          </a:p>
        </p:txBody>
      </p:sp>
      <p:sp>
        <p:nvSpPr>
          <p:cNvPr id="1517" name="灯片编号占位符 3"/>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9"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520"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521" name="Rectangle 3"/>
          <p:cNvSpPr txBox="1"/>
          <p:nvPr/>
        </p:nvSpPr>
        <p:spPr>
          <a:xfrm>
            <a:off x="2114867" y="649286"/>
            <a:ext cx="3475991" cy="13150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10.1 网络经济</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10.2 IT的定价与销售策略</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10.3 IT垄断的问题</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10.4 工作场所的计算机化</a:t>
            </a:r>
          </a:p>
        </p:txBody>
      </p:sp>
      <p:sp>
        <p:nvSpPr>
          <p:cNvPr id="1522"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4"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525"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526" name="Rectangle 3"/>
          <p:cNvSpPr txBox="1"/>
          <p:nvPr/>
        </p:nvSpPr>
        <p:spPr>
          <a:xfrm>
            <a:off x="2114867" y="649287"/>
            <a:ext cx="3475991" cy="18992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10.1 网络经济</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10.1.1 获取信息资源的途径</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10.1.2 网上交易</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10.2 IT的定价与销售策略</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10.3 IT垄断的问题</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10.4 工作场所的计算机化</a:t>
            </a:r>
          </a:p>
        </p:txBody>
      </p:sp>
      <p:sp>
        <p:nvSpPr>
          <p:cNvPr id="1527"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9"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在信息社会，</a:t>
            </a:r>
            <a:r>
              <a:rPr>
                <a:solidFill>
                  <a:srgbClr val="FF0000"/>
                </a:solidFill>
              </a:rPr>
              <a:t>信息是一种资源</a:t>
            </a:r>
            <a:r>
              <a:t>，或者是一种</a:t>
            </a:r>
            <a:r>
              <a:rPr>
                <a:solidFill>
                  <a:srgbClr val="0000FF"/>
                </a:solidFill>
              </a:rPr>
              <a:t>资本</a:t>
            </a:r>
            <a:r>
              <a:t>和</a:t>
            </a:r>
            <a:r>
              <a:rPr>
                <a:solidFill>
                  <a:srgbClr val="0000FF"/>
                </a:solidFill>
              </a:rPr>
              <a:t>权力</a:t>
            </a:r>
            <a:r>
              <a:t>。</a:t>
            </a:r>
          </a:p>
        </p:txBody>
      </p:sp>
      <p:sp>
        <p:nvSpPr>
          <p:cNvPr id="153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10.1.1 </a:t>
            </a:r>
            <a:r>
              <a:rPr>
                <a:latin typeface="+mj-lt"/>
                <a:ea typeface="+mj-ea"/>
                <a:cs typeface="+mj-cs"/>
                <a:sym typeface="Helvetica"/>
              </a:rPr>
              <a:t>获取信息资源的途径</a:t>
            </a:r>
          </a:p>
        </p:txBody>
      </p:sp>
      <p:sp>
        <p:nvSpPr>
          <p:cNvPr id="1531"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3"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卖书还是卖软件</a:t>
            </a:r>
          </a:p>
          <a:p>
            <a:pPr>
              <a:spcBef>
                <a:spcPts val="200"/>
              </a:spcBef>
              <a:defRPr sz="1200">
                <a:solidFill>
                  <a:srgbClr val="0000FF"/>
                </a:solidFill>
                <a:latin typeface="+mj-lt"/>
                <a:ea typeface="+mj-ea"/>
                <a:cs typeface="+mj-cs"/>
                <a:sym typeface="Helvetica"/>
              </a:defRPr>
            </a:pPr>
            <a:r>
              <a:t>例：</a:t>
            </a:r>
            <a:r>
              <a:rPr>
                <a:solidFill>
                  <a:srgbClr val="000000"/>
                </a:solidFill>
              </a:rPr>
              <a:t>电子书籍的</a:t>
            </a:r>
            <a:r>
              <a:rPr>
                <a:solidFill>
                  <a:srgbClr val="000000"/>
                </a:solidFill>
                <a:latin typeface="+mn-lt"/>
                <a:ea typeface="+mn-ea"/>
                <a:cs typeface="+mn-cs"/>
                <a:sym typeface="Calibri"/>
              </a:rPr>
              <a:t>“</a:t>
            </a:r>
            <a:r>
              <a:rPr>
                <a:solidFill>
                  <a:srgbClr val="000000"/>
                </a:solidFill>
              </a:rPr>
              <a:t>阅读器</a:t>
            </a:r>
            <a:r>
              <a:rPr>
                <a:solidFill>
                  <a:srgbClr val="000000"/>
                </a:solidFill>
                <a:latin typeface="+mn-lt"/>
                <a:ea typeface="+mn-ea"/>
                <a:cs typeface="+mn-cs"/>
                <a:sym typeface="Calibri"/>
              </a:rPr>
              <a:t>”</a:t>
            </a:r>
            <a:r>
              <a:rPr>
                <a:solidFill>
                  <a:srgbClr val="000000"/>
                </a:solidFill>
              </a:rPr>
              <a:t>与其内容捆绑在一起</a:t>
            </a:r>
          </a:p>
        </p:txBody>
      </p:sp>
      <p:sp>
        <p:nvSpPr>
          <p:cNvPr id="153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10.1.1 </a:t>
            </a:r>
            <a:r>
              <a:rPr>
                <a:latin typeface="+mj-lt"/>
                <a:ea typeface="+mj-ea"/>
                <a:cs typeface="+mj-cs"/>
                <a:sym typeface="Helvetica"/>
              </a:rPr>
              <a:t>获取信息资源的途径</a:t>
            </a:r>
          </a:p>
        </p:txBody>
      </p:sp>
      <p:sp>
        <p:nvSpPr>
          <p:cNvPr id="1535"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7"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网络信息资源的获取</a:t>
            </a:r>
          </a:p>
          <a:p>
            <a:pPr>
              <a:spcBef>
                <a:spcPts val="200"/>
              </a:spcBef>
              <a:defRPr sz="1200"/>
            </a:pPr>
            <a:r>
              <a:t>(1) </a:t>
            </a:r>
            <a:r>
              <a:rPr>
                <a:latin typeface="+mj-lt"/>
                <a:ea typeface="+mj-ea"/>
                <a:cs typeface="+mj-cs"/>
                <a:sym typeface="Helvetica"/>
              </a:rPr>
              <a:t>收费的网络信息</a:t>
            </a:r>
          </a:p>
          <a:p>
            <a:pPr>
              <a:spcBef>
                <a:spcPts val="200"/>
              </a:spcBef>
              <a:defRPr sz="1200">
                <a:solidFill>
                  <a:srgbClr val="0000FF"/>
                </a:solidFill>
                <a:latin typeface="+mj-lt"/>
                <a:ea typeface="+mj-ea"/>
                <a:cs typeface="+mj-cs"/>
                <a:sym typeface="Helvetica"/>
              </a:defRPr>
            </a:pPr>
            <a:r>
              <a:t>例：</a:t>
            </a:r>
            <a:r>
              <a:rPr>
                <a:solidFill>
                  <a:srgbClr val="000000"/>
                </a:solidFill>
              </a:rPr>
              <a:t>学校图书馆购买的很多数据库 </a:t>
            </a:r>
            <a:r>
              <a:rPr sz="1000" u="sng">
                <a:uFill>
                  <a:solidFill>
                    <a:srgbClr val="0000FF"/>
                  </a:solidFill>
                </a:uFill>
                <a:latin typeface="+mn-lt"/>
                <a:ea typeface="+mn-ea"/>
                <a:cs typeface="+mn-cs"/>
                <a:sym typeface="Calibri"/>
                <a:hlinkClick r:id="rId2" invalidUrl="" action="" tgtFrame="" tooltip="" history="1" highlightClick="0" endSnd="0"/>
              </a:rPr>
              <a:t>http://www.lib.szu.edu.cn</a:t>
            </a:r>
            <a:r>
              <a:rPr sz="1000" u="sng">
                <a:uFill>
                  <a:solidFill>
                    <a:srgbClr val="0000FF"/>
                  </a:solidFill>
                </a:uFill>
                <a:latin typeface="+mn-lt"/>
                <a:ea typeface="+mn-ea"/>
                <a:cs typeface="+mn-cs"/>
                <a:sym typeface="Calibri"/>
                <a:hlinkClick r:id="rId2" invalidUrl="" action="" tgtFrame="" tooltip="" history="1" highlightClick="0" endSnd="0"/>
              </a:rPr>
              <a:t>/</a:t>
            </a:r>
            <a:r>
              <a:rPr sz="1000">
                <a:solidFill>
                  <a:srgbClr val="000000"/>
                </a:solidFill>
                <a:latin typeface="+mn-lt"/>
                <a:ea typeface="+mn-ea"/>
                <a:cs typeface="+mn-cs"/>
                <a:sym typeface="Calibri"/>
              </a:rPr>
              <a:t> </a:t>
            </a:r>
          </a:p>
        </p:txBody>
      </p:sp>
      <p:sp>
        <p:nvSpPr>
          <p:cNvPr id="153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10.1.1 </a:t>
            </a:r>
            <a:r>
              <a:rPr>
                <a:latin typeface="+mj-lt"/>
                <a:ea typeface="+mj-ea"/>
                <a:cs typeface="+mj-cs"/>
                <a:sym typeface="Helvetica"/>
              </a:rPr>
              <a:t>获取信息资源的途径</a:t>
            </a:r>
          </a:p>
        </p:txBody>
      </p:sp>
      <p:sp>
        <p:nvSpPr>
          <p:cNvPr id="1539"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内容占位符 2"/>
          <p:cNvSpPr txBox="1"/>
          <p:nvPr>
            <p:ph type="body" idx="1"/>
          </p:nvPr>
        </p:nvSpPr>
        <p:spPr>
          <a:xfrm>
            <a:off x="293448" y="737914"/>
            <a:ext cx="5377352" cy="2209552"/>
          </a:xfrm>
          <a:prstGeom prst="rect">
            <a:avLst/>
          </a:prstGeom>
        </p:spPr>
        <p:txBody>
          <a:bodyPr/>
          <a:lstStyle/>
          <a:p>
            <a:pPr>
              <a:spcBef>
                <a:spcPts val="200"/>
              </a:spcBef>
              <a:defRPr sz="1200">
                <a:solidFill>
                  <a:srgbClr val="FF0000"/>
                </a:solidFill>
                <a:latin typeface="+mj-lt"/>
                <a:ea typeface="+mj-ea"/>
                <a:cs typeface="+mj-cs"/>
                <a:sym typeface="Helvetica"/>
              </a:defRPr>
            </a:pPr>
            <a:r>
              <a:t>亚里士多德（</a:t>
            </a:r>
            <a:r>
              <a:rPr>
                <a:latin typeface="+mn-lt"/>
                <a:ea typeface="+mn-ea"/>
                <a:cs typeface="+mn-cs"/>
                <a:sym typeface="Calibri"/>
              </a:rPr>
              <a:t>384B.C.-322B.C.</a:t>
            </a:r>
            <a:r>
              <a:t>）</a:t>
            </a:r>
            <a:r>
              <a:rPr>
                <a:solidFill>
                  <a:srgbClr val="000000"/>
                </a:solidFill>
              </a:rPr>
              <a:t>：最早把他关于人的</a:t>
            </a:r>
            <a:r>
              <a:rPr>
                <a:solidFill>
                  <a:srgbClr val="0000FF"/>
                </a:solidFill>
              </a:rPr>
              <a:t>道德品质</a:t>
            </a:r>
            <a:r>
              <a:rPr>
                <a:solidFill>
                  <a:srgbClr val="000000"/>
                </a:solidFill>
              </a:rPr>
              <a:t>的学问称为</a:t>
            </a:r>
            <a:r>
              <a:t>伦理学</a:t>
            </a:r>
            <a:r>
              <a:rPr>
                <a:solidFill>
                  <a:srgbClr val="000000"/>
                </a:solidFill>
              </a:rPr>
              <a:t>，并确立为一门专门的</a:t>
            </a:r>
            <a:r>
              <a:t>学科</a:t>
            </a:r>
            <a:r>
              <a:rPr>
                <a:solidFill>
                  <a:srgbClr val="000000"/>
                </a:solidFill>
              </a:rPr>
              <a:t>。</a:t>
            </a:r>
          </a:p>
          <a:p>
            <a:pPr>
              <a:defRPr i="1" sz="1200"/>
            </a:pPr>
          </a:p>
          <a:p>
            <a:pPr>
              <a:spcBef>
                <a:spcPts val="200"/>
              </a:spcBef>
              <a:defRPr i="1" sz="1200">
                <a:solidFill>
                  <a:srgbClr val="FF0000"/>
                </a:solidFill>
              </a:defRPr>
            </a:pPr>
            <a:r>
              <a:t>Nicomachean Ethics</a:t>
            </a:r>
            <a:r>
              <a:rPr i="0">
                <a:solidFill>
                  <a:srgbClr val="000000"/>
                </a:solidFill>
                <a:latin typeface="+mj-lt"/>
                <a:ea typeface="+mj-ea"/>
                <a:cs typeface="+mj-cs"/>
                <a:sym typeface="Helvetica"/>
              </a:rPr>
              <a:t>（《亚里士多德伦理学》，商务印书馆，</a:t>
            </a:r>
            <a:r>
              <a:rPr i="0">
                <a:solidFill>
                  <a:srgbClr val="000000"/>
                </a:solidFill>
              </a:rPr>
              <a:t>1933</a:t>
            </a:r>
            <a:r>
              <a:rPr i="0">
                <a:solidFill>
                  <a:srgbClr val="000000"/>
                </a:solidFill>
                <a:latin typeface="+mj-lt"/>
                <a:ea typeface="+mj-ea"/>
                <a:cs typeface="+mj-cs"/>
                <a:sym typeface="Helvetica"/>
              </a:rPr>
              <a:t>年）</a:t>
            </a:r>
          </a:p>
          <a:p>
            <a:pPr lvl="1" marL="427865" indent="-164563">
              <a:spcBef>
                <a:spcPts val="200"/>
              </a:spcBef>
              <a:defRPr sz="1000">
                <a:latin typeface="+mj-lt"/>
                <a:ea typeface="+mj-ea"/>
                <a:cs typeface="+mj-cs"/>
                <a:sym typeface="Helvetica"/>
              </a:defRPr>
            </a:pPr>
            <a:r>
              <a:t>该书是</a:t>
            </a:r>
            <a:r>
              <a:rPr>
                <a:solidFill>
                  <a:srgbClr val="FF0000"/>
                </a:solidFill>
              </a:rPr>
              <a:t>西方伦理学史上第一部伦理学专著</a:t>
            </a:r>
            <a:endParaRPr sz="800"/>
          </a:p>
          <a:p>
            <a:pPr lvl="1" marL="427865" indent="-164563">
              <a:spcBef>
                <a:spcPts val="200"/>
              </a:spcBef>
              <a:defRPr sz="1000">
                <a:latin typeface="+mj-lt"/>
                <a:ea typeface="+mj-ea"/>
                <a:cs typeface="+mj-cs"/>
                <a:sym typeface="Helvetica"/>
              </a:defRPr>
            </a:pPr>
            <a:r>
              <a:t>书中系统阐述</a:t>
            </a:r>
            <a:r>
              <a:rPr>
                <a:solidFill>
                  <a:srgbClr val="FF0000"/>
                </a:solidFill>
              </a:rPr>
              <a:t>德性在于合乎理性的活动、至善就是幸福</a:t>
            </a:r>
            <a:r>
              <a:t>等观点</a:t>
            </a:r>
          </a:p>
          <a:p>
            <a:pPr>
              <a:defRPr sz="1200"/>
            </a:pPr>
          </a:p>
          <a:p>
            <a:pPr>
              <a:spcBef>
                <a:spcPts val="200"/>
              </a:spcBef>
              <a:defRPr sz="1200">
                <a:solidFill>
                  <a:srgbClr val="0000FF"/>
                </a:solidFill>
                <a:latin typeface="+mj-lt"/>
                <a:ea typeface="+mj-ea"/>
                <a:cs typeface="+mj-cs"/>
                <a:sym typeface="Helvetica"/>
              </a:defRPr>
            </a:pPr>
            <a:r>
              <a:t>例：</a:t>
            </a:r>
            <a:r>
              <a:rPr>
                <a:solidFill>
                  <a:srgbClr val="000000"/>
                </a:solidFill>
              </a:rPr>
              <a:t>从小对孩子的品德（</a:t>
            </a:r>
            <a:r>
              <a:rPr>
                <a:solidFill>
                  <a:srgbClr val="000000"/>
                </a:solidFill>
                <a:latin typeface="+mn-lt"/>
                <a:ea typeface="+mn-ea"/>
                <a:cs typeface="+mn-cs"/>
                <a:sym typeface="Calibri"/>
              </a:rPr>
              <a:t>character</a:t>
            </a:r>
            <a:r>
              <a:rPr>
                <a:solidFill>
                  <a:srgbClr val="000000"/>
                </a:solidFill>
              </a:rPr>
              <a:t>）教育和培养</a:t>
            </a:r>
          </a:p>
        </p:txBody>
      </p:sp>
      <p:sp>
        <p:nvSpPr>
          <p:cNvPr id="24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249"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1" name="内容占位符 2"/>
          <p:cNvSpPr txBox="1"/>
          <p:nvPr>
            <p:ph type="body" idx="1"/>
          </p:nvPr>
        </p:nvSpPr>
        <p:spPr>
          <a:xfrm>
            <a:off x="293448" y="737914"/>
            <a:ext cx="5377352" cy="2209552"/>
          </a:xfrm>
          <a:prstGeom prst="rect">
            <a:avLst/>
          </a:prstGeom>
        </p:spPr>
        <p:txBody>
          <a:bodyPr/>
          <a:lstStyle/>
          <a:p>
            <a:pPr>
              <a:spcBef>
                <a:spcPts val="200"/>
              </a:spcBef>
              <a:defRPr sz="1200"/>
            </a:pPr>
            <a:r>
              <a:t>(2) </a:t>
            </a:r>
            <a:r>
              <a:rPr>
                <a:latin typeface="+mj-lt"/>
                <a:ea typeface="+mj-ea"/>
                <a:cs typeface="+mj-cs"/>
                <a:sym typeface="Helvetica"/>
              </a:rPr>
              <a:t>网民的定义</a:t>
            </a:r>
          </a:p>
          <a:p>
            <a:pPr>
              <a:spcBef>
                <a:spcPts val="200"/>
              </a:spcBef>
              <a:defRPr sz="1200">
                <a:latin typeface="+mj-lt"/>
                <a:ea typeface="+mj-ea"/>
                <a:cs typeface="+mj-cs"/>
                <a:sym typeface="Helvetica"/>
              </a:defRPr>
            </a:pPr>
            <a:r>
              <a:t>中国互联网络信息中心（</a:t>
            </a:r>
            <a:r>
              <a:rPr>
                <a:latin typeface="+mn-lt"/>
                <a:ea typeface="+mn-ea"/>
                <a:cs typeface="+mn-cs"/>
                <a:sym typeface="Calibri"/>
              </a:rPr>
              <a:t>China Internet Network Information Center, CNNIC</a:t>
            </a:r>
            <a:r>
              <a:t>）对网民的定义是：使用因特网平均每周在</a:t>
            </a:r>
            <a:r>
              <a:rPr>
                <a:solidFill>
                  <a:srgbClr val="FF0000"/>
                </a:solidFill>
                <a:latin typeface="+mn-lt"/>
                <a:ea typeface="+mn-ea"/>
                <a:cs typeface="+mn-cs"/>
                <a:sym typeface="Calibri"/>
              </a:rPr>
              <a:t>1</a:t>
            </a:r>
            <a:r>
              <a:rPr>
                <a:solidFill>
                  <a:srgbClr val="FF0000"/>
                </a:solidFill>
              </a:rPr>
              <a:t>小时以上</a:t>
            </a:r>
            <a:r>
              <a:t>的、</a:t>
            </a:r>
            <a:r>
              <a:rPr>
                <a:solidFill>
                  <a:srgbClr val="FF0000"/>
                </a:solidFill>
                <a:latin typeface="+mn-lt"/>
                <a:ea typeface="+mn-ea"/>
                <a:cs typeface="+mn-cs"/>
                <a:sym typeface="Calibri"/>
              </a:rPr>
              <a:t>6</a:t>
            </a:r>
            <a:r>
              <a:rPr>
                <a:solidFill>
                  <a:srgbClr val="FF0000"/>
                </a:solidFill>
              </a:rPr>
              <a:t>岁以上</a:t>
            </a:r>
            <a:r>
              <a:t>的</a:t>
            </a:r>
            <a:r>
              <a:rPr>
                <a:solidFill>
                  <a:srgbClr val="FF0000"/>
                </a:solidFill>
              </a:rPr>
              <a:t>中国公民</a:t>
            </a:r>
            <a:r>
              <a:t>。</a:t>
            </a:r>
          </a:p>
        </p:txBody>
      </p:sp>
      <p:sp>
        <p:nvSpPr>
          <p:cNvPr id="154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10.1.1 </a:t>
            </a:r>
            <a:r>
              <a:rPr>
                <a:latin typeface="+mj-lt"/>
                <a:ea typeface="+mj-ea"/>
                <a:cs typeface="+mj-cs"/>
                <a:sym typeface="Helvetica"/>
              </a:rPr>
              <a:t>获取信息资源的途径</a:t>
            </a:r>
          </a:p>
        </p:txBody>
      </p:sp>
      <p:sp>
        <p:nvSpPr>
          <p:cNvPr id="1543"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5"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3. </a:t>
            </a:r>
            <a:r>
              <a:rPr>
                <a:latin typeface="+mj-lt"/>
                <a:ea typeface="+mj-ea"/>
                <a:cs typeface="+mj-cs"/>
                <a:sym typeface="Helvetica"/>
              </a:rPr>
              <a:t>计算机访问权限</a:t>
            </a:r>
          </a:p>
          <a:p>
            <a:pPr>
              <a:spcBef>
                <a:spcPts val="200"/>
              </a:spcBef>
              <a:defRPr sz="1200">
                <a:latin typeface="+mj-lt"/>
                <a:ea typeface="+mj-ea"/>
                <a:cs typeface="+mj-cs"/>
                <a:sym typeface="Helvetica"/>
              </a:defRPr>
            </a:pPr>
            <a:r>
              <a:t>控制计算机访问权限的目的：系统安全、信息保密和知识产权保护</a:t>
            </a:r>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rPr>
              <a:t>人离开电脑是否需要锁屏</a:t>
            </a:r>
          </a:p>
          <a:p>
            <a:pPr>
              <a:spcBef>
                <a:spcPts val="200"/>
              </a:spcBef>
              <a:defRPr sz="1200">
                <a:solidFill>
                  <a:srgbClr val="0000FF"/>
                </a:solidFill>
                <a:latin typeface="+mj-lt"/>
                <a:ea typeface="+mj-ea"/>
                <a:cs typeface="+mj-cs"/>
                <a:sym typeface="Helvetica"/>
              </a:defRPr>
            </a:pPr>
            <a:r>
              <a:t>例：</a:t>
            </a:r>
            <a:r>
              <a:rPr>
                <a:solidFill>
                  <a:srgbClr val="000000"/>
                </a:solidFill>
              </a:rPr>
              <a:t>入侵检测系统（</a:t>
            </a:r>
            <a:r>
              <a:rPr>
                <a:solidFill>
                  <a:srgbClr val="000000"/>
                </a:solidFill>
                <a:latin typeface="+mn-lt"/>
                <a:ea typeface="+mn-ea"/>
                <a:cs typeface="+mn-cs"/>
                <a:sym typeface="Calibri"/>
              </a:rPr>
              <a:t>intrusion detection system</a:t>
            </a:r>
            <a:r>
              <a:rPr>
                <a:solidFill>
                  <a:srgbClr val="000000"/>
                </a:solidFill>
              </a:rPr>
              <a:t>）</a:t>
            </a:r>
          </a:p>
        </p:txBody>
      </p:sp>
      <p:sp>
        <p:nvSpPr>
          <p:cNvPr id="154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10.1.1 </a:t>
            </a:r>
            <a:r>
              <a:rPr>
                <a:latin typeface="+mj-lt"/>
                <a:ea typeface="+mj-ea"/>
                <a:cs typeface="+mj-cs"/>
                <a:sym typeface="Helvetica"/>
              </a:rPr>
              <a:t>获取信息资源的途径</a:t>
            </a:r>
          </a:p>
        </p:txBody>
      </p:sp>
      <p:sp>
        <p:nvSpPr>
          <p:cNvPr id="1547"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9"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4. </a:t>
            </a:r>
            <a:r>
              <a:rPr>
                <a:latin typeface="+mj-lt"/>
                <a:ea typeface="+mj-ea"/>
                <a:cs typeface="+mj-cs"/>
                <a:sym typeface="Helvetica"/>
              </a:rPr>
              <a:t>公民信息素养</a:t>
            </a:r>
          </a:p>
          <a:p>
            <a:pPr>
              <a:spcBef>
                <a:spcPts val="200"/>
              </a:spcBef>
              <a:defRPr sz="1200">
                <a:latin typeface="+mj-lt"/>
                <a:ea typeface="+mj-ea"/>
                <a:cs typeface="+mj-cs"/>
                <a:sym typeface="Helvetica"/>
              </a:defRPr>
            </a:pPr>
            <a:r>
              <a:t>因特网上既有博大精深的真理，也混杂着谎话、流言、神话以及市井传闻等</a:t>
            </a:r>
            <a:r>
              <a:rPr>
                <a:latin typeface="+mn-lt"/>
                <a:ea typeface="+mn-ea"/>
                <a:cs typeface="+mn-cs"/>
                <a:sym typeface="Calibri"/>
              </a:rPr>
              <a:t>…</a:t>
            </a:r>
          </a:p>
          <a:p>
            <a:pPr lvl="1" marL="427865" indent="-164563">
              <a:spcBef>
                <a:spcPts val="200"/>
              </a:spcBef>
              <a:defRPr sz="1200">
                <a:solidFill>
                  <a:srgbClr val="0000FF"/>
                </a:solidFill>
              </a:defRPr>
            </a:pPr>
            <a:r>
              <a:t>Information overload (</a:t>
            </a:r>
            <a:r>
              <a:rPr>
                <a:latin typeface="+mj-lt"/>
                <a:ea typeface="+mj-ea"/>
                <a:cs typeface="+mj-cs"/>
                <a:sym typeface="Helvetica"/>
              </a:rPr>
              <a:t>信息过载</a:t>
            </a:r>
            <a:r>
              <a:t>)</a:t>
            </a:r>
            <a:endParaRPr sz="1600"/>
          </a:p>
          <a:p>
            <a:pPr lvl="1" marL="427865" indent="-164563">
              <a:spcBef>
                <a:spcPts val="200"/>
              </a:spcBef>
              <a:defRPr sz="1200">
                <a:solidFill>
                  <a:srgbClr val="0000FF"/>
                </a:solidFill>
              </a:defRPr>
            </a:pPr>
            <a:r>
              <a:t>Noise (</a:t>
            </a:r>
            <a:r>
              <a:rPr>
                <a:latin typeface="+mj-lt"/>
                <a:ea typeface="+mj-ea"/>
                <a:cs typeface="+mj-cs"/>
                <a:sym typeface="Helvetica"/>
              </a:rPr>
              <a:t>噪音</a:t>
            </a:r>
            <a:r>
              <a:t>)</a:t>
            </a:r>
            <a:endParaRPr sz="1600"/>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latin typeface="+mn-lt"/>
                <a:ea typeface="+mn-ea"/>
                <a:cs typeface="+mn-cs"/>
                <a:sym typeface="Calibri"/>
              </a:rPr>
              <a:t>2008</a:t>
            </a:r>
            <a:r>
              <a:rPr>
                <a:solidFill>
                  <a:srgbClr val="000000"/>
                </a:solidFill>
              </a:rPr>
              <a:t>年</a:t>
            </a:r>
            <a:r>
              <a:rPr>
                <a:solidFill>
                  <a:srgbClr val="000000"/>
                </a:solidFill>
                <a:latin typeface="+mn-lt"/>
                <a:ea typeface="+mn-ea"/>
                <a:cs typeface="+mn-cs"/>
                <a:sym typeface="Calibri"/>
              </a:rPr>
              <a:t>9</a:t>
            </a:r>
            <a:r>
              <a:rPr>
                <a:solidFill>
                  <a:srgbClr val="000000"/>
                </a:solidFill>
              </a:rPr>
              <a:t>月</a:t>
            </a:r>
            <a:r>
              <a:rPr>
                <a:solidFill>
                  <a:srgbClr val="000000"/>
                </a:solidFill>
                <a:latin typeface="+mn-lt"/>
                <a:ea typeface="+mn-ea"/>
                <a:cs typeface="+mn-cs"/>
                <a:sym typeface="Calibri"/>
              </a:rPr>
              <a:t>12</a:t>
            </a:r>
            <a:r>
              <a:rPr>
                <a:solidFill>
                  <a:srgbClr val="000000"/>
                </a:solidFill>
              </a:rPr>
              <a:t>日的</a:t>
            </a:r>
            <a:r>
              <a:rPr>
                <a:solidFill>
                  <a:srgbClr val="000000"/>
                </a:solidFill>
                <a:latin typeface="+mn-lt"/>
                <a:ea typeface="+mn-ea"/>
                <a:cs typeface="+mn-cs"/>
                <a:sym typeface="Calibri"/>
              </a:rPr>
              <a:t>“</a:t>
            </a:r>
            <a:r>
              <a:rPr>
                <a:solidFill>
                  <a:srgbClr val="000000"/>
                </a:solidFill>
              </a:rPr>
              <a:t>乌龙</a:t>
            </a:r>
            <a:r>
              <a:rPr>
                <a:solidFill>
                  <a:srgbClr val="000000"/>
                </a:solidFill>
                <a:latin typeface="+mn-lt"/>
                <a:ea typeface="+mn-ea"/>
                <a:cs typeface="+mn-cs"/>
                <a:sym typeface="Calibri"/>
              </a:rPr>
              <a:t>”</a:t>
            </a:r>
            <a:r>
              <a:rPr>
                <a:solidFill>
                  <a:srgbClr val="000000"/>
                </a:solidFill>
              </a:rPr>
              <a:t>报道《招商银行：投资永隆银行浮亏逾百亿港元》</a:t>
            </a:r>
            <a:r>
              <a:rPr>
                <a:solidFill>
                  <a:srgbClr val="000000"/>
                </a:solidFill>
                <a:latin typeface="+mn-lt"/>
                <a:ea typeface="+mn-ea"/>
                <a:cs typeface="+mn-cs"/>
                <a:sym typeface="Calibri"/>
              </a:rPr>
              <a:t>…</a:t>
            </a:r>
            <a:r>
              <a:rPr>
                <a:solidFill>
                  <a:srgbClr val="000000"/>
                </a:solidFill>
              </a:rPr>
              <a:t>当日，招行</a:t>
            </a:r>
            <a:r>
              <a:rPr>
                <a:solidFill>
                  <a:srgbClr val="000000"/>
                </a:solidFill>
                <a:latin typeface="+mn-lt"/>
                <a:ea typeface="+mn-ea"/>
                <a:cs typeface="+mn-cs"/>
                <a:sym typeface="Calibri"/>
              </a:rPr>
              <a:t>A</a:t>
            </a:r>
            <a:r>
              <a:rPr>
                <a:solidFill>
                  <a:srgbClr val="000000"/>
                </a:solidFill>
              </a:rPr>
              <a:t>股大跌</a:t>
            </a:r>
            <a:r>
              <a:rPr>
                <a:solidFill>
                  <a:srgbClr val="000000"/>
                </a:solidFill>
                <a:latin typeface="+mn-lt"/>
                <a:ea typeface="+mn-ea"/>
                <a:cs typeface="+mn-cs"/>
                <a:sym typeface="Calibri"/>
              </a:rPr>
              <a:t>8.89%... </a:t>
            </a:r>
            <a:r>
              <a:rPr>
                <a:solidFill>
                  <a:srgbClr val="000000"/>
                </a:solidFill>
              </a:rPr>
              <a:t>（</a:t>
            </a:r>
            <a:r>
              <a:t>真相：</a:t>
            </a:r>
            <a:r>
              <a:rPr>
                <a:solidFill>
                  <a:srgbClr val="000000"/>
                </a:solidFill>
              </a:rPr>
              <a:t>报导引用的数据有误</a:t>
            </a:r>
            <a:r>
              <a:rPr>
                <a:solidFill>
                  <a:srgbClr val="000000"/>
                </a:solidFill>
                <a:latin typeface="+mn-lt"/>
                <a:ea typeface="+mn-ea"/>
                <a:cs typeface="+mn-cs"/>
                <a:sym typeface="Calibri"/>
              </a:rPr>
              <a:t>…</a:t>
            </a:r>
            <a:r>
              <a:rPr>
                <a:solidFill>
                  <a:srgbClr val="000000"/>
                </a:solidFill>
              </a:rPr>
              <a:t>）</a:t>
            </a:r>
          </a:p>
        </p:txBody>
      </p:sp>
      <p:sp>
        <p:nvSpPr>
          <p:cNvPr id="155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10.1.1 </a:t>
            </a:r>
            <a:r>
              <a:rPr>
                <a:latin typeface="+mj-lt"/>
                <a:ea typeface="+mj-ea"/>
                <a:cs typeface="+mj-cs"/>
                <a:sym typeface="Helvetica"/>
              </a:rPr>
              <a:t>获取信息资源的途径</a:t>
            </a:r>
          </a:p>
        </p:txBody>
      </p:sp>
      <p:sp>
        <p:nvSpPr>
          <p:cNvPr id="1551"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3"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电子屏幕背后</a:t>
            </a:r>
          </a:p>
          <a:p>
            <a:pPr>
              <a:spcBef>
                <a:spcPts val="200"/>
              </a:spcBef>
              <a:defRPr sz="1200">
                <a:latin typeface="+mj-lt"/>
                <a:ea typeface="+mj-ea"/>
                <a:cs typeface="+mj-cs"/>
                <a:sym typeface="Helvetica"/>
              </a:defRPr>
            </a:pPr>
            <a:r>
              <a:t>电子商务网站使用了一些技术来显示</a:t>
            </a:r>
            <a:r>
              <a:rPr>
                <a:solidFill>
                  <a:srgbClr val="FF0000"/>
                </a:solidFill>
              </a:rPr>
              <a:t>商品</a:t>
            </a:r>
            <a:r>
              <a:t>、跟踪购买者的选择等</a:t>
            </a:r>
            <a:r>
              <a:rPr>
                <a:solidFill>
                  <a:srgbClr val="0000FF"/>
                </a:solidFill>
              </a:rPr>
              <a:t>行为（</a:t>
            </a:r>
            <a:r>
              <a:rPr>
                <a:solidFill>
                  <a:srgbClr val="0000FF"/>
                </a:solidFill>
                <a:latin typeface="+mn-lt"/>
                <a:ea typeface="+mn-ea"/>
                <a:cs typeface="+mn-cs"/>
                <a:sym typeface="Calibri"/>
              </a:rPr>
              <a:t>behavior</a:t>
            </a:r>
            <a:r>
              <a:rPr>
                <a:solidFill>
                  <a:srgbClr val="0000FF"/>
                </a:solidFill>
              </a:rPr>
              <a:t>）</a:t>
            </a:r>
            <a:r>
              <a:t>、收集</a:t>
            </a:r>
            <a:r>
              <a:rPr>
                <a:solidFill>
                  <a:srgbClr val="FF0000"/>
                </a:solidFill>
              </a:rPr>
              <a:t>付款</a:t>
            </a:r>
            <a:r>
              <a:t>信息、尽力保护顾客</a:t>
            </a:r>
            <a:r>
              <a:rPr>
                <a:solidFill>
                  <a:srgbClr val="FF0000"/>
                </a:solidFill>
              </a:rPr>
              <a:t>隐私</a:t>
            </a:r>
            <a:r>
              <a:t>以及防止</a:t>
            </a:r>
            <a:r>
              <a:rPr>
                <a:solidFill>
                  <a:srgbClr val="FF0000"/>
                </a:solidFill>
              </a:rPr>
              <a:t>信用卡号码</a:t>
            </a:r>
            <a:r>
              <a:t>落入罪犯手中。</a:t>
            </a:r>
          </a:p>
          <a:p>
            <a:pPr marL="0" indent="0">
              <a:buSzTx/>
              <a:buNone/>
              <a:defRPr b="1" sz="1200"/>
            </a:pPr>
          </a:p>
          <a:p>
            <a:pPr marL="0" indent="0">
              <a:spcBef>
                <a:spcPts val="200"/>
              </a:spcBef>
              <a:buSzTx/>
              <a:buNone/>
              <a:defRPr b="1" sz="1200"/>
            </a:pPr>
            <a:r>
              <a:t>2. </a:t>
            </a:r>
            <a:r>
              <a:rPr>
                <a:latin typeface="+mj-lt"/>
                <a:ea typeface="+mj-ea"/>
                <a:cs typeface="+mj-cs"/>
                <a:sym typeface="Helvetica"/>
              </a:rPr>
              <a:t>包探测器的使用</a:t>
            </a:r>
          </a:p>
          <a:p>
            <a:pPr>
              <a:spcBef>
                <a:spcPts val="200"/>
              </a:spcBef>
              <a:defRPr sz="1200">
                <a:latin typeface="+mj-lt"/>
                <a:ea typeface="+mj-ea"/>
                <a:cs typeface="+mj-cs"/>
                <a:sym typeface="Helvetica"/>
              </a:defRPr>
            </a:pPr>
            <a:r>
              <a:t>包探测器可以发现并打开网络上传输的任何一个包</a:t>
            </a:r>
          </a:p>
        </p:txBody>
      </p:sp>
      <p:sp>
        <p:nvSpPr>
          <p:cNvPr id="155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10.1.2 </a:t>
            </a:r>
            <a:r>
              <a:rPr>
                <a:latin typeface="+mj-lt"/>
                <a:ea typeface="+mj-ea"/>
                <a:cs typeface="+mj-cs"/>
                <a:sym typeface="Helvetica"/>
              </a:rPr>
              <a:t>网上交易</a:t>
            </a:r>
          </a:p>
        </p:txBody>
      </p:sp>
      <p:sp>
        <p:nvSpPr>
          <p:cNvPr id="1555"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7"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3. </a:t>
            </a:r>
            <a:r>
              <a:rPr>
                <a:latin typeface="+mj-lt"/>
                <a:ea typeface="+mj-ea"/>
                <a:cs typeface="+mj-cs"/>
                <a:sym typeface="Helvetica"/>
              </a:rPr>
              <a:t>信用卡号码被盗</a:t>
            </a:r>
          </a:p>
          <a:p>
            <a:pPr>
              <a:spcBef>
                <a:spcPts val="200"/>
              </a:spcBef>
              <a:defRPr sz="1200">
                <a:solidFill>
                  <a:srgbClr val="0000FF"/>
                </a:solidFill>
                <a:latin typeface="+mj-lt"/>
                <a:ea typeface="+mj-ea"/>
                <a:cs typeface="+mj-cs"/>
                <a:sym typeface="Helvetica"/>
              </a:defRPr>
            </a:pPr>
            <a:r>
              <a:t>例：</a:t>
            </a:r>
            <a:r>
              <a:rPr>
                <a:solidFill>
                  <a:srgbClr val="000000"/>
                </a:solidFill>
              </a:rPr>
              <a:t>服务员将信用卡带回收银台或用户在电话中给出信用卡号码</a:t>
            </a:r>
          </a:p>
          <a:p>
            <a:pPr marL="0" indent="0">
              <a:buSzTx/>
              <a:buNone/>
              <a:defRPr b="1" sz="1200"/>
            </a:pPr>
          </a:p>
          <a:p>
            <a:pPr marL="0" indent="0">
              <a:spcBef>
                <a:spcPts val="200"/>
              </a:spcBef>
              <a:buSzTx/>
              <a:buNone/>
              <a:defRPr b="1" sz="1200"/>
            </a:pPr>
            <a:r>
              <a:t>4. </a:t>
            </a:r>
            <a:r>
              <a:rPr>
                <a:latin typeface="+mj-lt"/>
                <a:ea typeface="+mj-ea"/>
                <a:cs typeface="+mj-cs"/>
                <a:sym typeface="Helvetica"/>
              </a:rPr>
              <a:t>因特网带给公司、消费者双方的利益</a:t>
            </a:r>
          </a:p>
          <a:p>
            <a:pPr>
              <a:spcBef>
                <a:spcPts val="200"/>
              </a:spcBef>
              <a:defRPr sz="1200">
                <a:solidFill>
                  <a:srgbClr val="0000FF"/>
                </a:solidFill>
                <a:latin typeface="+mj-lt"/>
                <a:ea typeface="+mj-ea"/>
                <a:cs typeface="+mj-cs"/>
                <a:sym typeface="Helvetica"/>
              </a:defRPr>
            </a:pPr>
            <a:r>
              <a:t>例：</a:t>
            </a:r>
            <a:r>
              <a:rPr>
                <a:solidFill>
                  <a:srgbClr val="000000"/>
                </a:solidFill>
              </a:rPr>
              <a:t>在电子商务网站购物</a:t>
            </a:r>
          </a:p>
          <a:p>
            <a:pPr marL="0" indent="0">
              <a:buSzTx/>
              <a:buNone/>
              <a:defRPr b="1" sz="1200"/>
            </a:pPr>
          </a:p>
          <a:p>
            <a:pPr marL="0" indent="0">
              <a:spcBef>
                <a:spcPts val="200"/>
              </a:spcBef>
              <a:buSzTx/>
              <a:buNone/>
              <a:defRPr b="1" sz="1200"/>
            </a:pPr>
            <a:r>
              <a:t>5. </a:t>
            </a:r>
            <a:r>
              <a:rPr>
                <a:latin typeface="+mj-lt"/>
                <a:ea typeface="+mj-ea"/>
                <a:cs typeface="+mj-cs"/>
                <a:sym typeface="Helvetica"/>
              </a:rPr>
              <a:t>企业开展电子商务存在的风险</a:t>
            </a:r>
          </a:p>
          <a:p>
            <a:pPr>
              <a:spcBef>
                <a:spcPts val="200"/>
              </a:spcBef>
              <a:defRPr sz="1200">
                <a:latin typeface="+mj-lt"/>
                <a:ea typeface="+mj-ea"/>
                <a:cs typeface="+mj-cs"/>
                <a:sym typeface="Helvetica"/>
              </a:defRPr>
            </a:pPr>
            <a:r>
              <a:t>网络商店的市场很容易被竞争对手侵入</a:t>
            </a:r>
          </a:p>
        </p:txBody>
      </p:sp>
      <p:sp>
        <p:nvSpPr>
          <p:cNvPr id="155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10.1.2 </a:t>
            </a:r>
            <a:r>
              <a:rPr>
                <a:latin typeface="+mj-lt"/>
                <a:ea typeface="+mj-ea"/>
                <a:cs typeface="+mj-cs"/>
                <a:sym typeface="Helvetica"/>
              </a:rPr>
              <a:t>网上交易</a:t>
            </a:r>
          </a:p>
        </p:txBody>
      </p:sp>
      <p:sp>
        <p:nvSpPr>
          <p:cNvPr id="1559"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1"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562"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563" name="Rectangle 3"/>
          <p:cNvSpPr txBox="1"/>
          <p:nvPr/>
        </p:nvSpPr>
        <p:spPr>
          <a:xfrm>
            <a:off x="2114867" y="649286"/>
            <a:ext cx="3475991" cy="21913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10.1 网络经济</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10.2 IT的定价与销售策略</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10.2.1 信息不对称</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10.2.2 IT定价的方法</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10.2.3 软件销售的策略</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10.3 IT垄断的问题</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10.4 工作场所的计算机化</a:t>
            </a:r>
          </a:p>
        </p:txBody>
      </p:sp>
      <p:sp>
        <p:nvSpPr>
          <p:cNvPr id="156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6"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信息不对称的定义</a:t>
            </a:r>
          </a:p>
          <a:p>
            <a:pPr>
              <a:spcBef>
                <a:spcPts val="200"/>
              </a:spcBef>
              <a:defRPr sz="1200">
                <a:latin typeface="+mj-lt"/>
                <a:ea typeface="+mj-ea"/>
                <a:cs typeface="+mj-cs"/>
                <a:sym typeface="Helvetica"/>
              </a:defRPr>
            </a:pPr>
            <a:r>
              <a:t>乔治</a:t>
            </a:r>
            <a:r>
              <a:rPr>
                <a:latin typeface="+mn-lt"/>
                <a:ea typeface="+mn-ea"/>
                <a:cs typeface="+mn-cs"/>
                <a:sym typeface="Calibri"/>
              </a:rPr>
              <a:t>.</a:t>
            </a:r>
            <a:r>
              <a:t>阿克洛夫（</a:t>
            </a:r>
            <a:r>
              <a:rPr>
                <a:latin typeface="+mn-lt"/>
                <a:ea typeface="+mn-ea"/>
                <a:cs typeface="+mn-cs"/>
                <a:sym typeface="Calibri"/>
              </a:rPr>
              <a:t>George A. Akerlof </a:t>
            </a:r>
            <a:r>
              <a:t>）于</a:t>
            </a:r>
            <a:r>
              <a:rPr>
                <a:latin typeface="+mn-lt"/>
                <a:ea typeface="+mn-ea"/>
                <a:cs typeface="+mn-cs"/>
                <a:sym typeface="Calibri"/>
              </a:rPr>
              <a:t>1970</a:t>
            </a:r>
            <a:r>
              <a:t>年提出</a:t>
            </a:r>
            <a:r>
              <a:rPr b="1"/>
              <a:t>信息非对称理论（</a:t>
            </a:r>
            <a:r>
              <a:rPr b="1">
                <a:latin typeface="+mn-lt"/>
                <a:ea typeface="+mn-ea"/>
                <a:cs typeface="+mn-cs"/>
                <a:sym typeface="Calibri"/>
              </a:rPr>
              <a:t>asymmetric information</a:t>
            </a:r>
            <a:r>
              <a:rPr b="1"/>
              <a:t>）</a:t>
            </a:r>
            <a:r>
              <a:t>：信息的分布是不均衡的，而且这种现象是普遍的、绝对的。指在商业活动中，交易双方对于他们</a:t>
            </a:r>
            <a:r>
              <a:rPr>
                <a:solidFill>
                  <a:srgbClr val="FF0000"/>
                </a:solidFill>
              </a:rPr>
              <a:t>面临选择</a:t>
            </a:r>
            <a:r>
              <a:t>的</a:t>
            </a:r>
            <a:r>
              <a:rPr>
                <a:solidFill>
                  <a:srgbClr val="FF0000"/>
                </a:solidFill>
              </a:rPr>
              <a:t>有关经济变量所拥有的信息</a:t>
            </a:r>
            <a:r>
              <a:t>不完全相同，即</a:t>
            </a:r>
            <a:r>
              <a:rPr>
                <a:solidFill>
                  <a:srgbClr val="0000FF"/>
                </a:solidFill>
              </a:rPr>
              <a:t>一些参与方</a:t>
            </a:r>
            <a:r>
              <a:t>比</a:t>
            </a:r>
            <a:r>
              <a:rPr>
                <a:solidFill>
                  <a:srgbClr val="0000FF"/>
                </a:solidFill>
              </a:rPr>
              <a:t>另一些参与方</a:t>
            </a:r>
            <a:r>
              <a:t>或</a:t>
            </a:r>
            <a:r>
              <a:rPr>
                <a:solidFill>
                  <a:srgbClr val="0000FF"/>
                </a:solidFill>
              </a:rPr>
              <a:t>即将参与还未参与方</a:t>
            </a:r>
            <a:r>
              <a:t>知道更多的信息</a:t>
            </a:r>
          </a:p>
        </p:txBody>
      </p:sp>
      <p:sp>
        <p:nvSpPr>
          <p:cNvPr id="156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10.2.1 </a:t>
            </a:r>
            <a:r>
              <a:rPr>
                <a:latin typeface="+mj-lt"/>
                <a:ea typeface="+mj-ea"/>
                <a:cs typeface="+mj-cs"/>
                <a:sym typeface="Helvetica"/>
              </a:rPr>
              <a:t>信息不对称</a:t>
            </a:r>
          </a:p>
        </p:txBody>
      </p:sp>
      <p:sp>
        <p:nvSpPr>
          <p:cNvPr id="1568"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69" name="Picture 2" descr="Picture 2"/>
          <p:cNvPicPr>
            <a:picLocks noChangeAspect="1"/>
          </p:cNvPicPr>
          <p:nvPr/>
        </p:nvPicPr>
        <p:blipFill>
          <a:blip r:embed="rId2">
            <a:extLst/>
          </a:blip>
          <a:stretch>
            <a:fillRect/>
          </a:stretch>
        </p:blipFill>
        <p:spPr>
          <a:xfrm>
            <a:off x="2447745" y="1764611"/>
            <a:ext cx="774781" cy="1163895"/>
          </a:xfrm>
          <a:prstGeom prst="rect">
            <a:avLst/>
          </a:prstGeom>
          <a:ln w="12700">
            <a:miter lim="400000"/>
          </a:ln>
        </p:spPr>
      </p:pic>
      <p:sp>
        <p:nvSpPr>
          <p:cNvPr id="1570" name="矩形 4"/>
          <p:cNvSpPr txBox="1"/>
          <p:nvPr/>
        </p:nvSpPr>
        <p:spPr>
          <a:xfrm>
            <a:off x="3232322" y="2682712"/>
            <a:ext cx="2018167" cy="19601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800" u="sng">
                <a:solidFill>
                  <a:srgbClr val="0000FF"/>
                </a:solidFill>
                <a:uFill>
                  <a:solidFill>
                    <a:srgbClr val="0000FF"/>
                  </a:solidFill>
                </a:uFill>
                <a:latin typeface="+mn-lt"/>
                <a:ea typeface="+mn-ea"/>
                <a:cs typeface="+mn-cs"/>
                <a:sym typeface="Calibri"/>
              </a:defRPr>
            </a:pPr>
            <a:r>
              <a:rPr>
                <a:hlinkClick r:id="rId3" invalidUrl="" action="" tgtFrame="" tooltip="" history="1" highlightClick="0" endSnd="0"/>
              </a:rPr>
              <a:t>https://en.wikipedia.org/wiki/George_Akerlof</a:t>
            </a:r>
            <a:r>
              <a:rPr u="none">
                <a:solidFill>
                  <a:srgbClr val="000000"/>
                </a:solidFill>
                <a:uFillTx/>
              </a:rPr>
              <a:t> </a:t>
            </a:r>
          </a:p>
        </p:txBody>
      </p:sp>
    </p:spTree>
  </p:cSld>
  <p:clrMapOvr>
    <a:masterClrMapping/>
  </p:clrMapOvr>
  <p:transition xmlns:p14="http://schemas.microsoft.com/office/powerpoint/2010/main" spd="med" advClick="1"/>
</p:sld>
</file>

<file path=ppt/slides/slide3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2"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信息不对称的类型</a:t>
            </a:r>
          </a:p>
          <a:p>
            <a:pPr>
              <a:spcBef>
                <a:spcPts val="200"/>
              </a:spcBef>
              <a:defRPr b="1" sz="1200">
                <a:latin typeface="+mj-lt"/>
                <a:ea typeface="+mj-ea"/>
                <a:cs typeface="+mj-cs"/>
                <a:sym typeface="Helvetica"/>
              </a:defRPr>
            </a:pPr>
            <a:r>
              <a:t>时间上信息不对称</a:t>
            </a:r>
            <a:r>
              <a:rPr b="0"/>
              <a:t>：指</a:t>
            </a:r>
            <a:r>
              <a:rPr b="0">
                <a:solidFill>
                  <a:srgbClr val="0000FF"/>
                </a:solidFill>
              </a:rPr>
              <a:t>当代人与后代人</a:t>
            </a:r>
            <a:r>
              <a:rPr b="0"/>
              <a:t>之间的，或</a:t>
            </a:r>
            <a:r>
              <a:rPr b="0">
                <a:solidFill>
                  <a:srgbClr val="0000FF"/>
                </a:solidFill>
              </a:rPr>
              <a:t>某时间前与某时间后</a:t>
            </a:r>
            <a:r>
              <a:rPr b="0"/>
              <a:t>之间的信息不对称</a:t>
            </a:r>
            <a:endParaRPr>
              <a:latin typeface="+mn-lt"/>
              <a:ea typeface="+mn-ea"/>
              <a:cs typeface="+mn-cs"/>
              <a:sym typeface="Calibri"/>
            </a:endParaRPr>
          </a:p>
          <a:p>
            <a:pPr>
              <a:defRPr b="1" sz="1200"/>
            </a:pPr>
          </a:p>
          <a:p>
            <a:pPr>
              <a:spcBef>
                <a:spcPts val="200"/>
              </a:spcBef>
              <a:defRPr b="1" sz="1200">
                <a:latin typeface="+mj-lt"/>
                <a:ea typeface="+mj-ea"/>
                <a:cs typeface="+mj-cs"/>
                <a:sym typeface="Helvetica"/>
              </a:defRPr>
            </a:pPr>
            <a:r>
              <a:t>空间上信息不对称</a:t>
            </a:r>
            <a:r>
              <a:rPr b="0"/>
              <a:t>：指某时间段内</a:t>
            </a:r>
            <a:r>
              <a:rPr b="0">
                <a:solidFill>
                  <a:srgbClr val="0000FF"/>
                </a:solidFill>
              </a:rPr>
              <a:t>当代人之间</a:t>
            </a:r>
            <a:r>
              <a:rPr b="0"/>
              <a:t>的信息不对称，包括信息</a:t>
            </a:r>
            <a:r>
              <a:rPr b="0">
                <a:solidFill>
                  <a:srgbClr val="FF0000"/>
                </a:solidFill>
              </a:rPr>
              <a:t>数量</a:t>
            </a:r>
            <a:r>
              <a:rPr b="0"/>
              <a:t>上的不对称和信息</a:t>
            </a:r>
            <a:r>
              <a:rPr b="0">
                <a:solidFill>
                  <a:srgbClr val="FF0000"/>
                </a:solidFill>
              </a:rPr>
              <a:t>质量</a:t>
            </a:r>
            <a:r>
              <a:rPr b="0"/>
              <a:t>上的不对称</a:t>
            </a:r>
          </a:p>
        </p:txBody>
      </p:sp>
      <p:sp>
        <p:nvSpPr>
          <p:cNvPr id="157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10.2.1 </a:t>
            </a:r>
            <a:r>
              <a:rPr>
                <a:latin typeface="+mj-lt"/>
                <a:ea typeface="+mj-ea"/>
                <a:cs typeface="+mj-cs"/>
                <a:sym typeface="Helvetica"/>
              </a:rPr>
              <a:t>信息不对称</a:t>
            </a:r>
          </a:p>
        </p:txBody>
      </p:sp>
      <p:sp>
        <p:nvSpPr>
          <p:cNvPr id="157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6"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产生信息不对称的原因</a:t>
            </a:r>
          </a:p>
          <a:p>
            <a:pPr lvl="1" marL="427865" indent="-164563">
              <a:spcBef>
                <a:spcPts val="200"/>
              </a:spcBef>
              <a:defRPr sz="1200">
                <a:latin typeface="+mj-lt"/>
                <a:ea typeface="+mj-ea"/>
                <a:cs typeface="+mj-cs"/>
                <a:sym typeface="Helvetica"/>
              </a:defRPr>
            </a:pPr>
            <a:r>
              <a:t>信息</a:t>
            </a:r>
            <a:r>
              <a:rPr>
                <a:solidFill>
                  <a:srgbClr val="0000FF"/>
                </a:solidFill>
              </a:rPr>
              <a:t>公共产品特性</a:t>
            </a:r>
            <a:r>
              <a:t>导致</a:t>
            </a:r>
            <a:r>
              <a:rPr>
                <a:solidFill>
                  <a:srgbClr val="FF0000"/>
                </a:solidFill>
              </a:rPr>
              <a:t>分布</a:t>
            </a:r>
            <a:r>
              <a:t>的不对称</a:t>
            </a:r>
          </a:p>
          <a:p>
            <a:pPr lvl="1" marL="427865" indent="-164563">
              <a:spcBef>
                <a:spcPts val="300"/>
              </a:spcBef>
              <a:defRPr sz="1200"/>
            </a:pPr>
          </a:p>
          <a:p>
            <a:pPr lvl="1" marL="427865" indent="-164563">
              <a:spcBef>
                <a:spcPts val="200"/>
              </a:spcBef>
              <a:defRPr sz="1200">
                <a:latin typeface="+mj-lt"/>
                <a:ea typeface="+mj-ea"/>
                <a:cs typeface="+mj-cs"/>
                <a:sym typeface="Helvetica"/>
              </a:defRPr>
            </a:pPr>
            <a:r>
              <a:t>信息</a:t>
            </a:r>
            <a:r>
              <a:rPr>
                <a:solidFill>
                  <a:srgbClr val="0000FF"/>
                </a:solidFill>
              </a:rPr>
              <a:t>获取</a:t>
            </a:r>
            <a:r>
              <a:t>存在差异导致</a:t>
            </a:r>
            <a:r>
              <a:rPr>
                <a:solidFill>
                  <a:srgbClr val="FF0000"/>
                </a:solidFill>
              </a:rPr>
              <a:t>成本</a:t>
            </a:r>
            <a:r>
              <a:t>的不对称</a:t>
            </a:r>
          </a:p>
          <a:p>
            <a:pPr lvl="1" marL="427865" indent="-164563">
              <a:spcBef>
                <a:spcPts val="300"/>
              </a:spcBef>
              <a:defRPr sz="1200"/>
            </a:pPr>
          </a:p>
          <a:p>
            <a:pPr lvl="1" marL="427865" indent="-164563">
              <a:spcBef>
                <a:spcPts val="200"/>
              </a:spcBef>
              <a:defRPr sz="1200">
                <a:latin typeface="+mj-lt"/>
                <a:ea typeface="+mj-ea"/>
                <a:cs typeface="+mj-cs"/>
                <a:sym typeface="Helvetica"/>
              </a:defRPr>
            </a:pPr>
            <a:r>
              <a:t>信息</a:t>
            </a:r>
            <a:r>
              <a:rPr>
                <a:solidFill>
                  <a:srgbClr val="0000FF"/>
                </a:solidFill>
              </a:rPr>
              <a:t>获取能力</a:t>
            </a:r>
            <a:r>
              <a:t>差别导致内容</a:t>
            </a:r>
            <a:r>
              <a:rPr>
                <a:solidFill>
                  <a:srgbClr val="FF0000"/>
                </a:solidFill>
              </a:rPr>
              <a:t>理解</a:t>
            </a:r>
            <a:r>
              <a:t>上的不对称</a:t>
            </a:r>
          </a:p>
        </p:txBody>
      </p:sp>
      <p:sp>
        <p:nvSpPr>
          <p:cNvPr id="157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10.2.1 </a:t>
            </a:r>
            <a:r>
              <a:rPr>
                <a:latin typeface="+mj-lt"/>
                <a:ea typeface="+mj-ea"/>
                <a:cs typeface="+mj-cs"/>
                <a:sym typeface="Helvetica"/>
              </a:rPr>
              <a:t>信息不对称</a:t>
            </a:r>
          </a:p>
        </p:txBody>
      </p:sp>
      <p:sp>
        <p:nvSpPr>
          <p:cNvPr id="1578"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0"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3. </a:t>
            </a:r>
            <a:r>
              <a:rPr>
                <a:latin typeface="+mj-lt"/>
                <a:ea typeface="+mj-ea"/>
                <a:cs typeface="+mj-cs"/>
                <a:sym typeface="Helvetica"/>
              </a:rPr>
              <a:t>信息不完全</a:t>
            </a:r>
          </a:p>
          <a:p>
            <a:pPr>
              <a:spcBef>
                <a:spcPts val="200"/>
              </a:spcBef>
              <a:defRPr sz="1200">
                <a:latin typeface="+mj-lt"/>
                <a:ea typeface="+mj-ea"/>
                <a:cs typeface="+mj-cs"/>
                <a:sym typeface="Helvetica"/>
              </a:defRPr>
            </a:pPr>
            <a:r>
              <a:t>信息不对称是信息</a:t>
            </a:r>
            <a:r>
              <a:rPr>
                <a:solidFill>
                  <a:srgbClr val="0000FF"/>
                </a:solidFill>
              </a:rPr>
              <a:t>不完全</a:t>
            </a:r>
            <a:r>
              <a:t>的一种情况</a:t>
            </a:r>
          </a:p>
          <a:p>
            <a:pPr>
              <a:defRPr sz="1200"/>
            </a:pPr>
          </a:p>
          <a:p>
            <a:pPr>
              <a:spcBef>
                <a:spcPts val="200"/>
              </a:spcBef>
              <a:defRPr sz="1200">
                <a:latin typeface="+mj-lt"/>
                <a:ea typeface="+mj-ea"/>
                <a:cs typeface="+mj-cs"/>
                <a:sym typeface="Helvetica"/>
              </a:defRPr>
            </a:pPr>
            <a:r>
              <a:t>信息完全：在</a:t>
            </a:r>
            <a:r>
              <a:rPr>
                <a:solidFill>
                  <a:srgbClr val="FF0000"/>
                </a:solidFill>
              </a:rPr>
              <a:t>古典经济学完全竞争模型</a:t>
            </a:r>
            <a:r>
              <a:t>中假定</a:t>
            </a:r>
            <a:r>
              <a:rPr>
                <a:solidFill>
                  <a:srgbClr val="0000FF"/>
                </a:solidFill>
              </a:rPr>
              <a:t>市场参与者</a:t>
            </a:r>
            <a:r>
              <a:t>具有</a:t>
            </a:r>
            <a:r>
              <a:rPr>
                <a:solidFill>
                  <a:srgbClr val="FF0000"/>
                </a:solidFill>
              </a:rPr>
              <a:t>所交易商品和价格</a:t>
            </a:r>
            <a:r>
              <a:t>的完全的信息</a:t>
            </a:r>
          </a:p>
        </p:txBody>
      </p:sp>
      <p:sp>
        <p:nvSpPr>
          <p:cNvPr id="158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10.2.1 </a:t>
            </a:r>
            <a:r>
              <a:rPr>
                <a:latin typeface="+mj-lt"/>
                <a:ea typeface="+mj-ea"/>
                <a:cs typeface="+mj-cs"/>
                <a:sym typeface="Helvetica"/>
              </a:rPr>
              <a:t>信息不对称</a:t>
            </a:r>
          </a:p>
        </p:txBody>
      </p:sp>
      <p:sp>
        <p:nvSpPr>
          <p:cNvPr id="1582"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内容占位符 2"/>
          <p:cNvSpPr txBox="1"/>
          <p:nvPr>
            <p:ph type="body" idx="1"/>
          </p:nvPr>
        </p:nvSpPr>
        <p:spPr>
          <a:xfrm>
            <a:off x="293448" y="737914"/>
            <a:ext cx="5377352" cy="2209552"/>
          </a:xfrm>
          <a:prstGeom prst="rect">
            <a:avLst/>
          </a:prstGeom>
        </p:spPr>
        <p:txBody>
          <a:bodyPr/>
          <a:lstStyle/>
          <a:p>
            <a:pPr marL="191551" indent="-191551" defTabSz="510803">
              <a:spcBef>
                <a:spcPts val="200"/>
              </a:spcBef>
              <a:defRPr sz="1100">
                <a:solidFill>
                  <a:srgbClr val="FF0000"/>
                </a:solidFill>
              </a:defRPr>
            </a:pPr>
            <a:r>
              <a:t>“</a:t>
            </a:r>
            <a:r>
              <a:rPr>
                <a:latin typeface="+mj-lt"/>
                <a:ea typeface="+mj-ea"/>
                <a:cs typeface="+mj-cs"/>
                <a:sym typeface="Helvetica"/>
              </a:rPr>
              <a:t>德</a:t>
            </a:r>
            <a:r>
              <a:t>”</a:t>
            </a:r>
            <a:r>
              <a:rPr>
                <a:latin typeface="+mj-lt"/>
                <a:ea typeface="+mj-ea"/>
                <a:cs typeface="+mj-cs"/>
                <a:sym typeface="Helvetica"/>
              </a:rPr>
              <a:t>、</a:t>
            </a:r>
            <a:r>
              <a:t>“</a:t>
            </a:r>
            <a:r>
              <a:rPr>
                <a:latin typeface="+mj-lt"/>
                <a:ea typeface="+mj-ea"/>
                <a:cs typeface="+mj-cs"/>
                <a:sym typeface="Helvetica"/>
              </a:rPr>
              <a:t>道</a:t>
            </a:r>
            <a:r>
              <a:t>” </a:t>
            </a:r>
            <a:r>
              <a:rPr>
                <a:solidFill>
                  <a:srgbClr val="000000"/>
                </a:solidFill>
                <a:latin typeface="+mj-lt"/>
                <a:ea typeface="+mj-ea"/>
                <a:cs typeface="+mj-cs"/>
                <a:sym typeface="Helvetica"/>
              </a:rPr>
              <a:t>：《尚书</a:t>
            </a:r>
            <a:r>
              <a:rPr>
                <a:solidFill>
                  <a:srgbClr val="000000"/>
                </a:solidFill>
              </a:rPr>
              <a:t>.</a:t>
            </a:r>
            <a:r>
              <a:rPr>
                <a:solidFill>
                  <a:srgbClr val="000000"/>
                </a:solidFill>
                <a:latin typeface="+mj-lt"/>
                <a:ea typeface="+mj-ea"/>
                <a:cs typeface="+mj-cs"/>
                <a:sym typeface="Helvetica"/>
              </a:rPr>
              <a:t>商书》中已是一个重要的政治和道德概念</a:t>
            </a:r>
          </a:p>
          <a:p>
            <a:pPr marL="191551" indent="-191551" defTabSz="510803">
              <a:defRPr sz="1100"/>
            </a:pPr>
          </a:p>
          <a:p>
            <a:pPr marL="191551" indent="-191551" defTabSz="510803">
              <a:spcBef>
                <a:spcPts val="200"/>
              </a:spcBef>
              <a:defRPr sz="1100">
                <a:latin typeface="+mj-lt"/>
                <a:ea typeface="+mj-ea"/>
                <a:cs typeface="+mj-cs"/>
                <a:sym typeface="Helvetica"/>
              </a:defRPr>
            </a:pPr>
            <a:r>
              <a:t>孔子、墨子、孟子、荀子等也都有丰富的</a:t>
            </a:r>
            <a:r>
              <a:rPr>
                <a:solidFill>
                  <a:srgbClr val="FF0000"/>
                </a:solidFill>
              </a:rPr>
              <a:t>伦理道德思想</a:t>
            </a:r>
            <a:endParaRPr>
              <a:solidFill>
                <a:srgbClr val="FF0000"/>
              </a:solidFill>
            </a:endParaRPr>
          </a:p>
          <a:p>
            <a:pPr marL="191551" indent="-191551" defTabSz="510803">
              <a:spcBef>
                <a:spcPts val="200"/>
              </a:spcBef>
              <a:defRPr sz="1100">
                <a:solidFill>
                  <a:srgbClr val="FF0000"/>
                </a:solidFill>
                <a:latin typeface="+mj-lt"/>
                <a:ea typeface="+mj-ea"/>
                <a:cs typeface="+mj-cs"/>
                <a:sym typeface="Helvetica"/>
              </a:defRPr>
            </a:pPr>
            <a:r>
              <a:t>伦理学名著</a:t>
            </a:r>
            <a:r>
              <a:rPr>
                <a:solidFill>
                  <a:srgbClr val="000000"/>
                </a:solidFill>
              </a:rPr>
              <a:t>：《论语》、《孟子》、《荀子》、《礼记》等</a:t>
            </a:r>
          </a:p>
          <a:p>
            <a:pPr marL="191551" indent="-191551" defTabSz="510803">
              <a:defRPr sz="1100"/>
            </a:pPr>
          </a:p>
          <a:p>
            <a:pPr marL="191551" indent="-191551" defTabSz="510803">
              <a:spcBef>
                <a:spcPts val="200"/>
              </a:spcBef>
              <a:defRPr sz="1100">
                <a:latin typeface="+mj-lt"/>
                <a:ea typeface="+mj-ea"/>
                <a:cs typeface="+mj-cs"/>
                <a:sym typeface="Helvetica"/>
              </a:defRPr>
            </a:pPr>
            <a:r>
              <a:t>秦汉之际（</a:t>
            </a:r>
            <a:r>
              <a:rPr>
                <a:latin typeface="+mn-lt"/>
                <a:ea typeface="+mn-ea"/>
                <a:cs typeface="+mn-cs"/>
                <a:sym typeface="Calibri"/>
              </a:rPr>
              <a:t>221B.C.-220A.D.</a:t>
            </a:r>
            <a:r>
              <a:t>）：形成了</a:t>
            </a:r>
            <a:r>
              <a:rPr>
                <a:solidFill>
                  <a:srgbClr val="FF0000"/>
                </a:solidFill>
                <a:latin typeface="+mn-lt"/>
                <a:ea typeface="+mn-ea"/>
                <a:cs typeface="+mn-cs"/>
                <a:sym typeface="Calibri"/>
              </a:rPr>
              <a:t>“</a:t>
            </a:r>
            <a:r>
              <a:rPr>
                <a:solidFill>
                  <a:srgbClr val="FF0000"/>
                </a:solidFill>
              </a:rPr>
              <a:t>伦理</a:t>
            </a:r>
            <a:r>
              <a:rPr>
                <a:solidFill>
                  <a:srgbClr val="FF0000"/>
                </a:solidFill>
                <a:latin typeface="+mn-lt"/>
                <a:ea typeface="+mn-ea"/>
                <a:cs typeface="+mn-cs"/>
                <a:sym typeface="Calibri"/>
              </a:rPr>
              <a:t>”</a:t>
            </a:r>
            <a:r>
              <a:rPr>
                <a:solidFill>
                  <a:srgbClr val="FF0000"/>
                </a:solidFill>
              </a:rPr>
              <a:t>的概念</a:t>
            </a:r>
            <a:r>
              <a:t>，产生了包含系统的道德理论、行为规范和德育方法的《礼记》、《孝经》等著作</a:t>
            </a:r>
          </a:p>
          <a:p>
            <a:pPr marL="191551" indent="-191551" defTabSz="510803">
              <a:defRPr sz="1100"/>
            </a:pPr>
          </a:p>
          <a:p>
            <a:pPr marL="191551" indent="-191551" defTabSz="510803">
              <a:spcBef>
                <a:spcPts val="200"/>
              </a:spcBef>
              <a:defRPr sz="1100">
                <a:latin typeface="+mj-lt"/>
                <a:ea typeface="+mj-ea"/>
                <a:cs typeface="+mj-cs"/>
                <a:sym typeface="Helvetica"/>
              </a:defRPr>
            </a:pPr>
            <a:r>
              <a:t>有人把我国古代的哲学称为</a:t>
            </a:r>
            <a:r>
              <a:rPr>
                <a:solidFill>
                  <a:srgbClr val="0000FF"/>
                </a:solidFill>
              </a:rPr>
              <a:t>伦理类型的哲学</a:t>
            </a:r>
          </a:p>
        </p:txBody>
      </p:sp>
      <p:sp>
        <p:nvSpPr>
          <p:cNvPr id="25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253"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4"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4. </a:t>
            </a:r>
            <a:r>
              <a:rPr>
                <a:latin typeface="+mj-lt"/>
                <a:ea typeface="+mj-ea"/>
                <a:cs typeface="+mj-cs"/>
                <a:sym typeface="Helvetica"/>
              </a:rPr>
              <a:t>计算机技术领域中信息不对称问题</a:t>
            </a:r>
          </a:p>
          <a:p>
            <a:pPr>
              <a:spcBef>
                <a:spcPts val="200"/>
              </a:spcBef>
              <a:defRPr sz="1200">
                <a:solidFill>
                  <a:srgbClr val="0000FF"/>
                </a:solidFill>
                <a:latin typeface="+mj-lt"/>
                <a:ea typeface="+mj-ea"/>
                <a:cs typeface="+mj-cs"/>
                <a:sym typeface="Helvetica"/>
              </a:defRPr>
            </a:pPr>
            <a:r>
              <a:t>技术提供者</a:t>
            </a:r>
            <a:r>
              <a:rPr>
                <a:solidFill>
                  <a:srgbClr val="000000"/>
                </a:solidFill>
              </a:rPr>
              <a:t>有意无意向</a:t>
            </a:r>
            <a:r>
              <a:t>技术使用者</a:t>
            </a:r>
            <a:r>
              <a:rPr>
                <a:solidFill>
                  <a:srgbClr val="FF0000"/>
                </a:solidFill>
              </a:rPr>
              <a:t>隐瞒、回避</a:t>
            </a:r>
            <a:r>
              <a:rPr>
                <a:solidFill>
                  <a:srgbClr val="000000"/>
                </a:solidFill>
              </a:rPr>
              <a:t>一些关键技术</a:t>
            </a:r>
          </a:p>
          <a:p>
            <a:pPr>
              <a:defRPr sz="1200"/>
            </a:pPr>
          </a:p>
          <a:p>
            <a:pPr>
              <a:spcBef>
                <a:spcPts val="200"/>
              </a:spcBef>
              <a:defRPr sz="1200">
                <a:latin typeface="+mj-lt"/>
                <a:ea typeface="+mj-ea"/>
                <a:cs typeface="+mj-cs"/>
                <a:sym typeface="Helvetica"/>
              </a:defRPr>
            </a:pPr>
            <a:r>
              <a:t>在</a:t>
            </a:r>
            <a:r>
              <a:rPr>
                <a:solidFill>
                  <a:srgbClr val="0000FF"/>
                </a:solidFill>
              </a:rPr>
              <a:t>技术提供者</a:t>
            </a:r>
            <a:r>
              <a:t>与</a:t>
            </a:r>
            <a:r>
              <a:rPr>
                <a:solidFill>
                  <a:srgbClr val="0000FF"/>
                </a:solidFill>
              </a:rPr>
              <a:t>技术使用者</a:t>
            </a:r>
            <a:r>
              <a:t>之间就形成了新的</a:t>
            </a:r>
            <a:r>
              <a:rPr>
                <a:solidFill>
                  <a:srgbClr val="FF0000"/>
                </a:solidFill>
              </a:rPr>
              <a:t>技术壁垒</a:t>
            </a:r>
          </a:p>
        </p:txBody>
      </p:sp>
      <p:sp>
        <p:nvSpPr>
          <p:cNvPr id="158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10.2.1 </a:t>
            </a:r>
            <a:r>
              <a:rPr>
                <a:latin typeface="+mj-lt"/>
                <a:ea typeface="+mj-ea"/>
                <a:cs typeface="+mj-cs"/>
                <a:sym typeface="Helvetica"/>
              </a:rPr>
              <a:t>信息不对称</a:t>
            </a:r>
          </a:p>
        </p:txBody>
      </p:sp>
      <p:sp>
        <p:nvSpPr>
          <p:cNvPr id="1586"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8"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歧视定价</a:t>
            </a:r>
          </a:p>
          <a:p>
            <a:pPr>
              <a:spcBef>
                <a:spcPts val="200"/>
              </a:spcBef>
              <a:defRPr sz="1200">
                <a:latin typeface="+mj-lt"/>
                <a:ea typeface="+mj-ea"/>
                <a:cs typeface="+mj-cs"/>
                <a:sym typeface="Helvetica"/>
              </a:defRPr>
            </a:pPr>
            <a:r>
              <a:t>企业可以针对</a:t>
            </a:r>
            <a:r>
              <a:rPr>
                <a:solidFill>
                  <a:srgbClr val="FF0000"/>
                </a:solidFill>
              </a:rPr>
              <a:t>不同的消费者</a:t>
            </a:r>
            <a:r>
              <a:t>，采用不同的价格以获得最大的利润</a:t>
            </a:r>
          </a:p>
        </p:txBody>
      </p:sp>
      <p:sp>
        <p:nvSpPr>
          <p:cNvPr id="158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10.2.2 IT</a:t>
            </a:r>
            <a:r>
              <a:rPr>
                <a:latin typeface="+mj-lt"/>
                <a:ea typeface="+mj-ea"/>
                <a:cs typeface="+mj-cs"/>
                <a:sym typeface="Helvetica"/>
              </a:rPr>
              <a:t>定价的方法</a:t>
            </a:r>
          </a:p>
        </p:txBody>
      </p:sp>
      <p:sp>
        <p:nvSpPr>
          <p:cNvPr id="1590"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2"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统一定价</a:t>
            </a:r>
          </a:p>
          <a:p>
            <a:pPr>
              <a:spcBef>
                <a:spcPts val="200"/>
              </a:spcBef>
              <a:defRPr sz="1200">
                <a:latin typeface="+mj-lt"/>
                <a:ea typeface="+mj-ea"/>
                <a:cs typeface="+mj-cs"/>
                <a:sym typeface="Helvetica"/>
              </a:defRPr>
            </a:pPr>
            <a:r>
              <a:t>统一定价带来的价格透明，使用户减少了受骗上当的机会，在信息不对称的情况下，</a:t>
            </a:r>
            <a:r>
              <a:rPr>
                <a:solidFill>
                  <a:srgbClr val="FF0000"/>
                </a:solidFill>
              </a:rPr>
              <a:t>用户也很乐于接受统一定价</a:t>
            </a:r>
            <a:endParaRPr>
              <a:solidFill>
                <a:srgbClr val="FF0000"/>
              </a:solidFill>
            </a:endParaRPr>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rPr>
              <a:t>对比多个电商网站上的价格，如果一样，则会比较放心的下单</a:t>
            </a:r>
          </a:p>
        </p:txBody>
      </p:sp>
      <p:sp>
        <p:nvSpPr>
          <p:cNvPr id="159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10.2.2 IT</a:t>
            </a:r>
            <a:r>
              <a:rPr>
                <a:latin typeface="+mj-lt"/>
                <a:ea typeface="+mj-ea"/>
                <a:cs typeface="+mj-cs"/>
                <a:sym typeface="Helvetica"/>
              </a:rPr>
              <a:t>定价的方法</a:t>
            </a:r>
          </a:p>
        </p:txBody>
      </p:sp>
      <p:sp>
        <p:nvSpPr>
          <p:cNvPr id="159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6"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3. </a:t>
            </a:r>
            <a:r>
              <a:rPr>
                <a:latin typeface="+mj-lt"/>
                <a:ea typeface="+mj-ea"/>
                <a:cs typeface="+mj-cs"/>
                <a:sym typeface="Helvetica"/>
              </a:rPr>
              <a:t>差别定价</a:t>
            </a:r>
          </a:p>
          <a:p>
            <a:pPr>
              <a:spcBef>
                <a:spcPts val="200"/>
              </a:spcBef>
              <a:defRPr sz="1200">
                <a:latin typeface="+mj-lt"/>
                <a:ea typeface="+mj-ea"/>
                <a:cs typeface="+mj-cs"/>
                <a:sym typeface="Helvetica"/>
              </a:defRPr>
            </a:pPr>
            <a:r>
              <a:t>根据销售</a:t>
            </a:r>
            <a:r>
              <a:rPr>
                <a:solidFill>
                  <a:srgbClr val="FF0000"/>
                </a:solidFill>
              </a:rPr>
              <a:t>对象、时间、地点</a:t>
            </a:r>
            <a:r>
              <a:t>的不同而产生的</a:t>
            </a:r>
            <a:r>
              <a:rPr>
                <a:solidFill>
                  <a:srgbClr val="FF0000"/>
                </a:solidFill>
              </a:rPr>
              <a:t>需求差异</a:t>
            </a:r>
            <a:r>
              <a:t>，对相同的产品采用不同价格的定价方法</a:t>
            </a:r>
          </a:p>
          <a:p>
            <a:pPr>
              <a:defRPr sz="1200"/>
            </a:pPr>
          </a:p>
          <a:p>
            <a:pPr>
              <a:spcBef>
                <a:spcPts val="200"/>
              </a:spcBef>
              <a:defRPr sz="1200">
                <a:latin typeface="+mj-lt"/>
                <a:ea typeface="+mj-ea"/>
                <a:cs typeface="+mj-cs"/>
                <a:sym typeface="Helvetica"/>
              </a:defRPr>
            </a:pPr>
            <a:r>
              <a:t>差别定价最不利之处是可能出现</a:t>
            </a:r>
            <a:r>
              <a:rPr>
                <a:solidFill>
                  <a:srgbClr val="0000FF"/>
                </a:solidFill>
              </a:rPr>
              <a:t>串货</a:t>
            </a:r>
            <a:r>
              <a:t>（例：名贵物品在香港和深圳的价格可能不同）</a:t>
            </a:r>
          </a:p>
        </p:txBody>
      </p:sp>
      <p:sp>
        <p:nvSpPr>
          <p:cNvPr id="159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10.2.2 IT</a:t>
            </a:r>
            <a:r>
              <a:rPr>
                <a:latin typeface="+mj-lt"/>
                <a:ea typeface="+mj-ea"/>
                <a:cs typeface="+mj-cs"/>
                <a:sym typeface="Helvetica"/>
              </a:rPr>
              <a:t>定价的方法</a:t>
            </a:r>
          </a:p>
        </p:txBody>
      </p:sp>
      <p:sp>
        <p:nvSpPr>
          <p:cNvPr id="1598"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0"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4. </a:t>
            </a:r>
            <a:r>
              <a:rPr>
                <a:latin typeface="+mj-lt"/>
                <a:ea typeface="+mj-ea"/>
                <a:cs typeface="+mj-cs"/>
                <a:sym typeface="Helvetica"/>
              </a:rPr>
              <a:t>产品的定价策略</a:t>
            </a:r>
          </a:p>
          <a:p>
            <a:pPr>
              <a:spcBef>
                <a:spcPts val="200"/>
              </a:spcBef>
              <a:defRPr sz="1200"/>
            </a:pPr>
            <a:r>
              <a:t>(1) </a:t>
            </a:r>
            <a:r>
              <a:rPr>
                <a:latin typeface="+mj-lt"/>
                <a:ea typeface="+mj-ea"/>
                <a:cs typeface="+mj-cs"/>
                <a:sym typeface="Helvetica"/>
              </a:rPr>
              <a:t>产品</a:t>
            </a:r>
            <a:r>
              <a:rPr>
                <a:solidFill>
                  <a:srgbClr val="FF0000"/>
                </a:solidFill>
                <a:latin typeface="+mj-lt"/>
                <a:ea typeface="+mj-ea"/>
                <a:cs typeface="+mj-cs"/>
                <a:sym typeface="Helvetica"/>
              </a:rPr>
              <a:t>成本</a:t>
            </a:r>
            <a:r>
              <a:rPr>
                <a:latin typeface="+mj-lt"/>
                <a:ea typeface="+mj-ea"/>
                <a:cs typeface="+mj-cs"/>
                <a:sym typeface="Helvetica"/>
              </a:rPr>
              <a:t>与价格合理对接</a:t>
            </a:r>
          </a:p>
          <a:p>
            <a:pPr>
              <a:defRPr sz="1200"/>
            </a:pPr>
          </a:p>
          <a:p>
            <a:pPr>
              <a:spcBef>
                <a:spcPts val="200"/>
              </a:spcBef>
              <a:defRPr sz="1200"/>
            </a:pPr>
            <a:r>
              <a:t>(2) </a:t>
            </a:r>
            <a:r>
              <a:rPr>
                <a:latin typeface="+mj-lt"/>
                <a:ea typeface="+mj-ea"/>
                <a:cs typeface="+mj-cs"/>
                <a:sym typeface="Helvetica"/>
              </a:rPr>
              <a:t>产品的</a:t>
            </a:r>
            <a:r>
              <a:rPr>
                <a:solidFill>
                  <a:srgbClr val="0000FF"/>
                </a:solidFill>
                <a:latin typeface="+mj-lt"/>
                <a:ea typeface="+mj-ea"/>
                <a:cs typeface="+mj-cs"/>
                <a:sym typeface="Helvetica"/>
              </a:rPr>
              <a:t>价值和质量</a:t>
            </a:r>
            <a:r>
              <a:rPr>
                <a:latin typeface="+mj-lt"/>
                <a:ea typeface="+mj-ea"/>
                <a:cs typeface="+mj-cs"/>
                <a:sym typeface="Helvetica"/>
              </a:rPr>
              <a:t>与价格合理对接</a:t>
            </a:r>
          </a:p>
          <a:p>
            <a:pPr>
              <a:defRPr sz="1200"/>
            </a:pPr>
          </a:p>
          <a:p>
            <a:pPr>
              <a:spcBef>
                <a:spcPts val="200"/>
              </a:spcBef>
              <a:defRPr sz="1200"/>
            </a:pPr>
            <a:r>
              <a:t>(3) </a:t>
            </a:r>
            <a:r>
              <a:rPr>
                <a:latin typeface="+mj-lt"/>
                <a:ea typeface="+mj-ea"/>
                <a:cs typeface="+mj-cs"/>
                <a:sym typeface="Helvetica"/>
              </a:rPr>
              <a:t>根据</a:t>
            </a:r>
            <a:r>
              <a:rPr>
                <a:solidFill>
                  <a:srgbClr val="FF0000"/>
                </a:solidFill>
                <a:latin typeface="+mj-lt"/>
                <a:ea typeface="+mj-ea"/>
                <a:cs typeface="+mj-cs"/>
                <a:sym typeface="Helvetica"/>
              </a:rPr>
              <a:t>市场的变化</a:t>
            </a:r>
            <a:r>
              <a:rPr>
                <a:latin typeface="+mj-lt"/>
                <a:ea typeface="+mj-ea"/>
                <a:cs typeface="+mj-cs"/>
                <a:sym typeface="Helvetica"/>
              </a:rPr>
              <a:t>灵活定价</a:t>
            </a:r>
          </a:p>
          <a:p>
            <a:pPr>
              <a:defRPr sz="1200"/>
            </a:pPr>
          </a:p>
          <a:p>
            <a:pPr>
              <a:spcBef>
                <a:spcPts val="200"/>
              </a:spcBef>
              <a:defRPr sz="1200"/>
            </a:pPr>
            <a:r>
              <a:t>(4) </a:t>
            </a:r>
            <a:r>
              <a:rPr>
                <a:solidFill>
                  <a:srgbClr val="FF0000"/>
                </a:solidFill>
                <a:latin typeface="+mj-lt"/>
                <a:ea typeface="+mj-ea"/>
                <a:cs typeface="+mj-cs"/>
                <a:sym typeface="Helvetica"/>
              </a:rPr>
              <a:t>逆向思维</a:t>
            </a:r>
            <a:r>
              <a:rPr>
                <a:latin typeface="+mj-lt"/>
                <a:ea typeface="+mj-ea"/>
                <a:cs typeface="+mj-cs"/>
                <a:sym typeface="Helvetica"/>
              </a:rPr>
              <a:t>定价（</a:t>
            </a:r>
            <a:r>
              <a:t>e.g., </a:t>
            </a:r>
            <a:r>
              <a:rPr>
                <a:latin typeface="+mj-lt"/>
                <a:ea typeface="+mj-ea"/>
                <a:cs typeface="+mj-cs"/>
                <a:sym typeface="Helvetica"/>
              </a:rPr>
              <a:t>市场降价时</a:t>
            </a:r>
            <a:r>
              <a:t>, </a:t>
            </a:r>
            <a:r>
              <a:rPr>
                <a:latin typeface="+mj-lt"/>
                <a:ea typeface="+mj-ea"/>
                <a:cs typeface="+mj-cs"/>
                <a:sym typeface="Helvetica"/>
              </a:rPr>
              <a:t>采取不降价的策略</a:t>
            </a:r>
            <a:r>
              <a:t>, </a:t>
            </a:r>
            <a:r>
              <a:rPr>
                <a:latin typeface="+mj-lt"/>
                <a:ea typeface="+mj-ea"/>
                <a:cs typeface="+mj-cs"/>
                <a:sym typeface="Helvetica"/>
              </a:rPr>
              <a:t>打顾客的心理战）</a:t>
            </a:r>
          </a:p>
        </p:txBody>
      </p:sp>
      <p:sp>
        <p:nvSpPr>
          <p:cNvPr id="160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10.2.2 IT</a:t>
            </a:r>
            <a:r>
              <a:rPr>
                <a:latin typeface="+mj-lt"/>
                <a:ea typeface="+mj-ea"/>
                <a:cs typeface="+mj-cs"/>
                <a:sym typeface="Helvetica"/>
              </a:rPr>
              <a:t>定价的方法</a:t>
            </a:r>
          </a:p>
        </p:txBody>
      </p:sp>
      <p:sp>
        <p:nvSpPr>
          <p:cNvPr id="1602"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4" name="内容占位符 2"/>
          <p:cNvSpPr txBox="1"/>
          <p:nvPr>
            <p:ph type="body" idx="1"/>
          </p:nvPr>
        </p:nvSpPr>
        <p:spPr>
          <a:xfrm>
            <a:off x="293448" y="737914"/>
            <a:ext cx="5377352" cy="2209552"/>
          </a:xfrm>
          <a:prstGeom prst="rect">
            <a:avLst/>
          </a:prstGeom>
        </p:spPr>
        <p:txBody>
          <a:bodyPr/>
          <a:lstStyle/>
          <a:p>
            <a:pPr marL="185627" indent="-185627" defTabSz="495005">
              <a:spcBef>
                <a:spcPts val="200"/>
              </a:spcBef>
              <a:defRPr sz="1100"/>
            </a:pPr>
            <a:r>
              <a:t>(5) </a:t>
            </a:r>
            <a:r>
              <a:rPr>
                <a:solidFill>
                  <a:srgbClr val="0000FF"/>
                </a:solidFill>
                <a:latin typeface="+mj-lt"/>
                <a:ea typeface="+mj-ea"/>
                <a:cs typeface="+mj-cs"/>
                <a:sym typeface="Helvetica"/>
              </a:rPr>
              <a:t>薄利多销</a:t>
            </a:r>
            <a:r>
              <a:rPr>
                <a:latin typeface="+mj-lt"/>
                <a:ea typeface="+mj-ea"/>
                <a:cs typeface="+mj-cs"/>
                <a:sym typeface="Helvetica"/>
              </a:rPr>
              <a:t>，让利于消费者</a:t>
            </a:r>
          </a:p>
          <a:p>
            <a:pPr marL="185627" indent="-185627" defTabSz="495005">
              <a:defRPr sz="1100"/>
            </a:pPr>
          </a:p>
          <a:p>
            <a:pPr marL="185627" indent="-185627" defTabSz="495005">
              <a:spcBef>
                <a:spcPts val="200"/>
              </a:spcBef>
              <a:defRPr sz="1100"/>
            </a:pPr>
            <a:r>
              <a:t>(6) </a:t>
            </a:r>
            <a:r>
              <a:rPr>
                <a:solidFill>
                  <a:srgbClr val="FF0000"/>
                </a:solidFill>
              </a:rPr>
              <a:t>1%</a:t>
            </a:r>
            <a:r>
              <a:rPr>
                <a:solidFill>
                  <a:srgbClr val="FF0000"/>
                </a:solidFill>
                <a:latin typeface="+mj-lt"/>
                <a:ea typeface="+mj-ea"/>
                <a:cs typeface="+mj-cs"/>
                <a:sym typeface="Helvetica"/>
              </a:rPr>
              <a:t>提价</a:t>
            </a:r>
            <a:r>
              <a:rPr>
                <a:latin typeface="+mj-lt"/>
                <a:ea typeface="+mj-ea"/>
                <a:cs typeface="+mj-cs"/>
                <a:sym typeface="Helvetica"/>
              </a:rPr>
              <a:t>策略（</a:t>
            </a:r>
            <a:r>
              <a:t>i.e., </a:t>
            </a:r>
            <a:r>
              <a:rPr>
                <a:latin typeface="+mj-lt"/>
                <a:ea typeface="+mj-ea"/>
                <a:cs typeface="+mj-cs"/>
                <a:sym typeface="Helvetica"/>
              </a:rPr>
              <a:t>小幅涨价）</a:t>
            </a:r>
          </a:p>
          <a:p>
            <a:pPr marL="185627" indent="-185627" defTabSz="495005">
              <a:defRPr sz="1100"/>
            </a:pPr>
          </a:p>
          <a:p>
            <a:pPr marL="185627" indent="-185627" defTabSz="495005">
              <a:spcBef>
                <a:spcPts val="200"/>
              </a:spcBef>
              <a:defRPr sz="1100"/>
            </a:pPr>
            <a:r>
              <a:t>(7) </a:t>
            </a:r>
            <a:r>
              <a:rPr>
                <a:latin typeface="+mj-lt"/>
                <a:ea typeface="+mj-ea"/>
                <a:cs typeface="+mj-cs"/>
                <a:sym typeface="Helvetica"/>
              </a:rPr>
              <a:t>坚持</a:t>
            </a:r>
            <a:r>
              <a:t>“</a:t>
            </a:r>
            <a:r>
              <a:rPr>
                <a:solidFill>
                  <a:srgbClr val="FF0000"/>
                </a:solidFill>
                <a:latin typeface="+mj-lt"/>
                <a:ea typeface="+mj-ea"/>
                <a:cs typeface="+mj-cs"/>
                <a:sym typeface="Helvetica"/>
              </a:rPr>
              <a:t>物以稀为贵</a:t>
            </a:r>
            <a:r>
              <a:t>”</a:t>
            </a:r>
            <a:r>
              <a:rPr>
                <a:latin typeface="+mj-lt"/>
                <a:ea typeface="+mj-ea"/>
                <a:cs typeface="+mj-cs"/>
                <a:sym typeface="Helvetica"/>
              </a:rPr>
              <a:t>的定价思维</a:t>
            </a:r>
          </a:p>
          <a:p>
            <a:pPr marL="185627" indent="-185627" defTabSz="495005">
              <a:defRPr sz="1100"/>
            </a:pPr>
          </a:p>
          <a:p>
            <a:pPr marL="185627" indent="-185627" defTabSz="495005">
              <a:spcBef>
                <a:spcPts val="200"/>
              </a:spcBef>
              <a:defRPr sz="1100"/>
            </a:pPr>
            <a:r>
              <a:t>(8) </a:t>
            </a:r>
            <a:r>
              <a:rPr>
                <a:latin typeface="+mj-lt"/>
                <a:ea typeface="+mj-ea"/>
                <a:cs typeface="+mj-cs"/>
                <a:sym typeface="Helvetica"/>
              </a:rPr>
              <a:t>按照</a:t>
            </a:r>
            <a:r>
              <a:rPr>
                <a:solidFill>
                  <a:srgbClr val="FF0000"/>
                </a:solidFill>
                <a:latin typeface="+mj-lt"/>
                <a:ea typeface="+mj-ea"/>
                <a:cs typeface="+mj-cs"/>
                <a:sym typeface="Helvetica"/>
              </a:rPr>
              <a:t>超值服务</a:t>
            </a:r>
            <a:r>
              <a:rPr>
                <a:latin typeface="+mj-lt"/>
                <a:ea typeface="+mj-ea"/>
                <a:cs typeface="+mj-cs"/>
                <a:sym typeface="Helvetica"/>
              </a:rPr>
              <a:t>的思维定价（</a:t>
            </a:r>
            <a:r>
              <a:t>e.g., </a:t>
            </a:r>
            <a:r>
              <a:rPr>
                <a:latin typeface="+mj-lt"/>
                <a:ea typeface="+mj-ea"/>
                <a:cs typeface="+mj-cs"/>
                <a:sym typeface="Helvetica"/>
              </a:rPr>
              <a:t>免费试吃</a:t>
            </a:r>
            <a:r>
              <a:t>, </a:t>
            </a:r>
            <a:r>
              <a:rPr>
                <a:latin typeface="+mj-lt"/>
                <a:ea typeface="+mj-ea"/>
                <a:cs typeface="+mj-cs"/>
                <a:sym typeface="Helvetica"/>
              </a:rPr>
              <a:t>送货上门）</a:t>
            </a:r>
          </a:p>
          <a:p>
            <a:pPr marL="185627" indent="-185627" defTabSz="495005">
              <a:defRPr sz="1100"/>
            </a:pPr>
          </a:p>
          <a:p>
            <a:pPr marL="185627" indent="-185627" defTabSz="495005">
              <a:spcBef>
                <a:spcPts val="200"/>
              </a:spcBef>
              <a:defRPr sz="1100"/>
            </a:pPr>
            <a:r>
              <a:t>(9) </a:t>
            </a:r>
            <a:r>
              <a:rPr>
                <a:latin typeface="+mj-lt"/>
                <a:ea typeface="+mj-ea"/>
                <a:cs typeface="+mj-cs"/>
                <a:sym typeface="Helvetica"/>
              </a:rPr>
              <a:t>坚持</a:t>
            </a:r>
            <a:r>
              <a:rPr>
                <a:solidFill>
                  <a:srgbClr val="0000FF"/>
                </a:solidFill>
                <a:latin typeface="+mj-lt"/>
                <a:ea typeface="+mj-ea"/>
                <a:cs typeface="+mj-cs"/>
                <a:sym typeface="Helvetica"/>
              </a:rPr>
              <a:t>品牌战略</a:t>
            </a:r>
            <a:r>
              <a:rPr>
                <a:latin typeface="+mj-lt"/>
                <a:ea typeface="+mj-ea"/>
                <a:cs typeface="+mj-cs"/>
                <a:sym typeface="Helvetica"/>
              </a:rPr>
              <a:t>定价（</a:t>
            </a:r>
            <a:r>
              <a:t>e.g., </a:t>
            </a:r>
            <a:r>
              <a:rPr>
                <a:latin typeface="+mj-lt"/>
                <a:ea typeface="+mj-ea"/>
                <a:cs typeface="+mj-cs"/>
                <a:sym typeface="Helvetica"/>
              </a:rPr>
              <a:t>引进品牌货来带动非品牌货的销量）</a:t>
            </a:r>
          </a:p>
        </p:txBody>
      </p:sp>
      <p:sp>
        <p:nvSpPr>
          <p:cNvPr id="160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10.2.2 IT</a:t>
            </a:r>
            <a:r>
              <a:rPr>
                <a:latin typeface="+mj-lt"/>
                <a:ea typeface="+mj-ea"/>
                <a:cs typeface="+mj-cs"/>
                <a:sym typeface="Helvetica"/>
              </a:rPr>
              <a:t>定价的方法</a:t>
            </a:r>
          </a:p>
        </p:txBody>
      </p:sp>
      <p:sp>
        <p:nvSpPr>
          <p:cNvPr id="1606"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8" name="内容占位符 2"/>
          <p:cNvSpPr txBox="1"/>
          <p:nvPr>
            <p:ph type="body" idx="1"/>
          </p:nvPr>
        </p:nvSpPr>
        <p:spPr>
          <a:xfrm>
            <a:off x="293448" y="737914"/>
            <a:ext cx="5377352" cy="2209552"/>
          </a:xfrm>
          <a:prstGeom prst="rect">
            <a:avLst/>
          </a:prstGeom>
        </p:spPr>
        <p:txBody>
          <a:bodyPr/>
          <a:lstStyle/>
          <a:p>
            <a:pPr marL="0" indent="0" defTabSz="516070">
              <a:spcBef>
                <a:spcPts val="200"/>
              </a:spcBef>
              <a:buSzTx/>
              <a:buNone/>
              <a:defRPr b="1" sz="1100"/>
            </a:pPr>
            <a:r>
              <a:t>1. </a:t>
            </a:r>
            <a:r>
              <a:rPr>
                <a:latin typeface="+mj-lt"/>
                <a:ea typeface="+mj-ea"/>
                <a:cs typeface="+mj-cs"/>
                <a:sym typeface="Helvetica"/>
              </a:rPr>
              <a:t>软件产品的性质</a:t>
            </a:r>
          </a:p>
          <a:p>
            <a:pPr marL="193526" indent="-193526" defTabSz="516070">
              <a:spcBef>
                <a:spcPts val="200"/>
              </a:spcBef>
              <a:defRPr sz="1100">
                <a:latin typeface="+mj-lt"/>
                <a:ea typeface="+mj-ea"/>
                <a:cs typeface="+mj-cs"/>
                <a:sym typeface="Helvetica"/>
              </a:defRPr>
            </a:pPr>
            <a:r>
              <a:t>国家标准（总性质）</a:t>
            </a:r>
          </a:p>
          <a:p>
            <a:pPr lvl="1" marL="419307" indent="-161270" defTabSz="516070">
              <a:spcBef>
                <a:spcPts val="200"/>
              </a:spcBef>
              <a:defRPr sz="1100">
                <a:latin typeface="+mj-lt"/>
                <a:ea typeface="+mj-ea"/>
                <a:cs typeface="+mj-cs"/>
                <a:sym typeface="Helvetica"/>
              </a:defRPr>
            </a:pPr>
            <a:r>
              <a:t>功能性（</a:t>
            </a:r>
            <a:r>
              <a:rPr>
                <a:latin typeface="+mn-lt"/>
                <a:ea typeface="+mn-ea"/>
                <a:cs typeface="+mn-cs"/>
                <a:sym typeface="Calibri"/>
              </a:rPr>
              <a:t>functionality</a:t>
            </a:r>
            <a:r>
              <a:t>）</a:t>
            </a:r>
          </a:p>
          <a:p>
            <a:pPr lvl="1" marL="419307" indent="-161270" defTabSz="516070">
              <a:spcBef>
                <a:spcPts val="200"/>
              </a:spcBef>
              <a:defRPr sz="1100">
                <a:latin typeface="+mj-lt"/>
                <a:ea typeface="+mj-ea"/>
                <a:cs typeface="+mj-cs"/>
                <a:sym typeface="Helvetica"/>
              </a:defRPr>
            </a:pPr>
            <a:r>
              <a:t>可靠性（</a:t>
            </a:r>
            <a:r>
              <a:rPr>
                <a:solidFill>
                  <a:srgbClr val="0000FF"/>
                </a:solidFill>
                <a:latin typeface="+mn-lt"/>
                <a:ea typeface="+mn-ea"/>
                <a:cs typeface="+mn-cs"/>
                <a:sym typeface="Calibri"/>
              </a:rPr>
              <a:t>reliability</a:t>
            </a:r>
            <a:r>
              <a:t>）</a:t>
            </a:r>
          </a:p>
          <a:p>
            <a:pPr lvl="1" marL="419307" indent="-161270" defTabSz="516070">
              <a:spcBef>
                <a:spcPts val="200"/>
              </a:spcBef>
              <a:defRPr sz="1100">
                <a:latin typeface="+mj-lt"/>
                <a:ea typeface="+mj-ea"/>
                <a:cs typeface="+mj-cs"/>
                <a:sym typeface="Helvetica"/>
              </a:defRPr>
            </a:pPr>
            <a:r>
              <a:t>易用性（</a:t>
            </a:r>
            <a:r>
              <a:rPr>
                <a:latin typeface="+mn-lt"/>
                <a:ea typeface="+mn-ea"/>
                <a:cs typeface="+mn-cs"/>
                <a:sym typeface="Calibri"/>
              </a:rPr>
              <a:t>usability</a:t>
            </a:r>
            <a:r>
              <a:t>）</a:t>
            </a:r>
          </a:p>
          <a:p>
            <a:pPr lvl="1" marL="419307" indent="-161270" defTabSz="516070">
              <a:spcBef>
                <a:spcPts val="200"/>
              </a:spcBef>
              <a:defRPr sz="1100">
                <a:latin typeface="+mj-lt"/>
                <a:ea typeface="+mj-ea"/>
                <a:cs typeface="+mj-cs"/>
                <a:sym typeface="Helvetica"/>
              </a:defRPr>
            </a:pPr>
            <a:r>
              <a:t>效率（</a:t>
            </a:r>
            <a:r>
              <a:rPr>
                <a:latin typeface="+mn-lt"/>
                <a:ea typeface="+mn-ea"/>
                <a:cs typeface="+mn-cs"/>
                <a:sym typeface="Calibri"/>
              </a:rPr>
              <a:t>efficiency</a:t>
            </a:r>
            <a:r>
              <a:t>）</a:t>
            </a:r>
          </a:p>
          <a:p>
            <a:pPr lvl="1" marL="419307" indent="-161270" defTabSz="516070">
              <a:spcBef>
                <a:spcPts val="200"/>
              </a:spcBef>
              <a:defRPr sz="1100">
                <a:latin typeface="+mj-lt"/>
                <a:ea typeface="+mj-ea"/>
                <a:cs typeface="+mj-cs"/>
                <a:sym typeface="Helvetica"/>
              </a:defRPr>
            </a:pPr>
            <a:r>
              <a:t>易维护性（</a:t>
            </a:r>
            <a:r>
              <a:rPr>
                <a:latin typeface="+mn-lt"/>
                <a:ea typeface="+mn-ea"/>
                <a:cs typeface="+mn-cs"/>
                <a:sym typeface="Calibri"/>
              </a:rPr>
              <a:t>maintainability</a:t>
            </a:r>
            <a:r>
              <a:t>）</a:t>
            </a:r>
          </a:p>
          <a:p>
            <a:pPr lvl="1" marL="419307" indent="-161270" defTabSz="516070">
              <a:spcBef>
                <a:spcPts val="200"/>
              </a:spcBef>
              <a:defRPr sz="1100">
                <a:latin typeface="+mj-lt"/>
                <a:ea typeface="+mj-ea"/>
                <a:cs typeface="+mj-cs"/>
                <a:sym typeface="Helvetica"/>
              </a:defRPr>
            </a:pPr>
            <a:r>
              <a:t>可移植性（</a:t>
            </a:r>
            <a:r>
              <a:rPr>
                <a:latin typeface="+mn-lt"/>
                <a:ea typeface="+mn-ea"/>
                <a:cs typeface="+mn-cs"/>
                <a:sym typeface="Calibri"/>
              </a:rPr>
              <a:t>portability</a:t>
            </a:r>
            <a:r>
              <a:t>）</a:t>
            </a:r>
          </a:p>
        </p:txBody>
      </p:sp>
      <p:sp>
        <p:nvSpPr>
          <p:cNvPr id="160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10.2.3 </a:t>
            </a:r>
            <a:r>
              <a:rPr>
                <a:latin typeface="+mj-lt"/>
                <a:ea typeface="+mj-ea"/>
                <a:cs typeface="+mj-cs"/>
                <a:sym typeface="Helvetica"/>
              </a:rPr>
              <a:t>软件销售的策略</a:t>
            </a:r>
          </a:p>
        </p:txBody>
      </p:sp>
      <p:sp>
        <p:nvSpPr>
          <p:cNvPr id="1610"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2"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软件销售的策略类型</a:t>
            </a:r>
          </a:p>
          <a:p>
            <a:pPr>
              <a:spcBef>
                <a:spcPts val="200"/>
              </a:spcBef>
              <a:defRPr sz="1200">
                <a:latin typeface="+mj-lt"/>
                <a:ea typeface="+mj-ea"/>
                <a:cs typeface="+mj-cs"/>
                <a:sym typeface="Helvetica"/>
              </a:defRPr>
            </a:pPr>
            <a:r>
              <a:t>品牌策略：宣传企业的</a:t>
            </a:r>
            <a:r>
              <a:rPr>
                <a:solidFill>
                  <a:srgbClr val="0000FF"/>
                </a:solidFill>
              </a:rPr>
              <a:t>品牌</a:t>
            </a:r>
            <a:r>
              <a:t>、企业的名称</a:t>
            </a:r>
          </a:p>
          <a:p>
            <a:pPr>
              <a:defRPr sz="1200"/>
            </a:pPr>
          </a:p>
          <a:p>
            <a:pPr>
              <a:spcBef>
                <a:spcPts val="200"/>
              </a:spcBef>
              <a:defRPr sz="1200">
                <a:latin typeface="+mj-lt"/>
                <a:ea typeface="+mj-ea"/>
                <a:cs typeface="+mj-cs"/>
                <a:sym typeface="Helvetica"/>
              </a:defRPr>
            </a:pPr>
            <a:r>
              <a:t>产品策略：不断增加</a:t>
            </a:r>
            <a:r>
              <a:rPr>
                <a:solidFill>
                  <a:srgbClr val="0000FF"/>
                </a:solidFill>
              </a:rPr>
              <a:t>新功能</a:t>
            </a:r>
            <a:r>
              <a:t>、新系列</a:t>
            </a:r>
          </a:p>
          <a:p>
            <a:pPr>
              <a:defRPr sz="1200"/>
            </a:pPr>
          </a:p>
          <a:p>
            <a:pPr>
              <a:spcBef>
                <a:spcPts val="200"/>
              </a:spcBef>
              <a:defRPr sz="1200">
                <a:latin typeface="+mj-lt"/>
                <a:ea typeface="+mj-ea"/>
                <a:cs typeface="+mj-cs"/>
                <a:sym typeface="Helvetica"/>
              </a:defRPr>
            </a:pPr>
            <a:r>
              <a:t>拓销策略：运用各种各样的手段去</a:t>
            </a:r>
            <a:r>
              <a:rPr>
                <a:solidFill>
                  <a:srgbClr val="0000FF"/>
                </a:solidFill>
              </a:rPr>
              <a:t>开拓</a:t>
            </a:r>
            <a:r>
              <a:t>销售产品</a:t>
            </a:r>
          </a:p>
        </p:txBody>
      </p:sp>
      <p:sp>
        <p:nvSpPr>
          <p:cNvPr id="161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10.2.3 </a:t>
            </a:r>
            <a:r>
              <a:rPr>
                <a:latin typeface="+mj-lt"/>
                <a:ea typeface="+mj-ea"/>
                <a:cs typeface="+mj-cs"/>
                <a:sym typeface="Helvetica"/>
              </a:rPr>
              <a:t>软件销售的策略</a:t>
            </a:r>
          </a:p>
        </p:txBody>
      </p:sp>
      <p:sp>
        <p:nvSpPr>
          <p:cNvPr id="161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6"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617"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618" name="Rectangle 3"/>
          <p:cNvSpPr txBox="1"/>
          <p:nvPr/>
        </p:nvSpPr>
        <p:spPr>
          <a:xfrm>
            <a:off x="2114867" y="649286"/>
            <a:ext cx="3475991" cy="219138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10.1 网络经济</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10.2 IT的定价与销售策略</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10.3 IT垄断的问题</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10.3.1 不平等竞争与垄断的概念</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10.3.2 IT垄断与反垄断</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10.3.3 IT垄断对中国信息产业的危害</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10.4 工作场所的计算机化</a:t>
            </a:r>
          </a:p>
        </p:txBody>
      </p:sp>
      <p:sp>
        <p:nvSpPr>
          <p:cNvPr id="1619"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1"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竞争的概念</a:t>
            </a:r>
          </a:p>
          <a:p>
            <a:pPr>
              <a:spcBef>
                <a:spcPts val="200"/>
              </a:spcBef>
              <a:defRPr sz="1200">
                <a:latin typeface="+mj-lt"/>
                <a:ea typeface="+mj-ea"/>
                <a:cs typeface="+mj-cs"/>
                <a:sym typeface="Helvetica"/>
              </a:defRPr>
            </a:pPr>
            <a:r>
              <a:t>竞争是人类乃至生物界的普遍现象，竞争是生命的基本活动和行为。</a:t>
            </a:r>
          </a:p>
          <a:p>
            <a:pPr>
              <a:defRPr sz="1200"/>
            </a:pPr>
          </a:p>
          <a:p>
            <a:pPr>
              <a:spcBef>
                <a:spcPts val="200"/>
              </a:spcBef>
              <a:defRPr sz="1200">
                <a:latin typeface="+mj-lt"/>
                <a:ea typeface="+mj-ea"/>
                <a:cs typeface="+mj-cs"/>
                <a:sym typeface="Helvetica"/>
              </a:defRPr>
            </a:pPr>
            <a:r>
              <a:t>对于企业，竞争就是它们在特定的市场内通过提供</a:t>
            </a:r>
            <a:r>
              <a:rPr>
                <a:solidFill>
                  <a:srgbClr val="FF0000"/>
                </a:solidFill>
              </a:rPr>
              <a:t>同类或者类似</a:t>
            </a:r>
            <a:r>
              <a:t>的</a:t>
            </a:r>
            <a:r>
              <a:rPr>
                <a:solidFill>
                  <a:srgbClr val="0000FF"/>
                </a:solidFill>
              </a:rPr>
              <a:t>商品</a:t>
            </a:r>
            <a:r>
              <a:t>与</a:t>
            </a:r>
            <a:r>
              <a:rPr>
                <a:solidFill>
                  <a:srgbClr val="0000FF"/>
                </a:solidFill>
              </a:rPr>
              <a:t>服务</a:t>
            </a:r>
            <a:r>
              <a:t>，为争夺市场地位或消费者而做的较量。</a:t>
            </a:r>
          </a:p>
          <a:p>
            <a:pPr>
              <a:defRPr sz="1200"/>
            </a:pPr>
          </a:p>
          <a:p>
            <a:pPr>
              <a:spcBef>
                <a:spcPts val="200"/>
              </a:spcBef>
              <a:defRPr sz="1200">
                <a:solidFill>
                  <a:srgbClr val="0000FF"/>
                </a:solidFill>
                <a:latin typeface="+mj-lt"/>
                <a:ea typeface="+mj-ea"/>
                <a:cs typeface="+mj-cs"/>
                <a:sym typeface="Helvetica"/>
              </a:defRPr>
            </a:pPr>
            <a:r>
              <a:t>例：</a:t>
            </a:r>
            <a:r>
              <a:rPr>
                <a:solidFill>
                  <a:srgbClr val="000000"/>
                </a:solidFill>
              </a:rPr>
              <a:t>百度 </a:t>
            </a:r>
            <a:r>
              <a:rPr>
                <a:solidFill>
                  <a:srgbClr val="000000"/>
                </a:solidFill>
                <a:latin typeface="+mn-lt"/>
                <a:ea typeface="+mn-ea"/>
                <a:cs typeface="+mn-cs"/>
                <a:sym typeface="Calibri"/>
              </a:rPr>
              <a:t>vs. </a:t>
            </a:r>
            <a:r>
              <a:rPr>
                <a:solidFill>
                  <a:srgbClr val="000000"/>
                </a:solidFill>
              </a:rPr>
              <a:t>谷歌</a:t>
            </a:r>
          </a:p>
          <a:p>
            <a:pPr>
              <a:spcBef>
                <a:spcPts val="200"/>
              </a:spcBef>
              <a:defRPr sz="1200">
                <a:solidFill>
                  <a:srgbClr val="0000FF"/>
                </a:solidFill>
                <a:latin typeface="+mj-lt"/>
                <a:ea typeface="+mj-ea"/>
                <a:cs typeface="+mj-cs"/>
                <a:sym typeface="Helvetica"/>
              </a:defRPr>
            </a:pPr>
            <a:r>
              <a:t>例：</a:t>
            </a:r>
            <a:r>
              <a:rPr>
                <a:solidFill>
                  <a:srgbClr val="000000"/>
                </a:solidFill>
              </a:rPr>
              <a:t>京东 </a:t>
            </a:r>
            <a:r>
              <a:rPr>
                <a:solidFill>
                  <a:srgbClr val="000000"/>
                </a:solidFill>
                <a:latin typeface="+mn-lt"/>
                <a:ea typeface="+mn-ea"/>
                <a:cs typeface="+mn-cs"/>
                <a:sym typeface="Calibri"/>
              </a:rPr>
              <a:t>vs. </a:t>
            </a:r>
            <a:r>
              <a:rPr>
                <a:solidFill>
                  <a:srgbClr val="000000"/>
                </a:solidFill>
              </a:rPr>
              <a:t>天猫</a:t>
            </a:r>
          </a:p>
        </p:txBody>
      </p:sp>
      <p:sp>
        <p:nvSpPr>
          <p:cNvPr id="162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10.3.1 </a:t>
            </a:r>
            <a:r>
              <a:rPr>
                <a:latin typeface="+mj-lt"/>
                <a:ea typeface="+mj-ea"/>
                <a:cs typeface="+mj-cs"/>
                <a:sym typeface="Helvetica"/>
              </a:rPr>
              <a:t>不平等竞争与垄断的概念</a:t>
            </a:r>
          </a:p>
        </p:txBody>
      </p:sp>
      <p:sp>
        <p:nvSpPr>
          <p:cNvPr id="1623"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五常：仁、义、礼、智、信</a:t>
            </a:r>
          </a:p>
          <a:p>
            <a:pPr lvl="1" marL="427865" indent="-164563">
              <a:spcBef>
                <a:spcPts val="200"/>
              </a:spcBef>
              <a:defRPr sz="1000">
                <a:latin typeface="+mj-lt"/>
                <a:ea typeface="+mj-ea"/>
                <a:cs typeface="+mj-cs"/>
                <a:sym typeface="Helvetica"/>
              </a:defRPr>
            </a:pPr>
            <a:r>
              <a:t>孟子提出</a:t>
            </a:r>
            <a:r>
              <a:rPr>
                <a:latin typeface="+mn-lt"/>
                <a:ea typeface="+mn-ea"/>
                <a:cs typeface="+mn-cs"/>
                <a:sym typeface="Calibri"/>
              </a:rPr>
              <a:t>“</a:t>
            </a:r>
            <a:r>
              <a:t>仁、义、礼、智</a:t>
            </a:r>
            <a:r>
              <a:rPr>
                <a:latin typeface="+mn-lt"/>
                <a:ea typeface="+mn-ea"/>
                <a:cs typeface="+mn-cs"/>
                <a:sym typeface="Calibri"/>
              </a:rPr>
              <a:t>”</a:t>
            </a:r>
            <a:r>
              <a:t>，董仲舒扩充为</a:t>
            </a:r>
            <a:r>
              <a:rPr>
                <a:latin typeface="+mn-lt"/>
                <a:ea typeface="+mn-ea"/>
                <a:cs typeface="+mn-cs"/>
                <a:sym typeface="Calibri"/>
              </a:rPr>
              <a:t>“</a:t>
            </a:r>
            <a:r>
              <a:t>仁、义、礼、智、信</a:t>
            </a:r>
            <a:r>
              <a:rPr>
                <a:latin typeface="+mn-lt"/>
                <a:ea typeface="+mn-ea"/>
                <a:cs typeface="+mn-cs"/>
                <a:sym typeface="Calibri"/>
              </a:rPr>
              <a:t>”</a:t>
            </a:r>
            <a:r>
              <a:t>，后称</a:t>
            </a:r>
            <a:r>
              <a:rPr>
                <a:latin typeface="+mn-lt"/>
                <a:ea typeface="+mn-ea"/>
                <a:cs typeface="+mn-cs"/>
                <a:sym typeface="Calibri"/>
              </a:rPr>
              <a:t>“</a:t>
            </a:r>
            <a:r>
              <a:t>五常</a:t>
            </a:r>
            <a:r>
              <a:rPr>
                <a:latin typeface="+mn-lt"/>
                <a:ea typeface="+mn-ea"/>
                <a:cs typeface="+mn-cs"/>
                <a:sym typeface="Calibri"/>
              </a:rPr>
              <a:t>”</a:t>
            </a:r>
          </a:p>
          <a:p>
            <a:pPr lvl="1" marL="427865" indent="-164563">
              <a:spcBef>
                <a:spcPts val="300"/>
              </a:spcBef>
              <a:defRPr sz="1000"/>
            </a:pPr>
          </a:p>
          <a:p>
            <a:pPr lvl="1" marL="427865" indent="-164563">
              <a:spcBef>
                <a:spcPts val="200"/>
              </a:spcBef>
              <a:defRPr sz="1000"/>
            </a:pPr>
            <a:r>
              <a:t>“</a:t>
            </a:r>
            <a:r>
              <a:rPr>
                <a:latin typeface="+mj-lt"/>
                <a:ea typeface="+mj-ea"/>
                <a:cs typeface="+mj-cs"/>
                <a:sym typeface="Helvetica"/>
              </a:rPr>
              <a:t>仁</a:t>
            </a:r>
            <a:r>
              <a:t>”</a:t>
            </a:r>
            <a:r>
              <a:rPr>
                <a:latin typeface="+mj-lt"/>
                <a:ea typeface="+mj-ea"/>
                <a:cs typeface="+mj-cs"/>
                <a:sym typeface="Helvetica"/>
              </a:rPr>
              <a:t>者，</a:t>
            </a:r>
            <a:r>
              <a:rPr>
                <a:solidFill>
                  <a:srgbClr val="FF0000"/>
                </a:solidFill>
                <a:latin typeface="+mj-lt"/>
                <a:ea typeface="+mj-ea"/>
                <a:cs typeface="+mj-cs"/>
                <a:sym typeface="Helvetica"/>
              </a:rPr>
              <a:t>爱</a:t>
            </a:r>
            <a:r>
              <a:rPr>
                <a:latin typeface="+mj-lt"/>
                <a:ea typeface="+mj-ea"/>
                <a:cs typeface="+mj-cs"/>
                <a:sym typeface="Helvetica"/>
              </a:rPr>
              <a:t>之理，</a:t>
            </a:r>
            <a:r>
              <a:rPr>
                <a:solidFill>
                  <a:srgbClr val="FF0000"/>
                </a:solidFill>
                <a:latin typeface="+mj-lt"/>
                <a:ea typeface="+mj-ea"/>
                <a:cs typeface="+mj-cs"/>
                <a:sym typeface="Helvetica"/>
              </a:rPr>
              <a:t>心</a:t>
            </a:r>
            <a:r>
              <a:rPr>
                <a:latin typeface="+mj-lt"/>
                <a:ea typeface="+mj-ea"/>
                <a:cs typeface="+mj-cs"/>
                <a:sym typeface="Helvetica"/>
              </a:rPr>
              <a:t>之德也。</a:t>
            </a:r>
          </a:p>
          <a:p>
            <a:pPr lvl="1" marL="427865" indent="-164563">
              <a:spcBef>
                <a:spcPts val="200"/>
              </a:spcBef>
              <a:defRPr sz="1000"/>
            </a:pPr>
            <a:r>
              <a:t>“</a:t>
            </a:r>
            <a:r>
              <a:rPr>
                <a:latin typeface="+mj-lt"/>
                <a:ea typeface="+mj-ea"/>
                <a:cs typeface="+mj-cs"/>
                <a:sym typeface="Helvetica"/>
              </a:rPr>
              <a:t>义</a:t>
            </a:r>
            <a:r>
              <a:t>’</a:t>
            </a:r>
            <a:r>
              <a:rPr>
                <a:latin typeface="+mj-lt"/>
                <a:ea typeface="+mj-ea"/>
                <a:cs typeface="+mj-cs"/>
                <a:sym typeface="Helvetica"/>
              </a:rPr>
              <a:t>者，事之</a:t>
            </a:r>
            <a:r>
              <a:rPr>
                <a:solidFill>
                  <a:srgbClr val="FF0000"/>
                </a:solidFill>
                <a:latin typeface="+mj-lt"/>
                <a:ea typeface="+mj-ea"/>
                <a:cs typeface="+mj-cs"/>
                <a:sym typeface="Helvetica"/>
              </a:rPr>
              <a:t>宜</a:t>
            </a:r>
            <a:r>
              <a:rPr>
                <a:latin typeface="+mj-lt"/>
                <a:ea typeface="+mj-ea"/>
                <a:cs typeface="+mj-cs"/>
                <a:sym typeface="Helvetica"/>
              </a:rPr>
              <a:t>也。</a:t>
            </a:r>
          </a:p>
          <a:p>
            <a:pPr lvl="1" marL="427865" indent="-164563">
              <a:spcBef>
                <a:spcPts val="200"/>
              </a:spcBef>
              <a:defRPr sz="1000"/>
            </a:pPr>
            <a:r>
              <a:t>“</a:t>
            </a:r>
            <a:r>
              <a:rPr>
                <a:latin typeface="+mj-lt"/>
                <a:ea typeface="+mj-ea"/>
                <a:cs typeface="+mj-cs"/>
                <a:sym typeface="Helvetica"/>
              </a:rPr>
              <a:t>礼</a:t>
            </a:r>
            <a:r>
              <a:t>”</a:t>
            </a:r>
            <a:r>
              <a:rPr>
                <a:latin typeface="+mj-lt"/>
                <a:ea typeface="+mj-ea"/>
                <a:cs typeface="+mj-cs"/>
                <a:sym typeface="Helvetica"/>
              </a:rPr>
              <a:t>者，天理之</a:t>
            </a:r>
            <a:r>
              <a:rPr>
                <a:solidFill>
                  <a:srgbClr val="FF0000"/>
                </a:solidFill>
                <a:latin typeface="+mj-lt"/>
                <a:ea typeface="+mj-ea"/>
                <a:cs typeface="+mj-cs"/>
                <a:sym typeface="Helvetica"/>
              </a:rPr>
              <a:t>节</a:t>
            </a:r>
            <a:r>
              <a:rPr>
                <a:latin typeface="+mj-lt"/>
                <a:ea typeface="+mj-ea"/>
                <a:cs typeface="+mj-cs"/>
                <a:sym typeface="Helvetica"/>
              </a:rPr>
              <a:t>文，人事之</a:t>
            </a:r>
            <a:r>
              <a:rPr>
                <a:solidFill>
                  <a:srgbClr val="FF0000"/>
                </a:solidFill>
                <a:latin typeface="+mj-lt"/>
                <a:ea typeface="+mj-ea"/>
                <a:cs typeface="+mj-cs"/>
                <a:sym typeface="Helvetica"/>
              </a:rPr>
              <a:t>仪</a:t>
            </a:r>
            <a:r>
              <a:rPr>
                <a:latin typeface="+mj-lt"/>
                <a:ea typeface="+mj-ea"/>
                <a:cs typeface="+mj-cs"/>
                <a:sym typeface="Helvetica"/>
              </a:rPr>
              <a:t>则也。</a:t>
            </a:r>
          </a:p>
          <a:p>
            <a:pPr lvl="1" marL="427865" indent="-164563">
              <a:spcBef>
                <a:spcPts val="200"/>
              </a:spcBef>
              <a:defRPr sz="1000"/>
            </a:pPr>
            <a:r>
              <a:t>“</a:t>
            </a:r>
            <a:r>
              <a:rPr>
                <a:latin typeface="+mj-lt"/>
                <a:ea typeface="+mj-ea"/>
                <a:cs typeface="+mj-cs"/>
                <a:sym typeface="Helvetica"/>
              </a:rPr>
              <a:t>智</a:t>
            </a:r>
            <a:r>
              <a:t>”</a:t>
            </a:r>
            <a:r>
              <a:rPr>
                <a:latin typeface="+mj-lt"/>
                <a:ea typeface="+mj-ea"/>
                <a:cs typeface="+mj-cs"/>
                <a:sym typeface="Helvetica"/>
              </a:rPr>
              <a:t>者，</a:t>
            </a:r>
            <a:r>
              <a:rPr>
                <a:solidFill>
                  <a:srgbClr val="FF0000"/>
                </a:solidFill>
                <a:latin typeface="+mj-lt"/>
                <a:ea typeface="+mj-ea"/>
                <a:cs typeface="+mj-cs"/>
                <a:sym typeface="Helvetica"/>
              </a:rPr>
              <a:t>知</a:t>
            </a:r>
            <a:r>
              <a:rPr>
                <a:latin typeface="+mj-lt"/>
                <a:ea typeface="+mj-ea"/>
                <a:cs typeface="+mj-cs"/>
                <a:sym typeface="Helvetica"/>
              </a:rPr>
              <a:t>也。</a:t>
            </a:r>
          </a:p>
          <a:p>
            <a:pPr lvl="1" marL="427865" indent="-164563">
              <a:spcBef>
                <a:spcPts val="200"/>
              </a:spcBef>
              <a:defRPr sz="1000"/>
            </a:pPr>
            <a:r>
              <a:t>“</a:t>
            </a:r>
            <a:r>
              <a:rPr>
                <a:latin typeface="+mj-lt"/>
                <a:ea typeface="+mj-ea"/>
                <a:cs typeface="+mj-cs"/>
                <a:sym typeface="Helvetica"/>
              </a:rPr>
              <a:t>信</a:t>
            </a:r>
            <a:r>
              <a:t>”</a:t>
            </a:r>
            <a:r>
              <a:rPr>
                <a:latin typeface="+mj-lt"/>
                <a:ea typeface="+mj-ea"/>
                <a:cs typeface="+mj-cs"/>
                <a:sym typeface="Helvetica"/>
              </a:rPr>
              <a:t>者，</a:t>
            </a:r>
            <a:r>
              <a:rPr>
                <a:solidFill>
                  <a:srgbClr val="FF0000"/>
                </a:solidFill>
                <a:latin typeface="+mj-lt"/>
                <a:ea typeface="+mj-ea"/>
                <a:cs typeface="+mj-cs"/>
                <a:sym typeface="Helvetica"/>
              </a:rPr>
              <a:t>诚实</a:t>
            </a:r>
            <a:r>
              <a:rPr>
                <a:latin typeface="+mj-lt"/>
                <a:ea typeface="+mj-ea"/>
                <a:cs typeface="+mj-cs"/>
                <a:sym typeface="Helvetica"/>
              </a:rPr>
              <a:t>也。</a:t>
            </a:r>
          </a:p>
        </p:txBody>
      </p:sp>
      <p:sp>
        <p:nvSpPr>
          <p:cNvPr id="25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257"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8" name="Picture 2" descr="Picture 2"/>
          <p:cNvPicPr>
            <a:picLocks noChangeAspect="1"/>
          </p:cNvPicPr>
          <p:nvPr/>
        </p:nvPicPr>
        <p:blipFill>
          <a:blip r:embed="rId2">
            <a:extLst/>
          </a:blip>
          <a:stretch>
            <a:fillRect/>
          </a:stretch>
        </p:blipFill>
        <p:spPr>
          <a:xfrm>
            <a:off x="3372784" y="1169688"/>
            <a:ext cx="1070705" cy="710831"/>
          </a:xfrm>
          <a:prstGeom prst="rect">
            <a:avLst/>
          </a:prstGeom>
          <a:ln w="12700">
            <a:miter lim="400000"/>
          </a:ln>
        </p:spPr>
      </p:pic>
      <p:pic>
        <p:nvPicPr>
          <p:cNvPr id="259" name="Picture 4" descr="Picture 4"/>
          <p:cNvPicPr>
            <a:picLocks noChangeAspect="1"/>
          </p:cNvPicPr>
          <p:nvPr/>
        </p:nvPicPr>
        <p:blipFill>
          <a:blip r:embed="rId3">
            <a:extLst/>
          </a:blip>
          <a:stretch>
            <a:fillRect/>
          </a:stretch>
        </p:blipFill>
        <p:spPr>
          <a:xfrm>
            <a:off x="2065072" y="1882675"/>
            <a:ext cx="1908213" cy="1272143"/>
          </a:xfrm>
          <a:prstGeom prst="rect">
            <a:avLst/>
          </a:prstGeom>
          <a:ln w="12700">
            <a:miter lim="400000"/>
          </a:ln>
        </p:spPr>
      </p:pic>
      <p:pic>
        <p:nvPicPr>
          <p:cNvPr id="260" name="Picture 6" descr="Picture 6"/>
          <p:cNvPicPr>
            <a:picLocks noChangeAspect="1"/>
          </p:cNvPicPr>
          <p:nvPr/>
        </p:nvPicPr>
        <p:blipFill>
          <a:blip r:embed="rId4">
            <a:extLst/>
          </a:blip>
          <a:stretch>
            <a:fillRect/>
          </a:stretch>
        </p:blipFill>
        <p:spPr>
          <a:xfrm>
            <a:off x="4155454" y="2331616"/>
            <a:ext cx="1224137" cy="812690"/>
          </a:xfrm>
          <a:prstGeom prst="rect">
            <a:avLst/>
          </a:prstGeom>
          <a:ln w="12700">
            <a:miter lim="400000"/>
          </a:ln>
        </p:spPr>
      </p:pic>
      <p:pic>
        <p:nvPicPr>
          <p:cNvPr id="261" name="Picture 8" descr="Picture 8"/>
          <p:cNvPicPr>
            <a:picLocks noChangeAspect="1"/>
          </p:cNvPicPr>
          <p:nvPr/>
        </p:nvPicPr>
        <p:blipFill>
          <a:blip r:embed="rId5">
            <a:extLst/>
          </a:blip>
          <a:stretch>
            <a:fillRect/>
          </a:stretch>
        </p:blipFill>
        <p:spPr>
          <a:xfrm>
            <a:off x="4438036" y="1169962"/>
            <a:ext cx="936106" cy="1248140"/>
          </a:xfrm>
          <a:prstGeom prst="rect">
            <a:avLst/>
          </a:prstGeom>
          <a:ln w="12700">
            <a:miter lim="400000"/>
          </a:ln>
        </p:spPr>
      </p:pic>
      <p:pic>
        <p:nvPicPr>
          <p:cNvPr id="262" name="Picture 10" descr="Picture 10"/>
          <p:cNvPicPr>
            <a:picLocks noChangeAspect="1"/>
          </p:cNvPicPr>
          <p:nvPr/>
        </p:nvPicPr>
        <p:blipFill>
          <a:blip r:embed="rId6">
            <a:extLst/>
          </a:blip>
          <a:stretch>
            <a:fillRect/>
          </a:stretch>
        </p:blipFill>
        <p:spPr>
          <a:xfrm>
            <a:off x="2910109" y="1882675"/>
            <a:ext cx="1241972" cy="827981"/>
          </a:xfrm>
          <a:prstGeom prst="rect">
            <a:avLst/>
          </a:prstGeom>
          <a:ln w="12700">
            <a:miter lim="400000"/>
          </a:ln>
        </p:spPr>
      </p:pic>
    </p:spTree>
  </p:cSld>
  <p:clrMapOvr>
    <a:masterClrMapping/>
  </p:clrMapOvr>
  <p:transition xmlns:p14="http://schemas.microsoft.com/office/powerpoint/2010/main" spd="med" advClick="1"/>
</p:sld>
</file>

<file path=ppt/slides/slide3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5" name="内容占位符 2"/>
          <p:cNvSpPr txBox="1"/>
          <p:nvPr>
            <p:ph type="body" idx="1"/>
          </p:nvPr>
        </p:nvSpPr>
        <p:spPr>
          <a:xfrm>
            <a:off x="293448" y="737914"/>
            <a:ext cx="5377352" cy="2209552"/>
          </a:xfrm>
          <a:prstGeom prst="rect">
            <a:avLst/>
          </a:prstGeom>
        </p:spPr>
        <p:txBody>
          <a:bodyPr/>
          <a:lstStyle/>
          <a:p>
            <a:pPr marL="0" indent="0" defTabSz="516070">
              <a:spcBef>
                <a:spcPts val="200"/>
              </a:spcBef>
              <a:buSzTx/>
              <a:buNone/>
              <a:defRPr b="1" sz="1100"/>
            </a:pPr>
            <a:r>
              <a:t>2. </a:t>
            </a:r>
            <a:r>
              <a:rPr>
                <a:latin typeface="+mj-lt"/>
                <a:ea typeface="+mj-ea"/>
                <a:cs typeface="+mj-cs"/>
                <a:sym typeface="Helvetica"/>
              </a:rPr>
              <a:t>垄断的定义</a:t>
            </a:r>
          </a:p>
          <a:p>
            <a:pPr marL="193526" indent="-193526" defTabSz="516070">
              <a:spcBef>
                <a:spcPts val="200"/>
              </a:spcBef>
              <a:defRPr sz="1100">
                <a:latin typeface="+mj-lt"/>
                <a:ea typeface="+mj-ea"/>
                <a:cs typeface="+mj-cs"/>
                <a:sym typeface="Helvetica"/>
              </a:defRPr>
            </a:pPr>
            <a:r>
              <a:t>卖者垄断：指唯一的卖者在一个或多个市场，通过一个或多个阶段，面对竞争性的用户，在市场上能够随心所欲的调节</a:t>
            </a:r>
            <a:r>
              <a:rPr>
                <a:solidFill>
                  <a:srgbClr val="FF0000"/>
                </a:solidFill>
              </a:rPr>
              <a:t>价格</a:t>
            </a:r>
            <a:r>
              <a:t>与</a:t>
            </a:r>
            <a:r>
              <a:rPr>
                <a:solidFill>
                  <a:srgbClr val="FF0000"/>
                </a:solidFill>
              </a:rPr>
              <a:t>产量</a:t>
            </a:r>
            <a:r>
              <a:t>（但不能同时调节）。</a:t>
            </a:r>
          </a:p>
          <a:p>
            <a:pPr marL="193526" indent="-193526" defTabSz="516070">
              <a:defRPr sz="1100"/>
            </a:pPr>
          </a:p>
          <a:p>
            <a:pPr marL="193526" indent="-193526" defTabSz="516070">
              <a:spcBef>
                <a:spcPts val="200"/>
              </a:spcBef>
              <a:defRPr sz="1100">
                <a:latin typeface="+mj-lt"/>
                <a:ea typeface="+mj-ea"/>
                <a:cs typeface="+mj-cs"/>
                <a:sym typeface="Helvetica"/>
              </a:defRPr>
            </a:pPr>
            <a:r>
              <a:t>垄断产生的基本原因：</a:t>
            </a:r>
            <a:r>
              <a:rPr b="1">
                <a:solidFill>
                  <a:srgbClr val="0000FF"/>
                </a:solidFill>
              </a:rPr>
              <a:t>进入障碍</a:t>
            </a:r>
            <a:r>
              <a:t>，即垄断者能在市场上保持唯一卖者的地位，因为其他企业不能进入市场并与之竞争</a:t>
            </a:r>
          </a:p>
          <a:p>
            <a:pPr lvl="1" marL="419307" indent="-161270" defTabSz="516070">
              <a:spcBef>
                <a:spcPts val="200"/>
              </a:spcBef>
              <a:defRPr sz="1100"/>
            </a:pPr>
            <a:r>
              <a:t>(1) </a:t>
            </a:r>
            <a:r>
              <a:rPr>
                <a:latin typeface="+mj-lt"/>
                <a:ea typeface="+mj-ea"/>
                <a:cs typeface="+mj-cs"/>
                <a:sym typeface="Helvetica"/>
              </a:rPr>
              <a:t>资源垄断：</a:t>
            </a:r>
            <a:r>
              <a:rPr>
                <a:solidFill>
                  <a:srgbClr val="0000FF"/>
                </a:solidFill>
                <a:latin typeface="+mj-lt"/>
                <a:ea typeface="+mj-ea"/>
                <a:cs typeface="+mj-cs"/>
                <a:sym typeface="Helvetica"/>
              </a:rPr>
              <a:t>关键资源</a:t>
            </a:r>
            <a:r>
              <a:rPr>
                <a:latin typeface="+mj-lt"/>
                <a:ea typeface="+mj-ea"/>
                <a:cs typeface="+mj-cs"/>
                <a:sym typeface="Helvetica"/>
              </a:rPr>
              <a:t>由一家企业拥有</a:t>
            </a:r>
          </a:p>
          <a:p>
            <a:pPr lvl="1" marL="419307" indent="-161270" defTabSz="516070">
              <a:spcBef>
                <a:spcPts val="200"/>
              </a:spcBef>
              <a:defRPr sz="1100"/>
            </a:pPr>
            <a:r>
              <a:t>(2) </a:t>
            </a:r>
            <a:r>
              <a:rPr>
                <a:latin typeface="+mj-lt"/>
                <a:ea typeface="+mj-ea"/>
                <a:cs typeface="+mj-cs"/>
                <a:sym typeface="Helvetica"/>
              </a:rPr>
              <a:t>政府创造垄断：</a:t>
            </a:r>
            <a:r>
              <a:rPr>
                <a:solidFill>
                  <a:srgbClr val="0000FF"/>
                </a:solidFill>
                <a:latin typeface="+mj-lt"/>
                <a:ea typeface="+mj-ea"/>
                <a:cs typeface="+mj-cs"/>
                <a:sym typeface="Helvetica"/>
              </a:rPr>
              <a:t>政府</a:t>
            </a:r>
            <a:r>
              <a:rPr>
                <a:latin typeface="+mj-lt"/>
                <a:ea typeface="+mj-ea"/>
                <a:cs typeface="+mj-cs"/>
                <a:sym typeface="Helvetica"/>
              </a:rPr>
              <a:t>给予一家企业排他性地生产某种产品或劳务的权利</a:t>
            </a:r>
          </a:p>
          <a:p>
            <a:pPr lvl="1" marL="419307" indent="-161270" defTabSz="516070">
              <a:spcBef>
                <a:spcPts val="200"/>
              </a:spcBef>
              <a:defRPr sz="1100"/>
            </a:pPr>
            <a:r>
              <a:t>(3) </a:t>
            </a:r>
            <a:r>
              <a:rPr>
                <a:latin typeface="+mj-lt"/>
                <a:ea typeface="+mj-ea"/>
                <a:cs typeface="+mj-cs"/>
                <a:sym typeface="Helvetica"/>
              </a:rPr>
              <a:t>自然垄断：在</a:t>
            </a:r>
            <a:r>
              <a:rPr>
                <a:solidFill>
                  <a:srgbClr val="0000FF"/>
                </a:solidFill>
                <a:latin typeface="+mj-lt"/>
                <a:ea typeface="+mj-ea"/>
                <a:cs typeface="+mj-cs"/>
                <a:sym typeface="Helvetica"/>
              </a:rPr>
              <a:t>生产成本</a:t>
            </a:r>
            <a:r>
              <a:rPr>
                <a:latin typeface="+mj-lt"/>
                <a:ea typeface="+mj-ea"/>
                <a:cs typeface="+mj-cs"/>
                <a:sym typeface="Helvetica"/>
              </a:rPr>
              <a:t>方面，一个生产者比其他生产者更有效率</a:t>
            </a:r>
          </a:p>
        </p:txBody>
      </p:sp>
      <p:sp>
        <p:nvSpPr>
          <p:cNvPr id="162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10.3.1 </a:t>
            </a:r>
            <a:r>
              <a:rPr>
                <a:latin typeface="+mj-lt"/>
                <a:ea typeface="+mj-ea"/>
                <a:cs typeface="+mj-cs"/>
                <a:sym typeface="Helvetica"/>
              </a:rPr>
              <a:t>不平等竞争与垄断的概念</a:t>
            </a:r>
          </a:p>
        </p:txBody>
      </p:sp>
      <p:sp>
        <p:nvSpPr>
          <p:cNvPr id="1627"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9"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垄断者的类型</a:t>
            </a:r>
          </a:p>
          <a:p>
            <a:pPr lvl="1" marL="427865" indent="-164563">
              <a:spcBef>
                <a:spcPts val="200"/>
              </a:spcBef>
              <a:defRPr sz="1200"/>
            </a:pPr>
            <a:r>
              <a:t>(1) </a:t>
            </a:r>
            <a:r>
              <a:rPr>
                <a:solidFill>
                  <a:srgbClr val="0000FF"/>
                </a:solidFill>
                <a:latin typeface="+mj-lt"/>
                <a:ea typeface="+mj-ea"/>
                <a:cs typeface="+mj-cs"/>
                <a:sym typeface="Helvetica"/>
              </a:rPr>
              <a:t>标准</a:t>
            </a:r>
            <a:r>
              <a:rPr>
                <a:latin typeface="+mj-lt"/>
                <a:ea typeface="+mj-ea"/>
                <a:cs typeface="+mj-cs"/>
                <a:sym typeface="Helvetica"/>
              </a:rPr>
              <a:t>垄断</a:t>
            </a:r>
            <a:endParaRPr sz="1600"/>
          </a:p>
          <a:p>
            <a:pPr lvl="1" marL="427865" indent="-164563">
              <a:spcBef>
                <a:spcPts val="200"/>
              </a:spcBef>
              <a:defRPr sz="1200"/>
            </a:pPr>
            <a:r>
              <a:t>(2) </a:t>
            </a:r>
            <a:r>
              <a:rPr>
                <a:solidFill>
                  <a:srgbClr val="0000FF"/>
                </a:solidFill>
                <a:latin typeface="+mj-lt"/>
                <a:ea typeface="+mj-ea"/>
                <a:cs typeface="+mj-cs"/>
                <a:sym typeface="Helvetica"/>
              </a:rPr>
              <a:t>技术</a:t>
            </a:r>
            <a:r>
              <a:rPr>
                <a:latin typeface="+mj-lt"/>
                <a:ea typeface="+mj-ea"/>
                <a:cs typeface="+mj-cs"/>
                <a:sym typeface="Helvetica"/>
              </a:rPr>
              <a:t>垄断</a:t>
            </a:r>
            <a:endParaRPr sz="1600"/>
          </a:p>
          <a:p>
            <a:pPr lvl="1" marL="427865" indent="-164563">
              <a:spcBef>
                <a:spcPts val="200"/>
              </a:spcBef>
              <a:defRPr sz="1200"/>
            </a:pPr>
            <a:r>
              <a:t>(3) </a:t>
            </a:r>
            <a:r>
              <a:rPr>
                <a:solidFill>
                  <a:srgbClr val="0000FF"/>
                </a:solidFill>
                <a:latin typeface="+mj-lt"/>
                <a:ea typeface="+mj-ea"/>
                <a:cs typeface="+mj-cs"/>
                <a:sym typeface="Helvetica"/>
              </a:rPr>
              <a:t>产品</a:t>
            </a:r>
            <a:r>
              <a:rPr>
                <a:latin typeface="+mj-lt"/>
                <a:ea typeface="+mj-ea"/>
                <a:cs typeface="+mj-cs"/>
                <a:sym typeface="Helvetica"/>
              </a:rPr>
              <a:t>垄断</a:t>
            </a:r>
            <a:endParaRPr sz="1600"/>
          </a:p>
          <a:p>
            <a:pPr lvl="1" marL="427865" indent="-164563">
              <a:spcBef>
                <a:spcPts val="200"/>
              </a:spcBef>
              <a:defRPr sz="1200"/>
            </a:pPr>
            <a:r>
              <a:t>(4) </a:t>
            </a:r>
            <a:r>
              <a:rPr>
                <a:solidFill>
                  <a:srgbClr val="0000FF"/>
                </a:solidFill>
                <a:latin typeface="+mj-lt"/>
                <a:ea typeface="+mj-ea"/>
                <a:cs typeface="+mj-cs"/>
                <a:sym typeface="Helvetica"/>
              </a:rPr>
              <a:t>专利</a:t>
            </a:r>
            <a:r>
              <a:rPr>
                <a:latin typeface="+mj-lt"/>
                <a:ea typeface="+mj-ea"/>
                <a:cs typeface="+mj-cs"/>
                <a:sym typeface="Helvetica"/>
              </a:rPr>
              <a:t>垄断</a:t>
            </a:r>
          </a:p>
        </p:txBody>
      </p:sp>
      <p:sp>
        <p:nvSpPr>
          <p:cNvPr id="163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10.3.1 </a:t>
            </a:r>
            <a:r>
              <a:rPr>
                <a:latin typeface="+mj-lt"/>
                <a:ea typeface="+mj-ea"/>
                <a:cs typeface="+mj-cs"/>
                <a:sym typeface="Helvetica"/>
              </a:rPr>
              <a:t>不平等竞争与垄断的概念</a:t>
            </a:r>
          </a:p>
        </p:txBody>
      </p:sp>
      <p:sp>
        <p:nvSpPr>
          <p:cNvPr id="1631"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3"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垄断划分的依据</a:t>
            </a:r>
          </a:p>
          <a:p>
            <a:pPr lvl="1" marL="427865" indent="-164563">
              <a:spcBef>
                <a:spcPts val="200"/>
              </a:spcBef>
              <a:defRPr sz="1200"/>
            </a:pPr>
            <a:r>
              <a:t>(1) </a:t>
            </a:r>
            <a:r>
              <a:rPr>
                <a:latin typeface="+mj-lt"/>
                <a:ea typeface="+mj-ea"/>
                <a:cs typeface="+mj-cs"/>
                <a:sym typeface="Helvetica"/>
              </a:rPr>
              <a:t>依据具体组织形式：短期价格协定、卡特尔、辛迪加、托拉斯、康采恩、其他形式</a:t>
            </a:r>
          </a:p>
          <a:p>
            <a:pPr lvl="1" marL="427865" indent="-164563">
              <a:spcBef>
                <a:spcPts val="200"/>
              </a:spcBef>
              <a:defRPr sz="1200"/>
            </a:pPr>
            <a:r>
              <a:t>(2) </a:t>
            </a:r>
            <a:r>
              <a:rPr>
                <a:latin typeface="+mj-lt"/>
                <a:ea typeface="+mj-ea"/>
                <a:cs typeface="+mj-cs"/>
                <a:sym typeface="Helvetica"/>
              </a:rPr>
              <a:t>依据发生的地域：国内垄断、国际垄断</a:t>
            </a:r>
          </a:p>
          <a:p>
            <a:pPr lvl="1" marL="427865" indent="-164563">
              <a:spcBef>
                <a:spcPts val="200"/>
              </a:spcBef>
              <a:defRPr sz="1200"/>
            </a:pPr>
            <a:r>
              <a:t>(3) </a:t>
            </a:r>
            <a:r>
              <a:rPr>
                <a:latin typeface="+mj-lt"/>
                <a:ea typeface="+mj-ea"/>
                <a:cs typeface="+mj-cs"/>
                <a:sym typeface="Helvetica"/>
              </a:rPr>
              <a:t>依据立法的取向：合法垄断、非法垄断</a:t>
            </a:r>
          </a:p>
          <a:p>
            <a:pPr lvl="1" marL="427865" indent="-164563">
              <a:spcBef>
                <a:spcPts val="200"/>
              </a:spcBef>
              <a:defRPr sz="1200"/>
            </a:pPr>
            <a:r>
              <a:t>(4) </a:t>
            </a:r>
            <a:r>
              <a:rPr>
                <a:latin typeface="+mj-lt"/>
                <a:ea typeface="+mj-ea"/>
                <a:cs typeface="+mj-cs"/>
                <a:sym typeface="Helvetica"/>
              </a:rPr>
              <a:t>依据产生的原因：经济垄断、自然垄断、国家垄断、权利垄断、行政垄断</a:t>
            </a:r>
          </a:p>
          <a:p>
            <a:pPr lvl="1" marL="427865" indent="-164563">
              <a:spcBef>
                <a:spcPts val="200"/>
              </a:spcBef>
              <a:defRPr sz="1200"/>
            </a:pPr>
            <a:r>
              <a:t>(5) </a:t>
            </a:r>
            <a:r>
              <a:rPr>
                <a:latin typeface="+mj-lt"/>
                <a:ea typeface="+mj-ea"/>
                <a:cs typeface="+mj-cs"/>
                <a:sym typeface="Helvetica"/>
              </a:rPr>
              <a:t>依据市场结构：独占垄断、寡头垄断、联合垄断</a:t>
            </a:r>
          </a:p>
        </p:txBody>
      </p:sp>
      <p:sp>
        <p:nvSpPr>
          <p:cNvPr id="163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10.3.1 </a:t>
            </a:r>
            <a:r>
              <a:rPr>
                <a:latin typeface="+mj-lt"/>
                <a:ea typeface="+mj-ea"/>
                <a:cs typeface="+mj-cs"/>
                <a:sym typeface="Helvetica"/>
              </a:rPr>
              <a:t>不平等竞争与垄断的概念</a:t>
            </a:r>
          </a:p>
        </p:txBody>
      </p:sp>
      <p:sp>
        <p:nvSpPr>
          <p:cNvPr id="1635"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7"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1. IT</a:t>
            </a:r>
            <a:r>
              <a:rPr>
                <a:latin typeface="+mj-lt"/>
                <a:ea typeface="+mj-ea"/>
                <a:cs typeface="+mj-cs"/>
                <a:sym typeface="Helvetica"/>
              </a:rPr>
              <a:t>垄断的特点</a:t>
            </a:r>
          </a:p>
          <a:p>
            <a:pPr>
              <a:spcBef>
                <a:spcPts val="200"/>
              </a:spcBef>
              <a:defRPr sz="1200">
                <a:latin typeface="+mj-lt"/>
                <a:ea typeface="+mj-ea"/>
                <a:cs typeface="+mj-cs"/>
                <a:sym typeface="Helvetica"/>
              </a:defRPr>
            </a:pPr>
            <a:r>
              <a:t>首先，</a:t>
            </a:r>
            <a:r>
              <a:rPr>
                <a:solidFill>
                  <a:srgbClr val="FF0000"/>
                </a:solidFill>
              </a:rPr>
              <a:t>关键资源</a:t>
            </a:r>
            <a:r>
              <a:t>由一家企业拥有。如全球绝大多数的</a:t>
            </a:r>
            <a:r>
              <a:rPr>
                <a:latin typeface="+mn-lt"/>
                <a:ea typeface="+mn-ea"/>
                <a:cs typeface="+mn-cs"/>
                <a:sym typeface="Calibri"/>
              </a:rPr>
              <a:t>PC</a:t>
            </a:r>
            <a:r>
              <a:t>、笔记本，都采用微软公司的</a:t>
            </a:r>
            <a:r>
              <a:rPr>
                <a:solidFill>
                  <a:srgbClr val="FF0000"/>
                </a:solidFill>
              </a:rPr>
              <a:t>操作系统</a:t>
            </a:r>
            <a:r>
              <a:t>。</a:t>
            </a:r>
          </a:p>
          <a:p>
            <a:pPr>
              <a:defRPr sz="1200"/>
            </a:pPr>
          </a:p>
          <a:p>
            <a:pPr>
              <a:spcBef>
                <a:spcPts val="200"/>
              </a:spcBef>
              <a:defRPr sz="1200">
                <a:latin typeface="+mj-lt"/>
                <a:ea typeface="+mj-ea"/>
                <a:cs typeface="+mj-cs"/>
                <a:sym typeface="Helvetica"/>
              </a:defRPr>
            </a:pPr>
            <a:r>
              <a:t>其次，由于</a:t>
            </a:r>
            <a:r>
              <a:rPr>
                <a:latin typeface="+mn-lt"/>
                <a:ea typeface="+mn-ea"/>
                <a:cs typeface="+mn-cs"/>
                <a:sym typeface="Calibri"/>
              </a:rPr>
              <a:t>IT</a:t>
            </a:r>
            <a:r>
              <a:t>行业中</a:t>
            </a:r>
            <a:r>
              <a:rPr>
                <a:solidFill>
                  <a:srgbClr val="FF0000"/>
                </a:solidFill>
              </a:rPr>
              <a:t>技术</a:t>
            </a:r>
            <a:r>
              <a:t>层面的特性，导致他们的销售方式采取</a:t>
            </a:r>
            <a:r>
              <a:rPr>
                <a:solidFill>
                  <a:srgbClr val="FF0000"/>
                </a:solidFill>
              </a:rPr>
              <a:t>捆绑、禁止介入</a:t>
            </a:r>
            <a:r>
              <a:t>等行为。</a:t>
            </a:r>
          </a:p>
        </p:txBody>
      </p:sp>
      <p:sp>
        <p:nvSpPr>
          <p:cNvPr id="163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10.3.2 IT</a:t>
            </a:r>
            <a:r>
              <a:rPr>
                <a:latin typeface="+mj-lt"/>
                <a:ea typeface="+mj-ea"/>
                <a:cs typeface="+mj-cs"/>
                <a:sym typeface="Helvetica"/>
              </a:rPr>
              <a:t>垄断与反垄断</a:t>
            </a:r>
          </a:p>
        </p:txBody>
      </p:sp>
      <p:sp>
        <p:nvSpPr>
          <p:cNvPr id="1639"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1"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垄断组织</a:t>
            </a:r>
            <a:r>
              <a:t>(part 1/4)</a:t>
            </a:r>
          </a:p>
          <a:p>
            <a:pPr>
              <a:spcBef>
                <a:spcPts val="200"/>
              </a:spcBef>
              <a:defRPr b="1" sz="1200">
                <a:latin typeface="+mj-lt"/>
                <a:ea typeface="+mj-ea"/>
                <a:cs typeface="+mj-cs"/>
                <a:sym typeface="Helvetica"/>
              </a:defRPr>
            </a:pPr>
            <a:r>
              <a:t>卡特尔（</a:t>
            </a:r>
            <a:r>
              <a:rPr>
                <a:latin typeface="+mn-lt"/>
                <a:ea typeface="+mn-ea"/>
                <a:cs typeface="+mn-cs"/>
                <a:sym typeface="Calibri"/>
              </a:rPr>
              <a:t>Cartel</a:t>
            </a:r>
            <a:r>
              <a:t>）</a:t>
            </a:r>
            <a:r>
              <a:rPr b="0"/>
              <a:t>：生产</a:t>
            </a:r>
            <a:r>
              <a:rPr b="0">
                <a:solidFill>
                  <a:srgbClr val="0000FF"/>
                </a:solidFill>
              </a:rPr>
              <a:t>同类商品</a:t>
            </a:r>
            <a:r>
              <a:rPr b="0"/>
              <a:t>的企业，为了获取高额利润，在</a:t>
            </a:r>
            <a:r>
              <a:rPr b="0">
                <a:solidFill>
                  <a:srgbClr val="FF0000"/>
                </a:solidFill>
              </a:rPr>
              <a:t>划分市场、规定商品产量、确定商品价格</a:t>
            </a:r>
            <a:r>
              <a:rPr b="0"/>
              <a:t>等一个或多个方面达成协议而形成的垄断性联合。</a:t>
            </a:r>
          </a:p>
        </p:txBody>
      </p:sp>
      <p:sp>
        <p:nvSpPr>
          <p:cNvPr id="164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10.3.2 IT</a:t>
            </a:r>
            <a:r>
              <a:rPr>
                <a:latin typeface="+mj-lt"/>
                <a:ea typeface="+mj-ea"/>
                <a:cs typeface="+mj-cs"/>
                <a:sym typeface="Helvetica"/>
              </a:rPr>
              <a:t>垄断与反垄断</a:t>
            </a:r>
          </a:p>
        </p:txBody>
      </p:sp>
      <p:sp>
        <p:nvSpPr>
          <p:cNvPr id="1643"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5"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垄断组织</a:t>
            </a:r>
            <a:r>
              <a:t>(part 2/4)</a:t>
            </a:r>
          </a:p>
          <a:p>
            <a:pPr>
              <a:spcBef>
                <a:spcPts val="200"/>
              </a:spcBef>
              <a:defRPr b="1" sz="1200">
                <a:latin typeface="+mj-lt"/>
                <a:ea typeface="+mj-ea"/>
                <a:cs typeface="+mj-cs"/>
                <a:sym typeface="Helvetica"/>
              </a:defRPr>
            </a:pPr>
            <a:r>
              <a:t>辛迪加（</a:t>
            </a:r>
            <a:r>
              <a:rPr>
                <a:latin typeface="+mn-lt"/>
                <a:ea typeface="+mn-ea"/>
                <a:cs typeface="+mn-cs"/>
                <a:sym typeface="Calibri"/>
              </a:rPr>
              <a:t>Syndicat</a:t>
            </a:r>
            <a:r>
              <a:t>）</a:t>
            </a:r>
            <a:r>
              <a:rPr b="0"/>
              <a:t>：企业为了获取高额垄断利润，通过签订协议，共同</a:t>
            </a:r>
            <a:r>
              <a:rPr b="0">
                <a:solidFill>
                  <a:srgbClr val="FF0000"/>
                </a:solidFill>
              </a:rPr>
              <a:t>采购原料和销售商品</a:t>
            </a:r>
            <a:r>
              <a:rPr b="0"/>
              <a:t>形成的垄断性联合。</a:t>
            </a:r>
          </a:p>
        </p:txBody>
      </p:sp>
      <p:sp>
        <p:nvSpPr>
          <p:cNvPr id="164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10.3.2 IT</a:t>
            </a:r>
            <a:r>
              <a:rPr>
                <a:latin typeface="+mj-lt"/>
                <a:ea typeface="+mj-ea"/>
                <a:cs typeface="+mj-cs"/>
                <a:sym typeface="Helvetica"/>
              </a:rPr>
              <a:t>垄断与反垄断</a:t>
            </a:r>
          </a:p>
        </p:txBody>
      </p:sp>
      <p:sp>
        <p:nvSpPr>
          <p:cNvPr id="1647"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9"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垄断组织</a:t>
            </a:r>
            <a:r>
              <a:t>(part 3/4)</a:t>
            </a:r>
          </a:p>
          <a:p>
            <a:pPr>
              <a:spcBef>
                <a:spcPts val="200"/>
              </a:spcBef>
              <a:defRPr b="1" sz="1200">
                <a:latin typeface="+mj-lt"/>
                <a:ea typeface="+mj-ea"/>
                <a:cs typeface="+mj-cs"/>
                <a:sym typeface="Helvetica"/>
              </a:defRPr>
            </a:pPr>
            <a:r>
              <a:t>托拉斯（</a:t>
            </a:r>
            <a:r>
              <a:rPr>
                <a:latin typeface="+mn-lt"/>
                <a:ea typeface="+mn-ea"/>
                <a:cs typeface="+mn-cs"/>
                <a:sym typeface="Calibri"/>
              </a:rPr>
              <a:t>Trust</a:t>
            </a:r>
            <a:r>
              <a:t>）</a:t>
            </a:r>
            <a:r>
              <a:rPr b="0"/>
              <a:t>：生产</a:t>
            </a:r>
            <a:r>
              <a:rPr b="0">
                <a:solidFill>
                  <a:srgbClr val="0000FF"/>
                </a:solidFill>
              </a:rPr>
              <a:t>同类商品或在生产上有密切联系</a:t>
            </a:r>
            <a:r>
              <a:rPr b="0"/>
              <a:t>的企业，为了获取高额利润，</a:t>
            </a:r>
            <a:r>
              <a:rPr b="0">
                <a:solidFill>
                  <a:srgbClr val="FF0000"/>
                </a:solidFill>
              </a:rPr>
              <a:t>从生产到销售</a:t>
            </a:r>
            <a:r>
              <a:rPr b="0"/>
              <a:t>全面合并而形成的垄断联合。</a:t>
            </a:r>
          </a:p>
        </p:txBody>
      </p:sp>
      <p:sp>
        <p:nvSpPr>
          <p:cNvPr id="165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10.3.2 IT</a:t>
            </a:r>
            <a:r>
              <a:rPr>
                <a:latin typeface="+mj-lt"/>
                <a:ea typeface="+mj-ea"/>
                <a:cs typeface="+mj-cs"/>
                <a:sym typeface="Helvetica"/>
              </a:rPr>
              <a:t>垄断与反垄断</a:t>
            </a:r>
          </a:p>
        </p:txBody>
      </p:sp>
      <p:sp>
        <p:nvSpPr>
          <p:cNvPr id="1651"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3"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垄断组织</a:t>
            </a:r>
            <a:r>
              <a:t>(part 4/4)</a:t>
            </a:r>
          </a:p>
          <a:p>
            <a:pPr>
              <a:spcBef>
                <a:spcPts val="200"/>
              </a:spcBef>
              <a:defRPr b="1" sz="1200">
                <a:latin typeface="+mj-lt"/>
                <a:ea typeface="+mj-ea"/>
                <a:cs typeface="+mj-cs"/>
                <a:sym typeface="Helvetica"/>
              </a:defRPr>
            </a:pPr>
            <a:r>
              <a:t>康采恩（</a:t>
            </a:r>
            <a:r>
              <a:rPr>
                <a:latin typeface="+mn-lt"/>
                <a:ea typeface="+mn-ea"/>
                <a:cs typeface="+mn-cs"/>
                <a:sym typeface="Calibri"/>
              </a:rPr>
              <a:t>Konzern</a:t>
            </a:r>
            <a:r>
              <a:t>）</a:t>
            </a:r>
            <a:r>
              <a:rPr b="0"/>
              <a:t>：分属不同部门的企业（工业企业、贸易公司、银行、运输公司和保险公司等），</a:t>
            </a:r>
            <a:r>
              <a:rPr b="0">
                <a:solidFill>
                  <a:srgbClr val="FF0000"/>
                </a:solidFill>
              </a:rPr>
              <a:t>以实力最为雄厚的企业为核心</a:t>
            </a:r>
            <a:r>
              <a:rPr b="0"/>
              <a:t>而结成的垄断联合，是垄断资本和银行垄断资本相融合的产物。</a:t>
            </a:r>
          </a:p>
        </p:txBody>
      </p:sp>
      <p:sp>
        <p:nvSpPr>
          <p:cNvPr id="165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10.3.2 IT</a:t>
            </a:r>
            <a:r>
              <a:rPr>
                <a:latin typeface="+mj-lt"/>
                <a:ea typeface="+mj-ea"/>
                <a:cs typeface="+mj-cs"/>
                <a:sym typeface="Helvetica"/>
              </a:rPr>
              <a:t>垄断与反垄断</a:t>
            </a:r>
          </a:p>
        </p:txBody>
      </p:sp>
      <p:sp>
        <p:nvSpPr>
          <p:cNvPr id="1655"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7" name="内容占位符 2"/>
          <p:cNvSpPr txBox="1"/>
          <p:nvPr>
            <p:ph type="body" idx="1"/>
          </p:nvPr>
        </p:nvSpPr>
        <p:spPr>
          <a:xfrm>
            <a:off x="293448" y="737914"/>
            <a:ext cx="5377352" cy="2209552"/>
          </a:xfrm>
          <a:prstGeom prst="rect">
            <a:avLst/>
          </a:prstGeom>
        </p:spPr>
        <p:txBody>
          <a:bodyPr/>
          <a:lstStyle/>
          <a:p>
            <a:pPr marL="0" indent="0" defTabSz="447612">
              <a:spcBef>
                <a:spcPts val="200"/>
              </a:spcBef>
              <a:buSzTx/>
              <a:buNone/>
              <a:defRPr b="1" sz="1000"/>
            </a:pPr>
            <a:r>
              <a:t>3. </a:t>
            </a:r>
            <a:r>
              <a:rPr>
                <a:latin typeface="+mj-lt"/>
                <a:ea typeface="+mj-ea"/>
                <a:cs typeface="+mj-cs"/>
                <a:sym typeface="Helvetica"/>
              </a:rPr>
              <a:t>反垄断运动</a:t>
            </a:r>
          </a:p>
          <a:p>
            <a:pPr marL="167853" indent="-167853" defTabSz="447612">
              <a:spcBef>
                <a:spcPts val="200"/>
              </a:spcBef>
              <a:defRPr sz="1000">
                <a:solidFill>
                  <a:srgbClr val="0000FF"/>
                </a:solidFill>
                <a:latin typeface="+mj-lt"/>
                <a:ea typeface="+mj-ea"/>
                <a:cs typeface="+mj-cs"/>
                <a:sym typeface="Helvetica"/>
              </a:defRPr>
            </a:pPr>
            <a:r>
              <a:t>例：</a:t>
            </a:r>
            <a:r>
              <a:rPr>
                <a:solidFill>
                  <a:srgbClr val="000000"/>
                </a:solidFill>
                <a:latin typeface="+mn-lt"/>
                <a:ea typeface="+mn-ea"/>
                <a:cs typeface="+mn-cs"/>
                <a:sym typeface="Calibri"/>
              </a:rPr>
              <a:t>AT&amp;T</a:t>
            </a:r>
            <a:r>
              <a:rPr>
                <a:solidFill>
                  <a:srgbClr val="000000"/>
                </a:solidFill>
              </a:rPr>
              <a:t>公司的反战历程</a:t>
            </a:r>
          </a:p>
          <a:p>
            <a:pPr lvl="1" marL="363684" indent="-139878" defTabSz="447612">
              <a:spcBef>
                <a:spcPts val="200"/>
              </a:spcBef>
              <a:defRPr sz="800">
                <a:latin typeface="+mj-lt"/>
                <a:ea typeface="+mj-ea"/>
                <a:cs typeface="+mj-cs"/>
                <a:sym typeface="Helvetica"/>
              </a:defRPr>
            </a:pPr>
            <a:r>
              <a:t>成立时，电话技术受</a:t>
            </a:r>
            <a:r>
              <a:rPr>
                <a:solidFill>
                  <a:srgbClr val="0000FF"/>
                </a:solidFill>
              </a:rPr>
              <a:t>专利保护</a:t>
            </a:r>
            <a:r>
              <a:t>，前十几年的发展一帆风顺</a:t>
            </a:r>
          </a:p>
          <a:p>
            <a:pPr lvl="1" marL="363684" indent="-139878" defTabSz="447612">
              <a:spcBef>
                <a:spcPts val="200"/>
              </a:spcBef>
              <a:defRPr sz="800"/>
            </a:pPr>
            <a:r>
              <a:t>1895</a:t>
            </a:r>
            <a:r>
              <a:rPr>
                <a:latin typeface="+mj-lt"/>
                <a:ea typeface="+mj-ea"/>
                <a:cs typeface="+mj-cs"/>
                <a:sym typeface="Helvetica"/>
              </a:rPr>
              <a:t>年，</a:t>
            </a:r>
            <a:r>
              <a:rPr>
                <a:solidFill>
                  <a:srgbClr val="0000FF"/>
                </a:solidFill>
                <a:latin typeface="+mj-lt"/>
                <a:ea typeface="+mj-ea"/>
                <a:cs typeface="+mj-cs"/>
                <a:sym typeface="Helvetica"/>
              </a:rPr>
              <a:t>专利技术失效时</a:t>
            </a:r>
            <a:r>
              <a:rPr>
                <a:latin typeface="+mj-lt"/>
                <a:ea typeface="+mj-ea"/>
                <a:cs typeface="+mj-cs"/>
                <a:sym typeface="Helvetica"/>
              </a:rPr>
              <a:t>，一夜之间，美国冒出了六千多家电话公司；</a:t>
            </a:r>
            <a:r>
              <a:t>AT&amp;T</a:t>
            </a:r>
            <a:r>
              <a:rPr>
                <a:latin typeface="+mj-lt"/>
                <a:ea typeface="+mj-ea"/>
                <a:cs typeface="+mj-cs"/>
                <a:sym typeface="Helvetica"/>
              </a:rPr>
              <a:t>公司通过领先的</a:t>
            </a:r>
            <a:r>
              <a:rPr>
                <a:solidFill>
                  <a:srgbClr val="0000FF"/>
                </a:solidFill>
                <a:latin typeface="+mj-lt"/>
                <a:ea typeface="+mj-ea"/>
                <a:cs typeface="+mj-cs"/>
                <a:sym typeface="Helvetica"/>
              </a:rPr>
              <a:t>技术</a:t>
            </a:r>
            <a:r>
              <a:rPr>
                <a:latin typeface="+mj-lt"/>
                <a:ea typeface="+mj-ea"/>
                <a:cs typeface="+mj-cs"/>
                <a:sym typeface="Helvetica"/>
              </a:rPr>
              <a:t>和成功的</a:t>
            </a:r>
            <a:r>
              <a:rPr>
                <a:solidFill>
                  <a:srgbClr val="0000FF"/>
                </a:solidFill>
                <a:latin typeface="+mj-lt"/>
                <a:ea typeface="+mj-ea"/>
                <a:cs typeface="+mj-cs"/>
                <a:sym typeface="Helvetica"/>
              </a:rPr>
              <a:t>商业收购</a:t>
            </a:r>
            <a:r>
              <a:rPr>
                <a:latin typeface="+mj-lt"/>
                <a:ea typeface="+mj-ea"/>
                <a:cs typeface="+mj-cs"/>
                <a:sym typeface="Helvetica"/>
              </a:rPr>
              <a:t>，很快扫平了所有的竞争对手</a:t>
            </a:r>
          </a:p>
          <a:p>
            <a:pPr lvl="1" marL="363684" indent="-139878" defTabSz="447612">
              <a:spcBef>
                <a:spcPts val="200"/>
              </a:spcBef>
              <a:defRPr sz="800"/>
            </a:pPr>
            <a:r>
              <a:t>20</a:t>
            </a:r>
            <a:r>
              <a:rPr>
                <a:latin typeface="+mj-lt"/>
                <a:ea typeface="+mj-ea"/>
                <a:cs typeface="+mj-cs"/>
                <a:sym typeface="Helvetica"/>
              </a:rPr>
              <a:t>世纪初，</a:t>
            </a:r>
            <a:r>
              <a:t>AT&amp;T</a:t>
            </a:r>
            <a:r>
              <a:rPr>
                <a:latin typeface="+mj-lt"/>
                <a:ea typeface="+mj-ea"/>
                <a:cs typeface="+mj-cs"/>
                <a:sym typeface="Helvetica"/>
              </a:rPr>
              <a:t>公司几乎垄断了美国的电信业，并且在海外有很多业务</a:t>
            </a:r>
          </a:p>
          <a:p>
            <a:pPr lvl="1" marL="363684" indent="-139878" defTabSz="447612">
              <a:spcBef>
                <a:spcPts val="200"/>
              </a:spcBef>
              <a:defRPr sz="800"/>
            </a:pPr>
            <a:r>
              <a:t>20</a:t>
            </a:r>
            <a:r>
              <a:rPr>
                <a:latin typeface="+mj-lt"/>
                <a:ea typeface="+mj-ea"/>
                <a:cs typeface="+mj-cs"/>
                <a:sym typeface="Helvetica"/>
              </a:rPr>
              <a:t>世纪</a:t>
            </a:r>
            <a:r>
              <a:t>50</a:t>
            </a:r>
            <a:r>
              <a:rPr>
                <a:latin typeface="+mj-lt"/>
                <a:ea typeface="+mj-ea"/>
                <a:cs typeface="+mj-cs"/>
                <a:sym typeface="Helvetica"/>
              </a:rPr>
              <a:t>年代，</a:t>
            </a:r>
            <a:r>
              <a:t>AT&amp;T</a:t>
            </a:r>
            <a:r>
              <a:rPr>
                <a:latin typeface="+mj-lt"/>
                <a:ea typeface="+mj-ea"/>
                <a:cs typeface="+mj-cs"/>
                <a:sym typeface="Helvetica"/>
              </a:rPr>
              <a:t>发展到了美国政府部门不得不管的地步；</a:t>
            </a:r>
            <a:r>
              <a:t>1956</a:t>
            </a:r>
            <a:r>
              <a:rPr>
                <a:latin typeface="+mj-lt"/>
                <a:ea typeface="+mj-ea"/>
                <a:cs typeface="+mj-cs"/>
                <a:sym typeface="Helvetica"/>
              </a:rPr>
              <a:t>年，</a:t>
            </a:r>
            <a:r>
              <a:t>AT&amp;T</a:t>
            </a:r>
            <a:r>
              <a:rPr>
                <a:latin typeface="+mj-lt"/>
                <a:ea typeface="+mj-ea"/>
                <a:cs typeface="+mj-cs"/>
                <a:sym typeface="Helvetica"/>
              </a:rPr>
              <a:t>公司和司法部达成协议，再次限制了</a:t>
            </a:r>
            <a:r>
              <a:t>AT&amp;T</a:t>
            </a:r>
            <a:r>
              <a:rPr>
                <a:latin typeface="+mj-lt"/>
                <a:ea typeface="+mj-ea"/>
                <a:cs typeface="+mj-cs"/>
                <a:sym typeface="Helvetica"/>
              </a:rPr>
              <a:t>的行为；反垄断法逼着</a:t>
            </a:r>
            <a:r>
              <a:t>AT&amp;T</a:t>
            </a:r>
            <a:r>
              <a:rPr>
                <a:latin typeface="+mj-lt"/>
                <a:ea typeface="+mj-ea"/>
                <a:cs typeface="+mj-cs"/>
                <a:sym typeface="Helvetica"/>
              </a:rPr>
              <a:t>公司靠科技进步来提升自己的实力，保持技术上的领先地位，巩固了自己在市场上的垄断</a:t>
            </a:r>
          </a:p>
          <a:p>
            <a:pPr lvl="1" marL="363684" indent="-139878" defTabSz="447612">
              <a:spcBef>
                <a:spcPts val="200"/>
              </a:spcBef>
              <a:defRPr sz="800"/>
            </a:pPr>
            <a:r>
              <a:t>20</a:t>
            </a:r>
            <a:r>
              <a:rPr>
                <a:latin typeface="+mj-lt"/>
                <a:ea typeface="+mj-ea"/>
                <a:cs typeface="+mj-cs"/>
                <a:sym typeface="Helvetica"/>
              </a:rPr>
              <a:t>世纪</a:t>
            </a:r>
            <a:r>
              <a:t>80</a:t>
            </a:r>
            <a:r>
              <a:rPr>
                <a:latin typeface="+mj-lt"/>
                <a:ea typeface="+mj-ea"/>
                <a:cs typeface="+mj-cs"/>
                <a:sym typeface="Helvetica"/>
              </a:rPr>
              <a:t>年代，美国司法部不得不再次对</a:t>
            </a:r>
            <a:r>
              <a:t>AT&amp;T</a:t>
            </a:r>
            <a:r>
              <a:rPr>
                <a:latin typeface="+mj-lt"/>
                <a:ea typeface="+mj-ea"/>
                <a:cs typeface="+mj-cs"/>
                <a:sym typeface="Helvetica"/>
              </a:rPr>
              <a:t>公司提起发垄断诉讼，导致</a:t>
            </a:r>
            <a:r>
              <a:t>AT&amp;T</a:t>
            </a:r>
            <a:r>
              <a:rPr>
                <a:latin typeface="+mj-lt"/>
                <a:ea typeface="+mj-ea"/>
                <a:cs typeface="+mj-cs"/>
                <a:sym typeface="Helvetica"/>
              </a:rPr>
              <a:t>公司于</a:t>
            </a:r>
            <a:r>
              <a:t>1984</a:t>
            </a:r>
            <a:r>
              <a:rPr>
                <a:latin typeface="+mj-lt"/>
                <a:ea typeface="+mj-ea"/>
                <a:cs typeface="+mj-cs"/>
                <a:sym typeface="Helvetica"/>
              </a:rPr>
              <a:t>年第一次分家</a:t>
            </a:r>
          </a:p>
          <a:p>
            <a:pPr lvl="1" marL="363684" indent="-139878" defTabSz="447612">
              <a:spcBef>
                <a:spcPts val="200"/>
              </a:spcBef>
              <a:defRPr sz="800"/>
            </a:pPr>
            <a:r>
              <a:t>…</a:t>
            </a:r>
          </a:p>
        </p:txBody>
      </p:sp>
      <p:sp>
        <p:nvSpPr>
          <p:cNvPr id="165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10.3.2 IT</a:t>
            </a:r>
            <a:r>
              <a:rPr>
                <a:latin typeface="+mj-lt"/>
                <a:ea typeface="+mj-ea"/>
                <a:cs typeface="+mj-cs"/>
                <a:sym typeface="Helvetica"/>
              </a:rPr>
              <a:t>垄断与反垄断</a:t>
            </a:r>
          </a:p>
        </p:txBody>
      </p:sp>
      <p:sp>
        <p:nvSpPr>
          <p:cNvPr id="1659"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1"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中国</a:t>
            </a:r>
            <a:r>
              <a:rPr>
                <a:latin typeface="+mn-lt"/>
                <a:ea typeface="+mn-ea"/>
                <a:cs typeface="+mn-cs"/>
                <a:sym typeface="Calibri"/>
              </a:rPr>
              <a:t>IT</a:t>
            </a:r>
            <a:r>
              <a:t>产业存在着严重的垄断现象，尤其是微软、英特尔分别在软、硬件领域的垄断</a:t>
            </a:r>
          </a:p>
          <a:p>
            <a:pPr>
              <a:defRPr sz="1200"/>
            </a:pPr>
          </a:p>
          <a:p>
            <a:pPr>
              <a:spcBef>
                <a:spcPts val="200"/>
              </a:spcBef>
              <a:defRPr sz="1200">
                <a:solidFill>
                  <a:srgbClr val="0000FF"/>
                </a:solidFill>
                <a:latin typeface="+mj-lt"/>
                <a:ea typeface="+mj-ea"/>
                <a:cs typeface="+mj-cs"/>
                <a:sym typeface="Helvetica"/>
              </a:defRPr>
            </a:pPr>
            <a:r>
              <a:t>例：</a:t>
            </a:r>
            <a:r>
              <a:rPr>
                <a:solidFill>
                  <a:srgbClr val="000000"/>
                </a:solidFill>
                <a:latin typeface="+mn-lt"/>
                <a:ea typeface="+mn-ea"/>
                <a:cs typeface="+mn-cs"/>
                <a:sym typeface="Calibri"/>
              </a:rPr>
              <a:t>BAT</a:t>
            </a:r>
            <a:r>
              <a:rPr>
                <a:solidFill>
                  <a:srgbClr val="000000"/>
                </a:solidFill>
              </a:rPr>
              <a:t>（百度、阿里巴巴、腾讯）对创业公司的影响</a:t>
            </a:r>
          </a:p>
        </p:txBody>
      </p:sp>
      <p:sp>
        <p:nvSpPr>
          <p:cNvPr id="166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10.3.3 IT</a:t>
            </a:r>
            <a:r>
              <a:rPr>
                <a:latin typeface="+mj-lt"/>
                <a:ea typeface="+mj-ea"/>
                <a:cs typeface="+mj-cs"/>
                <a:sym typeface="Helvetica"/>
              </a:rPr>
              <a:t>垄断对中国信息产业的危害</a:t>
            </a:r>
          </a:p>
        </p:txBody>
      </p:sp>
      <p:sp>
        <p:nvSpPr>
          <p:cNvPr id="1663"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内容占位符 2"/>
          <p:cNvSpPr txBox="1"/>
          <p:nvPr>
            <p:ph type="body" idx="1"/>
          </p:nvPr>
        </p:nvSpPr>
        <p:spPr>
          <a:xfrm>
            <a:off x="293448" y="737914"/>
            <a:ext cx="5377352" cy="2209552"/>
          </a:xfrm>
          <a:prstGeom prst="rect">
            <a:avLst/>
          </a:prstGeom>
        </p:spPr>
        <p:txBody>
          <a:bodyPr/>
          <a:lstStyle>
            <a:lvl1pPr>
              <a:spcBef>
                <a:spcPts val="200"/>
              </a:spcBef>
              <a:defRPr sz="1200">
                <a:latin typeface="+mj-lt"/>
                <a:ea typeface="+mj-ea"/>
                <a:cs typeface="+mj-cs"/>
                <a:sym typeface="Helvetica"/>
              </a:defRPr>
            </a:lvl1pPr>
          </a:lstStyle>
          <a:p>
            <a:pPr/>
            <a:r>
              <a:t>忠、孝</a:t>
            </a:r>
          </a:p>
        </p:txBody>
      </p:sp>
      <p:sp>
        <p:nvSpPr>
          <p:cNvPr id="26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266"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7" name="Picture 2" descr="Picture 2"/>
          <p:cNvPicPr>
            <a:picLocks noChangeAspect="1"/>
          </p:cNvPicPr>
          <p:nvPr/>
        </p:nvPicPr>
        <p:blipFill>
          <a:blip r:embed="rId2">
            <a:extLst/>
          </a:blip>
          <a:stretch>
            <a:fillRect/>
          </a:stretch>
        </p:blipFill>
        <p:spPr>
          <a:xfrm>
            <a:off x="558229" y="1097954"/>
            <a:ext cx="1301569" cy="867714"/>
          </a:xfrm>
          <a:prstGeom prst="rect">
            <a:avLst/>
          </a:prstGeom>
          <a:ln w="12700">
            <a:miter lim="400000"/>
          </a:ln>
        </p:spPr>
      </p:pic>
      <p:pic>
        <p:nvPicPr>
          <p:cNvPr id="268" name="Picture 4" descr="Picture 4"/>
          <p:cNvPicPr>
            <a:picLocks noChangeAspect="1"/>
          </p:cNvPicPr>
          <p:nvPr/>
        </p:nvPicPr>
        <p:blipFill>
          <a:blip r:embed="rId3">
            <a:extLst/>
          </a:blip>
          <a:stretch>
            <a:fillRect/>
          </a:stretch>
        </p:blipFill>
        <p:spPr>
          <a:xfrm>
            <a:off x="1926382" y="1101571"/>
            <a:ext cx="1301567" cy="864098"/>
          </a:xfrm>
          <a:prstGeom prst="rect">
            <a:avLst/>
          </a:prstGeom>
          <a:ln w="12700">
            <a:miter lim="400000"/>
          </a:ln>
        </p:spPr>
      </p:pic>
    </p:spTree>
  </p:cSld>
  <p:clrMapOvr>
    <a:masterClrMapping/>
  </p:clrMapOvr>
  <p:transition xmlns:p14="http://schemas.microsoft.com/office/powerpoint/2010/main" spd="med" advClick="1"/>
</p:sld>
</file>

<file path=ppt/slides/slide3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5"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1666"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1667" name="Rectangle 3"/>
          <p:cNvSpPr txBox="1"/>
          <p:nvPr/>
        </p:nvSpPr>
        <p:spPr>
          <a:xfrm>
            <a:off x="2114867" y="649286"/>
            <a:ext cx="3475991" cy="22104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10.1 网络经济</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10.2 IT的定价与销售策略</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10.3 IT垄断的问题</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10.4 工作场所的计算机化</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10.4.1 用人工还是使用计算机</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10.4.2 计算机和工作质量</a:t>
            </a:r>
          </a:p>
          <a:p>
            <a:pPr lvl="1" marL="417830" indent="-160654"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10.4.3 计算机和就业</a:t>
            </a:r>
          </a:p>
        </p:txBody>
      </p:sp>
      <p:sp>
        <p:nvSpPr>
          <p:cNvPr id="1668"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0" name="内容占位符 2"/>
          <p:cNvSpPr txBox="1"/>
          <p:nvPr>
            <p:ph type="body" idx="1"/>
          </p:nvPr>
        </p:nvSpPr>
        <p:spPr>
          <a:xfrm>
            <a:off x="293448" y="737914"/>
            <a:ext cx="5377352" cy="2209552"/>
          </a:xfrm>
          <a:prstGeom prst="rect">
            <a:avLst/>
          </a:prstGeom>
        </p:spPr>
        <p:txBody>
          <a:bodyPr/>
          <a:lstStyle/>
          <a:p>
            <a:pPr>
              <a:spcBef>
                <a:spcPts val="200"/>
              </a:spcBef>
              <a:defRPr sz="1200"/>
            </a:pPr>
            <a:r>
              <a:t>1. </a:t>
            </a:r>
            <a:r>
              <a:rPr>
                <a:latin typeface="+mj-lt"/>
                <a:ea typeface="+mj-ea"/>
                <a:cs typeface="+mj-cs"/>
                <a:sym typeface="Helvetica"/>
              </a:rPr>
              <a:t>机器计算与手工计算</a:t>
            </a:r>
          </a:p>
          <a:p>
            <a:pPr>
              <a:defRPr sz="1200"/>
            </a:pPr>
          </a:p>
          <a:p>
            <a:pPr>
              <a:spcBef>
                <a:spcPts val="200"/>
              </a:spcBef>
              <a:defRPr sz="1200"/>
            </a:pPr>
            <a:r>
              <a:t>2. </a:t>
            </a:r>
            <a:r>
              <a:rPr>
                <a:latin typeface="+mj-lt"/>
                <a:ea typeface="+mj-ea"/>
                <a:cs typeface="+mj-cs"/>
                <a:sym typeface="Helvetica"/>
              </a:rPr>
              <a:t>硬件与软件</a:t>
            </a:r>
          </a:p>
          <a:p>
            <a:pPr>
              <a:defRPr sz="1200"/>
            </a:pPr>
          </a:p>
          <a:p>
            <a:pPr>
              <a:spcBef>
                <a:spcPts val="200"/>
              </a:spcBef>
              <a:defRPr sz="1200"/>
            </a:pPr>
            <a:r>
              <a:t>3. </a:t>
            </a:r>
            <a:r>
              <a:rPr>
                <a:latin typeface="+mj-lt"/>
                <a:ea typeface="+mj-ea"/>
                <a:cs typeface="+mj-cs"/>
                <a:sym typeface="Helvetica"/>
              </a:rPr>
              <a:t>维纳</a:t>
            </a:r>
            <a:r>
              <a:t>“</a:t>
            </a:r>
            <a:r>
              <a:rPr>
                <a:latin typeface="+mj-lt"/>
                <a:ea typeface="+mj-ea"/>
                <a:cs typeface="+mj-cs"/>
                <a:sym typeface="Helvetica"/>
              </a:rPr>
              <a:t>机器蠕虫</a:t>
            </a:r>
            <a:r>
              <a:t>”</a:t>
            </a:r>
          </a:p>
          <a:p>
            <a:pPr lvl="1" marL="427865" indent="-164563">
              <a:spcBef>
                <a:spcPts val="200"/>
              </a:spcBef>
              <a:defRPr sz="1200">
                <a:latin typeface="+mj-lt"/>
                <a:ea typeface="+mj-ea"/>
                <a:cs typeface="+mj-cs"/>
                <a:sym typeface="Helvetica"/>
              </a:defRPr>
            </a:pPr>
            <a:r>
              <a:t>机器具有与动物类似的</a:t>
            </a:r>
            <a:r>
              <a:rPr>
                <a:solidFill>
                  <a:srgbClr val="FF0000"/>
                </a:solidFill>
              </a:rPr>
              <a:t>信息流动</a:t>
            </a:r>
            <a:r>
              <a:t>，并虚拟设计了一种机器蠕虫以阐明机器与生物的共性</a:t>
            </a:r>
          </a:p>
        </p:txBody>
      </p:sp>
      <p:sp>
        <p:nvSpPr>
          <p:cNvPr id="167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10.4.1 </a:t>
            </a:r>
            <a:r>
              <a:rPr>
                <a:latin typeface="+mj-lt"/>
                <a:ea typeface="+mj-ea"/>
                <a:cs typeface="+mj-cs"/>
                <a:sym typeface="Helvetica"/>
              </a:rPr>
              <a:t>用人工还是使用计算机</a:t>
            </a:r>
          </a:p>
        </p:txBody>
      </p:sp>
      <p:sp>
        <p:nvSpPr>
          <p:cNvPr id="1672"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4"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首先，机器人的使用可以使某些工业生产过程</a:t>
            </a:r>
            <a:r>
              <a:rPr>
                <a:solidFill>
                  <a:srgbClr val="FF0000"/>
                </a:solidFill>
              </a:rPr>
              <a:t>完全自动化</a:t>
            </a:r>
            <a:endParaRPr>
              <a:solidFill>
                <a:srgbClr val="FF0000"/>
              </a:solidFill>
            </a:endParaRPr>
          </a:p>
          <a:p>
            <a:pPr>
              <a:defRPr sz="1200"/>
            </a:pPr>
          </a:p>
          <a:p>
            <a:pPr>
              <a:spcBef>
                <a:spcPts val="200"/>
              </a:spcBef>
              <a:defRPr sz="1200">
                <a:latin typeface="+mj-lt"/>
                <a:ea typeface="+mj-ea"/>
                <a:cs typeface="+mj-cs"/>
                <a:sym typeface="Helvetica"/>
              </a:defRPr>
            </a:pPr>
            <a:r>
              <a:t>其次，机器人的使用可以大大提高劳动生产率和产品质量，</a:t>
            </a:r>
            <a:r>
              <a:rPr>
                <a:solidFill>
                  <a:srgbClr val="FF0000"/>
                </a:solidFill>
              </a:rPr>
              <a:t>降低生产成本和原材料的消耗</a:t>
            </a:r>
            <a:endParaRPr>
              <a:solidFill>
                <a:srgbClr val="FF0000"/>
              </a:solidFill>
            </a:endParaRPr>
          </a:p>
          <a:p>
            <a:pPr>
              <a:defRPr sz="1200"/>
            </a:pPr>
          </a:p>
          <a:p>
            <a:pPr>
              <a:spcBef>
                <a:spcPts val="200"/>
              </a:spcBef>
              <a:defRPr sz="1200">
                <a:latin typeface="+mj-lt"/>
                <a:ea typeface="+mj-ea"/>
                <a:cs typeface="+mj-cs"/>
                <a:sym typeface="Helvetica"/>
              </a:defRPr>
            </a:pPr>
            <a:r>
              <a:t>第三，机器人的使用使工厂生产能适应市场变化的需要，</a:t>
            </a:r>
            <a:r>
              <a:rPr>
                <a:solidFill>
                  <a:srgbClr val="FF0000"/>
                </a:solidFill>
              </a:rPr>
              <a:t>快速转型或转产</a:t>
            </a:r>
          </a:p>
        </p:txBody>
      </p:sp>
      <p:sp>
        <p:nvSpPr>
          <p:cNvPr id="167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10.4.2 </a:t>
            </a:r>
            <a:r>
              <a:rPr>
                <a:latin typeface="+mj-lt"/>
                <a:ea typeface="+mj-ea"/>
                <a:cs typeface="+mj-cs"/>
                <a:sym typeface="Helvetica"/>
              </a:rPr>
              <a:t>计算机和工作质量</a:t>
            </a:r>
          </a:p>
        </p:txBody>
      </p:sp>
      <p:sp>
        <p:nvSpPr>
          <p:cNvPr id="1676"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8"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对新技术影响就业的不同观点</a:t>
            </a:r>
          </a:p>
          <a:p>
            <a:pPr>
              <a:spcBef>
                <a:spcPts val="200"/>
              </a:spcBef>
              <a:defRPr sz="1200">
                <a:latin typeface="+mj-lt"/>
                <a:ea typeface="+mj-ea"/>
                <a:cs typeface="+mj-cs"/>
                <a:sym typeface="Helvetica"/>
              </a:defRPr>
            </a:pPr>
            <a:r>
              <a:t>观点</a:t>
            </a:r>
            <a:r>
              <a:rPr>
                <a:latin typeface="+mn-lt"/>
                <a:ea typeface="+mn-ea"/>
                <a:cs typeface="+mn-cs"/>
                <a:sym typeface="Calibri"/>
              </a:rPr>
              <a:t>1</a:t>
            </a:r>
            <a:r>
              <a:t>：</a:t>
            </a:r>
            <a:r>
              <a:rPr>
                <a:solidFill>
                  <a:srgbClr val="FF0000"/>
                </a:solidFill>
              </a:rPr>
              <a:t>失业</a:t>
            </a:r>
            <a:r>
              <a:t>可以由新技术的应用造成</a:t>
            </a:r>
          </a:p>
          <a:p>
            <a:pPr>
              <a:spcBef>
                <a:spcPts val="200"/>
              </a:spcBef>
              <a:defRPr sz="1200">
                <a:latin typeface="+mj-lt"/>
                <a:ea typeface="+mj-ea"/>
                <a:cs typeface="+mj-cs"/>
                <a:sym typeface="Helvetica"/>
              </a:defRPr>
            </a:pPr>
            <a:r>
              <a:t>观点</a:t>
            </a:r>
            <a:r>
              <a:rPr>
                <a:latin typeface="+mn-lt"/>
                <a:ea typeface="+mn-ea"/>
                <a:cs typeface="+mn-cs"/>
                <a:sym typeface="Calibri"/>
              </a:rPr>
              <a:t>2</a:t>
            </a:r>
            <a:r>
              <a:t>：新技术最终会</a:t>
            </a:r>
            <a:r>
              <a:rPr>
                <a:solidFill>
                  <a:srgbClr val="0000FF"/>
                </a:solidFill>
              </a:rPr>
              <a:t>创造更多的就业机会</a:t>
            </a:r>
          </a:p>
        </p:txBody>
      </p:sp>
      <p:sp>
        <p:nvSpPr>
          <p:cNvPr id="167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10.4.3 </a:t>
            </a:r>
            <a:r>
              <a:rPr>
                <a:latin typeface="+mj-lt"/>
                <a:ea typeface="+mj-ea"/>
                <a:cs typeface="+mj-cs"/>
                <a:sym typeface="Helvetica"/>
              </a:rPr>
              <a:t>计算机和就业</a:t>
            </a:r>
          </a:p>
        </p:txBody>
      </p:sp>
      <p:sp>
        <p:nvSpPr>
          <p:cNvPr id="1680"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2"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计算机化给就业带来的冲击</a:t>
            </a:r>
          </a:p>
          <a:p>
            <a:pPr>
              <a:spcBef>
                <a:spcPts val="200"/>
              </a:spcBef>
              <a:defRPr sz="1200">
                <a:solidFill>
                  <a:srgbClr val="FF0000"/>
                </a:solidFill>
                <a:latin typeface="+mj-lt"/>
                <a:ea typeface="+mj-ea"/>
                <a:cs typeface="+mj-cs"/>
                <a:sym typeface="Helvetica"/>
              </a:defRPr>
            </a:pPr>
            <a:r>
              <a:t>工作场所的计算机化</a:t>
            </a:r>
            <a:r>
              <a:rPr>
                <a:solidFill>
                  <a:srgbClr val="000000"/>
                </a:solidFill>
              </a:rPr>
              <a:t>使生产管理有许多选择，包括</a:t>
            </a:r>
            <a:r>
              <a:rPr>
                <a:solidFill>
                  <a:srgbClr val="0000FF"/>
                </a:solidFill>
              </a:rPr>
              <a:t>不同软件的选择</a:t>
            </a:r>
            <a:r>
              <a:rPr>
                <a:solidFill>
                  <a:srgbClr val="000000"/>
                </a:solidFill>
              </a:rPr>
              <a:t>，而不同的软件程序对于生产数量和质量有着完全不同的影响</a:t>
            </a:r>
          </a:p>
          <a:p>
            <a:pPr>
              <a:defRPr sz="1200"/>
            </a:pPr>
          </a:p>
          <a:p>
            <a:pPr>
              <a:spcBef>
                <a:spcPts val="200"/>
              </a:spcBef>
              <a:defRPr sz="1200">
                <a:solidFill>
                  <a:srgbClr val="FF0000"/>
                </a:solidFill>
                <a:latin typeface="+mj-lt"/>
                <a:ea typeface="+mj-ea"/>
                <a:cs typeface="+mj-cs"/>
                <a:sym typeface="Helvetica"/>
              </a:defRPr>
            </a:pPr>
            <a:r>
              <a:t>工作场所的计算机化</a:t>
            </a:r>
            <a:r>
              <a:rPr>
                <a:solidFill>
                  <a:srgbClr val="000000"/>
                </a:solidFill>
              </a:rPr>
              <a:t>给就业机会带来冲击，主要影响到那些</a:t>
            </a:r>
            <a:r>
              <a:rPr>
                <a:solidFill>
                  <a:srgbClr val="0000FF"/>
                </a:solidFill>
              </a:rPr>
              <a:t>没有什么技能的手工业者和书记员</a:t>
            </a:r>
          </a:p>
        </p:txBody>
      </p:sp>
      <p:sp>
        <p:nvSpPr>
          <p:cNvPr id="168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10.4.3 </a:t>
            </a:r>
            <a:r>
              <a:rPr>
                <a:latin typeface="+mj-lt"/>
                <a:ea typeface="+mj-ea"/>
                <a:cs typeface="+mj-cs"/>
                <a:sym typeface="Helvetica"/>
              </a:rPr>
              <a:t>计算机和就业</a:t>
            </a:r>
          </a:p>
        </p:txBody>
      </p:sp>
      <p:sp>
        <p:nvSpPr>
          <p:cNvPr id="1684"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6"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3. </a:t>
            </a:r>
            <a:r>
              <a:rPr>
                <a:latin typeface="+mj-lt"/>
                <a:ea typeface="+mj-ea"/>
                <a:cs typeface="+mj-cs"/>
                <a:sym typeface="Helvetica"/>
              </a:rPr>
              <a:t>数据加工出口</a:t>
            </a:r>
          </a:p>
          <a:p>
            <a:pPr>
              <a:spcBef>
                <a:spcPts val="200"/>
              </a:spcBef>
              <a:defRPr sz="1200">
                <a:solidFill>
                  <a:srgbClr val="0000FF"/>
                </a:solidFill>
                <a:latin typeface="+mj-lt"/>
                <a:ea typeface="+mj-ea"/>
                <a:cs typeface="+mj-cs"/>
                <a:sym typeface="Helvetica"/>
              </a:defRPr>
            </a:pPr>
            <a:r>
              <a:t>例：</a:t>
            </a:r>
            <a:r>
              <a:rPr>
                <a:solidFill>
                  <a:srgbClr val="000000"/>
                </a:solidFill>
              </a:rPr>
              <a:t>大数据时代的数据交易</a:t>
            </a:r>
          </a:p>
        </p:txBody>
      </p:sp>
      <p:sp>
        <p:nvSpPr>
          <p:cNvPr id="168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10.4.3 </a:t>
            </a:r>
            <a:r>
              <a:rPr>
                <a:latin typeface="+mj-lt"/>
                <a:ea typeface="+mj-ea"/>
                <a:cs typeface="+mj-cs"/>
                <a:sym typeface="Helvetica"/>
              </a:rPr>
              <a:t>计算机和就业</a:t>
            </a:r>
          </a:p>
        </p:txBody>
      </p:sp>
      <p:sp>
        <p:nvSpPr>
          <p:cNvPr id="1688"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0"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4. </a:t>
            </a:r>
            <a:r>
              <a:rPr>
                <a:latin typeface="+mj-lt"/>
                <a:ea typeface="+mj-ea"/>
                <a:cs typeface="+mj-cs"/>
                <a:sym typeface="Helvetica"/>
              </a:rPr>
              <a:t>重复性压力</a:t>
            </a:r>
          </a:p>
          <a:p>
            <a:pPr>
              <a:spcBef>
                <a:spcPts val="200"/>
              </a:spcBef>
              <a:defRPr sz="1200">
                <a:solidFill>
                  <a:srgbClr val="0000FF"/>
                </a:solidFill>
                <a:latin typeface="+mj-lt"/>
                <a:ea typeface="+mj-ea"/>
                <a:cs typeface="+mj-cs"/>
                <a:sym typeface="Helvetica"/>
              </a:defRPr>
            </a:pPr>
            <a:r>
              <a:t>计算机</a:t>
            </a:r>
            <a:r>
              <a:rPr>
                <a:solidFill>
                  <a:srgbClr val="000000"/>
                </a:solidFill>
              </a:rPr>
              <a:t>在制造业和服务行业不断</a:t>
            </a:r>
            <a:r>
              <a:t>侵吞</a:t>
            </a:r>
            <a:r>
              <a:rPr>
                <a:solidFill>
                  <a:srgbClr val="000000"/>
                </a:solidFill>
              </a:rPr>
              <a:t>工作机会</a:t>
            </a:r>
          </a:p>
          <a:p>
            <a:pPr>
              <a:defRPr sz="1200"/>
            </a:pPr>
          </a:p>
          <a:p>
            <a:pPr>
              <a:spcBef>
                <a:spcPts val="200"/>
              </a:spcBef>
              <a:defRPr sz="1200">
                <a:latin typeface="+mj-lt"/>
                <a:ea typeface="+mj-ea"/>
                <a:cs typeface="+mj-cs"/>
                <a:sym typeface="Helvetica"/>
              </a:defRPr>
            </a:pPr>
            <a:r>
              <a:t>计算机化会使管理者裁掉尽可能多的人员，使剩下的人员在一个无个性、无精神的工作环境里，变成无须技能只需</a:t>
            </a:r>
            <a:r>
              <a:rPr>
                <a:solidFill>
                  <a:srgbClr val="FF0000"/>
                </a:solidFill>
              </a:rPr>
              <a:t>敲击键盘、点击鼠标、观看屏幕</a:t>
            </a:r>
            <a:r>
              <a:t>的机械工作者</a:t>
            </a:r>
          </a:p>
          <a:p>
            <a:pPr>
              <a:defRPr sz="1200"/>
            </a:pPr>
          </a:p>
          <a:p>
            <a:pPr>
              <a:spcBef>
                <a:spcPts val="200"/>
              </a:spcBef>
              <a:defRPr sz="1200">
                <a:latin typeface="+mj-lt"/>
                <a:ea typeface="+mj-ea"/>
                <a:cs typeface="+mj-cs"/>
                <a:sym typeface="Helvetica"/>
              </a:defRPr>
            </a:pPr>
            <a:r>
              <a:t>例：</a:t>
            </a:r>
            <a:r>
              <a:rPr>
                <a:solidFill>
                  <a:srgbClr val="0000FF"/>
                </a:solidFill>
              </a:rPr>
              <a:t>互联网思维</a:t>
            </a:r>
            <a:r>
              <a:t>对其他行业的颠覆（如柯达公司等）</a:t>
            </a:r>
          </a:p>
        </p:txBody>
      </p:sp>
      <p:sp>
        <p:nvSpPr>
          <p:cNvPr id="169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10.4.3 </a:t>
            </a:r>
            <a:r>
              <a:rPr>
                <a:latin typeface="+mj-lt"/>
                <a:ea typeface="+mj-ea"/>
                <a:cs typeface="+mj-cs"/>
                <a:sym typeface="Helvetica"/>
              </a:rPr>
              <a:t>计算机和就业</a:t>
            </a:r>
          </a:p>
        </p:txBody>
      </p:sp>
      <p:sp>
        <p:nvSpPr>
          <p:cNvPr id="1692"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4"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小节</a:t>
            </a:r>
          </a:p>
        </p:txBody>
      </p:sp>
      <p:sp>
        <p:nvSpPr>
          <p:cNvPr id="1695" name="内容占位符 2"/>
          <p:cNvSpPr txBox="1"/>
          <p:nvPr>
            <p:ph type="body" idx="1"/>
          </p:nvPr>
        </p:nvSpPr>
        <p:spPr>
          <a:xfrm>
            <a:off x="293450" y="737914"/>
            <a:ext cx="5282089" cy="2209552"/>
          </a:xfrm>
          <a:prstGeom prst="rect">
            <a:avLst/>
          </a:prstGeom>
        </p:spPr>
        <p:txBody>
          <a:bodyPr/>
          <a:lstStyle/>
          <a:p>
            <a:pPr>
              <a:spcBef>
                <a:spcPts val="200"/>
              </a:spcBef>
              <a:defRPr sz="1200">
                <a:latin typeface="+mj-lt"/>
                <a:ea typeface="+mj-ea"/>
                <a:cs typeface="+mj-cs"/>
                <a:sym typeface="Helvetica"/>
              </a:defRPr>
            </a:pPr>
            <a:r>
              <a:t>信息不对称</a:t>
            </a:r>
          </a:p>
          <a:p>
            <a:pPr>
              <a:spcBef>
                <a:spcPts val="200"/>
              </a:spcBef>
              <a:defRPr sz="1200">
                <a:latin typeface="+mj-lt"/>
                <a:ea typeface="+mj-ea"/>
                <a:cs typeface="+mj-cs"/>
                <a:sym typeface="Helvetica"/>
              </a:defRPr>
            </a:pPr>
            <a:r>
              <a:t>垄断</a:t>
            </a:r>
          </a:p>
          <a:p>
            <a:pPr>
              <a:spcBef>
                <a:spcPts val="200"/>
              </a:spcBef>
              <a:defRPr sz="1200">
                <a:latin typeface="+mj-lt"/>
                <a:ea typeface="+mj-ea"/>
                <a:cs typeface="+mj-cs"/>
                <a:sym typeface="Helvetica"/>
              </a:defRPr>
            </a:pPr>
            <a:r>
              <a:t>工作场所的计算机化</a:t>
            </a:r>
          </a:p>
        </p:txBody>
      </p:sp>
      <p:sp>
        <p:nvSpPr>
          <p:cNvPr id="1696" name="灯片编号占位符 1"/>
          <p:cNvSpPr txBox="1"/>
          <p:nvPr>
            <p:ph type="sldNum" sz="quarter" idx="4294967295"/>
          </p:nvPr>
        </p:nvSpPr>
        <p:spPr>
          <a:xfrm>
            <a:off x="5375004" y="3118591"/>
            <a:ext cx="200535"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五伦</a:t>
            </a:r>
          </a:p>
          <a:p>
            <a:pPr lvl="1" marL="427865" indent="-164563">
              <a:spcBef>
                <a:spcPts val="200"/>
              </a:spcBef>
              <a:defRPr sz="1000">
                <a:solidFill>
                  <a:srgbClr val="FF0000"/>
                </a:solidFill>
                <a:latin typeface="+mj-lt"/>
                <a:ea typeface="+mj-ea"/>
                <a:cs typeface="+mj-cs"/>
                <a:sym typeface="Helvetica"/>
              </a:defRPr>
            </a:pPr>
            <a:r>
              <a:t>父子</a:t>
            </a:r>
            <a:r>
              <a:rPr>
                <a:solidFill>
                  <a:srgbClr val="000000"/>
                </a:solidFill>
              </a:rPr>
              <a:t>有亲</a:t>
            </a:r>
          </a:p>
          <a:p>
            <a:pPr lvl="1" marL="427865" indent="-164563">
              <a:spcBef>
                <a:spcPts val="200"/>
              </a:spcBef>
              <a:defRPr sz="1000">
                <a:solidFill>
                  <a:srgbClr val="FF0000"/>
                </a:solidFill>
                <a:latin typeface="+mj-lt"/>
                <a:ea typeface="+mj-ea"/>
                <a:cs typeface="+mj-cs"/>
                <a:sym typeface="Helvetica"/>
              </a:defRPr>
            </a:pPr>
            <a:r>
              <a:t>君臣</a:t>
            </a:r>
            <a:r>
              <a:rPr>
                <a:solidFill>
                  <a:srgbClr val="000000"/>
                </a:solidFill>
              </a:rPr>
              <a:t>有义</a:t>
            </a:r>
          </a:p>
          <a:p>
            <a:pPr lvl="1" marL="427865" indent="-164563">
              <a:spcBef>
                <a:spcPts val="200"/>
              </a:spcBef>
              <a:defRPr sz="1000">
                <a:solidFill>
                  <a:srgbClr val="FF0000"/>
                </a:solidFill>
                <a:latin typeface="+mj-lt"/>
                <a:ea typeface="+mj-ea"/>
                <a:cs typeface="+mj-cs"/>
                <a:sym typeface="Helvetica"/>
              </a:defRPr>
            </a:pPr>
            <a:r>
              <a:t>夫妇</a:t>
            </a:r>
            <a:r>
              <a:rPr>
                <a:solidFill>
                  <a:srgbClr val="000000"/>
                </a:solidFill>
              </a:rPr>
              <a:t>有别</a:t>
            </a:r>
          </a:p>
          <a:p>
            <a:pPr lvl="1" marL="427865" indent="-164563">
              <a:spcBef>
                <a:spcPts val="200"/>
              </a:spcBef>
              <a:defRPr sz="1000">
                <a:solidFill>
                  <a:srgbClr val="FF0000"/>
                </a:solidFill>
                <a:latin typeface="+mj-lt"/>
                <a:ea typeface="+mj-ea"/>
                <a:cs typeface="+mj-cs"/>
                <a:sym typeface="Helvetica"/>
              </a:defRPr>
            </a:pPr>
            <a:r>
              <a:t>长幼</a:t>
            </a:r>
            <a:r>
              <a:rPr>
                <a:solidFill>
                  <a:srgbClr val="000000"/>
                </a:solidFill>
              </a:rPr>
              <a:t>有序</a:t>
            </a:r>
          </a:p>
          <a:p>
            <a:pPr lvl="1" marL="427865" indent="-164563">
              <a:spcBef>
                <a:spcPts val="200"/>
              </a:spcBef>
              <a:defRPr sz="1000">
                <a:solidFill>
                  <a:srgbClr val="FF0000"/>
                </a:solidFill>
                <a:latin typeface="+mj-lt"/>
                <a:ea typeface="+mj-ea"/>
                <a:cs typeface="+mj-cs"/>
                <a:sym typeface="Helvetica"/>
              </a:defRPr>
            </a:pPr>
            <a:r>
              <a:t>朋友</a:t>
            </a:r>
            <a:r>
              <a:rPr>
                <a:solidFill>
                  <a:srgbClr val="000000"/>
                </a:solidFill>
              </a:rPr>
              <a:t>有信</a:t>
            </a:r>
          </a:p>
        </p:txBody>
      </p:sp>
      <p:sp>
        <p:nvSpPr>
          <p:cNvPr id="27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272"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伦理学是人的</a:t>
            </a:r>
            <a:r>
              <a:rPr>
                <a:solidFill>
                  <a:srgbClr val="0000FF"/>
                </a:solidFill>
              </a:rPr>
              <a:t>生活、实践</a:t>
            </a:r>
            <a:r>
              <a:t>的哲学，或称为道德哲学。</a:t>
            </a:r>
          </a:p>
          <a:p>
            <a:pPr>
              <a:spcBef>
                <a:spcPts val="200"/>
              </a:spcBef>
              <a:defRPr sz="1200"/>
            </a:pPr>
            <a:r>
              <a:t>1937</a:t>
            </a:r>
            <a:r>
              <a:rPr>
                <a:latin typeface="+mj-lt"/>
                <a:ea typeface="+mj-ea"/>
                <a:cs typeface="+mj-cs"/>
                <a:sym typeface="Helvetica"/>
              </a:rPr>
              <a:t>年，蔡元培先生，《中国伦理学史》（</a:t>
            </a:r>
            <a:r>
              <a:t>1907-1911</a:t>
            </a:r>
            <a:r>
              <a:rPr>
                <a:latin typeface="+mj-lt"/>
                <a:ea typeface="+mj-ea"/>
                <a:cs typeface="+mj-cs"/>
                <a:sym typeface="Helvetica"/>
              </a:rPr>
              <a:t>留学德国</a:t>
            </a:r>
            <a:r>
              <a:t>4</a:t>
            </a:r>
            <a:r>
              <a:rPr>
                <a:latin typeface="+mj-lt"/>
                <a:ea typeface="+mj-ea"/>
                <a:cs typeface="+mj-cs"/>
                <a:sym typeface="Helvetica"/>
              </a:rPr>
              <a:t>年期间编著）：伦理学就是用</a:t>
            </a:r>
            <a:r>
              <a:rPr>
                <a:solidFill>
                  <a:srgbClr val="0000FF"/>
                </a:solidFill>
                <a:latin typeface="+mj-lt"/>
                <a:ea typeface="+mj-ea"/>
                <a:cs typeface="+mj-cs"/>
                <a:sym typeface="Helvetica"/>
              </a:rPr>
              <a:t>概念（</a:t>
            </a:r>
            <a:r>
              <a:rPr>
                <a:solidFill>
                  <a:srgbClr val="0000FF"/>
                </a:solidFill>
              </a:rPr>
              <a:t>concept</a:t>
            </a:r>
            <a:r>
              <a:rPr>
                <a:solidFill>
                  <a:srgbClr val="0000FF"/>
                </a:solidFill>
                <a:latin typeface="+mj-lt"/>
                <a:ea typeface="+mj-ea"/>
                <a:cs typeface="+mj-cs"/>
                <a:sym typeface="Helvetica"/>
              </a:rPr>
              <a:t>）、范畴（</a:t>
            </a:r>
            <a:r>
              <a:rPr>
                <a:solidFill>
                  <a:srgbClr val="0000FF"/>
                </a:solidFill>
              </a:rPr>
              <a:t>scope</a:t>
            </a:r>
            <a:r>
              <a:rPr>
                <a:solidFill>
                  <a:srgbClr val="0000FF"/>
                </a:solidFill>
                <a:latin typeface="+mj-lt"/>
                <a:ea typeface="+mj-ea"/>
                <a:cs typeface="+mj-cs"/>
                <a:sym typeface="Helvetica"/>
              </a:rPr>
              <a:t>）、规律（</a:t>
            </a:r>
            <a:r>
              <a:rPr>
                <a:solidFill>
                  <a:srgbClr val="0000FF"/>
                </a:solidFill>
              </a:rPr>
              <a:t>law</a:t>
            </a:r>
            <a:r>
              <a:rPr>
                <a:solidFill>
                  <a:srgbClr val="0000FF"/>
                </a:solidFill>
                <a:latin typeface="+mj-lt"/>
                <a:ea typeface="+mj-ea"/>
                <a:cs typeface="+mj-cs"/>
                <a:sym typeface="Helvetica"/>
              </a:rPr>
              <a:t>）</a:t>
            </a:r>
            <a:r>
              <a:rPr>
                <a:latin typeface="+mj-lt"/>
                <a:ea typeface="+mj-ea"/>
                <a:cs typeface="+mj-cs"/>
                <a:sym typeface="Helvetica"/>
              </a:rPr>
              <a:t>对于全部</a:t>
            </a:r>
            <a:r>
              <a:rPr>
                <a:solidFill>
                  <a:srgbClr val="0000FF"/>
                </a:solidFill>
                <a:latin typeface="+mj-lt"/>
                <a:ea typeface="+mj-ea"/>
                <a:cs typeface="+mj-cs"/>
                <a:sym typeface="Helvetica"/>
              </a:rPr>
              <a:t>社会道德现象</a:t>
            </a:r>
            <a:r>
              <a:rPr>
                <a:latin typeface="+mj-lt"/>
                <a:ea typeface="+mj-ea"/>
                <a:cs typeface="+mj-cs"/>
                <a:sym typeface="Helvetica"/>
              </a:rPr>
              <a:t>所做的系统化、理论化的总结和概括，是关于</a:t>
            </a:r>
            <a:r>
              <a:rPr>
                <a:solidFill>
                  <a:srgbClr val="FF0000"/>
                </a:solidFill>
                <a:latin typeface="+mj-lt"/>
                <a:ea typeface="+mj-ea"/>
                <a:cs typeface="+mj-cs"/>
                <a:sym typeface="Helvetica"/>
              </a:rPr>
              <a:t>道德</a:t>
            </a:r>
            <a:r>
              <a:rPr>
                <a:latin typeface="+mj-lt"/>
                <a:ea typeface="+mj-ea"/>
                <a:cs typeface="+mj-cs"/>
                <a:sym typeface="Helvetica"/>
              </a:rPr>
              <a:t>的</a:t>
            </a:r>
            <a:r>
              <a:rPr>
                <a:solidFill>
                  <a:srgbClr val="FF0000"/>
                </a:solidFill>
                <a:latin typeface="+mj-lt"/>
                <a:ea typeface="+mj-ea"/>
                <a:cs typeface="+mj-cs"/>
                <a:sym typeface="Helvetica"/>
              </a:rPr>
              <a:t>学说</a:t>
            </a:r>
            <a:r>
              <a:rPr>
                <a:latin typeface="+mj-lt"/>
                <a:ea typeface="+mj-ea"/>
                <a:cs typeface="+mj-cs"/>
                <a:sym typeface="Helvetica"/>
              </a:rPr>
              <a:t>和</a:t>
            </a:r>
            <a:r>
              <a:rPr>
                <a:solidFill>
                  <a:srgbClr val="FF0000"/>
                </a:solidFill>
                <a:latin typeface="+mj-lt"/>
                <a:ea typeface="+mj-ea"/>
                <a:cs typeface="+mj-cs"/>
                <a:sym typeface="Helvetica"/>
              </a:rPr>
              <a:t>思想体系</a:t>
            </a:r>
          </a:p>
        </p:txBody>
      </p:sp>
      <p:sp>
        <p:nvSpPr>
          <p:cNvPr id="27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276"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7" name="Picture 2" descr="Picture 2"/>
          <p:cNvPicPr>
            <a:picLocks noChangeAspect="1"/>
          </p:cNvPicPr>
          <p:nvPr/>
        </p:nvPicPr>
        <p:blipFill>
          <a:blip r:embed="rId2">
            <a:extLst/>
          </a:blip>
          <a:stretch>
            <a:fillRect/>
          </a:stretch>
        </p:blipFill>
        <p:spPr>
          <a:xfrm>
            <a:off x="3438550" y="1794390"/>
            <a:ext cx="864098" cy="1031759"/>
          </a:xfrm>
          <a:prstGeom prst="rect">
            <a:avLst/>
          </a:prstGeom>
          <a:ln w="12700">
            <a:miter lim="400000"/>
          </a:ln>
        </p:spPr>
      </p:pic>
      <p:sp>
        <p:nvSpPr>
          <p:cNvPr id="278" name="矩形 5"/>
          <p:cNvSpPr txBox="1"/>
          <p:nvPr/>
        </p:nvSpPr>
        <p:spPr>
          <a:xfrm>
            <a:off x="4297643" y="2426037"/>
            <a:ext cx="967394" cy="68089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mn-lt"/>
                <a:ea typeface="+mn-ea"/>
                <a:cs typeface="+mn-cs"/>
                <a:sym typeface="Calibri"/>
              </a:defRPr>
            </a:pPr>
            <a:r>
              <a:t>1868</a:t>
            </a:r>
            <a:r>
              <a:rPr>
                <a:latin typeface="+mj-lt"/>
                <a:ea typeface="+mj-ea"/>
                <a:cs typeface="+mj-cs"/>
                <a:sym typeface="Helvetica"/>
              </a:rPr>
              <a:t>年</a:t>
            </a:r>
            <a:r>
              <a:t>1</a:t>
            </a:r>
            <a:r>
              <a:rPr>
                <a:latin typeface="+mj-lt"/>
                <a:ea typeface="+mj-ea"/>
                <a:cs typeface="+mj-cs"/>
                <a:sym typeface="Helvetica"/>
              </a:rPr>
              <a:t>月</a:t>
            </a:r>
            <a:r>
              <a:t>11</a:t>
            </a:r>
            <a:r>
              <a:rPr>
                <a:latin typeface="+mj-lt"/>
                <a:ea typeface="+mj-ea"/>
                <a:cs typeface="+mj-cs"/>
                <a:sym typeface="Helvetica"/>
              </a:rPr>
              <a:t>日</a:t>
            </a:r>
            <a:r>
              <a:t>-1940</a:t>
            </a:r>
            <a:r>
              <a:rPr>
                <a:latin typeface="+mj-lt"/>
                <a:ea typeface="+mj-ea"/>
                <a:cs typeface="+mj-cs"/>
                <a:sym typeface="Helvetica"/>
              </a:rPr>
              <a:t>年</a:t>
            </a:r>
            <a:r>
              <a:t>3</a:t>
            </a:r>
            <a:r>
              <a:rPr>
                <a:latin typeface="+mj-lt"/>
                <a:ea typeface="+mj-ea"/>
                <a:cs typeface="+mj-cs"/>
                <a:sym typeface="Helvetica"/>
              </a:rPr>
              <a:t>月</a:t>
            </a:r>
            <a:r>
              <a:t>5</a:t>
            </a:r>
            <a:r>
              <a:rPr>
                <a:latin typeface="+mj-lt"/>
                <a:ea typeface="+mj-ea"/>
                <a:cs typeface="+mj-cs"/>
                <a:sym typeface="Helvetica"/>
              </a:rPr>
              <a:t>日 </a:t>
            </a:r>
          </a:p>
        </p:txBody>
      </p:sp>
      <p:pic>
        <p:nvPicPr>
          <p:cNvPr id="279" name="图片 6" descr="图片 6"/>
          <p:cNvPicPr>
            <a:picLocks noChangeAspect="1"/>
          </p:cNvPicPr>
          <p:nvPr/>
        </p:nvPicPr>
        <p:blipFill>
          <a:blip r:embed="rId3">
            <a:extLst/>
          </a:blip>
          <a:stretch>
            <a:fillRect/>
          </a:stretch>
        </p:blipFill>
        <p:spPr>
          <a:xfrm>
            <a:off x="558229" y="1796656"/>
            <a:ext cx="716635" cy="1029493"/>
          </a:xfrm>
          <a:prstGeom prst="rect">
            <a:avLst/>
          </a:prstGeom>
          <a:ln w="12700">
            <a:miter lim="400000"/>
          </a:ln>
        </p:spPr>
      </p:pic>
      <p:sp>
        <p:nvSpPr>
          <p:cNvPr id="280" name="矩形 8"/>
          <p:cNvSpPr txBox="1"/>
          <p:nvPr/>
        </p:nvSpPr>
        <p:spPr>
          <a:xfrm>
            <a:off x="1252022" y="2426037"/>
            <a:ext cx="1895937" cy="434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中国伦理学史</a:t>
            </a:r>
            <a:r>
              <a:rPr>
                <a:latin typeface="+mn-lt"/>
                <a:ea typeface="+mn-ea"/>
                <a:cs typeface="+mn-cs"/>
                <a:sym typeface="Calibri"/>
              </a:rPr>
              <a:t>. </a:t>
            </a:r>
            <a:r>
              <a:t>中华书局</a:t>
            </a:r>
            <a:r>
              <a:rPr>
                <a:latin typeface="+mn-lt"/>
                <a:ea typeface="+mn-ea"/>
                <a:cs typeface="+mn-cs"/>
                <a:sym typeface="Calibri"/>
              </a:rPr>
              <a:t>.2014-01. ISBN:9787101096910.</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内容占位符 2"/>
          <p:cNvSpPr txBox="1"/>
          <p:nvPr>
            <p:ph type="body" idx="1"/>
          </p:nvPr>
        </p:nvSpPr>
        <p:spPr>
          <a:xfrm>
            <a:off x="293450" y="737914"/>
            <a:ext cx="5282089" cy="2209552"/>
          </a:xfrm>
          <a:prstGeom prst="rect">
            <a:avLst/>
          </a:prstGeom>
        </p:spPr>
        <p:txBody>
          <a:bodyPr/>
          <a:lstStyle/>
          <a:p>
            <a:pPr marL="179702" indent="-179702" defTabSz="479208">
              <a:spcBef>
                <a:spcPts val="200"/>
              </a:spcBef>
              <a:defRPr b="1" sz="1000"/>
            </a:pPr>
            <a:r>
              <a:t>Norbert Wiener</a:t>
            </a:r>
            <a:r>
              <a:rPr b="0"/>
              <a:t>.</a:t>
            </a:r>
            <a:r>
              <a:rPr b="0">
                <a:latin typeface="+mj-lt"/>
                <a:ea typeface="+mj-ea"/>
                <a:cs typeface="+mj-cs"/>
                <a:sym typeface="Helvetica"/>
              </a:rPr>
              <a:t>《控制论》</a:t>
            </a:r>
            <a:r>
              <a:rPr b="0" i="1"/>
              <a:t>Cybernetics, Or Control and Communication in the Animal and the Machine</a:t>
            </a:r>
            <a:r>
              <a:rPr b="0"/>
              <a:t>. </a:t>
            </a:r>
            <a:r>
              <a:rPr>
                <a:solidFill>
                  <a:srgbClr val="0000FF"/>
                </a:solidFill>
              </a:rPr>
              <a:t>1948</a:t>
            </a:r>
            <a:r>
              <a:rPr b="0"/>
              <a:t>.  -&gt; </a:t>
            </a:r>
            <a:r>
              <a:rPr b="0">
                <a:latin typeface="+mj-lt"/>
                <a:ea typeface="+mj-ea"/>
                <a:cs typeface="+mj-cs"/>
                <a:sym typeface="Helvetica"/>
              </a:rPr>
              <a:t>是一个非常深刻的</a:t>
            </a:r>
            <a:r>
              <a:rPr b="0">
                <a:solidFill>
                  <a:srgbClr val="FF0000"/>
                </a:solidFill>
                <a:latin typeface="+mj-lt"/>
                <a:ea typeface="+mj-ea"/>
                <a:cs typeface="+mj-cs"/>
                <a:sym typeface="Helvetica"/>
              </a:rPr>
              <a:t>哲学</a:t>
            </a:r>
            <a:r>
              <a:rPr b="0">
                <a:latin typeface="+mj-lt"/>
                <a:ea typeface="+mj-ea"/>
                <a:cs typeface="+mj-cs"/>
                <a:sym typeface="Helvetica"/>
              </a:rPr>
              <a:t>问题</a:t>
            </a:r>
          </a:p>
          <a:p>
            <a:pPr marL="179702" indent="-179702" defTabSz="479208">
              <a:spcBef>
                <a:spcPts val="200"/>
              </a:spcBef>
              <a:defRPr b="1" sz="1000"/>
            </a:pPr>
            <a:r>
              <a:t>Norbert Wiener</a:t>
            </a:r>
            <a:r>
              <a:rPr b="0"/>
              <a:t>. </a:t>
            </a:r>
            <a:r>
              <a:rPr b="0">
                <a:latin typeface="+mj-lt"/>
                <a:ea typeface="+mj-ea"/>
                <a:cs typeface="+mj-cs"/>
                <a:sym typeface="Helvetica"/>
              </a:rPr>
              <a:t>《人有人的用处》</a:t>
            </a:r>
            <a:r>
              <a:rPr b="0" i="1"/>
              <a:t>The Human Use of Human Beings</a:t>
            </a:r>
            <a:r>
              <a:rPr b="0"/>
              <a:t>. </a:t>
            </a:r>
            <a:r>
              <a:rPr>
                <a:solidFill>
                  <a:srgbClr val="0000FF"/>
                </a:solidFill>
              </a:rPr>
              <a:t>1950</a:t>
            </a:r>
            <a:r>
              <a:rPr b="0"/>
              <a:t>. -&gt; </a:t>
            </a:r>
            <a:r>
              <a:rPr b="0">
                <a:latin typeface="+mj-lt"/>
                <a:ea typeface="+mj-ea"/>
                <a:cs typeface="+mj-cs"/>
                <a:sym typeface="Helvetica"/>
              </a:rPr>
              <a:t>提出了</a:t>
            </a:r>
            <a:r>
              <a:rPr b="0">
                <a:solidFill>
                  <a:srgbClr val="FF0000"/>
                </a:solidFill>
                <a:latin typeface="+mj-lt"/>
                <a:ea typeface="+mj-ea"/>
                <a:cs typeface="+mj-cs"/>
                <a:sym typeface="Helvetica"/>
              </a:rPr>
              <a:t>数字伦理</a:t>
            </a:r>
            <a:r>
              <a:rPr b="0">
                <a:latin typeface="+mj-lt"/>
                <a:ea typeface="+mj-ea"/>
                <a:cs typeface="+mj-cs"/>
                <a:sym typeface="Helvetica"/>
              </a:rPr>
              <a:t>与社会的问题，讲到</a:t>
            </a:r>
            <a:r>
              <a:rPr b="0"/>
              <a:t>“</a:t>
            </a:r>
            <a:r>
              <a:rPr b="0">
                <a:solidFill>
                  <a:srgbClr val="FF0000"/>
                </a:solidFill>
                <a:latin typeface="+mj-lt"/>
                <a:ea typeface="+mj-ea"/>
                <a:cs typeface="+mj-cs"/>
                <a:sym typeface="Helvetica"/>
              </a:rPr>
              <a:t>有机体</a:t>
            </a:r>
            <a:r>
              <a:rPr b="0">
                <a:latin typeface="+mj-lt"/>
                <a:ea typeface="+mj-ea"/>
                <a:cs typeface="+mj-cs"/>
                <a:sym typeface="Helvetica"/>
              </a:rPr>
              <a:t>是信息</a:t>
            </a:r>
            <a:r>
              <a:rPr b="0"/>
              <a:t>”</a:t>
            </a:r>
          </a:p>
          <a:p>
            <a:pPr marL="179702" indent="-179702" defTabSz="479208">
              <a:spcBef>
                <a:spcPts val="200"/>
              </a:spcBef>
              <a:defRPr b="1" sz="1000"/>
            </a:pPr>
            <a:r>
              <a:t>Norbert Wiener</a:t>
            </a:r>
            <a:r>
              <a:rPr b="0"/>
              <a:t>. </a:t>
            </a:r>
            <a:r>
              <a:rPr b="0">
                <a:latin typeface="+mj-lt"/>
                <a:ea typeface="+mj-ea"/>
                <a:cs typeface="+mj-cs"/>
                <a:sym typeface="Helvetica"/>
              </a:rPr>
              <a:t>《上帝与机器人》</a:t>
            </a:r>
            <a:r>
              <a:rPr b="0" i="1"/>
              <a:t>God &amp; Golem, Inc.: A Comment on Certain Points Where Cybernetics Impinges on Religion</a:t>
            </a:r>
            <a:r>
              <a:rPr b="0"/>
              <a:t>. </a:t>
            </a:r>
            <a:r>
              <a:rPr>
                <a:solidFill>
                  <a:srgbClr val="0000FF"/>
                </a:solidFill>
              </a:rPr>
              <a:t>1964</a:t>
            </a:r>
            <a:r>
              <a:rPr b="0"/>
              <a:t>. -&gt; </a:t>
            </a:r>
            <a:r>
              <a:rPr b="0">
                <a:latin typeface="+mj-lt"/>
                <a:ea typeface="+mj-ea"/>
                <a:cs typeface="+mj-cs"/>
                <a:sym typeface="Helvetica"/>
              </a:rPr>
              <a:t>讨论了</a:t>
            </a:r>
            <a:r>
              <a:rPr b="0">
                <a:solidFill>
                  <a:srgbClr val="FF0000"/>
                </a:solidFill>
                <a:latin typeface="+mj-lt"/>
                <a:ea typeface="+mj-ea"/>
                <a:cs typeface="+mj-cs"/>
                <a:sym typeface="Helvetica"/>
              </a:rPr>
              <a:t>控制论</a:t>
            </a:r>
            <a:r>
              <a:rPr b="0">
                <a:latin typeface="+mj-lt"/>
                <a:ea typeface="+mj-ea"/>
                <a:cs typeface="+mj-cs"/>
                <a:sym typeface="Helvetica"/>
              </a:rPr>
              <a:t>与宗教的关系</a:t>
            </a:r>
          </a:p>
          <a:p>
            <a:pPr marL="179702" indent="-179702" defTabSz="479208">
              <a:spcBef>
                <a:spcPts val="300"/>
              </a:spcBef>
              <a:defRPr sz="1000"/>
            </a:pPr>
          </a:p>
          <a:p>
            <a:pPr marL="179702" indent="-179702" defTabSz="479208">
              <a:spcBef>
                <a:spcPts val="200"/>
              </a:spcBef>
              <a:defRPr sz="1000">
                <a:latin typeface="+mj-lt"/>
                <a:ea typeface="+mj-ea"/>
                <a:cs typeface="+mj-cs"/>
                <a:sym typeface="Helvetica"/>
              </a:defRPr>
            </a:pPr>
            <a:r>
              <a:t>以上这些思想为计算机伦理学奠定了</a:t>
            </a:r>
            <a:r>
              <a:rPr>
                <a:solidFill>
                  <a:srgbClr val="FF0000"/>
                </a:solidFill>
              </a:rPr>
              <a:t>基础</a:t>
            </a:r>
            <a:endParaRPr>
              <a:solidFill>
                <a:srgbClr val="FF0000"/>
              </a:solidFill>
            </a:endParaRPr>
          </a:p>
          <a:p>
            <a:pPr marL="179702" indent="-179702" defTabSz="479208">
              <a:spcBef>
                <a:spcPts val="200"/>
              </a:spcBef>
              <a:defRPr b="1" sz="1000"/>
            </a:pPr>
            <a:r>
              <a:t>Norbert Wiener</a:t>
            </a:r>
            <a:r>
              <a:rPr b="0">
                <a:latin typeface="+mj-lt"/>
                <a:ea typeface="+mj-ea"/>
                <a:cs typeface="+mj-cs"/>
                <a:sym typeface="Helvetica"/>
              </a:rPr>
              <a:t>是信息和计算机技术伦理的</a:t>
            </a:r>
            <a:r>
              <a:rPr b="0">
                <a:solidFill>
                  <a:srgbClr val="FF0000"/>
                </a:solidFill>
                <a:latin typeface="+mj-lt"/>
                <a:ea typeface="+mj-ea"/>
                <a:cs typeface="+mj-cs"/>
                <a:sym typeface="Helvetica"/>
              </a:rPr>
              <a:t>鼻祖</a:t>
            </a:r>
          </a:p>
        </p:txBody>
      </p:sp>
      <p:sp>
        <p:nvSpPr>
          <p:cNvPr id="10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1.1.1 </a:t>
            </a:r>
            <a:r>
              <a:rPr>
                <a:latin typeface="+mj-lt"/>
                <a:ea typeface="+mj-ea"/>
                <a:cs typeface="+mj-cs"/>
                <a:sym typeface="Helvetica"/>
              </a:rPr>
              <a:t>计算机伦理的提出</a:t>
            </a:r>
          </a:p>
        </p:txBody>
      </p:sp>
      <p:pic>
        <p:nvPicPr>
          <p:cNvPr id="110" name="图片 4" descr="图片 4"/>
          <p:cNvPicPr>
            <a:picLocks noChangeAspect="1"/>
          </p:cNvPicPr>
          <p:nvPr/>
        </p:nvPicPr>
        <p:blipFill>
          <a:blip r:embed="rId2">
            <a:extLst/>
          </a:blip>
          <a:stretch>
            <a:fillRect/>
          </a:stretch>
        </p:blipFill>
        <p:spPr>
          <a:xfrm>
            <a:off x="3937105" y="2027982"/>
            <a:ext cx="509559" cy="816519"/>
          </a:xfrm>
          <a:prstGeom prst="rect">
            <a:avLst/>
          </a:prstGeom>
          <a:ln w="12700">
            <a:miter lim="400000"/>
          </a:ln>
        </p:spPr>
      </p:pic>
      <p:pic>
        <p:nvPicPr>
          <p:cNvPr id="111" name="图片 6" descr="图片 6"/>
          <p:cNvPicPr>
            <a:picLocks noChangeAspect="1"/>
          </p:cNvPicPr>
          <p:nvPr/>
        </p:nvPicPr>
        <p:blipFill>
          <a:blip r:embed="rId3">
            <a:extLst/>
          </a:blip>
          <a:stretch>
            <a:fillRect/>
          </a:stretch>
        </p:blipFill>
        <p:spPr>
          <a:xfrm>
            <a:off x="4518669" y="2005402"/>
            <a:ext cx="581501" cy="861678"/>
          </a:xfrm>
          <a:prstGeom prst="rect">
            <a:avLst/>
          </a:prstGeom>
          <a:ln w="12700">
            <a:miter lim="400000"/>
          </a:ln>
        </p:spPr>
      </p:pic>
      <p:pic>
        <p:nvPicPr>
          <p:cNvPr id="112" name="图片 8" descr="图片 8"/>
          <p:cNvPicPr>
            <a:picLocks noChangeAspect="1"/>
          </p:cNvPicPr>
          <p:nvPr/>
        </p:nvPicPr>
        <p:blipFill>
          <a:blip r:embed="rId4">
            <a:extLst/>
          </a:blip>
          <a:stretch>
            <a:fillRect/>
          </a:stretch>
        </p:blipFill>
        <p:spPr>
          <a:xfrm>
            <a:off x="5188979" y="1974750"/>
            <a:ext cx="606605" cy="956702"/>
          </a:xfrm>
          <a:prstGeom prst="rect">
            <a:avLst/>
          </a:prstGeom>
          <a:ln w="12700">
            <a:miter lim="400000"/>
          </a:ln>
        </p:spPr>
      </p:pic>
      <p:sp>
        <p:nvSpPr>
          <p:cNvPr id="113" name="灯片编号占位符 1"/>
          <p:cNvSpPr txBox="1"/>
          <p:nvPr>
            <p:ph type="sldNum" sz="quarter" idx="4294967295"/>
          </p:nvPr>
        </p:nvSpPr>
        <p:spPr>
          <a:xfrm>
            <a:off x="5448539" y="3118591"/>
            <a:ext cx="127001"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内容占位符 2"/>
          <p:cNvSpPr txBox="1"/>
          <p:nvPr>
            <p:ph type="body" idx="1"/>
          </p:nvPr>
        </p:nvSpPr>
        <p:spPr>
          <a:xfrm>
            <a:off x="293448" y="737914"/>
            <a:ext cx="5377352" cy="2209552"/>
          </a:xfrm>
          <a:prstGeom prst="rect">
            <a:avLst/>
          </a:prstGeom>
        </p:spPr>
        <p:txBody>
          <a:bodyPr/>
          <a:lstStyle/>
          <a:p>
            <a:pPr marL="189576" indent="-189576" defTabSz="505537">
              <a:spcBef>
                <a:spcPts val="200"/>
              </a:spcBef>
              <a:defRPr sz="1100">
                <a:latin typeface="+mj-lt"/>
                <a:ea typeface="+mj-ea"/>
                <a:cs typeface="+mj-cs"/>
                <a:sym typeface="Helvetica"/>
              </a:defRPr>
            </a:pPr>
            <a:r>
              <a:t>中国哲学史上</a:t>
            </a:r>
            <a:r>
              <a:rPr>
                <a:latin typeface="+mn-lt"/>
                <a:ea typeface="+mn-ea"/>
                <a:cs typeface="+mn-cs"/>
                <a:sym typeface="Calibri"/>
              </a:rPr>
              <a:t>… “</a:t>
            </a:r>
            <a:r>
              <a:t>道</a:t>
            </a:r>
            <a:r>
              <a:rPr>
                <a:latin typeface="+mn-lt"/>
                <a:ea typeface="+mn-ea"/>
                <a:cs typeface="+mn-cs"/>
                <a:sym typeface="Calibri"/>
              </a:rPr>
              <a:t>”</a:t>
            </a:r>
            <a:r>
              <a:t>与</a:t>
            </a:r>
            <a:r>
              <a:rPr>
                <a:latin typeface="+mn-lt"/>
                <a:ea typeface="+mn-ea"/>
                <a:cs typeface="+mn-cs"/>
                <a:sym typeface="Calibri"/>
              </a:rPr>
              <a:t>“</a:t>
            </a:r>
            <a:r>
              <a:t>德</a:t>
            </a:r>
            <a:r>
              <a:rPr>
                <a:latin typeface="+mn-lt"/>
                <a:ea typeface="+mn-ea"/>
                <a:cs typeface="+mn-cs"/>
                <a:sym typeface="Calibri"/>
              </a:rPr>
              <a:t>”</a:t>
            </a:r>
            <a:r>
              <a:t>的关系</a:t>
            </a:r>
            <a:r>
              <a:rPr>
                <a:latin typeface="+mn-lt"/>
                <a:ea typeface="+mn-ea"/>
                <a:cs typeface="+mn-cs"/>
                <a:sym typeface="Calibri"/>
              </a:rPr>
              <a:t>… -&gt; </a:t>
            </a:r>
            <a:r>
              <a:rPr>
                <a:solidFill>
                  <a:srgbClr val="FF0000"/>
                </a:solidFill>
              </a:rPr>
              <a:t>道德是伦理的</a:t>
            </a:r>
            <a:r>
              <a:rPr>
                <a:solidFill>
                  <a:srgbClr val="0000FF"/>
                </a:solidFill>
              </a:rPr>
              <a:t>实践</a:t>
            </a:r>
            <a:endParaRPr>
              <a:solidFill>
                <a:srgbClr val="0000FF"/>
              </a:solidFill>
            </a:endParaRPr>
          </a:p>
          <a:p>
            <a:pPr marL="189576" indent="-189576" defTabSz="505537">
              <a:spcBef>
                <a:spcPts val="200"/>
              </a:spcBef>
              <a:defRPr sz="1100">
                <a:solidFill>
                  <a:srgbClr val="FF0000"/>
                </a:solidFill>
                <a:latin typeface="+mj-lt"/>
                <a:ea typeface="+mj-ea"/>
                <a:cs typeface="+mj-cs"/>
                <a:sym typeface="Helvetica"/>
              </a:defRPr>
            </a:pPr>
            <a:r>
              <a:t>道德</a:t>
            </a:r>
            <a:r>
              <a:rPr>
                <a:solidFill>
                  <a:srgbClr val="000000"/>
                </a:solidFill>
              </a:rPr>
              <a:t>是由一定的经济关系决定的，依靠人们</a:t>
            </a:r>
            <a:r>
              <a:rPr>
                <a:solidFill>
                  <a:srgbClr val="0000FF"/>
                </a:solidFill>
              </a:rPr>
              <a:t>内心信念</a:t>
            </a:r>
            <a:r>
              <a:rPr>
                <a:solidFill>
                  <a:srgbClr val="000000"/>
                </a:solidFill>
              </a:rPr>
              <a:t>、</a:t>
            </a:r>
            <a:r>
              <a:rPr>
                <a:solidFill>
                  <a:srgbClr val="0000FF"/>
                </a:solidFill>
              </a:rPr>
              <a:t>传统习惯</a:t>
            </a:r>
            <a:r>
              <a:rPr>
                <a:solidFill>
                  <a:srgbClr val="000000"/>
                </a:solidFill>
              </a:rPr>
              <a:t>和</a:t>
            </a:r>
            <a:r>
              <a:rPr>
                <a:solidFill>
                  <a:srgbClr val="0000FF"/>
                </a:solidFill>
              </a:rPr>
              <a:t>社会舆论</a:t>
            </a:r>
            <a:r>
              <a:rPr>
                <a:solidFill>
                  <a:srgbClr val="000000"/>
                </a:solidFill>
              </a:rPr>
              <a:t>维持的，反映和调节一定社会以一定经济关系为基础的</a:t>
            </a:r>
            <a:r>
              <a:t>个人、他人、社会</a:t>
            </a:r>
            <a:r>
              <a:rPr>
                <a:solidFill>
                  <a:srgbClr val="000000"/>
                </a:solidFill>
              </a:rPr>
              <a:t>之间的利益</a:t>
            </a:r>
            <a:r>
              <a:rPr>
                <a:solidFill>
                  <a:srgbClr val="0000FF"/>
                </a:solidFill>
              </a:rPr>
              <a:t>关系</a:t>
            </a:r>
            <a:r>
              <a:rPr>
                <a:solidFill>
                  <a:srgbClr val="000000"/>
                </a:solidFill>
              </a:rPr>
              <a:t>，并表现为善恶对立的人们的</a:t>
            </a:r>
            <a:r>
              <a:t>行为、意识、规范、活动及关系</a:t>
            </a:r>
            <a:r>
              <a:rPr>
                <a:solidFill>
                  <a:srgbClr val="000000"/>
                </a:solidFill>
              </a:rPr>
              <a:t>的总和。</a:t>
            </a:r>
          </a:p>
          <a:p>
            <a:pPr marL="189576" indent="-189576" defTabSz="505537">
              <a:defRPr sz="1100"/>
            </a:pPr>
          </a:p>
          <a:p>
            <a:pPr marL="189576" indent="-189576" defTabSz="505537">
              <a:spcBef>
                <a:spcPts val="200"/>
              </a:spcBef>
              <a:defRPr sz="1100">
                <a:latin typeface="+mj-lt"/>
                <a:ea typeface="+mj-ea"/>
                <a:cs typeface="+mj-cs"/>
                <a:sym typeface="Helvetica"/>
              </a:defRPr>
            </a:pPr>
            <a:r>
              <a:t>全部社会道德现象：社会道德</a:t>
            </a:r>
            <a:r>
              <a:rPr b="1"/>
              <a:t>实践</a:t>
            </a:r>
            <a:r>
              <a:t>、社会道德</a:t>
            </a:r>
            <a:r>
              <a:rPr b="1"/>
              <a:t>意识</a:t>
            </a:r>
            <a:endParaRPr b="1">
              <a:latin typeface="+mn-lt"/>
              <a:ea typeface="+mn-ea"/>
              <a:cs typeface="+mn-cs"/>
              <a:sym typeface="Calibri"/>
            </a:endParaRPr>
          </a:p>
          <a:p>
            <a:pPr marL="189576" indent="-189576" defTabSz="505537">
              <a:spcBef>
                <a:spcPts val="200"/>
              </a:spcBef>
              <a:defRPr sz="1100">
                <a:latin typeface="+mj-lt"/>
                <a:ea typeface="+mj-ea"/>
                <a:cs typeface="+mj-cs"/>
                <a:sym typeface="Helvetica"/>
              </a:defRPr>
            </a:pPr>
            <a:r>
              <a:t>社会道德</a:t>
            </a:r>
            <a:r>
              <a:rPr b="1"/>
              <a:t>实践（</a:t>
            </a:r>
            <a:r>
              <a:rPr b="1">
                <a:latin typeface="+mn-lt"/>
                <a:ea typeface="+mn-ea"/>
                <a:cs typeface="+mn-cs"/>
                <a:sym typeface="Calibri"/>
              </a:rPr>
              <a:t>practice</a:t>
            </a:r>
            <a:r>
              <a:rPr b="1"/>
              <a:t>） </a:t>
            </a:r>
            <a:r>
              <a:t>：道德</a:t>
            </a:r>
            <a:r>
              <a:rPr>
                <a:solidFill>
                  <a:srgbClr val="FF0000"/>
                </a:solidFill>
              </a:rPr>
              <a:t>行为</a:t>
            </a:r>
            <a:r>
              <a:t>、道德</a:t>
            </a:r>
            <a:r>
              <a:rPr>
                <a:solidFill>
                  <a:srgbClr val="FF0000"/>
                </a:solidFill>
              </a:rPr>
              <a:t>活动</a:t>
            </a:r>
            <a:r>
              <a:t>、道德</a:t>
            </a:r>
            <a:r>
              <a:rPr>
                <a:solidFill>
                  <a:srgbClr val="FF0000"/>
                </a:solidFill>
              </a:rPr>
              <a:t>关系</a:t>
            </a:r>
            <a:endParaRPr>
              <a:solidFill>
                <a:srgbClr val="FF0000"/>
              </a:solidFill>
            </a:endParaRPr>
          </a:p>
          <a:p>
            <a:pPr marL="189576" indent="-189576" defTabSz="505537">
              <a:spcBef>
                <a:spcPts val="200"/>
              </a:spcBef>
              <a:defRPr sz="1100">
                <a:latin typeface="+mj-lt"/>
                <a:ea typeface="+mj-ea"/>
                <a:cs typeface="+mj-cs"/>
                <a:sym typeface="Helvetica"/>
              </a:defRPr>
            </a:pPr>
            <a:r>
              <a:t>社会道德</a:t>
            </a:r>
            <a:r>
              <a:rPr b="1"/>
              <a:t>意识（</a:t>
            </a:r>
            <a:r>
              <a:rPr b="1">
                <a:latin typeface="+mn-lt"/>
                <a:ea typeface="+mn-ea"/>
                <a:cs typeface="+mn-cs"/>
                <a:sym typeface="Calibri"/>
              </a:rPr>
              <a:t>consciousness</a:t>
            </a:r>
            <a:r>
              <a:rPr b="1"/>
              <a:t>）</a:t>
            </a:r>
            <a:r>
              <a:t>：道德</a:t>
            </a:r>
            <a:r>
              <a:rPr>
                <a:solidFill>
                  <a:srgbClr val="FF0000"/>
                </a:solidFill>
              </a:rPr>
              <a:t>观念</a:t>
            </a:r>
            <a:r>
              <a:t>、道德</a:t>
            </a:r>
            <a:r>
              <a:rPr>
                <a:solidFill>
                  <a:srgbClr val="FF0000"/>
                </a:solidFill>
              </a:rPr>
              <a:t>情感</a:t>
            </a:r>
            <a:r>
              <a:t>、道德</a:t>
            </a:r>
            <a:r>
              <a:rPr>
                <a:solidFill>
                  <a:srgbClr val="0000FF"/>
                </a:solidFill>
              </a:rPr>
              <a:t>信念</a:t>
            </a:r>
            <a:r>
              <a:t>、道德</a:t>
            </a:r>
            <a:r>
              <a:rPr>
                <a:solidFill>
                  <a:srgbClr val="0000FF"/>
                </a:solidFill>
              </a:rPr>
              <a:t>意志</a:t>
            </a:r>
            <a:r>
              <a:t>、道德</a:t>
            </a:r>
            <a:r>
              <a:rPr>
                <a:solidFill>
                  <a:srgbClr val="0000FF"/>
                </a:solidFill>
              </a:rPr>
              <a:t>理想</a:t>
            </a:r>
            <a:r>
              <a:t>、道德</a:t>
            </a:r>
            <a:r>
              <a:rPr>
                <a:solidFill>
                  <a:srgbClr val="0000FF"/>
                </a:solidFill>
              </a:rPr>
              <a:t>原则</a:t>
            </a:r>
            <a:r>
              <a:t>、道德</a:t>
            </a:r>
            <a:r>
              <a:rPr>
                <a:solidFill>
                  <a:srgbClr val="FF0000"/>
                </a:solidFill>
              </a:rPr>
              <a:t>规范</a:t>
            </a:r>
            <a:r>
              <a:t>、道德</a:t>
            </a:r>
            <a:r>
              <a:rPr>
                <a:solidFill>
                  <a:srgbClr val="FF0000"/>
                </a:solidFill>
              </a:rPr>
              <a:t>理论</a:t>
            </a:r>
            <a:r>
              <a:t>等</a:t>
            </a:r>
          </a:p>
        </p:txBody>
      </p:sp>
      <p:sp>
        <p:nvSpPr>
          <p:cNvPr id="28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284"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内容占位符 2"/>
          <p:cNvSpPr txBox="1"/>
          <p:nvPr>
            <p:ph type="body" idx="1"/>
          </p:nvPr>
        </p:nvSpPr>
        <p:spPr>
          <a:xfrm>
            <a:off x="293448" y="737914"/>
            <a:ext cx="5377352" cy="2209552"/>
          </a:xfrm>
          <a:prstGeom prst="rect">
            <a:avLst/>
          </a:prstGeom>
        </p:spPr>
        <p:txBody>
          <a:bodyPr/>
          <a:lstStyle/>
          <a:p>
            <a:pPr marL="185627" indent="-185627" defTabSz="495005">
              <a:spcBef>
                <a:spcPts val="200"/>
              </a:spcBef>
              <a:defRPr sz="1100">
                <a:latin typeface="+mj-lt"/>
                <a:ea typeface="+mj-ea"/>
                <a:cs typeface="+mj-cs"/>
                <a:sym typeface="Helvetica"/>
              </a:defRPr>
            </a:pPr>
            <a:r>
              <a:t>伦理 </a:t>
            </a:r>
            <a:r>
              <a:rPr>
                <a:latin typeface="+mn-lt"/>
                <a:ea typeface="+mn-ea"/>
                <a:cs typeface="+mn-cs"/>
                <a:sym typeface="Calibri"/>
              </a:rPr>
              <a:t>vs. </a:t>
            </a:r>
            <a:r>
              <a:t>道德</a:t>
            </a:r>
          </a:p>
          <a:p>
            <a:pPr marL="185627" indent="-185627" defTabSz="495005">
              <a:spcBef>
                <a:spcPts val="200"/>
              </a:spcBef>
              <a:buSzTx/>
              <a:buNone/>
              <a:defRPr sz="1100">
                <a:latin typeface="+mj-lt"/>
                <a:ea typeface="+mj-ea"/>
                <a:cs typeface="+mj-cs"/>
                <a:sym typeface="Helvetica"/>
              </a:defRPr>
            </a:pPr>
            <a:r>
              <a:t>      先有道德现象，后有伦理学</a:t>
            </a:r>
          </a:p>
          <a:p>
            <a:pPr marL="185627" indent="-185627" defTabSz="495005">
              <a:spcBef>
                <a:spcPts val="200"/>
              </a:spcBef>
              <a:buSzTx/>
              <a:buNone/>
              <a:defRPr sz="1100"/>
            </a:pPr>
            <a:r>
              <a:t>      </a:t>
            </a:r>
            <a:r>
              <a:rPr u="sng">
                <a:latin typeface="+mj-lt"/>
                <a:ea typeface="+mj-ea"/>
                <a:cs typeface="+mj-cs"/>
                <a:sym typeface="Helvetica"/>
              </a:rPr>
              <a:t>观点</a:t>
            </a:r>
            <a:r>
              <a:rPr u="sng"/>
              <a:t>1</a:t>
            </a:r>
            <a:r>
              <a:rPr>
                <a:latin typeface="+mj-lt"/>
                <a:ea typeface="+mj-ea"/>
                <a:cs typeface="+mj-cs"/>
                <a:sym typeface="Helvetica"/>
              </a:rPr>
              <a:t>：</a:t>
            </a:r>
            <a:r>
              <a:rPr>
                <a:solidFill>
                  <a:srgbClr val="FF0000"/>
                </a:solidFill>
                <a:latin typeface="+mj-lt"/>
                <a:ea typeface="+mj-ea"/>
                <a:cs typeface="+mj-cs"/>
                <a:sym typeface="Helvetica"/>
              </a:rPr>
              <a:t>伦理强调调节</a:t>
            </a:r>
            <a:r>
              <a:rPr>
                <a:latin typeface="+mj-lt"/>
                <a:ea typeface="+mj-ea"/>
                <a:cs typeface="+mj-cs"/>
                <a:sym typeface="Helvetica"/>
              </a:rPr>
              <a:t>人与人、人与社会的</a:t>
            </a:r>
            <a:r>
              <a:rPr>
                <a:solidFill>
                  <a:srgbClr val="0000FF"/>
                </a:solidFill>
                <a:latin typeface="+mj-lt"/>
                <a:ea typeface="+mj-ea"/>
                <a:cs typeface="+mj-cs"/>
                <a:sym typeface="Helvetica"/>
              </a:rPr>
              <a:t>关系</a:t>
            </a:r>
            <a:r>
              <a:rPr>
                <a:latin typeface="+mj-lt"/>
                <a:ea typeface="+mj-ea"/>
                <a:cs typeface="+mj-cs"/>
                <a:sym typeface="Helvetica"/>
              </a:rPr>
              <a:t>，而</a:t>
            </a:r>
            <a:r>
              <a:rPr>
                <a:solidFill>
                  <a:srgbClr val="FF0000"/>
                </a:solidFill>
                <a:latin typeface="+mj-lt"/>
                <a:ea typeface="+mj-ea"/>
                <a:cs typeface="+mj-cs"/>
                <a:sym typeface="Helvetica"/>
              </a:rPr>
              <a:t>道德则局限于</a:t>
            </a:r>
            <a:r>
              <a:rPr b="1" u="sng">
                <a:solidFill>
                  <a:srgbClr val="FF0000"/>
                </a:solidFill>
                <a:latin typeface="+mj-lt"/>
                <a:ea typeface="+mj-ea"/>
                <a:cs typeface="+mj-cs"/>
                <a:sym typeface="Helvetica"/>
              </a:rPr>
              <a:t>个人</a:t>
            </a:r>
            <a:r>
              <a:rPr>
                <a:latin typeface="+mj-lt"/>
                <a:ea typeface="+mj-ea"/>
                <a:cs typeface="+mj-cs"/>
                <a:sym typeface="Helvetica"/>
              </a:rPr>
              <a:t>，是个人处事和修养的法则       </a:t>
            </a:r>
          </a:p>
          <a:p>
            <a:pPr marL="185627" indent="-185627" defTabSz="495005">
              <a:spcBef>
                <a:spcPts val="200"/>
              </a:spcBef>
              <a:buSzTx/>
              <a:buNone/>
              <a:defRPr sz="1100"/>
            </a:pPr>
            <a:r>
              <a:t>      </a:t>
            </a:r>
            <a:r>
              <a:rPr u="sng">
                <a:latin typeface="+mj-lt"/>
                <a:ea typeface="+mj-ea"/>
                <a:cs typeface="+mj-cs"/>
                <a:sym typeface="Helvetica"/>
              </a:rPr>
              <a:t>观点</a:t>
            </a:r>
            <a:r>
              <a:rPr u="sng"/>
              <a:t>2</a:t>
            </a:r>
            <a:r>
              <a:rPr>
                <a:latin typeface="+mj-lt"/>
                <a:ea typeface="+mj-ea"/>
                <a:cs typeface="+mj-cs"/>
                <a:sym typeface="Helvetica"/>
              </a:rPr>
              <a:t>：伦理是人与人、人与社会、人与自然</a:t>
            </a:r>
            <a:r>
              <a:rPr>
                <a:solidFill>
                  <a:srgbClr val="0000FF"/>
                </a:solidFill>
                <a:latin typeface="+mj-lt"/>
                <a:ea typeface="+mj-ea"/>
                <a:cs typeface="+mj-cs"/>
                <a:sym typeface="Helvetica"/>
              </a:rPr>
              <a:t>关系</a:t>
            </a:r>
            <a:r>
              <a:rPr>
                <a:solidFill>
                  <a:srgbClr val="FF0000"/>
                </a:solidFill>
                <a:latin typeface="+mj-lt"/>
                <a:ea typeface="+mj-ea"/>
                <a:cs typeface="+mj-cs"/>
                <a:sym typeface="Helvetica"/>
              </a:rPr>
              <a:t>的</a:t>
            </a:r>
            <a:r>
              <a:rPr b="1" u="sng">
                <a:solidFill>
                  <a:srgbClr val="FF0000"/>
                </a:solidFill>
                <a:latin typeface="+mj-lt"/>
                <a:ea typeface="+mj-ea"/>
                <a:cs typeface="+mj-cs"/>
                <a:sym typeface="Helvetica"/>
              </a:rPr>
              <a:t>法则</a:t>
            </a:r>
            <a:r>
              <a:rPr>
                <a:latin typeface="+mj-lt"/>
                <a:ea typeface="+mj-ea"/>
                <a:cs typeface="+mj-cs"/>
                <a:sym typeface="Helvetica"/>
              </a:rPr>
              <a:t>，</a:t>
            </a:r>
            <a:r>
              <a:rPr>
                <a:solidFill>
                  <a:srgbClr val="FF0000"/>
                </a:solidFill>
                <a:latin typeface="+mj-lt"/>
                <a:ea typeface="+mj-ea"/>
                <a:cs typeface="+mj-cs"/>
                <a:sym typeface="Helvetica"/>
              </a:rPr>
              <a:t>道德是对伦理采取的</a:t>
            </a:r>
            <a:r>
              <a:rPr b="1" u="sng">
                <a:solidFill>
                  <a:srgbClr val="FF0000"/>
                </a:solidFill>
                <a:latin typeface="+mj-lt"/>
                <a:ea typeface="+mj-ea"/>
                <a:cs typeface="+mj-cs"/>
                <a:sym typeface="Helvetica"/>
              </a:rPr>
              <a:t>态度</a:t>
            </a:r>
            <a:endParaRPr b="1" u="sng">
              <a:solidFill>
                <a:srgbClr val="FF0000"/>
              </a:solidFill>
            </a:endParaRPr>
          </a:p>
          <a:p>
            <a:pPr marL="185627" indent="-185627" defTabSz="495005">
              <a:buSzTx/>
              <a:buNone/>
              <a:defRPr sz="1100"/>
            </a:pPr>
          </a:p>
          <a:p>
            <a:pPr marL="185627" indent="-185627" defTabSz="495005">
              <a:spcBef>
                <a:spcPts val="200"/>
              </a:spcBef>
              <a:buSzTx/>
              <a:buNone/>
              <a:defRPr sz="1100"/>
            </a:pPr>
            <a:r>
              <a:t>      </a:t>
            </a:r>
            <a:r>
              <a:rPr>
                <a:latin typeface="+mj-lt"/>
                <a:ea typeface="+mj-ea"/>
                <a:cs typeface="+mj-cs"/>
                <a:sym typeface="Helvetica"/>
              </a:rPr>
              <a:t>五伦（父子、君臣、夫妇、长幼、朋友）作为人际</a:t>
            </a:r>
            <a:r>
              <a:rPr b="1">
                <a:solidFill>
                  <a:srgbClr val="0000FF"/>
                </a:solidFill>
                <a:latin typeface="+mj-lt"/>
                <a:ea typeface="+mj-ea"/>
                <a:cs typeface="+mj-cs"/>
                <a:sym typeface="Helvetica"/>
              </a:rPr>
              <a:t>关系</a:t>
            </a:r>
            <a:r>
              <a:rPr>
                <a:latin typeface="+mj-lt"/>
                <a:ea typeface="+mj-ea"/>
                <a:cs typeface="+mj-cs"/>
                <a:sym typeface="Helvetica"/>
              </a:rPr>
              <a:t>的代表</a:t>
            </a:r>
          </a:p>
          <a:p>
            <a:pPr marL="185627" indent="-185627" defTabSz="495005">
              <a:spcBef>
                <a:spcPts val="200"/>
              </a:spcBef>
              <a:buSzTx/>
              <a:buNone/>
              <a:defRPr sz="1100"/>
            </a:pPr>
            <a:r>
              <a:t>      </a:t>
            </a:r>
            <a:r>
              <a:rPr>
                <a:latin typeface="+mj-lt"/>
                <a:ea typeface="+mj-ea"/>
                <a:cs typeface="+mj-cs"/>
                <a:sym typeface="Helvetica"/>
              </a:rPr>
              <a:t>五常（仁、义、礼、智、信）凸显五伦应该具有的</a:t>
            </a:r>
            <a:r>
              <a:rPr b="1">
                <a:solidFill>
                  <a:srgbClr val="FF0000"/>
                </a:solidFill>
                <a:latin typeface="+mj-lt"/>
                <a:ea typeface="+mj-ea"/>
                <a:cs typeface="+mj-cs"/>
                <a:sym typeface="Helvetica"/>
              </a:rPr>
              <a:t>态度</a:t>
            </a:r>
          </a:p>
        </p:txBody>
      </p:sp>
      <p:sp>
        <p:nvSpPr>
          <p:cNvPr id="28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288"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内容占位符 2"/>
          <p:cNvSpPr txBox="1"/>
          <p:nvPr>
            <p:ph type="body" idx="1"/>
          </p:nvPr>
        </p:nvSpPr>
        <p:spPr>
          <a:xfrm>
            <a:off x="293448" y="737914"/>
            <a:ext cx="5377352" cy="2209552"/>
          </a:xfrm>
          <a:prstGeom prst="rect">
            <a:avLst/>
          </a:prstGeom>
        </p:spPr>
        <p:txBody>
          <a:bodyPr/>
          <a:lstStyle/>
          <a:p>
            <a:pPr>
              <a:spcBef>
                <a:spcPts val="200"/>
              </a:spcBef>
              <a:defRPr b="1" sz="1200">
                <a:latin typeface="+mj-lt"/>
                <a:ea typeface="+mj-ea"/>
                <a:cs typeface="+mj-cs"/>
                <a:sym typeface="Helvetica"/>
              </a:defRPr>
            </a:pPr>
            <a:r>
              <a:t>伦理和道德的紧密联系：</a:t>
            </a:r>
            <a:endParaRPr>
              <a:latin typeface="+mn-lt"/>
              <a:ea typeface="+mn-ea"/>
              <a:cs typeface="+mn-cs"/>
              <a:sym typeface="Calibri"/>
            </a:endParaRPr>
          </a:p>
          <a:p>
            <a:pPr>
              <a:spcBef>
                <a:spcPts val="200"/>
              </a:spcBef>
              <a:buSzTx/>
              <a:buNone/>
              <a:defRPr sz="1200">
                <a:solidFill>
                  <a:srgbClr val="0000FF"/>
                </a:solidFill>
                <a:latin typeface="+mj-lt"/>
                <a:ea typeface="+mj-ea"/>
                <a:cs typeface="+mj-cs"/>
                <a:sym typeface="Helvetica"/>
              </a:defRPr>
            </a:pPr>
            <a:r>
              <a:t>      伦理</a:t>
            </a:r>
            <a:r>
              <a:rPr>
                <a:solidFill>
                  <a:srgbClr val="000000"/>
                </a:solidFill>
              </a:rPr>
              <a:t>存在的目的和意义在于能够为道德所取</a:t>
            </a:r>
            <a:r>
              <a:t>法</a:t>
            </a:r>
            <a:r>
              <a:rPr>
                <a:solidFill>
                  <a:srgbClr val="000000"/>
                </a:solidFill>
              </a:rPr>
              <a:t>，能够为道德提供</a:t>
            </a:r>
            <a:r>
              <a:t>依据或理由</a:t>
            </a:r>
            <a:r>
              <a:rPr>
                <a:solidFill>
                  <a:srgbClr val="000000"/>
                </a:solidFill>
              </a:rPr>
              <a:t>，以</a:t>
            </a:r>
            <a:r>
              <a:t>指导</a:t>
            </a:r>
            <a:r>
              <a:rPr>
                <a:solidFill>
                  <a:srgbClr val="000000"/>
                </a:solidFill>
              </a:rPr>
              <a:t>人们的实践；</a:t>
            </a:r>
          </a:p>
          <a:p>
            <a:pPr>
              <a:spcBef>
                <a:spcPts val="200"/>
              </a:spcBef>
              <a:buSzTx/>
              <a:buNone/>
              <a:defRPr sz="1200"/>
            </a:pPr>
            <a:r>
              <a:t>      </a:t>
            </a:r>
            <a:r>
              <a:rPr>
                <a:latin typeface="+mj-lt"/>
                <a:ea typeface="+mj-ea"/>
                <a:cs typeface="+mj-cs"/>
                <a:sym typeface="Helvetica"/>
              </a:rPr>
              <a:t>而</a:t>
            </a:r>
            <a:r>
              <a:rPr>
                <a:solidFill>
                  <a:srgbClr val="FF0000"/>
                </a:solidFill>
                <a:latin typeface="+mj-lt"/>
                <a:ea typeface="+mj-ea"/>
                <a:cs typeface="+mj-cs"/>
                <a:sym typeface="Helvetica"/>
              </a:rPr>
              <a:t>道德</a:t>
            </a:r>
            <a:r>
              <a:rPr>
                <a:latin typeface="+mj-lt"/>
                <a:ea typeface="+mj-ea"/>
                <a:cs typeface="+mj-cs"/>
                <a:sym typeface="Helvetica"/>
              </a:rPr>
              <a:t>存在的目的和意义则在于能够</a:t>
            </a:r>
            <a:r>
              <a:rPr>
                <a:solidFill>
                  <a:srgbClr val="FF0000"/>
                </a:solidFill>
                <a:latin typeface="+mj-lt"/>
                <a:ea typeface="+mj-ea"/>
                <a:cs typeface="+mj-cs"/>
                <a:sym typeface="Helvetica"/>
              </a:rPr>
              <a:t>把伦理落实在人心、落实在行动</a:t>
            </a:r>
            <a:r>
              <a:rPr>
                <a:latin typeface="+mj-lt"/>
                <a:ea typeface="+mj-ea"/>
                <a:cs typeface="+mj-cs"/>
                <a:sym typeface="Helvetica"/>
              </a:rPr>
              <a:t>。</a:t>
            </a:r>
          </a:p>
        </p:txBody>
      </p:sp>
      <p:sp>
        <p:nvSpPr>
          <p:cNvPr id="29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292"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 name="内容占位符 2"/>
          <p:cNvSpPr txBox="1"/>
          <p:nvPr>
            <p:ph type="body" idx="1"/>
          </p:nvPr>
        </p:nvSpPr>
        <p:spPr>
          <a:xfrm>
            <a:off x="293448" y="737914"/>
            <a:ext cx="5377352" cy="2209552"/>
          </a:xfrm>
          <a:prstGeom prst="rect">
            <a:avLst/>
          </a:prstGeom>
        </p:spPr>
        <p:txBody>
          <a:bodyPr/>
          <a:lstStyle/>
          <a:p>
            <a:pPr marL="157980" indent="-157980" defTabSz="421281">
              <a:spcBef>
                <a:spcPts val="200"/>
              </a:spcBef>
              <a:defRPr sz="900"/>
            </a:pPr>
            <a:r>
              <a:t>“</a:t>
            </a:r>
            <a:r>
              <a:rPr>
                <a:latin typeface="+mj-lt"/>
                <a:ea typeface="+mj-ea"/>
                <a:cs typeface="+mj-cs"/>
                <a:sym typeface="Helvetica"/>
              </a:rPr>
              <a:t>计算机伦理十诫</a:t>
            </a:r>
            <a:r>
              <a:t>”</a:t>
            </a:r>
          </a:p>
          <a:p>
            <a:pPr lvl="1" marL="342291" indent="-131650" defTabSz="421281">
              <a:spcBef>
                <a:spcPts val="100"/>
              </a:spcBef>
              <a:defRPr sz="800"/>
            </a:pPr>
            <a:r>
              <a:t>(1) </a:t>
            </a:r>
            <a:r>
              <a:rPr>
                <a:latin typeface="+mj-lt"/>
                <a:ea typeface="+mj-ea"/>
                <a:cs typeface="+mj-cs"/>
                <a:sym typeface="Helvetica"/>
              </a:rPr>
              <a:t>你不应该用计算机去</a:t>
            </a:r>
            <a:r>
              <a:rPr>
                <a:solidFill>
                  <a:srgbClr val="FF0000"/>
                </a:solidFill>
                <a:latin typeface="+mj-lt"/>
                <a:ea typeface="+mj-ea"/>
                <a:cs typeface="+mj-cs"/>
                <a:sym typeface="Helvetica"/>
              </a:rPr>
              <a:t>伤害</a:t>
            </a:r>
            <a:r>
              <a:rPr>
                <a:latin typeface="+mj-lt"/>
                <a:ea typeface="+mj-ea"/>
                <a:cs typeface="+mj-cs"/>
                <a:sym typeface="Helvetica"/>
              </a:rPr>
              <a:t>他人</a:t>
            </a:r>
          </a:p>
          <a:p>
            <a:pPr lvl="1" marL="342291" indent="-131650" defTabSz="421281">
              <a:spcBef>
                <a:spcPts val="100"/>
              </a:spcBef>
              <a:defRPr sz="800"/>
            </a:pPr>
            <a:r>
              <a:t>(2) </a:t>
            </a:r>
            <a:r>
              <a:rPr>
                <a:latin typeface="+mj-lt"/>
                <a:ea typeface="+mj-ea"/>
                <a:cs typeface="+mj-cs"/>
                <a:sym typeface="Helvetica"/>
              </a:rPr>
              <a:t>你不应该去</a:t>
            </a:r>
            <a:r>
              <a:rPr>
                <a:solidFill>
                  <a:srgbClr val="0000FF"/>
                </a:solidFill>
                <a:latin typeface="+mj-lt"/>
                <a:ea typeface="+mj-ea"/>
                <a:cs typeface="+mj-cs"/>
                <a:sym typeface="Helvetica"/>
              </a:rPr>
              <a:t>影响</a:t>
            </a:r>
            <a:r>
              <a:rPr>
                <a:latin typeface="+mj-lt"/>
                <a:ea typeface="+mj-ea"/>
                <a:cs typeface="+mj-cs"/>
                <a:sym typeface="Helvetica"/>
              </a:rPr>
              <a:t>他人的计算机工作</a:t>
            </a:r>
          </a:p>
          <a:p>
            <a:pPr lvl="1" marL="342291" indent="-131650" defTabSz="421281">
              <a:spcBef>
                <a:spcPts val="100"/>
              </a:spcBef>
              <a:defRPr sz="800"/>
            </a:pPr>
            <a:r>
              <a:t>(3) </a:t>
            </a:r>
            <a:r>
              <a:rPr>
                <a:latin typeface="+mj-lt"/>
                <a:ea typeface="+mj-ea"/>
                <a:cs typeface="+mj-cs"/>
                <a:sym typeface="Helvetica"/>
              </a:rPr>
              <a:t>你不应该到他人的计算机文件里去</a:t>
            </a:r>
            <a:r>
              <a:rPr>
                <a:solidFill>
                  <a:srgbClr val="0000FF"/>
                </a:solidFill>
                <a:latin typeface="+mj-lt"/>
                <a:ea typeface="+mj-ea"/>
                <a:cs typeface="+mj-cs"/>
                <a:sym typeface="Helvetica"/>
              </a:rPr>
              <a:t>窥探</a:t>
            </a:r>
            <a:endParaRPr>
              <a:solidFill>
                <a:srgbClr val="0000FF"/>
              </a:solidFill>
            </a:endParaRPr>
          </a:p>
          <a:p>
            <a:pPr lvl="1" marL="342291" indent="-131650" defTabSz="421281">
              <a:spcBef>
                <a:spcPts val="100"/>
              </a:spcBef>
              <a:defRPr sz="800"/>
            </a:pPr>
            <a:r>
              <a:t>(4) </a:t>
            </a:r>
            <a:r>
              <a:rPr>
                <a:latin typeface="+mj-lt"/>
                <a:ea typeface="+mj-ea"/>
                <a:cs typeface="+mj-cs"/>
                <a:sym typeface="Helvetica"/>
              </a:rPr>
              <a:t>你不应该用计算机去</a:t>
            </a:r>
            <a:r>
              <a:rPr>
                <a:solidFill>
                  <a:srgbClr val="0000FF"/>
                </a:solidFill>
                <a:latin typeface="+mj-lt"/>
                <a:ea typeface="+mj-ea"/>
                <a:cs typeface="+mj-cs"/>
                <a:sym typeface="Helvetica"/>
              </a:rPr>
              <a:t>偷盗</a:t>
            </a:r>
            <a:endParaRPr>
              <a:solidFill>
                <a:srgbClr val="0000FF"/>
              </a:solidFill>
            </a:endParaRPr>
          </a:p>
          <a:p>
            <a:pPr lvl="1" marL="342291" indent="-131650" defTabSz="421281">
              <a:spcBef>
                <a:spcPts val="100"/>
              </a:spcBef>
              <a:defRPr sz="800"/>
            </a:pPr>
            <a:r>
              <a:t>(5) </a:t>
            </a:r>
            <a:r>
              <a:rPr>
                <a:latin typeface="+mj-lt"/>
                <a:ea typeface="+mj-ea"/>
                <a:cs typeface="+mj-cs"/>
                <a:sym typeface="Helvetica"/>
              </a:rPr>
              <a:t>你不应该用计算机去</a:t>
            </a:r>
            <a:r>
              <a:rPr>
                <a:solidFill>
                  <a:srgbClr val="FF0000"/>
                </a:solidFill>
                <a:latin typeface="+mj-lt"/>
                <a:ea typeface="+mj-ea"/>
                <a:cs typeface="+mj-cs"/>
                <a:sym typeface="Helvetica"/>
              </a:rPr>
              <a:t>做假证</a:t>
            </a:r>
            <a:endParaRPr>
              <a:solidFill>
                <a:srgbClr val="FF0000"/>
              </a:solidFill>
            </a:endParaRPr>
          </a:p>
          <a:p>
            <a:pPr lvl="1" marL="342291" indent="-131650" defTabSz="421281">
              <a:spcBef>
                <a:spcPts val="100"/>
              </a:spcBef>
              <a:defRPr sz="800"/>
            </a:pPr>
            <a:r>
              <a:t>(6) </a:t>
            </a:r>
            <a:r>
              <a:rPr>
                <a:latin typeface="+mj-lt"/>
                <a:ea typeface="+mj-ea"/>
                <a:cs typeface="+mj-cs"/>
                <a:sym typeface="Helvetica"/>
              </a:rPr>
              <a:t>你不应该</a:t>
            </a:r>
            <a:r>
              <a:rPr>
                <a:solidFill>
                  <a:srgbClr val="FF0000"/>
                </a:solidFill>
                <a:latin typeface="+mj-lt"/>
                <a:ea typeface="+mj-ea"/>
                <a:cs typeface="+mj-cs"/>
                <a:sym typeface="Helvetica"/>
              </a:rPr>
              <a:t>拷贝</a:t>
            </a:r>
            <a:r>
              <a:rPr>
                <a:latin typeface="+mj-lt"/>
                <a:ea typeface="+mj-ea"/>
                <a:cs typeface="+mj-cs"/>
                <a:sym typeface="Helvetica"/>
              </a:rPr>
              <a:t>你没有购买的软件</a:t>
            </a:r>
          </a:p>
          <a:p>
            <a:pPr lvl="1" marL="342291" indent="-131650" defTabSz="421281">
              <a:spcBef>
                <a:spcPts val="100"/>
              </a:spcBef>
              <a:defRPr sz="800"/>
            </a:pPr>
            <a:r>
              <a:t>(7) </a:t>
            </a:r>
            <a:r>
              <a:rPr>
                <a:latin typeface="+mj-lt"/>
                <a:ea typeface="+mj-ea"/>
                <a:cs typeface="+mj-cs"/>
                <a:sym typeface="Helvetica"/>
              </a:rPr>
              <a:t>你不应该</a:t>
            </a:r>
            <a:r>
              <a:rPr>
                <a:solidFill>
                  <a:srgbClr val="0000FF"/>
                </a:solidFill>
                <a:latin typeface="+mj-lt"/>
                <a:ea typeface="+mj-ea"/>
                <a:cs typeface="+mj-cs"/>
                <a:sym typeface="Helvetica"/>
              </a:rPr>
              <a:t>使用</a:t>
            </a:r>
            <a:r>
              <a:rPr>
                <a:latin typeface="+mj-lt"/>
                <a:ea typeface="+mj-ea"/>
                <a:cs typeface="+mj-cs"/>
                <a:sym typeface="Helvetica"/>
              </a:rPr>
              <a:t>他人的计算机资源，除非你得到了准许或者为此做出了补偿</a:t>
            </a:r>
          </a:p>
          <a:p>
            <a:pPr lvl="1" marL="342291" indent="-131650" defTabSz="421281">
              <a:spcBef>
                <a:spcPts val="100"/>
              </a:spcBef>
              <a:defRPr sz="800"/>
            </a:pPr>
            <a:r>
              <a:t>(8) </a:t>
            </a:r>
            <a:r>
              <a:rPr>
                <a:latin typeface="+mj-lt"/>
                <a:ea typeface="+mj-ea"/>
                <a:cs typeface="+mj-cs"/>
                <a:sym typeface="Helvetica"/>
              </a:rPr>
              <a:t>你不应该</a:t>
            </a:r>
            <a:r>
              <a:rPr>
                <a:solidFill>
                  <a:srgbClr val="0000FF"/>
                </a:solidFill>
                <a:latin typeface="+mj-lt"/>
                <a:ea typeface="+mj-ea"/>
                <a:cs typeface="+mj-cs"/>
                <a:sym typeface="Helvetica"/>
              </a:rPr>
              <a:t>剽窃</a:t>
            </a:r>
            <a:r>
              <a:rPr>
                <a:latin typeface="+mj-lt"/>
                <a:ea typeface="+mj-ea"/>
                <a:cs typeface="+mj-cs"/>
                <a:sym typeface="Helvetica"/>
              </a:rPr>
              <a:t>他人的精神产品</a:t>
            </a:r>
          </a:p>
          <a:p>
            <a:pPr lvl="1" marL="342291" indent="-131650" defTabSz="421281">
              <a:spcBef>
                <a:spcPts val="100"/>
              </a:spcBef>
              <a:defRPr sz="800"/>
            </a:pPr>
            <a:r>
              <a:t>(9) </a:t>
            </a:r>
            <a:r>
              <a:rPr>
                <a:latin typeface="+mj-lt"/>
                <a:ea typeface="+mj-ea"/>
                <a:cs typeface="+mj-cs"/>
                <a:sym typeface="Helvetica"/>
              </a:rPr>
              <a:t>你应该注意你正在写入的程序和你正在设计的系统的</a:t>
            </a:r>
            <a:r>
              <a:rPr>
                <a:solidFill>
                  <a:srgbClr val="FF0000"/>
                </a:solidFill>
                <a:latin typeface="+mj-lt"/>
                <a:ea typeface="+mj-ea"/>
                <a:cs typeface="+mj-cs"/>
                <a:sym typeface="Helvetica"/>
              </a:rPr>
              <a:t>社会效应</a:t>
            </a:r>
            <a:endParaRPr>
              <a:solidFill>
                <a:srgbClr val="FF0000"/>
              </a:solidFill>
            </a:endParaRPr>
          </a:p>
          <a:p>
            <a:pPr lvl="1" marL="342291" indent="-131650" defTabSz="421281">
              <a:spcBef>
                <a:spcPts val="100"/>
              </a:spcBef>
              <a:defRPr sz="800"/>
            </a:pPr>
            <a:r>
              <a:t>(10) </a:t>
            </a:r>
            <a:r>
              <a:rPr>
                <a:latin typeface="+mj-lt"/>
                <a:ea typeface="+mj-ea"/>
                <a:cs typeface="+mj-cs"/>
                <a:sym typeface="Helvetica"/>
              </a:rPr>
              <a:t>你应该始终注意，你使用计算机时是在进一步加强你对你的人类同胞的</a:t>
            </a:r>
            <a:r>
              <a:rPr>
                <a:solidFill>
                  <a:srgbClr val="FF0000"/>
                </a:solidFill>
                <a:latin typeface="+mj-lt"/>
                <a:ea typeface="+mj-ea"/>
                <a:cs typeface="+mj-cs"/>
                <a:sym typeface="Helvetica"/>
              </a:rPr>
              <a:t>理解和尊敬</a:t>
            </a:r>
          </a:p>
        </p:txBody>
      </p:sp>
      <p:sp>
        <p:nvSpPr>
          <p:cNvPr id="29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296"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内容占位符 2"/>
          <p:cNvSpPr txBox="1"/>
          <p:nvPr>
            <p:ph type="body" idx="1"/>
          </p:nvPr>
        </p:nvSpPr>
        <p:spPr>
          <a:xfrm>
            <a:off x="293448" y="737914"/>
            <a:ext cx="5377352" cy="2209552"/>
          </a:xfrm>
          <a:prstGeom prst="rect">
            <a:avLst/>
          </a:prstGeom>
        </p:spPr>
        <p:txBody>
          <a:bodyPr/>
          <a:lstStyle/>
          <a:p>
            <a:pPr>
              <a:spcBef>
                <a:spcPts val="200"/>
              </a:spcBef>
              <a:defRPr b="1" sz="1100"/>
            </a:pPr>
            <a:r>
              <a:t>Ten Commandments of Computer Ethics</a:t>
            </a:r>
          </a:p>
          <a:p>
            <a:pPr lvl="1" marL="427865" indent="-164563">
              <a:spcBef>
                <a:spcPts val="200"/>
              </a:spcBef>
              <a:defRPr sz="900"/>
            </a:pPr>
            <a:r>
              <a:t>You shall not use a computer to </a:t>
            </a:r>
            <a:r>
              <a:rPr>
                <a:solidFill>
                  <a:srgbClr val="FF0000"/>
                </a:solidFill>
              </a:rPr>
              <a:t>harm</a:t>
            </a:r>
            <a:r>
              <a:t> other people.</a:t>
            </a:r>
            <a:endParaRPr sz="1600"/>
          </a:p>
          <a:p>
            <a:pPr lvl="1" marL="427865" indent="-164563">
              <a:spcBef>
                <a:spcPts val="200"/>
              </a:spcBef>
              <a:defRPr sz="900"/>
            </a:pPr>
            <a:r>
              <a:t>You shall not </a:t>
            </a:r>
            <a:r>
              <a:rPr>
                <a:solidFill>
                  <a:srgbClr val="FF0000"/>
                </a:solidFill>
              </a:rPr>
              <a:t>interfere</a:t>
            </a:r>
            <a:r>
              <a:t> with other people's computer work.</a:t>
            </a:r>
            <a:endParaRPr sz="1600"/>
          </a:p>
          <a:p>
            <a:pPr lvl="1" marL="427865" indent="-164563">
              <a:spcBef>
                <a:spcPts val="200"/>
              </a:spcBef>
              <a:defRPr sz="900"/>
            </a:pPr>
            <a:r>
              <a:t>You shall not </a:t>
            </a:r>
            <a:r>
              <a:rPr>
                <a:solidFill>
                  <a:srgbClr val="FF0000"/>
                </a:solidFill>
              </a:rPr>
              <a:t>snoop</a:t>
            </a:r>
            <a:r>
              <a:t> around in other people's computer files.</a:t>
            </a:r>
            <a:endParaRPr sz="1600"/>
          </a:p>
          <a:p>
            <a:pPr lvl="1" marL="427865" indent="-164563">
              <a:spcBef>
                <a:spcPts val="200"/>
              </a:spcBef>
              <a:defRPr sz="900"/>
            </a:pPr>
            <a:r>
              <a:t>You shall not use a computer to </a:t>
            </a:r>
            <a:r>
              <a:rPr>
                <a:solidFill>
                  <a:srgbClr val="FF0000"/>
                </a:solidFill>
              </a:rPr>
              <a:t>steal</a:t>
            </a:r>
            <a:r>
              <a:t>.</a:t>
            </a:r>
            <a:endParaRPr sz="1600"/>
          </a:p>
          <a:p>
            <a:pPr lvl="1" marL="427865" indent="-164563">
              <a:spcBef>
                <a:spcPts val="200"/>
              </a:spcBef>
              <a:defRPr sz="900"/>
            </a:pPr>
            <a:r>
              <a:t>You shall not use a computer to </a:t>
            </a:r>
            <a:r>
              <a:rPr>
                <a:solidFill>
                  <a:srgbClr val="FF0000"/>
                </a:solidFill>
              </a:rPr>
              <a:t>bear false witness</a:t>
            </a:r>
            <a:r>
              <a:t>.</a:t>
            </a:r>
            <a:endParaRPr sz="1600"/>
          </a:p>
          <a:p>
            <a:pPr lvl="1" marL="427865" indent="-164563">
              <a:spcBef>
                <a:spcPts val="200"/>
              </a:spcBef>
              <a:defRPr sz="900"/>
            </a:pPr>
            <a:r>
              <a:t>You shall not </a:t>
            </a:r>
            <a:r>
              <a:rPr>
                <a:solidFill>
                  <a:srgbClr val="FF0000"/>
                </a:solidFill>
              </a:rPr>
              <a:t>copy or use proprietary software </a:t>
            </a:r>
            <a:r>
              <a:t>for which you have not paid (without permission).</a:t>
            </a:r>
            <a:endParaRPr sz="1600"/>
          </a:p>
          <a:p>
            <a:pPr lvl="1" marL="427865" indent="-164563">
              <a:spcBef>
                <a:spcPts val="200"/>
              </a:spcBef>
              <a:defRPr sz="900"/>
            </a:pPr>
            <a:r>
              <a:t>You shall not </a:t>
            </a:r>
            <a:r>
              <a:rPr>
                <a:solidFill>
                  <a:srgbClr val="FF0000"/>
                </a:solidFill>
              </a:rPr>
              <a:t>use other people's computer resources </a:t>
            </a:r>
            <a:r>
              <a:t>without authorization or proper compensation.</a:t>
            </a:r>
            <a:endParaRPr sz="1600"/>
          </a:p>
          <a:p>
            <a:pPr lvl="1" marL="427865" indent="-164563">
              <a:spcBef>
                <a:spcPts val="200"/>
              </a:spcBef>
              <a:defRPr sz="900"/>
            </a:pPr>
            <a:r>
              <a:t>You shall not </a:t>
            </a:r>
            <a:r>
              <a:rPr>
                <a:solidFill>
                  <a:srgbClr val="FF0000"/>
                </a:solidFill>
              </a:rPr>
              <a:t>appropriate</a:t>
            </a:r>
            <a:r>
              <a:t> other people's intellectual output.</a:t>
            </a:r>
            <a:endParaRPr sz="1600"/>
          </a:p>
          <a:p>
            <a:pPr lvl="1" marL="427865" indent="-164563">
              <a:spcBef>
                <a:spcPts val="200"/>
              </a:spcBef>
              <a:defRPr sz="900"/>
            </a:pPr>
            <a:r>
              <a:t>You shall think about the </a:t>
            </a:r>
            <a:r>
              <a:rPr>
                <a:solidFill>
                  <a:srgbClr val="FF0000"/>
                </a:solidFill>
              </a:rPr>
              <a:t>social consequences </a:t>
            </a:r>
            <a:r>
              <a:t>of the program you are writing or the system you are designing.</a:t>
            </a:r>
            <a:endParaRPr sz="1600"/>
          </a:p>
          <a:p>
            <a:pPr lvl="1" marL="427865" indent="-164563">
              <a:spcBef>
                <a:spcPts val="200"/>
              </a:spcBef>
              <a:defRPr sz="900"/>
            </a:pPr>
            <a:r>
              <a:t>You shall always use a computer in ways that </a:t>
            </a:r>
            <a:r>
              <a:rPr>
                <a:solidFill>
                  <a:srgbClr val="FF0000"/>
                </a:solidFill>
              </a:rPr>
              <a:t>ensure consideration and respect </a:t>
            </a:r>
            <a:r>
              <a:t>for your fellow humans.</a:t>
            </a:r>
          </a:p>
        </p:txBody>
      </p:sp>
      <p:sp>
        <p:nvSpPr>
          <p:cNvPr id="29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300"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1" name="矩形 5"/>
          <p:cNvSpPr txBox="1"/>
          <p:nvPr/>
        </p:nvSpPr>
        <p:spPr>
          <a:xfrm>
            <a:off x="555824" y="2732022"/>
            <a:ext cx="3148921" cy="19601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800" u="sng">
                <a:solidFill>
                  <a:srgbClr val="0000FF"/>
                </a:solidFill>
                <a:uFill>
                  <a:solidFill>
                    <a:srgbClr val="0000FF"/>
                  </a:solidFill>
                </a:uFill>
                <a:latin typeface="+mn-lt"/>
                <a:ea typeface="+mn-ea"/>
                <a:cs typeface="+mn-cs"/>
                <a:sym typeface="Calibri"/>
              </a:defRPr>
            </a:pPr>
            <a:r>
              <a:rPr>
                <a:hlinkClick r:id="rId2" invalidUrl="" action="" tgtFrame="" tooltip="" history="1" highlightClick="0" endSnd="0"/>
              </a:rPr>
              <a:t>https://en.wikipedia.org/wiki/Ten_Commandments_of_Computer_</a:t>
            </a:r>
            <a:r>
              <a:rPr>
                <a:hlinkClick r:id="rId2" invalidUrl="" action="" tgtFrame="" tooltip="" history="1" highlightClick="0" endSnd="0"/>
              </a:rPr>
              <a:t>Ethics</a:t>
            </a:r>
            <a:r>
              <a:rPr u="none">
                <a:solidFill>
                  <a:srgbClr val="000000"/>
                </a:solidFill>
                <a:uFillTx/>
              </a:rPr>
              <a:t> </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内容占位符 2"/>
          <p:cNvSpPr txBox="1"/>
          <p:nvPr>
            <p:ph type="body" idx="1"/>
          </p:nvPr>
        </p:nvSpPr>
        <p:spPr>
          <a:xfrm>
            <a:off x="293448" y="737914"/>
            <a:ext cx="5377352" cy="2209552"/>
          </a:xfrm>
          <a:prstGeom prst="rect">
            <a:avLst/>
          </a:prstGeom>
        </p:spPr>
        <p:txBody>
          <a:bodyPr/>
          <a:lstStyle/>
          <a:p>
            <a:pPr>
              <a:spcBef>
                <a:spcPts val="200"/>
              </a:spcBef>
              <a:defRPr b="1" sz="1100"/>
            </a:pPr>
            <a:r>
              <a:t>Commandment 1</a:t>
            </a:r>
          </a:p>
          <a:p>
            <a:pPr>
              <a:spcBef>
                <a:spcPts val="200"/>
              </a:spcBef>
              <a:defRPr sz="1100"/>
            </a:pPr>
            <a:r>
              <a:t>Simply put: Do not use the computer in ways that may </a:t>
            </a:r>
            <a:r>
              <a:rPr b="1">
                <a:solidFill>
                  <a:srgbClr val="FF0000"/>
                </a:solidFill>
              </a:rPr>
              <a:t>harm</a:t>
            </a:r>
            <a:r>
              <a:t> other people.</a:t>
            </a:r>
          </a:p>
          <a:p>
            <a:pPr>
              <a:spcBef>
                <a:spcPts val="200"/>
              </a:spcBef>
              <a:defRPr sz="1100"/>
            </a:pPr>
            <a:r>
              <a:t>Explanation: This commandment says that it is unethical to use a computer to harm another user. It is not limited to </a:t>
            </a:r>
            <a:r>
              <a:rPr>
                <a:solidFill>
                  <a:srgbClr val="0000FF"/>
                </a:solidFill>
              </a:rPr>
              <a:t>physical injury</a:t>
            </a:r>
            <a:r>
              <a:t>. It includes harming or corrupting other users' </a:t>
            </a:r>
            <a:r>
              <a:rPr>
                <a:solidFill>
                  <a:srgbClr val="0000FF"/>
                </a:solidFill>
              </a:rPr>
              <a:t>data or files</a:t>
            </a:r>
            <a:r>
              <a:t>. The commandment states that it is wrong to use a computer to steal someone's </a:t>
            </a:r>
            <a:r>
              <a:rPr>
                <a:solidFill>
                  <a:srgbClr val="0000FF"/>
                </a:solidFill>
              </a:rPr>
              <a:t>personal information</a:t>
            </a:r>
            <a:r>
              <a:t>. </a:t>
            </a:r>
            <a:r>
              <a:rPr>
                <a:solidFill>
                  <a:srgbClr val="0000FF"/>
                </a:solidFill>
              </a:rPr>
              <a:t>Manipulating or destroying files </a:t>
            </a:r>
            <a:r>
              <a:t>of other users is ethically wrong. It is unethical to write programs, which on execution lead to stealing, copying or gaining </a:t>
            </a:r>
            <a:r>
              <a:rPr>
                <a:solidFill>
                  <a:srgbClr val="0000FF"/>
                </a:solidFill>
              </a:rPr>
              <a:t>unauthorized access to other users' data</a:t>
            </a:r>
            <a:r>
              <a:t>. Being involved in practices like </a:t>
            </a:r>
            <a:r>
              <a:rPr b="1">
                <a:solidFill>
                  <a:srgbClr val="0000FF"/>
                </a:solidFill>
              </a:rPr>
              <a:t>hacking</a:t>
            </a:r>
            <a:r>
              <a:t>, </a:t>
            </a:r>
            <a:r>
              <a:rPr>
                <a:solidFill>
                  <a:srgbClr val="0000FF"/>
                </a:solidFill>
              </a:rPr>
              <a:t>spamming</a:t>
            </a:r>
            <a:r>
              <a:t>, </a:t>
            </a:r>
            <a:r>
              <a:rPr>
                <a:solidFill>
                  <a:srgbClr val="0000FF"/>
                </a:solidFill>
              </a:rPr>
              <a:t>phishing</a:t>
            </a:r>
            <a:r>
              <a:t> or </a:t>
            </a:r>
            <a:r>
              <a:rPr>
                <a:solidFill>
                  <a:srgbClr val="0000FF"/>
                </a:solidFill>
              </a:rPr>
              <a:t>cyber bullying </a:t>
            </a:r>
            <a:r>
              <a:t>does not conform to computer ethics.</a:t>
            </a:r>
          </a:p>
        </p:txBody>
      </p:sp>
      <p:sp>
        <p:nvSpPr>
          <p:cNvPr id="30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305"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内容占位符 2"/>
          <p:cNvSpPr txBox="1"/>
          <p:nvPr>
            <p:ph type="body" idx="1"/>
          </p:nvPr>
        </p:nvSpPr>
        <p:spPr>
          <a:xfrm>
            <a:off x="293448" y="737914"/>
            <a:ext cx="5377352" cy="2209552"/>
          </a:xfrm>
          <a:prstGeom prst="rect">
            <a:avLst/>
          </a:prstGeom>
        </p:spPr>
        <p:txBody>
          <a:bodyPr/>
          <a:lstStyle/>
          <a:p>
            <a:pPr>
              <a:spcBef>
                <a:spcPts val="200"/>
              </a:spcBef>
              <a:defRPr b="1" sz="1100"/>
            </a:pPr>
            <a:r>
              <a:t>Commandment 2</a:t>
            </a:r>
          </a:p>
          <a:p>
            <a:pPr>
              <a:spcBef>
                <a:spcPts val="200"/>
              </a:spcBef>
              <a:defRPr sz="1100"/>
            </a:pPr>
            <a:r>
              <a:t>Simply put: Do not use computer technology to cause </a:t>
            </a:r>
            <a:r>
              <a:rPr b="1">
                <a:solidFill>
                  <a:srgbClr val="FF0000"/>
                </a:solidFill>
              </a:rPr>
              <a:t>interference</a:t>
            </a:r>
            <a:r>
              <a:t> in other users' work.</a:t>
            </a:r>
          </a:p>
          <a:p>
            <a:pPr>
              <a:spcBef>
                <a:spcPts val="200"/>
              </a:spcBef>
              <a:defRPr sz="1100"/>
            </a:pPr>
            <a:r>
              <a:t>Explanation: Computer software can be used in ways that </a:t>
            </a:r>
            <a:r>
              <a:rPr>
                <a:solidFill>
                  <a:srgbClr val="0000FF"/>
                </a:solidFill>
              </a:rPr>
              <a:t>disturb</a:t>
            </a:r>
            <a:r>
              <a:t> other users or </a:t>
            </a:r>
            <a:r>
              <a:rPr>
                <a:solidFill>
                  <a:srgbClr val="0000FF"/>
                </a:solidFill>
              </a:rPr>
              <a:t>disrupt</a:t>
            </a:r>
            <a:r>
              <a:t> their work. </a:t>
            </a:r>
            <a:r>
              <a:rPr>
                <a:solidFill>
                  <a:srgbClr val="0000FF"/>
                </a:solidFill>
              </a:rPr>
              <a:t>Viruses</a:t>
            </a:r>
            <a:r>
              <a:t>, for example, are programs meant to harm useful computer programs or interfere with the normal functioning of a computer. </a:t>
            </a:r>
            <a:r>
              <a:rPr>
                <a:solidFill>
                  <a:srgbClr val="0000FF"/>
                </a:solidFill>
              </a:rPr>
              <a:t>Malicious software </a:t>
            </a:r>
            <a:r>
              <a:t>can disrupt the functioning of computers in more ways than one. It may overload computer memory through excessive consumption of computer resources, thus slowing its functioning. It may cause a computer to function wrongly or even stop working. Using malicious software to attack a computer is unethical.</a:t>
            </a:r>
          </a:p>
        </p:txBody>
      </p:sp>
      <p:sp>
        <p:nvSpPr>
          <p:cNvPr id="30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309"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内容占位符 2"/>
          <p:cNvSpPr txBox="1"/>
          <p:nvPr>
            <p:ph type="body" idx="1"/>
          </p:nvPr>
        </p:nvSpPr>
        <p:spPr>
          <a:xfrm>
            <a:off x="293448" y="737914"/>
            <a:ext cx="5377352" cy="2209552"/>
          </a:xfrm>
          <a:prstGeom prst="rect">
            <a:avLst/>
          </a:prstGeom>
        </p:spPr>
        <p:txBody>
          <a:bodyPr/>
          <a:lstStyle/>
          <a:p>
            <a:pPr>
              <a:spcBef>
                <a:spcPts val="200"/>
              </a:spcBef>
              <a:defRPr b="1" sz="1100"/>
            </a:pPr>
            <a:r>
              <a:t>Commandment 3</a:t>
            </a:r>
          </a:p>
          <a:p>
            <a:pPr>
              <a:spcBef>
                <a:spcPts val="200"/>
              </a:spcBef>
              <a:defRPr sz="1100"/>
            </a:pPr>
            <a:r>
              <a:t>Simply put: Do not </a:t>
            </a:r>
            <a:r>
              <a:rPr b="1">
                <a:solidFill>
                  <a:srgbClr val="FF0000"/>
                </a:solidFill>
              </a:rPr>
              <a:t>spy</a:t>
            </a:r>
            <a:r>
              <a:t> on another person's computer data.</a:t>
            </a:r>
          </a:p>
          <a:p>
            <a:pPr>
              <a:spcBef>
                <a:spcPts val="200"/>
              </a:spcBef>
              <a:defRPr sz="1100"/>
            </a:pPr>
            <a:r>
              <a:t>Explanation: We know it is wrong to read someone's personal letters. On the same lines, it is wrong to read someone else's </a:t>
            </a:r>
            <a:r>
              <a:rPr>
                <a:solidFill>
                  <a:srgbClr val="0000FF"/>
                </a:solidFill>
              </a:rPr>
              <a:t>email messages or files</a:t>
            </a:r>
            <a:r>
              <a:t>. Obtaining data from another person's private files </a:t>
            </a:r>
            <a:r>
              <a:rPr>
                <a:solidFill>
                  <a:srgbClr val="0000FF"/>
                </a:solidFill>
              </a:rPr>
              <a:t>is nothing less than breaking into someone's room</a:t>
            </a:r>
            <a:r>
              <a:t>. Snooping around in another person's files or reading someone else's personal messages is the invasion of his </a:t>
            </a:r>
            <a:r>
              <a:rPr>
                <a:solidFill>
                  <a:srgbClr val="0000FF"/>
                </a:solidFill>
              </a:rPr>
              <a:t>privacy</a:t>
            </a:r>
            <a:r>
              <a:t>. There are </a:t>
            </a:r>
            <a:r>
              <a:rPr b="1">
                <a:solidFill>
                  <a:srgbClr val="FF0000"/>
                </a:solidFill>
              </a:rPr>
              <a:t>exceptions</a:t>
            </a:r>
            <a:r>
              <a:t> to this. For example, spying is necessary and cannot be called unethical when it is done against illegitimate use of computers. For example, intelligence agencies working on cybercrime cases need to spy on the internet activity of suspects.</a:t>
            </a:r>
          </a:p>
        </p:txBody>
      </p:sp>
      <p:sp>
        <p:nvSpPr>
          <p:cNvPr id="31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313"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内容占位符 2"/>
          <p:cNvSpPr txBox="1"/>
          <p:nvPr>
            <p:ph type="body" idx="1"/>
          </p:nvPr>
        </p:nvSpPr>
        <p:spPr>
          <a:xfrm>
            <a:off x="293448" y="737914"/>
            <a:ext cx="5377352" cy="2209552"/>
          </a:xfrm>
          <a:prstGeom prst="rect">
            <a:avLst/>
          </a:prstGeom>
        </p:spPr>
        <p:txBody>
          <a:bodyPr/>
          <a:lstStyle/>
          <a:p>
            <a:pPr>
              <a:spcBef>
                <a:spcPts val="200"/>
              </a:spcBef>
              <a:defRPr b="1" sz="1100"/>
            </a:pPr>
            <a:r>
              <a:t>Commandment 4</a:t>
            </a:r>
          </a:p>
          <a:p>
            <a:pPr>
              <a:spcBef>
                <a:spcPts val="200"/>
              </a:spcBef>
              <a:defRPr sz="1100"/>
            </a:pPr>
            <a:r>
              <a:t>Simply put: Do not use computer technology to </a:t>
            </a:r>
            <a:r>
              <a:rPr b="1">
                <a:solidFill>
                  <a:srgbClr val="FF0000"/>
                </a:solidFill>
              </a:rPr>
              <a:t>steal</a:t>
            </a:r>
            <a:r>
              <a:t> information.</a:t>
            </a:r>
          </a:p>
          <a:p>
            <a:pPr>
              <a:spcBef>
                <a:spcPts val="200"/>
              </a:spcBef>
              <a:defRPr sz="1100"/>
            </a:pPr>
            <a:r>
              <a:t>Explanation: Stealing sensitive information or leaking confidential information is as good as </a:t>
            </a:r>
            <a:r>
              <a:rPr>
                <a:solidFill>
                  <a:srgbClr val="0000FF"/>
                </a:solidFill>
              </a:rPr>
              <a:t>robbery</a:t>
            </a:r>
            <a:r>
              <a:t>. It is wrong to acquire personal information of employees from an employee database or </a:t>
            </a:r>
            <a:r>
              <a:rPr>
                <a:solidFill>
                  <a:srgbClr val="0000FF"/>
                </a:solidFill>
              </a:rPr>
              <a:t>patient history </a:t>
            </a:r>
            <a:r>
              <a:t>from a hospital database or other such information that is meant to be confidential. Similarly, breaking into a </a:t>
            </a:r>
            <a:r>
              <a:rPr>
                <a:solidFill>
                  <a:srgbClr val="0000FF"/>
                </a:solidFill>
              </a:rPr>
              <a:t>bank account </a:t>
            </a:r>
            <a:r>
              <a:t>to collect information about the account or account holder is wrong. </a:t>
            </a:r>
            <a:r>
              <a:rPr>
                <a:solidFill>
                  <a:srgbClr val="0000FF"/>
                </a:solidFill>
              </a:rPr>
              <a:t>Illegal electronic transfer of funds </a:t>
            </a:r>
            <a:r>
              <a:t>is a type of fraud. With the use of technology, stealing of information is much easier. Computers can be used to store stolen information.</a:t>
            </a:r>
          </a:p>
        </p:txBody>
      </p:sp>
      <p:sp>
        <p:nvSpPr>
          <p:cNvPr id="31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317"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内容占位符 2"/>
          <p:cNvSpPr txBox="1"/>
          <p:nvPr>
            <p:ph type="body" idx="1"/>
          </p:nvPr>
        </p:nvSpPr>
        <p:spPr>
          <a:xfrm>
            <a:off x="293448" y="737914"/>
            <a:ext cx="5377352" cy="2209552"/>
          </a:xfrm>
          <a:prstGeom prst="rect">
            <a:avLst/>
          </a:prstGeom>
        </p:spPr>
        <p:txBody>
          <a:bodyPr/>
          <a:lstStyle/>
          <a:p>
            <a:pPr>
              <a:spcBef>
                <a:spcPts val="200"/>
              </a:spcBef>
              <a:defRPr b="1" sz="1100"/>
            </a:pPr>
            <a:r>
              <a:t>Commandment 5</a:t>
            </a:r>
          </a:p>
          <a:p>
            <a:pPr>
              <a:spcBef>
                <a:spcPts val="200"/>
              </a:spcBef>
              <a:defRPr sz="1100"/>
            </a:pPr>
            <a:r>
              <a:t>Simply put: Do not contribute to the </a:t>
            </a:r>
            <a:r>
              <a:rPr b="1">
                <a:solidFill>
                  <a:srgbClr val="FF0000"/>
                </a:solidFill>
              </a:rPr>
              <a:t>spread</a:t>
            </a:r>
            <a:r>
              <a:t> of misinformation using computer technology.</a:t>
            </a:r>
          </a:p>
          <a:p>
            <a:pPr>
              <a:spcBef>
                <a:spcPts val="200"/>
              </a:spcBef>
              <a:defRPr sz="1100"/>
            </a:pPr>
            <a:r>
              <a:t>Explanation: Spread of information has become viral today, because of the Internet. This also means that </a:t>
            </a:r>
            <a:r>
              <a:rPr>
                <a:solidFill>
                  <a:srgbClr val="0000FF"/>
                </a:solidFill>
              </a:rPr>
              <a:t>false news or rumors</a:t>
            </a:r>
            <a:r>
              <a:t> can spread speedily through social networking sites or emails. Being involved in the circulation of incorrect information is unethical. </a:t>
            </a:r>
            <a:r>
              <a:rPr>
                <a:solidFill>
                  <a:srgbClr val="0000FF"/>
                </a:solidFill>
              </a:rPr>
              <a:t>Mails and pop-ups</a:t>
            </a:r>
            <a:r>
              <a:t> are commonly used to spread the wrong information or give false alerts with the only intent of selling products. Mails from untrusted sources advertising certain products or spreading some hard-to-believe information, are not uncommon. Direct or indirect involvement in the circulation of false information is ethically wrong. Giving wrong information can hurt other parties or organizations that are affected on that particular theme.</a:t>
            </a:r>
          </a:p>
        </p:txBody>
      </p:sp>
      <p:sp>
        <p:nvSpPr>
          <p:cNvPr id="32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321"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内容占位符 2"/>
          <p:cNvSpPr txBox="1"/>
          <p:nvPr>
            <p:ph type="body" idx="1"/>
          </p:nvPr>
        </p:nvSpPr>
        <p:spPr>
          <a:xfrm>
            <a:off x="293450" y="737914"/>
            <a:ext cx="5282089" cy="2209552"/>
          </a:xfrm>
          <a:prstGeom prst="rect">
            <a:avLst/>
          </a:prstGeom>
        </p:spPr>
        <p:txBody>
          <a:bodyPr/>
          <a:lstStyle/>
          <a:p>
            <a:pPr marL="0" indent="0" defTabSz="495005">
              <a:spcBef>
                <a:spcPts val="200"/>
              </a:spcBef>
              <a:buSzTx/>
              <a:buNone/>
              <a:defRPr b="1" sz="1100"/>
            </a:pPr>
            <a:r>
              <a:t>1. </a:t>
            </a:r>
            <a:r>
              <a:rPr>
                <a:latin typeface="+mj-lt"/>
                <a:ea typeface="+mj-ea"/>
                <a:cs typeface="+mj-cs"/>
                <a:sym typeface="Helvetica"/>
              </a:rPr>
              <a:t>计算机伦理学的研究对象</a:t>
            </a:r>
          </a:p>
          <a:p>
            <a:pPr marL="185627" indent="-185627" defTabSz="495005">
              <a:spcBef>
                <a:spcPts val="200"/>
              </a:spcBef>
              <a:defRPr sz="1100">
                <a:latin typeface="+mj-lt"/>
                <a:ea typeface="+mj-ea"/>
                <a:cs typeface="+mj-cs"/>
                <a:sym typeface="Helvetica"/>
              </a:defRPr>
            </a:pPr>
            <a:r>
              <a:t>计算机伦理学是</a:t>
            </a:r>
            <a:r>
              <a:rPr b="1">
                <a:solidFill>
                  <a:srgbClr val="FF0000"/>
                </a:solidFill>
              </a:rPr>
              <a:t>应用</a:t>
            </a:r>
            <a:r>
              <a:rPr>
                <a:solidFill>
                  <a:srgbClr val="FF0000"/>
                </a:solidFill>
              </a:rPr>
              <a:t>伦理学</a:t>
            </a:r>
            <a:r>
              <a:t>的一个</a:t>
            </a:r>
            <a:r>
              <a:rPr>
                <a:solidFill>
                  <a:srgbClr val="FF0000"/>
                </a:solidFill>
              </a:rPr>
              <a:t>研究领域</a:t>
            </a:r>
            <a:r>
              <a:t>，其</a:t>
            </a:r>
            <a:r>
              <a:rPr b="1">
                <a:solidFill>
                  <a:srgbClr val="FF0000"/>
                </a:solidFill>
              </a:rPr>
              <a:t>研究对象</a:t>
            </a:r>
            <a:r>
              <a:t>是在计算机的设计、开发和应用中，以及信息的</a:t>
            </a:r>
            <a:r>
              <a:rPr>
                <a:solidFill>
                  <a:srgbClr val="0000FF"/>
                </a:solidFill>
              </a:rPr>
              <a:t>生产、存储、交换和传播</a:t>
            </a:r>
            <a:r>
              <a:t>中所涉及的</a:t>
            </a:r>
            <a:r>
              <a:rPr>
                <a:solidFill>
                  <a:srgbClr val="FF0000"/>
                </a:solidFill>
              </a:rPr>
              <a:t>伦理道德问题</a:t>
            </a:r>
            <a:r>
              <a:t>。</a:t>
            </a:r>
          </a:p>
          <a:p>
            <a:pPr marL="185627" indent="-185627" defTabSz="495005">
              <a:defRPr sz="1100"/>
            </a:pPr>
          </a:p>
          <a:p>
            <a:pPr marL="185627" indent="-185627" defTabSz="495005">
              <a:spcBef>
                <a:spcPts val="200"/>
              </a:spcBef>
              <a:defRPr b="1" sz="1100">
                <a:solidFill>
                  <a:srgbClr val="0000FF"/>
                </a:solidFill>
                <a:latin typeface="+mj-lt"/>
                <a:ea typeface="+mj-ea"/>
                <a:cs typeface="+mj-cs"/>
                <a:sym typeface="Helvetica"/>
              </a:defRPr>
            </a:pPr>
            <a:r>
              <a:t>个人隐私</a:t>
            </a:r>
            <a:r>
              <a:rPr b="0">
                <a:solidFill>
                  <a:srgbClr val="000000"/>
                </a:solidFill>
              </a:rPr>
              <a:t>（例：个性化推荐技术、用户画像技术）</a:t>
            </a:r>
            <a:endParaRPr>
              <a:latin typeface="+mn-lt"/>
              <a:ea typeface="+mn-ea"/>
              <a:cs typeface="+mn-cs"/>
              <a:sym typeface="Calibri"/>
            </a:endParaRPr>
          </a:p>
          <a:p>
            <a:pPr marL="185627" indent="-185627" defTabSz="495005">
              <a:spcBef>
                <a:spcPts val="200"/>
              </a:spcBef>
              <a:defRPr b="1" sz="1100">
                <a:solidFill>
                  <a:srgbClr val="0000FF"/>
                </a:solidFill>
                <a:latin typeface="+mj-lt"/>
                <a:ea typeface="+mj-ea"/>
                <a:cs typeface="+mj-cs"/>
                <a:sym typeface="Helvetica"/>
              </a:defRPr>
            </a:pPr>
            <a:r>
              <a:t>知识产权</a:t>
            </a:r>
            <a:r>
              <a:rPr b="0">
                <a:solidFill>
                  <a:srgbClr val="000000"/>
                </a:solidFill>
              </a:rPr>
              <a:t>（例：淘宝网上售卖的盗版书籍等）</a:t>
            </a:r>
            <a:endParaRPr>
              <a:latin typeface="+mn-lt"/>
              <a:ea typeface="+mn-ea"/>
              <a:cs typeface="+mn-cs"/>
              <a:sym typeface="Calibri"/>
            </a:endParaRPr>
          </a:p>
          <a:p>
            <a:pPr marL="185627" indent="-185627" defTabSz="495005">
              <a:spcBef>
                <a:spcPts val="200"/>
              </a:spcBef>
              <a:defRPr b="1" sz="1100">
                <a:solidFill>
                  <a:srgbClr val="0000FF"/>
                </a:solidFill>
                <a:latin typeface="+mj-lt"/>
                <a:ea typeface="+mj-ea"/>
                <a:cs typeface="+mj-cs"/>
                <a:sym typeface="Helvetica"/>
              </a:defRPr>
            </a:pPr>
            <a:r>
              <a:t>电子垃圾</a:t>
            </a:r>
            <a:r>
              <a:rPr b="0">
                <a:solidFill>
                  <a:srgbClr val="000000"/>
                </a:solidFill>
              </a:rPr>
              <a:t>（例：手机、硬盘、笔记本电脑等硬件）</a:t>
            </a:r>
            <a:endParaRPr>
              <a:latin typeface="+mn-lt"/>
              <a:ea typeface="+mn-ea"/>
              <a:cs typeface="+mn-cs"/>
              <a:sym typeface="Calibri"/>
            </a:endParaRPr>
          </a:p>
          <a:p>
            <a:pPr marL="185627" indent="-185627" defTabSz="495005">
              <a:spcBef>
                <a:spcPts val="200"/>
              </a:spcBef>
              <a:defRPr b="1" sz="1100">
                <a:solidFill>
                  <a:srgbClr val="0000FF"/>
                </a:solidFill>
                <a:latin typeface="+mj-lt"/>
                <a:ea typeface="+mj-ea"/>
                <a:cs typeface="+mj-cs"/>
                <a:sym typeface="Helvetica"/>
              </a:defRPr>
            </a:pPr>
            <a:r>
              <a:t>信息垃圾</a:t>
            </a:r>
            <a:r>
              <a:rPr b="0">
                <a:solidFill>
                  <a:srgbClr val="000000"/>
                </a:solidFill>
              </a:rPr>
              <a:t>（例：垃圾邮件过滤）</a:t>
            </a:r>
            <a:endParaRPr>
              <a:latin typeface="+mn-lt"/>
              <a:ea typeface="+mn-ea"/>
              <a:cs typeface="+mn-cs"/>
              <a:sym typeface="Calibri"/>
            </a:endParaRPr>
          </a:p>
          <a:p>
            <a:pPr marL="185627" indent="-185627" defTabSz="495005">
              <a:spcBef>
                <a:spcPts val="200"/>
              </a:spcBef>
              <a:defRPr b="1" sz="1100">
                <a:solidFill>
                  <a:srgbClr val="0000FF"/>
                </a:solidFill>
                <a:latin typeface="+mj-lt"/>
                <a:ea typeface="+mj-ea"/>
                <a:cs typeface="+mj-cs"/>
                <a:sym typeface="Helvetica"/>
              </a:defRPr>
            </a:pPr>
            <a:r>
              <a:t>网络色情</a:t>
            </a:r>
          </a:p>
        </p:txBody>
      </p:sp>
      <p:sp>
        <p:nvSpPr>
          <p:cNvPr id="11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1.1.2 </a:t>
            </a:r>
            <a:r>
              <a:rPr>
                <a:latin typeface="+mj-lt"/>
                <a:ea typeface="+mj-ea"/>
                <a:cs typeface="+mj-cs"/>
                <a:sym typeface="Helvetica"/>
              </a:rPr>
              <a:t>计算机伦理学研究的基本问题</a:t>
            </a:r>
          </a:p>
        </p:txBody>
      </p:sp>
      <p:sp>
        <p:nvSpPr>
          <p:cNvPr id="117" name="灯片编号占位符 1"/>
          <p:cNvSpPr txBox="1"/>
          <p:nvPr>
            <p:ph type="sldNum" sz="quarter" idx="4294967295"/>
          </p:nvPr>
        </p:nvSpPr>
        <p:spPr>
          <a:xfrm>
            <a:off x="5448539" y="3118591"/>
            <a:ext cx="127001"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内容占位符 2"/>
          <p:cNvSpPr txBox="1"/>
          <p:nvPr>
            <p:ph type="body" idx="1"/>
          </p:nvPr>
        </p:nvSpPr>
        <p:spPr>
          <a:xfrm>
            <a:off x="293448" y="737914"/>
            <a:ext cx="5377352" cy="2209552"/>
          </a:xfrm>
          <a:prstGeom prst="rect">
            <a:avLst/>
          </a:prstGeom>
        </p:spPr>
        <p:txBody>
          <a:bodyPr/>
          <a:lstStyle/>
          <a:p>
            <a:pPr>
              <a:spcBef>
                <a:spcPts val="200"/>
              </a:spcBef>
              <a:defRPr b="1" sz="1100"/>
            </a:pPr>
            <a:r>
              <a:t>Commandment 6</a:t>
            </a:r>
          </a:p>
          <a:p>
            <a:pPr>
              <a:spcBef>
                <a:spcPts val="200"/>
              </a:spcBef>
              <a:defRPr sz="1100"/>
            </a:pPr>
            <a:r>
              <a:t>Simply put: Refrain from copying software or buying pirated copies. </a:t>
            </a:r>
            <a:r>
              <a:rPr b="1">
                <a:solidFill>
                  <a:srgbClr val="FF0000"/>
                </a:solidFill>
              </a:rPr>
              <a:t>Pay</a:t>
            </a:r>
            <a:r>
              <a:t> for software unless it is free.</a:t>
            </a:r>
          </a:p>
          <a:p>
            <a:pPr>
              <a:spcBef>
                <a:spcPts val="200"/>
              </a:spcBef>
              <a:defRPr sz="1100"/>
            </a:pPr>
            <a:r>
              <a:t>Explanation: Like any other artistic or literary work, software is copyrighted. A piece of code is the </a:t>
            </a:r>
            <a:r>
              <a:rPr>
                <a:solidFill>
                  <a:srgbClr val="0000FF"/>
                </a:solidFill>
              </a:rPr>
              <a:t>original work </a:t>
            </a:r>
            <a:r>
              <a:t>of the individual who created it. It is copyrighted in his/her name. In case of a developer writing software for the organization she works for, </a:t>
            </a:r>
            <a:r>
              <a:rPr>
                <a:solidFill>
                  <a:srgbClr val="0000FF"/>
                </a:solidFill>
              </a:rPr>
              <a:t>the organization holds the copyright for it</a:t>
            </a:r>
            <a:r>
              <a:t>. Copyright holds true unless its creators announce it is not. Obtaining illegal copies of copyrighted software is unethical. It is not easy to do such things and in the end it will just be copied illegally.</a:t>
            </a:r>
          </a:p>
        </p:txBody>
      </p:sp>
      <p:sp>
        <p:nvSpPr>
          <p:cNvPr id="32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325"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内容占位符 2"/>
          <p:cNvSpPr txBox="1"/>
          <p:nvPr>
            <p:ph type="body" idx="1"/>
          </p:nvPr>
        </p:nvSpPr>
        <p:spPr>
          <a:xfrm>
            <a:off x="293448" y="737914"/>
            <a:ext cx="5377352" cy="2209552"/>
          </a:xfrm>
          <a:prstGeom prst="rect">
            <a:avLst/>
          </a:prstGeom>
        </p:spPr>
        <p:txBody>
          <a:bodyPr/>
          <a:lstStyle/>
          <a:p>
            <a:pPr>
              <a:spcBef>
                <a:spcPts val="200"/>
              </a:spcBef>
              <a:defRPr b="1" sz="1100"/>
            </a:pPr>
            <a:r>
              <a:t>Commandment 7</a:t>
            </a:r>
          </a:p>
          <a:p>
            <a:pPr>
              <a:spcBef>
                <a:spcPts val="200"/>
              </a:spcBef>
              <a:defRPr sz="1100"/>
            </a:pPr>
            <a:r>
              <a:t>Simply put: Do not use someone else's computer resources unless </a:t>
            </a:r>
            <a:r>
              <a:rPr b="1">
                <a:solidFill>
                  <a:srgbClr val="FF0000"/>
                </a:solidFill>
              </a:rPr>
              <a:t>authorized</a:t>
            </a:r>
            <a:r>
              <a:t> to.</a:t>
            </a:r>
          </a:p>
          <a:p>
            <a:pPr>
              <a:spcBef>
                <a:spcPts val="200"/>
              </a:spcBef>
              <a:defRPr sz="1100"/>
            </a:pPr>
            <a:r>
              <a:t>Explanation: Multi-user systems have </a:t>
            </a:r>
            <a:r>
              <a:rPr>
                <a:solidFill>
                  <a:srgbClr val="0000FF"/>
                </a:solidFill>
              </a:rPr>
              <a:t>user specific passwords</a:t>
            </a:r>
            <a:r>
              <a:t>. Breaking into some other user's password, thus intruding his/her private space is unethical. It is not ethical to hack passwords for gaining unauthorized access to a password-protected computer system. Accessing data that you are not authorized to access or gaining access to another user's computer without her permission is not ethical. Privacy will always be applied to such resources and were not supposed to get exposed and hack in such ways that is not yours.</a:t>
            </a:r>
          </a:p>
        </p:txBody>
      </p:sp>
      <p:sp>
        <p:nvSpPr>
          <p:cNvPr id="32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329"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内容占位符 2"/>
          <p:cNvSpPr txBox="1"/>
          <p:nvPr>
            <p:ph type="body" idx="1"/>
          </p:nvPr>
        </p:nvSpPr>
        <p:spPr>
          <a:xfrm>
            <a:off x="293448" y="737914"/>
            <a:ext cx="5377352" cy="2209552"/>
          </a:xfrm>
          <a:prstGeom prst="rect">
            <a:avLst/>
          </a:prstGeom>
        </p:spPr>
        <p:txBody>
          <a:bodyPr/>
          <a:lstStyle/>
          <a:p>
            <a:pPr>
              <a:spcBef>
                <a:spcPts val="200"/>
              </a:spcBef>
              <a:defRPr b="1" sz="1100"/>
            </a:pPr>
            <a:r>
              <a:t>Commandment 8</a:t>
            </a:r>
          </a:p>
          <a:p>
            <a:pPr>
              <a:spcBef>
                <a:spcPts val="200"/>
              </a:spcBef>
              <a:defRPr sz="1100"/>
            </a:pPr>
            <a:r>
              <a:t>Simply put: It is wrong to claim </a:t>
            </a:r>
            <a:r>
              <a:rPr b="1">
                <a:solidFill>
                  <a:srgbClr val="FF0000"/>
                </a:solidFill>
              </a:rPr>
              <a:t>ownership</a:t>
            </a:r>
            <a:r>
              <a:t> on a work which is the output of someone else's intellect.</a:t>
            </a:r>
          </a:p>
          <a:p>
            <a:pPr>
              <a:spcBef>
                <a:spcPts val="200"/>
              </a:spcBef>
              <a:defRPr sz="1100"/>
            </a:pPr>
            <a:r>
              <a:t>Explanation: Programs developed by a software developer are her property. If he is working with an organization, they are the organization's property. Copying them and propagating them in one's own name is unethical. This applies to </a:t>
            </a:r>
            <a:r>
              <a:rPr>
                <a:solidFill>
                  <a:srgbClr val="0000FF"/>
                </a:solidFill>
              </a:rPr>
              <a:t>any creative work</a:t>
            </a:r>
            <a:r>
              <a:t>, program or design. Establishing ownership on a work which is not yours is ethically wrong. Originality of any software/programs are to be kept safe and trying to claim ownership will cause a viral disputes.</a:t>
            </a:r>
          </a:p>
        </p:txBody>
      </p:sp>
      <p:sp>
        <p:nvSpPr>
          <p:cNvPr id="33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333"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内容占位符 2"/>
          <p:cNvSpPr txBox="1"/>
          <p:nvPr>
            <p:ph type="body" idx="1"/>
          </p:nvPr>
        </p:nvSpPr>
        <p:spPr>
          <a:xfrm>
            <a:off x="293448" y="737914"/>
            <a:ext cx="5377352" cy="2209552"/>
          </a:xfrm>
          <a:prstGeom prst="rect">
            <a:avLst/>
          </a:prstGeom>
        </p:spPr>
        <p:txBody>
          <a:bodyPr/>
          <a:lstStyle/>
          <a:p>
            <a:pPr>
              <a:spcBef>
                <a:spcPts val="200"/>
              </a:spcBef>
              <a:defRPr b="1" sz="1100"/>
            </a:pPr>
            <a:r>
              <a:t>Commandment 9</a:t>
            </a:r>
          </a:p>
          <a:p>
            <a:pPr>
              <a:spcBef>
                <a:spcPts val="200"/>
              </a:spcBef>
              <a:defRPr sz="1100"/>
            </a:pPr>
            <a:r>
              <a:t>Simply put: Before developing a software, think about the social </a:t>
            </a:r>
            <a:r>
              <a:rPr b="1">
                <a:solidFill>
                  <a:srgbClr val="FF0000"/>
                </a:solidFill>
              </a:rPr>
              <a:t>impact</a:t>
            </a:r>
            <a:r>
              <a:t> it can have.</a:t>
            </a:r>
          </a:p>
          <a:p>
            <a:pPr>
              <a:spcBef>
                <a:spcPts val="200"/>
              </a:spcBef>
              <a:defRPr sz="1100"/>
            </a:pPr>
            <a:r>
              <a:t>Explanation: Looking at the social consequences that a program can have, describes </a:t>
            </a:r>
            <a:r>
              <a:rPr>
                <a:solidFill>
                  <a:srgbClr val="0000FF"/>
                </a:solidFill>
              </a:rPr>
              <a:t>a broader perspective</a:t>
            </a:r>
            <a:r>
              <a:t> of looking at technology. A computer software on release, reaches millions. Software like </a:t>
            </a:r>
            <a:r>
              <a:rPr>
                <a:solidFill>
                  <a:srgbClr val="0000FF"/>
                </a:solidFill>
              </a:rPr>
              <a:t>video games and animations</a:t>
            </a:r>
            <a:r>
              <a:t> or </a:t>
            </a:r>
            <a:r>
              <a:rPr>
                <a:solidFill>
                  <a:srgbClr val="0000FF"/>
                </a:solidFill>
              </a:rPr>
              <a:t>educational software </a:t>
            </a:r>
            <a:r>
              <a:t>can have a social impact on their users. When working on animation films or designing video games, for example, it is the programmer's responsibility to understand his target audience/users and the effect it may have on them. For example, a computer game for </a:t>
            </a:r>
            <a:r>
              <a:rPr>
                <a:solidFill>
                  <a:srgbClr val="0000FF"/>
                </a:solidFill>
              </a:rPr>
              <a:t>kids</a:t>
            </a:r>
            <a:r>
              <a:t> should not have content that can influence them negatively. Similarly, writing malicious software is ethically wrong. A software developer/development firm should consider the influence their code can have on the society at large.</a:t>
            </a:r>
          </a:p>
        </p:txBody>
      </p:sp>
      <p:sp>
        <p:nvSpPr>
          <p:cNvPr id="336"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337"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 name="内容占位符 2"/>
          <p:cNvSpPr txBox="1"/>
          <p:nvPr>
            <p:ph type="body" idx="1"/>
          </p:nvPr>
        </p:nvSpPr>
        <p:spPr>
          <a:xfrm>
            <a:off x="293448" y="737914"/>
            <a:ext cx="5377352" cy="2209552"/>
          </a:xfrm>
          <a:prstGeom prst="rect">
            <a:avLst/>
          </a:prstGeom>
        </p:spPr>
        <p:txBody>
          <a:bodyPr/>
          <a:lstStyle/>
          <a:p>
            <a:pPr>
              <a:spcBef>
                <a:spcPts val="200"/>
              </a:spcBef>
              <a:defRPr b="1" sz="1100"/>
            </a:pPr>
            <a:r>
              <a:t>Commandment 10</a:t>
            </a:r>
          </a:p>
          <a:p>
            <a:pPr>
              <a:spcBef>
                <a:spcPts val="200"/>
              </a:spcBef>
              <a:defRPr sz="1100"/>
            </a:pPr>
            <a:r>
              <a:t>Simply put: In using computers for communication, be respectful and </a:t>
            </a:r>
            <a:r>
              <a:rPr b="1">
                <a:solidFill>
                  <a:srgbClr val="FF0000"/>
                </a:solidFill>
              </a:rPr>
              <a:t>courteous</a:t>
            </a:r>
            <a:r>
              <a:t> with the fellow members.</a:t>
            </a:r>
          </a:p>
          <a:p>
            <a:pPr>
              <a:spcBef>
                <a:spcPts val="200"/>
              </a:spcBef>
              <a:defRPr sz="1100"/>
            </a:pPr>
            <a:r>
              <a:t>Explanation: The communication etiquette we follow in the real world applies to communication over computers as well. While communicating over the Internet, one should treat others </a:t>
            </a:r>
            <a:r>
              <a:rPr>
                <a:solidFill>
                  <a:srgbClr val="FF0000"/>
                </a:solidFill>
              </a:rPr>
              <a:t>with respect</a:t>
            </a:r>
            <a:r>
              <a:t>. One should </a:t>
            </a:r>
            <a:r>
              <a:rPr>
                <a:solidFill>
                  <a:srgbClr val="0000FF"/>
                </a:solidFill>
              </a:rPr>
              <a:t>not</a:t>
            </a:r>
            <a:r>
              <a:t> intrude others' </a:t>
            </a:r>
            <a:r>
              <a:rPr>
                <a:solidFill>
                  <a:srgbClr val="0000FF"/>
                </a:solidFill>
              </a:rPr>
              <a:t>private space</a:t>
            </a:r>
            <a:r>
              <a:t>, use </a:t>
            </a:r>
            <a:r>
              <a:rPr>
                <a:solidFill>
                  <a:srgbClr val="0000FF"/>
                </a:solidFill>
              </a:rPr>
              <a:t>abusive language</a:t>
            </a:r>
            <a:r>
              <a:t>, make </a:t>
            </a:r>
            <a:r>
              <a:rPr>
                <a:solidFill>
                  <a:srgbClr val="0000FF"/>
                </a:solidFill>
              </a:rPr>
              <a:t>false statements </a:t>
            </a:r>
            <a:r>
              <a:t>or pass </a:t>
            </a:r>
            <a:r>
              <a:rPr>
                <a:solidFill>
                  <a:srgbClr val="0000FF"/>
                </a:solidFill>
              </a:rPr>
              <a:t>irresponsible remarks </a:t>
            </a:r>
            <a:r>
              <a:t>about others. One should be courteous while communicating over the web and should respect others' time and resources. Also, one should </a:t>
            </a:r>
            <a:r>
              <a:rPr>
                <a:solidFill>
                  <a:srgbClr val="FF0000"/>
                </a:solidFill>
              </a:rPr>
              <a:t>be considerate </a:t>
            </a:r>
            <a:r>
              <a:t>with a novice computer user.</a:t>
            </a:r>
          </a:p>
        </p:txBody>
      </p:sp>
      <p:sp>
        <p:nvSpPr>
          <p:cNvPr id="34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2.1.1 </a:t>
            </a:r>
            <a:r>
              <a:rPr>
                <a:latin typeface="+mj-lt"/>
                <a:ea typeface="+mj-ea"/>
                <a:cs typeface="+mj-cs"/>
                <a:sym typeface="Helvetica"/>
              </a:rPr>
              <a:t>什么是伦理学</a:t>
            </a:r>
          </a:p>
        </p:txBody>
      </p:sp>
      <p:sp>
        <p:nvSpPr>
          <p:cNvPr id="341"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内容占位符 2"/>
          <p:cNvSpPr txBox="1"/>
          <p:nvPr>
            <p:ph type="body" idx="1"/>
          </p:nvPr>
        </p:nvSpPr>
        <p:spPr>
          <a:xfrm>
            <a:off x="293450" y="737914"/>
            <a:ext cx="5282089" cy="2209552"/>
          </a:xfrm>
          <a:prstGeom prst="rect">
            <a:avLst/>
          </a:prstGeom>
        </p:spPr>
        <p:txBody>
          <a:bodyPr/>
          <a:lstStyle/>
          <a:p>
            <a:pPr>
              <a:spcBef>
                <a:spcPts val="200"/>
              </a:spcBef>
              <a:defRPr sz="1200">
                <a:latin typeface="+mj-lt"/>
                <a:ea typeface="+mj-ea"/>
                <a:cs typeface="+mj-cs"/>
                <a:sym typeface="Helvetica"/>
              </a:defRPr>
            </a:pPr>
            <a:r>
              <a:t>康德：</a:t>
            </a:r>
            <a:r>
              <a:rPr>
                <a:solidFill>
                  <a:srgbClr val="0000FF"/>
                </a:solidFill>
              </a:rPr>
              <a:t>法</a:t>
            </a:r>
            <a:r>
              <a:t>是</a:t>
            </a:r>
            <a:r>
              <a:rPr>
                <a:solidFill>
                  <a:srgbClr val="FF0000"/>
                </a:solidFill>
              </a:rPr>
              <a:t>道德</a:t>
            </a:r>
            <a:r>
              <a:t>的外壳。</a:t>
            </a:r>
          </a:p>
          <a:p>
            <a:pPr>
              <a:defRPr sz="1200">
                <a:solidFill>
                  <a:srgbClr val="FF0000"/>
                </a:solidFill>
              </a:defRPr>
            </a:pPr>
          </a:p>
          <a:p>
            <a:pPr>
              <a:spcBef>
                <a:spcPts val="200"/>
              </a:spcBef>
              <a:defRPr sz="1200">
                <a:solidFill>
                  <a:srgbClr val="FF0000"/>
                </a:solidFill>
                <a:latin typeface="+mj-lt"/>
                <a:ea typeface="+mj-ea"/>
                <a:cs typeface="+mj-cs"/>
                <a:sym typeface="Helvetica"/>
              </a:defRPr>
            </a:pPr>
            <a:r>
              <a:t>道德是肯定性</a:t>
            </a:r>
            <a:r>
              <a:rPr>
                <a:solidFill>
                  <a:srgbClr val="000000"/>
                </a:solidFill>
              </a:rPr>
              <a:t>的，积极地推动人们的行为；</a:t>
            </a:r>
            <a:r>
              <a:rPr>
                <a:solidFill>
                  <a:srgbClr val="0000FF"/>
                </a:solidFill>
              </a:rPr>
              <a:t>法是否定性的</a:t>
            </a:r>
            <a:r>
              <a:rPr>
                <a:solidFill>
                  <a:srgbClr val="000000"/>
                </a:solidFill>
              </a:rPr>
              <a:t>，消极地限制人们的行为。</a:t>
            </a:r>
          </a:p>
          <a:p>
            <a:pPr>
              <a:defRPr sz="1200"/>
            </a:pPr>
          </a:p>
          <a:p>
            <a:pPr>
              <a:spcBef>
                <a:spcPts val="200"/>
              </a:spcBef>
              <a:defRPr sz="1200">
                <a:latin typeface="+mj-lt"/>
                <a:ea typeface="+mj-ea"/>
                <a:cs typeface="+mj-cs"/>
                <a:sym typeface="Helvetica"/>
              </a:defRPr>
            </a:pPr>
            <a:r>
              <a:t>法的这种否定性和消极性对于道德来说，却又起着积极的</a:t>
            </a:r>
            <a:r>
              <a:rPr>
                <a:solidFill>
                  <a:srgbClr val="FF0000"/>
                </a:solidFill>
              </a:rPr>
              <a:t>维护</a:t>
            </a:r>
            <a:r>
              <a:t>作用。</a:t>
            </a:r>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rPr>
              <a:t>去做道德鼓励的事情容易，还是不做法律否定的事情容易？</a:t>
            </a:r>
          </a:p>
        </p:txBody>
      </p:sp>
      <p:sp>
        <p:nvSpPr>
          <p:cNvPr id="34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2.1.2 </a:t>
            </a:r>
            <a:r>
              <a:rPr>
                <a:latin typeface="+mj-lt"/>
                <a:ea typeface="+mj-ea"/>
                <a:cs typeface="+mj-cs"/>
                <a:sym typeface="Helvetica"/>
              </a:rPr>
              <a:t>伦理、道德、法律</a:t>
            </a:r>
          </a:p>
        </p:txBody>
      </p:sp>
      <p:sp>
        <p:nvSpPr>
          <p:cNvPr id="345"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内容占位符 2"/>
          <p:cNvSpPr txBox="1"/>
          <p:nvPr>
            <p:ph type="body" idx="1"/>
          </p:nvPr>
        </p:nvSpPr>
        <p:spPr>
          <a:xfrm>
            <a:off x="293450" y="737914"/>
            <a:ext cx="5282089" cy="2209552"/>
          </a:xfrm>
          <a:prstGeom prst="rect">
            <a:avLst/>
          </a:prstGeom>
        </p:spPr>
        <p:txBody>
          <a:bodyPr/>
          <a:lstStyle/>
          <a:p>
            <a:pPr>
              <a:spcBef>
                <a:spcPts val="200"/>
              </a:spcBef>
              <a:defRPr sz="1200"/>
            </a:pPr>
            <a:r>
              <a:t>1. </a:t>
            </a:r>
            <a:r>
              <a:rPr>
                <a:latin typeface="+mj-lt"/>
                <a:ea typeface="+mj-ea"/>
                <a:cs typeface="+mj-cs"/>
                <a:sym typeface="Helvetica"/>
              </a:rPr>
              <a:t>两者所借以</a:t>
            </a:r>
            <a:r>
              <a:rPr b="1">
                <a:latin typeface="+mj-lt"/>
                <a:ea typeface="+mj-ea"/>
                <a:cs typeface="+mj-cs"/>
                <a:sym typeface="Helvetica"/>
              </a:rPr>
              <a:t>维持的力量</a:t>
            </a:r>
            <a:r>
              <a:rPr>
                <a:latin typeface="+mj-lt"/>
                <a:ea typeface="+mj-ea"/>
                <a:cs typeface="+mj-cs"/>
                <a:sym typeface="Helvetica"/>
              </a:rPr>
              <a:t>不同：内心的信念</a:t>
            </a:r>
            <a:r>
              <a:t>(</a:t>
            </a:r>
            <a:r>
              <a:rPr>
                <a:solidFill>
                  <a:srgbClr val="FF0000"/>
                </a:solidFill>
                <a:latin typeface="+mj-lt"/>
                <a:ea typeface="+mj-ea"/>
                <a:cs typeface="+mj-cs"/>
                <a:sym typeface="Helvetica"/>
              </a:rPr>
              <a:t>自律</a:t>
            </a:r>
            <a:r>
              <a:t>) vs. </a:t>
            </a:r>
            <a:r>
              <a:rPr>
                <a:latin typeface="+mj-lt"/>
                <a:ea typeface="+mj-ea"/>
                <a:cs typeface="+mj-cs"/>
                <a:sym typeface="Helvetica"/>
              </a:rPr>
              <a:t>外在的强制力量</a:t>
            </a:r>
            <a:r>
              <a:t>(</a:t>
            </a:r>
            <a:r>
              <a:rPr>
                <a:solidFill>
                  <a:srgbClr val="0000FF"/>
                </a:solidFill>
                <a:latin typeface="+mj-lt"/>
                <a:ea typeface="+mj-ea"/>
                <a:cs typeface="+mj-cs"/>
                <a:sym typeface="Helvetica"/>
              </a:rPr>
              <a:t>他律</a:t>
            </a:r>
            <a:r>
              <a:t>)</a:t>
            </a:r>
          </a:p>
          <a:p>
            <a:pPr>
              <a:defRPr sz="1200"/>
            </a:pPr>
          </a:p>
          <a:p>
            <a:pPr>
              <a:spcBef>
                <a:spcPts val="200"/>
              </a:spcBef>
              <a:defRPr sz="1200"/>
            </a:pPr>
            <a:r>
              <a:t>2. </a:t>
            </a:r>
            <a:r>
              <a:rPr>
                <a:latin typeface="+mj-lt"/>
                <a:ea typeface="+mj-ea"/>
                <a:cs typeface="+mj-cs"/>
                <a:sym typeface="Helvetica"/>
              </a:rPr>
              <a:t>两者作为行为规范的</a:t>
            </a:r>
            <a:r>
              <a:rPr b="1">
                <a:latin typeface="+mj-lt"/>
                <a:ea typeface="+mj-ea"/>
                <a:cs typeface="+mj-cs"/>
                <a:sym typeface="Helvetica"/>
              </a:rPr>
              <a:t>形式</a:t>
            </a:r>
            <a:r>
              <a:rPr>
                <a:latin typeface="+mj-lt"/>
                <a:ea typeface="+mj-ea"/>
                <a:cs typeface="+mj-cs"/>
                <a:sym typeface="Helvetica"/>
              </a:rPr>
              <a:t>不同：</a:t>
            </a:r>
            <a:r>
              <a:rPr>
                <a:solidFill>
                  <a:srgbClr val="FF0000"/>
                </a:solidFill>
                <a:latin typeface="+mj-lt"/>
                <a:ea typeface="+mj-ea"/>
                <a:cs typeface="+mj-cs"/>
                <a:sym typeface="Helvetica"/>
              </a:rPr>
              <a:t>约定俗成的方式 </a:t>
            </a:r>
            <a:r>
              <a:t>vs. </a:t>
            </a:r>
            <a:r>
              <a:rPr>
                <a:solidFill>
                  <a:srgbClr val="0000FF"/>
                </a:solidFill>
                <a:latin typeface="+mj-lt"/>
                <a:ea typeface="+mj-ea"/>
                <a:cs typeface="+mj-cs"/>
                <a:sym typeface="Helvetica"/>
              </a:rPr>
              <a:t>条文</a:t>
            </a:r>
            <a:r>
              <a:rPr>
                <a:latin typeface="+mj-lt"/>
                <a:ea typeface="+mj-ea"/>
                <a:cs typeface="+mj-cs"/>
                <a:sym typeface="Helvetica"/>
              </a:rPr>
              <a:t>规定</a:t>
            </a:r>
          </a:p>
          <a:p>
            <a:pPr>
              <a:defRPr sz="1200"/>
            </a:pPr>
          </a:p>
          <a:p>
            <a:pPr>
              <a:spcBef>
                <a:spcPts val="200"/>
              </a:spcBef>
              <a:defRPr sz="1200"/>
            </a:pPr>
            <a:r>
              <a:t>3. </a:t>
            </a:r>
            <a:r>
              <a:rPr>
                <a:latin typeface="+mj-lt"/>
                <a:ea typeface="+mj-ea"/>
                <a:cs typeface="+mj-cs"/>
                <a:sym typeface="Helvetica"/>
              </a:rPr>
              <a:t>两者对人们行为的规范和调整</a:t>
            </a:r>
            <a:r>
              <a:rPr b="1">
                <a:latin typeface="+mj-lt"/>
                <a:ea typeface="+mj-ea"/>
                <a:cs typeface="+mj-cs"/>
                <a:sym typeface="Helvetica"/>
              </a:rPr>
              <a:t>范围</a:t>
            </a:r>
            <a:r>
              <a:rPr>
                <a:latin typeface="+mj-lt"/>
                <a:ea typeface="+mj-ea"/>
                <a:cs typeface="+mj-cs"/>
                <a:sym typeface="Helvetica"/>
              </a:rPr>
              <a:t>不同：违背道德的行为不一定是违法的，而违法的行为，</a:t>
            </a:r>
            <a:r>
              <a:rPr>
                <a:solidFill>
                  <a:srgbClr val="0000FF"/>
                </a:solidFill>
                <a:latin typeface="+mj-lt"/>
                <a:ea typeface="+mj-ea"/>
                <a:cs typeface="+mj-cs"/>
                <a:sym typeface="Helvetica"/>
              </a:rPr>
              <a:t>一般来说</a:t>
            </a:r>
            <a:r>
              <a:rPr>
                <a:latin typeface="+mj-lt"/>
                <a:ea typeface="+mj-ea"/>
                <a:cs typeface="+mj-cs"/>
                <a:sym typeface="Helvetica"/>
              </a:rPr>
              <a:t>也是违背道德的</a:t>
            </a:r>
          </a:p>
        </p:txBody>
      </p:sp>
      <p:sp>
        <p:nvSpPr>
          <p:cNvPr id="34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2.1.2 </a:t>
            </a:r>
            <a:r>
              <a:rPr>
                <a:latin typeface="+mj-lt"/>
                <a:ea typeface="+mj-ea"/>
                <a:cs typeface="+mj-cs"/>
                <a:sym typeface="Helvetica"/>
              </a:rPr>
              <a:t>伦理、道德、法律</a:t>
            </a:r>
          </a:p>
        </p:txBody>
      </p:sp>
      <p:sp>
        <p:nvSpPr>
          <p:cNvPr id="349"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352"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353" name="Rectangle 3"/>
          <p:cNvSpPr txBox="1"/>
          <p:nvPr/>
        </p:nvSpPr>
        <p:spPr>
          <a:xfrm>
            <a:off x="2114867" y="649287"/>
            <a:ext cx="3475991" cy="15119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2.1 伦理学基本概念</a:t>
            </a:r>
          </a:p>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2.2 伦理分析方法</a:t>
            </a:r>
            <a:endParaRPr>
              <a:latin typeface="Arial"/>
              <a:ea typeface="Arial"/>
              <a:cs typeface="Arial"/>
              <a:sym typeface="Arial"/>
            </a:endParaRP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2.2.1 常用的伦理学理论</a:t>
            </a:r>
            <a:endParaRPr sz="1600">
              <a:latin typeface="Arial"/>
              <a:ea typeface="Arial"/>
              <a:cs typeface="Arial"/>
              <a:sym typeface="Arial"/>
            </a:endParaRP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2.2.2 伦理抉择5个基本原则</a:t>
            </a:r>
            <a:endParaRPr sz="1600">
              <a:latin typeface="Arial"/>
              <a:ea typeface="Arial"/>
              <a:cs typeface="Arial"/>
              <a:sym typeface="Arial"/>
            </a:endParaRP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2.2.3 伦理分析的一般框架</a:t>
            </a:r>
          </a:p>
        </p:txBody>
      </p:sp>
      <p:sp>
        <p:nvSpPr>
          <p:cNvPr id="354"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内容占位符 2"/>
          <p:cNvSpPr txBox="1"/>
          <p:nvPr>
            <p:ph type="body" idx="1"/>
          </p:nvPr>
        </p:nvSpPr>
        <p:spPr>
          <a:xfrm>
            <a:off x="293450" y="737914"/>
            <a:ext cx="5282089" cy="2209552"/>
          </a:xfrm>
          <a:prstGeom prst="rect">
            <a:avLst/>
          </a:prstGeom>
        </p:spPr>
        <p:txBody>
          <a:bodyPr/>
          <a:lstStyle/>
          <a:p>
            <a:pPr marL="0" indent="0" defTabSz="521336">
              <a:spcBef>
                <a:spcPts val="200"/>
              </a:spcBef>
              <a:buSzTx/>
              <a:buNone/>
              <a:defRPr b="1" sz="1100"/>
            </a:pPr>
            <a:r>
              <a:t>1. </a:t>
            </a:r>
            <a:r>
              <a:rPr>
                <a:latin typeface="+mj-lt"/>
                <a:ea typeface="+mj-ea"/>
                <a:cs typeface="+mj-cs"/>
                <a:sym typeface="Helvetica"/>
              </a:rPr>
              <a:t>相对主义</a:t>
            </a:r>
            <a:r>
              <a:rPr b="0">
                <a:latin typeface="+mj-lt"/>
                <a:ea typeface="+mj-ea"/>
                <a:cs typeface="+mj-cs"/>
                <a:sym typeface="Helvetica"/>
              </a:rPr>
              <a:t>（</a:t>
            </a:r>
            <a:r>
              <a:rPr b="0"/>
              <a:t>relativism</a:t>
            </a:r>
            <a:r>
              <a:rPr b="0">
                <a:latin typeface="+mj-lt"/>
                <a:ea typeface="+mj-ea"/>
                <a:cs typeface="+mj-cs"/>
                <a:sym typeface="Helvetica"/>
              </a:rPr>
              <a:t>）：</a:t>
            </a:r>
            <a:r>
              <a:rPr b="0">
                <a:solidFill>
                  <a:srgbClr val="FF0000"/>
                </a:solidFill>
                <a:latin typeface="+mj-lt"/>
                <a:ea typeface="+mj-ea"/>
                <a:cs typeface="+mj-cs"/>
                <a:sym typeface="Helvetica"/>
              </a:rPr>
              <a:t>认为不存在普遍的道德准则</a:t>
            </a:r>
            <a:r>
              <a:rPr b="0">
                <a:latin typeface="+mj-lt"/>
                <a:ea typeface="+mj-ea"/>
                <a:cs typeface="+mj-cs"/>
                <a:sym typeface="Helvetica"/>
              </a:rPr>
              <a:t>，强调各种文化中行为的差异，</a:t>
            </a:r>
            <a:r>
              <a:rPr b="0">
                <a:solidFill>
                  <a:srgbClr val="FF0000"/>
                </a:solidFill>
                <a:latin typeface="+mj-lt"/>
                <a:ea typeface="+mj-ea"/>
                <a:cs typeface="+mj-cs"/>
                <a:sym typeface="Helvetica"/>
              </a:rPr>
              <a:t>认为关于对与错问题是</a:t>
            </a:r>
            <a:r>
              <a:rPr>
                <a:solidFill>
                  <a:srgbClr val="FF0000"/>
                </a:solidFill>
                <a:latin typeface="+mj-lt"/>
                <a:ea typeface="+mj-ea"/>
                <a:cs typeface="+mj-cs"/>
                <a:sym typeface="Helvetica"/>
              </a:rPr>
              <a:t>相对</a:t>
            </a:r>
            <a:r>
              <a:rPr b="0">
                <a:solidFill>
                  <a:srgbClr val="FF0000"/>
                </a:solidFill>
                <a:latin typeface="+mj-lt"/>
                <a:ea typeface="+mj-ea"/>
                <a:cs typeface="+mj-cs"/>
                <a:sym typeface="Helvetica"/>
              </a:rPr>
              <a:t>的</a:t>
            </a:r>
            <a:r>
              <a:rPr b="0">
                <a:latin typeface="+mj-lt"/>
                <a:ea typeface="+mj-ea"/>
                <a:cs typeface="+mj-cs"/>
                <a:sym typeface="Helvetica"/>
              </a:rPr>
              <a:t>，它更多的是对一种行为的描述，而非研究该怎么做的规范伦理。</a:t>
            </a:r>
          </a:p>
          <a:p>
            <a:pPr lvl="1" marL="423586" indent="-162916" defTabSz="521336">
              <a:spcBef>
                <a:spcPts val="200"/>
              </a:spcBef>
              <a:defRPr sz="900"/>
            </a:pPr>
            <a:r>
              <a:t>Relativism is the belief that there are </a:t>
            </a:r>
            <a:r>
              <a:rPr>
                <a:solidFill>
                  <a:srgbClr val="FF0000"/>
                </a:solidFill>
              </a:rPr>
              <a:t>no universal moral norms of right and wrong</a:t>
            </a:r>
            <a:r>
              <a:t>. … </a:t>
            </a:r>
            <a:r>
              <a:rPr>
                <a:solidFill>
                  <a:srgbClr val="0000FF"/>
                </a:solidFill>
              </a:rPr>
              <a:t>Moral relativism </a:t>
            </a:r>
            <a:r>
              <a:t>is the idea that each person decides what is right and wrong for them. </a:t>
            </a:r>
            <a:r>
              <a:rPr>
                <a:solidFill>
                  <a:srgbClr val="0000FF"/>
                </a:solidFill>
              </a:rPr>
              <a:t>Anthropological relativism (</a:t>
            </a:r>
            <a:r>
              <a:rPr>
                <a:solidFill>
                  <a:srgbClr val="0000FF"/>
                </a:solidFill>
                <a:latin typeface="+mj-lt"/>
                <a:ea typeface="+mj-ea"/>
                <a:cs typeface="+mj-cs"/>
                <a:sym typeface="Helvetica"/>
              </a:rPr>
              <a:t>人类学相对主义</a:t>
            </a:r>
            <a:r>
              <a:rPr>
                <a:solidFill>
                  <a:srgbClr val="0000FF"/>
                </a:solidFill>
              </a:rPr>
              <a:t>) </a:t>
            </a:r>
            <a:r>
              <a:t>is the concept that right and wrong is decided by a society’s actual moral belief structure. (From Wikipedia)</a:t>
            </a:r>
            <a:endParaRPr sz="1500"/>
          </a:p>
          <a:p>
            <a:pPr marL="195501" indent="-195501" defTabSz="521336">
              <a:defRPr sz="1100">
                <a:solidFill>
                  <a:srgbClr val="0000FF"/>
                </a:solidFill>
              </a:defRPr>
            </a:pPr>
          </a:p>
          <a:p>
            <a:pPr marL="195501" indent="-195501" defTabSz="521336">
              <a:spcBef>
                <a:spcPts val="200"/>
              </a:spcBef>
              <a:defRPr sz="1100">
                <a:solidFill>
                  <a:srgbClr val="0000FF"/>
                </a:solidFill>
                <a:latin typeface="+mj-lt"/>
                <a:ea typeface="+mj-ea"/>
                <a:cs typeface="+mj-cs"/>
                <a:sym typeface="Helvetica"/>
              </a:defRPr>
            </a:pPr>
            <a:r>
              <a:t>例：</a:t>
            </a:r>
            <a:r>
              <a:rPr>
                <a:solidFill>
                  <a:srgbClr val="000000"/>
                </a:solidFill>
              </a:rPr>
              <a:t>在是非观念模糊的情况下，有较多人持这种观点。</a:t>
            </a:r>
          </a:p>
          <a:p>
            <a:pPr marL="195501" indent="-195501" defTabSz="521336">
              <a:spcBef>
                <a:spcPts val="200"/>
              </a:spcBef>
              <a:defRPr sz="1100">
                <a:solidFill>
                  <a:srgbClr val="0000FF"/>
                </a:solidFill>
                <a:latin typeface="+mj-lt"/>
                <a:ea typeface="+mj-ea"/>
                <a:cs typeface="+mj-cs"/>
                <a:sym typeface="Helvetica"/>
              </a:defRPr>
            </a:pPr>
            <a:r>
              <a:t>例：</a:t>
            </a:r>
            <a:r>
              <a:rPr>
                <a:solidFill>
                  <a:srgbClr val="000000"/>
                </a:solidFill>
              </a:rPr>
              <a:t>留意某些人通过这种观点来美化自己的错误行为。</a:t>
            </a:r>
          </a:p>
        </p:txBody>
      </p:sp>
      <p:sp>
        <p:nvSpPr>
          <p:cNvPr id="35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2.2.1 </a:t>
            </a:r>
            <a:r>
              <a:rPr>
                <a:latin typeface="+mj-lt"/>
                <a:ea typeface="+mj-ea"/>
                <a:cs typeface="+mj-cs"/>
                <a:sym typeface="Helvetica"/>
              </a:rPr>
              <a:t>常用的伦理学理论</a:t>
            </a:r>
          </a:p>
        </p:txBody>
      </p:sp>
      <p:sp>
        <p:nvSpPr>
          <p:cNvPr id="358"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0" name="内容占位符 2"/>
          <p:cNvSpPr txBox="1"/>
          <p:nvPr>
            <p:ph type="body" idx="1"/>
          </p:nvPr>
        </p:nvSpPr>
        <p:spPr>
          <a:xfrm>
            <a:off x="293450" y="737914"/>
            <a:ext cx="5282089" cy="2209552"/>
          </a:xfrm>
          <a:prstGeom prst="rect">
            <a:avLst/>
          </a:prstGeom>
        </p:spPr>
        <p:txBody>
          <a:bodyPr/>
          <a:lstStyle/>
          <a:p>
            <a:pPr marL="0" indent="0" defTabSz="516070">
              <a:lnSpc>
                <a:spcPct val="90000"/>
              </a:lnSpc>
              <a:spcBef>
                <a:spcPts val="200"/>
              </a:spcBef>
              <a:buSzTx/>
              <a:buNone/>
              <a:defRPr b="1" sz="1100"/>
            </a:pPr>
            <a:r>
              <a:t>2. </a:t>
            </a:r>
            <a:r>
              <a:rPr>
                <a:latin typeface="+mj-lt"/>
                <a:ea typeface="+mj-ea"/>
                <a:cs typeface="+mj-cs"/>
                <a:sym typeface="Helvetica"/>
              </a:rPr>
              <a:t>美德论</a:t>
            </a:r>
            <a:r>
              <a:rPr b="0">
                <a:latin typeface="+mj-lt"/>
                <a:ea typeface="+mj-ea"/>
                <a:cs typeface="+mj-cs"/>
                <a:sym typeface="Helvetica"/>
              </a:rPr>
              <a:t>（</a:t>
            </a:r>
            <a:r>
              <a:rPr b="0"/>
              <a:t>virtue ethics</a:t>
            </a:r>
            <a:r>
              <a:rPr b="0">
                <a:latin typeface="+mj-lt"/>
                <a:ea typeface="+mj-ea"/>
                <a:cs typeface="+mj-cs"/>
                <a:sym typeface="Helvetica"/>
              </a:rPr>
              <a:t>）：着眼于</a:t>
            </a:r>
            <a:r>
              <a:rPr>
                <a:solidFill>
                  <a:srgbClr val="FF0000"/>
                </a:solidFill>
                <a:latin typeface="+mj-lt"/>
                <a:ea typeface="+mj-ea"/>
                <a:cs typeface="+mj-cs"/>
                <a:sym typeface="Helvetica"/>
              </a:rPr>
              <a:t>人的品质塑造</a:t>
            </a:r>
            <a:r>
              <a:rPr b="0">
                <a:latin typeface="+mj-lt"/>
                <a:ea typeface="+mj-ea"/>
                <a:cs typeface="+mj-cs"/>
                <a:sym typeface="Helvetica"/>
              </a:rPr>
              <a:t>、以自律与激励为其实现机制</a:t>
            </a:r>
          </a:p>
          <a:p>
            <a:pPr lvl="1" marL="419307" indent="-161270" defTabSz="516070">
              <a:lnSpc>
                <a:spcPct val="90000"/>
              </a:lnSpc>
              <a:spcBef>
                <a:spcPts val="200"/>
              </a:spcBef>
              <a:defRPr sz="900"/>
            </a:pPr>
            <a:r>
              <a:t>Virtue Ethics is the belief that ethics should be more concerned with the </a:t>
            </a:r>
            <a:r>
              <a:rPr b="1">
                <a:solidFill>
                  <a:srgbClr val="FF0000"/>
                </a:solidFill>
              </a:rPr>
              <a:t>character</a:t>
            </a:r>
            <a:r>
              <a:t> of the moral agent (virtue), rather than focusing on a set of rules dictating right and wrong actions. (From Wikipedia)</a:t>
            </a:r>
            <a:endParaRPr sz="1500"/>
          </a:p>
          <a:p>
            <a:pPr marL="193526" indent="-193526" defTabSz="516070">
              <a:lnSpc>
                <a:spcPct val="90000"/>
              </a:lnSpc>
              <a:defRPr sz="1100"/>
            </a:pPr>
          </a:p>
          <a:p>
            <a:pPr marL="193526" indent="-193526" defTabSz="516070">
              <a:lnSpc>
                <a:spcPct val="90000"/>
              </a:lnSpc>
              <a:spcBef>
                <a:spcPts val="200"/>
              </a:spcBef>
              <a:defRPr b="1" sz="1100">
                <a:latin typeface="+mj-lt"/>
                <a:ea typeface="+mj-ea"/>
                <a:cs typeface="+mj-cs"/>
                <a:sym typeface="Helvetica"/>
              </a:defRPr>
            </a:pPr>
            <a:r>
              <a:t>非道德的美德伦理学</a:t>
            </a:r>
            <a:r>
              <a:rPr b="0"/>
              <a:t>：以亚里士多德的美德伦理学为代表；</a:t>
            </a:r>
            <a:r>
              <a:rPr b="0">
                <a:solidFill>
                  <a:srgbClr val="FF0000"/>
                </a:solidFill>
              </a:rPr>
              <a:t>美德的概念</a:t>
            </a:r>
            <a:r>
              <a:rPr b="0"/>
              <a:t>与</a:t>
            </a:r>
            <a:r>
              <a:rPr b="0">
                <a:solidFill>
                  <a:srgbClr val="0000FF"/>
                </a:solidFill>
              </a:rPr>
              <a:t>道德的规范或法则</a:t>
            </a:r>
            <a:r>
              <a:rPr b="0" u="sng"/>
              <a:t>没有明显的联系</a:t>
            </a:r>
            <a:endParaRPr u="sng">
              <a:latin typeface="+mn-lt"/>
              <a:ea typeface="+mn-ea"/>
              <a:cs typeface="+mn-cs"/>
              <a:sym typeface="Calibri"/>
            </a:endParaRPr>
          </a:p>
          <a:p>
            <a:pPr marL="193526" indent="-193526" defTabSz="516070">
              <a:lnSpc>
                <a:spcPct val="90000"/>
              </a:lnSpc>
              <a:spcBef>
                <a:spcPts val="200"/>
              </a:spcBef>
              <a:defRPr b="1" sz="1100">
                <a:latin typeface="+mj-lt"/>
                <a:ea typeface="+mj-ea"/>
                <a:cs typeface="+mj-cs"/>
                <a:sym typeface="Helvetica"/>
              </a:defRPr>
            </a:pPr>
            <a:r>
              <a:t>道德的美德伦理学</a:t>
            </a:r>
            <a:r>
              <a:rPr b="0"/>
              <a:t>：以弗朗西斯</a:t>
            </a:r>
            <a:r>
              <a:rPr b="0">
                <a:latin typeface="+mn-lt"/>
                <a:ea typeface="+mn-ea"/>
                <a:cs typeface="+mn-cs"/>
                <a:sym typeface="Calibri"/>
              </a:rPr>
              <a:t>.</a:t>
            </a:r>
            <a:r>
              <a:rPr b="0"/>
              <a:t>哈奇森的美德伦理学为代表；</a:t>
            </a:r>
            <a:r>
              <a:rPr b="0">
                <a:solidFill>
                  <a:srgbClr val="FF0000"/>
                </a:solidFill>
              </a:rPr>
              <a:t>美德的概念</a:t>
            </a:r>
            <a:r>
              <a:rPr b="0"/>
              <a:t>与</a:t>
            </a:r>
            <a:r>
              <a:rPr b="0">
                <a:solidFill>
                  <a:srgbClr val="0000FF"/>
                </a:solidFill>
              </a:rPr>
              <a:t>道德上的正确或错误</a:t>
            </a:r>
            <a:r>
              <a:rPr b="0" u="sng"/>
              <a:t>有着密切的联系</a:t>
            </a:r>
            <a:endParaRPr u="sng">
              <a:latin typeface="+mn-lt"/>
              <a:ea typeface="+mn-ea"/>
              <a:cs typeface="+mn-cs"/>
              <a:sym typeface="Calibri"/>
            </a:endParaRPr>
          </a:p>
          <a:p>
            <a:pPr marL="193526" indent="-193526" defTabSz="516070">
              <a:lnSpc>
                <a:spcPct val="90000"/>
              </a:lnSpc>
              <a:spcBef>
                <a:spcPts val="200"/>
              </a:spcBef>
              <a:defRPr b="1" sz="1100">
                <a:latin typeface="+mj-lt"/>
                <a:ea typeface="+mj-ea"/>
                <a:cs typeface="+mj-cs"/>
                <a:sym typeface="Helvetica"/>
              </a:defRPr>
            </a:pPr>
            <a:r>
              <a:t>当代美德伦理学家</a:t>
            </a:r>
            <a:r>
              <a:rPr b="0"/>
              <a:t>：更多关注</a:t>
            </a:r>
            <a:r>
              <a:rPr b="0">
                <a:solidFill>
                  <a:srgbClr val="FF0000"/>
                </a:solidFill>
              </a:rPr>
              <a:t>美德</a:t>
            </a:r>
            <a:r>
              <a:rPr b="0"/>
              <a:t>和</a:t>
            </a:r>
            <a:r>
              <a:rPr b="0">
                <a:solidFill>
                  <a:srgbClr val="0000FF"/>
                </a:solidFill>
              </a:rPr>
              <a:t>行动正确性</a:t>
            </a:r>
            <a:r>
              <a:rPr b="0"/>
              <a:t>的</a:t>
            </a:r>
            <a:r>
              <a:rPr b="0" u="sng"/>
              <a:t>关系</a:t>
            </a:r>
            <a:r>
              <a:rPr b="0"/>
              <a:t>，</a:t>
            </a:r>
            <a:r>
              <a:t>更强调</a:t>
            </a:r>
            <a:r>
              <a:rPr>
                <a:solidFill>
                  <a:srgbClr val="FF0000"/>
                </a:solidFill>
              </a:rPr>
              <a:t>美德</a:t>
            </a:r>
            <a:r>
              <a:rPr b="0"/>
              <a:t>，而不是行动的效果在决定一个行动正确与否中的作用</a:t>
            </a:r>
          </a:p>
        </p:txBody>
      </p:sp>
      <p:sp>
        <p:nvSpPr>
          <p:cNvPr id="36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2.2.1 </a:t>
            </a:r>
            <a:r>
              <a:rPr>
                <a:latin typeface="+mj-lt"/>
                <a:ea typeface="+mj-ea"/>
                <a:cs typeface="+mj-cs"/>
                <a:sym typeface="Helvetica"/>
              </a:rPr>
              <a:t>常用的伦理学理论</a:t>
            </a:r>
          </a:p>
        </p:txBody>
      </p:sp>
      <p:sp>
        <p:nvSpPr>
          <p:cNvPr id="362"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内容占位符 2"/>
          <p:cNvSpPr txBox="1"/>
          <p:nvPr>
            <p:ph type="body" idx="1"/>
          </p:nvPr>
        </p:nvSpPr>
        <p:spPr>
          <a:xfrm>
            <a:off x="293450" y="737914"/>
            <a:ext cx="5282089" cy="2209552"/>
          </a:xfrm>
          <a:prstGeom prst="rect">
            <a:avLst/>
          </a:prstGeom>
        </p:spPr>
        <p:txBody>
          <a:bodyPr/>
          <a:lstStyle/>
          <a:p>
            <a:pPr marL="0" indent="0" defTabSz="495005">
              <a:spcBef>
                <a:spcPts val="200"/>
              </a:spcBef>
              <a:buSzTx/>
              <a:buNone/>
              <a:defRPr b="1" sz="1100"/>
            </a:pPr>
            <a:r>
              <a:t>2. </a:t>
            </a:r>
            <a:r>
              <a:rPr>
                <a:latin typeface="+mj-lt"/>
                <a:ea typeface="+mj-ea"/>
                <a:cs typeface="+mj-cs"/>
                <a:sym typeface="Helvetica"/>
              </a:rPr>
              <a:t>哲学中的伦理概念</a:t>
            </a:r>
          </a:p>
          <a:p>
            <a:pPr marL="185627" indent="-185627" defTabSz="495005">
              <a:spcBef>
                <a:spcPts val="200"/>
              </a:spcBef>
              <a:defRPr sz="1100">
                <a:latin typeface="+mj-lt"/>
                <a:ea typeface="+mj-ea"/>
                <a:cs typeface="+mj-cs"/>
                <a:sym typeface="Helvetica"/>
              </a:defRPr>
            </a:pPr>
            <a:r>
              <a:t>伦理的</a:t>
            </a:r>
            <a:r>
              <a:rPr b="1">
                <a:solidFill>
                  <a:srgbClr val="FF0000"/>
                </a:solidFill>
              </a:rPr>
              <a:t>基本概念</a:t>
            </a:r>
            <a:r>
              <a:t>是研究</a:t>
            </a:r>
            <a:r>
              <a:rPr b="1">
                <a:solidFill>
                  <a:srgbClr val="0000FF"/>
                </a:solidFill>
              </a:rPr>
              <a:t>关系（</a:t>
            </a:r>
            <a:r>
              <a:rPr b="1">
                <a:solidFill>
                  <a:srgbClr val="0000FF"/>
                </a:solidFill>
                <a:latin typeface="+mn-lt"/>
                <a:ea typeface="+mn-ea"/>
                <a:cs typeface="+mn-cs"/>
                <a:sym typeface="Calibri"/>
              </a:rPr>
              <a:t>relations</a:t>
            </a:r>
            <a:r>
              <a:rPr b="1">
                <a:solidFill>
                  <a:srgbClr val="0000FF"/>
                </a:solidFill>
              </a:rPr>
              <a:t>）</a:t>
            </a:r>
            <a:r>
              <a:t>和</a:t>
            </a:r>
            <a:r>
              <a:rPr b="1">
                <a:solidFill>
                  <a:srgbClr val="0000FF"/>
                </a:solidFill>
              </a:rPr>
              <a:t>秩序（</a:t>
            </a:r>
            <a:r>
              <a:rPr b="1">
                <a:solidFill>
                  <a:srgbClr val="0000FF"/>
                </a:solidFill>
                <a:latin typeface="+mn-lt"/>
                <a:ea typeface="+mn-ea"/>
                <a:cs typeface="+mn-cs"/>
                <a:sym typeface="Calibri"/>
              </a:rPr>
              <a:t>orderliness</a:t>
            </a:r>
            <a:r>
              <a:rPr b="1">
                <a:solidFill>
                  <a:srgbClr val="0000FF"/>
                </a:solidFill>
              </a:rPr>
              <a:t>）</a:t>
            </a:r>
            <a:r>
              <a:t>，即人与人，人与社会，人与自然之间的</a:t>
            </a:r>
            <a:r>
              <a:rPr b="1">
                <a:solidFill>
                  <a:srgbClr val="0000FF"/>
                </a:solidFill>
              </a:rPr>
              <a:t>关系</a:t>
            </a:r>
            <a:r>
              <a:t>，以及社会生活应该是什么样的</a:t>
            </a:r>
            <a:r>
              <a:rPr b="1">
                <a:solidFill>
                  <a:srgbClr val="0000FF"/>
                </a:solidFill>
              </a:rPr>
              <a:t>秩序</a:t>
            </a:r>
            <a:r>
              <a:t>，也称为道德哲学（</a:t>
            </a:r>
            <a:r>
              <a:rPr>
                <a:latin typeface="+mn-lt"/>
                <a:ea typeface="+mn-ea"/>
                <a:cs typeface="+mn-cs"/>
                <a:sym typeface="Calibri"/>
              </a:rPr>
              <a:t>moral philosophy</a:t>
            </a:r>
            <a:r>
              <a:t>）。</a:t>
            </a:r>
          </a:p>
          <a:p>
            <a:pPr marL="185627" indent="-185627" defTabSz="495005">
              <a:defRPr sz="1100"/>
            </a:pPr>
          </a:p>
          <a:p>
            <a:pPr marL="185627" indent="-185627" defTabSz="495005">
              <a:spcBef>
                <a:spcPts val="200"/>
              </a:spcBef>
              <a:defRPr sz="1100">
                <a:latin typeface="+mj-lt"/>
                <a:ea typeface="+mj-ea"/>
                <a:cs typeface="+mj-cs"/>
                <a:sym typeface="Helvetica"/>
              </a:defRPr>
            </a:pPr>
            <a:r>
              <a:t>伦理学是研究</a:t>
            </a:r>
            <a:r>
              <a:rPr>
                <a:solidFill>
                  <a:srgbClr val="FF0000"/>
                </a:solidFill>
              </a:rPr>
              <a:t>道德（</a:t>
            </a:r>
            <a:r>
              <a:rPr>
                <a:solidFill>
                  <a:srgbClr val="FF0000"/>
                </a:solidFill>
                <a:latin typeface="+mn-lt"/>
                <a:ea typeface="+mn-ea"/>
                <a:cs typeface="+mn-cs"/>
                <a:sym typeface="Calibri"/>
              </a:rPr>
              <a:t>morality</a:t>
            </a:r>
            <a:r>
              <a:rPr>
                <a:solidFill>
                  <a:srgbClr val="FF0000"/>
                </a:solidFill>
              </a:rPr>
              <a:t>）</a:t>
            </a:r>
            <a:r>
              <a:t>的学科</a:t>
            </a:r>
          </a:p>
          <a:p>
            <a:pPr marL="185627" indent="-185627" defTabSz="495005">
              <a:defRPr sz="1100"/>
            </a:pPr>
          </a:p>
          <a:p>
            <a:pPr marL="185627" indent="-185627" defTabSz="495005">
              <a:spcBef>
                <a:spcPts val="200"/>
              </a:spcBef>
              <a:defRPr sz="1100">
                <a:latin typeface="+mj-lt"/>
                <a:ea typeface="+mj-ea"/>
                <a:cs typeface="+mj-cs"/>
                <a:sym typeface="Helvetica"/>
              </a:defRPr>
            </a:pPr>
            <a:r>
              <a:t>不同学派对伦理学的</a:t>
            </a:r>
            <a:r>
              <a:rPr b="1">
                <a:solidFill>
                  <a:srgbClr val="FF0000"/>
                </a:solidFill>
              </a:rPr>
              <a:t>研究对象</a:t>
            </a:r>
            <a:r>
              <a:t>有很大差异，例如：</a:t>
            </a:r>
            <a:r>
              <a:rPr>
                <a:solidFill>
                  <a:srgbClr val="0000FF"/>
                </a:solidFill>
                <a:latin typeface="+mn-lt"/>
                <a:ea typeface="+mn-ea"/>
                <a:cs typeface="+mn-cs"/>
                <a:sym typeface="Calibri"/>
              </a:rPr>
              <a:t>“</a:t>
            </a:r>
            <a:r>
              <a:rPr>
                <a:solidFill>
                  <a:srgbClr val="0000FF"/>
                </a:solidFill>
              </a:rPr>
              <a:t>善</a:t>
            </a:r>
            <a:r>
              <a:rPr>
                <a:solidFill>
                  <a:srgbClr val="0000FF"/>
                </a:solidFill>
                <a:latin typeface="+mn-lt"/>
                <a:ea typeface="+mn-ea"/>
                <a:cs typeface="+mn-cs"/>
                <a:sym typeface="Calibri"/>
              </a:rPr>
              <a:t>”</a:t>
            </a:r>
            <a:r>
              <a:t>；人类的</a:t>
            </a:r>
            <a:r>
              <a:rPr>
                <a:solidFill>
                  <a:srgbClr val="0000FF"/>
                </a:solidFill>
              </a:rPr>
              <a:t>道德行为</a:t>
            </a:r>
            <a:r>
              <a:t>；人类的</a:t>
            </a:r>
            <a:r>
              <a:rPr>
                <a:solidFill>
                  <a:srgbClr val="0000FF"/>
                </a:solidFill>
              </a:rPr>
              <a:t>幸福</a:t>
            </a:r>
            <a:r>
              <a:t>；道德</a:t>
            </a:r>
            <a:r>
              <a:rPr>
                <a:solidFill>
                  <a:srgbClr val="0000FF"/>
                </a:solidFill>
              </a:rPr>
              <a:t>原则和规范</a:t>
            </a:r>
            <a:r>
              <a:t>。</a:t>
            </a:r>
          </a:p>
        </p:txBody>
      </p:sp>
      <p:sp>
        <p:nvSpPr>
          <p:cNvPr id="120"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1.1.2 </a:t>
            </a:r>
            <a:r>
              <a:rPr>
                <a:latin typeface="+mj-lt"/>
                <a:ea typeface="+mj-ea"/>
                <a:cs typeface="+mj-cs"/>
                <a:sym typeface="Helvetica"/>
              </a:rPr>
              <a:t>计算机伦理学研究的基本问题</a:t>
            </a:r>
          </a:p>
        </p:txBody>
      </p:sp>
      <p:sp>
        <p:nvSpPr>
          <p:cNvPr id="121" name="灯片编号占位符 1"/>
          <p:cNvSpPr txBox="1"/>
          <p:nvPr>
            <p:ph type="sldNum" sz="quarter" idx="4294967295"/>
          </p:nvPr>
        </p:nvSpPr>
        <p:spPr>
          <a:xfrm>
            <a:off x="5448539" y="3118591"/>
            <a:ext cx="127001"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4" name="内容占位符 2"/>
          <p:cNvSpPr txBox="1"/>
          <p:nvPr>
            <p:ph type="body" idx="1"/>
          </p:nvPr>
        </p:nvSpPr>
        <p:spPr>
          <a:xfrm>
            <a:off x="293450" y="737914"/>
            <a:ext cx="5282089" cy="2209552"/>
          </a:xfrm>
          <a:prstGeom prst="rect">
            <a:avLst/>
          </a:prstGeom>
        </p:spPr>
        <p:txBody>
          <a:bodyPr/>
          <a:lstStyle/>
          <a:p>
            <a:pPr marL="193526" indent="-193526" defTabSz="516070">
              <a:spcBef>
                <a:spcPts val="200"/>
              </a:spcBef>
              <a:defRPr sz="1100">
                <a:latin typeface="+mj-lt"/>
                <a:ea typeface="+mj-ea"/>
                <a:cs typeface="+mj-cs"/>
                <a:sym typeface="Helvetica"/>
              </a:defRPr>
            </a:pPr>
            <a:r>
              <a:t>例：孟德斯鸠《法的精神</a:t>
            </a:r>
            <a:r>
              <a:rPr>
                <a:latin typeface="+mn-lt"/>
                <a:ea typeface="+mn-ea"/>
                <a:cs typeface="+mn-cs"/>
                <a:sym typeface="Calibri"/>
              </a:rPr>
              <a:t>.</a:t>
            </a:r>
            <a:r>
              <a:t>序言》，</a:t>
            </a:r>
            <a:r>
              <a:rPr>
                <a:latin typeface="+mn-lt"/>
                <a:ea typeface="+mn-ea"/>
                <a:cs typeface="+mn-cs"/>
                <a:sym typeface="Calibri"/>
              </a:rPr>
              <a:t>“…</a:t>
            </a:r>
            <a:r>
              <a:rPr>
                <a:solidFill>
                  <a:srgbClr val="0000FF"/>
                </a:solidFill>
              </a:rPr>
              <a:t>爱是人类最基本的美德</a:t>
            </a:r>
            <a:r>
              <a:rPr>
                <a:latin typeface="+mn-lt"/>
                <a:ea typeface="+mn-ea"/>
                <a:cs typeface="+mn-cs"/>
                <a:sym typeface="Calibri"/>
              </a:rPr>
              <a:t>…”</a:t>
            </a:r>
            <a:r>
              <a:t>，而他将</a:t>
            </a:r>
            <a:r>
              <a:rPr>
                <a:latin typeface="+mn-lt"/>
                <a:ea typeface="+mn-ea"/>
                <a:cs typeface="+mn-cs"/>
                <a:sym typeface="Calibri"/>
              </a:rPr>
              <a:t>“</a:t>
            </a:r>
            <a:r>
              <a:rPr>
                <a:solidFill>
                  <a:srgbClr val="0000FF"/>
                </a:solidFill>
              </a:rPr>
              <a:t>法</a:t>
            </a:r>
            <a:r>
              <a:rPr>
                <a:latin typeface="+mn-lt"/>
                <a:ea typeface="+mn-ea"/>
                <a:cs typeface="+mn-cs"/>
                <a:sym typeface="Calibri"/>
              </a:rPr>
              <a:t>”</a:t>
            </a:r>
            <a:r>
              <a:t>定义为</a:t>
            </a:r>
            <a:r>
              <a:rPr>
                <a:latin typeface="+mn-lt"/>
                <a:ea typeface="+mn-ea"/>
                <a:cs typeface="+mn-cs"/>
                <a:sym typeface="Calibri"/>
              </a:rPr>
              <a:t>“</a:t>
            </a:r>
            <a:r>
              <a:t>浅显理性与各种存在物之间的</a:t>
            </a:r>
            <a:r>
              <a:rPr>
                <a:solidFill>
                  <a:srgbClr val="0000FF"/>
                </a:solidFill>
              </a:rPr>
              <a:t>关系</a:t>
            </a:r>
            <a:r>
              <a:t>的综合，同时也体现着所有客观存在物彼此间的</a:t>
            </a:r>
            <a:r>
              <a:rPr>
                <a:solidFill>
                  <a:srgbClr val="0000FF"/>
                </a:solidFill>
              </a:rPr>
              <a:t>关系</a:t>
            </a:r>
            <a:r>
              <a:rPr>
                <a:latin typeface="+mn-lt"/>
                <a:ea typeface="+mn-ea"/>
                <a:cs typeface="+mn-cs"/>
                <a:sym typeface="Calibri"/>
              </a:rPr>
              <a:t>”-&gt; </a:t>
            </a:r>
            <a:r>
              <a:rPr>
                <a:solidFill>
                  <a:srgbClr val="FF0000"/>
                </a:solidFill>
              </a:rPr>
              <a:t>美德</a:t>
            </a:r>
            <a:r>
              <a:t>是</a:t>
            </a:r>
            <a:r>
              <a:rPr>
                <a:solidFill>
                  <a:srgbClr val="0000FF"/>
                </a:solidFill>
              </a:rPr>
              <a:t>法</a:t>
            </a:r>
            <a:r>
              <a:t>的</a:t>
            </a:r>
            <a:r>
              <a:rPr u="sng"/>
              <a:t>精神要义</a:t>
            </a:r>
            <a:r>
              <a:t>。这与我国</a:t>
            </a:r>
            <a:r>
              <a:rPr>
                <a:latin typeface="+mn-lt"/>
                <a:ea typeface="+mn-ea"/>
                <a:cs typeface="+mn-cs"/>
                <a:sym typeface="Calibri"/>
              </a:rPr>
              <a:t>“</a:t>
            </a:r>
            <a:r>
              <a:t>道法自然</a:t>
            </a:r>
            <a:r>
              <a:rPr>
                <a:latin typeface="+mn-lt"/>
                <a:ea typeface="+mn-ea"/>
                <a:cs typeface="+mn-cs"/>
                <a:sym typeface="Calibri"/>
              </a:rPr>
              <a:t>”</a:t>
            </a:r>
            <a:r>
              <a:t>的哲学思想很像。</a:t>
            </a:r>
          </a:p>
          <a:p>
            <a:pPr marL="193526" indent="-193526" defTabSz="516070">
              <a:defRPr sz="1100"/>
            </a:pPr>
          </a:p>
          <a:p>
            <a:pPr marL="193526" indent="-193526" defTabSz="516070">
              <a:spcBef>
                <a:spcPts val="200"/>
              </a:spcBef>
              <a:defRPr sz="1100">
                <a:latin typeface="+mj-lt"/>
                <a:ea typeface="+mj-ea"/>
                <a:cs typeface="+mj-cs"/>
                <a:sym typeface="Helvetica"/>
              </a:defRPr>
            </a:pPr>
            <a:r>
              <a:t>例：美德论思想在</a:t>
            </a:r>
            <a:r>
              <a:rPr>
                <a:solidFill>
                  <a:srgbClr val="FF0000"/>
                </a:solidFill>
              </a:rPr>
              <a:t>我国传统文化</a:t>
            </a:r>
            <a:r>
              <a:t>中也有很深刻的体现，《墨子》强调</a:t>
            </a:r>
            <a:r>
              <a:rPr>
                <a:latin typeface="+mn-lt"/>
                <a:ea typeface="+mn-ea"/>
                <a:cs typeface="+mn-cs"/>
                <a:sym typeface="Calibri"/>
              </a:rPr>
              <a:t>“</a:t>
            </a:r>
            <a:r>
              <a:t>举义</a:t>
            </a:r>
            <a:r>
              <a:rPr>
                <a:latin typeface="+mn-lt"/>
                <a:ea typeface="+mn-ea"/>
                <a:cs typeface="+mn-cs"/>
                <a:sym typeface="Calibri"/>
              </a:rPr>
              <a:t>”</a:t>
            </a:r>
            <a:r>
              <a:t>、</a:t>
            </a:r>
            <a:r>
              <a:rPr>
                <a:latin typeface="+mn-lt"/>
                <a:ea typeface="+mn-ea"/>
                <a:cs typeface="+mn-cs"/>
                <a:sym typeface="Calibri"/>
              </a:rPr>
              <a:t>“</a:t>
            </a:r>
            <a:r>
              <a:t>利人</a:t>
            </a:r>
            <a:r>
              <a:rPr>
                <a:latin typeface="+mn-lt"/>
                <a:ea typeface="+mn-ea"/>
                <a:cs typeface="+mn-cs"/>
                <a:sym typeface="Calibri"/>
              </a:rPr>
              <a:t>”</a:t>
            </a:r>
            <a:r>
              <a:t>、</a:t>
            </a:r>
            <a:r>
              <a:rPr>
                <a:latin typeface="+mn-lt"/>
                <a:ea typeface="+mn-ea"/>
                <a:cs typeface="+mn-cs"/>
                <a:sym typeface="Calibri"/>
              </a:rPr>
              <a:t>“</a:t>
            </a:r>
            <a:r>
              <a:t>利天下</a:t>
            </a:r>
            <a:r>
              <a:rPr>
                <a:latin typeface="+mn-lt"/>
                <a:ea typeface="+mn-ea"/>
                <a:cs typeface="+mn-cs"/>
                <a:sym typeface="Calibri"/>
              </a:rPr>
              <a:t>”</a:t>
            </a:r>
            <a:r>
              <a:t>；历史上无数志士仁人和民族英雄（文天祥、岳飞、范仲淹、顾炎武、林则徐等）；儒家的五常</a:t>
            </a:r>
            <a:r>
              <a:rPr>
                <a:latin typeface="+mn-lt"/>
                <a:ea typeface="+mn-ea"/>
                <a:cs typeface="+mn-cs"/>
                <a:sym typeface="Calibri"/>
              </a:rPr>
              <a:t>“</a:t>
            </a:r>
            <a:r>
              <a:t>仁、义、礼、智、信</a:t>
            </a:r>
            <a:r>
              <a:rPr>
                <a:latin typeface="+mn-lt"/>
                <a:ea typeface="+mn-ea"/>
                <a:cs typeface="+mn-cs"/>
                <a:sym typeface="Calibri"/>
              </a:rPr>
              <a:t>”</a:t>
            </a:r>
            <a:r>
              <a:t>；</a:t>
            </a:r>
            <a:r>
              <a:rPr>
                <a:latin typeface="+mn-lt"/>
                <a:ea typeface="+mn-ea"/>
                <a:cs typeface="+mn-cs"/>
                <a:sym typeface="Calibri"/>
              </a:rPr>
              <a:t>…</a:t>
            </a:r>
          </a:p>
          <a:p>
            <a:pPr marL="193526" indent="-193526" defTabSz="516070">
              <a:spcBef>
                <a:spcPts val="200"/>
              </a:spcBef>
              <a:defRPr sz="1100">
                <a:solidFill>
                  <a:srgbClr val="0000FF"/>
                </a:solidFill>
                <a:latin typeface="+mj-lt"/>
                <a:ea typeface="+mj-ea"/>
                <a:cs typeface="+mj-cs"/>
                <a:sym typeface="Helvetica"/>
              </a:defRPr>
            </a:pPr>
            <a:r>
              <a:t>例：</a:t>
            </a:r>
            <a:r>
              <a:rPr>
                <a:solidFill>
                  <a:srgbClr val="000000"/>
                </a:solidFill>
              </a:rPr>
              <a:t>家庭和工作，哪个更重要？</a:t>
            </a:r>
          </a:p>
        </p:txBody>
      </p:sp>
      <p:sp>
        <p:nvSpPr>
          <p:cNvPr id="36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2.2.1 </a:t>
            </a:r>
            <a:r>
              <a:rPr>
                <a:latin typeface="+mj-lt"/>
                <a:ea typeface="+mj-ea"/>
                <a:cs typeface="+mj-cs"/>
                <a:sym typeface="Helvetica"/>
              </a:rPr>
              <a:t>常用的伦理学理论</a:t>
            </a:r>
          </a:p>
        </p:txBody>
      </p:sp>
      <p:sp>
        <p:nvSpPr>
          <p:cNvPr id="366"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内容占位符 2"/>
          <p:cNvSpPr txBox="1"/>
          <p:nvPr>
            <p:ph type="body" idx="1"/>
          </p:nvPr>
        </p:nvSpPr>
        <p:spPr>
          <a:xfrm>
            <a:off x="293450" y="737914"/>
            <a:ext cx="5282089" cy="2209552"/>
          </a:xfrm>
          <a:prstGeom prst="rect">
            <a:avLst/>
          </a:prstGeom>
        </p:spPr>
        <p:txBody>
          <a:bodyPr/>
          <a:lstStyle/>
          <a:p>
            <a:pPr marL="0" indent="0">
              <a:spcBef>
                <a:spcPts val="200"/>
              </a:spcBef>
              <a:buSzTx/>
              <a:buNone/>
              <a:defRPr b="1" sz="1200"/>
            </a:pPr>
            <a:r>
              <a:t>3. </a:t>
            </a:r>
            <a:r>
              <a:rPr>
                <a:latin typeface="+mj-lt"/>
                <a:ea typeface="+mj-ea"/>
                <a:cs typeface="+mj-cs"/>
                <a:sym typeface="Helvetica"/>
              </a:rPr>
              <a:t>功利主义</a:t>
            </a:r>
            <a:r>
              <a:rPr b="0">
                <a:latin typeface="+mj-lt"/>
                <a:ea typeface="+mj-ea"/>
                <a:cs typeface="+mj-cs"/>
                <a:sym typeface="Helvetica"/>
              </a:rPr>
              <a:t>（或</a:t>
            </a:r>
            <a:r>
              <a:rPr>
                <a:latin typeface="+mj-lt"/>
                <a:ea typeface="+mj-ea"/>
                <a:cs typeface="+mj-cs"/>
                <a:sym typeface="Helvetica"/>
              </a:rPr>
              <a:t>结果论</a:t>
            </a:r>
            <a:r>
              <a:rPr b="0">
                <a:latin typeface="+mj-lt"/>
                <a:ea typeface="+mj-ea"/>
                <a:cs typeface="+mj-cs"/>
                <a:sym typeface="Helvetica"/>
              </a:rPr>
              <a:t>，</a:t>
            </a:r>
            <a:r>
              <a:rPr b="0"/>
              <a:t>utilitarianism</a:t>
            </a:r>
            <a:r>
              <a:rPr b="0">
                <a:latin typeface="+mj-lt"/>
                <a:ea typeface="+mj-ea"/>
                <a:cs typeface="+mj-cs"/>
                <a:sym typeface="Helvetica"/>
              </a:rPr>
              <a:t>）：</a:t>
            </a:r>
            <a:r>
              <a:rPr b="0">
                <a:solidFill>
                  <a:srgbClr val="FF0000"/>
                </a:solidFill>
                <a:latin typeface="+mj-lt"/>
                <a:ea typeface="+mj-ea"/>
                <a:cs typeface="+mj-cs"/>
                <a:sym typeface="Helvetica"/>
              </a:rPr>
              <a:t>认为一个行为是</a:t>
            </a:r>
            <a:r>
              <a:rPr b="0">
                <a:solidFill>
                  <a:srgbClr val="FF0000"/>
                </a:solidFill>
              </a:rPr>
              <a:t>“</a:t>
            </a:r>
            <a:r>
              <a:rPr b="0">
                <a:solidFill>
                  <a:srgbClr val="FF0000"/>
                </a:solidFill>
                <a:latin typeface="+mj-lt"/>
                <a:ea typeface="+mj-ea"/>
                <a:cs typeface="+mj-cs"/>
                <a:sym typeface="Helvetica"/>
              </a:rPr>
              <a:t>对</a:t>
            </a:r>
            <a:r>
              <a:rPr b="0">
                <a:solidFill>
                  <a:srgbClr val="FF0000"/>
                </a:solidFill>
              </a:rPr>
              <a:t>”</a:t>
            </a:r>
            <a:r>
              <a:rPr b="0">
                <a:solidFill>
                  <a:srgbClr val="FF0000"/>
                </a:solidFill>
                <a:latin typeface="+mj-lt"/>
                <a:ea typeface="+mj-ea"/>
                <a:cs typeface="+mj-cs"/>
                <a:sym typeface="Helvetica"/>
              </a:rPr>
              <a:t>还是</a:t>
            </a:r>
            <a:r>
              <a:rPr b="0">
                <a:solidFill>
                  <a:srgbClr val="FF0000"/>
                </a:solidFill>
              </a:rPr>
              <a:t>“</a:t>
            </a:r>
            <a:r>
              <a:rPr b="0">
                <a:solidFill>
                  <a:srgbClr val="FF0000"/>
                </a:solidFill>
                <a:latin typeface="+mj-lt"/>
                <a:ea typeface="+mj-ea"/>
                <a:cs typeface="+mj-cs"/>
                <a:sym typeface="Helvetica"/>
              </a:rPr>
              <a:t>错</a:t>
            </a:r>
            <a:r>
              <a:rPr b="0">
                <a:solidFill>
                  <a:srgbClr val="FF0000"/>
                </a:solidFill>
              </a:rPr>
              <a:t>”</a:t>
            </a:r>
            <a:r>
              <a:rPr b="0">
                <a:solidFill>
                  <a:srgbClr val="FF0000"/>
                </a:solidFill>
                <a:latin typeface="+mj-lt"/>
                <a:ea typeface="+mj-ea"/>
                <a:cs typeface="+mj-cs"/>
                <a:sym typeface="Helvetica"/>
              </a:rPr>
              <a:t>取决于它的</a:t>
            </a:r>
            <a:r>
              <a:rPr>
                <a:solidFill>
                  <a:srgbClr val="FF0000"/>
                </a:solidFill>
                <a:latin typeface="+mj-lt"/>
                <a:ea typeface="+mj-ea"/>
                <a:cs typeface="+mj-cs"/>
                <a:sym typeface="Helvetica"/>
              </a:rPr>
              <a:t>结果</a:t>
            </a:r>
            <a:r>
              <a:rPr b="0">
                <a:latin typeface="+mj-lt"/>
                <a:ea typeface="+mj-ea"/>
                <a:cs typeface="+mj-cs"/>
                <a:sym typeface="Helvetica"/>
              </a:rPr>
              <a:t>，如对社会的影响和效果；</a:t>
            </a:r>
            <a:r>
              <a:rPr b="0">
                <a:solidFill>
                  <a:srgbClr val="FF0000"/>
                </a:solidFill>
                <a:latin typeface="+mj-lt"/>
                <a:ea typeface="+mj-ea"/>
                <a:cs typeface="+mj-cs"/>
                <a:sym typeface="Helvetica"/>
              </a:rPr>
              <a:t>认为健康幸福是最根本的善</a:t>
            </a:r>
            <a:r>
              <a:rPr b="0">
                <a:latin typeface="+mj-lt"/>
                <a:ea typeface="+mj-ea"/>
                <a:cs typeface="+mj-cs"/>
                <a:sym typeface="Helvetica"/>
              </a:rPr>
              <a:t>；倾向于从整个社会看</a:t>
            </a:r>
            <a:r>
              <a:rPr b="0">
                <a:solidFill>
                  <a:srgbClr val="0000FF"/>
                </a:solidFill>
                <a:latin typeface="+mj-lt"/>
                <a:ea typeface="+mj-ea"/>
                <a:cs typeface="+mj-cs"/>
                <a:sym typeface="Helvetica"/>
              </a:rPr>
              <a:t>总体</a:t>
            </a:r>
            <a:r>
              <a:rPr b="0">
                <a:latin typeface="+mj-lt"/>
                <a:ea typeface="+mj-ea"/>
                <a:cs typeface="+mj-cs"/>
                <a:sym typeface="Helvetica"/>
              </a:rPr>
              <a:t>影响。</a:t>
            </a:r>
          </a:p>
          <a:p>
            <a:pPr lvl="1" marL="427865" indent="-164563">
              <a:spcBef>
                <a:spcPts val="200"/>
              </a:spcBef>
              <a:defRPr sz="1000"/>
            </a:pPr>
            <a:r>
              <a:t>Utilitarianism is the belief that an action </a:t>
            </a:r>
            <a:r>
              <a:rPr>
                <a:solidFill>
                  <a:srgbClr val="FF0000"/>
                </a:solidFill>
              </a:rPr>
              <a:t>is good if it benefits someone </a:t>
            </a:r>
            <a:r>
              <a:t>and an action </a:t>
            </a:r>
            <a:r>
              <a:rPr>
                <a:solidFill>
                  <a:srgbClr val="FF0000"/>
                </a:solidFill>
              </a:rPr>
              <a:t>is bad if it harms someone</a:t>
            </a:r>
            <a:r>
              <a:t>. ... </a:t>
            </a:r>
            <a:r>
              <a:rPr>
                <a:solidFill>
                  <a:srgbClr val="0000FF"/>
                </a:solidFill>
              </a:rPr>
              <a:t>Act Utilitarianism </a:t>
            </a:r>
            <a:r>
              <a:t>is the belief that an action is good if its overall effect is to produce more happiness than unhappiness. </a:t>
            </a:r>
            <a:r>
              <a:rPr>
                <a:solidFill>
                  <a:srgbClr val="0000FF"/>
                </a:solidFill>
              </a:rPr>
              <a:t>Rule Utilitarianism </a:t>
            </a:r>
            <a:r>
              <a:t>is the belief that we should adopt a moral rule and if followed by everybody, would lead to a greater level of overall happiness. (From Wikipedia)</a:t>
            </a:r>
            <a:endParaRPr sz="1600"/>
          </a:p>
          <a:p>
            <a:pPr>
              <a:defRPr sz="1200"/>
            </a:pPr>
          </a:p>
          <a:p>
            <a:pPr>
              <a:spcBef>
                <a:spcPts val="200"/>
              </a:spcBef>
              <a:defRPr sz="1200">
                <a:solidFill>
                  <a:srgbClr val="0000FF"/>
                </a:solidFill>
                <a:latin typeface="+mj-lt"/>
                <a:ea typeface="+mj-ea"/>
                <a:cs typeface="+mj-cs"/>
                <a:sym typeface="Helvetica"/>
              </a:defRPr>
            </a:pPr>
            <a:r>
              <a:t>问：</a:t>
            </a:r>
            <a:r>
              <a:rPr>
                <a:solidFill>
                  <a:srgbClr val="000000"/>
                </a:solidFill>
              </a:rPr>
              <a:t>关于</a:t>
            </a:r>
            <a:r>
              <a:rPr>
                <a:solidFill>
                  <a:srgbClr val="000000"/>
                </a:solidFill>
                <a:latin typeface="+mn-lt"/>
                <a:ea typeface="+mn-ea"/>
                <a:cs typeface="+mn-cs"/>
                <a:sym typeface="Calibri"/>
              </a:rPr>
              <a:t>“</a:t>
            </a:r>
            <a:r>
              <a:rPr>
                <a:solidFill>
                  <a:srgbClr val="000000"/>
                </a:solidFill>
              </a:rPr>
              <a:t>取决于它的结果</a:t>
            </a:r>
            <a:r>
              <a:rPr>
                <a:solidFill>
                  <a:srgbClr val="000000"/>
                </a:solidFill>
                <a:latin typeface="+mn-lt"/>
                <a:ea typeface="+mn-ea"/>
                <a:cs typeface="+mn-cs"/>
                <a:sym typeface="Calibri"/>
              </a:rPr>
              <a:t>”</a:t>
            </a:r>
            <a:r>
              <a:rPr>
                <a:solidFill>
                  <a:srgbClr val="000000"/>
                </a:solidFill>
              </a:rPr>
              <a:t>，你认同这个观点吗？</a:t>
            </a:r>
          </a:p>
        </p:txBody>
      </p:sp>
      <p:sp>
        <p:nvSpPr>
          <p:cNvPr id="36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2.2.1 </a:t>
            </a:r>
            <a:r>
              <a:rPr>
                <a:latin typeface="+mj-lt"/>
                <a:ea typeface="+mj-ea"/>
                <a:cs typeface="+mj-cs"/>
                <a:sym typeface="Helvetica"/>
              </a:rPr>
              <a:t>常用的伦理学理论</a:t>
            </a:r>
          </a:p>
        </p:txBody>
      </p:sp>
      <p:sp>
        <p:nvSpPr>
          <p:cNvPr id="370"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内容占位符 2"/>
          <p:cNvSpPr txBox="1"/>
          <p:nvPr>
            <p:ph type="body" idx="1"/>
          </p:nvPr>
        </p:nvSpPr>
        <p:spPr>
          <a:xfrm>
            <a:off x="293450" y="737914"/>
            <a:ext cx="5282089" cy="2209552"/>
          </a:xfrm>
          <a:prstGeom prst="rect">
            <a:avLst/>
          </a:prstGeom>
        </p:spPr>
        <p:txBody>
          <a:bodyPr/>
          <a:lstStyle/>
          <a:p>
            <a:pPr marL="0" indent="0">
              <a:spcBef>
                <a:spcPts val="200"/>
              </a:spcBef>
              <a:buSzTx/>
              <a:buNone/>
              <a:defRPr b="1" sz="1200"/>
            </a:pPr>
            <a:r>
              <a:t>4. </a:t>
            </a:r>
            <a:r>
              <a:rPr>
                <a:latin typeface="+mj-lt"/>
                <a:ea typeface="+mj-ea"/>
                <a:cs typeface="+mj-cs"/>
                <a:sym typeface="Helvetica"/>
              </a:rPr>
              <a:t>义务论</a:t>
            </a:r>
            <a:r>
              <a:rPr b="0">
                <a:latin typeface="+mj-lt"/>
                <a:ea typeface="+mj-ea"/>
                <a:cs typeface="+mj-cs"/>
                <a:sym typeface="Helvetica"/>
              </a:rPr>
              <a:t>（或</a:t>
            </a:r>
            <a:r>
              <a:rPr>
                <a:latin typeface="+mj-lt"/>
                <a:ea typeface="+mj-ea"/>
                <a:cs typeface="+mj-cs"/>
                <a:sym typeface="Helvetica"/>
              </a:rPr>
              <a:t>道义论</a:t>
            </a:r>
            <a:r>
              <a:rPr b="0">
                <a:latin typeface="+mj-lt"/>
                <a:ea typeface="+mj-ea"/>
                <a:cs typeface="+mj-cs"/>
                <a:sym typeface="Helvetica"/>
              </a:rPr>
              <a:t>，</a:t>
            </a:r>
            <a:r>
              <a:rPr b="0"/>
              <a:t>deontology</a:t>
            </a:r>
            <a:r>
              <a:rPr b="0">
                <a:latin typeface="+mj-lt"/>
                <a:ea typeface="+mj-ea"/>
                <a:cs typeface="+mj-cs"/>
                <a:sym typeface="Helvetica"/>
              </a:rPr>
              <a:t>）：</a:t>
            </a:r>
            <a:r>
              <a:rPr b="0">
                <a:solidFill>
                  <a:srgbClr val="FF0000"/>
                </a:solidFill>
                <a:latin typeface="+mj-lt"/>
                <a:ea typeface="+mj-ea"/>
                <a:cs typeface="+mj-cs"/>
                <a:sym typeface="Helvetica"/>
              </a:rPr>
              <a:t>认为一个行为是</a:t>
            </a:r>
            <a:r>
              <a:rPr b="0">
                <a:solidFill>
                  <a:srgbClr val="FF0000"/>
                </a:solidFill>
              </a:rPr>
              <a:t>“</a:t>
            </a:r>
            <a:r>
              <a:rPr b="0">
                <a:solidFill>
                  <a:srgbClr val="FF0000"/>
                </a:solidFill>
                <a:latin typeface="+mj-lt"/>
                <a:ea typeface="+mj-ea"/>
                <a:cs typeface="+mj-cs"/>
                <a:sym typeface="Helvetica"/>
              </a:rPr>
              <a:t>对</a:t>
            </a:r>
            <a:r>
              <a:rPr b="0">
                <a:solidFill>
                  <a:srgbClr val="FF0000"/>
                </a:solidFill>
              </a:rPr>
              <a:t>”</a:t>
            </a:r>
            <a:r>
              <a:rPr b="0">
                <a:solidFill>
                  <a:srgbClr val="FF0000"/>
                </a:solidFill>
                <a:latin typeface="+mj-lt"/>
                <a:ea typeface="+mj-ea"/>
                <a:cs typeface="+mj-cs"/>
                <a:sym typeface="Helvetica"/>
              </a:rPr>
              <a:t>还是</a:t>
            </a:r>
            <a:r>
              <a:rPr b="0">
                <a:solidFill>
                  <a:srgbClr val="FF0000"/>
                </a:solidFill>
              </a:rPr>
              <a:t>“</a:t>
            </a:r>
            <a:r>
              <a:rPr b="0">
                <a:solidFill>
                  <a:srgbClr val="FF0000"/>
                </a:solidFill>
                <a:latin typeface="+mj-lt"/>
                <a:ea typeface="+mj-ea"/>
                <a:cs typeface="+mj-cs"/>
                <a:sym typeface="Helvetica"/>
              </a:rPr>
              <a:t>错</a:t>
            </a:r>
            <a:r>
              <a:rPr b="0">
                <a:solidFill>
                  <a:srgbClr val="FF0000"/>
                </a:solidFill>
              </a:rPr>
              <a:t>”</a:t>
            </a:r>
            <a:r>
              <a:rPr b="0">
                <a:solidFill>
                  <a:srgbClr val="FF0000"/>
                </a:solidFill>
                <a:latin typeface="+mj-lt"/>
                <a:ea typeface="+mj-ea"/>
                <a:cs typeface="+mj-cs"/>
                <a:sym typeface="Helvetica"/>
              </a:rPr>
              <a:t>是由行为自身决定的</a:t>
            </a:r>
            <a:r>
              <a:rPr b="0">
                <a:latin typeface="+mj-lt"/>
                <a:ea typeface="+mj-ea"/>
                <a:cs typeface="+mj-cs"/>
                <a:sym typeface="Helvetica"/>
              </a:rPr>
              <a:t>；强调一个行为的内在特性而</a:t>
            </a:r>
            <a:r>
              <a:rPr b="0">
                <a:solidFill>
                  <a:srgbClr val="FF0000"/>
                </a:solidFill>
                <a:latin typeface="+mj-lt"/>
                <a:ea typeface="+mj-ea"/>
                <a:cs typeface="+mj-cs"/>
                <a:sym typeface="Helvetica"/>
              </a:rPr>
              <a:t>不考虑其动机或结果</a:t>
            </a:r>
            <a:r>
              <a:rPr b="0">
                <a:latin typeface="+mj-lt"/>
                <a:ea typeface="+mj-ea"/>
                <a:cs typeface="+mj-cs"/>
                <a:sym typeface="Helvetica"/>
              </a:rPr>
              <a:t>；倾向于关注</a:t>
            </a:r>
            <a:r>
              <a:rPr b="0">
                <a:solidFill>
                  <a:srgbClr val="0000FF"/>
                </a:solidFill>
                <a:latin typeface="+mj-lt"/>
                <a:ea typeface="+mj-ea"/>
                <a:cs typeface="+mj-cs"/>
                <a:sym typeface="Helvetica"/>
              </a:rPr>
              <a:t>个体</a:t>
            </a:r>
            <a:r>
              <a:rPr b="0">
                <a:latin typeface="+mj-lt"/>
                <a:ea typeface="+mj-ea"/>
                <a:cs typeface="+mj-cs"/>
                <a:sym typeface="Helvetica"/>
              </a:rPr>
              <a:t>和他们的权利。</a:t>
            </a:r>
          </a:p>
          <a:p>
            <a:pPr lvl="1" marL="427865" indent="-164563">
              <a:spcBef>
                <a:spcPts val="200"/>
              </a:spcBef>
              <a:defRPr sz="1000"/>
            </a:pPr>
            <a:r>
              <a:t>Deontology is the belief that people’s actions are to be </a:t>
            </a:r>
            <a:r>
              <a:rPr>
                <a:solidFill>
                  <a:srgbClr val="FF0000"/>
                </a:solidFill>
              </a:rPr>
              <a:t>guided by moral laws</a:t>
            </a:r>
            <a:r>
              <a:t>, and that these moral laws are </a:t>
            </a:r>
            <a:r>
              <a:rPr>
                <a:solidFill>
                  <a:srgbClr val="FF0000"/>
                </a:solidFill>
              </a:rPr>
              <a:t>universal</a:t>
            </a:r>
            <a:r>
              <a:t>. (From Wikipedia)</a:t>
            </a:r>
            <a:endParaRPr sz="1600"/>
          </a:p>
          <a:p>
            <a:pPr>
              <a:defRPr sz="1200"/>
            </a:pPr>
          </a:p>
          <a:p>
            <a:pPr>
              <a:spcBef>
                <a:spcPts val="200"/>
              </a:spcBef>
              <a:defRPr sz="1200">
                <a:solidFill>
                  <a:srgbClr val="0000FF"/>
                </a:solidFill>
                <a:latin typeface="+mj-lt"/>
                <a:ea typeface="+mj-ea"/>
                <a:cs typeface="+mj-cs"/>
                <a:sym typeface="Helvetica"/>
              </a:defRPr>
            </a:pPr>
            <a:r>
              <a:t>问：</a:t>
            </a:r>
            <a:r>
              <a:rPr>
                <a:solidFill>
                  <a:srgbClr val="000000"/>
                </a:solidFill>
              </a:rPr>
              <a:t>关于</a:t>
            </a:r>
            <a:r>
              <a:rPr>
                <a:solidFill>
                  <a:srgbClr val="000000"/>
                </a:solidFill>
                <a:latin typeface="+mn-lt"/>
                <a:ea typeface="+mn-ea"/>
                <a:cs typeface="+mn-cs"/>
                <a:sym typeface="Calibri"/>
              </a:rPr>
              <a:t>“</a:t>
            </a:r>
            <a:r>
              <a:rPr>
                <a:solidFill>
                  <a:srgbClr val="000000"/>
                </a:solidFill>
              </a:rPr>
              <a:t>不考虑动机</a:t>
            </a:r>
            <a:r>
              <a:rPr>
                <a:solidFill>
                  <a:srgbClr val="000000"/>
                </a:solidFill>
                <a:latin typeface="+mn-lt"/>
                <a:ea typeface="+mn-ea"/>
                <a:cs typeface="+mn-cs"/>
                <a:sym typeface="Calibri"/>
              </a:rPr>
              <a:t>”</a:t>
            </a:r>
            <a:r>
              <a:rPr>
                <a:solidFill>
                  <a:srgbClr val="000000"/>
                </a:solidFill>
              </a:rPr>
              <a:t>，你同意这种观点吗？</a:t>
            </a:r>
          </a:p>
          <a:p>
            <a:pPr>
              <a:spcBef>
                <a:spcPts val="200"/>
              </a:spcBef>
              <a:defRPr sz="1200">
                <a:solidFill>
                  <a:srgbClr val="0000FF"/>
                </a:solidFill>
                <a:latin typeface="+mj-lt"/>
                <a:ea typeface="+mj-ea"/>
                <a:cs typeface="+mj-cs"/>
                <a:sym typeface="Helvetica"/>
              </a:defRPr>
            </a:pPr>
            <a:r>
              <a:t>问：</a:t>
            </a:r>
            <a:r>
              <a:rPr>
                <a:solidFill>
                  <a:srgbClr val="000000"/>
                </a:solidFill>
              </a:rPr>
              <a:t>关于</a:t>
            </a:r>
            <a:r>
              <a:rPr>
                <a:solidFill>
                  <a:srgbClr val="000000"/>
                </a:solidFill>
                <a:latin typeface="+mn-lt"/>
                <a:ea typeface="+mn-ea"/>
                <a:cs typeface="+mn-cs"/>
                <a:sym typeface="Calibri"/>
              </a:rPr>
              <a:t>“</a:t>
            </a:r>
            <a:r>
              <a:rPr>
                <a:solidFill>
                  <a:srgbClr val="000000"/>
                </a:solidFill>
              </a:rPr>
              <a:t>不考虑结果</a:t>
            </a:r>
            <a:r>
              <a:rPr>
                <a:solidFill>
                  <a:srgbClr val="000000"/>
                </a:solidFill>
                <a:latin typeface="+mn-lt"/>
                <a:ea typeface="+mn-ea"/>
                <a:cs typeface="+mn-cs"/>
                <a:sym typeface="Calibri"/>
              </a:rPr>
              <a:t>”</a:t>
            </a:r>
            <a:r>
              <a:rPr>
                <a:solidFill>
                  <a:srgbClr val="000000"/>
                </a:solidFill>
              </a:rPr>
              <a:t>，你同意这种观点吗？</a:t>
            </a:r>
          </a:p>
        </p:txBody>
      </p:sp>
      <p:sp>
        <p:nvSpPr>
          <p:cNvPr id="37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2.2.1 </a:t>
            </a:r>
            <a:r>
              <a:rPr>
                <a:latin typeface="+mj-lt"/>
                <a:ea typeface="+mj-ea"/>
                <a:cs typeface="+mj-cs"/>
                <a:sym typeface="Helvetica"/>
              </a:rPr>
              <a:t>常用的伦理学理论</a:t>
            </a:r>
          </a:p>
        </p:txBody>
      </p:sp>
      <p:sp>
        <p:nvSpPr>
          <p:cNvPr id="374"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6" name="内容占位符 2"/>
          <p:cNvSpPr txBox="1"/>
          <p:nvPr>
            <p:ph type="body" idx="1"/>
          </p:nvPr>
        </p:nvSpPr>
        <p:spPr>
          <a:xfrm>
            <a:off x="293450" y="737914"/>
            <a:ext cx="5282089" cy="2209552"/>
          </a:xfrm>
          <a:prstGeom prst="rect">
            <a:avLst/>
          </a:prstGeom>
        </p:spPr>
        <p:txBody>
          <a:bodyPr/>
          <a:lstStyle/>
          <a:p>
            <a:pPr>
              <a:spcBef>
                <a:spcPts val="200"/>
              </a:spcBef>
              <a:defRPr sz="1200">
                <a:solidFill>
                  <a:srgbClr val="0000FF"/>
                </a:solidFill>
                <a:latin typeface="+mj-lt"/>
                <a:ea typeface="+mj-ea"/>
                <a:cs typeface="+mj-cs"/>
                <a:sym typeface="Helvetica"/>
              </a:defRPr>
            </a:pPr>
            <a:r>
              <a:t>例：</a:t>
            </a:r>
            <a:r>
              <a:rPr>
                <a:solidFill>
                  <a:srgbClr val="000000"/>
                </a:solidFill>
              </a:rPr>
              <a:t>复制别人的软件</a:t>
            </a:r>
          </a:p>
          <a:p>
            <a:pPr lvl="1" marL="427865" indent="-164563">
              <a:spcBef>
                <a:spcPts val="200"/>
              </a:spcBef>
              <a:defRPr sz="1000">
                <a:latin typeface="+mj-lt"/>
                <a:ea typeface="+mj-ea"/>
                <a:cs typeface="+mj-cs"/>
                <a:sym typeface="Helvetica"/>
              </a:defRPr>
            </a:pPr>
            <a:r>
              <a:t>义务论</a:t>
            </a:r>
            <a:r>
              <a:rPr>
                <a:latin typeface="+mn-lt"/>
                <a:ea typeface="+mn-ea"/>
                <a:cs typeface="+mn-cs"/>
                <a:sym typeface="Calibri"/>
              </a:rPr>
              <a:t>/</a:t>
            </a:r>
            <a:r>
              <a:t>道义论：认为始终是错的</a:t>
            </a:r>
          </a:p>
          <a:p>
            <a:pPr lvl="1" marL="427865" indent="-164563">
              <a:spcBef>
                <a:spcPts val="200"/>
              </a:spcBef>
              <a:defRPr sz="1000">
                <a:latin typeface="+mj-lt"/>
                <a:ea typeface="+mj-ea"/>
                <a:cs typeface="+mj-cs"/>
                <a:sym typeface="Helvetica"/>
              </a:defRPr>
            </a:pPr>
            <a:r>
              <a:t>功利主义</a:t>
            </a:r>
            <a:r>
              <a:rPr>
                <a:latin typeface="+mn-lt"/>
                <a:ea typeface="+mn-ea"/>
                <a:cs typeface="+mn-cs"/>
                <a:sym typeface="Calibri"/>
              </a:rPr>
              <a:t>/</a:t>
            </a:r>
            <a:r>
              <a:t>结果论：如果对整个社会是有益的，则认为是可以辩解的</a:t>
            </a:r>
          </a:p>
        </p:txBody>
      </p:sp>
      <p:sp>
        <p:nvSpPr>
          <p:cNvPr id="37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2.2.1 </a:t>
            </a:r>
            <a:r>
              <a:rPr>
                <a:latin typeface="+mj-lt"/>
                <a:ea typeface="+mj-ea"/>
                <a:cs typeface="+mj-cs"/>
                <a:sym typeface="Helvetica"/>
              </a:rPr>
              <a:t>常用的伦理学理论</a:t>
            </a:r>
          </a:p>
        </p:txBody>
      </p:sp>
      <p:sp>
        <p:nvSpPr>
          <p:cNvPr id="378"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0" name="内容占位符 2"/>
          <p:cNvSpPr txBox="1"/>
          <p:nvPr>
            <p:ph type="body" idx="1"/>
          </p:nvPr>
        </p:nvSpPr>
        <p:spPr>
          <a:xfrm>
            <a:off x="293450" y="737914"/>
            <a:ext cx="5282089" cy="2209552"/>
          </a:xfrm>
          <a:prstGeom prst="rect">
            <a:avLst/>
          </a:prstGeom>
        </p:spPr>
        <p:txBody>
          <a:bodyPr/>
          <a:lstStyle/>
          <a:p>
            <a:pPr>
              <a:spcBef>
                <a:spcPts val="200"/>
              </a:spcBef>
              <a:defRPr sz="1200">
                <a:solidFill>
                  <a:srgbClr val="0000FF"/>
                </a:solidFill>
                <a:latin typeface="+mj-lt"/>
                <a:ea typeface="+mj-ea"/>
                <a:cs typeface="+mj-cs"/>
                <a:sym typeface="Helvetica"/>
              </a:defRPr>
            </a:pPr>
            <a:r>
              <a:t>例：</a:t>
            </a:r>
            <a:r>
              <a:rPr>
                <a:solidFill>
                  <a:srgbClr val="000000"/>
                </a:solidFill>
              </a:rPr>
              <a:t>说谎</a:t>
            </a:r>
          </a:p>
          <a:p>
            <a:pPr lvl="1" marL="427865" indent="-164563">
              <a:spcBef>
                <a:spcPts val="200"/>
              </a:spcBef>
              <a:defRPr sz="1000">
                <a:latin typeface="+mj-lt"/>
                <a:ea typeface="+mj-ea"/>
                <a:cs typeface="+mj-cs"/>
                <a:sym typeface="Helvetica"/>
              </a:defRPr>
            </a:pPr>
            <a:r>
              <a:t>义务论</a:t>
            </a:r>
            <a:r>
              <a:rPr>
                <a:latin typeface="+mn-lt"/>
                <a:ea typeface="+mn-ea"/>
                <a:cs typeface="+mn-cs"/>
                <a:sym typeface="Calibri"/>
              </a:rPr>
              <a:t>/</a:t>
            </a:r>
            <a:r>
              <a:t>道义论：认为始终是错的</a:t>
            </a:r>
          </a:p>
          <a:p>
            <a:pPr lvl="1" marL="427865" indent="-164563">
              <a:spcBef>
                <a:spcPts val="200"/>
              </a:spcBef>
              <a:defRPr sz="1000">
                <a:latin typeface="+mj-lt"/>
                <a:ea typeface="+mj-ea"/>
                <a:cs typeface="+mj-cs"/>
                <a:sym typeface="Helvetica"/>
              </a:defRPr>
            </a:pPr>
            <a:r>
              <a:t>功利主义</a:t>
            </a:r>
            <a:r>
              <a:rPr>
                <a:latin typeface="+mn-lt"/>
                <a:ea typeface="+mn-ea"/>
                <a:cs typeface="+mn-cs"/>
                <a:sym typeface="Calibri"/>
              </a:rPr>
              <a:t>/</a:t>
            </a:r>
            <a:r>
              <a:t>结果论：善意的谎言等，则认为是可以谅解的</a:t>
            </a:r>
          </a:p>
        </p:txBody>
      </p:sp>
      <p:sp>
        <p:nvSpPr>
          <p:cNvPr id="38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2.2.1 </a:t>
            </a:r>
            <a:r>
              <a:rPr>
                <a:latin typeface="+mj-lt"/>
                <a:ea typeface="+mj-ea"/>
                <a:cs typeface="+mj-cs"/>
                <a:sym typeface="Helvetica"/>
              </a:rPr>
              <a:t>常用的伦理学理论</a:t>
            </a:r>
          </a:p>
        </p:txBody>
      </p:sp>
      <p:sp>
        <p:nvSpPr>
          <p:cNvPr id="382"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4" name="内容占位符 2"/>
          <p:cNvSpPr txBox="1"/>
          <p:nvPr>
            <p:ph type="body" idx="1"/>
          </p:nvPr>
        </p:nvSpPr>
        <p:spPr>
          <a:xfrm>
            <a:off x="293450" y="737914"/>
            <a:ext cx="5282089" cy="2209552"/>
          </a:xfrm>
          <a:prstGeom prst="rect">
            <a:avLst/>
          </a:prstGeom>
        </p:spPr>
        <p:txBody>
          <a:bodyPr/>
          <a:lstStyle/>
          <a:p>
            <a:pPr>
              <a:spcBef>
                <a:spcPts val="200"/>
              </a:spcBef>
              <a:defRPr sz="1200">
                <a:solidFill>
                  <a:srgbClr val="0000FF"/>
                </a:solidFill>
                <a:latin typeface="+mj-lt"/>
                <a:ea typeface="+mj-ea"/>
                <a:cs typeface="+mj-cs"/>
                <a:sym typeface="Helvetica"/>
              </a:defRPr>
            </a:pPr>
            <a:r>
              <a:t>问：</a:t>
            </a:r>
            <a:r>
              <a:rPr>
                <a:solidFill>
                  <a:srgbClr val="000000"/>
                </a:solidFill>
              </a:rPr>
              <a:t>创业公司的产品被大公司抄袭</a:t>
            </a:r>
          </a:p>
          <a:p>
            <a:pPr lvl="1" marL="427865" indent="-164563">
              <a:spcBef>
                <a:spcPts val="200"/>
              </a:spcBef>
              <a:defRPr sz="1000">
                <a:latin typeface="+mj-lt"/>
                <a:ea typeface="+mj-ea"/>
                <a:cs typeface="+mj-cs"/>
                <a:sym typeface="Helvetica"/>
              </a:defRPr>
            </a:pPr>
            <a:r>
              <a:t>义务论</a:t>
            </a:r>
            <a:r>
              <a:rPr>
                <a:latin typeface="+mn-lt"/>
                <a:ea typeface="+mn-ea"/>
                <a:cs typeface="+mn-cs"/>
                <a:sym typeface="Calibri"/>
              </a:rPr>
              <a:t>/</a:t>
            </a:r>
            <a:r>
              <a:t>道义论：认为始终是错的</a:t>
            </a:r>
          </a:p>
          <a:p>
            <a:pPr lvl="1" marL="427865" indent="-164563">
              <a:spcBef>
                <a:spcPts val="200"/>
              </a:spcBef>
              <a:defRPr sz="1000">
                <a:latin typeface="+mj-lt"/>
                <a:ea typeface="+mj-ea"/>
                <a:cs typeface="+mj-cs"/>
                <a:sym typeface="Helvetica"/>
              </a:defRPr>
            </a:pPr>
            <a:r>
              <a:t>功利主义</a:t>
            </a:r>
            <a:r>
              <a:rPr>
                <a:latin typeface="+mn-lt"/>
                <a:ea typeface="+mn-ea"/>
                <a:cs typeface="+mn-cs"/>
                <a:sym typeface="Calibri"/>
              </a:rPr>
              <a:t>/</a:t>
            </a:r>
            <a:r>
              <a:t>结果论：？？？</a:t>
            </a:r>
          </a:p>
        </p:txBody>
      </p:sp>
      <p:sp>
        <p:nvSpPr>
          <p:cNvPr id="38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2.2.1 </a:t>
            </a:r>
            <a:r>
              <a:rPr>
                <a:latin typeface="+mj-lt"/>
                <a:ea typeface="+mj-ea"/>
                <a:cs typeface="+mj-cs"/>
                <a:sym typeface="Helvetica"/>
              </a:rPr>
              <a:t>常用的伦理学理论</a:t>
            </a:r>
          </a:p>
        </p:txBody>
      </p:sp>
      <p:sp>
        <p:nvSpPr>
          <p:cNvPr id="386"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内容占位符 2"/>
          <p:cNvSpPr txBox="1"/>
          <p:nvPr>
            <p:ph type="body" idx="1"/>
          </p:nvPr>
        </p:nvSpPr>
        <p:spPr>
          <a:xfrm>
            <a:off x="293450" y="737914"/>
            <a:ext cx="5282089" cy="2209552"/>
          </a:xfrm>
          <a:prstGeom prst="rect">
            <a:avLst/>
          </a:prstGeom>
        </p:spPr>
        <p:txBody>
          <a:bodyPr/>
          <a:lstStyle/>
          <a:p>
            <a:pPr>
              <a:spcBef>
                <a:spcPts val="200"/>
              </a:spcBef>
              <a:defRPr sz="1200">
                <a:solidFill>
                  <a:srgbClr val="0000FF"/>
                </a:solidFill>
                <a:latin typeface="+mj-lt"/>
                <a:ea typeface="+mj-ea"/>
                <a:cs typeface="+mj-cs"/>
                <a:sym typeface="Helvetica"/>
              </a:defRPr>
            </a:pPr>
            <a:r>
              <a:t>问题：</a:t>
            </a:r>
            <a:r>
              <a:rPr>
                <a:solidFill>
                  <a:srgbClr val="000000"/>
                </a:solidFill>
              </a:rPr>
              <a:t>如何判断一件事情的对与错？</a:t>
            </a:r>
          </a:p>
          <a:p>
            <a:pPr>
              <a:defRPr sz="1200"/>
            </a:pPr>
          </a:p>
          <a:p>
            <a:pPr>
              <a:spcBef>
                <a:spcPts val="200"/>
              </a:spcBef>
              <a:defRPr sz="1200"/>
            </a:pPr>
            <a:r>
              <a:t>Identifying ethical issues as they arise, as well as defining </a:t>
            </a:r>
            <a:r>
              <a:rPr>
                <a:solidFill>
                  <a:srgbClr val="FF0000"/>
                </a:solidFill>
              </a:rPr>
              <a:t>how to deal with them</a:t>
            </a:r>
            <a:r>
              <a:t>, has traditionally been problematic. In solving problems relating to ethical issues, Michael Davis proposed </a:t>
            </a:r>
            <a:r>
              <a:rPr>
                <a:solidFill>
                  <a:srgbClr val="0000FF"/>
                </a:solidFill>
              </a:rPr>
              <a:t>a unique problem-solving method</a:t>
            </a:r>
            <a:r>
              <a:t>. In Davis's model, </a:t>
            </a:r>
            <a:r>
              <a:rPr b="1" u="sng">
                <a:solidFill>
                  <a:srgbClr val="0000FF"/>
                </a:solidFill>
              </a:rPr>
              <a:t>the ethical problem is stated</a:t>
            </a:r>
            <a:r>
              <a:t>, </a:t>
            </a:r>
            <a:r>
              <a:rPr b="1" u="sng">
                <a:solidFill>
                  <a:srgbClr val="0000FF"/>
                </a:solidFill>
              </a:rPr>
              <a:t>facts are checked</a:t>
            </a:r>
            <a:r>
              <a:t>, and </a:t>
            </a:r>
            <a:r>
              <a:rPr b="1" u="sng">
                <a:solidFill>
                  <a:srgbClr val="0000FF"/>
                </a:solidFill>
              </a:rPr>
              <a:t>a list of options</a:t>
            </a:r>
            <a:r>
              <a:rPr b="1">
                <a:solidFill>
                  <a:srgbClr val="0000FF"/>
                </a:solidFill>
              </a:rPr>
              <a:t> </a:t>
            </a:r>
            <a:r>
              <a:t>is generated by considering relevant factors relating to the problem. The actual action taken is influenced by specific ethical standards. (From Wikipedia)</a:t>
            </a:r>
          </a:p>
        </p:txBody>
      </p:sp>
      <p:sp>
        <p:nvSpPr>
          <p:cNvPr id="38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2.2.1 </a:t>
            </a:r>
            <a:r>
              <a:rPr>
                <a:latin typeface="+mj-lt"/>
                <a:ea typeface="+mj-ea"/>
                <a:cs typeface="+mj-cs"/>
                <a:sym typeface="Helvetica"/>
              </a:rPr>
              <a:t>常用的伦理学理论</a:t>
            </a:r>
          </a:p>
        </p:txBody>
      </p:sp>
      <p:sp>
        <p:nvSpPr>
          <p:cNvPr id="390"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2" name="内容占位符 2"/>
          <p:cNvSpPr txBox="1"/>
          <p:nvPr>
            <p:ph type="body" idx="1"/>
          </p:nvPr>
        </p:nvSpPr>
        <p:spPr>
          <a:xfrm>
            <a:off x="293450" y="737914"/>
            <a:ext cx="5282089" cy="2209552"/>
          </a:xfrm>
          <a:prstGeom prst="rect">
            <a:avLst/>
          </a:prstGeom>
        </p:spPr>
        <p:txBody>
          <a:bodyPr/>
          <a:lstStyle/>
          <a:p>
            <a:pPr>
              <a:spcBef>
                <a:spcPts val="200"/>
              </a:spcBef>
              <a:defRPr sz="1200">
                <a:latin typeface="+mj-lt"/>
                <a:ea typeface="+mj-ea"/>
                <a:cs typeface="+mj-cs"/>
                <a:sym typeface="Helvetica"/>
              </a:defRPr>
            </a:pPr>
            <a:r>
              <a:t>补充</a:t>
            </a:r>
            <a:r>
              <a:rPr>
                <a:latin typeface="+mn-lt"/>
                <a:ea typeface="+mn-ea"/>
                <a:cs typeface="+mn-cs"/>
                <a:sym typeface="Calibri"/>
              </a:rPr>
              <a:t>: </a:t>
            </a:r>
            <a:r>
              <a:rPr b="1">
                <a:solidFill>
                  <a:srgbClr val="FF0000"/>
                </a:solidFill>
                <a:latin typeface="+mn-lt"/>
                <a:ea typeface="+mn-ea"/>
                <a:cs typeface="+mn-cs"/>
                <a:sym typeface="Calibri"/>
              </a:rPr>
              <a:t>Social contract</a:t>
            </a:r>
            <a:r>
              <a:rPr>
                <a:latin typeface="+mn-lt"/>
                <a:ea typeface="+mn-ea"/>
                <a:cs typeface="+mn-cs"/>
                <a:sym typeface="Calibri"/>
              </a:rPr>
              <a:t> is the concept that for a society to arise and maintain order, </a:t>
            </a:r>
            <a:r>
              <a:rPr b="1">
                <a:solidFill>
                  <a:srgbClr val="FF0000"/>
                </a:solidFill>
                <a:latin typeface="+mn-lt"/>
                <a:ea typeface="+mn-ea"/>
                <a:cs typeface="+mn-cs"/>
                <a:sym typeface="Calibri"/>
              </a:rPr>
              <a:t>a morality based set of rules </a:t>
            </a:r>
            <a:r>
              <a:rPr>
                <a:latin typeface="+mn-lt"/>
                <a:ea typeface="+mn-ea"/>
                <a:cs typeface="+mn-cs"/>
                <a:sym typeface="Calibri"/>
              </a:rPr>
              <a:t>must be agreed upon. (From Wikipedia)</a:t>
            </a:r>
          </a:p>
        </p:txBody>
      </p:sp>
      <p:sp>
        <p:nvSpPr>
          <p:cNvPr id="39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2.2.1 </a:t>
            </a:r>
            <a:r>
              <a:rPr>
                <a:latin typeface="+mj-lt"/>
                <a:ea typeface="+mj-ea"/>
                <a:cs typeface="+mj-cs"/>
                <a:sym typeface="Helvetica"/>
              </a:rPr>
              <a:t>常用的伦理学理论</a:t>
            </a:r>
          </a:p>
        </p:txBody>
      </p:sp>
      <p:sp>
        <p:nvSpPr>
          <p:cNvPr id="394"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6" name="内容占位符 2"/>
          <p:cNvSpPr txBox="1"/>
          <p:nvPr>
            <p:ph type="body" idx="1"/>
          </p:nvPr>
        </p:nvSpPr>
        <p:spPr>
          <a:xfrm>
            <a:off x="293450" y="737914"/>
            <a:ext cx="5282089"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尊重生命原则</a:t>
            </a:r>
          </a:p>
          <a:p>
            <a:pPr>
              <a:spcBef>
                <a:spcPts val="200"/>
              </a:spcBef>
              <a:defRPr b="1" sz="1200">
                <a:solidFill>
                  <a:srgbClr val="FF0000"/>
                </a:solidFill>
                <a:latin typeface="+mj-lt"/>
                <a:ea typeface="+mj-ea"/>
                <a:cs typeface="+mj-cs"/>
                <a:sym typeface="Helvetica"/>
              </a:defRPr>
            </a:pPr>
            <a:r>
              <a:t>最基本</a:t>
            </a:r>
            <a:r>
              <a:rPr b="0">
                <a:solidFill>
                  <a:srgbClr val="000000"/>
                </a:solidFill>
              </a:rPr>
              <a:t>的道德原则</a:t>
            </a:r>
            <a:endParaRPr>
              <a:latin typeface="+mn-lt"/>
              <a:ea typeface="+mn-ea"/>
              <a:cs typeface="+mn-cs"/>
              <a:sym typeface="Calibri"/>
            </a:endParaRPr>
          </a:p>
          <a:p>
            <a:pPr>
              <a:spcBef>
                <a:spcPts val="200"/>
              </a:spcBef>
              <a:defRPr sz="1200">
                <a:latin typeface="+mj-lt"/>
                <a:ea typeface="+mj-ea"/>
                <a:cs typeface="+mj-cs"/>
                <a:sym typeface="Helvetica"/>
              </a:defRPr>
            </a:pPr>
            <a:r>
              <a:t>尊重他人生存的权利，对自己生命的热爱</a:t>
            </a:r>
          </a:p>
          <a:p>
            <a:pPr lvl="1" marL="427865" indent="-164563">
              <a:spcBef>
                <a:spcPts val="200"/>
              </a:spcBef>
              <a:defRPr sz="1000">
                <a:solidFill>
                  <a:srgbClr val="0000FF"/>
                </a:solidFill>
                <a:latin typeface="+mj-lt"/>
                <a:ea typeface="+mj-ea"/>
                <a:cs typeface="+mj-cs"/>
                <a:sym typeface="Helvetica"/>
              </a:defRPr>
            </a:pPr>
            <a:r>
              <a:t>例：</a:t>
            </a:r>
            <a:r>
              <a:rPr>
                <a:solidFill>
                  <a:srgbClr val="000000"/>
                </a:solidFill>
              </a:rPr>
              <a:t>康德曾经论述过自杀是不道德的</a:t>
            </a:r>
          </a:p>
          <a:p>
            <a:pPr lvl="1" marL="427865" indent="-164563">
              <a:spcBef>
                <a:spcPts val="200"/>
              </a:spcBef>
              <a:defRPr sz="1000">
                <a:solidFill>
                  <a:srgbClr val="0000FF"/>
                </a:solidFill>
                <a:latin typeface="+mj-lt"/>
                <a:ea typeface="+mj-ea"/>
                <a:cs typeface="+mj-cs"/>
                <a:sym typeface="Helvetica"/>
              </a:defRPr>
            </a:pPr>
            <a:r>
              <a:t>例：</a:t>
            </a:r>
            <a:r>
              <a:rPr>
                <a:solidFill>
                  <a:srgbClr val="000000"/>
                </a:solidFill>
              </a:rPr>
              <a:t>正当防卫</a:t>
            </a:r>
          </a:p>
          <a:p>
            <a:pPr lvl="1" marL="427865" indent="-164563">
              <a:spcBef>
                <a:spcPts val="200"/>
              </a:spcBef>
              <a:defRPr sz="1000">
                <a:solidFill>
                  <a:srgbClr val="0000FF"/>
                </a:solidFill>
                <a:latin typeface="+mj-lt"/>
                <a:ea typeface="+mj-ea"/>
                <a:cs typeface="+mj-cs"/>
                <a:sym typeface="Helvetica"/>
              </a:defRPr>
            </a:pPr>
            <a:r>
              <a:t>例：</a:t>
            </a:r>
            <a:r>
              <a:rPr>
                <a:solidFill>
                  <a:srgbClr val="000000"/>
                </a:solidFill>
              </a:rPr>
              <a:t>医生向危重病人隐瞒病情，树立病人战胜疾病的信心</a:t>
            </a:r>
          </a:p>
        </p:txBody>
      </p:sp>
      <p:sp>
        <p:nvSpPr>
          <p:cNvPr id="39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2.2.2 </a:t>
            </a:r>
            <a:r>
              <a:rPr>
                <a:latin typeface="+mj-lt"/>
                <a:ea typeface="+mj-ea"/>
                <a:cs typeface="+mj-cs"/>
                <a:sym typeface="Helvetica"/>
              </a:rPr>
              <a:t>伦理抉择</a:t>
            </a:r>
            <a:r>
              <a:t>5</a:t>
            </a:r>
            <a:r>
              <a:rPr>
                <a:latin typeface="+mj-lt"/>
                <a:ea typeface="+mj-ea"/>
                <a:cs typeface="+mj-cs"/>
                <a:sym typeface="Helvetica"/>
              </a:rPr>
              <a:t>个基本原则</a:t>
            </a:r>
          </a:p>
        </p:txBody>
      </p:sp>
      <p:sp>
        <p:nvSpPr>
          <p:cNvPr id="398"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内容占位符 2"/>
          <p:cNvSpPr txBox="1"/>
          <p:nvPr>
            <p:ph type="body" idx="1"/>
          </p:nvPr>
        </p:nvSpPr>
        <p:spPr>
          <a:xfrm>
            <a:off x="293450" y="737914"/>
            <a:ext cx="5282089" cy="2209552"/>
          </a:xfrm>
          <a:prstGeom prst="rect">
            <a:avLst/>
          </a:prstGeom>
        </p:spPr>
        <p:txBody>
          <a:bodyPr/>
          <a:lstStyle/>
          <a:p>
            <a:pPr>
              <a:spcBef>
                <a:spcPts val="200"/>
              </a:spcBef>
              <a:defRPr sz="1200">
                <a:latin typeface="+mj-lt"/>
                <a:ea typeface="+mj-ea"/>
                <a:cs typeface="+mj-cs"/>
                <a:sym typeface="Helvetica"/>
              </a:defRPr>
            </a:pPr>
            <a:r>
              <a:t>广义的</a:t>
            </a:r>
            <a:r>
              <a:rPr>
                <a:latin typeface="+mn-lt"/>
                <a:ea typeface="+mn-ea"/>
                <a:cs typeface="+mn-cs"/>
                <a:sym typeface="Calibri"/>
              </a:rPr>
              <a:t>“</a:t>
            </a:r>
            <a:r>
              <a:t>尊重生命原则</a:t>
            </a:r>
            <a:r>
              <a:rPr>
                <a:latin typeface="+mn-lt"/>
                <a:ea typeface="+mn-ea"/>
                <a:cs typeface="+mn-cs"/>
                <a:sym typeface="Calibri"/>
              </a:rPr>
              <a:t>”</a:t>
            </a:r>
            <a:r>
              <a:t>可以扩展为</a:t>
            </a:r>
            <a:r>
              <a:rPr>
                <a:latin typeface="+mn-lt"/>
                <a:ea typeface="+mn-ea"/>
                <a:cs typeface="+mn-cs"/>
                <a:sym typeface="Calibri"/>
              </a:rPr>
              <a:t>“</a:t>
            </a:r>
            <a:r>
              <a:rPr>
                <a:solidFill>
                  <a:srgbClr val="0000FF"/>
                </a:solidFill>
              </a:rPr>
              <a:t>无害原则</a:t>
            </a:r>
            <a:r>
              <a:rPr>
                <a:latin typeface="+mn-lt"/>
                <a:ea typeface="+mn-ea"/>
                <a:cs typeface="+mn-cs"/>
                <a:sym typeface="Calibri"/>
              </a:rPr>
              <a:t>”</a:t>
            </a:r>
          </a:p>
          <a:p>
            <a:pPr lvl="1" marL="427865" indent="-164563">
              <a:spcBef>
                <a:spcPts val="200"/>
              </a:spcBef>
              <a:defRPr sz="1000">
                <a:latin typeface="+mj-lt"/>
                <a:ea typeface="+mj-ea"/>
                <a:cs typeface="+mj-cs"/>
                <a:sym typeface="Helvetica"/>
              </a:defRPr>
            </a:pPr>
            <a:r>
              <a:t>案例分析时，首先要确定谁是</a:t>
            </a:r>
            <a:r>
              <a:rPr>
                <a:solidFill>
                  <a:srgbClr val="FF0000"/>
                </a:solidFill>
              </a:rPr>
              <a:t>受害者</a:t>
            </a:r>
            <a:r>
              <a:t>，是谁通过什么</a:t>
            </a:r>
            <a:r>
              <a:rPr>
                <a:solidFill>
                  <a:srgbClr val="FF0000"/>
                </a:solidFill>
              </a:rPr>
              <a:t>手段</a:t>
            </a:r>
            <a:r>
              <a:t>造成了这些损害，</a:t>
            </a:r>
            <a:r>
              <a:rPr>
                <a:solidFill>
                  <a:srgbClr val="FF0000"/>
                </a:solidFill>
              </a:rPr>
              <a:t>损害程度</a:t>
            </a:r>
            <a:r>
              <a:t>如何等，这是分析伦理问题的一个逻辑起点</a:t>
            </a:r>
          </a:p>
          <a:p>
            <a:pPr lvl="1" marL="427865" indent="-164563">
              <a:spcBef>
                <a:spcPts val="300"/>
              </a:spcBef>
              <a:defRPr sz="1000">
                <a:solidFill>
                  <a:srgbClr val="0000FF"/>
                </a:solidFill>
              </a:defRPr>
            </a:pPr>
          </a:p>
          <a:p>
            <a:pPr lvl="1" marL="427865" indent="-164563">
              <a:spcBef>
                <a:spcPts val="200"/>
              </a:spcBef>
              <a:defRPr sz="1000">
                <a:solidFill>
                  <a:srgbClr val="0000FF"/>
                </a:solidFill>
                <a:latin typeface="+mj-lt"/>
                <a:ea typeface="+mj-ea"/>
                <a:cs typeface="+mj-cs"/>
                <a:sym typeface="Helvetica"/>
              </a:defRPr>
            </a:pPr>
            <a:r>
              <a:t>例：</a:t>
            </a:r>
            <a:r>
              <a:rPr>
                <a:solidFill>
                  <a:srgbClr val="000000"/>
                </a:solidFill>
              </a:rPr>
              <a:t>百度被曝出卖疾病类贴吧 </a:t>
            </a:r>
            <a:r>
              <a:rPr u="sng">
                <a:uFill>
                  <a:solidFill>
                    <a:srgbClr val="0000FF"/>
                  </a:solidFill>
                </a:uFill>
                <a:latin typeface="+mn-lt"/>
                <a:ea typeface="+mn-ea"/>
                <a:cs typeface="+mn-cs"/>
                <a:sym typeface="Calibri"/>
                <a:hlinkClick r:id="rId2" invalidUrl="" action="" tgtFrame="" tooltip="" history="1" highlightClick="0" endSnd="0"/>
              </a:rPr>
              <a:t>http://tech.sina.com.cn/z/tieba/</a:t>
            </a:r>
            <a:r>
              <a:rPr>
                <a:solidFill>
                  <a:srgbClr val="000000"/>
                </a:solidFill>
                <a:latin typeface="+mn-lt"/>
                <a:ea typeface="+mn-ea"/>
                <a:cs typeface="+mn-cs"/>
                <a:sym typeface="Calibri"/>
              </a:rPr>
              <a:t> </a:t>
            </a:r>
            <a:endParaRPr sz="1600"/>
          </a:p>
          <a:p>
            <a:pPr lvl="1" marL="427865" indent="-164563">
              <a:spcBef>
                <a:spcPts val="200"/>
              </a:spcBef>
              <a:defRPr sz="1000">
                <a:solidFill>
                  <a:srgbClr val="0000FF"/>
                </a:solidFill>
                <a:latin typeface="+mj-lt"/>
                <a:ea typeface="+mj-ea"/>
                <a:cs typeface="+mj-cs"/>
                <a:sym typeface="Helvetica"/>
              </a:defRPr>
            </a:pPr>
            <a:r>
              <a:t>例：</a:t>
            </a:r>
            <a:r>
              <a:rPr>
                <a:solidFill>
                  <a:srgbClr val="000000"/>
                </a:solidFill>
              </a:rPr>
              <a:t>疫苗事件</a:t>
            </a:r>
          </a:p>
        </p:txBody>
      </p:sp>
      <p:sp>
        <p:nvSpPr>
          <p:cNvPr id="40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2.2.2 </a:t>
            </a:r>
            <a:r>
              <a:rPr>
                <a:latin typeface="+mj-lt"/>
                <a:ea typeface="+mj-ea"/>
                <a:cs typeface="+mj-cs"/>
                <a:sym typeface="Helvetica"/>
              </a:rPr>
              <a:t>伦理抉择</a:t>
            </a:r>
            <a:r>
              <a:t>5</a:t>
            </a:r>
            <a:r>
              <a:rPr>
                <a:latin typeface="+mj-lt"/>
                <a:ea typeface="+mj-ea"/>
                <a:cs typeface="+mj-cs"/>
                <a:sym typeface="Helvetica"/>
              </a:rPr>
              <a:t>个基本原则</a:t>
            </a:r>
          </a:p>
        </p:txBody>
      </p:sp>
      <p:sp>
        <p:nvSpPr>
          <p:cNvPr id="402"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内容占位符 2"/>
          <p:cNvSpPr txBox="1"/>
          <p:nvPr>
            <p:ph type="body" idx="1"/>
          </p:nvPr>
        </p:nvSpPr>
        <p:spPr>
          <a:xfrm>
            <a:off x="293450" y="737914"/>
            <a:ext cx="5282089" cy="2209552"/>
          </a:xfrm>
          <a:prstGeom prst="rect">
            <a:avLst/>
          </a:prstGeom>
        </p:spPr>
        <p:txBody>
          <a:bodyPr/>
          <a:lstStyle/>
          <a:p>
            <a:pPr>
              <a:spcBef>
                <a:spcPts val="200"/>
              </a:spcBef>
              <a:defRPr sz="1200">
                <a:latin typeface="+mj-lt"/>
                <a:ea typeface="+mj-ea"/>
                <a:cs typeface="+mj-cs"/>
                <a:sym typeface="Helvetica"/>
              </a:defRPr>
            </a:pPr>
            <a:r>
              <a:t>伦理学是</a:t>
            </a:r>
            <a:r>
              <a:rPr>
                <a:solidFill>
                  <a:srgbClr val="FF0000"/>
                </a:solidFill>
              </a:rPr>
              <a:t>哲学</a:t>
            </a:r>
            <a:r>
              <a:t>的一个</a:t>
            </a:r>
            <a:r>
              <a:rPr>
                <a:solidFill>
                  <a:srgbClr val="FF0000"/>
                </a:solidFill>
              </a:rPr>
              <a:t>分支学科</a:t>
            </a:r>
            <a:r>
              <a:t>，是对人类</a:t>
            </a:r>
            <a:r>
              <a:rPr>
                <a:solidFill>
                  <a:srgbClr val="FF0000"/>
                </a:solidFill>
              </a:rPr>
              <a:t>道德</a:t>
            </a:r>
            <a:r>
              <a:t>这个特定现象</a:t>
            </a:r>
            <a:r>
              <a:rPr b="1">
                <a:solidFill>
                  <a:srgbClr val="FF0000"/>
                </a:solidFill>
              </a:rPr>
              <a:t>进行哲学思考</a:t>
            </a:r>
            <a:r>
              <a:t>的产物。哲学遵循</a:t>
            </a:r>
            <a:r>
              <a:rPr b="1">
                <a:solidFill>
                  <a:srgbClr val="0000FF"/>
                </a:solidFill>
              </a:rPr>
              <a:t>理论</a:t>
            </a:r>
            <a:r>
              <a:rPr>
                <a:solidFill>
                  <a:srgbClr val="0000FF"/>
                </a:solidFill>
              </a:rPr>
              <a:t>理性</a:t>
            </a:r>
            <a:r>
              <a:t>，伦理学遵循</a:t>
            </a:r>
            <a:r>
              <a:rPr b="1">
                <a:solidFill>
                  <a:srgbClr val="0000FF"/>
                </a:solidFill>
              </a:rPr>
              <a:t>价值</a:t>
            </a:r>
            <a:r>
              <a:rPr>
                <a:solidFill>
                  <a:srgbClr val="0000FF"/>
                </a:solidFill>
              </a:rPr>
              <a:t>理性</a:t>
            </a:r>
            <a:r>
              <a:t>。</a:t>
            </a:r>
          </a:p>
          <a:p>
            <a:pPr>
              <a:spcBef>
                <a:spcPts val="200"/>
              </a:spcBef>
              <a:buSzTx/>
              <a:buNone/>
              <a:defRPr sz="1200"/>
            </a:pPr>
            <a:r>
              <a:t>	</a:t>
            </a:r>
          </a:p>
          <a:p>
            <a:pPr>
              <a:spcBef>
                <a:spcPts val="200"/>
              </a:spcBef>
              <a:defRPr sz="1200">
                <a:latin typeface="+mj-lt"/>
                <a:ea typeface="+mj-ea"/>
                <a:cs typeface="+mj-cs"/>
                <a:sym typeface="Helvetica"/>
              </a:defRPr>
            </a:pPr>
            <a:r>
              <a:t>哲学 </a:t>
            </a:r>
            <a:r>
              <a:rPr>
                <a:latin typeface="+mn-lt"/>
                <a:ea typeface="+mn-ea"/>
                <a:cs typeface="+mn-cs"/>
                <a:sym typeface="Calibri"/>
              </a:rPr>
              <a:t>-&gt; </a:t>
            </a:r>
            <a:r>
              <a:t>应用哲学（</a:t>
            </a:r>
            <a:r>
              <a:rPr>
                <a:latin typeface="+mn-lt"/>
                <a:ea typeface="+mn-ea"/>
                <a:cs typeface="+mn-cs"/>
                <a:sym typeface="Calibri"/>
              </a:rPr>
              <a:t>applied/practical philosophy</a:t>
            </a:r>
            <a:r>
              <a:t>）</a:t>
            </a:r>
            <a:r>
              <a:rPr>
                <a:latin typeface="+mn-lt"/>
                <a:ea typeface="+mn-ea"/>
                <a:cs typeface="+mn-cs"/>
                <a:sym typeface="Calibri"/>
              </a:rPr>
              <a:t>-&gt; </a:t>
            </a:r>
            <a:r>
              <a:t>应用伦理学（</a:t>
            </a:r>
            <a:r>
              <a:rPr>
                <a:latin typeface="+mn-lt"/>
                <a:ea typeface="+mn-ea"/>
                <a:cs typeface="+mn-cs"/>
                <a:sym typeface="Calibri"/>
              </a:rPr>
              <a:t>applied ethics</a:t>
            </a:r>
            <a:r>
              <a:t>） </a:t>
            </a:r>
            <a:r>
              <a:rPr>
                <a:latin typeface="+mn-lt"/>
                <a:ea typeface="+mn-ea"/>
                <a:cs typeface="+mn-cs"/>
                <a:sym typeface="Calibri"/>
              </a:rPr>
              <a:t>-&gt; </a:t>
            </a:r>
            <a:r>
              <a:t>计算机伦理学（</a:t>
            </a:r>
            <a:r>
              <a:rPr>
                <a:latin typeface="+mn-lt"/>
                <a:ea typeface="+mn-ea"/>
                <a:cs typeface="+mn-cs"/>
                <a:sym typeface="Calibri"/>
              </a:rPr>
              <a:t>computer ethics</a:t>
            </a:r>
            <a:r>
              <a:t>）</a:t>
            </a:r>
          </a:p>
          <a:p>
            <a:pPr>
              <a:spcBef>
                <a:spcPts val="200"/>
              </a:spcBef>
              <a:defRPr sz="1200">
                <a:latin typeface="+mj-lt"/>
                <a:ea typeface="+mj-ea"/>
                <a:cs typeface="+mj-cs"/>
                <a:sym typeface="Helvetica"/>
              </a:defRPr>
            </a:pPr>
            <a:r>
              <a:t>伦理学</a:t>
            </a:r>
            <a:r>
              <a:rPr>
                <a:latin typeface="+mn-lt"/>
                <a:ea typeface="+mn-ea"/>
                <a:cs typeface="+mn-cs"/>
                <a:sym typeface="Calibri"/>
              </a:rPr>
              <a:t>: </a:t>
            </a:r>
            <a:r>
              <a:t>理论伦理学</a:t>
            </a:r>
            <a:r>
              <a:rPr>
                <a:latin typeface="+mn-lt"/>
                <a:ea typeface="+mn-ea"/>
                <a:cs typeface="+mn-cs"/>
                <a:sym typeface="Calibri"/>
              </a:rPr>
              <a:t>, </a:t>
            </a:r>
            <a:r>
              <a:t>应用伦理学</a:t>
            </a:r>
            <a:r>
              <a:rPr>
                <a:latin typeface="+mn-lt"/>
                <a:ea typeface="+mn-ea"/>
                <a:cs typeface="+mn-cs"/>
                <a:sym typeface="Calibri"/>
              </a:rPr>
              <a:t>.</a:t>
            </a:r>
          </a:p>
        </p:txBody>
      </p:sp>
      <p:sp>
        <p:nvSpPr>
          <p:cNvPr id="124"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1.1.2 </a:t>
            </a:r>
            <a:r>
              <a:rPr>
                <a:latin typeface="+mj-lt"/>
                <a:ea typeface="+mj-ea"/>
                <a:cs typeface="+mj-cs"/>
                <a:sym typeface="Helvetica"/>
              </a:rPr>
              <a:t>计算机伦理学研究的基本问题</a:t>
            </a:r>
          </a:p>
        </p:txBody>
      </p:sp>
      <p:sp>
        <p:nvSpPr>
          <p:cNvPr id="125" name="灯片编号占位符 1"/>
          <p:cNvSpPr txBox="1"/>
          <p:nvPr>
            <p:ph type="sldNum" sz="quarter" idx="4294967295"/>
          </p:nvPr>
        </p:nvSpPr>
        <p:spPr>
          <a:xfrm>
            <a:off x="5448539" y="3118591"/>
            <a:ext cx="127001"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4" name="内容占位符 2"/>
          <p:cNvSpPr txBox="1"/>
          <p:nvPr>
            <p:ph type="body" idx="1"/>
          </p:nvPr>
        </p:nvSpPr>
        <p:spPr>
          <a:xfrm>
            <a:off x="293450" y="737914"/>
            <a:ext cx="5282089" cy="2209552"/>
          </a:xfrm>
          <a:prstGeom prst="rect">
            <a:avLst/>
          </a:prstGeom>
        </p:spPr>
        <p:txBody>
          <a:bodyPr/>
          <a:lstStyle/>
          <a:p>
            <a:pPr marL="0" indent="0" defTabSz="447612">
              <a:spcBef>
                <a:spcPts val="200"/>
              </a:spcBef>
              <a:buSzTx/>
              <a:buNone/>
              <a:defRPr b="1" sz="1000"/>
            </a:pPr>
            <a:r>
              <a:t>2. </a:t>
            </a:r>
            <a:r>
              <a:rPr>
                <a:latin typeface="+mj-lt"/>
                <a:ea typeface="+mj-ea"/>
                <a:cs typeface="+mj-cs"/>
                <a:sym typeface="Helvetica"/>
              </a:rPr>
              <a:t>社会公正原则</a:t>
            </a:r>
          </a:p>
          <a:p>
            <a:pPr marL="167853" indent="-167853" defTabSz="447612">
              <a:spcBef>
                <a:spcPts val="200"/>
              </a:spcBef>
              <a:defRPr sz="1000"/>
            </a:pPr>
            <a:r>
              <a:t>“</a:t>
            </a:r>
            <a:r>
              <a:rPr>
                <a:latin typeface="+mj-lt"/>
                <a:ea typeface="+mj-ea"/>
                <a:cs typeface="+mj-cs"/>
                <a:sym typeface="Helvetica"/>
              </a:rPr>
              <a:t>公正</a:t>
            </a:r>
            <a:r>
              <a:t>”</a:t>
            </a:r>
            <a:r>
              <a:rPr>
                <a:latin typeface="+mj-lt"/>
                <a:ea typeface="+mj-ea"/>
                <a:cs typeface="+mj-cs"/>
                <a:sym typeface="Helvetica"/>
              </a:rPr>
              <a:t>主要指人们按照某种</a:t>
            </a:r>
            <a:r>
              <a:rPr>
                <a:solidFill>
                  <a:srgbClr val="0000FF"/>
                </a:solidFill>
                <a:latin typeface="+mj-lt"/>
                <a:ea typeface="+mj-ea"/>
                <a:cs typeface="+mj-cs"/>
                <a:sym typeface="Helvetica"/>
              </a:rPr>
              <a:t>公认合理的规则</a:t>
            </a:r>
            <a:r>
              <a:rPr>
                <a:latin typeface="+mj-lt"/>
                <a:ea typeface="+mj-ea"/>
                <a:cs typeface="+mj-cs"/>
                <a:sym typeface="Helvetica"/>
              </a:rPr>
              <a:t>处理问题的方式（如法律、行为规范、协定、</a:t>
            </a:r>
            <a:r>
              <a:rPr>
                <a:solidFill>
                  <a:srgbClr val="0000FF"/>
                </a:solidFill>
                <a:latin typeface="+mj-lt"/>
                <a:ea typeface="+mj-ea"/>
                <a:cs typeface="+mj-cs"/>
                <a:sym typeface="Helvetica"/>
              </a:rPr>
              <a:t>游戏规则</a:t>
            </a:r>
            <a:r>
              <a:rPr>
                <a:latin typeface="+mj-lt"/>
                <a:ea typeface="+mj-ea"/>
                <a:cs typeface="+mj-cs"/>
                <a:sym typeface="Helvetica"/>
              </a:rPr>
              <a:t>等）</a:t>
            </a:r>
          </a:p>
          <a:p>
            <a:pPr marL="167853" indent="-167853" defTabSz="447612">
              <a:spcBef>
                <a:spcPts val="300"/>
              </a:spcBef>
              <a:defRPr sz="1000"/>
            </a:pPr>
          </a:p>
          <a:p>
            <a:pPr marL="167853" indent="-167853" defTabSz="447612">
              <a:spcBef>
                <a:spcPts val="200"/>
              </a:spcBef>
              <a:defRPr sz="1000">
                <a:latin typeface="+mj-lt"/>
                <a:ea typeface="+mj-ea"/>
                <a:cs typeface="+mj-cs"/>
                <a:sym typeface="Helvetica"/>
              </a:defRPr>
            </a:pPr>
            <a:r>
              <a:t>公正是对个人自由的</a:t>
            </a:r>
            <a:r>
              <a:rPr>
                <a:solidFill>
                  <a:srgbClr val="0000FF"/>
                </a:solidFill>
              </a:rPr>
              <a:t>某种限制</a:t>
            </a:r>
            <a:endParaRPr>
              <a:solidFill>
                <a:srgbClr val="0000FF"/>
              </a:solidFill>
            </a:endParaRPr>
          </a:p>
          <a:p>
            <a:pPr marL="167853" indent="-167853" defTabSz="447612">
              <a:spcBef>
                <a:spcPts val="200"/>
              </a:spcBef>
              <a:defRPr sz="1000">
                <a:latin typeface="+mj-lt"/>
                <a:ea typeface="+mj-ea"/>
                <a:cs typeface="+mj-cs"/>
                <a:sym typeface="Helvetica"/>
              </a:defRPr>
            </a:pPr>
            <a:r>
              <a:t>公正意味着人们都可以</a:t>
            </a:r>
            <a:r>
              <a:rPr>
                <a:solidFill>
                  <a:srgbClr val="0000FF"/>
                </a:solidFill>
              </a:rPr>
              <a:t>平等</a:t>
            </a:r>
            <a:r>
              <a:t>地享受权利和履行义务</a:t>
            </a:r>
          </a:p>
          <a:p>
            <a:pPr marL="167853" indent="-167853" defTabSz="447612">
              <a:spcBef>
                <a:spcPts val="300"/>
              </a:spcBef>
              <a:defRPr sz="1000"/>
            </a:pPr>
          </a:p>
          <a:p>
            <a:pPr marL="167853" indent="-167853" defTabSz="447612">
              <a:spcBef>
                <a:spcPts val="200"/>
              </a:spcBef>
              <a:defRPr sz="1000">
                <a:solidFill>
                  <a:srgbClr val="0000FF"/>
                </a:solidFill>
                <a:latin typeface="+mj-lt"/>
                <a:ea typeface="+mj-ea"/>
                <a:cs typeface="+mj-cs"/>
                <a:sym typeface="Helvetica"/>
              </a:defRPr>
            </a:pPr>
            <a:r>
              <a:t>例：</a:t>
            </a:r>
            <a:r>
              <a:rPr>
                <a:solidFill>
                  <a:srgbClr val="000000"/>
                </a:solidFill>
              </a:rPr>
              <a:t>年终奖、研究生名额等分配方案的意见征集、公示等环节</a:t>
            </a:r>
          </a:p>
          <a:p>
            <a:pPr marL="167853" indent="-167853" defTabSz="447612">
              <a:spcBef>
                <a:spcPts val="200"/>
              </a:spcBef>
              <a:defRPr sz="1000">
                <a:solidFill>
                  <a:srgbClr val="0000FF"/>
                </a:solidFill>
                <a:latin typeface="+mj-lt"/>
                <a:ea typeface="+mj-ea"/>
                <a:cs typeface="+mj-cs"/>
                <a:sym typeface="Helvetica"/>
              </a:defRPr>
            </a:pPr>
            <a:r>
              <a:t>例：</a:t>
            </a:r>
            <a:r>
              <a:rPr>
                <a:solidFill>
                  <a:srgbClr val="000000"/>
                </a:solidFill>
              </a:rPr>
              <a:t>在法律面前人人平等</a:t>
            </a:r>
          </a:p>
          <a:p>
            <a:pPr marL="167853" indent="-167853" defTabSz="447612">
              <a:spcBef>
                <a:spcPts val="200"/>
              </a:spcBef>
              <a:defRPr sz="1000">
                <a:solidFill>
                  <a:srgbClr val="0000FF"/>
                </a:solidFill>
                <a:latin typeface="+mj-lt"/>
                <a:ea typeface="+mj-ea"/>
                <a:cs typeface="+mj-cs"/>
                <a:sym typeface="Helvetica"/>
              </a:defRPr>
            </a:pPr>
            <a:r>
              <a:t>例：</a:t>
            </a:r>
            <a:r>
              <a:rPr>
                <a:solidFill>
                  <a:srgbClr val="000000"/>
                </a:solidFill>
              </a:rPr>
              <a:t>政府在出台一些政策时候需要关注公信力，如机动车限购问题</a:t>
            </a:r>
          </a:p>
        </p:txBody>
      </p:sp>
      <p:sp>
        <p:nvSpPr>
          <p:cNvPr id="40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2.2.2 </a:t>
            </a:r>
            <a:r>
              <a:rPr>
                <a:latin typeface="+mj-lt"/>
                <a:ea typeface="+mj-ea"/>
                <a:cs typeface="+mj-cs"/>
                <a:sym typeface="Helvetica"/>
              </a:rPr>
              <a:t>伦理抉择</a:t>
            </a:r>
            <a:r>
              <a:t>5</a:t>
            </a:r>
            <a:r>
              <a:rPr>
                <a:latin typeface="+mj-lt"/>
                <a:ea typeface="+mj-ea"/>
                <a:cs typeface="+mj-cs"/>
                <a:sym typeface="Helvetica"/>
              </a:rPr>
              <a:t>个基本原则</a:t>
            </a:r>
          </a:p>
        </p:txBody>
      </p:sp>
      <p:sp>
        <p:nvSpPr>
          <p:cNvPr id="406"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8" name="内容占位符 2"/>
          <p:cNvSpPr txBox="1"/>
          <p:nvPr>
            <p:ph type="body" idx="1"/>
          </p:nvPr>
        </p:nvSpPr>
        <p:spPr>
          <a:xfrm>
            <a:off x="293450" y="737914"/>
            <a:ext cx="5282089" cy="2209552"/>
          </a:xfrm>
          <a:prstGeom prst="rect">
            <a:avLst/>
          </a:prstGeom>
        </p:spPr>
        <p:txBody>
          <a:bodyPr/>
          <a:lstStyle/>
          <a:p>
            <a:pPr marL="0" indent="0" defTabSz="447612">
              <a:spcBef>
                <a:spcPts val="200"/>
              </a:spcBef>
              <a:buSzTx/>
              <a:buNone/>
              <a:defRPr b="1" sz="1000"/>
            </a:pPr>
            <a:r>
              <a:t>3. </a:t>
            </a:r>
            <a:r>
              <a:rPr>
                <a:latin typeface="+mj-lt"/>
                <a:ea typeface="+mj-ea"/>
                <a:cs typeface="+mj-cs"/>
                <a:sym typeface="Helvetica"/>
              </a:rPr>
              <a:t>自主原则</a:t>
            </a:r>
          </a:p>
          <a:p>
            <a:pPr marL="167853" indent="-167853" defTabSz="447612">
              <a:spcBef>
                <a:spcPts val="200"/>
              </a:spcBef>
              <a:defRPr sz="1000">
                <a:latin typeface="+mj-lt"/>
                <a:ea typeface="+mj-ea"/>
                <a:cs typeface="+mj-cs"/>
                <a:sym typeface="Helvetica"/>
              </a:defRPr>
            </a:pPr>
            <a:r>
              <a:t>当一个人的</a:t>
            </a:r>
            <a:r>
              <a:rPr>
                <a:solidFill>
                  <a:srgbClr val="FF0000"/>
                </a:solidFill>
              </a:rPr>
              <a:t>意志是自由时</a:t>
            </a:r>
            <a:r>
              <a:t>，既有</a:t>
            </a:r>
            <a:r>
              <a:rPr>
                <a:solidFill>
                  <a:srgbClr val="FF0000"/>
                </a:solidFill>
              </a:rPr>
              <a:t>自主决定</a:t>
            </a:r>
            <a:r>
              <a:t>采取何种行动来维护自身权益的能力，也有</a:t>
            </a:r>
            <a:r>
              <a:rPr>
                <a:solidFill>
                  <a:srgbClr val="FF0000"/>
                </a:solidFill>
              </a:rPr>
              <a:t>尊重他人</a:t>
            </a:r>
            <a:r>
              <a:t>拥有同样权益的能力</a:t>
            </a:r>
            <a:r>
              <a:rPr>
                <a:latin typeface="+mn-lt"/>
                <a:ea typeface="+mn-ea"/>
                <a:cs typeface="+mn-cs"/>
                <a:sym typeface="Calibri"/>
              </a:rPr>
              <a:t>-&gt;</a:t>
            </a:r>
            <a:r>
              <a:t>自尊和尊重他人</a:t>
            </a:r>
          </a:p>
          <a:p>
            <a:pPr marL="167853" indent="-167853" defTabSz="447612">
              <a:spcBef>
                <a:spcPts val="200"/>
              </a:spcBef>
              <a:defRPr sz="1000">
                <a:solidFill>
                  <a:srgbClr val="0000FF"/>
                </a:solidFill>
                <a:latin typeface="+mj-lt"/>
                <a:ea typeface="+mj-ea"/>
                <a:cs typeface="+mj-cs"/>
                <a:sym typeface="Helvetica"/>
              </a:defRPr>
            </a:pPr>
            <a:r>
              <a:t>自尊</a:t>
            </a:r>
            <a:r>
              <a:rPr>
                <a:solidFill>
                  <a:srgbClr val="000000"/>
                </a:solidFill>
              </a:rPr>
              <a:t>：对自己权益的</a:t>
            </a:r>
            <a:r>
              <a:t>维护</a:t>
            </a:r>
            <a:r>
              <a:rPr>
                <a:solidFill>
                  <a:srgbClr val="000000"/>
                </a:solidFill>
              </a:rPr>
              <a:t>、对自己行为的</a:t>
            </a:r>
            <a:r>
              <a:t>负责</a:t>
            </a:r>
            <a:r>
              <a:rPr>
                <a:solidFill>
                  <a:srgbClr val="000000"/>
                </a:solidFill>
              </a:rPr>
              <a:t>、对自己感性冲动的</a:t>
            </a:r>
            <a:r>
              <a:t>克制</a:t>
            </a:r>
          </a:p>
          <a:p>
            <a:pPr marL="167853" indent="-167853" defTabSz="447612">
              <a:spcBef>
                <a:spcPts val="200"/>
              </a:spcBef>
              <a:defRPr sz="1000">
                <a:latin typeface="+mj-lt"/>
                <a:ea typeface="+mj-ea"/>
                <a:cs typeface="+mj-cs"/>
                <a:sym typeface="Helvetica"/>
              </a:defRPr>
            </a:pPr>
            <a:r>
              <a:t>尊重他人与自尊是一致的</a:t>
            </a:r>
          </a:p>
          <a:p>
            <a:pPr marL="167853" indent="-167853" defTabSz="447612">
              <a:spcBef>
                <a:spcPts val="300"/>
              </a:spcBef>
              <a:defRPr sz="1000"/>
            </a:pPr>
          </a:p>
          <a:p>
            <a:pPr marL="167853" indent="-167853" defTabSz="447612">
              <a:spcBef>
                <a:spcPts val="200"/>
              </a:spcBef>
              <a:defRPr sz="1000">
                <a:solidFill>
                  <a:srgbClr val="0000FF"/>
                </a:solidFill>
                <a:latin typeface="+mj-lt"/>
                <a:ea typeface="+mj-ea"/>
                <a:cs typeface="+mj-cs"/>
                <a:sym typeface="Helvetica"/>
              </a:defRPr>
            </a:pPr>
            <a:r>
              <a:t>例：</a:t>
            </a:r>
            <a:r>
              <a:rPr>
                <a:solidFill>
                  <a:srgbClr val="000000"/>
                </a:solidFill>
                <a:latin typeface="+mn-lt"/>
                <a:ea typeface="+mn-ea"/>
                <a:cs typeface="+mn-cs"/>
                <a:sym typeface="Calibri"/>
              </a:rPr>
              <a:t>“</a:t>
            </a:r>
            <a:r>
              <a:rPr>
                <a:solidFill>
                  <a:srgbClr val="000000"/>
                </a:solidFill>
              </a:rPr>
              <a:t>己所不欲，勿施于人</a:t>
            </a:r>
            <a:r>
              <a:rPr>
                <a:solidFill>
                  <a:srgbClr val="000000"/>
                </a:solidFill>
                <a:latin typeface="+mn-lt"/>
                <a:ea typeface="+mn-ea"/>
                <a:cs typeface="+mn-cs"/>
                <a:sym typeface="Calibri"/>
              </a:rPr>
              <a:t>”</a:t>
            </a:r>
            <a:r>
              <a:rPr>
                <a:solidFill>
                  <a:srgbClr val="000000"/>
                </a:solidFill>
              </a:rPr>
              <a:t>，</a:t>
            </a:r>
            <a:r>
              <a:rPr>
                <a:solidFill>
                  <a:srgbClr val="000000"/>
                </a:solidFill>
                <a:latin typeface="+mn-lt"/>
                <a:ea typeface="+mn-ea"/>
                <a:cs typeface="+mn-cs"/>
                <a:sym typeface="Calibri"/>
              </a:rPr>
              <a:t>“</a:t>
            </a:r>
            <a:r>
              <a:rPr>
                <a:solidFill>
                  <a:srgbClr val="000000"/>
                </a:solidFill>
              </a:rPr>
              <a:t>爱人如己</a:t>
            </a:r>
            <a:r>
              <a:rPr>
                <a:solidFill>
                  <a:srgbClr val="000000"/>
                </a:solidFill>
                <a:latin typeface="+mn-lt"/>
                <a:ea typeface="+mn-ea"/>
                <a:cs typeface="+mn-cs"/>
                <a:sym typeface="Calibri"/>
              </a:rPr>
              <a:t>”</a:t>
            </a:r>
          </a:p>
          <a:p>
            <a:pPr marL="167853" indent="-167853" defTabSz="447612">
              <a:spcBef>
                <a:spcPts val="200"/>
              </a:spcBef>
              <a:defRPr sz="1000">
                <a:solidFill>
                  <a:srgbClr val="0000FF"/>
                </a:solidFill>
                <a:latin typeface="+mj-lt"/>
                <a:ea typeface="+mj-ea"/>
                <a:cs typeface="+mj-cs"/>
                <a:sym typeface="Helvetica"/>
              </a:defRPr>
            </a:pPr>
            <a:r>
              <a:t>例：</a:t>
            </a:r>
            <a:r>
              <a:rPr>
                <a:solidFill>
                  <a:srgbClr val="000000"/>
                </a:solidFill>
              </a:rPr>
              <a:t>保护商业秘密和个人隐私</a:t>
            </a:r>
          </a:p>
          <a:p>
            <a:pPr marL="167853" indent="-167853" defTabSz="447612">
              <a:spcBef>
                <a:spcPts val="200"/>
              </a:spcBef>
              <a:defRPr sz="1000">
                <a:solidFill>
                  <a:srgbClr val="0000FF"/>
                </a:solidFill>
                <a:latin typeface="+mj-lt"/>
                <a:ea typeface="+mj-ea"/>
                <a:cs typeface="+mj-cs"/>
                <a:sym typeface="Helvetica"/>
              </a:defRPr>
            </a:pPr>
            <a:r>
              <a:t>例：</a:t>
            </a:r>
            <a:r>
              <a:rPr>
                <a:solidFill>
                  <a:srgbClr val="000000"/>
                </a:solidFill>
              </a:rPr>
              <a:t>苹果公司与联邦调查局</a:t>
            </a:r>
            <a:r>
              <a:rPr>
                <a:solidFill>
                  <a:srgbClr val="000000"/>
                </a:solidFill>
                <a:latin typeface="+mn-lt"/>
                <a:ea typeface="+mn-ea"/>
                <a:cs typeface="+mn-cs"/>
                <a:sym typeface="Calibri"/>
              </a:rPr>
              <a:t>“</a:t>
            </a:r>
            <a:r>
              <a:rPr>
                <a:solidFill>
                  <a:srgbClr val="000000"/>
                </a:solidFill>
              </a:rPr>
              <a:t>撕破脸</a:t>
            </a:r>
            <a:r>
              <a:rPr>
                <a:solidFill>
                  <a:srgbClr val="000000"/>
                </a:solidFill>
                <a:latin typeface="+mn-lt"/>
                <a:ea typeface="+mn-ea"/>
                <a:cs typeface="+mn-cs"/>
                <a:sym typeface="Calibri"/>
              </a:rPr>
              <a:t>” </a:t>
            </a:r>
            <a:r>
              <a:rPr>
                <a:solidFill>
                  <a:srgbClr val="000000"/>
                </a:solidFill>
              </a:rPr>
              <a:t>你支持谁？</a:t>
            </a:r>
          </a:p>
          <a:p>
            <a:pPr marL="0" indent="0" defTabSz="447612">
              <a:spcBef>
                <a:spcPts val="200"/>
              </a:spcBef>
              <a:buSzTx/>
              <a:buNone/>
              <a:defRPr sz="1000"/>
            </a:pPr>
            <a:r>
              <a:t>	</a:t>
            </a:r>
            <a:r>
              <a:rPr sz="700" u="sng">
                <a:solidFill>
                  <a:srgbClr val="0000FF"/>
                </a:solidFill>
                <a:uFill>
                  <a:solidFill>
                    <a:srgbClr val="0000FF"/>
                  </a:solidFill>
                </a:uFill>
                <a:hlinkClick r:id="rId2" invalidUrl="" action="" tgtFrame="" tooltip="" history="1" highlightClick="0" endSnd="0"/>
              </a:rPr>
              <a:t>http</a:t>
            </a:r>
            <a:r>
              <a:rPr sz="700" u="sng">
                <a:solidFill>
                  <a:srgbClr val="0000FF"/>
                </a:solidFill>
                <a:uFill>
                  <a:solidFill>
                    <a:srgbClr val="0000FF"/>
                  </a:solidFill>
                </a:uFill>
                <a:hlinkClick r:id="rId2" invalidUrl="" action="" tgtFrame="" tooltip="" history="1" highlightClick="0" endSnd="0"/>
              </a:rPr>
              <a:t>://news.sina.com.cn/w/zg/2016-02-20/doc-ifxprucs6278920.shtml</a:t>
            </a:r>
            <a:r>
              <a:t> </a:t>
            </a:r>
          </a:p>
        </p:txBody>
      </p:sp>
      <p:sp>
        <p:nvSpPr>
          <p:cNvPr id="40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2.2.2 </a:t>
            </a:r>
            <a:r>
              <a:rPr>
                <a:latin typeface="+mj-lt"/>
                <a:ea typeface="+mj-ea"/>
                <a:cs typeface="+mj-cs"/>
                <a:sym typeface="Helvetica"/>
              </a:rPr>
              <a:t>伦理抉择</a:t>
            </a:r>
            <a:r>
              <a:t>5</a:t>
            </a:r>
            <a:r>
              <a:rPr>
                <a:latin typeface="+mj-lt"/>
                <a:ea typeface="+mj-ea"/>
                <a:cs typeface="+mj-cs"/>
                <a:sym typeface="Helvetica"/>
              </a:rPr>
              <a:t>个基本原则</a:t>
            </a:r>
          </a:p>
        </p:txBody>
      </p:sp>
      <p:sp>
        <p:nvSpPr>
          <p:cNvPr id="410"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内容占位符 2"/>
          <p:cNvSpPr txBox="1"/>
          <p:nvPr>
            <p:ph type="body" idx="1"/>
          </p:nvPr>
        </p:nvSpPr>
        <p:spPr>
          <a:xfrm>
            <a:off x="293450" y="737914"/>
            <a:ext cx="5282089" cy="2209552"/>
          </a:xfrm>
          <a:prstGeom prst="rect">
            <a:avLst/>
          </a:prstGeom>
        </p:spPr>
        <p:txBody>
          <a:bodyPr/>
          <a:lstStyle/>
          <a:p>
            <a:pPr marL="0" indent="0">
              <a:spcBef>
                <a:spcPts val="200"/>
              </a:spcBef>
              <a:buSzTx/>
              <a:buNone/>
              <a:defRPr b="1" sz="1200"/>
            </a:pPr>
            <a:r>
              <a:t>4. </a:t>
            </a:r>
            <a:r>
              <a:rPr>
                <a:latin typeface="+mj-lt"/>
                <a:ea typeface="+mj-ea"/>
                <a:cs typeface="+mj-cs"/>
                <a:sym typeface="Helvetica"/>
              </a:rPr>
              <a:t>诚信原则</a:t>
            </a:r>
          </a:p>
          <a:p>
            <a:pPr>
              <a:spcBef>
                <a:spcPts val="200"/>
              </a:spcBef>
              <a:defRPr sz="1200">
                <a:latin typeface="+mj-lt"/>
                <a:ea typeface="+mj-ea"/>
                <a:cs typeface="+mj-cs"/>
                <a:sym typeface="Helvetica"/>
              </a:defRPr>
            </a:pPr>
            <a:r>
              <a:t>在各民族传统道德中都把诚信（</a:t>
            </a:r>
            <a:r>
              <a:rPr>
                <a:solidFill>
                  <a:srgbClr val="0000FF"/>
                </a:solidFill>
                <a:latin typeface="+mn-lt"/>
                <a:ea typeface="+mn-ea"/>
                <a:cs typeface="+mn-cs"/>
                <a:sym typeface="Calibri"/>
              </a:rPr>
              <a:t>integrity</a:t>
            </a:r>
            <a:r>
              <a:t>），如</a:t>
            </a:r>
            <a:r>
              <a:rPr>
                <a:solidFill>
                  <a:srgbClr val="FF0000"/>
                </a:solidFill>
              </a:rPr>
              <a:t>不说谎</a:t>
            </a:r>
            <a:r>
              <a:t>、</a:t>
            </a:r>
            <a:r>
              <a:rPr>
                <a:solidFill>
                  <a:srgbClr val="FF0000"/>
                </a:solidFill>
              </a:rPr>
              <a:t>不做伪证</a:t>
            </a:r>
            <a:r>
              <a:t>、</a:t>
            </a:r>
            <a:r>
              <a:rPr>
                <a:solidFill>
                  <a:srgbClr val="FF0000"/>
                </a:solidFill>
              </a:rPr>
              <a:t>信守诺言</a:t>
            </a:r>
            <a:r>
              <a:t>等作为基本的道德律令</a:t>
            </a:r>
          </a:p>
          <a:p>
            <a:pPr>
              <a:defRPr sz="1200"/>
            </a:pPr>
          </a:p>
          <a:p>
            <a:pPr>
              <a:spcBef>
                <a:spcPts val="200"/>
              </a:spcBef>
              <a:defRPr sz="1200">
                <a:solidFill>
                  <a:srgbClr val="0000FF"/>
                </a:solidFill>
                <a:latin typeface="+mj-lt"/>
                <a:ea typeface="+mj-ea"/>
                <a:cs typeface="+mj-cs"/>
                <a:sym typeface="Helvetica"/>
              </a:defRPr>
            </a:pPr>
            <a:r>
              <a:t>例：</a:t>
            </a:r>
            <a:r>
              <a:rPr>
                <a:solidFill>
                  <a:srgbClr val="000000"/>
                </a:solidFill>
              </a:rPr>
              <a:t>学术生涯中诚信的重要性，直接影响声誉（</a:t>
            </a:r>
            <a:r>
              <a:rPr>
                <a:solidFill>
                  <a:srgbClr val="000000"/>
                </a:solidFill>
                <a:latin typeface="+mn-lt"/>
                <a:ea typeface="+mn-ea"/>
                <a:cs typeface="+mn-cs"/>
                <a:sym typeface="Calibri"/>
              </a:rPr>
              <a:t>reputation</a:t>
            </a:r>
            <a:r>
              <a:rPr>
                <a:solidFill>
                  <a:srgbClr val="000000"/>
                </a:solidFill>
              </a:rPr>
              <a:t>）</a:t>
            </a:r>
          </a:p>
          <a:p>
            <a:pPr>
              <a:spcBef>
                <a:spcPts val="200"/>
              </a:spcBef>
              <a:defRPr sz="1200">
                <a:solidFill>
                  <a:srgbClr val="0000FF"/>
                </a:solidFill>
                <a:latin typeface="+mj-lt"/>
                <a:ea typeface="+mj-ea"/>
                <a:cs typeface="+mj-cs"/>
                <a:sym typeface="Helvetica"/>
              </a:defRPr>
            </a:pPr>
            <a:r>
              <a:t>例：</a:t>
            </a:r>
            <a:r>
              <a:rPr>
                <a:solidFill>
                  <a:srgbClr val="000000"/>
                </a:solidFill>
              </a:rPr>
              <a:t>市场经济中诚信的重要性（如，信用卡</a:t>
            </a:r>
            <a:r>
              <a:rPr>
                <a:solidFill>
                  <a:srgbClr val="000000"/>
                </a:solidFill>
                <a:latin typeface="+mn-lt"/>
                <a:ea typeface="+mn-ea"/>
                <a:cs typeface="+mn-cs"/>
                <a:sym typeface="Calibri"/>
              </a:rPr>
              <a:t>/</a:t>
            </a:r>
            <a:r>
              <a:rPr>
                <a:solidFill>
                  <a:srgbClr val="000000"/>
                </a:solidFill>
              </a:rPr>
              <a:t>银行个人征信）</a:t>
            </a:r>
          </a:p>
          <a:p>
            <a:pPr>
              <a:spcBef>
                <a:spcPts val="200"/>
              </a:spcBef>
              <a:defRPr sz="1200">
                <a:solidFill>
                  <a:srgbClr val="0000FF"/>
                </a:solidFill>
                <a:latin typeface="+mj-lt"/>
                <a:ea typeface="+mj-ea"/>
                <a:cs typeface="+mj-cs"/>
                <a:sym typeface="Helvetica"/>
              </a:defRPr>
            </a:pPr>
            <a:r>
              <a:t>例：</a:t>
            </a:r>
            <a:r>
              <a:rPr>
                <a:solidFill>
                  <a:srgbClr val="000000"/>
                </a:solidFill>
                <a:latin typeface="+mn-lt"/>
                <a:ea typeface="+mn-ea"/>
                <a:cs typeface="+mn-cs"/>
                <a:sym typeface="Calibri"/>
              </a:rPr>
              <a:t>“</a:t>
            </a:r>
            <a:r>
              <a:rPr>
                <a:solidFill>
                  <a:srgbClr val="000000"/>
                </a:solidFill>
              </a:rPr>
              <a:t>虚拟社区</a:t>
            </a:r>
            <a:r>
              <a:rPr>
                <a:solidFill>
                  <a:srgbClr val="000000"/>
                </a:solidFill>
                <a:latin typeface="+mn-lt"/>
                <a:ea typeface="+mn-ea"/>
                <a:cs typeface="+mn-cs"/>
                <a:sym typeface="Calibri"/>
              </a:rPr>
              <a:t>”</a:t>
            </a:r>
            <a:r>
              <a:rPr>
                <a:solidFill>
                  <a:srgbClr val="000000"/>
                </a:solidFill>
              </a:rPr>
              <a:t>中的伪装和欺骗（性别、年龄、体貌、职业等）</a:t>
            </a:r>
          </a:p>
        </p:txBody>
      </p:sp>
      <p:sp>
        <p:nvSpPr>
          <p:cNvPr id="41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2.2.2 </a:t>
            </a:r>
            <a:r>
              <a:rPr>
                <a:latin typeface="+mj-lt"/>
                <a:ea typeface="+mj-ea"/>
                <a:cs typeface="+mj-cs"/>
                <a:sym typeface="Helvetica"/>
              </a:rPr>
              <a:t>伦理抉择</a:t>
            </a:r>
            <a:r>
              <a:t>5</a:t>
            </a:r>
            <a:r>
              <a:rPr>
                <a:latin typeface="+mj-lt"/>
                <a:ea typeface="+mj-ea"/>
                <a:cs typeface="+mj-cs"/>
                <a:sym typeface="Helvetica"/>
              </a:rPr>
              <a:t>个基本原则</a:t>
            </a:r>
          </a:p>
        </p:txBody>
      </p:sp>
      <p:sp>
        <p:nvSpPr>
          <p:cNvPr id="414"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 name="内容占位符 2"/>
          <p:cNvSpPr txBox="1"/>
          <p:nvPr>
            <p:ph type="body" idx="1"/>
          </p:nvPr>
        </p:nvSpPr>
        <p:spPr>
          <a:xfrm>
            <a:off x="293450" y="737914"/>
            <a:ext cx="5282089" cy="2209552"/>
          </a:xfrm>
          <a:prstGeom prst="rect">
            <a:avLst/>
          </a:prstGeom>
        </p:spPr>
        <p:txBody>
          <a:bodyPr/>
          <a:lstStyle/>
          <a:p>
            <a:pPr marL="0" indent="0" defTabSz="447612">
              <a:spcBef>
                <a:spcPts val="200"/>
              </a:spcBef>
              <a:buSzTx/>
              <a:buNone/>
              <a:defRPr b="1" sz="1000"/>
            </a:pPr>
            <a:r>
              <a:t>5. </a:t>
            </a:r>
            <a:r>
              <a:rPr>
                <a:latin typeface="+mj-lt"/>
                <a:ea typeface="+mj-ea"/>
                <a:cs typeface="+mj-cs"/>
                <a:sym typeface="Helvetica"/>
              </a:rPr>
              <a:t>知情同意原则</a:t>
            </a:r>
          </a:p>
          <a:p>
            <a:pPr marL="167853" indent="-167853" defTabSz="447612">
              <a:spcBef>
                <a:spcPts val="200"/>
              </a:spcBef>
              <a:defRPr sz="1000"/>
            </a:pPr>
            <a:r>
              <a:t>“</a:t>
            </a:r>
            <a:r>
              <a:rPr>
                <a:latin typeface="+mj-lt"/>
                <a:ea typeface="+mj-ea"/>
                <a:cs typeface="+mj-cs"/>
                <a:sym typeface="Helvetica"/>
              </a:rPr>
              <a:t>同意</a:t>
            </a:r>
            <a:r>
              <a:t>”</a:t>
            </a:r>
            <a:r>
              <a:rPr>
                <a:latin typeface="+mj-lt"/>
                <a:ea typeface="+mj-ea"/>
                <a:cs typeface="+mj-cs"/>
                <a:sym typeface="Helvetica"/>
              </a:rPr>
              <a:t>是某人对某事</a:t>
            </a:r>
            <a:r>
              <a:rPr>
                <a:solidFill>
                  <a:srgbClr val="FF0000"/>
                </a:solidFill>
                <a:latin typeface="+mj-lt"/>
                <a:ea typeface="+mj-ea"/>
                <a:cs typeface="+mj-cs"/>
                <a:sym typeface="Helvetica"/>
              </a:rPr>
              <a:t>自愿表示认可</a:t>
            </a:r>
            <a:r>
              <a:rPr>
                <a:latin typeface="+mj-lt"/>
                <a:ea typeface="+mj-ea"/>
                <a:cs typeface="+mj-cs"/>
                <a:sym typeface="Helvetica"/>
              </a:rPr>
              <a:t>，但要使同意有意义，</a:t>
            </a:r>
            <a:r>
              <a:rPr>
                <a:solidFill>
                  <a:srgbClr val="FF0000"/>
                </a:solidFill>
                <a:latin typeface="+mj-lt"/>
                <a:ea typeface="+mj-ea"/>
                <a:cs typeface="+mj-cs"/>
                <a:sym typeface="Helvetica"/>
              </a:rPr>
              <a:t>前提必须是某人对某事</a:t>
            </a:r>
            <a:r>
              <a:rPr>
                <a:solidFill>
                  <a:srgbClr val="FF0000"/>
                </a:solidFill>
              </a:rPr>
              <a:t>“</a:t>
            </a:r>
            <a:r>
              <a:rPr>
                <a:solidFill>
                  <a:srgbClr val="FF0000"/>
                </a:solidFill>
                <a:latin typeface="+mj-lt"/>
                <a:ea typeface="+mj-ea"/>
                <a:cs typeface="+mj-cs"/>
                <a:sym typeface="Helvetica"/>
              </a:rPr>
              <a:t>知情</a:t>
            </a:r>
            <a:r>
              <a:rPr>
                <a:solidFill>
                  <a:srgbClr val="FF0000"/>
                </a:solidFill>
              </a:rPr>
              <a:t>”</a:t>
            </a:r>
            <a:r>
              <a:rPr>
                <a:latin typeface="+mj-lt"/>
                <a:ea typeface="+mj-ea"/>
                <a:cs typeface="+mj-cs"/>
                <a:sym typeface="Helvetica"/>
              </a:rPr>
              <a:t>，即他应知道即将发生的事件的</a:t>
            </a:r>
            <a:r>
              <a:rPr>
                <a:solidFill>
                  <a:srgbClr val="0000FF"/>
                </a:solidFill>
                <a:latin typeface="+mj-lt"/>
                <a:ea typeface="+mj-ea"/>
                <a:cs typeface="+mj-cs"/>
                <a:sym typeface="Helvetica"/>
              </a:rPr>
              <a:t>准确信息</a:t>
            </a:r>
            <a:r>
              <a:rPr>
                <a:latin typeface="+mj-lt"/>
                <a:ea typeface="+mj-ea"/>
                <a:cs typeface="+mj-cs"/>
                <a:sym typeface="Helvetica"/>
              </a:rPr>
              <a:t>并了解其</a:t>
            </a:r>
            <a:r>
              <a:rPr>
                <a:solidFill>
                  <a:srgbClr val="0000FF"/>
                </a:solidFill>
                <a:latin typeface="+mj-lt"/>
                <a:ea typeface="+mj-ea"/>
                <a:cs typeface="+mj-cs"/>
                <a:sym typeface="Helvetica"/>
              </a:rPr>
              <a:t>后果</a:t>
            </a:r>
            <a:r>
              <a:rPr>
                <a:latin typeface="+mj-lt"/>
                <a:ea typeface="+mj-ea"/>
                <a:cs typeface="+mj-cs"/>
                <a:sym typeface="Helvetica"/>
              </a:rPr>
              <a:t>。</a:t>
            </a:r>
          </a:p>
          <a:p>
            <a:pPr marL="167853" indent="-167853" defTabSz="447612">
              <a:spcBef>
                <a:spcPts val="200"/>
              </a:spcBef>
              <a:defRPr sz="1000">
                <a:latin typeface="+mj-lt"/>
                <a:ea typeface="+mj-ea"/>
                <a:cs typeface="+mj-cs"/>
                <a:sym typeface="Helvetica"/>
              </a:defRPr>
            </a:pPr>
            <a:r>
              <a:t>如果要使个人隐私得到保护，为某一目的而采集到的</a:t>
            </a:r>
            <a:r>
              <a:rPr>
                <a:solidFill>
                  <a:srgbClr val="FF0000"/>
                </a:solidFill>
              </a:rPr>
              <a:t>隐私信息</a:t>
            </a:r>
            <a:r>
              <a:t>，在没有得到信息主体</a:t>
            </a:r>
            <a:r>
              <a:rPr>
                <a:solidFill>
                  <a:srgbClr val="FF0000"/>
                </a:solidFill>
              </a:rPr>
              <a:t>自愿</a:t>
            </a:r>
            <a:r>
              <a:t>和</a:t>
            </a:r>
            <a:r>
              <a:rPr>
                <a:solidFill>
                  <a:srgbClr val="FF0000"/>
                </a:solidFill>
              </a:rPr>
              <a:t>知情同意</a:t>
            </a:r>
            <a:r>
              <a:t>之前，就不能用做其他目的。</a:t>
            </a:r>
          </a:p>
          <a:p>
            <a:pPr marL="167853" indent="-167853" defTabSz="447612">
              <a:spcBef>
                <a:spcPts val="300"/>
              </a:spcBef>
              <a:defRPr sz="1000">
                <a:solidFill>
                  <a:srgbClr val="0000FF"/>
                </a:solidFill>
              </a:defRPr>
            </a:pPr>
          </a:p>
          <a:p>
            <a:pPr marL="167853" indent="-167853" defTabSz="447612">
              <a:spcBef>
                <a:spcPts val="200"/>
              </a:spcBef>
              <a:defRPr sz="1000">
                <a:solidFill>
                  <a:srgbClr val="0000FF"/>
                </a:solidFill>
                <a:latin typeface="+mj-lt"/>
                <a:ea typeface="+mj-ea"/>
                <a:cs typeface="+mj-cs"/>
                <a:sym typeface="Helvetica"/>
              </a:defRPr>
            </a:pPr>
            <a:r>
              <a:t>例：</a:t>
            </a:r>
            <a:r>
              <a:rPr>
                <a:solidFill>
                  <a:srgbClr val="000000"/>
                </a:solidFill>
              </a:rPr>
              <a:t>买卖个人信息（</a:t>
            </a:r>
            <a:r>
              <a:rPr>
                <a:solidFill>
                  <a:srgbClr val="000000"/>
                </a:solidFill>
                <a:latin typeface="+mn-lt"/>
                <a:ea typeface="+mn-ea"/>
                <a:cs typeface="+mn-cs"/>
                <a:sym typeface="Calibri"/>
              </a:rPr>
              <a:t>“</a:t>
            </a:r>
            <a:r>
              <a:rPr>
                <a:solidFill>
                  <a:srgbClr val="000000"/>
                </a:solidFill>
              </a:rPr>
              <a:t>深圳上千孕妇信息遭泄露 </a:t>
            </a:r>
            <a:r>
              <a:rPr>
                <a:solidFill>
                  <a:srgbClr val="000000"/>
                </a:solidFill>
                <a:latin typeface="+mn-lt"/>
                <a:ea typeface="+mn-ea"/>
                <a:cs typeface="+mn-cs"/>
                <a:sym typeface="Calibri"/>
              </a:rPr>
              <a:t>2</a:t>
            </a:r>
            <a:r>
              <a:rPr>
                <a:solidFill>
                  <a:srgbClr val="000000"/>
                </a:solidFill>
              </a:rPr>
              <a:t>人涉侵犯公民信息被拘</a:t>
            </a:r>
            <a:r>
              <a:rPr>
                <a:solidFill>
                  <a:srgbClr val="000000"/>
                </a:solidFill>
                <a:latin typeface="+mn-lt"/>
                <a:ea typeface="+mn-ea"/>
                <a:cs typeface="+mn-cs"/>
                <a:sym typeface="Calibri"/>
              </a:rPr>
              <a:t>” </a:t>
            </a:r>
            <a:r>
              <a:rPr sz="600" u="sng">
                <a:uFill>
                  <a:solidFill>
                    <a:srgbClr val="0000FF"/>
                  </a:solidFill>
                </a:uFill>
                <a:latin typeface="+mn-lt"/>
                <a:ea typeface="+mn-ea"/>
                <a:cs typeface="+mn-cs"/>
                <a:sym typeface="Calibri"/>
                <a:hlinkClick r:id="rId2" invalidUrl="" action="" tgtFrame="" tooltip="" history="1" highlightClick="0" endSnd="0"/>
              </a:rPr>
              <a:t>http://</a:t>
            </a:r>
            <a:r>
              <a:rPr sz="600" u="sng">
                <a:uFill>
                  <a:solidFill>
                    <a:srgbClr val="0000FF"/>
                  </a:solidFill>
                </a:uFill>
                <a:latin typeface="+mn-lt"/>
                <a:ea typeface="+mn-ea"/>
                <a:cs typeface="+mn-cs"/>
                <a:sym typeface="Calibri"/>
                <a:hlinkClick r:id="rId2" invalidUrl="" action="" tgtFrame="" tooltip="" history="1" highlightClick="0" endSnd="0"/>
              </a:rPr>
              <a:t>news.xinhuanet.com/politics/2016-03/17/c_128805613.htm</a:t>
            </a:r>
            <a:r>
              <a:rPr>
                <a:solidFill>
                  <a:srgbClr val="000000"/>
                </a:solidFill>
              </a:rPr>
              <a:t>）</a:t>
            </a:r>
          </a:p>
          <a:p>
            <a:pPr marL="167853" indent="-167853" defTabSz="447612">
              <a:spcBef>
                <a:spcPts val="200"/>
              </a:spcBef>
              <a:defRPr sz="1000">
                <a:solidFill>
                  <a:srgbClr val="0000FF"/>
                </a:solidFill>
                <a:latin typeface="+mj-lt"/>
                <a:ea typeface="+mj-ea"/>
                <a:cs typeface="+mj-cs"/>
                <a:sym typeface="Helvetica"/>
              </a:defRPr>
            </a:pPr>
            <a:r>
              <a:t>例：</a:t>
            </a:r>
            <a:r>
              <a:rPr>
                <a:solidFill>
                  <a:srgbClr val="000000"/>
                </a:solidFill>
              </a:rPr>
              <a:t>安装手机</a:t>
            </a:r>
            <a:r>
              <a:rPr>
                <a:solidFill>
                  <a:srgbClr val="000000"/>
                </a:solidFill>
                <a:latin typeface="+mn-lt"/>
                <a:ea typeface="+mn-ea"/>
                <a:cs typeface="+mn-cs"/>
                <a:sym typeface="Calibri"/>
              </a:rPr>
              <a:t>APP</a:t>
            </a:r>
            <a:r>
              <a:rPr>
                <a:solidFill>
                  <a:srgbClr val="000000"/>
                </a:solidFill>
              </a:rPr>
              <a:t>时提醒会收集哪些个人隐私信息</a:t>
            </a:r>
          </a:p>
          <a:p>
            <a:pPr marL="167853" indent="-167853" defTabSz="447612">
              <a:spcBef>
                <a:spcPts val="200"/>
              </a:spcBef>
              <a:defRPr sz="1000">
                <a:solidFill>
                  <a:srgbClr val="0000FF"/>
                </a:solidFill>
                <a:latin typeface="+mj-lt"/>
                <a:ea typeface="+mj-ea"/>
                <a:cs typeface="+mj-cs"/>
                <a:sym typeface="Helvetica"/>
              </a:defRPr>
            </a:pPr>
            <a:r>
              <a:t>例：</a:t>
            </a:r>
            <a:r>
              <a:rPr>
                <a:solidFill>
                  <a:srgbClr val="000000"/>
                </a:solidFill>
              </a:rPr>
              <a:t>项目申请书中的参与人签字必须由本人亲笔签字</a:t>
            </a:r>
          </a:p>
        </p:txBody>
      </p:sp>
      <p:sp>
        <p:nvSpPr>
          <p:cNvPr id="41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2.2.2 </a:t>
            </a:r>
            <a:r>
              <a:rPr>
                <a:latin typeface="+mj-lt"/>
                <a:ea typeface="+mj-ea"/>
                <a:cs typeface="+mj-cs"/>
                <a:sym typeface="Helvetica"/>
              </a:rPr>
              <a:t>伦理抉择</a:t>
            </a:r>
            <a:r>
              <a:t>5</a:t>
            </a:r>
            <a:r>
              <a:rPr>
                <a:latin typeface="+mj-lt"/>
                <a:ea typeface="+mj-ea"/>
                <a:cs typeface="+mj-cs"/>
                <a:sym typeface="Helvetica"/>
              </a:rPr>
              <a:t>个基本原则</a:t>
            </a:r>
          </a:p>
        </p:txBody>
      </p:sp>
      <p:sp>
        <p:nvSpPr>
          <p:cNvPr id="418"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0" name="内容占位符 2"/>
          <p:cNvSpPr txBox="1"/>
          <p:nvPr>
            <p:ph type="body" idx="1"/>
          </p:nvPr>
        </p:nvSpPr>
        <p:spPr>
          <a:xfrm>
            <a:off x="293450" y="737914"/>
            <a:ext cx="5282089" cy="2209552"/>
          </a:xfrm>
          <a:prstGeom prst="rect">
            <a:avLst/>
          </a:prstGeom>
        </p:spPr>
        <p:txBody>
          <a:bodyPr/>
          <a:lstStyle/>
          <a:p>
            <a:pPr marL="0" indent="0">
              <a:spcBef>
                <a:spcPts val="200"/>
              </a:spcBef>
              <a:buSzTx/>
              <a:buNone/>
              <a:defRPr b="1" sz="1200">
                <a:latin typeface="+mj-lt"/>
                <a:ea typeface="+mj-ea"/>
                <a:cs typeface="+mj-cs"/>
                <a:sym typeface="Helvetica"/>
              </a:defRPr>
            </a:pPr>
            <a:r>
              <a:t>技术伦理学界的</a:t>
            </a:r>
            <a:r>
              <a:rPr>
                <a:latin typeface="+mn-lt"/>
                <a:ea typeface="+mn-ea"/>
                <a:cs typeface="+mn-cs"/>
                <a:sym typeface="Calibri"/>
              </a:rPr>
              <a:t>“</a:t>
            </a:r>
            <a:r>
              <a:t>尊重人的伦理学</a:t>
            </a:r>
            <a:r>
              <a:rPr>
                <a:latin typeface="+mn-lt"/>
                <a:ea typeface="+mn-ea"/>
                <a:cs typeface="+mn-cs"/>
                <a:sym typeface="Calibri"/>
              </a:rPr>
              <a:t>”</a:t>
            </a:r>
            <a:r>
              <a:t>分析方法</a:t>
            </a:r>
          </a:p>
          <a:p>
            <a:pPr>
              <a:spcBef>
                <a:spcPts val="200"/>
              </a:spcBef>
              <a:defRPr b="1" sz="1200">
                <a:latin typeface="+mj-lt"/>
                <a:ea typeface="+mj-ea"/>
                <a:cs typeface="+mj-cs"/>
                <a:sym typeface="Helvetica"/>
              </a:defRPr>
            </a:pPr>
            <a:r>
              <a:t>黄金法则</a:t>
            </a:r>
            <a:r>
              <a:rPr b="0"/>
              <a:t>：</a:t>
            </a:r>
            <a:r>
              <a:rPr b="0">
                <a:latin typeface="+mn-lt"/>
                <a:ea typeface="+mn-ea"/>
                <a:cs typeface="+mn-cs"/>
                <a:sym typeface="Calibri"/>
              </a:rPr>
              <a:t>“</a:t>
            </a:r>
            <a:r>
              <a:rPr b="0">
                <a:solidFill>
                  <a:srgbClr val="FF0000"/>
                </a:solidFill>
              </a:rPr>
              <a:t>己所不欲、勿施于人</a:t>
            </a:r>
            <a:r>
              <a:rPr b="0">
                <a:latin typeface="+mn-lt"/>
                <a:ea typeface="+mn-ea"/>
                <a:cs typeface="+mn-cs"/>
                <a:sym typeface="Calibri"/>
              </a:rPr>
              <a:t>”</a:t>
            </a:r>
            <a:endParaRPr>
              <a:latin typeface="+mn-lt"/>
              <a:ea typeface="+mn-ea"/>
              <a:cs typeface="+mn-cs"/>
              <a:sym typeface="Calibri"/>
            </a:endParaRPr>
          </a:p>
          <a:p>
            <a:pPr>
              <a:defRPr sz="1200"/>
            </a:pPr>
          </a:p>
          <a:p>
            <a:pPr>
              <a:spcBef>
                <a:spcPts val="200"/>
              </a:spcBef>
              <a:defRPr b="1" sz="1200">
                <a:latin typeface="+mj-lt"/>
                <a:ea typeface="+mj-ea"/>
                <a:cs typeface="+mj-cs"/>
                <a:sym typeface="Helvetica"/>
              </a:defRPr>
            </a:pPr>
            <a:r>
              <a:t>自我不利原则</a:t>
            </a:r>
            <a:r>
              <a:rPr b="0"/>
              <a:t>：如果我的某种行为</a:t>
            </a:r>
            <a:r>
              <a:rPr b="0">
                <a:solidFill>
                  <a:srgbClr val="FF0000"/>
                </a:solidFill>
              </a:rPr>
              <a:t>普遍化</a:t>
            </a:r>
            <a:r>
              <a:rPr b="0"/>
              <a:t>，就会产生自我不利的情况</a:t>
            </a:r>
            <a:endParaRPr>
              <a:latin typeface="+mn-lt"/>
              <a:ea typeface="+mn-ea"/>
              <a:cs typeface="+mn-cs"/>
              <a:sym typeface="Calibri"/>
            </a:endParaRPr>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rPr>
              <a:t>借钱不还</a:t>
            </a:r>
          </a:p>
          <a:p>
            <a:pPr>
              <a:spcBef>
                <a:spcPts val="200"/>
              </a:spcBef>
              <a:defRPr sz="1200">
                <a:solidFill>
                  <a:srgbClr val="0000FF"/>
                </a:solidFill>
                <a:latin typeface="+mj-lt"/>
                <a:ea typeface="+mj-ea"/>
                <a:cs typeface="+mj-cs"/>
                <a:sym typeface="Helvetica"/>
              </a:defRPr>
            </a:pPr>
            <a:r>
              <a:t>例：</a:t>
            </a:r>
            <a:r>
              <a:rPr>
                <a:solidFill>
                  <a:srgbClr val="000000"/>
                </a:solidFill>
              </a:rPr>
              <a:t>考试作弊</a:t>
            </a:r>
          </a:p>
          <a:p>
            <a:pPr>
              <a:spcBef>
                <a:spcPts val="200"/>
              </a:spcBef>
              <a:defRPr sz="1200">
                <a:solidFill>
                  <a:srgbClr val="0000FF"/>
                </a:solidFill>
                <a:latin typeface="+mj-lt"/>
                <a:ea typeface="+mj-ea"/>
                <a:cs typeface="+mj-cs"/>
                <a:sym typeface="Helvetica"/>
              </a:defRPr>
            </a:pPr>
            <a:r>
              <a:t>例：</a:t>
            </a:r>
            <a:r>
              <a:rPr>
                <a:solidFill>
                  <a:srgbClr val="000000"/>
                </a:solidFill>
              </a:rPr>
              <a:t>汽车停放不按规则</a:t>
            </a:r>
          </a:p>
        </p:txBody>
      </p:sp>
      <p:sp>
        <p:nvSpPr>
          <p:cNvPr id="42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2.2.2 </a:t>
            </a:r>
            <a:r>
              <a:rPr>
                <a:latin typeface="+mj-lt"/>
                <a:ea typeface="+mj-ea"/>
                <a:cs typeface="+mj-cs"/>
                <a:sym typeface="Helvetica"/>
              </a:rPr>
              <a:t>伦理抉择</a:t>
            </a:r>
            <a:r>
              <a:t>5</a:t>
            </a:r>
            <a:r>
              <a:rPr>
                <a:latin typeface="+mj-lt"/>
                <a:ea typeface="+mj-ea"/>
                <a:cs typeface="+mj-cs"/>
                <a:sym typeface="Helvetica"/>
              </a:rPr>
              <a:t>个基本原则</a:t>
            </a:r>
          </a:p>
        </p:txBody>
      </p:sp>
      <p:sp>
        <p:nvSpPr>
          <p:cNvPr id="422"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4" name="内容占位符 2"/>
          <p:cNvSpPr txBox="1"/>
          <p:nvPr>
            <p:ph type="body" idx="1"/>
          </p:nvPr>
        </p:nvSpPr>
        <p:spPr>
          <a:xfrm>
            <a:off x="293450" y="737914"/>
            <a:ext cx="5282089" cy="2209552"/>
          </a:xfrm>
          <a:prstGeom prst="rect">
            <a:avLst/>
          </a:prstGeom>
        </p:spPr>
        <p:txBody>
          <a:bodyPr/>
          <a:lstStyle/>
          <a:p>
            <a:pPr>
              <a:spcBef>
                <a:spcPts val="200"/>
              </a:spcBef>
              <a:defRPr b="1" sz="1200">
                <a:latin typeface="+mj-lt"/>
                <a:ea typeface="+mj-ea"/>
                <a:cs typeface="+mj-cs"/>
                <a:sym typeface="Helvetica"/>
              </a:defRPr>
            </a:pPr>
            <a:r>
              <a:t>权利</a:t>
            </a:r>
            <a:r>
              <a:rPr b="0"/>
              <a:t>：一种行动的权力，或者以某种方式行使个体行为的权力</a:t>
            </a:r>
            <a:endParaRPr>
              <a:latin typeface="+mn-lt"/>
              <a:ea typeface="+mn-ea"/>
              <a:cs typeface="+mn-cs"/>
              <a:sym typeface="Calibri"/>
            </a:endParaRPr>
          </a:p>
          <a:p>
            <a:pPr>
              <a:defRPr sz="1200"/>
            </a:pPr>
          </a:p>
          <a:p>
            <a:pPr>
              <a:spcBef>
                <a:spcPts val="200"/>
              </a:spcBef>
              <a:defRPr sz="1200">
                <a:latin typeface="+mj-lt"/>
                <a:ea typeface="+mj-ea"/>
                <a:cs typeface="+mj-cs"/>
                <a:sym typeface="Helvetica"/>
              </a:defRPr>
            </a:pPr>
            <a:r>
              <a:t>哲学家</a:t>
            </a:r>
            <a:r>
              <a:rPr>
                <a:latin typeface="+mn-lt"/>
                <a:ea typeface="+mn-ea"/>
                <a:cs typeface="+mn-cs"/>
                <a:sym typeface="Calibri"/>
              </a:rPr>
              <a:t>Alan Geewirth</a:t>
            </a:r>
            <a:r>
              <a:t>提出的</a:t>
            </a:r>
            <a:r>
              <a:rPr b="1">
                <a:latin typeface="+mn-lt"/>
                <a:ea typeface="+mn-ea"/>
                <a:cs typeface="+mn-cs"/>
                <a:sym typeface="Calibri"/>
              </a:rPr>
              <a:t>3</a:t>
            </a:r>
            <a:r>
              <a:rPr b="1"/>
              <a:t>个层次</a:t>
            </a:r>
            <a:r>
              <a:t>：</a:t>
            </a:r>
          </a:p>
          <a:p>
            <a:pPr lvl="1" marL="427865" indent="-164563">
              <a:spcBef>
                <a:spcPts val="200"/>
              </a:spcBef>
              <a:defRPr sz="1000">
                <a:solidFill>
                  <a:srgbClr val="FF0000"/>
                </a:solidFill>
                <a:latin typeface="+mj-lt"/>
                <a:ea typeface="+mj-ea"/>
                <a:cs typeface="+mj-cs"/>
                <a:sym typeface="Helvetica"/>
              </a:defRPr>
            </a:pPr>
            <a:r>
              <a:t>最基本的权利</a:t>
            </a:r>
            <a:r>
              <a:rPr>
                <a:solidFill>
                  <a:srgbClr val="000000"/>
                </a:solidFill>
              </a:rPr>
              <a:t>（生命、身体的完整和精神的健康）；</a:t>
            </a:r>
          </a:p>
          <a:p>
            <a:pPr lvl="1" marL="427865" indent="-164563">
              <a:spcBef>
                <a:spcPts val="200"/>
              </a:spcBef>
              <a:defRPr sz="1000">
                <a:solidFill>
                  <a:srgbClr val="FF0000"/>
                </a:solidFill>
                <a:latin typeface="+mj-lt"/>
                <a:ea typeface="+mj-ea"/>
                <a:cs typeface="+mj-cs"/>
                <a:sym typeface="Helvetica"/>
              </a:defRPr>
            </a:pPr>
            <a:r>
              <a:t>维持</a:t>
            </a:r>
            <a:r>
              <a:rPr>
                <a:solidFill>
                  <a:srgbClr val="000000"/>
                </a:solidFill>
              </a:rPr>
              <a:t>个人实现自己的目标水平的权利（</a:t>
            </a:r>
            <a:r>
              <a:rPr>
                <a:solidFill>
                  <a:srgbClr val="0000FF"/>
                </a:solidFill>
              </a:rPr>
              <a:t>不被欺骗</a:t>
            </a:r>
            <a:r>
              <a:rPr>
                <a:solidFill>
                  <a:srgbClr val="000000"/>
                </a:solidFill>
              </a:rPr>
              <a:t>，</a:t>
            </a:r>
            <a:r>
              <a:rPr>
                <a:solidFill>
                  <a:srgbClr val="0000FF"/>
                </a:solidFill>
              </a:rPr>
              <a:t>对医疗实验的知情同意权</a:t>
            </a:r>
            <a:r>
              <a:rPr>
                <a:solidFill>
                  <a:srgbClr val="000000"/>
                </a:solidFill>
              </a:rPr>
              <a:t>，</a:t>
            </a:r>
            <a:r>
              <a:rPr>
                <a:solidFill>
                  <a:srgbClr val="0000FF"/>
                </a:solidFill>
              </a:rPr>
              <a:t>不被偷窃</a:t>
            </a:r>
            <a:r>
              <a:rPr>
                <a:solidFill>
                  <a:srgbClr val="000000"/>
                </a:solidFill>
              </a:rPr>
              <a:t>，</a:t>
            </a:r>
            <a:r>
              <a:rPr>
                <a:solidFill>
                  <a:srgbClr val="0000FF"/>
                </a:solidFill>
              </a:rPr>
              <a:t>不被诽谤</a:t>
            </a:r>
            <a:r>
              <a:rPr>
                <a:solidFill>
                  <a:srgbClr val="000000"/>
                </a:solidFill>
              </a:rPr>
              <a:t>，</a:t>
            </a:r>
            <a:r>
              <a:rPr>
                <a:solidFill>
                  <a:srgbClr val="0000FF"/>
                </a:solidFill>
              </a:rPr>
              <a:t>不遭毁约</a:t>
            </a:r>
            <a:r>
              <a:rPr>
                <a:solidFill>
                  <a:srgbClr val="000000"/>
                </a:solidFill>
              </a:rPr>
              <a:t>）；</a:t>
            </a:r>
          </a:p>
          <a:p>
            <a:pPr lvl="1" marL="427865" indent="-164563">
              <a:spcBef>
                <a:spcPts val="200"/>
              </a:spcBef>
              <a:defRPr sz="1000">
                <a:solidFill>
                  <a:srgbClr val="FF0000"/>
                </a:solidFill>
                <a:latin typeface="+mj-lt"/>
                <a:ea typeface="+mj-ea"/>
                <a:cs typeface="+mj-cs"/>
                <a:sym typeface="Helvetica"/>
              </a:defRPr>
            </a:pPr>
            <a:r>
              <a:t>实现提升</a:t>
            </a:r>
            <a:r>
              <a:rPr>
                <a:solidFill>
                  <a:srgbClr val="000000"/>
                </a:solidFill>
              </a:rPr>
              <a:t>个人的目标水平所必需的权利（设法获得财产的权利）。</a:t>
            </a:r>
          </a:p>
          <a:p>
            <a:pPr>
              <a:defRPr sz="1200"/>
            </a:pPr>
          </a:p>
          <a:p>
            <a:pPr>
              <a:spcBef>
                <a:spcPts val="200"/>
              </a:spcBef>
              <a:defRPr sz="1200">
                <a:solidFill>
                  <a:srgbClr val="0000FF"/>
                </a:solidFill>
                <a:latin typeface="+mj-lt"/>
                <a:ea typeface="+mj-ea"/>
                <a:cs typeface="+mj-cs"/>
                <a:sym typeface="Helvetica"/>
              </a:defRPr>
            </a:pPr>
            <a:r>
              <a:t>例：</a:t>
            </a:r>
            <a:r>
              <a:rPr>
                <a:solidFill>
                  <a:srgbClr val="000000"/>
                </a:solidFill>
              </a:rPr>
              <a:t>工厂为了节约资金而向外排放有高度致癌性的污染物</a:t>
            </a:r>
          </a:p>
        </p:txBody>
      </p:sp>
      <p:sp>
        <p:nvSpPr>
          <p:cNvPr id="42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2.2.2 </a:t>
            </a:r>
            <a:r>
              <a:rPr>
                <a:latin typeface="+mj-lt"/>
                <a:ea typeface="+mj-ea"/>
                <a:cs typeface="+mj-cs"/>
                <a:sym typeface="Helvetica"/>
              </a:rPr>
              <a:t>伦理抉择</a:t>
            </a:r>
            <a:r>
              <a:t>5</a:t>
            </a:r>
            <a:r>
              <a:rPr>
                <a:latin typeface="+mj-lt"/>
                <a:ea typeface="+mj-ea"/>
                <a:cs typeface="+mj-cs"/>
                <a:sym typeface="Helvetica"/>
              </a:rPr>
              <a:t>个基本原则</a:t>
            </a:r>
          </a:p>
        </p:txBody>
      </p:sp>
      <p:sp>
        <p:nvSpPr>
          <p:cNvPr id="426"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8" name="内容占位符 2"/>
          <p:cNvSpPr txBox="1"/>
          <p:nvPr>
            <p:ph type="body" idx="1"/>
          </p:nvPr>
        </p:nvSpPr>
        <p:spPr>
          <a:xfrm>
            <a:off x="293450" y="737914"/>
            <a:ext cx="5282089" cy="2209552"/>
          </a:xfrm>
          <a:prstGeom prst="rect">
            <a:avLst/>
          </a:prstGeom>
        </p:spPr>
        <p:txBody>
          <a:bodyPr/>
          <a:lstStyle/>
          <a:p>
            <a:pPr marL="175752" indent="-175752" defTabSz="468675">
              <a:spcBef>
                <a:spcPts val="200"/>
              </a:spcBef>
              <a:defRPr b="1" sz="1000">
                <a:latin typeface="+mj-lt"/>
                <a:ea typeface="+mj-ea"/>
                <a:cs typeface="+mj-cs"/>
                <a:sym typeface="Helvetica"/>
              </a:defRPr>
            </a:pPr>
            <a:r>
              <a:t>陈泽怀</a:t>
            </a:r>
            <a:r>
              <a:rPr b="0"/>
              <a:t>（上海师范大学哲学系教授）：</a:t>
            </a:r>
            <a:r>
              <a:rPr u="sng">
                <a:solidFill>
                  <a:srgbClr val="FF0000"/>
                </a:solidFill>
              </a:rPr>
              <a:t>底线伦理、共同信念、终极关怀</a:t>
            </a:r>
            <a:endParaRPr u="sng">
              <a:solidFill>
                <a:srgbClr val="FF0000"/>
              </a:solidFill>
              <a:latin typeface="+mn-lt"/>
              <a:ea typeface="+mn-ea"/>
              <a:cs typeface="+mn-cs"/>
              <a:sym typeface="Calibri"/>
            </a:endParaRPr>
          </a:p>
          <a:p>
            <a:pPr marL="175752" indent="-175752" defTabSz="468675">
              <a:spcBef>
                <a:spcPts val="300"/>
              </a:spcBef>
              <a:defRPr b="1" sz="1000"/>
            </a:pPr>
          </a:p>
          <a:p>
            <a:pPr marL="175752" indent="-175752" defTabSz="468675">
              <a:spcBef>
                <a:spcPts val="200"/>
              </a:spcBef>
              <a:defRPr b="1" sz="1000">
                <a:solidFill>
                  <a:srgbClr val="0000FF"/>
                </a:solidFill>
                <a:latin typeface="+mj-lt"/>
                <a:ea typeface="+mj-ea"/>
                <a:cs typeface="+mj-cs"/>
                <a:sym typeface="Helvetica"/>
              </a:defRPr>
            </a:pPr>
            <a:r>
              <a:t>底线伦理</a:t>
            </a:r>
            <a:r>
              <a:rPr b="0">
                <a:solidFill>
                  <a:srgbClr val="000000"/>
                </a:solidFill>
              </a:rPr>
              <a:t>：所有人都应遵循的行为约束和规范</a:t>
            </a:r>
            <a:endParaRPr>
              <a:latin typeface="+mn-lt"/>
              <a:ea typeface="+mn-ea"/>
              <a:cs typeface="+mn-cs"/>
              <a:sym typeface="Calibri"/>
            </a:endParaRPr>
          </a:p>
          <a:p>
            <a:pPr marL="175752" indent="-175752" defTabSz="468675">
              <a:spcBef>
                <a:spcPts val="200"/>
              </a:spcBef>
              <a:defRPr sz="1000">
                <a:latin typeface="+mj-lt"/>
                <a:ea typeface="+mj-ea"/>
                <a:cs typeface="+mj-cs"/>
                <a:sym typeface="Helvetica"/>
              </a:defRPr>
            </a:pPr>
            <a:r>
              <a:t>例：</a:t>
            </a:r>
            <a:r>
              <a:rPr>
                <a:latin typeface="+mn-lt"/>
                <a:ea typeface="+mn-ea"/>
                <a:cs typeface="+mn-cs"/>
                <a:sym typeface="Calibri"/>
              </a:rPr>
              <a:t>“</a:t>
            </a:r>
            <a:r>
              <a:t>勿杀人</a:t>
            </a:r>
            <a:r>
              <a:rPr>
                <a:latin typeface="+mn-lt"/>
                <a:ea typeface="+mn-ea"/>
                <a:cs typeface="+mn-cs"/>
                <a:sym typeface="Calibri"/>
              </a:rPr>
              <a:t>”</a:t>
            </a:r>
            <a:r>
              <a:t>，</a:t>
            </a:r>
            <a:r>
              <a:rPr>
                <a:latin typeface="+mn-lt"/>
                <a:ea typeface="+mn-ea"/>
                <a:cs typeface="+mn-cs"/>
                <a:sym typeface="Calibri"/>
              </a:rPr>
              <a:t>“</a:t>
            </a:r>
            <a:r>
              <a:t>勿盗窃</a:t>
            </a:r>
            <a:r>
              <a:rPr>
                <a:latin typeface="+mn-lt"/>
                <a:ea typeface="+mn-ea"/>
                <a:cs typeface="+mn-cs"/>
                <a:sym typeface="Calibri"/>
              </a:rPr>
              <a:t>”</a:t>
            </a:r>
            <a:r>
              <a:t>，</a:t>
            </a:r>
            <a:r>
              <a:rPr>
                <a:latin typeface="+mn-lt"/>
                <a:ea typeface="+mn-ea"/>
                <a:cs typeface="+mn-cs"/>
                <a:sym typeface="Calibri"/>
              </a:rPr>
              <a:t>“</a:t>
            </a:r>
            <a:r>
              <a:t>勿说谎</a:t>
            </a:r>
            <a:r>
              <a:rPr>
                <a:latin typeface="+mn-lt"/>
                <a:ea typeface="+mn-ea"/>
                <a:cs typeface="+mn-cs"/>
                <a:sym typeface="Calibri"/>
              </a:rPr>
              <a:t>”</a:t>
            </a:r>
            <a:r>
              <a:t>，</a:t>
            </a:r>
            <a:r>
              <a:rPr>
                <a:latin typeface="+mn-lt"/>
                <a:ea typeface="+mn-ea"/>
                <a:cs typeface="+mn-cs"/>
                <a:sym typeface="Calibri"/>
              </a:rPr>
              <a:t>“</a:t>
            </a:r>
            <a:r>
              <a:t>勿奸淫</a:t>
            </a:r>
            <a:r>
              <a:rPr>
                <a:latin typeface="+mn-lt"/>
                <a:ea typeface="+mn-ea"/>
                <a:cs typeface="+mn-cs"/>
                <a:sym typeface="Calibri"/>
              </a:rPr>
              <a:t>”</a:t>
            </a:r>
            <a:r>
              <a:t>等</a:t>
            </a:r>
          </a:p>
          <a:p>
            <a:pPr marL="175752" indent="-175752" defTabSz="468675">
              <a:spcBef>
                <a:spcPts val="300"/>
              </a:spcBef>
              <a:defRPr sz="1000"/>
            </a:pPr>
          </a:p>
          <a:p>
            <a:pPr marL="175752" indent="-175752" defTabSz="468675">
              <a:spcBef>
                <a:spcPts val="200"/>
              </a:spcBef>
              <a:defRPr b="1" sz="1000">
                <a:solidFill>
                  <a:srgbClr val="0000FF"/>
                </a:solidFill>
                <a:latin typeface="+mj-lt"/>
                <a:ea typeface="+mj-ea"/>
                <a:cs typeface="+mj-cs"/>
                <a:sym typeface="Helvetica"/>
              </a:defRPr>
            </a:pPr>
            <a:r>
              <a:t>共同信念</a:t>
            </a:r>
            <a:endParaRPr>
              <a:latin typeface="+mn-lt"/>
              <a:ea typeface="+mn-ea"/>
              <a:cs typeface="+mn-cs"/>
              <a:sym typeface="Calibri"/>
            </a:endParaRPr>
          </a:p>
          <a:p>
            <a:pPr marL="175752" indent="-175752" defTabSz="468675">
              <a:spcBef>
                <a:spcPts val="200"/>
              </a:spcBef>
              <a:defRPr sz="1000">
                <a:latin typeface="+mj-lt"/>
                <a:ea typeface="+mj-ea"/>
                <a:cs typeface="+mj-cs"/>
                <a:sym typeface="Helvetica"/>
              </a:defRPr>
            </a:pPr>
            <a:r>
              <a:t>例：</a:t>
            </a:r>
            <a:r>
              <a:rPr>
                <a:latin typeface="+mn-lt"/>
                <a:ea typeface="+mn-ea"/>
                <a:cs typeface="+mn-cs"/>
                <a:sym typeface="Calibri"/>
              </a:rPr>
              <a:t>“</a:t>
            </a:r>
            <a:r>
              <a:t>建设中国特色社会主义</a:t>
            </a:r>
            <a:r>
              <a:rPr>
                <a:latin typeface="+mn-lt"/>
                <a:ea typeface="+mn-ea"/>
                <a:cs typeface="+mn-cs"/>
                <a:sym typeface="Calibri"/>
              </a:rPr>
              <a:t>”</a:t>
            </a:r>
            <a:r>
              <a:t>，</a:t>
            </a:r>
            <a:r>
              <a:rPr>
                <a:latin typeface="+mn-lt"/>
                <a:ea typeface="+mn-ea"/>
                <a:cs typeface="+mn-cs"/>
                <a:sym typeface="Calibri"/>
              </a:rPr>
              <a:t>“</a:t>
            </a:r>
            <a:r>
              <a:t>促进全人类的和平与发展</a:t>
            </a:r>
            <a:r>
              <a:rPr>
                <a:latin typeface="+mn-lt"/>
                <a:ea typeface="+mn-ea"/>
                <a:cs typeface="+mn-cs"/>
                <a:sym typeface="Calibri"/>
              </a:rPr>
              <a:t>…”</a:t>
            </a:r>
          </a:p>
          <a:p>
            <a:pPr marL="175752" indent="-175752" defTabSz="468675">
              <a:spcBef>
                <a:spcPts val="300"/>
              </a:spcBef>
              <a:defRPr sz="1000"/>
            </a:pPr>
          </a:p>
          <a:p>
            <a:pPr marL="175752" indent="-175752" defTabSz="468675">
              <a:spcBef>
                <a:spcPts val="200"/>
              </a:spcBef>
              <a:defRPr b="1" sz="1000">
                <a:solidFill>
                  <a:srgbClr val="0000FF"/>
                </a:solidFill>
                <a:latin typeface="+mj-lt"/>
                <a:ea typeface="+mj-ea"/>
                <a:cs typeface="+mj-cs"/>
                <a:sym typeface="Helvetica"/>
              </a:defRPr>
            </a:pPr>
            <a:r>
              <a:t>终极关怀</a:t>
            </a:r>
            <a:r>
              <a:rPr b="0">
                <a:solidFill>
                  <a:srgbClr val="000000"/>
                </a:solidFill>
              </a:rPr>
              <a:t>：能化解生存与死亡、有限与无限的紧张对立，克服对于生死的困惑与焦虑</a:t>
            </a:r>
          </a:p>
        </p:txBody>
      </p:sp>
      <p:sp>
        <p:nvSpPr>
          <p:cNvPr id="42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2.2.3 </a:t>
            </a:r>
            <a:r>
              <a:rPr>
                <a:latin typeface="+mj-lt"/>
                <a:ea typeface="+mj-ea"/>
                <a:cs typeface="+mj-cs"/>
                <a:sym typeface="Helvetica"/>
              </a:rPr>
              <a:t>伦理分析的一般框架</a:t>
            </a:r>
          </a:p>
        </p:txBody>
      </p:sp>
      <p:sp>
        <p:nvSpPr>
          <p:cNvPr id="430"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2" name="内容占位符 2"/>
          <p:cNvSpPr txBox="1"/>
          <p:nvPr>
            <p:ph type="body" idx="1"/>
          </p:nvPr>
        </p:nvSpPr>
        <p:spPr>
          <a:xfrm>
            <a:off x="293450" y="737914"/>
            <a:ext cx="5282089" cy="2209552"/>
          </a:xfrm>
          <a:prstGeom prst="rect">
            <a:avLst/>
          </a:prstGeom>
        </p:spPr>
        <p:txBody>
          <a:bodyPr/>
          <a:lstStyle/>
          <a:p>
            <a:pPr marL="193526" indent="-193526" defTabSz="516070">
              <a:spcBef>
                <a:spcPts val="200"/>
              </a:spcBef>
              <a:defRPr b="1" sz="1100">
                <a:latin typeface="+mj-lt"/>
                <a:ea typeface="+mj-ea"/>
                <a:cs typeface="+mj-cs"/>
                <a:sym typeface="Helvetica"/>
              </a:defRPr>
            </a:pPr>
            <a:r>
              <a:t>理查德</a:t>
            </a:r>
            <a:r>
              <a:rPr>
                <a:latin typeface="+mn-lt"/>
                <a:ea typeface="+mn-ea"/>
                <a:cs typeface="+mn-cs"/>
                <a:sym typeface="Calibri"/>
              </a:rPr>
              <a:t>.</a:t>
            </a:r>
            <a:r>
              <a:t>斯皮内洛</a:t>
            </a:r>
            <a:r>
              <a:rPr b="0"/>
              <a:t>（美国波士顿学院教授）：</a:t>
            </a:r>
            <a:r>
              <a:rPr u="sng">
                <a:solidFill>
                  <a:srgbClr val="FF0000"/>
                </a:solidFill>
                <a:latin typeface="+mn-lt"/>
                <a:ea typeface="+mn-ea"/>
                <a:cs typeface="+mn-cs"/>
                <a:sym typeface="Calibri"/>
              </a:rPr>
              <a:t>“</a:t>
            </a:r>
            <a:r>
              <a:rPr u="sng">
                <a:solidFill>
                  <a:srgbClr val="FF0000"/>
                </a:solidFill>
              </a:rPr>
              <a:t>利害关系人分析</a:t>
            </a:r>
            <a:r>
              <a:rPr u="sng">
                <a:solidFill>
                  <a:srgbClr val="FF0000"/>
                </a:solidFill>
                <a:latin typeface="+mn-lt"/>
                <a:ea typeface="+mn-ea"/>
                <a:cs typeface="+mn-cs"/>
                <a:sym typeface="Calibri"/>
              </a:rPr>
              <a:t>”</a:t>
            </a:r>
            <a:r>
              <a:rPr u="sng">
                <a:solidFill>
                  <a:srgbClr val="FF0000"/>
                </a:solidFill>
              </a:rPr>
              <a:t>框架</a:t>
            </a:r>
            <a:endParaRPr u="sng">
              <a:solidFill>
                <a:srgbClr val="FF0000"/>
              </a:solidFill>
              <a:latin typeface="+mn-lt"/>
              <a:ea typeface="+mn-ea"/>
              <a:cs typeface="+mn-cs"/>
              <a:sym typeface="Calibri"/>
            </a:endParaRPr>
          </a:p>
          <a:p>
            <a:pPr marL="193526" indent="-193526" defTabSz="516070">
              <a:defRPr sz="1100"/>
            </a:pPr>
          </a:p>
          <a:p>
            <a:pPr marL="193526" indent="-193526" defTabSz="516070">
              <a:spcBef>
                <a:spcPts val="200"/>
              </a:spcBef>
              <a:defRPr b="1" sz="1100">
                <a:latin typeface="+mj-lt"/>
                <a:ea typeface="+mj-ea"/>
                <a:cs typeface="+mj-cs"/>
                <a:sym typeface="Helvetica"/>
              </a:defRPr>
            </a:pPr>
            <a:r>
              <a:t>利害关系人</a:t>
            </a:r>
            <a:r>
              <a:rPr b="0"/>
              <a:t>：计算机技术提供者，计算机技术开发者，计算机技术使用者，其他受计算机技术使用者影响的利害关系人，生态环境</a:t>
            </a:r>
            <a:endParaRPr>
              <a:latin typeface="+mn-lt"/>
              <a:ea typeface="+mn-ea"/>
              <a:cs typeface="+mn-cs"/>
              <a:sym typeface="Calibri"/>
            </a:endParaRPr>
          </a:p>
          <a:p>
            <a:pPr marL="193526" indent="-193526" defTabSz="516070">
              <a:defRPr sz="1100"/>
            </a:pPr>
          </a:p>
          <a:p>
            <a:pPr marL="193526" indent="-193526" defTabSz="516070">
              <a:spcBef>
                <a:spcPts val="200"/>
              </a:spcBef>
              <a:defRPr b="1" sz="1100">
                <a:latin typeface="+mj-lt"/>
                <a:ea typeface="+mj-ea"/>
                <a:cs typeface="+mj-cs"/>
                <a:sym typeface="Helvetica"/>
              </a:defRPr>
            </a:pPr>
            <a:r>
              <a:t>两个步骤</a:t>
            </a:r>
            <a:r>
              <a:rPr b="0"/>
              <a:t>：认识</a:t>
            </a:r>
            <a:r>
              <a:rPr b="0">
                <a:solidFill>
                  <a:srgbClr val="FF0000"/>
                </a:solidFill>
              </a:rPr>
              <a:t>利害关系人</a:t>
            </a:r>
            <a:r>
              <a:rPr b="0"/>
              <a:t>及其</a:t>
            </a:r>
            <a:r>
              <a:rPr b="0">
                <a:solidFill>
                  <a:srgbClr val="FF0000"/>
                </a:solidFill>
              </a:rPr>
              <a:t>利益需求</a:t>
            </a:r>
            <a:r>
              <a:rPr b="0"/>
              <a:t>，考察决策者对利害关系人的</a:t>
            </a:r>
            <a:r>
              <a:rPr b="0">
                <a:solidFill>
                  <a:srgbClr val="FF0000"/>
                </a:solidFill>
              </a:rPr>
              <a:t>道德责任</a:t>
            </a:r>
            <a:endParaRPr>
              <a:solidFill>
                <a:srgbClr val="FF0000"/>
              </a:solidFill>
              <a:latin typeface="+mn-lt"/>
              <a:ea typeface="+mn-ea"/>
              <a:cs typeface="+mn-cs"/>
              <a:sym typeface="Calibri"/>
            </a:endParaRPr>
          </a:p>
          <a:p>
            <a:pPr marL="193526" indent="-193526" defTabSz="516070">
              <a:defRPr sz="1100"/>
            </a:pPr>
          </a:p>
          <a:p>
            <a:pPr marL="193526" indent="-193526" defTabSz="516070">
              <a:spcBef>
                <a:spcPts val="200"/>
              </a:spcBef>
              <a:defRPr b="1" sz="1100">
                <a:latin typeface="+mj-lt"/>
                <a:ea typeface="+mj-ea"/>
                <a:cs typeface="+mj-cs"/>
                <a:sym typeface="Helvetica"/>
              </a:defRPr>
            </a:pPr>
            <a:r>
              <a:t>重点</a:t>
            </a:r>
            <a:r>
              <a:rPr b="0"/>
              <a:t>：计算机技术开发应用中</a:t>
            </a:r>
            <a:r>
              <a:rPr b="0">
                <a:solidFill>
                  <a:srgbClr val="FF0000"/>
                </a:solidFill>
              </a:rPr>
              <a:t>每一方的权利和观点都应</a:t>
            </a:r>
            <a:r>
              <a:rPr b="0">
                <a:solidFill>
                  <a:srgbClr val="0000FF"/>
                </a:solidFill>
              </a:rPr>
              <a:t>得到充分尊重</a:t>
            </a:r>
          </a:p>
        </p:txBody>
      </p:sp>
      <p:sp>
        <p:nvSpPr>
          <p:cNvPr id="43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2.2.3 </a:t>
            </a:r>
            <a:r>
              <a:rPr>
                <a:latin typeface="+mj-lt"/>
                <a:ea typeface="+mj-ea"/>
                <a:cs typeface="+mj-cs"/>
                <a:sym typeface="Helvetica"/>
              </a:rPr>
              <a:t>伦理分析的一般框架</a:t>
            </a:r>
          </a:p>
        </p:txBody>
      </p:sp>
      <p:sp>
        <p:nvSpPr>
          <p:cNvPr id="434"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6"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小节</a:t>
            </a:r>
          </a:p>
        </p:txBody>
      </p:sp>
      <p:sp>
        <p:nvSpPr>
          <p:cNvPr id="437" name="内容占位符 2"/>
          <p:cNvSpPr txBox="1"/>
          <p:nvPr>
            <p:ph type="body" idx="1"/>
          </p:nvPr>
        </p:nvSpPr>
        <p:spPr>
          <a:xfrm>
            <a:off x="293450" y="737914"/>
            <a:ext cx="5282089" cy="2209552"/>
          </a:xfrm>
          <a:prstGeom prst="rect">
            <a:avLst/>
          </a:prstGeom>
        </p:spPr>
        <p:txBody>
          <a:bodyPr/>
          <a:lstStyle/>
          <a:p>
            <a:pPr>
              <a:spcBef>
                <a:spcPts val="200"/>
              </a:spcBef>
              <a:defRPr sz="1200">
                <a:latin typeface="+mj-lt"/>
                <a:ea typeface="+mj-ea"/>
                <a:cs typeface="+mj-cs"/>
                <a:sym typeface="Helvetica"/>
              </a:defRPr>
            </a:pPr>
            <a:r>
              <a:t>伦理、道德、法律</a:t>
            </a:r>
          </a:p>
          <a:p>
            <a:pPr>
              <a:defRPr sz="1200"/>
            </a:pPr>
          </a:p>
          <a:p>
            <a:pPr>
              <a:spcBef>
                <a:spcPts val="200"/>
              </a:spcBef>
              <a:defRPr sz="1200"/>
            </a:pPr>
            <a:r>
              <a:t>4</a:t>
            </a:r>
            <a:r>
              <a:rPr>
                <a:latin typeface="+mj-lt"/>
                <a:ea typeface="+mj-ea"/>
                <a:cs typeface="+mj-cs"/>
                <a:sym typeface="Helvetica"/>
              </a:rPr>
              <a:t>个理论、</a:t>
            </a:r>
            <a:r>
              <a:t>5</a:t>
            </a:r>
            <a:r>
              <a:rPr>
                <a:latin typeface="+mj-lt"/>
                <a:ea typeface="+mj-ea"/>
                <a:cs typeface="+mj-cs"/>
                <a:sym typeface="Helvetica"/>
              </a:rPr>
              <a:t>个基本原则及</a:t>
            </a:r>
            <a:r>
              <a:t>1</a:t>
            </a:r>
            <a:r>
              <a:rPr>
                <a:latin typeface="+mj-lt"/>
                <a:ea typeface="+mj-ea"/>
                <a:cs typeface="+mj-cs"/>
                <a:sym typeface="Helvetica"/>
              </a:rPr>
              <a:t>个分析方法、</a:t>
            </a:r>
            <a:r>
              <a:t>2</a:t>
            </a:r>
            <a:r>
              <a:rPr>
                <a:latin typeface="+mj-lt"/>
                <a:ea typeface="+mj-ea"/>
                <a:cs typeface="+mj-cs"/>
                <a:sym typeface="Helvetica"/>
              </a:rPr>
              <a:t>个一般框架</a:t>
            </a:r>
          </a:p>
        </p:txBody>
      </p:sp>
      <p:sp>
        <p:nvSpPr>
          <p:cNvPr id="438"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0"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作业</a:t>
            </a:r>
          </a:p>
        </p:txBody>
      </p:sp>
      <p:sp>
        <p:nvSpPr>
          <p:cNvPr id="441" name="内容占位符 2"/>
          <p:cNvSpPr txBox="1"/>
          <p:nvPr>
            <p:ph type="body" idx="1"/>
          </p:nvPr>
        </p:nvSpPr>
        <p:spPr>
          <a:xfrm>
            <a:off x="293450" y="737914"/>
            <a:ext cx="5282089" cy="2209552"/>
          </a:xfrm>
          <a:prstGeom prst="rect">
            <a:avLst/>
          </a:prstGeom>
        </p:spPr>
        <p:txBody>
          <a:bodyPr/>
          <a:lstStyle/>
          <a:p>
            <a:pPr>
              <a:spcBef>
                <a:spcPts val="200"/>
              </a:spcBef>
              <a:defRPr sz="1200">
                <a:latin typeface="+mj-lt"/>
                <a:ea typeface="+mj-ea"/>
                <a:cs typeface="+mj-cs"/>
                <a:sym typeface="Helvetica"/>
              </a:defRPr>
            </a:pPr>
            <a:r>
              <a:t>阅读 </a:t>
            </a:r>
            <a:r>
              <a:rPr b="1">
                <a:latin typeface="+mn-lt"/>
                <a:ea typeface="+mn-ea"/>
                <a:cs typeface="+mn-cs"/>
                <a:sym typeface="Calibri"/>
              </a:rPr>
              <a:t>Ten Commandments of Computer Ethics </a:t>
            </a:r>
            <a:r>
              <a:rPr sz="800" u="sng">
                <a:solidFill>
                  <a:srgbClr val="0000FF"/>
                </a:solidFill>
                <a:uFill>
                  <a:solidFill>
                    <a:srgbClr val="0000FF"/>
                  </a:solidFill>
                </a:uFill>
                <a:latin typeface="+mn-lt"/>
                <a:ea typeface="+mn-ea"/>
                <a:cs typeface="+mn-cs"/>
                <a:sym typeface="Calibri"/>
                <a:hlinkClick r:id="rId2" invalidUrl="" action="" tgtFrame="" tooltip="" history="1" highlightClick="0" endSnd="0"/>
              </a:rPr>
              <a:t>https</a:t>
            </a:r>
            <a:r>
              <a:rPr sz="800" u="sng">
                <a:solidFill>
                  <a:srgbClr val="0000FF"/>
                </a:solidFill>
                <a:uFill>
                  <a:solidFill>
                    <a:srgbClr val="0000FF"/>
                  </a:solidFill>
                </a:uFill>
                <a:latin typeface="+mn-lt"/>
                <a:ea typeface="+mn-ea"/>
                <a:cs typeface="+mn-cs"/>
                <a:sym typeface="Calibri"/>
                <a:hlinkClick r:id="rId2" invalidUrl="" action="" tgtFrame="" tooltip="" history="1" highlightClick="0" endSnd="0"/>
              </a:rPr>
              <a:t>://</a:t>
            </a:r>
            <a:r>
              <a:rPr sz="800" u="sng">
                <a:solidFill>
                  <a:srgbClr val="0000FF"/>
                </a:solidFill>
                <a:uFill>
                  <a:solidFill>
                    <a:srgbClr val="0000FF"/>
                  </a:solidFill>
                </a:uFill>
                <a:latin typeface="+mn-lt"/>
                <a:ea typeface="+mn-ea"/>
                <a:cs typeface="+mn-cs"/>
                <a:sym typeface="Calibri"/>
                <a:hlinkClick r:id="rId2" invalidUrl="" action="" tgtFrame="" tooltip="" history="1" highlightClick="0" endSnd="0"/>
              </a:rPr>
              <a:t>en.wikipedia.org/wiki/Ten_Commandments_of_Computer_Ethics</a:t>
            </a:r>
            <a:r>
              <a:rPr sz="800">
                <a:latin typeface="+mn-lt"/>
                <a:ea typeface="+mn-ea"/>
                <a:cs typeface="+mn-cs"/>
                <a:sym typeface="Calibri"/>
              </a:rPr>
              <a:t> </a:t>
            </a:r>
          </a:p>
          <a:p>
            <a:pPr>
              <a:defRPr sz="1200"/>
            </a:pPr>
          </a:p>
          <a:p>
            <a:pPr>
              <a:spcBef>
                <a:spcPts val="200"/>
              </a:spcBef>
              <a:defRPr sz="1200">
                <a:latin typeface="+mj-lt"/>
                <a:ea typeface="+mj-ea"/>
                <a:cs typeface="+mj-cs"/>
                <a:sym typeface="Helvetica"/>
              </a:defRPr>
            </a:pPr>
            <a:r>
              <a:t>阅读</a:t>
            </a:r>
            <a:r>
              <a:rPr>
                <a:latin typeface="+mn-lt"/>
                <a:ea typeface="+mn-ea"/>
                <a:cs typeface="+mn-cs"/>
                <a:sym typeface="Calibri"/>
              </a:rPr>
              <a:t>“</a:t>
            </a:r>
            <a:r>
              <a:t>深圳上千孕妇信息遭泄露 </a:t>
            </a:r>
            <a:r>
              <a:rPr>
                <a:latin typeface="+mn-lt"/>
                <a:ea typeface="+mn-ea"/>
                <a:cs typeface="+mn-cs"/>
                <a:sym typeface="Calibri"/>
              </a:rPr>
              <a:t>2</a:t>
            </a:r>
            <a:r>
              <a:t>人涉侵犯公民信息被拘</a:t>
            </a:r>
            <a:r>
              <a:rPr>
                <a:latin typeface="+mn-lt"/>
                <a:ea typeface="+mn-ea"/>
                <a:cs typeface="+mn-cs"/>
                <a:sym typeface="Calibri"/>
              </a:rPr>
              <a:t>” </a:t>
            </a:r>
            <a:r>
              <a:rPr sz="800" u="sng">
                <a:solidFill>
                  <a:srgbClr val="0000FF"/>
                </a:solidFill>
                <a:uFill>
                  <a:solidFill>
                    <a:srgbClr val="0000FF"/>
                  </a:solidFill>
                </a:uFill>
                <a:latin typeface="+mn-lt"/>
                <a:ea typeface="+mn-ea"/>
                <a:cs typeface="+mn-cs"/>
                <a:sym typeface="Calibri"/>
                <a:hlinkClick r:id="rId3" invalidUrl="" action="" tgtFrame="" tooltip="" history="1" highlightClick="0" endSnd="0"/>
              </a:rPr>
              <a:t>http://</a:t>
            </a:r>
            <a:r>
              <a:rPr sz="800" u="sng">
                <a:solidFill>
                  <a:srgbClr val="0000FF"/>
                </a:solidFill>
                <a:uFill>
                  <a:solidFill>
                    <a:srgbClr val="0000FF"/>
                  </a:solidFill>
                </a:uFill>
                <a:latin typeface="+mn-lt"/>
                <a:ea typeface="+mn-ea"/>
                <a:cs typeface="+mn-cs"/>
                <a:sym typeface="Calibri"/>
                <a:hlinkClick r:id="rId3" invalidUrl="" action="" tgtFrame="" tooltip="" history="1" highlightClick="0" endSnd="0"/>
              </a:rPr>
              <a:t>news.xinhuanet.com/politics/2016-03/17/c_128805613.htm</a:t>
            </a:r>
          </a:p>
          <a:p>
            <a:pPr lvl="1" marL="427865" indent="-164563">
              <a:spcBef>
                <a:spcPts val="200"/>
              </a:spcBef>
              <a:defRPr sz="1000">
                <a:latin typeface="+mj-lt"/>
                <a:ea typeface="+mj-ea"/>
                <a:cs typeface="+mj-cs"/>
                <a:sym typeface="Helvetica"/>
              </a:defRPr>
            </a:pPr>
            <a:r>
              <a:t>根据第</a:t>
            </a:r>
            <a:r>
              <a:rPr>
                <a:latin typeface="+mn-lt"/>
                <a:ea typeface="+mn-ea"/>
                <a:cs typeface="+mn-cs"/>
                <a:sym typeface="Calibri"/>
              </a:rPr>
              <a:t>1-2</a:t>
            </a:r>
            <a:r>
              <a:t>章中有关伦理学和计算机伦理学的基本概念、伦理学的分析方法等，对这一事件进行分析，详细要求请看</a:t>
            </a:r>
            <a:r>
              <a:rPr>
                <a:latin typeface="+mn-lt"/>
                <a:ea typeface="+mn-ea"/>
                <a:cs typeface="+mn-cs"/>
                <a:sym typeface="Calibri"/>
              </a:rPr>
              <a:t>Blackboard</a:t>
            </a:r>
            <a:r>
              <a:t>中的作业</a:t>
            </a:r>
            <a:r>
              <a:rPr>
                <a:latin typeface="+mn-lt"/>
                <a:ea typeface="+mn-ea"/>
                <a:cs typeface="+mn-cs"/>
                <a:sym typeface="Calibri"/>
              </a:rPr>
              <a:t>1</a:t>
            </a:r>
            <a:r>
              <a:t>。</a:t>
            </a:r>
          </a:p>
        </p:txBody>
      </p:sp>
      <p:sp>
        <p:nvSpPr>
          <p:cNvPr id="442"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内容占位符 2"/>
          <p:cNvSpPr txBox="1"/>
          <p:nvPr>
            <p:ph type="body" idx="1"/>
          </p:nvPr>
        </p:nvSpPr>
        <p:spPr>
          <a:xfrm>
            <a:off x="293450" y="737914"/>
            <a:ext cx="5282089" cy="2209552"/>
          </a:xfrm>
          <a:prstGeom prst="rect">
            <a:avLst/>
          </a:prstGeom>
        </p:spPr>
        <p:txBody>
          <a:bodyPr/>
          <a:lstStyle/>
          <a:p>
            <a:pPr marL="0" indent="0">
              <a:spcBef>
                <a:spcPts val="200"/>
              </a:spcBef>
              <a:buSzTx/>
              <a:buNone/>
              <a:defRPr b="1" sz="1200"/>
            </a:pPr>
            <a:r>
              <a:t>3. </a:t>
            </a:r>
            <a:r>
              <a:rPr>
                <a:latin typeface="+mj-lt"/>
                <a:ea typeface="+mj-ea"/>
                <a:cs typeface="+mj-cs"/>
                <a:sym typeface="Helvetica"/>
              </a:rPr>
              <a:t>伦理学的基本问题</a:t>
            </a:r>
          </a:p>
          <a:p>
            <a:pPr>
              <a:defRPr sz="1200"/>
            </a:pPr>
          </a:p>
          <a:p>
            <a:pPr>
              <a:spcBef>
                <a:spcPts val="200"/>
              </a:spcBef>
              <a:defRPr sz="1200"/>
            </a:pPr>
            <a:r>
              <a:t>1) </a:t>
            </a:r>
            <a:r>
              <a:rPr>
                <a:latin typeface="+mj-lt"/>
                <a:ea typeface="+mj-ea"/>
                <a:cs typeface="+mj-cs"/>
                <a:sym typeface="Helvetica"/>
              </a:rPr>
              <a:t>基本问题：</a:t>
            </a:r>
            <a:r>
              <a:rPr>
                <a:solidFill>
                  <a:srgbClr val="FF0000"/>
                </a:solidFill>
                <a:latin typeface="+mj-lt"/>
                <a:ea typeface="+mj-ea"/>
                <a:cs typeface="+mj-cs"/>
                <a:sym typeface="Helvetica"/>
              </a:rPr>
              <a:t>道德</a:t>
            </a:r>
            <a:r>
              <a:rPr>
                <a:latin typeface="+mj-lt"/>
                <a:ea typeface="+mj-ea"/>
                <a:cs typeface="+mj-cs"/>
                <a:sym typeface="Helvetica"/>
              </a:rPr>
              <a:t>和</a:t>
            </a:r>
            <a:r>
              <a:rPr b="1">
                <a:solidFill>
                  <a:srgbClr val="0000FF"/>
                </a:solidFill>
                <a:latin typeface="+mj-lt"/>
                <a:ea typeface="+mj-ea"/>
                <a:cs typeface="+mj-cs"/>
                <a:sym typeface="Helvetica"/>
              </a:rPr>
              <a:t>利益</a:t>
            </a:r>
            <a:r>
              <a:rPr>
                <a:latin typeface="+mj-lt"/>
                <a:ea typeface="+mj-ea"/>
                <a:cs typeface="+mj-cs"/>
                <a:sym typeface="Helvetica"/>
              </a:rPr>
              <a:t>两者的关系问题。</a:t>
            </a:r>
          </a:p>
          <a:p>
            <a:pPr>
              <a:defRPr sz="1200"/>
            </a:pPr>
          </a:p>
          <a:p>
            <a:pPr>
              <a:spcBef>
                <a:spcPts val="200"/>
              </a:spcBef>
              <a:defRPr sz="1200"/>
            </a:pPr>
            <a:r>
              <a:t>2) </a:t>
            </a:r>
            <a:r>
              <a:rPr>
                <a:latin typeface="+mj-lt"/>
                <a:ea typeface="+mj-ea"/>
                <a:cs typeface="+mj-cs"/>
                <a:sym typeface="Helvetica"/>
              </a:rPr>
              <a:t>研究方向：</a:t>
            </a:r>
            <a:r>
              <a:rPr>
                <a:solidFill>
                  <a:srgbClr val="FF0000"/>
                </a:solidFill>
                <a:latin typeface="+mj-lt"/>
                <a:ea typeface="+mj-ea"/>
                <a:cs typeface="+mj-cs"/>
                <a:sym typeface="Helvetica"/>
              </a:rPr>
              <a:t>经济</a:t>
            </a:r>
            <a:r>
              <a:rPr b="1">
                <a:solidFill>
                  <a:srgbClr val="0000FF"/>
                </a:solidFill>
                <a:latin typeface="+mj-lt"/>
                <a:ea typeface="+mj-ea"/>
                <a:cs typeface="+mj-cs"/>
                <a:sym typeface="Helvetica"/>
              </a:rPr>
              <a:t>利益</a:t>
            </a:r>
            <a:r>
              <a:rPr>
                <a:latin typeface="+mj-lt"/>
                <a:ea typeface="+mj-ea"/>
                <a:cs typeface="+mj-cs"/>
                <a:sym typeface="Helvetica"/>
              </a:rPr>
              <a:t>和</a:t>
            </a:r>
            <a:r>
              <a:rPr>
                <a:solidFill>
                  <a:srgbClr val="FF0000"/>
                </a:solidFill>
                <a:latin typeface="+mj-lt"/>
                <a:ea typeface="+mj-ea"/>
                <a:cs typeface="+mj-cs"/>
                <a:sym typeface="Helvetica"/>
              </a:rPr>
              <a:t>道德</a:t>
            </a:r>
            <a:r>
              <a:rPr>
                <a:latin typeface="+mj-lt"/>
                <a:ea typeface="+mj-ea"/>
                <a:cs typeface="+mj-cs"/>
                <a:sym typeface="Helvetica"/>
              </a:rPr>
              <a:t>的关系问题；</a:t>
            </a:r>
            <a:r>
              <a:rPr>
                <a:solidFill>
                  <a:srgbClr val="FF0000"/>
                </a:solidFill>
                <a:latin typeface="+mj-lt"/>
                <a:ea typeface="+mj-ea"/>
                <a:cs typeface="+mj-cs"/>
                <a:sym typeface="Helvetica"/>
              </a:rPr>
              <a:t>个人</a:t>
            </a:r>
            <a:r>
              <a:rPr b="1">
                <a:solidFill>
                  <a:srgbClr val="0000FF"/>
                </a:solidFill>
                <a:latin typeface="+mj-lt"/>
                <a:ea typeface="+mj-ea"/>
                <a:cs typeface="+mj-cs"/>
                <a:sym typeface="Helvetica"/>
              </a:rPr>
              <a:t>利益</a:t>
            </a:r>
            <a:r>
              <a:rPr>
                <a:latin typeface="+mj-lt"/>
                <a:ea typeface="+mj-ea"/>
                <a:cs typeface="+mj-cs"/>
                <a:sym typeface="Helvetica"/>
              </a:rPr>
              <a:t>和</a:t>
            </a:r>
            <a:r>
              <a:rPr>
                <a:solidFill>
                  <a:srgbClr val="FF0000"/>
                </a:solidFill>
                <a:latin typeface="+mj-lt"/>
                <a:ea typeface="+mj-ea"/>
                <a:cs typeface="+mj-cs"/>
                <a:sym typeface="Helvetica"/>
              </a:rPr>
              <a:t>社会整体</a:t>
            </a:r>
            <a:r>
              <a:rPr b="1">
                <a:solidFill>
                  <a:srgbClr val="0000FF"/>
                </a:solidFill>
                <a:latin typeface="+mj-lt"/>
                <a:ea typeface="+mj-ea"/>
                <a:cs typeface="+mj-cs"/>
                <a:sym typeface="Helvetica"/>
              </a:rPr>
              <a:t>利益</a:t>
            </a:r>
            <a:r>
              <a:rPr>
                <a:latin typeface="+mj-lt"/>
                <a:ea typeface="+mj-ea"/>
                <a:cs typeface="+mj-cs"/>
                <a:sym typeface="Helvetica"/>
              </a:rPr>
              <a:t>的关系问题。</a:t>
            </a:r>
          </a:p>
        </p:txBody>
      </p:sp>
      <p:sp>
        <p:nvSpPr>
          <p:cNvPr id="128"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1.1.2 </a:t>
            </a:r>
            <a:r>
              <a:rPr>
                <a:latin typeface="+mj-lt"/>
                <a:ea typeface="+mj-ea"/>
                <a:cs typeface="+mj-cs"/>
                <a:sym typeface="Helvetica"/>
              </a:rPr>
              <a:t>计算机伦理学研究的基本问题</a:t>
            </a:r>
          </a:p>
        </p:txBody>
      </p:sp>
      <p:sp>
        <p:nvSpPr>
          <p:cNvPr id="129" name="灯片编号占位符 1"/>
          <p:cNvSpPr txBox="1"/>
          <p:nvPr>
            <p:ph type="sldNum" sz="quarter" idx="4294967295"/>
          </p:nvPr>
        </p:nvSpPr>
        <p:spPr>
          <a:xfrm>
            <a:off x="5448539" y="3118591"/>
            <a:ext cx="127001"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4" name="标题 1"/>
          <p:cNvSpPr txBox="1"/>
          <p:nvPr>
            <p:ph type="ctrTitle"/>
          </p:nvPr>
        </p:nvSpPr>
        <p:spPr>
          <a:xfrm>
            <a:off x="440172" y="1040062"/>
            <a:ext cx="4988643" cy="717658"/>
          </a:xfrm>
          <a:prstGeom prst="rect">
            <a:avLst/>
          </a:prstGeom>
        </p:spPr>
        <p:txBody>
          <a:bodyPr/>
          <a:lstStyle/>
          <a:p>
            <a:pPr>
              <a:defRPr b="1">
                <a:latin typeface="+mj-lt"/>
                <a:ea typeface="+mj-ea"/>
                <a:cs typeface="+mj-cs"/>
                <a:sym typeface="Helvetica"/>
              </a:defRPr>
            </a:pPr>
            <a:r>
              <a:t>第</a:t>
            </a:r>
            <a:r>
              <a:rPr>
                <a:latin typeface="+mn-lt"/>
                <a:ea typeface="+mn-ea"/>
                <a:cs typeface="+mn-cs"/>
                <a:sym typeface="Calibri"/>
              </a:rPr>
              <a:t>3</a:t>
            </a:r>
            <a:r>
              <a:t>章 计算机技术的社会环境</a:t>
            </a:r>
          </a:p>
        </p:txBody>
      </p:sp>
      <p:sp>
        <p:nvSpPr>
          <p:cNvPr id="445" name="副标题 2"/>
          <p:cNvSpPr txBox="1"/>
          <p:nvPr>
            <p:ph type="subTitle" sz="quarter" idx="1"/>
          </p:nvPr>
        </p:nvSpPr>
        <p:spPr>
          <a:xfrm>
            <a:off x="880347" y="1897221"/>
            <a:ext cx="4108294" cy="855611"/>
          </a:xfrm>
          <a:prstGeom prst="rect">
            <a:avLst/>
          </a:prstGeom>
        </p:spPr>
        <p:txBody>
          <a:bodyPr/>
          <a:lstStyle>
            <a:lvl1pPr>
              <a:spcBef>
                <a:spcPts val="300"/>
              </a:spcBef>
              <a:defRPr b="1" sz="1400">
                <a:solidFill>
                  <a:srgbClr val="000000"/>
                </a:solidFill>
                <a:latin typeface="+mj-lt"/>
                <a:ea typeface="+mj-ea"/>
                <a:cs typeface="+mj-cs"/>
                <a:sym typeface="Helvetica"/>
              </a:defRPr>
            </a:lvl1pPr>
          </a:lstStyle>
          <a:p>
            <a:pPr/>
            <a:r>
              <a:t>贺颖</a:t>
            </a:r>
          </a:p>
        </p:txBody>
      </p:sp>
      <p:sp>
        <p:nvSpPr>
          <p:cNvPr id="446" name="灯片编号占位符 3"/>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8"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449"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450" name="Rectangle 3"/>
          <p:cNvSpPr txBox="1"/>
          <p:nvPr/>
        </p:nvSpPr>
        <p:spPr>
          <a:xfrm>
            <a:off x="2114867" y="649287"/>
            <a:ext cx="3475991" cy="9658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3.1 计算机技术与环境</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3.2 计算机技术的使用对人类的影响</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3.3 计算机与文化</a:t>
            </a:r>
          </a:p>
        </p:txBody>
      </p:sp>
      <p:sp>
        <p:nvSpPr>
          <p:cNvPr id="451"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3" name="标题 1"/>
          <p:cNvSpPr txBox="1"/>
          <p:nvPr>
            <p:ph type="title"/>
          </p:nvPr>
        </p:nvSpPr>
        <p:spPr>
          <a:xfrm>
            <a:off x="293450" y="22597"/>
            <a:ext cx="5282089" cy="558008"/>
          </a:xfrm>
          <a:prstGeom prst="rect">
            <a:avLst/>
          </a:prstGeom>
        </p:spPr>
        <p:txBody>
          <a:bodyPr/>
          <a:lstStyle>
            <a:lvl1pPr algn="l">
              <a:defRPr b="1" sz="2000">
                <a:solidFill>
                  <a:srgbClr val="FFFFFF"/>
                </a:solidFill>
                <a:latin typeface="+mj-lt"/>
                <a:ea typeface="+mj-ea"/>
                <a:cs typeface="+mj-cs"/>
                <a:sym typeface="Helvetica"/>
              </a:defRPr>
            </a:lvl1pPr>
          </a:lstStyle>
          <a:p>
            <a:pPr/>
            <a:r>
              <a:t>提纲</a:t>
            </a:r>
          </a:p>
        </p:txBody>
      </p:sp>
      <p:pic>
        <p:nvPicPr>
          <p:cNvPr id="454" name="Picture 7" descr="Picture 7"/>
          <p:cNvPicPr>
            <a:picLocks noChangeAspect="1"/>
          </p:cNvPicPr>
          <p:nvPr/>
        </p:nvPicPr>
        <p:blipFill>
          <a:blip r:embed="rId2">
            <a:extLst/>
          </a:blip>
          <a:stretch>
            <a:fillRect/>
          </a:stretch>
        </p:blipFill>
        <p:spPr>
          <a:xfrm>
            <a:off x="288925" y="684212"/>
            <a:ext cx="1941515" cy="2160589"/>
          </a:xfrm>
          <a:prstGeom prst="rect">
            <a:avLst/>
          </a:prstGeom>
          <a:ln w="12700">
            <a:miter lim="400000"/>
          </a:ln>
        </p:spPr>
      </p:pic>
      <p:sp>
        <p:nvSpPr>
          <p:cNvPr id="455" name="Rectangle 3"/>
          <p:cNvSpPr txBox="1"/>
          <p:nvPr/>
        </p:nvSpPr>
        <p:spPr>
          <a:xfrm>
            <a:off x="2114867" y="649286"/>
            <a:ext cx="3475991" cy="1842137"/>
          </a:xfrm>
          <a:prstGeom prst="rect">
            <a:avLst/>
          </a:prstGeom>
          <a:ln w="12700">
            <a:miter lim="400000"/>
          </a:ln>
          <a:extLst>
            <a:ext uri="{C572A759-6A51-4108-AA02-DFA0A04FC94B}">
              <ma14:wrappingTextBoxFlag xmlns:ma14="http://schemas.microsoft.com/office/mac/drawingml/2011/main" val="1"/>
            </a:ext>
          </a:extLst>
        </p:spPr>
        <p:txBody>
          <a:bodyPr lIns="25718" tIns="25718" rIns="25718" bIns="25718">
            <a:spAutoFit/>
          </a:bodyPr>
          <a:lstStyle/>
          <a:p>
            <a:pPr marL="193675" indent="-193675" defTabSz="514350">
              <a:lnSpc>
                <a:spcPct val="150000"/>
              </a:lnSpc>
              <a:spcBef>
                <a:spcPts val="200"/>
              </a:spcBef>
              <a:buSzPct val="100000"/>
              <a:buChar char="•"/>
              <a:defRPr sz="1200">
                <a:solidFill>
                  <a:srgbClr val="FF0000"/>
                </a:solidFill>
                <a:latin typeface="微软雅黑"/>
                <a:ea typeface="微软雅黑"/>
                <a:cs typeface="微软雅黑"/>
                <a:sym typeface="微软雅黑"/>
              </a:defRPr>
            </a:pPr>
            <a:r>
              <a:t>3.1 计算机技术与环境</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3.1.1 基于角色的认识</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3.1.2 知识的形成与科学家的基本素养</a:t>
            </a:r>
          </a:p>
          <a:p>
            <a:pPr lvl="1" marL="417512" indent="-160337" defTabSz="514350">
              <a:lnSpc>
                <a:spcPct val="150000"/>
              </a:lnSpc>
              <a:spcBef>
                <a:spcPts val="200"/>
              </a:spcBef>
              <a:buSzPct val="100000"/>
              <a:buChar char="–"/>
              <a:defRPr>
                <a:solidFill>
                  <a:srgbClr val="FF0000"/>
                </a:solidFill>
                <a:latin typeface="微软雅黑"/>
                <a:ea typeface="微软雅黑"/>
                <a:cs typeface="微软雅黑"/>
                <a:sym typeface="微软雅黑"/>
              </a:defRPr>
            </a:pPr>
            <a:r>
              <a:t>3.1.3 工程意识与专业学生</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3.2 计算机技术的使用对人类的影响</a:t>
            </a:r>
          </a:p>
          <a:p>
            <a:pPr marL="193675" indent="-193675" defTabSz="514350">
              <a:lnSpc>
                <a:spcPct val="150000"/>
              </a:lnSpc>
              <a:spcBef>
                <a:spcPts val="200"/>
              </a:spcBef>
              <a:buSzPct val="100000"/>
              <a:buChar char="•"/>
              <a:defRPr sz="1200">
                <a:latin typeface="微软雅黑"/>
                <a:ea typeface="微软雅黑"/>
                <a:cs typeface="微软雅黑"/>
                <a:sym typeface="微软雅黑"/>
              </a:defRPr>
            </a:pPr>
            <a:r>
              <a:t>3.3 计算机与文化</a:t>
            </a:r>
          </a:p>
        </p:txBody>
      </p:sp>
      <p:sp>
        <p:nvSpPr>
          <p:cNvPr id="456"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8" name="内容占位符 2"/>
          <p:cNvSpPr txBox="1"/>
          <p:nvPr>
            <p:ph type="body" idx="1"/>
          </p:nvPr>
        </p:nvSpPr>
        <p:spPr>
          <a:xfrm>
            <a:off x="293448" y="737914"/>
            <a:ext cx="5377352" cy="2209552"/>
          </a:xfrm>
          <a:prstGeom prst="rect">
            <a:avLst/>
          </a:prstGeom>
        </p:spPr>
        <p:txBody>
          <a:bodyPr/>
          <a:lstStyle/>
          <a:p>
            <a:pPr>
              <a:spcBef>
                <a:spcPts val="200"/>
              </a:spcBef>
              <a:defRPr sz="1200">
                <a:latin typeface="+mj-lt"/>
                <a:ea typeface="+mj-ea"/>
                <a:cs typeface="+mj-cs"/>
                <a:sym typeface="Helvetica"/>
              </a:defRPr>
            </a:pPr>
            <a:r>
              <a:t>从</a:t>
            </a:r>
            <a:r>
              <a:rPr>
                <a:solidFill>
                  <a:srgbClr val="FF0000"/>
                </a:solidFill>
              </a:rPr>
              <a:t>广义的角度</a:t>
            </a:r>
            <a:r>
              <a:t>，对计算机技术与环境可做出的定义是：它是由计算机技术</a:t>
            </a:r>
            <a:r>
              <a:rPr>
                <a:solidFill>
                  <a:srgbClr val="FF0000"/>
                </a:solidFill>
              </a:rPr>
              <a:t>设计者</a:t>
            </a:r>
            <a:r>
              <a:t>、计算机技术</a:t>
            </a:r>
            <a:r>
              <a:rPr>
                <a:solidFill>
                  <a:srgbClr val="FF0000"/>
                </a:solidFill>
              </a:rPr>
              <a:t>使用者</a:t>
            </a:r>
            <a:r>
              <a:t>与计算机</a:t>
            </a:r>
            <a:r>
              <a:rPr>
                <a:solidFill>
                  <a:srgbClr val="FF0000"/>
                </a:solidFill>
              </a:rPr>
              <a:t>系统</a:t>
            </a:r>
            <a:r>
              <a:t>（狭义的）、数据、网络、自然环境等组成的系统，系统外面还有</a:t>
            </a:r>
            <a:r>
              <a:rPr>
                <a:solidFill>
                  <a:srgbClr val="0000FF"/>
                </a:solidFill>
              </a:rPr>
              <a:t>环境</a:t>
            </a:r>
            <a:r>
              <a:t>。</a:t>
            </a:r>
          </a:p>
          <a:p>
            <a:pPr>
              <a:defRPr sz="1200"/>
            </a:pPr>
          </a:p>
          <a:p>
            <a:pPr>
              <a:spcBef>
                <a:spcPts val="200"/>
              </a:spcBef>
              <a:defRPr sz="1200">
                <a:solidFill>
                  <a:srgbClr val="0000FF"/>
                </a:solidFill>
                <a:latin typeface="+mj-lt"/>
                <a:ea typeface="+mj-ea"/>
                <a:cs typeface="+mj-cs"/>
                <a:sym typeface="Helvetica"/>
              </a:defRPr>
            </a:pPr>
            <a:r>
              <a:t>系统的环境</a:t>
            </a:r>
            <a:r>
              <a:rPr>
                <a:solidFill>
                  <a:srgbClr val="000000"/>
                </a:solidFill>
              </a:rPr>
              <a:t>则是与计算机有关的其他人员、文化、经济、社会、大自然等。</a:t>
            </a:r>
          </a:p>
        </p:txBody>
      </p:sp>
      <p:sp>
        <p:nvSpPr>
          <p:cNvPr id="45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3.1.1 </a:t>
            </a:r>
            <a:r>
              <a:rPr>
                <a:latin typeface="+mj-lt"/>
                <a:ea typeface="+mj-ea"/>
                <a:cs typeface="+mj-cs"/>
                <a:sym typeface="Helvetica"/>
              </a:rPr>
              <a:t>基于角色的认识</a:t>
            </a:r>
          </a:p>
        </p:txBody>
      </p:sp>
      <p:sp>
        <p:nvSpPr>
          <p:cNvPr id="460"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2" name="内容占位符 2"/>
          <p:cNvSpPr txBox="1"/>
          <p:nvPr>
            <p:ph type="body" idx="1"/>
          </p:nvPr>
        </p:nvSpPr>
        <p:spPr>
          <a:xfrm>
            <a:off x="293448" y="737914"/>
            <a:ext cx="5377352" cy="2209552"/>
          </a:xfrm>
          <a:prstGeom prst="rect">
            <a:avLst/>
          </a:prstGeom>
        </p:spPr>
        <p:txBody>
          <a:bodyPr/>
          <a:lstStyle/>
          <a:p>
            <a:pPr>
              <a:spcBef>
                <a:spcPts val="200"/>
              </a:spcBef>
              <a:defRPr sz="1200"/>
            </a:pPr>
            <a:r>
              <a:t>Tom Forrester</a:t>
            </a:r>
            <a:r>
              <a:rPr>
                <a:latin typeface="+mj-lt"/>
                <a:ea typeface="+mj-ea"/>
                <a:cs typeface="+mj-cs"/>
                <a:sym typeface="Helvetica"/>
              </a:rPr>
              <a:t>（澳大利亚计算机学者）：提出</a:t>
            </a:r>
            <a:r>
              <a:rPr>
                <a:solidFill>
                  <a:srgbClr val="FF0000"/>
                </a:solidFill>
                <a:latin typeface="+mj-lt"/>
                <a:ea typeface="+mj-ea"/>
                <a:cs typeface="+mj-cs"/>
                <a:sym typeface="Helvetica"/>
              </a:rPr>
              <a:t>计算机伦理学的两个任务</a:t>
            </a:r>
            <a:r>
              <a:rPr>
                <a:latin typeface="+mj-lt"/>
                <a:ea typeface="+mj-ea"/>
                <a:cs typeface="+mj-cs"/>
                <a:sym typeface="Helvetica"/>
              </a:rPr>
              <a:t>：</a:t>
            </a:r>
          </a:p>
          <a:p>
            <a:pPr lvl="1" marL="427865" indent="-164563">
              <a:spcBef>
                <a:spcPts val="200"/>
              </a:spcBef>
              <a:defRPr sz="1200">
                <a:latin typeface="+mj-lt"/>
                <a:ea typeface="+mj-ea"/>
                <a:cs typeface="+mj-cs"/>
                <a:sym typeface="Helvetica"/>
              </a:defRPr>
            </a:pPr>
            <a:r>
              <a:t>讲述一些计算机给社会带来的</a:t>
            </a:r>
            <a:r>
              <a:rPr>
                <a:solidFill>
                  <a:srgbClr val="FF0000"/>
                </a:solidFill>
              </a:rPr>
              <a:t>新问题</a:t>
            </a:r>
            <a:endParaRPr>
              <a:solidFill>
                <a:srgbClr val="FF0000"/>
              </a:solidFill>
            </a:endParaRPr>
          </a:p>
          <a:p>
            <a:pPr lvl="1" marL="427865" indent="-164563">
              <a:spcBef>
                <a:spcPts val="200"/>
              </a:spcBef>
              <a:defRPr sz="1200">
                <a:latin typeface="+mj-lt"/>
                <a:ea typeface="+mj-ea"/>
                <a:cs typeface="+mj-cs"/>
                <a:sym typeface="Helvetica"/>
              </a:defRPr>
            </a:pPr>
            <a:r>
              <a:t>这些问题是如何给计算机专业人员和用户造成</a:t>
            </a:r>
            <a:r>
              <a:rPr>
                <a:solidFill>
                  <a:srgbClr val="FF0000"/>
                </a:solidFill>
              </a:rPr>
              <a:t>道德困境</a:t>
            </a:r>
            <a:r>
              <a:t>的</a:t>
            </a:r>
          </a:p>
        </p:txBody>
      </p:sp>
      <p:sp>
        <p:nvSpPr>
          <p:cNvPr id="46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3.1.1 </a:t>
            </a:r>
            <a:r>
              <a:rPr>
                <a:latin typeface="+mj-lt"/>
                <a:ea typeface="+mj-ea"/>
                <a:cs typeface="+mj-cs"/>
                <a:sym typeface="Helvetica"/>
              </a:rPr>
              <a:t>基于角色的认识</a:t>
            </a:r>
          </a:p>
        </p:txBody>
      </p:sp>
      <p:sp>
        <p:nvSpPr>
          <p:cNvPr id="464"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6"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1. </a:t>
            </a:r>
            <a:r>
              <a:rPr>
                <a:latin typeface="+mj-lt"/>
                <a:ea typeface="+mj-ea"/>
                <a:cs typeface="+mj-cs"/>
                <a:sym typeface="Helvetica"/>
              </a:rPr>
              <a:t>计算机角色</a:t>
            </a:r>
          </a:p>
          <a:p>
            <a:pPr>
              <a:spcBef>
                <a:spcPts val="200"/>
              </a:spcBef>
              <a:defRPr sz="1200"/>
            </a:pPr>
            <a:r>
              <a:t>1940</a:t>
            </a:r>
            <a:r>
              <a:rPr>
                <a:latin typeface="+mj-lt"/>
                <a:ea typeface="+mj-ea"/>
                <a:cs typeface="+mj-cs"/>
                <a:sym typeface="Helvetica"/>
              </a:rPr>
              <a:t>年</a:t>
            </a:r>
            <a:r>
              <a:t>Norbert Wiener</a:t>
            </a:r>
            <a:r>
              <a:rPr>
                <a:latin typeface="+mj-lt"/>
                <a:ea typeface="+mj-ea"/>
                <a:cs typeface="+mj-cs"/>
                <a:sym typeface="Helvetica"/>
              </a:rPr>
              <a:t>在《控制论》中提出计算机</a:t>
            </a:r>
            <a:r>
              <a:rPr>
                <a:solidFill>
                  <a:srgbClr val="0000FF"/>
                </a:solidFill>
              </a:rPr>
              <a:t>5</a:t>
            </a:r>
            <a:r>
              <a:rPr>
                <a:solidFill>
                  <a:srgbClr val="0000FF"/>
                </a:solidFill>
                <a:latin typeface="+mj-lt"/>
                <a:ea typeface="+mj-ea"/>
                <a:cs typeface="+mj-cs"/>
                <a:sym typeface="Helvetica"/>
              </a:rPr>
              <a:t>原则</a:t>
            </a:r>
            <a:r>
              <a:rPr>
                <a:latin typeface="+mj-lt"/>
                <a:ea typeface="+mj-ea"/>
                <a:cs typeface="+mj-cs"/>
                <a:sym typeface="Helvetica"/>
              </a:rPr>
              <a:t>：</a:t>
            </a:r>
          </a:p>
          <a:p>
            <a:pPr lvl="1" marL="427865" indent="-164563">
              <a:spcBef>
                <a:spcPts val="200"/>
              </a:spcBef>
              <a:defRPr sz="1200">
                <a:latin typeface="+mj-lt"/>
                <a:ea typeface="+mj-ea"/>
                <a:cs typeface="+mj-cs"/>
                <a:sym typeface="Helvetica"/>
              </a:defRPr>
            </a:pPr>
            <a:r>
              <a:t>不是</a:t>
            </a:r>
            <a:r>
              <a:rPr>
                <a:solidFill>
                  <a:srgbClr val="0000FF"/>
                </a:solidFill>
              </a:rPr>
              <a:t>模拟的（</a:t>
            </a:r>
            <a:r>
              <a:rPr>
                <a:solidFill>
                  <a:srgbClr val="0000FF"/>
                </a:solidFill>
                <a:latin typeface="+mn-lt"/>
                <a:ea typeface="+mn-ea"/>
                <a:cs typeface="+mn-cs"/>
                <a:sym typeface="Calibri"/>
              </a:rPr>
              <a:t>analogous</a:t>
            </a:r>
            <a:r>
              <a:rPr>
                <a:solidFill>
                  <a:srgbClr val="0000FF"/>
                </a:solidFill>
              </a:rPr>
              <a:t>）</a:t>
            </a:r>
            <a:r>
              <a:t>，而是</a:t>
            </a:r>
            <a:r>
              <a:rPr>
                <a:solidFill>
                  <a:srgbClr val="0000FF"/>
                </a:solidFill>
              </a:rPr>
              <a:t>数字的（</a:t>
            </a:r>
            <a:r>
              <a:rPr>
                <a:solidFill>
                  <a:srgbClr val="0000FF"/>
                </a:solidFill>
                <a:latin typeface="+mn-lt"/>
                <a:ea typeface="+mn-ea"/>
                <a:cs typeface="+mn-cs"/>
                <a:sym typeface="Calibri"/>
              </a:rPr>
              <a:t>digital</a:t>
            </a:r>
            <a:r>
              <a:rPr>
                <a:solidFill>
                  <a:srgbClr val="0000FF"/>
                </a:solidFill>
              </a:rPr>
              <a:t>） </a:t>
            </a:r>
            <a:r>
              <a:t>；</a:t>
            </a:r>
          </a:p>
          <a:p>
            <a:pPr lvl="1" marL="427865" indent="-164563">
              <a:spcBef>
                <a:spcPts val="200"/>
              </a:spcBef>
              <a:defRPr sz="1200">
                <a:latin typeface="+mj-lt"/>
                <a:ea typeface="+mj-ea"/>
                <a:cs typeface="+mj-cs"/>
                <a:sym typeface="Helvetica"/>
              </a:defRPr>
            </a:pPr>
            <a:r>
              <a:t>由</a:t>
            </a:r>
            <a:r>
              <a:rPr>
                <a:solidFill>
                  <a:srgbClr val="FF0000"/>
                </a:solidFill>
              </a:rPr>
              <a:t>电子元件</a:t>
            </a:r>
            <a:r>
              <a:t>构成，尽量减少机械部件；</a:t>
            </a:r>
          </a:p>
          <a:p>
            <a:pPr lvl="1" marL="427865" indent="-164563">
              <a:spcBef>
                <a:spcPts val="200"/>
              </a:spcBef>
              <a:defRPr sz="1200">
                <a:latin typeface="+mj-lt"/>
                <a:ea typeface="+mj-ea"/>
                <a:cs typeface="+mj-cs"/>
                <a:sym typeface="Helvetica"/>
              </a:defRPr>
            </a:pPr>
            <a:r>
              <a:t>采用</a:t>
            </a:r>
            <a:r>
              <a:rPr>
                <a:solidFill>
                  <a:srgbClr val="FF0000"/>
                </a:solidFill>
              </a:rPr>
              <a:t>二进制</a:t>
            </a:r>
            <a:r>
              <a:t>，而不是十进制；</a:t>
            </a:r>
          </a:p>
          <a:p>
            <a:pPr lvl="1" marL="427865" indent="-164563">
              <a:spcBef>
                <a:spcPts val="200"/>
              </a:spcBef>
              <a:defRPr sz="1200">
                <a:solidFill>
                  <a:srgbClr val="FF0000"/>
                </a:solidFill>
                <a:latin typeface="+mj-lt"/>
                <a:ea typeface="+mj-ea"/>
                <a:cs typeface="+mj-cs"/>
                <a:sym typeface="Helvetica"/>
              </a:defRPr>
            </a:pPr>
            <a:r>
              <a:t>全自动</a:t>
            </a:r>
            <a:r>
              <a:rPr>
                <a:solidFill>
                  <a:srgbClr val="000000"/>
                </a:solidFill>
              </a:rPr>
              <a:t>运算；</a:t>
            </a:r>
          </a:p>
          <a:p>
            <a:pPr lvl="1" marL="427865" indent="-164563">
              <a:spcBef>
                <a:spcPts val="200"/>
              </a:spcBef>
              <a:defRPr sz="1200">
                <a:latin typeface="+mj-lt"/>
                <a:ea typeface="+mj-ea"/>
                <a:cs typeface="+mj-cs"/>
                <a:sym typeface="Helvetica"/>
              </a:defRPr>
            </a:pPr>
            <a:r>
              <a:t>具有</a:t>
            </a:r>
            <a:r>
              <a:rPr>
                <a:solidFill>
                  <a:srgbClr val="FF0000"/>
                </a:solidFill>
              </a:rPr>
              <a:t>存储</a:t>
            </a:r>
            <a:r>
              <a:t>或记忆装置。</a:t>
            </a:r>
          </a:p>
        </p:txBody>
      </p:sp>
      <p:sp>
        <p:nvSpPr>
          <p:cNvPr id="46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3.1.1 </a:t>
            </a:r>
            <a:r>
              <a:rPr>
                <a:latin typeface="+mj-lt"/>
                <a:ea typeface="+mj-ea"/>
                <a:cs typeface="+mj-cs"/>
                <a:sym typeface="Helvetica"/>
              </a:rPr>
              <a:t>基于角色的认识</a:t>
            </a:r>
          </a:p>
        </p:txBody>
      </p:sp>
      <p:sp>
        <p:nvSpPr>
          <p:cNvPr id="468"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0" name="内容占位符 2"/>
          <p:cNvSpPr txBox="1"/>
          <p:nvPr>
            <p:ph type="body" idx="1"/>
          </p:nvPr>
        </p:nvSpPr>
        <p:spPr>
          <a:xfrm>
            <a:off x="293448" y="737914"/>
            <a:ext cx="5377352" cy="2209552"/>
          </a:xfrm>
          <a:prstGeom prst="rect">
            <a:avLst/>
          </a:prstGeom>
        </p:spPr>
        <p:txBody>
          <a:bodyPr/>
          <a:lstStyle/>
          <a:p>
            <a:pPr>
              <a:spcBef>
                <a:spcPts val="200"/>
              </a:spcBef>
              <a:defRPr sz="1200"/>
            </a:pPr>
            <a:r>
              <a:t>Von Neumann</a:t>
            </a:r>
            <a:r>
              <a:rPr>
                <a:latin typeface="+mj-lt"/>
                <a:ea typeface="+mj-ea"/>
                <a:cs typeface="+mj-cs"/>
                <a:sym typeface="Helvetica"/>
              </a:rPr>
              <a:t>受到</a:t>
            </a:r>
            <a:r>
              <a:t>Norbert Wiener</a:t>
            </a:r>
            <a:r>
              <a:rPr>
                <a:latin typeface="+mj-lt"/>
                <a:ea typeface="+mj-ea"/>
                <a:cs typeface="+mj-cs"/>
                <a:sym typeface="Helvetica"/>
              </a:rPr>
              <a:t>的启发，提出了计算机构成</a:t>
            </a:r>
            <a:r>
              <a:rPr>
                <a:solidFill>
                  <a:srgbClr val="0000FF"/>
                </a:solidFill>
              </a:rPr>
              <a:t>3</a:t>
            </a:r>
            <a:r>
              <a:rPr>
                <a:solidFill>
                  <a:srgbClr val="0000FF"/>
                </a:solidFill>
                <a:latin typeface="+mj-lt"/>
                <a:ea typeface="+mj-ea"/>
                <a:cs typeface="+mj-cs"/>
                <a:sym typeface="Helvetica"/>
              </a:rPr>
              <a:t>原则</a:t>
            </a:r>
            <a:r>
              <a:rPr>
                <a:latin typeface="+mj-lt"/>
                <a:ea typeface="+mj-ea"/>
                <a:cs typeface="+mj-cs"/>
                <a:sym typeface="Helvetica"/>
              </a:rPr>
              <a:t>：</a:t>
            </a:r>
          </a:p>
          <a:p>
            <a:pPr lvl="1" marL="427865" indent="-164563">
              <a:spcBef>
                <a:spcPts val="200"/>
              </a:spcBef>
              <a:defRPr sz="1200">
                <a:latin typeface="+mj-lt"/>
                <a:ea typeface="+mj-ea"/>
                <a:cs typeface="+mj-cs"/>
                <a:sym typeface="Helvetica"/>
              </a:defRPr>
            </a:pPr>
            <a:r>
              <a:t>计算机由</a:t>
            </a:r>
            <a:r>
              <a:rPr>
                <a:solidFill>
                  <a:srgbClr val="FF0000"/>
                </a:solidFill>
                <a:latin typeface="+mn-lt"/>
                <a:ea typeface="+mn-ea"/>
                <a:cs typeface="+mn-cs"/>
                <a:sym typeface="Calibri"/>
              </a:rPr>
              <a:t>5</a:t>
            </a:r>
            <a:r>
              <a:rPr>
                <a:solidFill>
                  <a:srgbClr val="FF0000"/>
                </a:solidFill>
              </a:rPr>
              <a:t>大功能组</a:t>
            </a:r>
            <a:r>
              <a:t>成（控制器、运算器、存储器、输入设备、输出设备）；</a:t>
            </a:r>
          </a:p>
          <a:p>
            <a:pPr lvl="1" marL="427865" indent="-164563">
              <a:spcBef>
                <a:spcPts val="300"/>
              </a:spcBef>
              <a:defRPr sz="1200"/>
            </a:pPr>
          </a:p>
          <a:p>
            <a:pPr lvl="1" marL="427865" indent="-164563">
              <a:spcBef>
                <a:spcPts val="200"/>
              </a:spcBef>
              <a:defRPr sz="1200">
                <a:latin typeface="+mj-lt"/>
                <a:ea typeface="+mj-ea"/>
                <a:cs typeface="+mj-cs"/>
                <a:sym typeface="Helvetica"/>
              </a:defRPr>
            </a:pPr>
            <a:r>
              <a:t>数据在计算机内部以</a:t>
            </a:r>
            <a:r>
              <a:rPr>
                <a:solidFill>
                  <a:srgbClr val="FF0000"/>
                </a:solidFill>
              </a:rPr>
              <a:t>二进制</a:t>
            </a:r>
            <a:r>
              <a:t>数码表示；</a:t>
            </a:r>
          </a:p>
          <a:p>
            <a:pPr lvl="1" marL="427865" indent="-164563">
              <a:spcBef>
                <a:spcPts val="300"/>
              </a:spcBef>
              <a:defRPr sz="1200"/>
            </a:pPr>
          </a:p>
          <a:p>
            <a:pPr lvl="1" marL="427865" indent="-164563">
              <a:spcBef>
                <a:spcPts val="200"/>
              </a:spcBef>
              <a:defRPr sz="1200">
                <a:latin typeface="+mj-lt"/>
                <a:ea typeface="+mj-ea"/>
                <a:cs typeface="+mj-cs"/>
                <a:sym typeface="Helvetica"/>
              </a:defRPr>
            </a:pPr>
            <a:r>
              <a:t>程序</a:t>
            </a:r>
            <a:r>
              <a:rPr>
                <a:solidFill>
                  <a:srgbClr val="FF0000"/>
                </a:solidFill>
              </a:rPr>
              <a:t>存储与控制</a:t>
            </a:r>
            <a:r>
              <a:t>原则（将指挥计算机工作的命令集合进行数字编码并存储在计算机的存储器中，顺序地执行代码以控制计算机运行）。</a:t>
            </a:r>
          </a:p>
        </p:txBody>
      </p:sp>
      <p:sp>
        <p:nvSpPr>
          <p:cNvPr id="47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3.1.1 </a:t>
            </a:r>
            <a:r>
              <a:rPr>
                <a:latin typeface="+mj-lt"/>
                <a:ea typeface="+mj-ea"/>
                <a:cs typeface="+mj-cs"/>
                <a:sym typeface="Helvetica"/>
              </a:rPr>
              <a:t>基于角色的认识</a:t>
            </a:r>
          </a:p>
        </p:txBody>
      </p:sp>
      <p:sp>
        <p:nvSpPr>
          <p:cNvPr id="472"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4" name="内容占位符 2"/>
          <p:cNvSpPr txBox="1"/>
          <p:nvPr>
            <p:ph type="body" idx="1"/>
          </p:nvPr>
        </p:nvSpPr>
        <p:spPr>
          <a:xfrm>
            <a:off x="293448" y="737914"/>
            <a:ext cx="5377352" cy="2209552"/>
          </a:xfrm>
          <a:prstGeom prst="rect">
            <a:avLst/>
          </a:prstGeom>
        </p:spPr>
        <p:txBody>
          <a:bodyPr/>
          <a:lstStyle/>
          <a:p>
            <a:pPr>
              <a:spcBef>
                <a:spcPts val="200"/>
              </a:spcBef>
              <a:defRPr sz="1200"/>
            </a:pPr>
            <a:r>
              <a:t>(1) </a:t>
            </a:r>
            <a:r>
              <a:rPr>
                <a:latin typeface="+mj-lt"/>
                <a:ea typeface="+mj-ea"/>
                <a:cs typeface="+mj-cs"/>
                <a:sym typeface="Helvetica"/>
              </a:rPr>
              <a:t>计算机组织机体</a:t>
            </a:r>
          </a:p>
          <a:p>
            <a:pPr>
              <a:spcBef>
                <a:spcPts val="200"/>
              </a:spcBef>
              <a:defRPr sz="1200">
                <a:latin typeface="+mj-lt"/>
                <a:ea typeface="+mj-ea"/>
                <a:cs typeface="+mj-cs"/>
                <a:sym typeface="Helvetica"/>
              </a:defRPr>
            </a:pPr>
            <a:r>
              <a:t>如果将计算机比喻为有生命的</a:t>
            </a:r>
            <a:r>
              <a:rPr>
                <a:solidFill>
                  <a:srgbClr val="FF0000"/>
                </a:solidFill>
              </a:rPr>
              <a:t>有机体</a:t>
            </a:r>
            <a:r>
              <a:t>，门电路、触发器、锁存器、寄存器等就好比是复杂的计算机系统的</a:t>
            </a:r>
            <a:r>
              <a:rPr>
                <a:solidFill>
                  <a:srgbClr val="0000FF"/>
                </a:solidFill>
              </a:rPr>
              <a:t>细胞</a:t>
            </a:r>
            <a:r>
              <a:t>，完成数据的存储和运算等所有动作。</a:t>
            </a:r>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latin typeface="+mn-lt"/>
                <a:ea typeface="+mn-ea"/>
                <a:cs typeface="+mn-cs"/>
                <a:sym typeface="Calibri"/>
              </a:rPr>
              <a:t>Bio-inspired computing … </a:t>
            </a:r>
            <a:r>
              <a:rPr sz="800" u="sng">
                <a:uFill>
                  <a:solidFill>
                    <a:srgbClr val="0000FF"/>
                  </a:solidFill>
                </a:uFill>
                <a:latin typeface="+mn-lt"/>
                <a:ea typeface="+mn-ea"/>
                <a:cs typeface="+mn-cs"/>
                <a:sym typeface="Calibri"/>
                <a:hlinkClick r:id="rId2" invalidUrl="" action="" tgtFrame="" tooltip="" history="1" highlightClick="0" endSnd="0"/>
              </a:rPr>
              <a:t>https://</a:t>
            </a:r>
            <a:r>
              <a:rPr sz="800" u="sng">
                <a:uFill>
                  <a:solidFill>
                    <a:srgbClr val="0000FF"/>
                  </a:solidFill>
                </a:uFill>
                <a:latin typeface="+mn-lt"/>
                <a:ea typeface="+mn-ea"/>
                <a:cs typeface="+mn-cs"/>
                <a:sym typeface="Calibri"/>
                <a:hlinkClick r:id="rId2" invalidUrl="" action="" tgtFrame="" tooltip="" history="1" highlightClick="0" endSnd="0"/>
              </a:rPr>
              <a:t>en.wikipedia.org/wiki/Bio-inspired_computing</a:t>
            </a:r>
            <a:r>
              <a:rPr sz="800">
                <a:solidFill>
                  <a:srgbClr val="000000"/>
                </a:solidFill>
                <a:latin typeface="+mn-lt"/>
                <a:ea typeface="+mn-ea"/>
                <a:cs typeface="+mn-cs"/>
                <a:sym typeface="Calibri"/>
              </a:rPr>
              <a:t> </a:t>
            </a:r>
          </a:p>
        </p:txBody>
      </p:sp>
      <p:sp>
        <p:nvSpPr>
          <p:cNvPr id="47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3.1.1 </a:t>
            </a:r>
            <a:r>
              <a:rPr>
                <a:latin typeface="+mj-lt"/>
                <a:ea typeface="+mj-ea"/>
                <a:cs typeface="+mj-cs"/>
                <a:sym typeface="Helvetica"/>
              </a:rPr>
              <a:t>基于角色的认识</a:t>
            </a:r>
          </a:p>
        </p:txBody>
      </p:sp>
      <p:sp>
        <p:nvSpPr>
          <p:cNvPr id="476"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8" name="内容占位符 2"/>
          <p:cNvSpPr txBox="1"/>
          <p:nvPr>
            <p:ph type="body" idx="1"/>
          </p:nvPr>
        </p:nvSpPr>
        <p:spPr>
          <a:xfrm>
            <a:off x="293448" y="737914"/>
            <a:ext cx="5377352" cy="2209552"/>
          </a:xfrm>
          <a:prstGeom prst="rect">
            <a:avLst/>
          </a:prstGeom>
        </p:spPr>
        <p:txBody>
          <a:bodyPr/>
          <a:lstStyle/>
          <a:p>
            <a:pPr>
              <a:spcBef>
                <a:spcPts val="200"/>
              </a:spcBef>
              <a:defRPr sz="1200"/>
            </a:pPr>
            <a:r>
              <a:t>(2) </a:t>
            </a:r>
            <a:r>
              <a:rPr>
                <a:latin typeface="+mj-lt"/>
                <a:ea typeface="+mj-ea"/>
                <a:cs typeface="+mj-cs"/>
                <a:sym typeface="Helvetica"/>
              </a:rPr>
              <a:t>计算机神经系统</a:t>
            </a:r>
          </a:p>
          <a:p>
            <a:pPr>
              <a:spcBef>
                <a:spcPts val="200"/>
              </a:spcBef>
              <a:defRPr sz="1200">
                <a:latin typeface="+mj-lt"/>
                <a:ea typeface="+mj-ea"/>
                <a:cs typeface="+mj-cs"/>
                <a:sym typeface="Helvetica"/>
              </a:defRPr>
            </a:pPr>
            <a:r>
              <a:t>如果将计算机比作生命体，它具有与人类的神经系统相类似的中枢神经系统。</a:t>
            </a:r>
          </a:p>
          <a:p>
            <a:pPr>
              <a:spcBef>
                <a:spcPts val="200"/>
              </a:spcBef>
              <a:defRPr sz="1200">
                <a:solidFill>
                  <a:srgbClr val="0000FF"/>
                </a:solidFill>
                <a:latin typeface="+mj-lt"/>
                <a:ea typeface="+mj-ea"/>
                <a:cs typeface="+mj-cs"/>
                <a:sym typeface="Helvetica"/>
              </a:defRPr>
            </a:pPr>
            <a:r>
              <a:t>智能行为最本质的特征是学习</a:t>
            </a:r>
            <a:r>
              <a:rPr>
                <a:solidFill>
                  <a:srgbClr val="000000"/>
                </a:solidFill>
              </a:rPr>
              <a:t>，学习在认知中扮演着重要角色。</a:t>
            </a:r>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rPr>
              <a:t>人工智能、</a:t>
            </a:r>
            <a:r>
              <a:t>机器学习</a:t>
            </a:r>
            <a:r>
              <a:rPr>
                <a:solidFill>
                  <a:srgbClr val="000000"/>
                </a:solidFill>
              </a:rPr>
              <a:t>、</a:t>
            </a:r>
            <a:r>
              <a:t>迁移学习</a:t>
            </a:r>
            <a:r>
              <a:rPr>
                <a:solidFill>
                  <a:srgbClr val="000000"/>
                </a:solidFill>
              </a:rPr>
              <a:t>等</a:t>
            </a:r>
          </a:p>
        </p:txBody>
      </p:sp>
      <p:sp>
        <p:nvSpPr>
          <p:cNvPr id="47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3.1.1 </a:t>
            </a:r>
            <a:r>
              <a:rPr>
                <a:latin typeface="+mj-lt"/>
                <a:ea typeface="+mj-ea"/>
                <a:cs typeface="+mj-cs"/>
                <a:sym typeface="Helvetica"/>
              </a:rPr>
              <a:t>基于角色的认识</a:t>
            </a:r>
          </a:p>
        </p:txBody>
      </p:sp>
      <p:sp>
        <p:nvSpPr>
          <p:cNvPr id="480"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2" name="内容占位符 2"/>
          <p:cNvSpPr txBox="1"/>
          <p:nvPr>
            <p:ph type="body" idx="1"/>
          </p:nvPr>
        </p:nvSpPr>
        <p:spPr>
          <a:xfrm>
            <a:off x="293448" y="737914"/>
            <a:ext cx="5377352" cy="2209552"/>
          </a:xfrm>
          <a:prstGeom prst="rect">
            <a:avLst/>
          </a:prstGeom>
        </p:spPr>
        <p:txBody>
          <a:bodyPr/>
          <a:lstStyle/>
          <a:p>
            <a:pPr>
              <a:spcBef>
                <a:spcPts val="200"/>
              </a:spcBef>
              <a:defRPr sz="1200"/>
            </a:pPr>
            <a:r>
              <a:t>(3) </a:t>
            </a:r>
            <a:r>
              <a:rPr>
                <a:latin typeface="+mj-lt"/>
                <a:ea typeface="+mj-ea"/>
                <a:cs typeface="+mj-cs"/>
                <a:sym typeface="Helvetica"/>
              </a:rPr>
              <a:t>计算机逻辑思维</a:t>
            </a:r>
          </a:p>
          <a:p>
            <a:pPr>
              <a:spcBef>
                <a:spcPts val="200"/>
              </a:spcBef>
              <a:defRPr sz="1200"/>
            </a:pPr>
            <a:r>
              <a:t>1940</a:t>
            </a:r>
            <a:r>
              <a:rPr>
                <a:latin typeface="+mj-lt"/>
                <a:ea typeface="+mj-ea"/>
                <a:cs typeface="+mj-cs"/>
                <a:sym typeface="Helvetica"/>
              </a:rPr>
              <a:t>年，</a:t>
            </a:r>
            <a:r>
              <a:t>Norbert Wiener</a:t>
            </a:r>
            <a:r>
              <a:rPr>
                <a:latin typeface="+mj-lt"/>
                <a:ea typeface="+mj-ea"/>
                <a:cs typeface="+mj-cs"/>
                <a:sym typeface="Helvetica"/>
              </a:rPr>
              <a:t>研究计算机</a:t>
            </a:r>
            <a:r>
              <a:rPr>
                <a:solidFill>
                  <a:srgbClr val="0000FF"/>
                </a:solidFill>
                <a:latin typeface="+mj-lt"/>
                <a:ea typeface="+mj-ea"/>
                <a:cs typeface="+mj-cs"/>
                <a:sym typeface="Helvetica"/>
              </a:rPr>
              <a:t>如何像大脑一样工作</a:t>
            </a:r>
            <a:r>
              <a:rPr>
                <a:latin typeface="+mj-lt"/>
                <a:ea typeface="+mj-ea"/>
                <a:cs typeface="+mj-cs"/>
                <a:sym typeface="Helvetica"/>
              </a:rPr>
              <a:t>，并注意到两者的相似性。</a:t>
            </a:r>
          </a:p>
          <a:p>
            <a:pPr>
              <a:defRPr sz="1200"/>
            </a:pPr>
          </a:p>
          <a:p>
            <a:pPr>
              <a:spcBef>
                <a:spcPts val="200"/>
              </a:spcBef>
              <a:defRPr sz="1200"/>
            </a:pPr>
            <a:r>
              <a:t>Edward Chase Tolman</a:t>
            </a:r>
            <a:r>
              <a:rPr>
                <a:latin typeface="+mj-lt"/>
                <a:ea typeface="+mj-ea"/>
                <a:cs typeface="+mj-cs"/>
                <a:sym typeface="Helvetica"/>
              </a:rPr>
              <a:t>的认知图学习理论颇具有维纳的控制论的思想，即认知的过程表现为一个控制与通信过程，具有</a:t>
            </a:r>
            <a:r>
              <a:rPr>
                <a:solidFill>
                  <a:srgbClr val="0000FF"/>
                </a:solidFill>
                <a:latin typeface="+mj-lt"/>
                <a:ea typeface="+mj-ea"/>
                <a:cs typeface="+mj-cs"/>
                <a:sym typeface="Helvetica"/>
              </a:rPr>
              <a:t>信息流动</a:t>
            </a:r>
            <a:r>
              <a:rPr>
                <a:latin typeface="+mj-lt"/>
                <a:ea typeface="+mj-ea"/>
                <a:cs typeface="+mj-cs"/>
                <a:sym typeface="Helvetica"/>
              </a:rPr>
              <a:t>和</a:t>
            </a:r>
            <a:r>
              <a:rPr>
                <a:solidFill>
                  <a:srgbClr val="0000FF"/>
                </a:solidFill>
                <a:latin typeface="+mj-lt"/>
                <a:ea typeface="+mj-ea"/>
                <a:cs typeface="+mj-cs"/>
                <a:sym typeface="Helvetica"/>
              </a:rPr>
              <a:t>信息</a:t>
            </a:r>
            <a:r>
              <a:rPr b="1">
                <a:solidFill>
                  <a:srgbClr val="0000FF"/>
                </a:solidFill>
                <a:latin typeface="+mj-lt"/>
                <a:ea typeface="+mj-ea"/>
                <a:cs typeface="+mj-cs"/>
                <a:sym typeface="Helvetica"/>
              </a:rPr>
              <a:t>反馈</a:t>
            </a:r>
            <a:r>
              <a:rPr>
                <a:latin typeface="+mj-lt"/>
                <a:ea typeface="+mj-ea"/>
                <a:cs typeface="+mj-cs"/>
                <a:sym typeface="Helvetica"/>
              </a:rPr>
              <a:t>的特征。</a:t>
            </a:r>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rPr>
              <a:t>迁移学习算法设计的思路（</a:t>
            </a:r>
            <a:r>
              <a:rPr>
                <a:solidFill>
                  <a:srgbClr val="000000"/>
                </a:solidFill>
                <a:latin typeface="+mn-lt"/>
                <a:ea typeface="+mn-ea"/>
                <a:cs typeface="+mn-cs"/>
                <a:sym typeface="Calibri"/>
              </a:rPr>
              <a:t>ACM TiiS</a:t>
            </a:r>
            <a:r>
              <a:rPr>
                <a:solidFill>
                  <a:srgbClr val="000000"/>
                </a:solidFill>
              </a:rPr>
              <a:t>论文）。</a:t>
            </a:r>
          </a:p>
        </p:txBody>
      </p:sp>
      <p:sp>
        <p:nvSpPr>
          <p:cNvPr id="48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3.1.1 </a:t>
            </a:r>
            <a:r>
              <a:rPr>
                <a:latin typeface="+mj-lt"/>
                <a:ea typeface="+mj-ea"/>
                <a:cs typeface="+mj-cs"/>
                <a:sym typeface="Helvetica"/>
              </a:rPr>
              <a:t>基于角色的认识</a:t>
            </a:r>
          </a:p>
        </p:txBody>
      </p:sp>
      <p:sp>
        <p:nvSpPr>
          <p:cNvPr id="484"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内容占位符 2"/>
          <p:cNvSpPr txBox="1"/>
          <p:nvPr>
            <p:ph type="body" idx="1"/>
          </p:nvPr>
        </p:nvSpPr>
        <p:spPr>
          <a:xfrm>
            <a:off x="293450" y="737914"/>
            <a:ext cx="5282089" cy="2209552"/>
          </a:xfrm>
          <a:prstGeom prst="rect">
            <a:avLst/>
          </a:prstGeom>
        </p:spPr>
        <p:txBody>
          <a:bodyPr/>
          <a:lstStyle/>
          <a:p>
            <a:pPr marL="0" indent="0" defTabSz="473942">
              <a:spcBef>
                <a:spcPts val="200"/>
              </a:spcBef>
              <a:buSzTx/>
              <a:buNone/>
              <a:defRPr b="1" sz="1000"/>
            </a:pPr>
            <a:r>
              <a:t>4. </a:t>
            </a:r>
            <a:r>
              <a:rPr>
                <a:latin typeface="+mj-lt"/>
                <a:ea typeface="+mj-ea"/>
                <a:cs typeface="+mj-cs"/>
                <a:sym typeface="Helvetica"/>
              </a:rPr>
              <a:t>计算机伦理学研究的问题</a:t>
            </a:r>
          </a:p>
          <a:p>
            <a:pPr marL="177727" indent="-177727" defTabSz="473942">
              <a:spcBef>
                <a:spcPts val="200"/>
              </a:spcBef>
              <a:defRPr sz="1000"/>
            </a:pPr>
            <a:r>
              <a:t>(1) </a:t>
            </a:r>
            <a:r>
              <a:rPr>
                <a:latin typeface="+mj-lt"/>
                <a:ea typeface="+mj-ea"/>
                <a:cs typeface="+mj-cs"/>
                <a:sym typeface="Helvetica"/>
              </a:rPr>
              <a:t>计算机技术与</a:t>
            </a:r>
            <a:r>
              <a:rPr>
                <a:solidFill>
                  <a:srgbClr val="FF0000"/>
                </a:solidFill>
                <a:latin typeface="+mj-lt"/>
                <a:ea typeface="+mj-ea"/>
                <a:cs typeface="+mj-cs"/>
                <a:sym typeface="Helvetica"/>
              </a:rPr>
              <a:t>环境</a:t>
            </a:r>
            <a:r>
              <a:rPr>
                <a:latin typeface="+mj-lt"/>
                <a:ea typeface="+mj-ea"/>
                <a:cs typeface="+mj-cs"/>
                <a:sym typeface="Helvetica"/>
              </a:rPr>
              <a:t>的协调关系，这个关系中既有</a:t>
            </a:r>
            <a:r>
              <a:t>IT</a:t>
            </a:r>
            <a:r>
              <a:rPr>
                <a:latin typeface="+mj-lt"/>
                <a:ea typeface="+mj-ea"/>
                <a:cs typeface="+mj-cs"/>
                <a:sym typeface="Helvetica"/>
              </a:rPr>
              <a:t>从业者和使用人员的问题，又有社会、文化、经济等因素。</a:t>
            </a:r>
          </a:p>
          <a:p>
            <a:pPr marL="177727" indent="-177727" defTabSz="473942">
              <a:spcBef>
                <a:spcPts val="200"/>
              </a:spcBef>
              <a:defRPr sz="1000"/>
            </a:pPr>
            <a:r>
              <a:t>(2) IT</a:t>
            </a:r>
            <a:r>
              <a:rPr>
                <a:solidFill>
                  <a:srgbClr val="FF0000"/>
                </a:solidFill>
                <a:latin typeface="+mj-lt"/>
                <a:ea typeface="+mj-ea"/>
                <a:cs typeface="+mj-cs"/>
                <a:sym typeface="Helvetica"/>
              </a:rPr>
              <a:t>职业</a:t>
            </a:r>
            <a:r>
              <a:rPr>
                <a:latin typeface="+mj-lt"/>
                <a:ea typeface="+mj-ea"/>
                <a:cs typeface="+mj-cs"/>
                <a:sym typeface="Helvetica"/>
              </a:rPr>
              <a:t>，包括职业道德、社会责任产生的伦理问题。</a:t>
            </a:r>
          </a:p>
          <a:p>
            <a:pPr marL="177727" indent="-177727" defTabSz="473942">
              <a:spcBef>
                <a:spcPts val="200"/>
              </a:spcBef>
              <a:defRPr sz="1000"/>
            </a:pPr>
            <a:r>
              <a:t>(3) </a:t>
            </a:r>
            <a:r>
              <a:rPr>
                <a:latin typeface="+mj-lt"/>
                <a:ea typeface="+mj-ea"/>
                <a:cs typeface="+mj-cs"/>
                <a:sym typeface="Helvetica"/>
              </a:rPr>
              <a:t>技术如何为人类生活得更美好服务，</a:t>
            </a:r>
            <a:r>
              <a:rPr>
                <a:solidFill>
                  <a:srgbClr val="FF0000"/>
                </a:solidFill>
                <a:latin typeface="+mj-lt"/>
                <a:ea typeface="+mj-ea"/>
                <a:cs typeface="+mj-cs"/>
                <a:sym typeface="Helvetica"/>
              </a:rPr>
              <a:t>软件</a:t>
            </a:r>
            <a:r>
              <a:rPr>
                <a:latin typeface="+mj-lt"/>
                <a:ea typeface="+mj-ea"/>
                <a:cs typeface="+mj-cs"/>
                <a:sym typeface="Helvetica"/>
              </a:rPr>
              <a:t>品质、</a:t>
            </a:r>
            <a:r>
              <a:t>IT</a:t>
            </a:r>
            <a:r>
              <a:rPr>
                <a:latin typeface="+mj-lt"/>
                <a:ea typeface="+mj-ea"/>
                <a:cs typeface="+mj-cs"/>
                <a:sym typeface="Helvetica"/>
              </a:rPr>
              <a:t>的风险及其管理问题。</a:t>
            </a:r>
          </a:p>
          <a:p>
            <a:pPr marL="177727" indent="-177727" defTabSz="473942">
              <a:spcBef>
                <a:spcPts val="200"/>
              </a:spcBef>
              <a:defRPr sz="1000"/>
            </a:pPr>
            <a:r>
              <a:t>(4) </a:t>
            </a:r>
            <a:r>
              <a:rPr>
                <a:latin typeface="+mj-lt"/>
                <a:ea typeface="+mj-ea"/>
                <a:cs typeface="+mj-cs"/>
                <a:sym typeface="Helvetica"/>
              </a:rPr>
              <a:t>软件等产品的</a:t>
            </a:r>
            <a:r>
              <a:rPr>
                <a:solidFill>
                  <a:srgbClr val="FF0000"/>
                </a:solidFill>
                <a:latin typeface="+mj-lt"/>
                <a:ea typeface="+mj-ea"/>
                <a:cs typeface="+mj-cs"/>
                <a:sym typeface="Helvetica"/>
              </a:rPr>
              <a:t>知识产权</a:t>
            </a:r>
            <a:r>
              <a:rPr>
                <a:latin typeface="+mj-lt"/>
                <a:ea typeface="+mj-ea"/>
                <a:cs typeface="+mj-cs"/>
                <a:sym typeface="Helvetica"/>
              </a:rPr>
              <a:t>保护，盗版及开放源代码运动问题。</a:t>
            </a:r>
          </a:p>
          <a:p>
            <a:pPr marL="177727" indent="-177727" defTabSz="473942">
              <a:spcBef>
                <a:spcPts val="200"/>
              </a:spcBef>
              <a:defRPr sz="1000"/>
            </a:pPr>
            <a:r>
              <a:t>(5) </a:t>
            </a:r>
            <a:r>
              <a:rPr>
                <a:latin typeface="+mj-lt"/>
                <a:ea typeface="+mj-ea"/>
                <a:cs typeface="+mj-cs"/>
                <a:sym typeface="Helvetica"/>
              </a:rPr>
              <a:t>网络、数据库等信息存储、传播带来的个人</a:t>
            </a:r>
            <a:r>
              <a:rPr>
                <a:solidFill>
                  <a:srgbClr val="FF0000"/>
                </a:solidFill>
                <a:latin typeface="+mj-lt"/>
                <a:ea typeface="+mj-ea"/>
                <a:cs typeface="+mj-cs"/>
                <a:sym typeface="Helvetica"/>
              </a:rPr>
              <a:t>隐私</a:t>
            </a:r>
            <a:r>
              <a:rPr>
                <a:latin typeface="+mj-lt"/>
                <a:ea typeface="+mj-ea"/>
                <a:cs typeface="+mj-cs"/>
                <a:sym typeface="Helvetica"/>
              </a:rPr>
              <a:t>及其保护的问题。</a:t>
            </a:r>
          </a:p>
          <a:p>
            <a:pPr marL="177727" indent="-177727" defTabSz="473942">
              <a:spcBef>
                <a:spcPts val="200"/>
              </a:spcBef>
              <a:defRPr sz="1000"/>
            </a:pPr>
            <a:r>
              <a:t>(6) IT</a:t>
            </a:r>
            <a:r>
              <a:rPr>
                <a:latin typeface="+mj-lt"/>
                <a:ea typeface="+mj-ea"/>
                <a:cs typeface="+mj-cs"/>
                <a:sym typeface="Helvetica"/>
              </a:rPr>
              <a:t>的使用不当，如网络成瘾、网络</a:t>
            </a:r>
            <a:r>
              <a:rPr>
                <a:solidFill>
                  <a:srgbClr val="FF0000"/>
                </a:solidFill>
                <a:latin typeface="+mj-lt"/>
                <a:ea typeface="+mj-ea"/>
                <a:cs typeface="+mj-cs"/>
                <a:sym typeface="Helvetica"/>
              </a:rPr>
              <a:t>犯罪</a:t>
            </a:r>
            <a:r>
              <a:rPr>
                <a:latin typeface="+mj-lt"/>
                <a:ea typeface="+mj-ea"/>
                <a:cs typeface="+mj-cs"/>
                <a:sym typeface="Helvetica"/>
              </a:rPr>
              <a:t>，给人造成的身心健康问题。</a:t>
            </a:r>
            <a:endParaRPr>
              <a:latin typeface="+mj-lt"/>
              <a:ea typeface="+mj-ea"/>
              <a:cs typeface="+mj-cs"/>
              <a:sym typeface="Helvetica"/>
            </a:endParaRPr>
          </a:p>
          <a:p>
            <a:pPr marL="177727" indent="-177727" defTabSz="473942">
              <a:spcBef>
                <a:spcPts val="200"/>
              </a:spcBef>
              <a:defRPr sz="1000"/>
            </a:pPr>
            <a:r>
              <a:t>(7) “</a:t>
            </a:r>
            <a:r>
              <a:rPr>
                <a:latin typeface="+mj-lt"/>
                <a:ea typeface="+mj-ea"/>
                <a:cs typeface="+mj-cs"/>
                <a:sym typeface="Helvetica"/>
              </a:rPr>
              <a:t>数字鸿沟</a:t>
            </a:r>
            <a:r>
              <a:t>”</a:t>
            </a:r>
            <a:r>
              <a:rPr>
                <a:latin typeface="+mj-lt"/>
                <a:ea typeface="+mj-ea"/>
                <a:cs typeface="+mj-cs"/>
                <a:sym typeface="Helvetica"/>
              </a:rPr>
              <a:t>加剧了不公平竞争、</a:t>
            </a:r>
            <a:r>
              <a:t>IT</a:t>
            </a:r>
            <a:r>
              <a:rPr>
                <a:latin typeface="+mj-lt"/>
                <a:ea typeface="+mj-ea"/>
                <a:cs typeface="+mj-cs"/>
                <a:sym typeface="Helvetica"/>
              </a:rPr>
              <a:t>技术垄断等所涉及的相关</a:t>
            </a:r>
            <a:r>
              <a:rPr>
                <a:solidFill>
                  <a:srgbClr val="FF0000"/>
                </a:solidFill>
                <a:latin typeface="+mj-lt"/>
                <a:ea typeface="+mj-ea"/>
                <a:cs typeface="+mj-cs"/>
                <a:sym typeface="Helvetica"/>
              </a:rPr>
              <a:t>经济</a:t>
            </a:r>
            <a:r>
              <a:rPr>
                <a:latin typeface="+mj-lt"/>
                <a:ea typeface="+mj-ea"/>
                <a:cs typeface="+mj-cs"/>
                <a:sym typeface="Helvetica"/>
              </a:rPr>
              <a:t>问题。</a:t>
            </a:r>
          </a:p>
        </p:txBody>
      </p:sp>
      <p:sp>
        <p:nvSpPr>
          <p:cNvPr id="132"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1.1.2 </a:t>
            </a:r>
            <a:r>
              <a:rPr>
                <a:latin typeface="+mj-lt"/>
                <a:ea typeface="+mj-ea"/>
                <a:cs typeface="+mj-cs"/>
                <a:sym typeface="Helvetica"/>
              </a:rPr>
              <a:t>计算机伦理学研究的基本问题</a:t>
            </a:r>
          </a:p>
        </p:txBody>
      </p:sp>
      <p:sp>
        <p:nvSpPr>
          <p:cNvPr id="133" name="灯片编号占位符 1"/>
          <p:cNvSpPr txBox="1"/>
          <p:nvPr>
            <p:ph type="sldNum" sz="quarter" idx="4294967295"/>
          </p:nvPr>
        </p:nvSpPr>
        <p:spPr>
          <a:xfrm>
            <a:off x="5448539" y="3118591"/>
            <a:ext cx="127001"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6" name="内容占位符 2"/>
          <p:cNvSpPr txBox="1"/>
          <p:nvPr>
            <p:ph type="body" idx="1"/>
          </p:nvPr>
        </p:nvSpPr>
        <p:spPr>
          <a:xfrm>
            <a:off x="293448" y="737914"/>
            <a:ext cx="5377352" cy="2209552"/>
          </a:xfrm>
          <a:prstGeom prst="rect">
            <a:avLst/>
          </a:prstGeom>
        </p:spPr>
        <p:txBody>
          <a:bodyPr/>
          <a:lstStyle/>
          <a:p>
            <a:pPr>
              <a:spcBef>
                <a:spcPts val="200"/>
              </a:spcBef>
              <a:defRPr sz="1200"/>
            </a:pPr>
            <a:r>
              <a:t>1976</a:t>
            </a:r>
            <a:r>
              <a:rPr>
                <a:latin typeface="+mj-lt"/>
                <a:ea typeface="+mj-ea"/>
                <a:cs typeface="+mj-cs"/>
                <a:sym typeface="Helvetica"/>
              </a:rPr>
              <a:t>年，人工智能先驱，</a:t>
            </a:r>
            <a:r>
              <a:t>Herbert A. Simon</a:t>
            </a:r>
            <a:r>
              <a:rPr>
                <a:latin typeface="+mj-lt"/>
                <a:ea typeface="+mj-ea"/>
                <a:cs typeface="+mj-cs"/>
                <a:sym typeface="Helvetica"/>
              </a:rPr>
              <a:t>和</a:t>
            </a:r>
            <a:r>
              <a:t>Allen Newell</a:t>
            </a:r>
            <a:r>
              <a:rPr>
                <a:latin typeface="+mj-lt"/>
                <a:ea typeface="+mj-ea"/>
                <a:cs typeface="+mj-cs"/>
                <a:sym typeface="Helvetica"/>
              </a:rPr>
              <a:t>提出：物理系统表现</a:t>
            </a:r>
            <a:r>
              <a:rPr>
                <a:solidFill>
                  <a:srgbClr val="FF0000"/>
                </a:solidFill>
                <a:latin typeface="+mj-lt"/>
                <a:ea typeface="+mj-ea"/>
                <a:cs typeface="+mj-cs"/>
                <a:sym typeface="Helvetica"/>
              </a:rPr>
              <a:t>智能行为</a:t>
            </a:r>
            <a:r>
              <a:rPr>
                <a:latin typeface="+mj-lt"/>
                <a:ea typeface="+mj-ea"/>
                <a:cs typeface="+mj-cs"/>
                <a:sym typeface="Helvetica"/>
              </a:rPr>
              <a:t>的必要和充分条件是它是一个</a:t>
            </a:r>
            <a:r>
              <a:rPr>
                <a:solidFill>
                  <a:srgbClr val="0000FF"/>
                </a:solidFill>
                <a:latin typeface="+mj-lt"/>
                <a:ea typeface="+mj-ea"/>
                <a:cs typeface="+mj-cs"/>
                <a:sym typeface="Helvetica"/>
              </a:rPr>
              <a:t>物理符号系统</a:t>
            </a:r>
            <a:r>
              <a:rPr>
                <a:latin typeface="+mj-lt"/>
                <a:ea typeface="+mj-ea"/>
                <a:cs typeface="+mj-cs"/>
                <a:sym typeface="Helvetica"/>
              </a:rPr>
              <a:t>。</a:t>
            </a:r>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rPr>
              <a:t>基于符号的人工智能技术在当下的发展情况。</a:t>
            </a:r>
          </a:p>
        </p:txBody>
      </p:sp>
      <p:sp>
        <p:nvSpPr>
          <p:cNvPr id="48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3.1.1 </a:t>
            </a:r>
            <a:r>
              <a:rPr>
                <a:latin typeface="+mj-lt"/>
                <a:ea typeface="+mj-ea"/>
                <a:cs typeface="+mj-cs"/>
                <a:sym typeface="Helvetica"/>
              </a:rPr>
              <a:t>基于角色的认识</a:t>
            </a:r>
          </a:p>
        </p:txBody>
      </p:sp>
      <p:sp>
        <p:nvSpPr>
          <p:cNvPr id="488"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0" name="内容占位符 2"/>
          <p:cNvSpPr txBox="1"/>
          <p:nvPr>
            <p:ph type="body" idx="1"/>
          </p:nvPr>
        </p:nvSpPr>
        <p:spPr>
          <a:xfrm>
            <a:off x="293448" y="737914"/>
            <a:ext cx="5377352" cy="2209552"/>
          </a:xfrm>
          <a:prstGeom prst="rect">
            <a:avLst/>
          </a:prstGeom>
        </p:spPr>
        <p:txBody>
          <a:bodyPr/>
          <a:lstStyle/>
          <a:p>
            <a:pPr marL="0" indent="0" defTabSz="495005">
              <a:spcBef>
                <a:spcPts val="200"/>
              </a:spcBef>
              <a:buSzTx/>
              <a:buNone/>
              <a:defRPr b="1" sz="1100"/>
            </a:pPr>
            <a:r>
              <a:t>2. </a:t>
            </a:r>
            <a:r>
              <a:rPr>
                <a:latin typeface="+mj-lt"/>
                <a:ea typeface="+mj-ea"/>
                <a:cs typeface="+mj-cs"/>
                <a:sym typeface="Helvetica"/>
              </a:rPr>
              <a:t>人类与计算机</a:t>
            </a:r>
          </a:p>
          <a:p>
            <a:pPr marL="185627" indent="-185627" defTabSz="495005">
              <a:spcBef>
                <a:spcPts val="200"/>
              </a:spcBef>
              <a:defRPr sz="1100"/>
            </a:pPr>
            <a:r>
              <a:t>(1) </a:t>
            </a:r>
            <a:r>
              <a:rPr>
                <a:latin typeface="+mj-lt"/>
                <a:ea typeface="+mj-ea"/>
                <a:cs typeface="+mj-cs"/>
                <a:sym typeface="Helvetica"/>
              </a:rPr>
              <a:t>计算机技术</a:t>
            </a:r>
            <a:r>
              <a:rPr>
                <a:solidFill>
                  <a:srgbClr val="FF0000"/>
                </a:solidFill>
                <a:latin typeface="+mj-lt"/>
                <a:ea typeface="+mj-ea"/>
                <a:cs typeface="+mj-cs"/>
                <a:sym typeface="Helvetica"/>
              </a:rPr>
              <a:t>使用者</a:t>
            </a:r>
            <a:r>
              <a:rPr>
                <a:latin typeface="+mj-lt"/>
                <a:ea typeface="+mj-ea"/>
                <a:cs typeface="+mj-cs"/>
                <a:sym typeface="Helvetica"/>
              </a:rPr>
              <a:t>与计算机：非专业的普通用户、计算机专业人员</a:t>
            </a:r>
          </a:p>
          <a:p>
            <a:pPr marL="185627" indent="-185627" defTabSz="495005">
              <a:defRPr sz="1100"/>
            </a:pPr>
          </a:p>
          <a:p>
            <a:pPr marL="185627" indent="-185627" defTabSz="495005">
              <a:spcBef>
                <a:spcPts val="200"/>
              </a:spcBef>
              <a:defRPr sz="1100"/>
            </a:pPr>
            <a:r>
              <a:t>(2) </a:t>
            </a:r>
            <a:r>
              <a:rPr>
                <a:latin typeface="+mj-lt"/>
                <a:ea typeface="+mj-ea"/>
                <a:cs typeface="+mj-cs"/>
                <a:sym typeface="Helvetica"/>
              </a:rPr>
              <a:t>计算机技术</a:t>
            </a:r>
            <a:r>
              <a:rPr>
                <a:solidFill>
                  <a:srgbClr val="FF0000"/>
                </a:solidFill>
                <a:latin typeface="+mj-lt"/>
                <a:ea typeface="+mj-ea"/>
                <a:cs typeface="+mj-cs"/>
                <a:sym typeface="Helvetica"/>
              </a:rPr>
              <a:t>设计者</a:t>
            </a:r>
            <a:r>
              <a:rPr>
                <a:latin typeface="+mj-lt"/>
                <a:ea typeface="+mj-ea"/>
                <a:cs typeface="+mj-cs"/>
                <a:sym typeface="Helvetica"/>
              </a:rPr>
              <a:t>与计算机：表现出来单纯的科学精神和工程意识</a:t>
            </a:r>
          </a:p>
          <a:p>
            <a:pPr marL="185627" indent="-185627" defTabSz="495005">
              <a:defRPr sz="1100"/>
            </a:pPr>
          </a:p>
          <a:p>
            <a:pPr marL="185627" indent="-185627" defTabSz="495005">
              <a:spcBef>
                <a:spcPts val="200"/>
              </a:spcBef>
              <a:defRPr sz="1100"/>
            </a:pPr>
            <a:r>
              <a:t>(3) </a:t>
            </a:r>
            <a:r>
              <a:rPr>
                <a:solidFill>
                  <a:srgbClr val="FF0000"/>
                </a:solidFill>
                <a:latin typeface="+mj-lt"/>
                <a:ea typeface="+mj-ea"/>
                <a:cs typeface="+mj-cs"/>
                <a:sym typeface="Helvetica"/>
              </a:rPr>
              <a:t>其他人</a:t>
            </a:r>
            <a:r>
              <a:rPr>
                <a:latin typeface="+mj-lt"/>
                <a:ea typeface="+mj-ea"/>
                <a:cs typeface="+mj-cs"/>
                <a:sym typeface="Helvetica"/>
              </a:rPr>
              <a:t>与计算机：科幻作品大师、普通公民等的经历也促使人们对计算机技术进行伦理的思考。</a:t>
            </a:r>
          </a:p>
          <a:p>
            <a:pPr marL="185627" indent="-185627" defTabSz="495005">
              <a:defRPr sz="1100"/>
            </a:pPr>
          </a:p>
          <a:p>
            <a:pPr marL="185627" indent="-185627" defTabSz="495005">
              <a:spcBef>
                <a:spcPts val="200"/>
              </a:spcBef>
              <a:defRPr sz="1100">
                <a:latin typeface="+mj-lt"/>
                <a:ea typeface="+mj-ea"/>
                <a:cs typeface="+mj-cs"/>
                <a:sym typeface="Helvetica"/>
              </a:defRPr>
            </a:pPr>
            <a:r>
              <a:t>在市场经济日益发达的社会里，使得上述关系变得复杂化了。</a:t>
            </a:r>
          </a:p>
        </p:txBody>
      </p:sp>
      <p:sp>
        <p:nvSpPr>
          <p:cNvPr id="49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3.1.1 </a:t>
            </a:r>
            <a:r>
              <a:rPr>
                <a:latin typeface="+mj-lt"/>
                <a:ea typeface="+mj-ea"/>
                <a:cs typeface="+mj-cs"/>
                <a:sym typeface="Helvetica"/>
              </a:rPr>
              <a:t>基于角色的认识</a:t>
            </a:r>
          </a:p>
        </p:txBody>
      </p:sp>
      <p:sp>
        <p:nvSpPr>
          <p:cNvPr id="492"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4" name="内容占位符 2"/>
          <p:cNvSpPr txBox="1"/>
          <p:nvPr>
            <p:ph type="body" idx="1"/>
          </p:nvPr>
        </p:nvSpPr>
        <p:spPr>
          <a:xfrm>
            <a:off x="293448" y="737914"/>
            <a:ext cx="5377352" cy="2209552"/>
          </a:xfrm>
          <a:prstGeom prst="rect">
            <a:avLst/>
          </a:prstGeom>
        </p:spPr>
        <p:txBody>
          <a:bodyPr/>
          <a:lstStyle/>
          <a:p>
            <a:pPr>
              <a:spcBef>
                <a:spcPts val="200"/>
              </a:spcBef>
              <a:defRPr sz="1200">
                <a:solidFill>
                  <a:srgbClr val="0000FF"/>
                </a:solidFill>
                <a:latin typeface="+mj-lt"/>
                <a:ea typeface="+mj-ea"/>
                <a:cs typeface="+mj-cs"/>
                <a:sym typeface="Helvetica"/>
              </a:defRPr>
            </a:pPr>
            <a:r>
              <a:t>例：</a:t>
            </a:r>
            <a:r>
              <a:rPr>
                <a:solidFill>
                  <a:srgbClr val="000000"/>
                </a:solidFill>
              </a:rPr>
              <a:t>科学家（分享知识）、工程师（凭爱好发明新技术）、商家（商品）</a:t>
            </a:r>
          </a:p>
        </p:txBody>
      </p:sp>
      <p:sp>
        <p:nvSpPr>
          <p:cNvPr id="49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3.1.1 </a:t>
            </a:r>
            <a:r>
              <a:rPr>
                <a:latin typeface="+mj-lt"/>
                <a:ea typeface="+mj-ea"/>
                <a:cs typeface="+mj-cs"/>
                <a:sym typeface="Helvetica"/>
              </a:rPr>
              <a:t>基于角色的认识</a:t>
            </a:r>
          </a:p>
        </p:txBody>
      </p:sp>
      <p:sp>
        <p:nvSpPr>
          <p:cNvPr id="496"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8" name="内容占位符 2"/>
          <p:cNvSpPr txBox="1"/>
          <p:nvPr>
            <p:ph type="body" idx="1"/>
          </p:nvPr>
        </p:nvSpPr>
        <p:spPr>
          <a:xfrm>
            <a:off x="293448" y="737914"/>
            <a:ext cx="5377352" cy="2209552"/>
          </a:xfrm>
          <a:prstGeom prst="rect">
            <a:avLst/>
          </a:prstGeom>
        </p:spPr>
        <p:txBody>
          <a:bodyPr/>
          <a:lstStyle/>
          <a:p>
            <a:pPr marL="0" indent="0" defTabSz="495005">
              <a:spcBef>
                <a:spcPts val="200"/>
              </a:spcBef>
              <a:buSzTx/>
              <a:buNone/>
              <a:defRPr b="1" sz="1100"/>
            </a:pPr>
            <a:r>
              <a:t>1. </a:t>
            </a:r>
            <a:r>
              <a:rPr>
                <a:latin typeface="+mj-lt"/>
                <a:ea typeface="+mj-ea"/>
                <a:cs typeface="+mj-cs"/>
                <a:sym typeface="Helvetica"/>
              </a:rPr>
              <a:t>知识的形成理论</a:t>
            </a:r>
          </a:p>
          <a:p>
            <a:pPr marL="185627" indent="-185627" defTabSz="495005">
              <a:spcBef>
                <a:spcPts val="200"/>
              </a:spcBef>
              <a:defRPr sz="1100">
                <a:solidFill>
                  <a:srgbClr val="0000FF"/>
                </a:solidFill>
                <a:latin typeface="+mj-lt"/>
                <a:ea typeface="+mj-ea"/>
                <a:cs typeface="+mj-cs"/>
                <a:sym typeface="Helvetica"/>
              </a:defRPr>
            </a:pPr>
            <a:r>
              <a:t>任何一门知识</a:t>
            </a:r>
            <a:r>
              <a:rPr>
                <a:solidFill>
                  <a:srgbClr val="000000"/>
                </a:solidFill>
              </a:rPr>
              <a:t>的形成都要经历</a:t>
            </a:r>
            <a:r>
              <a:rPr>
                <a:solidFill>
                  <a:srgbClr val="000000"/>
                </a:solidFill>
                <a:latin typeface="+mn-lt"/>
                <a:ea typeface="+mn-ea"/>
                <a:cs typeface="+mn-cs"/>
                <a:sym typeface="Calibri"/>
              </a:rPr>
              <a:t>3</a:t>
            </a:r>
            <a:r>
              <a:rPr>
                <a:solidFill>
                  <a:srgbClr val="000000"/>
                </a:solidFill>
              </a:rPr>
              <a:t>个过程：</a:t>
            </a:r>
          </a:p>
          <a:p>
            <a:pPr lvl="1" marL="402192" indent="-154689" defTabSz="495005">
              <a:spcBef>
                <a:spcPts val="200"/>
              </a:spcBef>
              <a:defRPr sz="1100">
                <a:solidFill>
                  <a:srgbClr val="FF0000"/>
                </a:solidFill>
                <a:latin typeface="+mj-lt"/>
                <a:ea typeface="+mj-ea"/>
                <a:cs typeface="+mj-cs"/>
                <a:sym typeface="Helvetica"/>
              </a:defRPr>
            </a:pPr>
            <a:r>
              <a:t>产生</a:t>
            </a:r>
            <a:r>
              <a:rPr>
                <a:solidFill>
                  <a:srgbClr val="000000"/>
                </a:solidFill>
              </a:rPr>
              <a:t>过程。知识增长的源泉和机制。</a:t>
            </a:r>
          </a:p>
          <a:p>
            <a:pPr lvl="1" marL="402192" indent="-154689" defTabSz="495005">
              <a:spcBef>
                <a:spcPts val="200"/>
              </a:spcBef>
              <a:defRPr sz="1100">
                <a:solidFill>
                  <a:srgbClr val="FF0000"/>
                </a:solidFill>
                <a:latin typeface="+mj-lt"/>
                <a:ea typeface="+mj-ea"/>
                <a:cs typeface="+mj-cs"/>
                <a:sym typeface="Helvetica"/>
              </a:defRPr>
            </a:pPr>
            <a:r>
              <a:t>选择</a:t>
            </a:r>
            <a:r>
              <a:rPr>
                <a:solidFill>
                  <a:srgbClr val="000000"/>
                </a:solidFill>
              </a:rPr>
              <a:t>和</a:t>
            </a:r>
            <a:r>
              <a:t>评价</a:t>
            </a:r>
            <a:r>
              <a:rPr>
                <a:solidFill>
                  <a:srgbClr val="000000"/>
                </a:solidFill>
              </a:rPr>
              <a:t>过程。检验新规范的真理性和人类对其接受和认定的过程。</a:t>
            </a:r>
          </a:p>
          <a:p>
            <a:pPr lvl="1" marL="402192" indent="-154689" defTabSz="495005">
              <a:spcBef>
                <a:spcPts val="200"/>
              </a:spcBef>
              <a:defRPr sz="1100">
                <a:latin typeface="+mj-lt"/>
                <a:ea typeface="+mj-ea"/>
                <a:cs typeface="+mj-cs"/>
                <a:sym typeface="Helvetica"/>
              </a:defRPr>
            </a:pPr>
            <a:r>
              <a:t>建立</a:t>
            </a:r>
            <a:r>
              <a:rPr>
                <a:solidFill>
                  <a:srgbClr val="FF0000"/>
                </a:solidFill>
              </a:rPr>
              <a:t>新旧理论体系的关系</a:t>
            </a:r>
            <a:r>
              <a:t>。</a:t>
            </a:r>
          </a:p>
          <a:p>
            <a:pPr marL="185627" indent="-185627" defTabSz="495005">
              <a:defRPr sz="1100"/>
            </a:pPr>
          </a:p>
          <a:p>
            <a:pPr marL="185627" indent="-185627" defTabSz="495005">
              <a:spcBef>
                <a:spcPts val="200"/>
              </a:spcBef>
              <a:defRPr sz="1100">
                <a:latin typeface="+mj-lt"/>
                <a:ea typeface="+mj-ea"/>
                <a:cs typeface="+mj-cs"/>
                <a:sym typeface="Helvetica"/>
              </a:defRPr>
            </a:pPr>
            <a:r>
              <a:t>计算机伦理学经过</a:t>
            </a:r>
            <a:r>
              <a:rPr>
                <a:latin typeface="+mn-lt"/>
                <a:ea typeface="+mn-ea"/>
                <a:cs typeface="+mn-cs"/>
                <a:sym typeface="Calibri"/>
              </a:rPr>
              <a:t>40</a:t>
            </a:r>
            <a:r>
              <a:t>年左右的发展，目前已逐渐形成了自己的</a:t>
            </a:r>
            <a:r>
              <a:rPr>
                <a:solidFill>
                  <a:srgbClr val="FF0000"/>
                </a:solidFill>
              </a:rPr>
              <a:t>理论研究</a:t>
            </a:r>
            <a:r>
              <a:t>和</a:t>
            </a:r>
            <a:r>
              <a:rPr>
                <a:solidFill>
                  <a:srgbClr val="FF0000"/>
                </a:solidFill>
              </a:rPr>
              <a:t>教学内容</a:t>
            </a:r>
            <a:r>
              <a:t>体系。</a:t>
            </a:r>
          </a:p>
          <a:p>
            <a:pPr marL="185627" indent="-185627" defTabSz="495005">
              <a:spcBef>
                <a:spcPts val="200"/>
              </a:spcBef>
              <a:defRPr sz="1100">
                <a:latin typeface="+mj-lt"/>
                <a:ea typeface="+mj-ea"/>
                <a:cs typeface="+mj-cs"/>
                <a:sym typeface="Helvetica"/>
              </a:defRPr>
            </a:pPr>
            <a:r>
              <a:t>随着技术和社会经济的发展，将加快推动计算机伦理学科的深入发展。</a:t>
            </a:r>
          </a:p>
        </p:txBody>
      </p:sp>
      <p:sp>
        <p:nvSpPr>
          <p:cNvPr id="49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3.1.2 </a:t>
            </a:r>
            <a:r>
              <a:rPr>
                <a:latin typeface="+mj-lt"/>
                <a:ea typeface="+mj-ea"/>
                <a:cs typeface="+mj-cs"/>
                <a:sym typeface="Helvetica"/>
              </a:rPr>
              <a:t>知识的形成与科学家的基本素养</a:t>
            </a:r>
          </a:p>
        </p:txBody>
      </p:sp>
      <p:sp>
        <p:nvSpPr>
          <p:cNvPr id="500"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2"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2. </a:t>
            </a:r>
            <a:r>
              <a:rPr>
                <a:latin typeface="+mj-lt"/>
                <a:ea typeface="+mj-ea"/>
                <a:cs typeface="+mj-cs"/>
                <a:sym typeface="Helvetica"/>
              </a:rPr>
              <a:t>科学家的基本素养</a:t>
            </a:r>
          </a:p>
          <a:p>
            <a:pPr>
              <a:spcBef>
                <a:spcPts val="200"/>
              </a:spcBef>
              <a:defRPr sz="1200">
                <a:latin typeface="+mj-lt"/>
                <a:ea typeface="+mj-ea"/>
                <a:cs typeface="+mj-cs"/>
                <a:sym typeface="Helvetica"/>
              </a:defRPr>
            </a:pPr>
            <a:r>
              <a:t>所谓科学研究就是对新知识的追求。马克思：科学就在于用</a:t>
            </a:r>
            <a:r>
              <a:rPr>
                <a:solidFill>
                  <a:srgbClr val="0000FF"/>
                </a:solidFill>
              </a:rPr>
              <a:t>理性方法</a:t>
            </a:r>
            <a:r>
              <a:t>去整理</a:t>
            </a:r>
            <a:r>
              <a:rPr>
                <a:solidFill>
                  <a:srgbClr val="0000FF"/>
                </a:solidFill>
              </a:rPr>
              <a:t>感性材料</a:t>
            </a:r>
            <a:r>
              <a:t>。</a:t>
            </a:r>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latin typeface="+mn-lt"/>
                <a:ea typeface="+mn-ea"/>
                <a:cs typeface="+mn-cs"/>
                <a:sym typeface="Calibri"/>
              </a:rPr>
              <a:t>Common sense, intuitively make sense (e.g., MSRA intern experience)</a:t>
            </a:r>
          </a:p>
        </p:txBody>
      </p:sp>
      <p:sp>
        <p:nvSpPr>
          <p:cNvPr id="50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3.1.2 </a:t>
            </a:r>
            <a:r>
              <a:rPr>
                <a:latin typeface="+mj-lt"/>
                <a:ea typeface="+mj-ea"/>
                <a:cs typeface="+mj-cs"/>
                <a:sym typeface="Helvetica"/>
              </a:rPr>
              <a:t>知识的形成与科学家的基本素养</a:t>
            </a:r>
          </a:p>
        </p:txBody>
      </p:sp>
      <p:sp>
        <p:nvSpPr>
          <p:cNvPr id="504"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6" name="内容占位符 2"/>
          <p:cNvSpPr txBox="1"/>
          <p:nvPr>
            <p:ph type="body" idx="1"/>
          </p:nvPr>
        </p:nvSpPr>
        <p:spPr>
          <a:xfrm>
            <a:off x="293448" y="737914"/>
            <a:ext cx="5377352" cy="2209552"/>
          </a:xfrm>
          <a:prstGeom prst="rect">
            <a:avLst/>
          </a:prstGeom>
        </p:spPr>
        <p:txBody>
          <a:bodyPr/>
          <a:lstStyle/>
          <a:p>
            <a:pPr marL="193526" indent="-193526" defTabSz="516070">
              <a:spcBef>
                <a:spcPts val="200"/>
              </a:spcBef>
              <a:defRPr sz="1100">
                <a:latin typeface="+mj-lt"/>
                <a:ea typeface="+mj-ea"/>
                <a:cs typeface="+mj-cs"/>
                <a:sym typeface="Helvetica"/>
              </a:defRPr>
            </a:pPr>
            <a:r>
              <a:t>计算机设计者的价值观（理想状态下）：</a:t>
            </a:r>
          </a:p>
          <a:p>
            <a:pPr lvl="1" marL="419307" indent="-161270" defTabSz="516070">
              <a:spcBef>
                <a:spcPts val="200"/>
              </a:spcBef>
              <a:defRPr sz="1100">
                <a:latin typeface="+mj-lt"/>
                <a:ea typeface="+mj-ea"/>
                <a:cs typeface="+mj-cs"/>
                <a:sym typeface="Helvetica"/>
              </a:defRPr>
            </a:pPr>
            <a:r>
              <a:t>他们受到未知世界精神上</a:t>
            </a:r>
            <a:r>
              <a:rPr>
                <a:solidFill>
                  <a:srgbClr val="FF0000"/>
                </a:solidFill>
              </a:rPr>
              <a:t>挑战（</a:t>
            </a:r>
            <a:r>
              <a:rPr>
                <a:solidFill>
                  <a:srgbClr val="FF0000"/>
                </a:solidFill>
                <a:latin typeface="+mn-lt"/>
                <a:ea typeface="+mn-ea"/>
                <a:cs typeface="+mn-cs"/>
                <a:sym typeface="Calibri"/>
              </a:rPr>
              <a:t>challenge</a:t>
            </a:r>
            <a:r>
              <a:rPr>
                <a:solidFill>
                  <a:srgbClr val="FF0000"/>
                </a:solidFill>
              </a:rPr>
              <a:t>）</a:t>
            </a:r>
            <a:r>
              <a:t>的吸引，并乐于施展才智以寻求答案</a:t>
            </a:r>
          </a:p>
          <a:p>
            <a:pPr lvl="1" marL="419307" indent="-161270" defTabSz="516070">
              <a:spcBef>
                <a:spcPts val="200"/>
              </a:spcBef>
              <a:defRPr sz="1100">
                <a:latin typeface="+mj-lt"/>
                <a:ea typeface="+mj-ea"/>
                <a:cs typeface="+mj-cs"/>
                <a:sym typeface="Helvetica"/>
              </a:defRPr>
            </a:pPr>
            <a:r>
              <a:t>他们有一种要同事与自己</a:t>
            </a:r>
            <a:r>
              <a:rPr>
                <a:solidFill>
                  <a:srgbClr val="FF0000"/>
                </a:solidFill>
              </a:rPr>
              <a:t>分享（</a:t>
            </a:r>
            <a:r>
              <a:rPr>
                <a:solidFill>
                  <a:srgbClr val="FF0000"/>
                </a:solidFill>
                <a:latin typeface="+mn-lt"/>
                <a:ea typeface="+mn-ea"/>
                <a:cs typeface="+mn-cs"/>
                <a:sym typeface="Calibri"/>
              </a:rPr>
              <a:t>share</a:t>
            </a:r>
            <a:r>
              <a:rPr>
                <a:solidFill>
                  <a:srgbClr val="FF0000"/>
                </a:solidFill>
              </a:rPr>
              <a:t>）</a:t>
            </a:r>
            <a:r>
              <a:t>快乐的强烈愿望，与此同时，他的同事也受到激励</a:t>
            </a:r>
          </a:p>
          <a:p>
            <a:pPr lvl="1" marL="419307" indent="-161270" defTabSz="516070">
              <a:spcBef>
                <a:spcPts val="200"/>
              </a:spcBef>
              <a:defRPr sz="1100">
                <a:latin typeface="+mj-lt"/>
                <a:ea typeface="+mj-ea"/>
                <a:cs typeface="+mj-cs"/>
                <a:sym typeface="Helvetica"/>
              </a:defRPr>
            </a:pPr>
            <a:r>
              <a:t>在科学研究中</a:t>
            </a:r>
            <a:r>
              <a:rPr>
                <a:solidFill>
                  <a:srgbClr val="FF0000"/>
                </a:solidFill>
              </a:rPr>
              <a:t>失败（</a:t>
            </a:r>
            <a:r>
              <a:rPr>
                <a:solidFill>
                  <a:srgbClr val="FF0000"/>
                </a:solidFill>
                <a:latin typeface="+mn-lt"/>
                <a:ea typeface="+mn-ea"/>
                <a:cs typeface="+mn-cs"/>
                <a:sym typeface="Calibri"/>
              </a:rPr>
              <a:t>failure</a:t>
            </a:r>
            <a:r>
              <a:rPr>
                <a:solidFill>
                  <a:srgbClr val="FF0000"/>
                </a:solidFill>
              </a:rPr>
              <a:t>）</a:t>
            </a:r>
            <a:r>
              <a:t>多于成功</a:t>
            </a:r>
          </a:p>
          <a:p>
            <a:pPr lvl="1" marL="419307" indent="-161270" defTabSz="516070">
              <a:spcBef>
                <a:spcPts val="200"/>
              </a:spcBef>
              <a:defRPr sz="1100">
                <a:latin typeface="+mj-lt"/>
                <a:ea typeface="+mj-ea"/>
                <a:cs typeface="+mj-cs"/>
                <a:sym typeface="Helvetica"/>
              </a:defRPr>
            </a:pPr>
            <a:r>
              <a:t>他们普遍承认并遵守一些</a:t>
            </a:r>
            <a:r>
              <a:rPr>
                <a:solidFill>
                  <a:srgbClr val="FF0000"/>
                </a:solidFill>
              </a:rPr>
              <a:t>道德（</a:t>
            </a:r>
            <a:r>
              <a:rPr>
                <a:solidFill>
                  <a:srgbClr val="FF0000"/>
                </a:solidFill>
                <a:latin typeface="+mn-lt"/>
                <a:ea typeface="+mn-ea"/>
                <a:cs typeface="+mn-cs"/>
                <a:sym typeface="Calibri"/>
              </a:rPr>
              <a:t>ethics</a:t>
            </a:r>
            <a:r>
              <a:rPr>
                <a:solidFill>
                  <a:srgbClr val="FF0000"/>
                </a:solidFill>
              </a:rPr>
              <a:t>）</a:t>
            </a:r>
            <a:r>
              <a:t>观点：对前人成果或帮助者给予</a:t>
            </a:r>
            <a:r>
              <a:rPr>
                <a:solidFill>
                  <a:srgbClr val="0000FF"/>
                </a:solidFill>
              </a:rPr>
              <a:t>肯定和感谢</a:t>
            </a:r>
            <a:r>
              <a:t>，将实验结果和观察到的现象</a:t>
            </a:r>
            <a:r>
              <a:rPr>
                <a:solidFill>
                  <a:srgbClr val="0000FF"/>
                </a:solidFill>
              </a:rPr>
              <a:t>发表</a:t>
            </a:r>
            <a:r>
              <a:t>，广大科学家之间存在着一种天然的</a:t>
            </a:r>
            <a:r>
              <a:rPr>
                <a:solidFill>
                  <a:srgbClr val="0000FF"/>
                </a:solidFill>
              </a:rPr>
              <a:t>同情、互相理解</a:t>
            </a:r>
            <a:r>
              <a:t>的国际精神</a:t>
            </a:r>
          </a:p>
        </p:txBody>
      </p:sp>
      <p:sp>
        <p:nvSpPr>
          <p:cNvPr id="507"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3.1.2 </a:t>
            </a:r>
            <a:r>
              <a:rPr>
                <a:latin typeface="+mj-lt"/>
                <a:ea typeface="+mj-ea"/>
                <a:cs typeface="+mj-cs"/>
                <a:sym typeface="Helvetica"/>
              </a:rPr>
              <a:t>知识的形成与科学家的基本素养</a:t>
            </a:r>
          </a:p>
        </p:txBody>
      </p:sp>
      <p:sp>
        <p:nvSpPr>
          <p:cNvPr id="508"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0" name="内容占位符 2"/>
          <p:cNvSpPr txBox="1"/>
          <p:nvPr>
            <p:ph type="body" idx="1"/>
          </p:nvPr>
        </p:nvSpPr>
        <p:spPr>
          <a:xfrm>
            <a:off x="293448" y="737914"/>
            <a:ext cx="5377352" cy="2209552"/>
          </a:xfrm>
          <a:prstGeom prst="rect">
            <a:avLst/>
          </a:prstGeom>
        </p:spPr>
        <p:txBody>
          <a:bodyPr/>
          <a:lstStyle/>
          <a:p>
            <a:pPr marL="0" indent="0">
              <a:spcBef>
                <a:spcPts val="200"/>
              </a:spcBef>
              <a:buSzTx/>
              <a:buNone/>
              <a:defRPr b="1" sz="1200"/>
            </a:pPr>
            <a:r>
              <a:t>3. </a:t>
            </a:r>
            <a:r>
              <a:rPr>
                <a:latin typeface="+mj-lt"/>
                <a:ea typeface="+mj-ea"/>
                <a:cs typeface="+mj-cs"/>
                <a:sym typeface="Helvetica"/>
              </a:rPr>
              <a:t>经济人假设</a:t>
            </a:r>
          </a:p>
          <a:p>
            <a:pPr>
              <a:spcBef>
                <a:spcPts val="200"/>
              </a:spcBef>
              <a:defRPr sz="1200">
                <a:latin typeface="+mj-lt"/>
                <a:ea typeface="+mj-ea"/>
                <a:cs typeface="+mj-cs"/>
                <a:sym typeface="Helvetica"/>
              </a:defRPr>
            </a:pPr>
            <a:r>
              <a:t>根据经济学家的观点，只要是人，大家都有</a:t>
            </a:r>
            <a:r>
              <a:rPr>
                <a:solidFill>
                  <a:srgbClr val="FF0000"/>
                </a:solidFill>
                <a:latin typeface="+mn-lt"/>
                <a:ea typeface="+mn-ea"/>
                <a:cs typeface="+mn-cs"/>
                <a:sym typeface="Calibri"/>
              </a:rPr>
              <a:t>“</a:t>
            </a:r>
            <a:r>
              <a:rPr>
                <a:solidFill>
                  <a:srgbClr val="FF0000"/>
                </a:solidFill>
              </a:rPr>
              <a:t>利己心</a:t>
            </a:r>
            <a:r>
              <a:rPr>
                <a:solidFill>
                  <a:srgbClr val="FF0000"/>
                </a:solidFill>
                <a:latin typeface="+mn-lt"/>
                <a:ea typeface="+mn-ea"/>
                <a:cs typeface="+mn-cs"/>
                <a:sym typeface="Calibri"/>
              </a:rPr>
              <a:t>”</a:t>
            </a:r>
            <a:r>
              <a:t>，可能会有</a:t>
            </a:r>
            <a:r>
              <a:rPr>
                <a:solidFill>
                  <a:srgbClr val="FF0000"/>
                </a:solidFill>
                <a:latin typeface="+mn-lt"/>
                <a:ea typeface="+mn-ea"/>
                <a:cs typeface="+mn-cs"/>
                <a:sym typeface="Calibri"/>
              </a:rPr>
              <a:t>“</a:t>
            </a:r>
            <a:r>
              <a:rPr>
                <a:solidFill>
                  <a:srgbClr val="FF0000"/>
                </a:solidFill>
              </a:rPr>
              <a:t>利他心</a:t>
            </a:r>
            <a:r>
              <a:rPr>
                <a:solidFill>
                  <a:srgbClr val="FF0000"/>
                </a:solidFill>
                <a:latin typeface="+mn-lt"/>
                <a:ea typeface="+mn-ea"/>
                <a:cs typeface="+mn-cs"/>
                <a:sym typeface="Calibri"/>
              </a:rPr>
              <a:t>”</a:t>
            </a:r>
            <a:endParaRPr>
              <a:solidFill>
                <a:srgbClr val="FF0000"/>
              </a:solidFill>
            </a:endParaRPr>
          </a:p>
          <a:p>
            <a:pPr>
              <a:defRPr sz="1200"/>
            </a:pPr>
          </a:p>
          <a:p>
            <a:pPr>
              <a:spcBef>
                <a:spcPts val="200"/>
              </a:spcBef>
              <a:defRPr sz="1200"/>
            </a:pPr>
            <a:r>
              <a:t>Adam Smith</a:t>
            </a:r>
            <a:r>
              <a:rPr>
                <a:latin typeface="+mj-lt"/>
                <a:ea typeface="+mj-ea"/>
                <a:cs typeface="+mj-cs"/>
                <a:sym typeface="Helvetica"/>
              </a:rPr>
              <a:t>（经济人假设的始祖）在论述市场</a:t>
            </a:r>
            <a:r>
              <a:rPr>
                <a:solidFill>
                  <a:srgbClr val="FF0000"/>
                </a:solidFill>
                <a:latin typeface="+mj-lt"/>
                <a:ea typeface="+mj-ea"/>
                <a:cs typeface="+mj-cs"/>
                <a:sym typeface="Helvetica"/>
              </a:rPr>
              <a:t>秩序</a:t>
            </a:r>
            <a:r>
              <a:rPr>
                <a:latin typeface="+mj-lt"/>
                <a:ea typeface="+mj-ea"/>
                <a:cs typeface="+mj-cs"/>
                <a:sym typeface="Helvetica"/>
              </a:rPr>
              <a:t>形成的原理时，特别强调</a:t>
            </a:r>
            <a:r>
              <a:rPr>
                <a:solidFill>
                  <a:srgbClr val="FF0000"/>
                </a:solidFill>
                <a:latin typeface="+mj-lt"/>
                <a:ea typeface="+mj-ea"/>
                <a:cs typeface="+mj-cs"/>
                <a:sym typeface="Helvetica"/>
              </a:rPr>
              <a:t>追求私利</a:t>
            </a:r>
            <a:r>
              <a:rPr>
                <a:latin typeface="+mj-lt"/>
                <a:ea typeface="+mj-ea"/>
                <a:cs typeface="+mj-cs"/>
                <a:sym typeface="Helvetica"/>
              </a:rPr>
              <a:t>的意义。这种人都有自利的</a:t>
            </a:r>
            <a:r>
              <a:rPr>
                <a:solidFill>
                  <a:srgbClr val="FF0000"/>
                </a:solidFill>
                <a:latin typeface="+mj-lt"/>
                <a:ea typeface="+mj-ea"/>
                <a:cs typeface="+mj-cs"/>
                <a:sym typeface="Helvetica"/>
              </a:rPr>
              <a:t>动机（</a:t>
            </a:r>
            <a:r>
              <a:rPr>
                <a:solidFill>
                  <a:srgbClr val="FF0000"/>
                </a:solidFill>
              </a:rPr>
              <a:t>motivation</a:t>
            </a:r>
            <a:r>
              <a:rPr>
                <a:solidFill>
                  <a:srgbClr val="FF0000"/>
                </a:solidFill>
                <a:latin typeface="+mj-lt"/>
                <a:ea typeface="+mj-ea"/>
                <a:cs typeface="+mj-cs"/>
                <a:sym typeface="Helvetica"/>
              </a:rPr>
              <a:t>）</a:t>
            </a:r>
            <a:r>
              <a:rPr>
                <a:latin typeface="+mj-lt"/>
                <a:ea typeface="+mj-ea"/>
                <a:cs typeface="+mj-cs"/>
                <a:sym typeface="Helvetica"/>
              </a:rPr>
              <a:t>和</a:t>
            </a:r>
            <a:r>
              <a:rPr>
                <a:solidFill>
                  <a:srgbClr val="FF0000"/>
                </a:solidFill>
                <a:latin typeface="+mj-lt"/>
                <a:ea typeface="+mj-ea"/>
                <a:cs typeface="+mj-cs"/>
                <a:sym typeface="Helvetica"/>
              </a:rPr>
              <a:t>行为（</a:t>
            </a:r>
            <a:r>
              <a:rPr>
                <a:solidFill>
                  <a:srgbClr val="FF0000"/>
                </a:solidFill>
              </a:rPr>
              <a:t>behavior</a:t>
            </a:r>
            <a:r>
              <a:rPr>
                <a:solidFill>
                  <a:srgbClr val="FF0000"/>
                </a:solidFill>
                <a:latin typeface="+mj-lt"/>
                <a:ea typeface="+mj-ea"/>
                <a:cs typeface="+mj-cs"/>
                <a:sym typeface="Helvetica"/>
              </a:rPr>
              <a:t>）</a:t>
            </a:r>
            <a:r>
              <a:rPr>
                <a:latin typeface="+mj-lt"/>
                <a:ea typeface="+mj-ea"/>
                <a:cs typeface="+mj-cs"/>
                <a:sym typeface="Helvetica"/>
              </a:rPr>
              <a:t>的假设，被后人概括为</a:t>
            </a:r>
            <a:r>
              <a:t>“</a:t>
            </a:r>
            <a:r>
              <a:rPr>
                <a:latin typeface="+mj-lt"/>
                <a:ea typeface="+mj-ea"/>
                <a:cs typeface="+mj-cs"/>
                <a:sym typeface="Helvetica"/>
              </a:rPr>
              <a:t>经济人</a:t>
            </a:r>
            <a:r>
              <a:t>”</a:t>
            </a:r>
            <a:r>
              <a:rPr>
                <a:latin typeface="+mj-lt"/>
                <a:ea typeface="+mj-ea"/>
                <a:cs typeface="+mj-cs"/>
                <a:sym typeface="Helvetica"/>
              </a:rPr>
              <a:t>假设。</a:t>
            </a:r>
          </a:p>
        </p:txBody>
      </p:sp>
      <p:sp>
        <p:nvSpPr>
          <p:cNvPr id="511"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3.1.2 </a:t>
            </a:r>
            <a:r>
              <a:rPr>
                <a:latin typeface="+mj-lt"/>
                <a:ea typeface="+mj-ea"/>
                <a:cs typeface="+mj-cs"/>
                <a:sym typeface="Helvetica"/>
              </a:rPr>
              <a:t>知识的形成与科学家的基本素养</a:t>
            </a:r>
          </a:p>
        </p:txBody>
      </p:sp>
      <p:sp>
        <p:nvSpPr>
          <p:cNvPr id="512"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4" name="内容占位符 2"/>
          <p:cNvSpPr txBox="1"/>
          <p:nvPr>
            <p:ph type="body" idx="1"/>
          </p:nvPr>
        </p:nvSpPr>
        <p:spPr>
          <a:xfrm>
            <a:off x="293448" y="737914"/>
            <a:ext cx="5377352" cy="2209552"/>
          </a:xfrm>
          <a:prstGeom prst="rect">
            <a:avLst/>
          </a:prstGeom>
        </p:spPr>
        <p:txBody>
          <a:bodyPr/>
          <a:lstStyle/>
          <a:p>
            <a:pPr>
              <a:spcBef>
                <a:spcPts val="200"/>
              </a:spcBef>
              <a:defRPr sz="1200"/>
            </a:pPr>
            <a:r>
              <a:t>Edgar H. Schein</a:t>
            </a:r>
            <a:r>
              <a:rPr>
                <a:latin typeface="+mj-lt"/>
                <a:ea typeface="+mj-ea"/>
                <a:cs typeface="+mj-cs"/>
                <a:sym typeface="Helvetica"/>
              </a:rPr>
              <a:t>（当代管理学家）把经济人假设具体归纳为</a:t>
            </a:r>
            <a:r>
              <a:t>4</a:t>
            </a:r>
            <a:r>
              <a:rPr>
                <a:latin typeface="+mj-lt"/>
                <a:ea typeface="+mj-ea"/>
                <a:cs typeface="+mj-cs"/>
                <a:sym typeface="Helvetica"/>
              </a:rPr>
              <a:t>点：</a:t>
            </a:r>
          </a:p>
          <a:p>
            <a:pPr lvl="1" marL="427865" indent="-164563">
              <a:spcBef>
                <a:spcPts val="200"/>
              </a:spcBef>
              <a:defRPr sz="1200">
                <a:latin typeface="+mj-lt"/>
                <a:ea typeface="+mj-ea"/>
                <a:cs typeface="+mj-cs"/>
                <a:sym typeface="Helvetica"/>
              </a:defRPr>
            </a:pPr>
            <a:r>
              <a:t>人是由经济诱因来引发工作</a:t>
            </a:r>
            <a:r>
              <a:rPr>
                <a:solidFill>
                  <a:srgbClr val="FF0000"/>
                </a:solidFill>
              </a:rPr>
              <a:t>动机</a:t>
            </a:r>
            <a:r>
              <a:t>的，其目的在于获取最大的经济利益</a:t>
            </a:r>
          </a:p>
          <a:p>
            <a:pPr lvl="1" marL="427865" indent="-164563">
              <a:spcBef>
                <a:spcPts val="200"/>
              </a:spcBef>
              <a:defRPr sz="1200">
                <a:latin typeface="+mj-lt"/>
                <a:ea typeface="+mj-ea"/>
                <a:cs typeface="+mj-cs"/>
                <a:sym typeface="Helvetica"/>
              </a:defRPr>
            </a:pPr>
            <a:r>
              <a:t>经济诱因在组织的控制之下，因此，人</a:t>
            </a:r>
            <a:r>
              <a:rPr>
                <a:solidFill>
                  <a:srgbClr val="FF0000"/>
                </a:solidFill>
              </a:rPr>
              <a:t>被动</a:t>
            </a:r>
            <a:r>
              <a:t>地在组织的操纵、激励和控制之下从事工作</a:t>
            </a:r>
          </a:p>
          <a:p>
            <a:pPr lvl="1" marL="427865" indent="-164563">
              <a:spcBef>
                <a:spcPts val="200"/>
              </a:spcBef>
              <a:defRPr sz="1200">
                <a:latin typeface="+mj-lt"/>
                <a:ea typeface="+mj-ea"/>
                <a:cs typeface="+mj-cs"/>
                <a:sym typeface="Helvetica"/>
              </a:defRPr>
            </a:pPr>
            <a:r>
              <a:t>人以一种合乎</a:t>
            </a:r>
            <a:r>
              <a:rPr>
                <a:solidFill>
                  <a:srgbClr val="FF0000"/>
                </a:solidFill>
              </a:rPr>
              <a:t>理性的</a:t>
            </a:r>
            <a:r>
              <a:t>、精打细算的方式</a:t>
            </a:r>
            <a:r>
              <a:rPr>
                <a:solidFill>
                  <a:srgbClr val="FF0000"/>
                </a:solidFill>
              </a:rPr>
              <a:t>行事</a:t>
            </a:r>
            <a:endParaRPr>
              <a:solidFill>
                <a:srgbClr val="FF0000"/>
              </a:solidFill>
            </a:endParaRPr>
          </a:p>
          <a:p>
            <a:pPr lvl="1" marL="427865" indent="-164563">
              <a:spcBef>
                <a:spcPts val="200"/>
              </a:spcBef>
              <a:defRPr sz="1200">
                <a:solidFill>
                  <a:srgbClr val="0000FF"/>
                </a:solidFill>
                <a:latin typeface="+mj-lt"/>
                <a:ea typeface="+mj-ea"/>
                <a:cs typeface="+mj-cs"/>
                <a:sym typeface="Helvetica"/>
              </a:defRPr>
            </a:pPr>
            <a:r>
              <a:t>人的情感是非理性的</a:t>
            </a:r>
            <a:r>
              <a:rPr>
                <a:solidFill>
                  <a:srgbClr val="000000"/>
                </a:solidFill>
              </a:rPr>
              <a:t>，会干预人对经济利益的合理追求</a:t>
            </a:r>
          </a:p>
        </p:txBody>
      </p:sp>
      <p:sp>
        <p:nvSpPr>
          <p:cNvPr id="515"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3.1.2 </a:t>
            </a:r>
            <a:r>
              <a:rPr>
                <a:latin typeface="+mj-lt"/>
                <a:ea typeface="+mj-ea"/>
                <a:cs typeface="+mj-cs"/>
                <a:sym typeface="Helvetica"/>
              </a:rPr>
              <a:t>知识的形成与科学家的基本素养</a:t>
            </a:r>
          </a:p>
        </p:txBody>
      </p:sp>
      <p:sp>
        <p:nvSpPr>
          <p:cNvPr id="516"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8" name="内容占位符 2"/>
          <p:cNvSpPr txBox="1"/>
          <p:nvPr>
            <p:ph type="body" idx="1"/>
          </p:nvPr>
        </p:nvSpPr>
        <p:spPr>
          <a:xfrm>
            <a:off x="293448" y="737914"/>
            <a:ext cx="5377352" cy="2209552"/>
          </a:xfrm>
          <a:prstGeom prst="rect">
            <a:avLst/>
          </a:prstGeom>
        </p:spPr>
        <p:txBody>
          <a:bodyPr/>
          <a:lstStyle/>
          <a:p>
            <a:pPr>
              <a:spcBef>
                <a:spcPts val="200"/>
              </a:spcBef>
              <a:buSzTx/>
              <a:buNone/>
              <a:defRPr b="1" sz="1200"/>
            </a:pPr>
            <a:r>
              <a:t>1. </a:t>
            </a:r>
            <a:r>
              <a:rPr>
                <a:latin typeface="+mj-lt"/>
                <a:ea typeface="+mj-ea"/>
                <a:cs typeface="+mj-cs"/>
                <a:sym typeface="Helvetica"/>
              </a:rPr>
              <a:t>意识的由来</a:t>
            </a:r>
          </a:p>
          <a:p>
            <a:pPr>
              <a:spcBef>
                <a:spcPts val="200"/>
              </a:spcBef>
              <a:defRPr sz="1200"/>
            </a:pPr>
            <a:r>
              <a:t>(1) </a:t>
            </a:r>
            <a:r>
              <a:rPr>
                <a:latin typeface="+mj-lt"/>
                <a:ea typeface="+mj-ea"/>
                <a:cs typeface="+mj-cs"/>
                <a:sym typeface="Helvetica"/>
              </a:rPr>
              <a:t>意识的概念</a:t>
            </a:r>
          </a:p>
          <a:p>
            <a:pPr>
              <a:defRPr sz="1200"/>
            </a:pPr>
          </a:p>
          <a:p>
            <a:pPr>
              <a:spcBef>
                <a:spcPts val="200"/>
              </a:spcBef>
              <a:defRPr sz="1200">
                <a:latin typeface="+mj-lt"/>
                <a:ea typeface="+mj-ea"/>
                <a:cs typeface="+mj-cs"/>
                <a:sym typeface="Helvetica"/>
              </a:defRPr>
            </a:pPr>
            <a:r>
              <a:t>关于意识（</a:t>
            </a:r>
            <a:r>
              <a:rPr>
                <a:latin typeface="+mn-lt"/>
                <a:ea typeface="+mn-ea"/>
                <a:cs typeface="+mn-cs"/>
                <a:sym typeface="Calibri"/>
              </a:rPr>
              <a:t>consciousness</a:t>
            </a:r>
            <a:r>
              <a:t>），到目前为止还是一个</a:t>
            </a:r>
            <a:r>
              <a:rPr>
                <a:solidFill>
                  <a:srgbClr val="FF0000"/>
                </a:solidFill>
              </a:rPr>
              <a:t>不完整、模糊</a:t>
            </a:r>
            <a:r>
              <a:t>的概念。</a:t>
            </a:r>
          </a:p>
          <a:p>
            <a:pPr>
              <a:defRPr sz="1200"/>
            </a:pPr>
          </a:p>
          <a:p>
            <a:pPr>
              <a:spcBef>
                <a:spcPts val="200"/>
              </a:spcBef>
              <a:defRPr sz="1200">
                <a:latin typeface="+mj-lt"/>
                <a:ea typeface="+mj-ea"/>
                <a:cs typeface="+mj-cs"/>
                <a:sym typeface="Helvetica"/>
              </a:defRPr>
            </a:pPr>
            <a:r>
              <a:t>一般认为，</a:t>
            </a:r>
            <a:r>
              <a:rPr>
                <a:latin typeface="+mn-lt"/>
                <a:ea typeface="+mn-ea"/>
                <a:cs typeface="+mn-cs"/>
                <a:sym typeface="Calibri"/>
              </a:rPr>
              <a:t>“</a:t>
            </a:r>
            <a:r>
              <a:t>意识</a:t>
            </a:r>
            <a:r>
              <a:rPr>
                <a:latin typeface="+mn-lt"/>
                <a:ea typeface="+mn-ea"/>
                <a:cs typeface="+mn-cs"/>
                <a:sym typeface="Calibri"/>
              </a:rPr>
              <a:t>”</a:t>
            </a:r>
            <a:r>
              <a:t>是人的大脑对客观物质世界的反映，是感觉、思维等各种心理过程的综合，其中的思维是</a:t>
            </a:r>
            <a:r>
              <a:rPr>
                <a:solidFill>
                  <a:srgbClr val="FF0000"/>
                </a:solidFill>
              </a:rPr>
              <a:t>人类特有的</a:t>
            </a:r>
            <a:r>
              <a:t>反映现实的高级形式。</a:t>
            </a:r>
          </a:p>
        </p:txBody>
      </p:sp>
      <p:sp>
        <p:nvSpPr>
          <p:cNvPr id="519"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3.1.3 </a:t>
            </a:r>
            <a:r>
              <a:rPr>
                <a:latin typeface="+mj-lt"/>
                <a:ea typeface="+mj-ea"/>
                <a:cs typeface="+mj-cs"/>
                <a:sym typeface="Helvetica"/>
              </a:rPr>
              <a:t>工程意识与专业学生</a:t>
            </a:r>
          </a:p>
        </p:txBody>
      </p:sp>
      <p:sp>
        <p:nvSpPr>
          <p:cNvPr id="520"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2" name="内容占位符 2"/>
          <p:cNvSpPr txBox="1"/>
          <p:nvPr>
            <p:ph type="body" idx="1"/>
          </p:nvPr>
        </p:nvSpPr>
        <p:spPr>
          <a:xfrm>
            <a:off x="293448" y="737914"/>
            <a:ext cx="5377352" cy="2209552"/>
          </a:xfrm>
          <a:prstGeom prst="rect">
            <a:avLst/>
          </a:prstGeom>
        </p:spPr>
        <p:txBody>
          <a:bodyPr/>
          <a:lstStyle/>
          <a:p>
            <a:pPr>
              <a:spcBef>
                <a:spcPts val="200"/>
              </a:spcBef>
              <a:defRPr sz="1200"/>
            </a:pPr>
            <a:r>
              <a:t>(2) </a:t>
            </a:r>
            <a:r>
              <a:rPr>
                <a:latin typeface="+mj-lt"/>
                <a:ea typeface="+mj-ea"/>
                <a:cs typeface="+mj-cs"/>
                <a:sym typeface="Helvetica"/>
              </a:rPr>
              <a:t>意识与态度</a:t>
            </a:r>
          </a:p>
          <a:p>
            <a:pPr>
              <a:spcBef>
                <a:spcPts val="200"/>
              </a:spcBef>
              <a:defRPr sz="1200">
                <a:latin typeface="+mj-lt"/>
                <a:ea typeface="+mj-ea"/>
                <a:cs typeface="+mj-cs"/>
                <a:sym typeface="Helvetica"/>
              </a:defRPr>
            </a:pPr>
            <a:r>
              <a:t>态度的内容，不是知识本身所决定的，而是对知识所提供的</a:t>
            </a:r>
            <a:r>
              <a:rPr>
                <a:solidFill>
                  <a:srgbClr val="FF0000"/>
                </a:solidFill>
              </a:rPr>
              <a:t>多种可能性</a:t>
            </a:r>
            <a:r>
              <a:t>的</a:t>
            </a:r>
            <a:r>
              <a:rPr>
                <a:solidFill>
                  <a:srgbClr val="FF0000"/>
                </a:solidFill>
              </a:rPr>
              <a:t>主体定向</a:t>
            </a:r>
            <a:r>
              <a:t>。</a:t>
            </a:r>
          </a:p>
          <a:p>
            <a:pPr>
              <a:defRPr sz="1200">
                <a:solidFill>
                  <a:srgbClr val="0000FF"/>
                </a:solidFill>
              </a:defRPr>
            </a:pPr>
          </a:p>
          <a:p>
            <a:pPr>
              <a:spcBef>
                <a:spcPts val="200"/>
              </a:spcBef>
              <a:defRPr sz="1200">
                <a:solidFill>
                  <a:srgbClr val="0000FF"/>
                </a:solidFill>
                <a:latin typeface="+mj-lt"/>
                <a:ea typeface="+mj-ea"/>
                <a:cs typeface="+mj-cs"/>
                <a:sym typeface="Helvetica"/>
              </a:defRPr>
            </a:pPr>
            <a:r>
              <a:t>例：</a:t>
            </a:r>
            <a:r>
              <a:rPr>
                <a:solidFill>
                  <a:srgbClr val="000000"/>
                </a:solidFill>
              </a:rPr>
              <a:t>人生面临的各种选择</a:t>
            </a:r>
          </a:p>
        </p:txBody>
      </p:sp>
      <p:sp>
        <p:nvSpPr>
          <p:cNvPr id="523" name="标题 1"/>
          <p:cNvSpPr txBox="1"/>
          <p:nvPr>
            <p:ph type="title"/>
          </p:nvPr>
        </p:nvSpPr>
        <p:spPr>
          <a:xfrm>
            <a:off x="293450" y="22597"/>
            <a:ext cx="5282089" cy="558008"/>
          </a:xfrm>
          <a:prstGeom prst="rect">
            <a:avLst/>
          </a:prstGeom>
        </p:spPr>
        <p:txBody>
          <a:bodyPr/>
          <a:lstStyle/>
          <a:p>
            <a:pPr algn="l">
              <a:defRPr b="1" sz="2000">
                <a:solidFill>
                  <a:srgbClr val="FFFFFF"/>
                </a:solidFill>
              </a:defRPr>
            </a:pPr>
            <a:r>
              <a:t>3.1.3 </a:t>
            </a:r>
            <a:r>
              <a:rPr>
                <a:latin typeface="+mj-lt"/>
                <a:ea typeface="+mj-ea"/>
                <a:cs typeface="+mj-cs"/>
                <a:sym typeface="Helvetica"/>
              </a:rPr>
              <a:t>工程意识与专业学生</a:t>
            </a:r>
          </a:p>
        </p:txBody>
      </p:sp>
      <p:sp>
        <p:nvSpPr>
          <p:cNvPr id="524" name="灯片编号占位符 1"/>
          <p:cNvSpPr txBox="1"/>
          <p:nvPr>
            <p:ph type="sldNum" sz="quarter" idx="4294967295"/>
          </p:nvPr>
        </p:nvSpPr>
        <p:spPr>
          <a:xfrm>
            <a:off x="5420062" y="3118591"/>
            <a:ext cx="155477" cy="14734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526602" rtl="0" fontAlgn="auto" latinLnBrk="0" hangingPunct="0">
          <a:lnSpc>
            <a:spcPct val="10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526602" rtl="0" fontAlgn="auto" latinLnBrk="0" hangingPunct="0">
          <a:lnSpc>
            <a:spcPct val="10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526602" rtl="0" fontAlgn="auto" latinLnBrk="0" hangingPunct="0">
          <a:lnSpc>
            <a:spcPct val="10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526602" rtl="0" fontAlgn="auto" latinLnBrk="0" hangingPunct="0">
          <a:lnSpc>
            <a:spcPct val="100000"/>
          </a:lnSpc>
          <a:spcBef>
            <a:spcPts val="0"/>
          </a:spcBef>
          <a:spcAft>
            <a:spcPts val="0"/>
          </a:spcAft>
          <a:buClrTx/>
          <a:buSzTx/>
          <a:buFontTx/>
          <a:buNone/>
          <a:tabLst/>
          <a:defRPr b="0" baseline="0" cap="none" i="0" spc="0" strike="noStrike" sz="10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