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81" r:id="rId3"/>
    <p:sldId id="345" r:id="rId4"/>
    <p:sldId id="355" r:id="rId5"/>
    <p:sldId id="282" r:id="rId6"/>
    <p:sldId id="337" r:id="rId7"/>
    <p:sldId id="356" r:id="rId8"/>
    <p:sldId id="330" r:id="rId9"/>
    <p:sldId id="34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7" autoAdjust="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2023/11/26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3</a:t>
            </a:fld>
            <a:endParaRPr lang="zh-CN" altLang="en-US"/>
          </a:p>
        </p:txBody>
      </p:sp>
    </p:spTree>
    <p:extLst>
      <p:ext uri="{BB962C8B-B14F-4D97-AF65-F5344CB8AC3E}">
        <p14:creationId xmlns:p14="http://schemas.microsoft.com/office/powerpoint/2010/main" val="104301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4</a:t>
            </a:fld>
            <a:endParaRPr lang="zh-CN" altLang="en-US"/>
          </a:p>
        </p:txBody>
      </p:sp>
    </p:spTree>
    <p:extLst>
      <p:ext uri="{BB962C8B-B14F-4D97-AF65-F5344CB8AC3E}">
        <p14:creationId xmlns:p14="http://schemas.microsoft.com/office/powerpoint/2010/main" val="58323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7</a:t>
            </a:fld>
            <a:endParaRPr lang="zh-CN" altLang="en-US"/>
          </a:p>
        </p:txBody>
      </p:sp>
    </p:spTree>
    <p:extLst>
      <p:ext uri="{BB962C8B-B14F-4D97-AF65-F5344CB8AC3E}">
        <p14:creationId xmlns:p14="http://schemas.microsoft.com/office/powerpoint/2010/main" val="88042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8</a:t>
            </a:fld>
            <a:endParaRPr lang="zh-CN" altLang="en-US"/>
          </a:p>
        </p:txBody>
      </p:sp>
    </p:spTree>
    <p:extLst>
      <p:ext uri="{BB962C8B-B14F-4D97-AF65-F5344CB8AC3E}">
        <p14:creationId xmlns:p14="http://schemas.microsoft.com/office/powerpoint/2010/main" val="195771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9</a:t>
            </a:fld>
            <a:endParaRPr lang="zh-CN" altLang="en-US"/>
          </a:p>
        </p:txBody>
      </p:sp>
    </p:spTree>
    <p:extLst>
      <p:ext uri="{BB962C8B-B14F-4D97-AF65-F5344CB8AC3E}">
        <p14:creationId xmlns:p14="http://schemas.microsoft.com/office/powerpoint/2010/main" val="219321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2023/11/26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254" y="1129222"/>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p:cNvSpPr txBox="1"/>
          <p:nvPr/>
        </p:nvSpPr>
        <p:spPr>
          <a:xfrm>
            <a:off x="1324185" y="2884642"/>
            <a:ext cx="9528693" cy="769441"/>
          </a:xfrm>
          <a:prstGeom prst="rect">
            <a:avLst/>
          </a:prstGeom>
          <a:noFill/>
        </p:spPr>
        <p:txBody>
          <a:bodyPr wrap="square">
            <a:spAutoFit/>
          </a:bodyPr>
          <a:lstStyle/>
          <a:p>
            <a:pPr algn="ctr"/>
            <a:r>
              <a:rPr lang="zh-CN" altLang="en-US" sz="4400" dirty="0"/>
              <a:t>实验补充</a:t>
            </a:r>
            <a:r>
              <a:rPr lang="en-US" altLang="zh-CN" sz="4400" dirty="0"/>
              <a:t>1  </a:t>
            </a:r>
            <a:r>
              <a:rPr lang="zh-CN" altLang="en-US" sz="4400" dirty="0"/>
              <a:t>层级建模</a:t>
            </a:r>
            <a:r>
              <a:rPr lang="en-US" altLang="zh-CN" sz="4400" dirty="0"/>
              <a:t>-</a:t>
            </a:r>
            <a:r>
              <a:rPr lang="zh-CN" altLang="en-US" sz="4400" dirty="0"/>
              <a:t>机械手臂</a:t>
            </a:r>
          </a:p>
        </p:txBody>
      </p:sp>
      <p:sp>
        <p:nvSpPr>
          <p:cNvPr id="6" name="副标题 2"/>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助教：陈子冲、刘迎新</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9888" y="327872"/>
            <a:ext cx="7127551" cy="768350"/>
          </a:xfrm>
          <a:prstGeom prst="rect">
            <a:avLst/>
          </a:prstGeom>
          <a:noFill/>
        </p:spPr>
        <p:txBody>
          <a:bodyPr wrap="square">
            <a:spAutoFit/>
          </a:bodyPr>
          <a:lstStyle/>
          <a:p>
            <a:r>
              <a:rPr lang="zh-CN" altLang="en-US" sz="4400" b="1" dirty="0">
                <a:latin typeface="+mj-ea"/>
                <a:ea typeface="+mj-ea"/>
              </a:rPr>
              <a:t>实验目的</a:t>
            </a:r>
          </a:p>
        </p:txBody>
      </p:sp>
      <p:sp>
        <p:nvSpPr>
          <p:cNvPr id="9" name="内容占位符 8"/>
          <p:cNvSpPr>
            <a:spLocks noGrp="1"/>
          </p:cNvSpPr>
          <p:nvPr>
            <p:ph idx="1"/>
          </p:nvPr>
        </p:nvSpPr>
        <p:spPr/>
        <p:txBody>
          <a:bodyPr/>
          <a:lstStyle/>
          <a:p>
            <a:pPr lvl="0" fontAlgn="auto">
              <a:spcAft>
                <a:spcPts val="10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了解层级建模基本概念</a:t>
            </a:r>
          </a:p>
          <a:p>
            <a:pPr lvl="0" fontAlgn="auto">
              <a:spcAft>
                <a:spcPts val="100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掌握简单平移，缩放，旋转的矩阵构建</a:t>
            </a:r>
          </a:p>
          <a:p>
            <a:pPr lvl="0" fontAlgn="auto">
              <a:spcAft>
                <a:spcPts val="10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了解变换矩在层级模型父子节点间的传递关系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469741"/>
            <a:ext cx="10356850" cy="941990"/>
          </a:xfrm>
        </p:spPr>
        <p:txBody>
          <a:bodyPr>
            <a:noAutofit/>
          </a:bodyPr>
          <a:lstStyle/>
          <a:p>
            <a:pPr marL="0" indent="0">
              <a:lnSpc>
                <a:spcPct val="120000"/>
              </a:lnSpc>
              <a:spcBef>
                <a:spcPts val="900"/>
              </a:spcBef>
              <a:buNone/>
            </a:pPr>
            <a:r>
              <a:rPr lang="zh-CN" altLang="en-US" sz="1800" dirty="0">
                <a:ea typeface="微软雅黑" panose="020B0503020204020204" pitchFamily="34" charset="-122"/>
              </a:rPr>
              <a:t>层次模型是指用树型（层次）结构表示实体类型及实体间联系的数据模型</a:t>
            </a:r>
          </a:p>
        </p:txBody>
      </p:sp>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层次模型</a:t>
            </a:r>
            <a:endParaRPr lang="zh-CN" altLang="zh-CN" sz="4400" dirty="0">
              <a:latin typeface="+mj-ea"/>
              <a:ea typeface="+mj-ea"/>
            </a:endParaRPr>
          </a:p>
        </p:txBody>
      </p:sp>
      <p:pic>
        <p:nvPicPr>
          <p:cNvPr id="15" name="图片 14">
            <a:extLst>
              <a:ext uri="{FF2B5EF4-FFF2-40B4-BE49-F238E27FC236}">
                <a16:creationId xmlns:a16="http://schemas.microsoft.com/office/drawing/2014/main" id="{1AF77B93-AFA4-4BB3-AA3C-966EDD645CED}"/>
              </a:ext>
            </a:extLst>
          </p:cNvPr>
          <p:cNvPicPr>
            <a:picLocks noChangeAspect="1"/>
          </p:cNvPicPr>
          <p:nvPr/>
        </p:nvPicPr>
        <p:blipFill>
          <a:blip r:embed="rId3"/>
          <a:stretch>
            <a:fillRect/>
          </a:stretch>
        </p:blipFill>
        <p:spPr>
          <a:xfrm>
            <a:off x="2924535" y="1914778"/>
            <a:ext cx="5470988" cy="3845942"/>
          </a:xfrm>
          <a:prstGeom prst="rect">
            <a:avLst/>
          </a:prstGeom>
        </p:spPr>
      </p:pic>
    </p:spTree>
    <p:extLst>
      <p:ext uri="{BB962C8B-B14F-4D97-AF65-F5344CB8AC3E}">
        <p14:creationId xmlns:p14="http://schemas.microsoft.com/office/powerpoint/2010/main" val="358105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层次模型</a:t>
            </a:r>
            <a:endParaRPr lang="zh-CN" altLang="zh-CN" sz="4400" dirty="0">
              <a:latin typeface="+mj-ea"/>
              <a:ea typeface="+mj-ea"/>
            </a:endParaRPr>
          </a:p>
        </p:txBody>
      </p:sp>
      <p:pic>
        <p:nvPicPr>
          <p:cNvPr id="7" name="图片 6">
            <a:extLst>
              <a:ext uri="{FF2B5EF4-FFF2-40B4-BE49-F238E27FC236}">
                <a16:creationId xmlns:a16="http://schemas.microsoft.com/office/drawing/2014/main" id="{442B5FB6-0ADE-4208-8DBE-C0A20EAFA058}"/>
              </a:ext>
            </a:extLst>
          </p:cNvPr>
          <p:cNvPicPr>
            <a:picLocks noChangeAspect="1"/>
          </p:cNvPicPr>
          <p:nvPr/>
        </p:nvPicPr>
        <p:blipFill>
          <a:blip r:embed="rId3"/>
          <a:stretch>
            <a:fillRect/>
          </a:stretch>
        </p:blipFill>
        <p:spPr>
          <a:xfrm>
            <a:off x="1113617" y="1207160"/>
            <a:ext cx="9621315" cy="4443679"/>
          </a:xfrm>
          <a:prstGeom prst="rect">
            <a:avLst/>
          </a:prstGeom>
        </p:spPr>
      </p:pic>
      <p:sp>
        <p:nvSpPr>
          <p:cNvPr id="9" name="文本框 8">
            <a:extLst>
              <a:ext uri="{FF2B5EF4-FFF2-40B4-BE49-F238E27FC236}">
                <a16:creationId xmlns:a16="http://schemas.microsoft.com/office/drawing/2014/main" id="{288BBCAA-B6C5-40BC-B25D-3F48DD19D6F0}"/>
              </a:ext>
            </a:extLst>
          </p:cNvPr>
          <p:cNvSpPr txBox="1"/>
          <p:nvPr/>
        </p:nvSpPr>
        <p:spPr>
          <a:xfrm>
            <a:off x="1113617" y="5650839"/>
            <a:ext cx="10472737" cy="646331"/>
          </a:xfrm>
          <a:prstGeom prst="rect">
            <a:avLst/>
          </a:prstGeom>
          <a:noFill/>
        </p:spPr>
        <p:txBody>
          <a:bodyPr wrap="square">
            <a:spAutoFit/>
          </a:bodyPr>
          <a:lstStyle/>
          <a:p>
            <a:r>
              <a:rPr lang="zh-CN" altLang="en-US" dirty="0"/>
              <a:t>在对层次模型中的节点进行操作的时候，此操作不但会影响该节点的位置和方向，同样会影响该节点的所有子孙节点。如在机械手臂模型中，底座的操作会影响整个模型，但是小臂的操作只影响自己。</a:t>
            </a:r>
          </a:p>
        </p:txBody>
      </p:sp>
    </p:spTree>
    <p:extLst>
      <p:ext uri="{BB962C8B-B14F-4D97-AF65-F5344CB8AC3E}">
        <p14:creationId xmlns:p14="http://schemas.microsoft.com/office/powerpoint/2010/main" val="40520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Clr>
                <a:srgbClr val="94003F"/>
              </a:buClr>
            </a:pPr>
            <a:r>
              <a:rPr lang="zh-CN" altLang="en-US" sz="2400" dirty="0"/>
              <a:t>支架独立旋转</a:t>
            </a:r>
          </a:p>
          <a:p>
            <a:pPr lvl="1">
              <a:buClr>
                <a:srgbClr val="94003F"/>
              </a:buClr>
            </a:pPr>
            <a:r>
              <a:rPr lang="zh-CN" altLang="en-US" sz="1600" dirty="0"/>
              <a:t>单个角度确定它的位置</a:t>
            </a:r>
          </a:p>
          <a:p>
            <a:pPr>
              <a:buClr>
                <a:srgbClr val="94003F"/>
              </a:buClr>
            </a:pPr>
            <a:endParaRPr lang="en-US" altLang="zh-CN" sz="2400" dirty="0"/>
          </a:p>
          <a:p>
            <a:pPr>
              <a:buClr>
                <a:srgbClr val="94003F"/>
              </a:buClr>
            </a:pPr>
            <a:r>
              <a:rPr lang="zh-CN" altLang="en-US" sz="2400" dirty="0"/>
              <a:t>大臂与支架相连</a:t>
            </a:r>
          </a:p>
          <a:p>
            <a:pPr lvl="1">
              <a:buClr>
                <a:srgbClr val="94003F"/>
              </a:buClr>
            </a:pPr>
            <a:r>
              <a:rPr lang="zh-CN" altLang="en-US" sz="1600" dirty="0"/>
              <a:t>它的位置与支架的旋转相关，会随着支架运动</a:t>
            </a:r>
          </a:p>
          <a:p>
            <a:pPr lvl="1">
              <a:buClr>
                <a:srgbClr val="94003F"/>
              </a:buClr>
            </a:pPr>
            <a:r>
              <a:rPr lang="zh-CN" altLang="en-US" sz="1600" dirty="0"/>
              <a:t>必须相对于支架平移，并且绕关节处旋转</a:t>
            </a:r>
          </a:p>
          <a:p>
            <a:pPr>
              <a:buClr>
                <a:srgbClr val="94003F"/>
              </a:buClr>
            </a:pPr>
            <a:endParaRPr lang="en-US" altLang="zh-CN" sz="2400" dirty="0"/>
          </a:p>
          <a:p>
            <a:pPr>
              <a:buClr>
                <a:srgbClr val="94003F"/>
              </a:buClr>
            </a:pPr>
            <a:r>
              <a:rPr lang="zh-CN" altLang="en-US" sz="2400" dirty="0"/>
              <a:t>大臂与小臂相连</a:t>
            </a:r>
          </a:p>
          <a:p>
            <a:pPr lvl="1">
              <a:buClr>
                <a:srgbClr val="94003F"/>
              </a:buClr>
            </a:pPr>
            <a:r>
              <a:rPr lang="zh-CN" altLang="en-US" sz="1600" dirty="0"/>
              <a:t>它的位置与支架和下臂的位置有关，会随着下臂运动</a:t>
            </a:r>
          </a:p>
          <a:p>
            <a:pPr lvl="1">
              <a:buClr>
                <a:srgbClr val="94003F"/>
              </a:buClr>
            </a:pPr>
            <a:r>
              <a:rPr lang="zh-CN" altLang="en-US" sz="1600" dirty="0"/>
              <a:t>相对于下臂平移，并且绕与下臂相连的关节处旋转</a:t>
            </a:r>
            <a:endParaRPr lang="en-US" altLang="zh-CN" sz="16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5</a:t>
            </a:fld>
            <a:endParaRPr lang="zh-CN" alt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5892" r="49262"/>
          <a:stretch/>
        </p:blipFill>
        <p:spPr>
          <a:xfrm>
            <a:off x="4972841" y="1301258"/>
            <a:ext cx="1073888" cy="1694688"/>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0411" r="24988" b="8993"/>
          <a:stretch/>
        </p:blipFill>
        <p:spPr>
          <a:xfrm>
            <a:off x="6981372" y="2657856"/>
            <a:ext cx="1063256" cy="1542288"/>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74683" b="8993"/>
          <a:stretch/>
        </p:blipFill>
        <p:spPr>
          <a:xfrm>
            <a:off x="7846054" y="4379531"/>
            <a:ext cx="1094197" cy="1542288"/>
          </a:xfrm>
          <a:prstGeom prst="rect">
            <a:avLst/>
          </a:prstGeom>
        </p:spPr>
      </p:pic>
      <p:pic>
        <p:nvPicPr>
          <p:cNvPr id="11" name="图片 5"/>
          <p:cNvPicPr>
            <a:picLocks noChangeAspect="1"/>
          </p:cNvPicPr>
          <p:nvPr/>
        </p:nvPicPr>
        <p:blipFill>
          <a:blip r:embed="rId4"/>
          <a:stretch>
            <a:fillRect/>
          </a:stretch>
        </p:blipFill>
        <p:spPr>
          <a:xfrm>
            <a:off x="8823213" y="835303"/>
            <a:ext cx="1358157" cy="2188030"/>
          </a:xfrm>
          <a:prstGeom prst="rect">
            <a:avLst/>
          </a:prstGeom>
        </p:spPr>
      </p:pic>
      <p:sp>
        <p:nvSpPr>
          <p:cNvPr id="12" name="文本框 11">
            <a:extLst>
              <a:ext uri="{FF2B5EF4-FFF2-40B4-BE49-F238E27FC236}">
                <a16:creationId xmlns:a16="http://schemas.microsoft.com/office/drawing/2014/main" id="{EB59AA17-F410-403C-9E46-43B880425A90}"/>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运动自由度</a:t>
            </a:r>
            <a:endParaRPr lang="zh-CN" altLang="zh-CN" sz="4400" dirty="0">
              <a:latin typeface="+mj-ea"/>
              <a:ea typeface="+mj-ea"/>
            </a:endParaRPr>
          </a:p>
        </p:txBody>
      </p:sp>
    </p:spTree>
    <p:extLst>
      <p:ext uri="{BB962C8B-B14F-4D97-AF65-F5344CB8AC3E}">
        <p14:creationId xmlns:p14="http://schemas.microsoft.com/office/powerpoint/2010/main" val="27387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绘制节点</a:t>
            </a:r>
            <a:endParaRPr lang="zh-CN" altLang="zh-CN" sz="4400" b="1" dirty="0">
              <a:latin typeface="+mj-ea"/>
              <a:ea typeface="+mj-ea"/>
            </a:endParaRPr>
          </a:p>
        </p:txBody>
      </p:sp>
      <p:sp>
        <p:nvSpPr>
          <p:cNvPr id="9" name="文本框 8">
            <a:extLst>
              <a:ext uri="{FF2B5EF4-FFF2-40B4-BE49-F238E27FC236}">
                <a16:creationId xmlns:a16="http://schemas.microsoft.com/office/drawing/2014/main" id="{1C0BB3A4-9F2F-425E-A43D-503F621302F4}"/>
              </a:ext>
            </a:extLst>
          </p:cNvPr>
          <p:cNvSpPr txBox="1"/>
          <p:nvPr/>
        </p:nvSpPr>
        <p:spPr>
          <a:xfrm>
            <a:off x="965584" y="1629424"/>
            <a:ext cx="9367136" cy="460382"/>
          </a:xfrm>
          <a:prstGeom prst="rect">
            <a:avLst/>
          </a:prstGeom>
          <a:noFill/>
        </p:spPr>
        <p:txBody>
          <a:bodyPr wrap="square">
            <a:spAutoFit/>
          </a:bodyPr>
          <a:lstStyle/>
          <a:p>
            <a:pPr lvl="0">
              <a:lnSpc>
                <a:spcPct val="150000"/>
              </a:lnSpc>
              <a:spcBef>
                <a:spcPts val="1800"/>
              </a:spcBef>
            </a:pP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绘制每一个节点，完成</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base()</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upper_arm</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lower_arm</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三个函数。</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B092BF98-87A3-4A47-9C80-402A70451385}"/>
              </a:ext>
            </a:extLst>
          </p:cNvPr>
          <p:cNvPicPr>
            <a:picLocks noChangeAspect="1"/>
          </p:cNvPicPr>
          <p:nvPr/>
        </p:nvPicPr>
        <p:blipFill>
          <a:blip r:embed="rId2"/>
          <a:stretch>
            <a:fillRect/>
          </a:stretch>
        </p:blipFill>
        <p:spPr>
          <a:xfrm>
            <a:off x="1554480" y="2541787"/>
            <a:ext cx="7943850" cy="2778229"/>
          </a:xfrm>
          <a:prstGeom prst="rect">
            <a:avLst/>
          </a:prstGeom>
        </p:spPr>
      </p:pic>
    </p:spTree>
    <p:extLst>
      <p:ext uri="{BB962C8B-B14F-4D97-AF65-F5344CB8AC3E}">
        <p14:creationId xmlns:p14="http://schemas.microsoft.com/office/powerpoint/2010/main" val="215074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046530"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构建子节点局部变化矩阵</a:t>
            </a:r>
            <a:endParaRPr lang="zh-CN" altLang="zh-CN" sz="4400" b="1" dirty="0">
              <a:latin typeface="+mj-ea"/>
              <a:ea typeface="+mj-ea"/>
            </a:endParaRPr>
          </a:p>
        </p:txBody>
      </p:sp>
      <p:sp>
        <p:nvSpPr>
          <p:cNvPr id="9" name="文本框 8">
            <a:extLst>
              <a:ext uri="{FF2B5EF4-FFF2-40B4-BE49-F238E27FC236}">
                <a16:creationId xmlns:a16="http://schemas.microsoft.com/office/drawing/2014/main" id="{1C0BB3A4-9F2F-425E-A43D-503F621302F4}"/>
              </a:ext>
            </a:extLst>
          </p:cNvPr>
          <p:cNvSpPr txBox="1"/>
          <p:nvPr/>
        </p:nvSpPr>
        <p:spPr>
          <a:xfrm>
            <a:off x="782326" y="1543902"/>
            <a:ext cx="10338686" cy="1762277"/>
          </a:xfrm>
          <a:prstGeom prst="rect">
            <a:avLst/>
          </a:prstGeom>
          <a:noFill/>
        </p:spPr>
        <p:txBody>
          <a:bodyPr wrap="square">
            <a:spAutoFit/>
          </a:bodyPr>
          <a:lstStyle/>
          <a:p>
            <a:pPr>
              <a:lnSpc>
                <a:spcPct val="150000"/>
              </a:lnSpc>
              <a:spcBef>
                <a:spcPts val="1800"/>
              </a:spcBef>
            </a:pP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构建子节点局部变化矩阵，使底座绕</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y</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轴旋转，大小臂绕</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z</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轴旋转，且大臂的旋转中心为大臂与底座的关节，小臂的旋转中心为大小臂的关节。根据遍历顺序完成</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display()</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函数。按照（底座，大臂，小臂）的顺序对节点进行绘制。注意，</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子节点的变换矩阵等于父节点的变换矩阵乘以子节点的局部变换矩阵。</a:t>
            </a:r>
            <a:endParaRPr lang="zh-CN" altLang="en-US" sz="1600" b="1"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lvl="0">
              <a:lnSpc>
                <a:spcPct val="150000"/>
              </a:lnSpc>
              <a:spcBef>
                <a:spcPts val="1800"/>
              </a:spcBef>
            </a:pPr>
            <a:endParaRPr lang="zh-CN" altLang="en-US" sz="16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7C08FCE-E524-432D-BD55-7C6738F38543}"/>
              </a:ext>
            </a:extLst>
          </p:cNvPr>
          <p:cNvPicPr>
            <a:picLocks noChangeAspect="1"/>
          </p:cNvPicPr>
          <p:nvPr/>
        </p:nvPicPr>
        <p:blipFill>
          <a:blip r:embed="rId3"/>
          <a:stretch>
            <a:fillRect/>
          </a:stretch>
        </p:blipFill>
        <p:spPr>
          <a:xfrm>
            <a:off x="664027" y="2955108"/>
            <a:ext cx="10209524" cy="1190476"/>
          </a:xfrm>
          <a:prstGeom prst="rect">
            <a:avLst/>
          </a:prstGeom>
        </p:spPr>
      </p:pic>
      <p:sp>
        <p:nvSpPr>
          <p:cNvPr id="7" name="矩形 6">
            <a:extLst>
              <a:ext uri="{FF2B5EF4-FFF2-40B4-BE49-F238E27FC236}">
                <a16:creationId xmlns:a16="http://schemas.microsoft.com/office/drawing/2014/main" id="{C5C6A32B-C13A-4FEB-9921-B1CA614399C4}"/>
              </a:ext>
            </a:extLst>
          </p:cNvPr>
          <p:cNvSpPr/>
          <p:nvPr/>
        </p:nvSpPr>
        <p:spPr>
          <a:xfrm>
            <a:off x="1467748" y="4408760"/>
            <a:ext cx="8144882" cy="22242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B3EE56F-46A9-41E9-99F3-F4BC6E893415}"/>
              </a:ext>
            </a:extLst>
          </p:cNvPr>
          <p:cNvSpPr txBox="1"/>
          <p:nvPr/>
        </p:nvSpPr>
        <p:spPr>
          <a:xfrm>
            <a:off x="1783086" y="4454480"/>
            <a:ext cx="7509504" cy="2062103"/>
          </a:xfrm>
          <a:prstGeom prst="rect">
            <a:avLst/>
          </a:prstGeom>
          <a:noFill/>
        </p:spPr>
        <p:txBody>
          <a:bodyPr wrap="square">
            <a:spAutoFit/>
          </a:bodyPr>
          <a:lstStyle/>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RotateY</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a:solidFill>
                  <a:srgbClr val="2F4F4F"/>
                </a:solidFill>
                <a:latin typeface="Consolas" panose="020B0609020204030204" pitchFamily="49" charset="0"/>
                <a:ea typeface="新宋体" panose="02010609030101010101" pitchFamily="49" charset="-122"/>
              </a:rPr>
              <a:t>Base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底座变换矩阵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base();</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首先绘制底座</a:t>
            </a:r>
            <a:endParaRPr lang="zh-CN" altLang="en-US"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RotateZ</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err="1">
                <a:solidFill>
                  <a:srgbClr val="2F4F4F"/>
                </a:solidFill>
                <a:latin typeface="Consolas" panose="020B0609020204030204" pitchFamily="49" charset="0"/>
                <a:ea typeface="新宋体" panose="02010609030101010101" pitchFamily="49" charset="-122"/>
              </a:rPr>
              <a:t>UpperArm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大臂变换矩阵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upper_arm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绘制下臂</a:t>
            </a:r>
            <a:endParaRPr lang="zh-CN" altLang="en-US"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RotateZ</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err="1">
                <a:solidFill>
                  <a:srgbClr val="2F4F4F"/>
                </a:solidFill>
                <a:latin typeface="Consolas" panose="020B0609020204030204" pitchFamily="49" charset="0"/>
                <a:ea typeface="新宋体" panose="02010609030101010101" pitchFamily="49" charset="-122"/>
              </a:rPr>
              <a:t>LowerArm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小臂变换矩阵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lower_arm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绘制上臂</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6293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870751"/>
          </a:xfrm>
          <a:prstGeom prst="rect">
            <a:avLst/>
          </a:prstGeom>
          <a:noFill/>
        </p:spPr>
        <p:txBody>
          <a:bodyPr wrap="square">
            <a:spAutoFit/>
          </a:bodyPr>
          <a:lstStyle/>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示例代码中已经实现了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函数，可以得到如下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的结果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完成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upper_arm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lower_arm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三个函数，并在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display()</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函数添加代码，可以得到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的效果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06C1EFC-8AB4-47C6-8D95-2450F95DC3C2}"/>
              </a:ext>
            </a:extLst>
          </p:cNvPr>
          <p:cNvPicPr>
            <a:picLocks noChangeAspect="1"/>
          </p:cNvPicPr>
          <p:nvPr/>
        </p:nvPicPr>
        <p:blipFill>
          <a:blip r:embed="rId3"/>
          <a:stretch>
            <a:fillRect/>
          </a:stretch>
        </p:blipFill>
        <p:spPr>
          <a:xfrm>
            <a:off x="2729247" y="2154394"/>
            <a:ext cx="5361905" cy="4628571"/>
          </a:xfrm>
          <a:prstGeom prst="rect">
            <a:avLst/>
          </a:prstGeom>
        </p:spPr>
      </p:pic>
    </p:spTree>
    <p:extLst>
      <p:ext uri="{BB962C8B-B14F-4D97-AF65-F5344CB8AC3E}">
        <p14:creationId xmlns:p14="http://schemas.microsoft.com/office/powerpoint/2010/main" val="68504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870751"/>
          </a:xfrm>
          <a:prstGeom prst="rect">
            <a:avLst/>
          </a:prstGeom>
          <a:noFill/>
        </p:spPr>
        <p:txBody>
          <a:bodyPr wrap="square">
            <a:spAutoFit/>
          </a:bodyPr>
          <a:lstStyle/>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示例代码中已经实现部分键盘触发功能，学生只需选择</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触发相应部件操作；如图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所示，选中需要操作的节点以后，通过键盘</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键和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键完成机器模型的变化。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shift+u</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shift+i</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shift+o</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可以改变观察视角。</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9609CA0D-B60D-4B58-9078-38248D3A4B4D}"/>
              </a:ext>
            </a:extLst>
          </p:cNvPr>
          <p:cNvPicPr>
            <a:picLocks noChangeAspect="1"/>
          </p:cNvPicPr>
          <p:nvPr/>
        </p:nvPicPr>
        <p:blipFill>
          <a:blip r:embed="rId3"/>
          <a:stretch>
            <a:fillRect/>
          </a:stretch>
        </p:blipFill>
        <p:spPr>
          <a:xfrm>
            <a:off x="1822618" y="2219007"/>
            <a:ext cx="8112423" cy="4010343"/>
          </a:xfrm>
          <a:prstGeom prst="rect">
            <a:avLst/>
          </a:prstGeom>
        </p:spPr>
      </p:pic>
    </p:spTree>
    <p:extLst>
      <p:ext uri="{BB962C8B-B14F-4D97-AF65-F5344CB8AC3E}">
        <p14:creationId xmlns:p14="http://schemas.microsoft.com/office/powerpoint/2010/main" val="309022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4315</TotalTime>
  <Words>533</Words>
  <Application>Microsoft Office PowerPoint</Application>
  <PresentationFormat>宽屏</PresentationFormat>
  <Paragraphs>47</Paragraphs>
  <Slides>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Dell</cp:lastModifiedBy>
  <cp:revision>280</cp:revision>
  <dcterms:created xsi:type="dcterms:W3CDTF">2021-09-06T11:12:00Z</dcterms:created>
  <dcterms:modified xsi:type="dcterms:W3CDTF">2023-11-27T02:13:22Z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BF599A55AD8941FDBBE2AB051570D1B2</vt:lpwstr>
  </property>
  <property fmtid="{D5CDD505-2E9C-101B-9397-08002B2CF9AE}" pid="3" name="KSOProductBuildVer">
    <vt:lpwstr>2052-11.1.0.10700</vt:lpwstr>
  </property>
</Properties>
</file>