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45" r:id="rId4"/>
    <p:sldId id="357" r:id="rId6"/>
    <p:sldId id="291" r:id="rId7"/>
    <p:sldId id="337" r:id="rId8"/>
    <p:sldId id="358" r:id="rId9"/>
    <p:sldId id="356" r:id="rId10"/>
    <p:sldId id="284" r:id="rId11"/>
    <p:sldId id="330" r:id="rId12"/>
    <p:sldId id="34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7" autoAdjust="0"/>
  </p:normalViewPr>
  <p:slideViewPr>
    <p:cSldViewPr snapToGrid="0">
      <p:cViewPr varScale="1">
        <p:scale>
          <a:sx n="59" d="100"/>
          <a:sy n="59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076F4-FBFD-41B3-9F4E-72FDA8C926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DEC0E-9118-4C72-99DC-5DA4991610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9222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5" y="2884642"/>
            <a:ext cx="95286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实验补充</a:t>
            </a:r>
            <a:r>
              <a:rPr lang="en-US" altLang="zh-CN" sz="4400" dirty="0"/>
              <a:t>2 </a:t>
            </a:r>
            <a:r>
              <a:rPr lang="zh-CN" altLang="en-US" sz="4400" dirty="0"/>
              <a:t>层级建模</a:t>
            </a:r>
            <a:r>
              <a:rPr lang="en-US" altLang="zh-CN" sz="4400" dirty="0"/>
              <a:t>-</a:t>
            </a:r>
            <a:r>
              <a:rPr lang="zh-CN" altLang="en-US" sz="4400" dirty="0"/>
              <a:t>人形机器人</a:t>
            </a:r>
            <a:endParaRPr lang="zh-CN" altLang="en-US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示例代码中已经实现部分键盘触发功能，学生只需选择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触发相应部件操作；如图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所示，选中需要操作的节点以后，通过键盘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键完成机器模型的变化。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shift+u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shift+i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o/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shift+o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可以改变观察视角。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482" y="2004815"/>
            <a:ext cx="6104762" cy="42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机械手臂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816" y="1097313"/>
            <a:ext cx="5884481" cy="41366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3617" y="5650839"/>
            <a:ext cx="10472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在对层次模型中的节点进行操作的时候，此操作不但会影响该节点的位置和方向，同样会影响该节点的所有子孙节点。如在机械手臂模型中，底座的操作会影响整个模型，但是小臂的操作只影响自己。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+mj-ea"/>
                <a:ea typeface="+mj-ea"/>
              </a:rPr>
              <a:t>机械手臂的实现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9607" y="1756304"/>
            <a:ext cx="8208564" cy="284648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24945" y="1802025"/>
            <a:ext cx="7509504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底座变换矩阵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RotateY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Base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]);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base();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首先绘制底座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大臂变换矩阵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 err="1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UpperArm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upper_arm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绘制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上臂</a:t>
            </a:r>
            <a:endParaRPr lang="en-US" altLang="zh-CN" sz="1600" dirty="0">
              <a:solidFill>
                <a:srgbClr val="008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小臂变换矩阵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modelView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*= Translate *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RotateZ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(Theta[</a:t>
            </a:r>
            <a:r>
              <a:rPr lang="en-US" altLang="zh-CN" sz="1600" dirty="0" err="1">
                <a:solidFill>
                  <a:srgbClr val="2F4F4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LowerArm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]));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小臂变换矩阵</a:t>
            </a:r>
            <a:endParaRPr lang="zh-CN" altLang="en-US" sz="1600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lower_arm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();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绘制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下臂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3509" y="1577209"/>
            <a:ext cx="1278331" cy="313652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24945" y="5280791"/>
            <a:ext cx="8594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结构比较简单，在实现时没有用树形数据结构去存储和操作，直接逐个绘制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45" y="336805"/>
            <a:ext cx="10515600" cy="1325563"/>
          </a:xfrm>
        </p:spPr>
        <p:txBody>
          <a:bodyPr/>
          <a:lstStyle/>
          <a:p>
            <a:r>
              <a:rPr lang="zh-CN" altLang="en-US" dirty="0"/>
              <a:t>机器人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264" y="1662368"/>
            <a:ext cx="4255956" cy="3731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0563" y="5684334"/>
            <a:ext cx="887568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600" dirty="0"/>
              <a:t>躯干</a:t>
            </a:r>
            <a:r>
              <a:rPr lang="en-US" altLang="zh-CN" sz="1600" dirty="0"/>
              <a:t> -&gt; </a:t>
            </a:r>
            <a:r>
              <a:rPr lang="zh-CN" altLang="zh-CN" sz="1600" dirty="0"/>
              <a:t>头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左上臂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左小臂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右上臂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</a:t>
            </a:r>
            <a:r>
              <a:rPr lang="zh-CN" altLang="zh-CN" sz="1600" dirty="0"/>
              <a:t>小臂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左上腿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左下腿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右上腿</a:t>
            </a:r>
            <a:r>
              <a:rPr lang="en-US" altLang="zh-CN" sz="1600" dirty="0"/>
              <a:t> -&gt; </a:t>
            </a:r>
            <a:r>
              <a:rPr lang="zh-CN" altLang="zh-CN" sz="1600" dirty="0"/>
              <a:t>右下腿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9307978" y="768031"/>
            <a:ext cx="1867301" cy="5192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307978" y="5393443"/>
            <a:ext cx="1867301" cy="5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躯干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62964" y="3089709"/>
            <a:ext cx="914400" cy="972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77364" y="3089709"/>
            <a:ext cx="914400" cy="972152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55723" y="1186811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躯干*头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9307977" y="4813815"/>
            <a:ext cx="1867301" cy="567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左上臂</a:t>
            </a:r>
            <a:endParaRPr lang="zh-CN" altLang="en-US" dirty="0"/>
          </a:p>
        </p:txBody>
      </p:sp>
      <p:pic>
        <p:nvPicPr>
          <p:cNvPr id="1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94" y="1707615"/>
            <a:ext cx="1633220" cy="3736340"/>
          </a:xfrm>
          <a:prstGeom prst="rect">
            <a:avLst/>
          </a:prstGeom>
          <a:ln w="9525" cap="flat" cmpd="sng" algn="ctr">
            <a:solidFill>
              <a:srgbClr val="5B9BD5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文本框 13"/>
          <p:cNvSpPr txBox="1"/>
          <p:nvPr/>
        </p:nvSpPr>
        <p:spPr>
          <a:xfrm>
            <a:off x="320563" y="6129113"/>
            <a:ext cx="79612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/>
              <a:t>在更复杂的层级模型中使用</a:t>
            </a:r>
            <a:r>
              <a:rPr lang="zh-CN" altLang="en-US" sz="1600" b="1" dirty="0"/>
              <a:t>堆栈</a:t>
            </a:r>
            <a:r>
              <a:rPr lang="zh-CN" altLang="en-US" sz="1600" dirty="0"/>
              <a:t>的方式来保存和恢复节点变换矩阵的方法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6 L 0.00273 0.2173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1520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绘制节点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184" y="1540524"/>
            <a:ext cx="9367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参考上次上机课的内容绘制每一个节点，完成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torso(), head(),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left_upper_arm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left_lower_arm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right_upper_arm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right_lower_arm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left_upper_leg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left_lower_leg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right_upper_leg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(),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right_lower_leg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()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4809" y="2907065"/>
            <a:ext cx="9482381" cy="24660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1520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层级树的遍历绘制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184" y="1540524"/>
            <a:ext cx="936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按深度优先顺序，既 “躯干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头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左上臂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左小臂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右上臂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右下臂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左上腿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左下腿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右上腿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-&gt;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右下腿”的顺序完成层级树的遍历，完成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display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（）函数。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097" y="2630066"/>
            <a:ext cx="9216416" cy="28174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11520" y="327872"/>
            <a:ext cx="70465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层级树的遍历绘制</a:t>
            </a:r>
            <a:endParaRPr lang="zh-CN" altLang="zh-CN" sz="4400" b="1" dirty="0"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05848" y="1342028"/>
            <a:ext cx="8862614" cy="44206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23538" y="1382344"/>
            <a:ext cx="87443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>
                <a:solidFill>
                  <a:srgbClr val="2F4F4F"/>
                </a:solidFill>
                <a:ea typeface="新宋体" panose="02010609030101010101" pitchFamily="49" charset="-122"/>
              </a:rPr>
              <a:t>Torso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躯干变换矩阵</a:t>
            </a:r>
            <a:endParaRPr lang="zh-CN" altLang="en-US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torso();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首先绘制躯干</a:t>
            </a:r>
            <a:endParaRPr lang="en-US" altLang="zh-CN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RotateY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>
                <a:solidFill>
                  <a:srgbClr val="2F4F4F"/>
                </a:solidFill>
                <a:ea typeface="新宋体" panose="02010609030101010101" pitchFamily="49" charset="-122"/>
              </a:rPr>
              <a:t>Head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头结点局部变换矩阵</a:t>
            </a:r>
            <a:endParaRPr lang="zh-CN" altLang="en-US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/>
              <a:t>head();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头部绘制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/>
              <a:t>modelView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mstack.pop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恢复躯干变换矩阵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zh-CN" altLang="en-US" dirty="0">
              <a:solidFill>
                <a:srgbClr val="000000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RotateZ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 err="1">
                <a:solidFill>
                  <a:srgbClr val="2F4F4F"/>
                </a:solidFill>
                <a:ea typeface="新宋体" panose="02010609030101010101" pitchFamily="49" charset="-122"/>
              </a:rPr>
              <a:t>LeftUpperArm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左大臂局部变换矩阵</a:t>
            </a:r>
            <a:endParaRPr lang="zh-CN" altLang="en-US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left_upper_arm</a:t>
            </a:r>
            <a:r>
              <a:rPr lang="en-US" altLang="zh-CN" dirty="0"/>
              <a:t>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左大臂</a:t>
            </a:r>
            <a:r>
              <a:rPr lang="zh-CN" altLang="en-US" dirty="0">
                <a:solidFill>
                  <a:schemeClr val="accent6"/>
                </a:solidFill>
              </a:rPr>
              <a:t>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modelView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 *= Translate * </a:t>
            </a:r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RotateZ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(Theta[</a:t>
            </a:r>
            <a:r>
              <a:rPr lang="en-US" altLang="zh-CN" dirty="0" err="1">
                <a:solidFill>
                  <a:srgbClr val="2F4F4F"/>
                </a:solidFill>
                <a:ea typeface="新宋体" panose="02010609030101010101" pitchFamily="49" charset="-122"/>
              </a:rPr>
              <a:t>RightUpperArm</a:t>
            </a:r>
            <a:r>
              <a:rPr lang="en-US" altLang="zh-CN" dirty="0">
                <a:solidFill>
                  <a:srgbClr val="000000"/>
                </a:solidFill>
                <a:ea typeface="新宋体" panose="02010609030101010101" pitchFamily="49" charset="-122"/>
              </a:rPr>
              <a:t>]));</a:t>
            </a:r>
            <a:r>
              <a:rPr lang="en-US" altLang="zh-CN" dirty="0">
                <a:solidFill>
                  <a:srgbClr val="008000"/>
                </a:solidFill>
                <a:ea typeface="新宋体" panose="02010609030101010101" pitchFamily="49" charset="-122"/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左小臂局部变换矩阵</a:t>
            </a:r>
            <a:endParaRPr lang="zh-CN" altLang="en-US" dirty="0">
              <a:solidFill>
                <a:schemeClr val="accent6"/>
              </a:solidFill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新宋体" panose="02010609030101010101" pitchFamily="49" charset="-122"/>
              </a:rPr>
              <a:t>left_lower_arm</a:t>
            </a:r>
            <a:r>
              <a:rPr lang="en-US" altLang="zh-CN" dirty="0"/>
              <a:t>();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  <a:ea typeface="新宋体" panose="02010609030101010101" pitchFamily="49" charset="-122"/>
              </a:rPr>
              <a:t>左小臂</a:t>
            </a:r>
            <a:r>
              <a:rPr lang="zh-CN" altLang="en-US" dirty="0">
                <a:solidFill>
                  <a:schemeClr val="accent6"/>
                </a:solidFill>
              </a:rPr>
              <a:t>绘制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/>
              <a:t>modelView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mstack.pop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en-US" altLang="zh-CN" dirty="0"/>
              <a:t>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恢复躯干变换矩阵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mstack.push</a:t>
            </a:r>
            <a:r>
              <a:rPr lang="en-US" altLang="zh-CN" dirty="0"/>
              <a:t>( </a:t>
            </a:r>
            <a:r>
              <a:rPr lang="en-US" altLang="zh-CN" dirty="0" err="1"/>
              <a:t>modelView</a:t>
            </a:r>
            <a:r>
              <a:rPr lang="en-US" altLang="zh-CN" dirty="0"/>
              <a:t> );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accent6"/>
                </a:solidFill>
              </a:rPr>
              <a:t>//</a:t>
            </a:r>
            <a:r>
              <a:rPr lang="zh-CN" altLang="en-US" dirty="0">
                <a:solidFill>
                  <a:schemeClr val="accent6"/>
                </a:solidFill>
              </a:rPr>
              <a:t>保存躯干变换矩阵</a:t>
            </a:r>
            <a:endParaRPr lang="en-US" altLang="zh-CN" dirty="0">
              <a:solidFill>
                <a:schemeClr val="accent6"/>
              </a:solidFill>
            </a:endParaRPr>
          </a:p>
          <a:p>
            <a:r>
              <a:rPr lang="en-US" altLang="zh-CN" dirty="0">
                <a:solidFill>
                  <a:schemeClr val="accent6"/>
                </a:solidFill>
              </a:rPr>
              <a:t>…</a:t>
            </a:r>
            <a:endParaRPr lang="en-US" altLang="zh-CN" dirty="0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15183" y="5946975"/>
            <a:ext cx="103610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头节点完成绘制以后，它的兄弟节点左上臂，右上臂，左上腿，右上腿等节点同样需要父节点躯干的变换矩阵，所以在绘制节点之前需要使用堆栈保存父节点的变化矩阵，在绘制兄弟节点之前从堆栈恢复父节点的变换矩阵。</a:t>
            </a:r>
            <a:endParaRPr lang="zh-CN" altLang="en-US" sz="16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in  vec3 </a:t>
            </a:r>
            <a:r>
              <a:rPr lang="en-US" altLang="zh-CN" dirty="0" err="1"/>
              <a:t>vPosition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uniform mat4 model; // model</a:t>
            </a:r>
            <a:r>
              <a:rPr lang="zh-CN" altLang="en-US" dirty="0"/>
              <a:t>是变换矩阵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uniform mat4 view;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uniform mat4 Projection;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main(){  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vec4 v1 = model * vec4(</a:t>
            </a:r>
            <a:r>
              <a:rPr lang="en-US" altLang="zh-CN" dirty="0" err="1"/>
              <a:t>vPosition</a:t>
            </a:r>
            <a:r>
              <a:rPr lang="en-US" altLang="zh-CN" dirty="0"/>
              <a:t>, 1.0); // model</a:t>
            </a:r>
            <a:r>
              <a:rPr lang="zh-CN" altLang="en-US" dirty="0"/>
              <a:t>是变换矩阵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vec4 v2 = vec4(v1.xyz / v1.w, 1.0);	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vec4 v3 = projection * view * v2;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1520" y="327872"/>
            <a:ext cx="80180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Shader</a:t>
            </a:r>
            <a:r>
              <a:rPr lang="zh-CN" altLang="en-US" sz="4400" b="1" dirty="0">
                <a:latin typeface="+mj-ea"/>
                <a:ea typeface="+mj-ea"/>
              </a:rPr>
              <a:t>中对变换矩阵的使用</a:t>
            </a:r>
            <a:endParaRPr lang="zh-CN" altLang="zh-CN" sz="4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87648" y="165476"/>
            <a:ext cx="935259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latin typeface="+mj-ea"/>
                <a:ea typeface="+mj-ea"/>
              </a:rPr>
              <a:t>课堂练习：</a:t>
            </a:r>
            <a:endParaRPr lang="en-US" altLang="zh-CN" sz="4400" b="1" dirty="0">
              <a:latin typeface="+mj-ea"/>
              <a:ea typeface="+mj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7581" y="1024148"/>
            <a:ext cx="11408789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示例代码中已经实现了躯干绘制代码，在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display()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函数中添加代码</a:t>
            </a:r>
            <a:endParaRPr lang="zh-CN" altLang="en-US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可以绘制出躯干的效果如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，将整个实验内容完成可以得到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的效果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455" y="2080466"/>
            <a:ext cx="4590415" cy="38425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5" y="6108617"/>
            <a:ext cx="5152381" cy="34285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bcfbd8e-0b16-4881-9e69-21762c9c70f7"/>
  <p:tag name="COMMONDATA" val="eyJoZGlkIjoiN2Y2NjcwNmUxMjdlY2VlYTFhYzZkZjhiODdiYjBiNGYifQ=="/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1888</Words>
  <Application>WPS 演示</Application>
  <PresentationFormat>宽屏</PresentationFormat>
  <Paragraphs>93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Consolas</vt:lpstr>
      <vt:lpstr>新宋体</vt:lpstr>
      <vt:lpstr>Calibri</vt:lpstr>
      <vt:lpstr>等线</vt:lpstr>
      <vt:lpstr>Times New Roman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机器人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284</cp:revision>
  <dcterms:created xsi:type="dcterms:W3CDTF">2021-09-06T11:12:00Z</dcterms:created>
  <dcterms:modified xsi:type="dcterms:W3CDTF">2023-12-03T03:41:21Z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BF599A55AD8941FDBBE2AB051570D1B2</vt:lpwstr>
  </property>
  <property fmtid="{D5CDD505-2E9C-101B-9397-08002B2CF9AE}" pid="3" name="KSOProductBuildVer">
    <vt:lpwstr>2052-12.1.0.15990</vt:lpwstr>
  </property>
</Properties>
</file>