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17" autoAdjust="0"/>
  </p:normalViewPr>
  <p:slideViewPr>
    <p:cSldViewPr>
      <p:cViewPr varScale="1">
        <p:scale>
          <a:sx n="79" d="100"/>
          <a:sy n="79" d="100"/>
        </p:scale>
        <p:origin x="-1459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819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19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19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819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820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820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820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820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820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820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820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820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210" name="Rectangle 1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 algn="r">
              <a:defRPr/>
            </a:lvl1pPr>
          </a:lstStyle>
          <a:p>
            <a:fld id="{2329F499-74C8-4855-8BB8-341BC64DF36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pic>
        <p:nvPicPr>
          <p:cNvPr id="8213" name="Picture 21" descr="sz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62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400558-EFD5-4930-BE23-1C0333EA30F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43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62CC48-BD78-4E4D-8E7E-4DB0E63A78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412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F6F5E7-588B-43ED-8ADF-2BA2B3B4A42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835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502926-ACD1-43C2-A13E-1D6681F90D6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10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E9E1F3-2870-4630-BC63-B7D85B6E5A2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26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26D546-7FEE-499B-A553-C13166D71C0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99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55EA70-19B7-443E-9E0B-88CE0539E13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188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1B625C-F548-4EFC-9DE2-97DB1CC035F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35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5FAA69-ADA5-4232-B35A-B6E96D08841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516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D70846-85F7-412F-A988-893C2B1DFCD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51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86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Black" pitchFamily="34" charset="0"/>
              </a:defRPr>
            </a:lvl1pPr>
          </a:lstStyle>
          <a:p>
            <a:fld id="{84336C1D-0ABF-4CDD-B78A-81A816D5C0D1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17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17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717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718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818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pic>
        <p:nvPicPr>
          <p:cNvPr id="7185" name="Picture 17" descr="szu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943600"/>
            <a:ext cx="276225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/>
              <a:t>操作系统	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CN" dirty="0" smtClean="0"/>
              <a:t>xv6</a:t>
            </a:r>
            <a:r>
              <a:rPr lang="zh-CN" altLang="en-US" dirty="0"/>
              <a:t>实验题目</a:t>
            </a:r>
            <a:r>
              <a:rPr lang="zh-CN" altLang="en-US" dirty="0" smtClean="0"/>
              <a:t>解答</a:t>
            </a:r>
            <a:r>
              <a:rPr lang="en-US" altLang="zh-CN" dirty="0" smtClean="0"/>
              <a:t>-1</a:t>
            </a:r>
            <a:endParaRPr lang="zh-CN" altLang="en-US" dirty="0"/>
          </a:p>
          <a:p>
            <a:pPr algn="ctr">
              <a:lnSpc>
                <a:spcPct val="90000"/>
              </a:lnSpc>
            </a:pPr>
            <a:r>
              <a:rPr lang="zh-CN" altLang="en-US" smtClean="0"/>
              <a:t>计算机</a:t>
            </a:r>
            <a:r>
              <a:rPr lang="zh-CN" altLang="en-US" dirty="0" smtClean="0"/>
              <a:t>与软件学院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Part I-1</a:t>
            </a:r>
            <a:r>
              <a:rPr lang="zh-CN" altLang="en-US" sz="3600" dirty="0"/>
              <a:t>（代码理解问题 </a:t>
            </a:r>
            <a:r>
              <a:rPr lang="en-US" altLang="zh-CN" sz="3600" dirty="0" smtClean="0"/>
              <a:t>p10</a:t>
            </a:r>
            <a:r>
              <a:rPr lang="zh-CN" altLang="en-US" sz="36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问题：阅读</a:t>
            </a:r>
            <a:r>
              <a:rPr lang="en-US" altLang="zh-CN" sz="2800" dirty="0"/>
              <a:t>:7930</a:t>
            </a:r>
            <a:r>
              <a:rPr lang="zh-CN" altLang="en-US" sz="2800" dirty="0"/>
              <a:t>对应的</a:t>
            </a:r>
            <a:r>
              <a:rPr lang="en-US" altLang="zh-CN" sz="2800" dirty="0"/>
              <a:t>switch</a:t>
            </a:r>
            <a:r>
              <a:rPr lang="zh-CN" altLang="en-US" sz="2800" dirty="0"/>
              <a:t>分支及相关代码，请说明如何确保</a:t>
            </a:r>
            <a:r>
              <a:rPr lang="en-US" altLang="zh-CN" sz="2800" dirty="0" err="1"/>
              <a:t>rcmd</a:t>
            </a:r>
            <a:r>
              <a:rPr lang="en-US" altLang="zh-CN" sz="2800" dirty="0"/>
              <a:t>-&gt;</a:t>
            </a:r>
            <a:r>
              <a:rPr lang="en-US" altLang="zh-CN" sz="2800" dirty="0" err="1"/>
              <a:t>fd</a:t>
            </a:r>
            <a:r>
              <a:rPr lang="zh-CN" altLang="en-US" sz="2800" dirty="0"/>
              <a:t>为标准输入的呢？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（</a:t>
            </a:r>
            <a:r>
              <a:rPr lang="en-US" altLang="zh-CN" dirty="0" err="1" smtClean="0"/>
              <a:t>sh.c</a:t>
            </a:r>
            <a:r>
              <a:rPr lang="en-US" altLang="zh-CN" dirty="0" smtClean="0"/>
              <a:t>/L82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sz="2800" dirty="0" smtClean="0">
                <a:solidFill>
                  <a:srgbClr val="C00000"/>
                </a:solidFill>
              </a:rPr>
              <a:t>关闭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rcmd</a:t>
            </a:r>
            <a:r>
              <a:rPr lang="en-US" altLang="zh-CN" sz="2800" dirty="0" smtClean="0">
                <a:solidFill>
                  <a:srgbClr val="C00000"/>
                </a:solidFill>
              </a:rPr>
              <a:t>-&gt;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fd</a:t>
            </a:r>
            <a:r>
              <a:rPr lang="zh-CN" altLang="en-US" sz="2800" dirty="0" smtClean="0">
                <a:solidFill>
                  <a:srgbClr val="C00000"/>
                </a:solidFill>
              </a:rPr>
              <a:t>，而</a:t>
            </a:r>
            <a:r>
              <a:rPr lang="en-US" altLang="zh-CN" sz="2800" dirty="0" smtClean="0">
                <a:solidFill>
                  <a:srgbClr val="C00000"/>
                </a:solidFill>
              </a:rPr>
              <a:t>open</a:t>
            </a:r>
            <a:r>
              <a:rPr lang="zh-CN" altLang="en-US" sz="2800" dirty="0" smtClean="0">
                <a:solidFill>
                  <a:srgbClr val="C00000"/>
                </a:solidFill>
              </a:rPr>
              <a:t>函数打开的文件就对应着刚才所关闭的文件描述符。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r>
              <a:rPr lang="zh-CN" altLang="en-US" sz="2400" dirty="0" smtClean="0">
                <a:solidFill>
                  <a:srgbClr val="C00000"/>
                </a:solidFill>
              </a:rPr>
              <a:t>（看代码，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parsecmd</a:t>
            </a:r>
            <a:r>
              <a:rPr lang="en-US" altLang="zh-CN" sz="2400" dirty="0" smtClean="0">
                <a:solidFill>
                  <a:srgbClr val="C00000"/>
                </a:solidFill>
              </a:rPr>
              <a:t> -&gt;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parseline</a:t>
            </a:r>
            <a:r>
              <a:rPr lang="en-US" altLang="zh-CN" sz="2400" dirty="0" smtClean="0">
                <a:solidFill>
                  <a:srgbClr val="C00000"/>
                </a:solidFill>
              </a:rPr>
              <a:t> -&gt;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parsepipe</a:t>
            </a:r>
            <a:r>
              <a:rPr lang="en-US" altLang="zh-CN" sz="2400" dirty="0" smtClean="0">
                <a:solidFill>
                  <a:srgbClr val="C00000"/>
                </a:solidFill>
              </a:rPr>
              <a:t> -&gt; 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parseexec</a:t>
            </a:r>
            <a:r>
              <a:rPr lang="en-US" altLang="zh-CN" sz="2400" dirty="0">
                <a:solidFill>
                  <a:srgbClr val="C00000"/>
                </a:solidFill>
              </a:rPr>
              <a:t> -&gt; </a:t>
            </a:r>
            <a:r>
              <a:rPr lang="en-US" altLang="zh-CN" sz="2400" dirty="0" err="1">
                <a:solidFill>
                  <a:srgbClr val="C00000"/>
                </a:solidFill>
              </a:rPr>
              <a:t>parseredirs</a:t>
            </a:r>
            <a:r>
              <a:rPr lang="zh-CN" altLang="en-US" sz="2400" dirty="0" smtClean="0">
                <a:solidFill>
                  <a:srgbClr val="C00000"/>
                </a:solidFill>
              </a:rPr>
              <a:t>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181600"/>
            <a:ext cx="5903902" cy="16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38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Part I-1</a:t>
            </a:r>
            <a:r>
              <a:rPr lang="zh-CN" altLang="en-US" sz="3600" dirty="0"/>
              <a:t>（代码理解问题 </a:t>
            </a:r>
            <a:r>
              <a:rPr lang="en-US" altLang="zh-CN" sz="3600" dirty="0"/>
              <a:t>p10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看看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parseredirs</a:t>
            </a:r>
            <a:r>
              <a:rPr lang="zh-CN" altLang="en-US" sz="2800" dirty="0" smtClean="0">
                <a:solidFill>
                  <a:srgbClr val="C00000"/>
                </a:solidFill>
              </a:rPr>
              <a:t>及</a:t>
            </a:r>
            <a:r>
              <a:rPr lang="en-US" altLang="zh-CN" sz="2800" dirty="0" err="1">
                <a:solidFill>
                  <a:srgbClr val="C00000"/>
                </a:solidFill>
              </a:rPr>
              <a:t>redircmd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</a:rPr>
              <a:t>：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820818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8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Part I-1</a:t>
            </a:r>
            <a:r>
              <a:rPr lang="zh-CN" altLang="en-US" sz="3600" dirty="0"/>
              <a:t>（代码理解问题 </a:t>
            </a:r>
            <a:r>
              <a:rPr lang="en-US" altLang="zh-CN" sz="3600" dirty="0" smtClean="0"/>
              <a:t>p11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第二、三个</a:t>
            </a:r>
            <a:r>
              <a:rPr lang="en-US" altLang="zh-CN" sz="2400" dirty="0"/>
              <a:t>if</a:t>
            </a:r>
            <a:r>
              <a:rPr lang="zh-CN" altLang="en-US" sz="2400" dirty="0"/>
              <a:t>语句中，管道的读端口和写端口都通过</a:t>
            </a:r>
            <a:r>
              <a:rPr lang="en-US" altLang="zh-CN" sz="2400" dirty="0"/>
              <a:t>close</a:t>
            </a:r>
            <a:r>
              <a:rPr lang="zh-CN" altLang="en-US" sz="2400" dirty="0"/>
              <a:t>语句关闭了，请问还怎么保证</a:t>
            </a:r>
            <a:r>
              <a:rPr lang="en-US" altLang="zh-CN" sz="2400" dirty="0" err="1"/>
              <a:t>pcmd</a:t>
            </a:r>
            <a:r>
              <a:rPr lang="en-US" altLang="zh-CN" sz="2400" dirty="0"/>
              <a:t>-&gt;left</a:t>
            </a:r>
            <a:r>
              <a:rPr lang="zh-CN" altLang="en-US" sz="2400" dirty="0"/>
              <a:t>的输出进入管道的写端口，而</a:t>
            </a:r>
            <a:r>
              <a:rPr lang="en-US" altLang="zh-CN" sz="2400" dirty="0" err="1"/>
              <a:t>pcmd</a:t>
            </a:r>
            <a:r>
              <a:rPr lang="en-US" altLang="zh-CN" sz="2400" dirty="0"/>
              <a:t>-&gt;right</a:t>
            </a:r>
            <a:r>
              <a:rPr lang="zh-CN" altLang="en-US" sz="2400" dirty="0"/>
              <a:t>的输入进入管道的读端口？</a:t>
            </a:r>
            <a:endParaRPr lang="en-US" altLang="zh-CN" sz="2400" dirty="0"/>
          </a:p>
          <a:p>
            <a:r>
              <a:rPr lang="zh-CN" altLang="en-US" sz="2000" dirty="0" smtClean="0">
                <a:solidFill>
                  <a:srgbClr val="C00000"/>
                </a:solidFill>
              </a:rPr>
              <a:t>注意：</a:t>
            </a:r>
            <a:r>
              <a:rPr lang="en-US" altLang="zh-CN" sz="2000" dirty="0">
                <a:solidFill>
                  <a:srgbClr val="C00000"/>
                </a:solidFill>
              </a:rPr>
              <a:t>dup </a:t>
            </a:r>
            <a:r>
              <a:rPr lang="zh-CN" altLang="en-US" sz="2000" dirty="0">
                <a:solidFill>
                  <a:srgbClr val="C00000"/>
                </a:solidFill>
              </a:rPr>
              <a:t>复制一个已有的文件描述符， 返回一个指向同一个输入</a:t>
            </a:r>
            <a:r>
              <a:rPr lang="en-US" altLang="zh-CN" sz="2000" dirty="0">
                <a:solidFill>
                  <a:srgbClr val="C00000"/>
                </a:solidFill>
              </a:rPr>
              <a:t>/</a:t>
            </a:r>
            <a:r>
              <a:rPr lang="zh-CN" altLang="en-US" sz="2000" dirty="0">
                <a:solidFill>
                  <a:srgbClr val="C00000"/>
                </a:solidFill>
              </a:rPr>
              <a:t>输出对象的新描述符</a:t>
            </a:r>
            <a:r>
              <a:rPr lang="zh-CN" altLang="en-US" sz="2000" dirty="0" smtClean="0">
                <a:solidFill>
                  <a:srgbClr val="C00000"/>
                </a:solidFill>
              </a:rPr>
              <a:t>。</a:t>
            </a:r>
            <a:r>
              <a:rPr lang="en-US" altLang="zh-CN" sz="2000" dirty="0">
                <a:solidFill>
                  <a:srgbClr val="C00000"/>
                </a:solidFill>
              </a:rPr>
              <a:t>close </a:t>
            </a:r>
            <a:r>
              <a:rPr lang="zh-CN" altLang="en-US" sz="2000" dirty="0">
                <a:solidFill>
                  <a:srgbClr val="C00000"/>
                </a:solidFill>
              </a:rPr>
              <a:t>会释放一个文件描述符， 使得它未来可以</a:t>
            </a:r>
            <a:r>
              <a:rPr lang="zh-CN" altLang="en-US" sz="2000" dirty="0" smtClean="0">
                <a:solidFill>
                  <a:srgbClr val="C00000"/>
                </a:solidFill>
              </a:rPr>
              <a:t>被重用</a:t>
            </a:r>
            <a:r>
              <a:rPr lang="zh-CN" altLang="en-US" sz="2000" dirty="0">
                <a:solidFill>
                  <a:srgbClr val="C00000"/>
                </a:solidFill>
              </a:rPr>
              <a:t>。 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r>
              <a:rPr lang="zh-CN" altLang="en-US" sz="2400" dirty="0" smtClean="0"/>
              <a:t>因为</a:t>
            </a:r>
            <a:r>
              <a:rPr lang="en-US" altLang="zh-CN" sz="2400" dirty="0" smtClean="0"/>
              <a:t>pipe</a:t>
            </a:r>
            <a:r>
              <a:rPr lang="zh-CN" altLang="en-US" sz="2400" dirty="0" smtClean="0"/>
              <a:t>在父进程被调用，</a:t>
            </a:r>
            <a:r>
              <a:rPr lang="zh-CN" altLang="en-US" sz="2400" dirty="0"/>
              <a:t>在 </a:t>
            </a:r>
            <a:r>
              <a:rPr lang="en-US" altLang="zh-CN" sz="2400" dirty="0"/>
              <a:t>fork </a:t>
            </a:r>
            <a:r>
              <a:rPr lang="zh-CN" altLang="en-US" sz="2400" dirty="0"/>
              <a:t>之后， 父进程和子进程都有了指向</a:t>
            </a:r>
            <a:r>
              <a:rPr lang="zh-CN" altLang="en-US" sz="2400" dirty="0" smtClean="0"/>
              <a:t>管道</a:t>
            </a:r>
            <a:r>
              <a:rPr lang="zh-CN" altLang="en-US" sz="2400" dirty="0"/>
              <a:t>的文件描述符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如果数据没有准备好， 那么对管道执行的 </a:t>
            </a:r>
            <a:r>
              <a:rPr lang="en-US" altLang="zh-CN" sz="2400" dirty="0"/>
              <a:t>read </a:t>
            </a:r>
            <a:r>
              <a:rPr lang="zh-CN" altLang="en-US" sz="2400" dirty="0"/>
              <a:t>会一直等待， 直到有数据了或者</a:t>
            </a:r>
            <a:r>
              <a:rPr lang="zh-CN" altLang="en-US" sz="2400" dirty="0">
                <a:solidFill>
                  <a:srgbClr val="C00000"/>
                </a:solidFill>
              </a:rPr>
              <a:t>其他绑定在这个管道写端口的描述符都已经</a:t>
            </a:r>
            <a:r>
              <a:rPr lang="zh-CN" altLang="en-US" sz="2400" dirty="0" smtClean="0">
                <a:solidFill>
                  <a:srgbClr val="C00000"/>
                </a:solidFill>
              </a:rPr>
              <a:t>关闭</a:t>
            </a:r>
            <a:r>
              <a:rPr lang="zh-CN" altLang="en-US" sz="2400" dirty="0">
                <a:solidFill>
                  <a:srgbClr val="C00000"/>
                </a:solidFill>
              </a:rPr>
              <a:t>了</a:t>
            </a:r>
            <a:r>
              <a:rPr lang="zh-CN" altLang="en-US" sz="2400" dirty="0"/>
              <a:t>。 </a:t>
            </a:r>
            <a:br>
              <a:rPr lang="zh-CN" altLang="en-US" sz="2400" dirty="0"/>
            </a:br>
            <a:r>
              <a:rPr lang="zh-CN" altLang="en-US" sz="2400" dirty="0"/>
              <a:t> </a:t>
            </a:r>
            <a:r>
              <a:rPr lang="zh-CN" altLang="en-US" sz="2800" dirty="0"/>
              <a:t/>
            </a:r>
            <a:br>
              <a:rPr lang="zh-CN" altLang="en-US" sz="2800" dirty="0"/>
            </a:br>
            <a:r>
              <a:rPr lang="zh-CN" altLang="en-US" sz="2800" dirty="0"/>
              <a:t/>
            </a:r>
            <a:br>
              <a:rPr lang="zh-CN" altLang="en-US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684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Part I-1</a:t>
            </a:r>
            <a:r>
              <a:rPr lang="zh-CN" altLang="en-US" sz="3600" dirty="0"/>
              <a:t>（代码理解问题 </a:t>
            </a:r>
            <a:r>
              <a:rPr lang="en-US" altLang="zh-CN" sz="3600" dirty="0"/>
              <a:t>p11</a:t>
            </a:r>
            <a:r>
              <a:rPr lang="zh-CN" altLang="en-US" sz="3600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所以在第二个</a:t>
            </a:r>
            <a:r>
              <a:rPr lang="en-US" altLang="zh-CN" sz="2800" dirty="0" smtClean="0"/>
              <a:t>if</a:t>
            </a:r>
            <a:r>
              <a:rPr lang="zh-CN" altLang="en-US" sz="2800" dirty="0" smtClean="0"/>
              <a:t>语句中的子进程，通过</a:t>
            </a:r>
            <a:r>
              <a:rPr lang="en-US" altLang="zh-CN" sz="2800" dirty="0" smtClean="0"/>
              <a:t>dup</a:t>
            </a:r>
            <a:r>
              <a:rPr lang="zh-CN" altLang="en-US" sz="2800" dirty="0" smtClean="0"/>
              <a:t>把标准输出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指向了管道的输出。然后释放掉多余的</a:t>
            </a:r>
            <a:r>
              <a:rPr lang="en-US" altLang="zh-CN" sz="2800" dirty="0" smtClean="0"/>
              <a:t>p[0]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p[1]</a:t>
            </a:r>
            <a:r>
              <a:rPr lang="zh-CN" altLang="en-US" sz="2800" dirty="0" smtClean="0"/>
              <a:t>两个文件描述符。它现在只剩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个标准输出，指向管道输出，另外一个是标准输入。</a:t>
            </a:r>
            <a:endParaRPr lang="en-US" altLang="zh-CN" sz="2800" dirty="0" smtClean="0"/>
          </a:p>
          <a:p>
            <a:r>
              <a:rPr lang="zh-CN" altLang="en-US" sz="2800" dirty="0" smtClean="0"/>
              <a:t>同理，第三个</a:t>
            </a:r>
            <a:r>
              <a:rPr lang="en-US" altLang="zh-CN" sz="2800" dirty="0" smtClean="0"/>
              <a:t>if</a:t>
            </a:r>
            <a:r>
              <a:rPr lang="zh-CN" altLang="en-US" sz="2800" dirty="0" smtClean="0"/>
              <a:t>语句中的子进程，标准输入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指向管道的输入，另有一个标准输出。</a:t>
            </a:r>
            <a:endParaRPr lang="en-US" altLang="zh-CN" sz="2800" dirty="0" smtClean="0"/>
          </a:p>
          <a:p>
            <a:r>
              <a:rPr lang="zh-CN" altLang="en-US" sz="2800" dirty="0" smtClean="0"/>
              <a:t>这样，管道就搭建好了，而且管道的输入不会被同一子进程的管道输出所阻塞。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912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Part </a:t>
            </a:r>
            <a:r>
              <a:rPr lang="en-US" altLang="zh-CN" dirty="0" smtClean="0"/>
              <a:t>I-2</a:t>
            </a:r>
            <a:r>
              <a:rPr lang="zh-CN" altLang="en-US" sz="3600" dirty="0" smtClean="0"/>
              <a:t>（</a:t>
            </a:r>
            <a:r>
              <a:rPr lang="zh-CN" altLang="en-US" sz="3600" dirty="0"/>
              <a:t>代码理解</a:t>
            </a:r>
            <a:r>
              <a:rPr lang="zh-CN" altLang="en-US" sz="3600" dirty="0" smtClean="0"/>
              <a:t>问题）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981200"/>
            <a:ext cx="4876800" cy="3886200"/>
          </a:xfrm>
        </p:spPr>
        <p:txBody>
          <a:bodyPr/>
          <a:lstStyle/>
          <a:p>
            <a:r>
              <a:rPr lang="zh-CN" altLang="en-US" sz="2800" dirty="0"/>
              <a:t>“</a:t>
            </a:r>
            <a:r>
              <a:rPr lang="en-US" altLang="zh-CN" sz="2800" dirty="0"/>
              <a:t>xv6 </a:t>
            </a:r>
            <a:r>
              <a:rPr lang="zh-CN" altLang="en-US" sz="2800" dirty="0"/>
              <a:t>的地址空间结构有一个缺点， 即无法使用超过 </a:t>
            </a:r>
            <a:r>
              <a:rPr lang="en-US" altLang="zh-CN" sz="2800" dirty="0"/>
              <a:t>2GB </a:t>
            </a:r>
            <a:r>
              <a:rPr lang="zh-CN" altLang="en-US" sz="2800" dirty="0"/>
              <a:t>的物理 </a:t>
            </a:r>
            <a:r>
              <a:rPr lang="en-US" altLang="zh-CN" sz="2800" dirty="0"/>
              <a:t>RAM</a:t>
            </a:r>
            <a:r>
              <a:rPr lang="zh-CN" altLang="en-US" sz="2800" dirty="0"/>
              <a:t>”</a:t>
            </a:r>
            <a:r>
              <a:rPr lang="en-US" altLang="zh-CN" sz="2800" dirty="0"/>
              <a:t>——</a:t>
            </a:r>
            <a:r>
              <a:rPr lang="zh-CN" altLang="en-US" sz="2800" dirty="0"/>
              <a:t>请给出解释。为什么</a:t>
            </a:r>
            <a:r>
              <a:rPr lang="en-US" altLang="zh-CN" sz="2800" dirty="0"/>
              <a:t>xv6</a:t>
            </a:r>
            <a:r>
              <a:rPr lang="zh-CN" altLang="en-US" sz="2800" dirty="0"/>
              <a:t>的内存空间只能有</a:t>
            </a:r>
            <a:r>
              <a:rPr lang="en-US" altLang="zh-CN" sz="2800" dirty="0"/>
              <a:t>2GB</a:t>
            </a:r>
            <a:r>
              <a:rPr lang="en-US" altLang="zh-CN" sz="2800" dirty="0" smtClean="0"/>
              <a:t>?</a:t>
            </a:r>
          </a:p>
          <a:p>
            <a:r>
              <a:rPr lang="en-US" altLang="zh-CN" dirty="0"/>
              <a:t>0x80000000=2 x 2</a:t>
            </a:r>
            <a:r>
              <a:rPr lang="en-US" altLang="zh-CN" baseline="30000" dirty="0"/>
              <a:t>30</a:t>
            </a:r>
            <a:r>
              <a:rPr lang="en-US" altLang="zh-CN" dirty="0"/>
              <a:t>=2GB </a:t>
            </a:r>
          </a:p>
          <a:p>
            <a:pPr lvl="1"/>
            <a:r>
              <a:rPr lang="en-US" altLang="zh-CN" dirty="0"/>
              <a:t>2</a:t>
            </a:r>
            <a:r>
              <a:rPr lang="en-US" altLang="zh-CN" baseline="30000" dirty="0"/>
              <a:t>10</a:t>
            </a:r>
            <a:r>
              <a:rPr lang="en-US" altLang="zh-CN" dirty="0"/>
              <a:t>=1KB; 2</a:t>
            </a:r>
            <a:r>
              <a:rPr lang="en-US" altLang="zh-CN" baseline="30000" dirty="0"/>
              <a:t>20</a:t>
            </a:r>
            <a:r>
              <a:rPr lang="en-US" altLang="zh-CN" dirty="0"/>
              <a:t>=1MB; 2</a:t>
            </a:r>
            <a:r>
              <a:rPr lang="en-US" altLang="zh-CN" baseline="30000" dirty="0"/>
              <a:t>30</a:t>
            </a:r>
            <a:r>
              <a:rPr lang="en-US" altLang="zh-CN" dirty="0"/>
              <a:t>=1GB</a:t>
            </a:r>
            <a:endParaRPr lang="zh-CN" altLang="en-US" baseline="30000" dirty="0"/>
          </a:p>
          <a:p>
            <a:endParaRPr lang="en-US" altLang="zh-CN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97" y="2095500"/>
            <a:ext cx="4118903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63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Part I-2</a:t>
            </a:r>
            <a:r>
              <a:rPr lang="zh-CN" altLang="en-US" sz="3600" dirty="0"/>
              <a:t>（代码理解问题）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p15</a:t>
            </a:r>
            <a:r>
              <a:rPr lang="zh-CN" altLang="en-US" sz="2800" dirty="0"/>
              <a:t>）“这个映射就限制内核的指令</a:t>
            </a:r>
            <a:r>
              <a:rPr lang="en-US" altLang="zh-CN" sz="2800" dirty="0"/>
              <a:t>+</a:t>
            </a:r>
            <a:r>
              <a:rPr lang="zh-CN" altLang="en-US" sz="2800" dirty="0"/>
              <a:t>代码必须在 </a:t>
            </a:r>
            <a:r>
              <a:rPr lang="en-US" altLang="zh-CN" sz="2800" dirty="0"/>
              <a:t>4mb </a:t>
            </a:r>
            <a:r>
              <a:rPr lang="zh-CN" altLang="en-US" sz="2800" dirty="0"/>
              <a:t>以内。 ”</a:t>
            </a:r>
            <a:r>
              <a:rPr lang="en-US" altLang="zh-CN" sz="2800" dirty="0"/>
              <a:t>——</a:t>
            </a:r>
            <a:r>
              <a:rPr lang="zh-CN" altLang="en-US" sz="2800" dirty="0"/>
              <a:t>请给出解释。为什么？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200400"/>
            <a:ext cx="807816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3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Part I-2</a:t>
            </a:r>
            <a:r>
              <a:rPr lang="zh-CN" altLang="en-US" sz="3600" dirty="0"/>
              <a:t>（代码理解问题）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KERNBASE&gt;&gt;</a:t>
            </a:r>
            <a:r>
              <a:rPr lang="en-US" altLang="zh-CN" sz="2400" dirty="0" smtClean="0"/>
              <a:t>PDXSHIFT=512</a:t>
            </a:r>
            <a:r>
              <a:rPr lang="zh-CN" altLang="en-US" sz="2400" dirty="0" smtClean="0"/>
              <a:t>。</a:t>
            </a:r>
            <a:r>
              <a:rPr lang="en-US" altLang="zh-CN" sz="2400" dirty="0" err="1">
                <a:solidFill>
                  <a:srgbClr val="C00000"/>
                </a:solidFill>
              </a:rPr>
              <a:t>e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ntrypgdir</a:t>
            </a:r>
            <a:r>
              <a:rPr lang="zh-CN" altLang="en-US" sz="2400" dirty="0" smtClean="0"/>
              <a:t>实际上是二级页表。</a:t>
            </a:r>
            <a:r>
              <a:rPr lang="en-US" altLang="zh-CN" sz="2400" dirty="0" smtClean="0">
                <a:solidFill>
                  <a:srgbClr val="C00000"/>
                </a:solidFill>
              </a:rPr>
              <a:t>NPDENTRIES=1024</a:t>
            </a:r>
            <a:r>
              <a:rPr lang="zh-CN" altLang="en-US" sz="2400" dirty="0" smtClean="0"/>
              <a:t>。这个二级页表有</a:t>
            </a:r>
            <a:r>
              <a:rPr lang="en-US" altLang="zh-CN" sz="2400" dirty="0" smtClean="0"/>
              <a:t>1024</a:t>
            </a:r>
            <a:r>
              <a:rPr lang="zh-CN" altLang="en-US" sz="2400" dirty="0" smtClean="0"/>
              <a:t>项。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Entrypgdir</a:t>
            </a:r>
            <a:r>
              <a:rPr lang="zh-CN" altLang="en-US" sz="2400" dirty="0" smtClean="0"/>
              <a:t>只有两项，其余为空。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一个二级页表项能记录</a:t>
            </a:r>
            <a:r>
              <a:rPr lang="en-US" altLang="zh-CN" sz="2400" dirty="0" smtClean="0"/>
              <a:t>1024</a:t>
            </a:r>
            <a:r>
              <a:rPr lang="zh-CN" altLang="en-US" sz="2400" dirty="0" smtClean="0"/>
              <a:t>个页号，每个页面有</a:t>
            </a:r>
            <a:r>
              <a:rPr lang="en-US" altLang="zh-CN" sz="2400" dirty="0" smtClean="0"/>
              <a:t>4K</a:t>
            </a:r>
            <a:r>
              <a:rPr lang="zh-CN" altLang="en-US" sz="2400" dirty="0" smtClean="0"/>
              <a:t>。因此</a:t>
            </a:r>
            <a:r>
              <a:rPr lang="en-US" altLang="zh-CN" sz="2400" dirty="0" smtClean="0"/>
              <a:t>1K x 4K=4M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实际上，</a:t>
            </a:r>
            <a:r>
              <a:rPr lang="en-US" altLang="zh-CN" sz="2400" dirty="0" smtClean="0"/>
              <a:t>xv6</a:t>
            </a:r>
            <a:r>
              <a:rPr lang="zh-CN" altLang="en-US" sz="2400" dirty="0" smtClean="0"/>
              <a:t>通过设置</a:t>
            </a:r>
            <a:r>
              <a:rPr lang="en-US" altLang="zh-CN" sz="2400" dirty="0" smtClean="0"/>
              <a:t>PTE_PS</a:t>
            </a:r>
            <a:r>
              <a:rPr lang="zh-CN" altLang="en-US" sz="2400" dirty="0" smtClean="0"/>
              <a:t>标记，利用了</a:t>
            </a:r>
            <a:r>
              <a:rPr lang="en-US" altLang="zh-CN" sz="2400" dirty="0" smtClean="0"/>
              <a:t>x86 CPU</a:t>
            </a:r>
            <a:r>
              <a:rPr lang="zh-CN" altLang="en-US" sz="2400" dirty="0" smtClean="0"/>
              <a:t>的</a:t>
            </a:r>
            <a:r>
              <a:rPr lang="en-US" altLang="zh-CN" sz="2400" b="1" dirty="0"/>
              <a:t>Page Size Extension</a:t>
            </a:r>
            <a:r>
              <a:rPr lang="en-US" altLang="zh-CN" sz="2400" dirty="0"/>
              <a:t> (</a:t>
            </a:r>
            <a:r>
              <a:rPr lang="en-US" altLang="zh-CN" sz="2400" b="1" dirty="0"/>
              <a:t>PSE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特性，直接生成了一个</a:t>
            </a:r>
            <a:r>
              <a:rPr lang="en-US" altLang="zh-CN" sz="2400" dirty="0" smtClean="0"/>
              <a:t>4MB</a:t>
            </a:r>
            <a:r>
              <a:rPr lang="zh-CN" altLang="en-US" sz="2400" dirty="0" smtClean="0"/>
              <a:t>大小的连续页面。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2800"/>
            <a:ext cx="785853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65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Part I-2</a:t>
            </a:r>
            <a:r>
              <a:rPr lang="zh-CN" altLang="en-US" sz="3600" dirty="0"/>
              <a:t>（代码理解问题）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请问</a:t>
            </a:r>
            <a:r>
              <a:rPr lang="en-US" altLang="zh-CN" sz="2800" dirty="0" err="1"/>
              <a:t>initcode.S</a:t>
            </a:r>
            <a:r>
              <a:rPr lang="en-US" altLang="zh-CN" sz="2800" dirty="0"/>
              <a:t> </a:t>
            </a:r>
            <a:r>
              <a:rPr lang="zh-CN" altLang="en-US" sz="2800" dirty="0"/>
              <a:t>所触发 </a:t>
            </a:r>
            <a:r>
              <a:rPr lang="en-US" altLang="zh-CN" sz="2800" dirty="0"/>
              <a:t>exec </a:t>
            </a:r>
            <a:r>
              <a:rPr lang="zh-CN" altLang="en-US" sz="2800" dirty="0"/>
              <a:t>系统调用执行了哪个程序，而那个程序又是实现什么功能的呢</a:t>
            </a:r>
            <a:r>
              <a:rPr lang="zh-CN" altLang="en-US" sz="2800" dirty="0" smtClean="0"/>
              <a:t>？</a:t>
            </a:r>
            <a:endParaRPr lang="en-US" altLang="zh-CN" sz="2800" dirty="0" smtClean="0"/>
          </a:p>
          <a:p>
            <a:r>
              <a:rPr lang="zh-CN" altLang="en-US" sz="2800" dirty="0" smtClean="0"/>
              <a:t>（</a:t>
            </a:r>
            <a:r>
              <a:rPr lang="en-US" altLang="zh-CN" sz="2800" dirty="0" smtClean="0"/>
              <a:t>p18</a:t>
            </a:r>
            <a:r>
              <a:rPr lang="zh-CN" altLang="en-US" sz="2800" dirty="0" smtClean="0"/>
              <a:t>）</a:t>
            </a:r>
            <a:r>
              <a:rPr lang="zh-CN" altLang="en-US" sz="2400" dirty="0"/>
              <a:t>它会用从文件系统中获取的 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 </a:t>
            </a:r>
            <a:r>
              <a:rPr lang="zh-CN" altLang="en-US" sz="2400" dirty="0"/>
              <a:t>的二进制代码代替 </a:t>
            </a:r>
            <a:r>
              <a:rPr lang="en-US" altLang="zh-CN" sz="2400" dirty="0" err="1"/>
              <a:t>initcode</a:t>
            </a:r>
            <a:r>
              <a:rPr lang="en-US" altLang="zh-CN" sz="2400" dirty="0"/>
              <a:t> </a:t>
            </a:r>
            <a:r>
              <a:rPr lang="zh-CN" altLang="en-US" sz="2400" dirty="0"/>
              <a:t>的代码。 </a:t>
            </a:r>
            <a:r>
              <a:rPr lang="zh-CN" altLang="en-US" sz="2400" dirty="0" smtClean="0"/>
              <a:t>现在</a:t>
            </a:r>
            <a:r>
              <a:rPr lang="en-US" altLang="zh-CN" sz="2400" dirty="0" err="1" smtClean="0"/>
              <a:t>initcode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已经执行完了， 进程将要运行 </a:t>
            </a:r>
            <a:r>
              <a:rPr lang="en-US" altLang="zh-CN" sz="2400" dirty="0"/>
              <a:t>/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 </a:t>
            </a:r>
            <a:r>
              <a:rPr lang="zh-CN" altLang="en-US" sz="2400" dirty="0"/>
              <a:t>。 </a:t>
            </a:r>
            <a:r>
              <a:rPr lang="en-US" altLang="zh-CN" sz="2400" dirty="0" err="1"/>
              <a:t>init</a:t>
            </a: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/>
              <a:t>7810</a:t>
            </a:r>
            <a:r>
              <a:rPr lang="zh-CN" altLang="en-US" sz="2400" dirty="0"/>
              <a:t>行） 会在需要的情况下创建一个</a:t>
            </a:r>
            <a:r>
              <a:rPr lang="zh-CN" altLang="en-US" sz="2400" dirty="0">
                <a:solidFill>
                  <a:srgbClr val="C00000"/>
                </a:solidFill>
              </a:rPr>
              <a:t>新的控制台设备文件</a:t>
            </a:r>
            <a:r>
              <a:rPr lang="zh-CN" altLang="en-US" sz="2400" dirty="0"/>
              <a:t>， 然后</a:t>
            </a:r>
            <a:r>
              <a:rPr lang="zh-CN" altLang="en-US" sz="2400" dirty="0" smtClean="0"/>
              <a:t>把它</a:t>
            </a:r>
            <a:r>
              <a:rPr lang="zh-CN" altLang="en-US" sz="2400" dirty="0"/>
              <a:t>作为</a:t>
            </a:r>
            <a:r>
              <a:rPr lang="zh-CN" altLang="en-US" sz="2400" dirty="0">
                <a:solidFill>
                  <a:srgbClr val="C00000"/>
                </a:solidFill>
              </a:rPr>
              <a:t>描述符</a:t>
            </a:r>
            <a:r>
              <a:rPr lang="en-US" altLang="zh-CN" sz="2400" dirty="0">
                <a:solidFill>
                  <a:srgbClr val="C00000"/>
                </a:solidFill>
              </a:rPr>
              <a:t>0</a:t>
            </a:r>
            <a:r>
              <a:rPr lang="zh-CN" altLang="en-US" sz="2400" dirty="0">
                <a:solidFill>
                  <a:srgbClr val="C00000"/>
                </a:solidFill>
              </a:rPr>
              <a:t>， </a:t>
            </a:r>
            <a:r>
              <a:rPr lang="en-US" altLang="zh-CN" sz="2400" dirty="0">
                <a:solidFill>
                  <a:srgbClr val="C00000"/>
                </a:solidFill>
              </a:rPr>
              <a:t>1</a:t>
            </a:r>
            <a:r>
              <a:rPr lang="zh-CN" altLang="en-US" sz="2400" dirty="0">
                <a:solidFill>
                  <a:srgbClr val="C00000"/>
                </a:solidFill>
              </a:rPr>
              <a:t>， </a:t>
            </a:r>
            <a:r>
              <a:rPr lang="en-US" altLang="zh-CN" sz="2400" dirty="0">
                <a:solidFill>
                  <a:srgbClr val="C00000"/>
                </a:solidFill>
              </a:rPr>
              <a:t>2</a:t>
            </a:r>
            <a:r>
              <a:rPr lang="zh-CN" altLang="en-US" sz="2400" dirty="0">
                <a:solidFill>
                  <a:srgbClr val="C00000"/>
                </a:solidFill>
              </a:rPr>
              <a:t>打开</a:t>
            </a:r>
            <a:r>
              <a:rPr lang="zh-CN" altLang="en-US" sz="2400" dirty="0"/>
              <a:t>。 接下来它将不断循环， </a:t>
            </a:r>
            <a:r>
              <a:rPr lang="zh-CN" altLang="en-US" sz="2400" dirty="0">
                <a:solidFill>
                  <a:srgbClr val="C00000"/>
                </a:solidFill>
              </a:rPr>
              <a:t>开启控制台 </a:t>
            </a:r>
            <a:r>
              <a:rPr lang="en-US" altLang="zh-CN" sz="2400" dirty="0">
                <a:solidFill>
                  <a:srgbClr val="C00000"/>
                </a:solidFill>
              </a:rPr>
              <a:t>shell</a:t>
            </a:r>
            <a:r>
              <a:rPr lang="zh-CN" altLang="en-US" sz="2400" dirty="0"/>
              <a:t>， 处理没有父进程的僵尸进程， 直到 </a:t>
            </a:r>
            <a:r>
              <a:rPr lang="en-US" altLang="zh-CN" sz="2400" dirty="0"/>
              <a:t>shell </a:t>
            </a:r>
            <a:r>
              <a:rPr lang="zh-CN" altLang="en-US" sz="2400" dirty="0"/>
              <a:t>退出， 然后</a:t>
            </a:r>
            <a:br>
              <a:rPr lang="zh-CN" altLang="en-US" sz="2400" dirty="0"/>
            </a:br>
            <a:r>
              <a:rPr lang="zh-CN" altLang="en-US" sz="2400" dirty="0"/>
              <a:t>再反复。 系统就这样建立起来了。 </a:t>
            </a:r>
            <a:br>
              <a:rPr lang="zh-CN" altLang="en-US" sz="2400" dirty="0"/>
            </a:b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17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Lab2</a:t>
            </a:r>
            <a:r>
              <a:rPr lang="zh-CN" altLang="en-US" dirty="0" smtClean="0"/>
              <a:t>实验题目解答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981200"/>
            <a:ext cx="3810000" cy="3886200"/>
          </a:xfrm>
        </p:spPr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2400" dirty="0" smtClean="0"/>
              <a:t>题目：仿照</a:t>
            </a:r>
            <a:r>
              <a:rPr lang="en-US" altLang="zh-CN" sz="2400" dirty="0" smtClean="0"/>
              <a:t>echo</a:t>
            </a:r>
            <a:r>
              <a:rPr lang="zh-CN" altLang="en-US" sz="2400" dirty="0" smtClean="0"/>
              <a:t>，写一个命令</a:t>
            </a:r>
            <a:r>
              <a:rPr lang="en-US" altLang="zh-CN" sz="2400" dirty="0" err="1" smtClean="0"/>
              <a:t>echo_reversal</a:t>
            </a:r>
            <a:r>
              <a:rPr lang="zh-CN" altLang="en-US" sz="2400" dirty="0" smtClean="0"/>
              <a:t>，实现以下功能：把输入的每个参数中的字符次序颠倒输出。</a:t>
            </a:r>
          </a:p>
          <a:p>
            <a:pPr lvl="1"/>
            <a:r>
              <a:rPr lang="en-US" altLang="zh-CN" dirty="0" err="1" smtClean="0"/>
              <a:t>echo_reversal.c</a:t>
            </a:r>
            <a:r>
              <a:rPr lang="en-US" altLang="zh-CN" dirty="0" smtClean="0"/>
              <a:t>		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752600"/>
            <a:ext cx="531108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Lab2</a:t>
            </a:r>
            <a:r>
              <a:rPr lang="zh-CN" altLang="en-US" dirty="0" smtClean="0"/>
              <a:t>实验题目解答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Makefile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990600"/>
            <a:ext cx="3295650" cy="3676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15" y="4800600"/>
            <a:ext cx="73056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7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Lab2</a:t>
            </a:r>
            <a:r>
              <a:rPr lang="zh-CN" altLang="en-US" dirty="0" smtClean="0"/>
              <a:t>实验题目解答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 smtClean="0"/>
              <a:t>Xv6</a:t>
            </a:r>
            <a:r>
              <a:rPr lang="zh-CN" altLang="en-US" dirty="0" smtClean="0"/>
              <a:t>中并发进程有几种状态，在源码中分别以什么常量代表，试解释每种状态的意义。</a:t>
            </a:r>
          </a:p>
          <a:p>
            <a:pPr lvl="1"/>
            <a:r>
              <a:rPr lang="zh-CN" altLang="en-US" dirty="0" smtClean="0"/>
              <a:t>（</a:t>
            </a:r>
            <a:r>
              <a:rPr lang="en-US" altLang="zh-CN" dirty="0" err="1" smtClean="0"/>
              <a:t>proc.h</a:t>
            </a:r>
            <a:r>
              <a:rPr lang="en-US" altLang="zh-CN" dirty="0" smtClean="0"/>
              <a:t> 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UNUSED/</a:t>
            </a:r>
            <a:r>
              <a:rPr lang="zh-CN" altLang="en-US" dirty="0" smtClean="0"/>
              <a:t>未使用的</a:t>
            </a:r>
            <a:r>
              <a:rPr lang="en-US" altLang="zh-CN" dirty="0" smtClean="0"/>
              <a:t>,EMBRYO/</a:t>
            </a:r>
            <a:r>
              <a:rPr lang="zh-CN" altLang="en-US" dirty="0" smtClean="0"/>
              <a:t>萌芽态</a:t>
            </a:r>
            <a:r>
              <a:rPr lang="en-US" altLang="zh-CN" dirty="0" smtClean="0"/>
              <a:t>,</a:t>
            </a:r>
          </a:p>
          <a:p>
            <a:pPr lvl="1"/>
            <a:r>
              <a:rPr lang="en-US" altLang="zh-CN" dirty="0" smtClean="0"/>
              <a:t>SLEEPING/</a:t>
            </a:r>
            <a:r>
              <a:rPr lang="zh-CN" altLang="en-US" dirty="0" smtClean="0"/>
              <a:t>阻塞态</a:t>
            </a:r>
            <a:r>
              <a:rPr lang="en-US" altLang="zh-CN" dirty="0" smtClean="0"/>
              <a:t>,RUNNABLE/</a:t>
            </a:r>
            <a:r>
              <a:rPr lang="zh-CN" altLang="en-US" dirty="0" smtClean="0"/>
              <a:t>就绪态，</a:t>
            </a:r>
          </a:p>
          <a:p>
            <a:pPr lvl="1"/>
            <a:r>
              <a:rPr lang="en-US" altLang="zh-CN" dirty="0" smtClean="0"/>
              <a:t>ZOMBIE/</a:t>
            </a:r>
            <a:r>
              <a:rPr lang="zh-CN" altLang="en-US" dirty="0" smtClean="0"/>
              <a:t>僵死状态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03482"/>
            <a:ext cx="8229600" cy="2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4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Lab2</a:t>
            </a:r>
            <a:r>
              <a:rPr lang="zh-CN" altLang="en-US" dirty="0" smtClean="0"/>
              <a:t>实验题目解答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 smtClean="0"/>
              <a:t>Xv6</a:t>
            </a:r>
            <a:r>
              <a:rPr lang="zh-CN" altLang="en-US" dirty="0" smtClean="0"/>
              <a:t>中</a:t>
            </a:r>
            <a:r>
              <a:rPr lang="en-US" altLang="zh-CN" dirty="0" smtClean="0"/>
              <a:t>PCB</a:t>
            </a:r>
            <a:r>
              <a:rPr lang="zh-CN" altLang="en-US" dirty="0" smtClean="0"/>
              <a:t>是以什么方式存放的，链表还是数组？系统最多允许同时运行多少个进程？</a:t>
            </a:r>
          </a:p>
          <a:p>
            <a:r>
              <a:rPr lang="zh-CN" altLang="en-US" sz="2800" dirty="0" smtClean="0"/>
              <a:t>数组形式，最多允许同时运行个进程。</a:t>
            </a:r>
          </a:p>
          <a:p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proc.c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 smtClean="0"/>
          </a:p>
          <a:p>
            <a:r>
              <a:rPr lang="en-US" altLang="zh-CN" sz="2800" dirty="0" smtClean="0"/>
              <a:t> (</a:t>
            </a:r>
            <a:r>
              <a:rPr lang="en-US" altLang="zh-CN" sz="2800" dirty="0" err="1" smtClean="0"/>
              <a:t>param.h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3657600"/>
            <a:ext cx="4686300" cy="160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09" y="5638800"/>
            <a:ext cx="8506691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Lab2</a:t>
            </a:r>
            <a:r>
              <a:rPr lang="zh-CN" altLang="en-US" dirty="0" smtClean="0"/>
              <a:t>实验题目解答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altLang="zh-CN" dirty="0" smtClean="0"/>
              <a:t>Xv6</a:t>
            </a:r>
            <a:r>
              <a:rPr lang="zh-CN" altLang="en-US" dirty="0" smtClean="0"/>
              <a:t>是否支持多核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? </a:t>
            </a:r>
            <a:r>
              <a:rPr lang="zh-CN" altLang="en-US" dirty="0" smtClean="0"/>
              <a:t>如果支持的话，是通过哪个数据结构支持的？</a:t>
            </a:r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proc.h</a:t>
            </a:r>
            <a:r>
              <a:rPr lang="en-US" altLang="zh-CN" dirty="0" smtClean="0"/>
              <a:t>)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 err="1" smtClean="0"/>
              <a:t>param.h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618317"/>
            <a:ext cx="5638800" cy="4202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800600"/>
            <a:ext cx="8084457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Lab2</a:t>
            </a:r>
            <a:r>
              <a:rPr lang="zh-CN" altLang="en-US" dirty="0" smtClean="0"/>
              <a:t>实验题目解答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系统启动的第一个进程，其入口函数在哪个文件第几行？它主要实现什么功能？ </a:t>
            </a:r>
            <a:r>
              <a:rPr lang="zh-CN" altLang="en-US" sz="2400" dirty="0" smtClean="0"/>
              <a:t>（</a:t>
            </a:r>
            <a:r>
              <a:rPr lang="zh-CN" altLang="en-US" sz="2400" dirty="0" smtClean="0">
                <a:solidFill>
                  <a:srgbClr val="0070C0"/>
                </a:solidFill>
              </a:rPr>
              <a:t>提示：阅读</a:t>
            </a:r>
            <a:r>
              <a:rPr lang="en-US" altLang="zh-CN" sz="2400" dirty="0" smtClean="0">
                <a:solidFill>
                  <a:srgbClr val="0070C0"/>
                </a:solidFill>
              </a:rPr>
              <a:t>《xv6</a:t>
            </a:r>
            <a:r>
              <a:rPr lang="zh-CN" altLang="en-US" sz="2400" dirty="0" smtClean="0">
                <a:solidFill>
                  <a:srgbClr val="0070C0"/>
                </a:solidFill>
              </a:rPr>
              <a:t>中文文档</a:t>
            </a:r>
            <a:r>
              <a:rPr lang="en-US" altLang="zh-CN" sz="2400" dirty="0" smtClean="0">
                <a:solidFill>
                  <a:srgbClr val="0070C0"/>
                </a:solidFill>
              </a:rPr>
              <a:t>》</a:t>
            </a:r>
            <a:r>
              <a:rPr lang="zh-CN" altLang="en-US" sz="2400" dirty="0" smtClean="0">
                <a:solidFill>
                  <a:srgbClr val="0070C0"/>
                </a:solidFill>
              </a:rPr>
              <a:t>第</a:t>
            </a:r>
            <a:r>
              <a:rPr lang="en-US" altLang="zh-CN" sz="2400" dirty="0" smtClean="0">
                <a:solidFill>
                  <a:srgbClr val="0070C0"/>
                </a:solidFill>
              </a:rPr>
              <a:t>1</a:t>
            </a:r>
            <a:r>
              <a:rPr lang="zh-CN" altLang="en-US" sz="2400" dirty="0" smtClean="0">
                <a:solidFill>
                  <a:srgbClr val="0070C0"/>
                </a:solidFill>
              </a:rPr>
              <a:t>章“第一个进程”</a:t>
            </a:r>
            <a:r>
              <a:rPr lang="zh-CN" altLang="en-US" sz="2400" dirty="0" smtClean="0"/>
              <a:t>）</a:t>
            </a:r>
            <a:endParaRPr lang="en-US" altLang="zh-CN" sz="2800" dirty="0" smtClean="0"/>
          </a:p>
          <a:p>
            <a:r>
              <a:rPr lang="zh-CN" altLang="en-US" sz="2800" dirty="0" smtClean="0"/>
              <a:t>在 </a:t>
            </a:r>
            <a:r>
              <a:rPr lang="en-US" altLang="zh-CN" sz="2800" dirty="0" smtClean="0"/>
              <a:t>main </a:t>
            </a:r>
            <a:r>
              <a:rPr lang="zh-CN" altLang="en-US" sz="2800" dirty="0" smtClean="0"/>
              <a:t>初始化了一些设备和子系统后，它通过调用 </a:t>
            </a:r>
            <a:r>
              <a:rPr lang="en-US" altLang="zh-CN" sz="2800" dirty="0" err="1" smtClean="0"/>
              <a:t>userinit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1239</a:t>
            </a:r>
            <a:r>
              <a:rPr lang="zh-CN" altLang="en-US" sz="2800" dirty="0" smtClean="0"/>
              <a:t>） 建立了第一个进程。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读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userinit</a:t>
            </a:r>
            <a:r>
              <a:rPr lang="zh-CN" altLang="en-US" sz="2400" dirty="0" smtClean="0">
                <a:solidFill>
                  <a:srgbClr val="FF0000"/>
                </a:solidFill>
              </a:rPr>
              <a:t>函数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注意，它执行的是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initcode.S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 err="1">
                <a:solidFill>
                  <a:schemeClr val="tx1"/>
                </a:solidFill>
              </a:rPr>
              <a:t>initcode.S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干的第一件事是触发 </a:t>
            </a:r>
            <a:r>
              <a:rPr lang="en-US" altLang="zh-CN" sz="2400" dirty="0">
                <a:solidFill>
                  <a:schemeClr val="tx1"/>
                </a:solidFill>
              </a:rPr>
              <a:t>exec </a:t>
            </a:r>
            <a:r>
              <a:rPr lang="zh-CN" altLang="en-US" sz="2400" dirty="0">
                <a:solidFill>
                  <a:schemeClr val="tx1"/>
                </a:solidFill>
              </a:rPr>
              <a:t>系统调用</a:t>
            </a:r>
            <a:r>
              <a:rPr lang="zh-CN" altLang="en-US" sz="2400" dirty="0" smtClean="0">
                <a:solidFill>
                  <a:schemeClr val="tx1"/>
                </a:solidFill>
              </a:rPr>
              <a:t>。它用</a:t>
            </a:r>
            <a:r>
              <a:rPr lang="en-US" altLang="zh-CN" sz="2400" dirty="0" smtClean="0">
                <a:solidFill>
                  <a:schemeClr val="tx1"/>
                </a:solidFill>
              </a:rPr>
              <a:t>/</a:t>
            </a:r>
            <a:r>
              <a:rPr lang="en-US" altLang="zh-CN" sz="2400" dirty="0" err="1">
                <a:solidFill>
                  <a:schemeClr val="tx1"/>
                </a:solidFill>
              </a:rPr>
              <a:t>init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的二进制代码代替 </a:t>
            </a:r>
            <a:r>
              <a:rPr lang="en-US" altLang="zh-CN" sz="2400" dirty="0" err="1">
                <a:solidFill>
                  <a:schemeClr val="tx1"/>
                </a:solidFill>
              </a:rPr>
              <a:t>initcode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的</a:t>
            </a:r>
            <a:r>
              <a:rPr lang="zh-CN" altLang="en-US" sz="2400" dirty="0" smtClean="0">
                <a:solidFill>
                  <a:schemeClr val="tx1"/>
                </a:solidFill>
              </a:rPr>
              <a:t>代码，开启</a:t>
            </a:r>
            <a:r>
              <a:rPr lang="en-US" altLang="zh-CN" sz="2400" dirty="0" smtClean="0">
                <a:solidFill>
                  <a:schemeClr val="tx1"/>
                </a:solidFill>
              </a:rPr>
              <a:t>shell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/>
              <a:t>（</a:t>
            </a:r>
            <a:r>
              <a:rPr lang="zh-CN" altLang="en-US" sz="2400" dirty="0" smtClean="0">
                <a:solidFill>
                  <a:srgbClr val="FF0000"/>
                </a:solidFill>
              </a:rPr>
              <a:t>读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init.c</a:t>
            </a:r>
            <a:r>
              <a:rPr lang="zh-CN" altLang="en-US" sz="2400" dirty="0" smtClean="0">
                <a:solidFill>
                  <a:srgbClr val="FF0000"/>
                </a:solidFill>
              </a:rPr>
              <a:t>的代码</a:t>
            </a:r>
            <a:r>
              <a:rPr lang="zh-CN" altLang="en-US" sz="2400" dirty="0" smtClean="0"/>
              <a:t>）</a:t>
            </a:r>
            <a:br>
              <a:rPr lang="zh-CN" altLang="en-US" sz="2400" dirty="0" smtClean="0"/>
            </a:br>
            <a:endParaRPr lang="zh-CN" altLang="en-US" sz="2400" dirty="0" smtClean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906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</a:t>
            </a:r>
            <a:r>
              <a:rPr lang="en-US" altLang="zh-CN" dirty="0" smtClean="0"/>
              <a:t>Part I-1</a:t>
            </a:r>
            <a:r>
              <a:rPr lang="zh-CN" altLang="en-US" sz="3600" dirty="0" smtClean="0"/>
              <a:t>（代码理解问题 </a:t>
            </a:r>
            <a:r>
              <a:rPr lang="en-US" altLang="zh-CN" sz="3600" dirty="0" smtClean="0"/>
              <a:t>p9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3886200"/>
          </a:xfrm>
        </p:spPr>
        <p:txBody>
          <a:bodyPr/>
          <a:lstStyle/>
          <a:p>
            <a:r>
              <a:rPr lang="en-US" altLang="zh-CN" sz="2800" dirty="0" err="1" smtClean="0"/>
              <a:t>sh.c</a:t>
            </a:r>
            <a:r>
              <a:rPr lang="en-US" altLang="zh-CN" sz="2800" dirty="0" smtClean="0"/>
              <a:t> (:8024-:8026)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if(fork1() == 0) </a:t>
            </a:r>
          </a:p>
          <a:p>
            <a:pPr marL="857250" lvl="2" indent="0">
              <a:buNone/>
            </a:pPr>
            <a:r>
              <a:rPr lang="zh-CN" altLang="en-US" dirty="0" smtClean="0"/>
              <a:t>为什么</a:t>
            </a:r>
            <a:r>
              <a:rPr lang="en-US" altLang="zh-CN" dirty="0" smtClean="0"/>
              <a:t>fork1()</a:t>
            </a:r>
            <a:r>
              <a:rPr lang="zh-CN" altLang="en-US" dirty="0" smtClean="0"/>
              <a:t>返回值为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时才进入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语句内部？</a:t>
            </a:r>
            <a:endParaRPr lang="en-US" altLang="zh-CN" dirty="0" smtClean="0"/>
          </a:p>
          <a:p>
            <a:r>
              <a:rPr lang="zh-CN" altLang="en-US" sz="2400" dirty="0" smtClean="0"/>
              <a:t>进入</a:t>
            </a:r>
            <a:r>
              <a:rPr lang="en-US" altLang="zh-CN" sz="2400" dirty="0" smtClean="0"/>
              <a:t>fork1</a:t>
            </a:r>
            <a:r>
              <a:rPr lang="zh-CN" altLang="en-US" sz="2400" dirty="0" smtClean="0"/>
              <a:t>函数查看代码，里面调用了</a:t>
            </a:r>
            <a:r>
              <a:rPr lang="en-US" altLang="zh-CN" sz="2400" dirty="0" smtClean="0"/>
              <a:t>fork</a:t>
            </a:r>
            <a:r>
              <a:rPr lang="zh-CN" altLang="en-US" sz="2400" dirty="0" smtClean="0"/>
              <a:t>函数。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文档</a:t>
            </a:r>
            <a:r>
              <a:rPr lang="en-US" altLang="zh-CN" sz="2400" dirty="0" smtClean="0"/>
              <a:t>p8</a:t>
            </a:r>
            <a:r>
              <a:rPr lang="zh-CN" altLang="en-US" sz="2400" dirty="0" smtClean="0"/>
              <a:t>页，</a:t>
            </a:r>
            <a:r>
              <a:rPr lang="en-US" altLang="zh-CN" sz="2000" dirty="0">
                <a:solidFill>
                  <a:srgbClr val="C00000"/>
                </a:solidFill>
              </a:rPr>
              <a:t>fork </a:t>
            </a:r>
            <a:r>
              <a:rPr lang="zh-CN" altLang="en-US" sz="2000" dirty="0">
                <a:solidFill>
                  <a:srgbClr val="C00000"/>
                </a:solidFill>
              </a:rPr>
              <a:t>函数在父进程、 子进程中都返回（一次调用两次返回） 。 对于父进程它返回子进程的 </a:t>
            </a:r>
            <a:r>
              <a:rPr lang="en-US" altLang="zh-CN" sz="2000" dirty="0" err="1">
                <a:solidFill>
                  <a:srgbClr val="C00000"/>
                </a:solidFill>
              </a:rPr>
              <a:t>pid</a:t>
            </a:r>
            <a:r>
              <a:rPr lang="zh-CN" altLang="en-US" sz="2000" dirty="0">
                <a:solidFill>
                  <a:srgbClr val="C00000"/>
                </a:solidFill>
              </a:rPr>
              <a:t>， </a:t>
            </a:r>
            <a:r>
              <a:rPr lang="zh-CN" altLang="en-US" sz="2000" dirty="0" smtClean="0">
                <a:solidFill>
                  <a:srgbClr val="C00000"/>
                </a:solidFill>
              </a:rPr>
              <a:t>对于子</a:t>
            </a:r>
            <a:r>
              <a:rPr lang="zh-CN" altLang="en-US" sz="2000" dirty="0">
                <a:solidFill>
                  <a:srgbClr val="C00000"/>
                </a:solidFill>
              </a:rPr>
              <a:t>进程它返回 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 smtClean="0">
                <a:solidFill>
                  <a:srgbClr val="C00000"/>
                </a:solidFill>
              </a:rPr>
              <a:t>。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 smtClean="0"/>
              <a:t> 因此，这里进入了子进程，执行用户输入的命令。</a:t>
            </a:r>
            <a:br>
              <a:rPr lang="zh-CN" altLang="en-US" sz="2400" dirty="0" smtClean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068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大作业</a:t>
            </a:r>
            <a:r>
              <a:rPr lang="en-US" altLang="zh-CN" dirty="0" smtClean="0"/>
              <a:t>Part I-1</a:t>
            </a:r>
            <a:r>
              <a:rPr lang="zh-CN" altLang="en-US" sz="3600" dirty="0" smtClean="0"/>
              <a:t>（代码理解问题 </a:t>
            </a:r>
            <a:r>
              <a:rPr lang="en-US" altLang="zh-CN" sz="3600" dirty="0" smtClean="0"/>
              <a:t>p9</a:t>
            </a:r>
            <a:r>
              <a:rPr lang="zh-CN" altLang="en-US" sz="36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981200"/>
            <a:ext cx="8534400" cy="3886200"/>
          </a:xfrm>
        </p:spPr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US" altLang="zh-CN" dirty="0" err="1" smtClean="0"/>
              <a:t>runcmd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parsecmd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buf</a:t>
            </a:r>
            <a:r>
              <a:rPr lang="en-US" altLang="zh-CN" dirty="0" smtClean="0"/>
              <a:t>)); (</a:t>
            </a:r>
            <a:r>
              <a:rPr lang="en-US" altLang="zh-CN" dirty="0" err="1" smtClean="0"/>
              <a:t>sh.c</a:t>
            </a:r>
            <a:r>
              <a:rPr lang="en-US" altLang="zh-CN" dirty="0" smtClean="0"/>
              <a:t> :8025)</a:t>
            </a:r>
          </a:p>
          <a:p>
            <a:pPr marL="1371600" lvl="2" indent="-514350"/>
            <a:r>
              <a:rPr lang="zh-CN" altLang="en-US" dirty="0" smtClean="0"/>
              <a:t>阅读</a:t>
            </a:r>
            <a:r>
              <a:rPr lang="en-US" altLang="zh-CN" dirty="0" err="1" smtClean="0"/>
              <a:t>runcmd</a:t>
            </a:r>
            <a:r>
              <a:rPr lang="zh-CN" altLang="en-US" dirty="0" smtClean="0"/>
              <a:t>的代码，其中：</a:t>
            </a:r>
            <a:endParaRPr lang="en-US" altLang="zh-CN" dirty="0"/>
          </a:p>
          <a:p>
            <a:pPr marL="857250" lvl="2" indent="0">
              <a:buNone/>
            </a:pPr>
            <a:r>
              <a:rPr lang="en-US" altLang="zh-CN" sz="2000" dirty="0" smtClean="0">
                <a:solidFill>
                  <a:srgbClr val="C0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parsecmd</a:t>
            </a:r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-&gt;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parseline</a:t>
            </a:r>
            <a:r>
              <a:rPr lang="en-US" altLang="zh-CN" sz="2000" dirty="0" smtClean="0">
                <a:solidFill>
                  <a:srgbClr val="C00000"/>
                </a:solidFill>
              </a:rPr>
              <a:t> -&gt; </a:t>
            </a:r>
            <a:r>
              <a:rPr lang="en-US" altLang="zh-CN" sz="2000" dirty="0" err="1" smtClean="0">
                <a:solidFill>
                  <a:srgbClr val="C00000"/>
                </a:solidFill>
              </a:rPr>
              <a:t>parsepipe</a:t>
            </a:r>
            <a:r>
              <a:rPr lang="en-US" altLang="zh-CN" sz="2000" dirty="0" smtClean="0">
                <a:solidFill>
                  <a:srgbClr val="C00000"/>
                </a:solidFill>
              </a:rPr>
              <a:t>)</a:t>
            </a:r>
          </a:p>
          <a:p>
            <a:pPr marL="1371600" lvl="2" indent="-514350"/>
            <a:r>
              <a:rPr lang="en-US" altLang="zh-CN" dirty="0" smtClean="0"/>
              <a:t>$echo README</a:t>
            </a:r>
            <a:r>
              <a:rPr lang="zh-CN" altLang="en-US" dirty="0" smtClean="0"/>
              <a:t>对应的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-&gt;type</a:t>
            </a:r>
            <a:r>
              <a:rPr lang="zh-CN" altLang="en-US" dirty="0" smtClean="0"/>
              <a:t>是哪个？</a:t>
            </a:r>
            <a:endParaRPr lang="en-US" altLang="zh-CN" dirty="0" smtClean="0"/>
          </a:p>
          <a:p>
            <a:pPr marL="1371600" lvl="2" indent="-514350"/>
            <a:r>
              <a:rPr lang="en-US" altLang="zh-CN" dirty="0" smtClean="0">
                <a:solidFill>
                  <a:srgbClr val="C00000"/>
                </a:solidFill>
              </a:rPr>
              <a:t>EXEC;</a:t>
            </a:r>
          </a:p>
          <a:p>
            <a:pPr marL="1371600" lvl="2" indent="-514350"/>
            <a:r>
              <a:rPr lang="zh-CN" altLang="en-US" dirty="0" smtClean="0"/>
              <a:t>相应的，</a:t>
            </a:r>
            <a:r>
              <a:rPr lang="en-US" altLang="zh-CN" dirty="0" smtClean="0"/>
              <a:t>$ls; echo “hello world“ </a:t>
            </a:r>
            <a:r>
              <a:rPr lang="zh-CN" altLang="en-US" dirty="0" smtClean="0"/>
              <a:t>对应的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-&gt;type</a:t>
            </a:r>
            <a:r>
              <a:rPr lang="zh-CN" altLang="en-US" dirty="0" smtClean="0"/>
              <a:t>是哪个？</a:t>
            </a:r>
            <a:endParaRPr lang="en-US" altLang="zh-CN" dirty="0" smtClean="0"/>
          </a:p>
          <a:p>
            <a:pPr marL="1371600" lvl="2" indent="-514350"/>
            <a:r>
              <a:rPr lang="en-US" altLang="zh-CN" dirty="0" smtClean="0">
                <a:solidFill>
                  <a:srgbClr val="C00000"/>
                </a:solidFill>
              </a:rPr>
              <a:t>LIST;</a:t>
            </a:r>
          </a:p>
          <a:p>
            <a:pPr marL="1371600" lvl="2" indent="-514350"/>
            <a:r>
              <a:rPr lang="zh-CN" altLang="en-US" dirty="0" smtClean="0"/>
              <a:t>而</a:t>
            </a:r>
            <a:r>
              <a:rPr lang="en-US" altLang="zh-CN" dirty="0" smtClean="0"/>
              <a:t>ls | </a:t>
            </a:r>
            <a:r>
              <a:rPr lang="en-US" altLang="zh-CN" dirty="0" err="1" smtClean="0"/>
              <a:t>wc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对应的</a:t>
            </a:r>
            <a:r>
              <a:rPr lang="en-US" altLang="zh-CN" dirty="0" err="1" smtClean="0"/>
              <a:t>cmd</a:t>
            </a:r>
            <a:r>
              <a:rPr lang="en-US" altLang="zh-CN" dirty="0" smtClean="0"/>
              <a:t>-&gt;type</a:t>
            </a:r>
            <a:r>
              <a:rPr lang="zh-CN" altLang="en-US" dirty="0" smtClean="0"/>
              <a:t>是哪个？</a:t>
            </a:r>
            <a:endParaRPr lang="en-US" altLang="zh-CN" dirty="0" smtClean="0"/>
          </a:p>
          <a:p>
            <a:pPr marL="1371600" lvl="2" indent="-514350"/>
            <a:r>
              <a:rPr lang="en-US" altLang="zh-CN" dirty="0" smtClean="0">
                <a:solidFill>
                  <a:srgbClr val="C00000"/>
                </a:solidFill>
              </a:rPr>
              <a:t>PIPE; (</a:t>
            </a:r>
            <a:r>
              <a:rPr lang="zh-CN" altLang="en-US" dirty="0" smtClean="0">
                <a:solidFill>
                  <a:srgbClr val="C00000"/>
                </a:solidFill>
              </a:rPr>
              <a:t>看</a:t>
            </a:r>
            <a:r>
              <a:rPr lang="en-US" altLang="zh-CN" dirty="0" err="1" smtClean="0">
                <a:solidFill>
                  <a:srgbClr val="C00000"/>
                </a:solidFill>
              </a:rPr>
              <a:t>parsepipe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lession</Template>
  <TotalTime>1218</TotalTime>
  <Words>1085</Words>
  <Application>Microsoft Office PowerPoint</Application>
  <PresentationFormat>全屏显示(4:3)</PresentationFormat>
  <Paragraphs>82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Pixel</vt:lpstr>
      <vt:lpstr>操作系统 </vt:lpstr>
      <vt:lpstr>Lab2实验题目解答</vt:lpstr>
      <vt:lpstr>Lab2实验题目解答</vt:lpstr>
      <vt:lpstr>Lab2实验题目解答</vt:lpstr>
      <vt:lpstr>Lab2实验题目解答</vt:lpstr>
      <vt:lpstr>Lab2实验题目解答</vt:lpstr>
      <vt:lpstr>Lab2实验题目解答</vt:lpstr>
      <vt:lpstr>大作业Part I-1（代码理解问题 p9）</vt:lpstr>
      <vt:lpstr>大作业Part I-1（代码理解问题 p9）</vt:lpstr>
      <vt:lpstr>大作业Part I-1（代码理解问题 p10）</vt:lpstr>
      <vt:lpstr>大作业Part I-1（代码理解问题 p10）</vt:lpstr>
      <vt:lpstr>大作业Part I-1（代码理解问题 p11）</vt:lpstr>
      <vt:lpstr>大作业Part I-1（代码理解问题 p11）</vt:lpstr>
      <vt:lpstr>大作业Part I-2（代码理解问题）</vt:lpstr>
      <vt:lpstr>大作业Part I-2（代码理解问题）</vt:lpstr>
      <vt:lpstr>大作业Part I-2（代码理解问题）</vt:lpstr>
      <vt:lpstr>大作业Part I-2（代码理解问题）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zmy</cp:lastModifiedBy>
  <cp:revision>82</cp:revision>
  <cp:lastPrinted>1601-01-01T00:00:00Z</cp:lastPrinted>
  <dcterms:created xsi:type="dcterms:W3CDTF">1601-01-01T00:00:00Z</dcterms:created>
  <dcterms:modified xsi:type="dcterms:W3CDTF">2019-03-18T03:15:49Z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