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0" r:id="rId4"/>
    <p:sldId id="279" r:id="rId5"/>
    <p:sldId id="269" r:id="rId6"/>
    <p:sldId id="281" r:id="rId7"/>
    <p:sldId id="283" r:id="rId8"/>
    <p:sldId id="282" r:id="rId9"/>
    <p:sldId id="271" r:id="rId10"/>
    <p:sldId id="278" r:id="rId11"/>
    <p:sldId id="272" r:id="rId12"/>
    <p:sldId id="273" r:id="rId13"/>
    <p:sldId id="274" r:id="rId14"/>
    <p:sldId id="275" r:id="rId15"/>
    <p:sldId id="276" r:id="rId16"/>
    <p:sldId id="259" r:id="rId17"/>
    <p:sldId id="277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2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8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7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1" y="1268413"/>
            <a:ext cx="5611284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B0D8-70F6-48E8-8B85-8E9BBB4818F3}" type="datetime2">
              <a:rPr lang="zh-CN" altLang="en-US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BDB7-F780-4617-A800-DD17B08FB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35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84" y="115888"/>
            <a:ext cx="109728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1" y="1268413"/>
            <a:ext cx="5611284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6284" y="1268414"/>
            <a:ext cx="5611283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6284" y="3721100"/>
            <a:ext cx="5611283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5476-6DFA-4FF9-ACC6-6B37DEF8D3D7}" type="datetime2">
              <a:rPr lang="zh-CN" altLang="en-US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42940-8C1A-4C03-8A68-402FABEA9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22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8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8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9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8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8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0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01BD-46B7-4D7A-9F75-9B4BAFACCCD0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5541-B260-40C3-8082-7BFFEF91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操作系统习题课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4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08AB77-5200-428A-AEF9-4BAC6663C1A6}" type="datetime2">
              <a:rPr lang="zh-CN" altLang="en-US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AA75A5-E5CE-48D5-91E4-9805C82A0304}" type="slidenum">
              <a:rPr lang="en-US" altLang="zh-CN" sz="1200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703388" y="188914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回顾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703389" y="836614"/>
            <a:ext cx="871378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1688" indent="-4572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时间片轮转调度算法：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每个进程轮流使用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CPU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队列内使用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FCFS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时间片用完由时钟中断控制进程退出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多级反馈队列调度算法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kumimoji="1"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抢占式调度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1"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多级队列：优先级由高到低，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时间片机制，</a:t>
            </a:r>
            <a:r>
              <a:rPr kumimoji="1"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FCFS</a:t>
            </a:r>
            <a:r>
              <a:rPr kumimoji="1"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每个进程：一开始进入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级队列，在每个队列中只能使用一个时间片，时间片完，自动降级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高级队列未空，低级队列不能调度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抢占条件：低级队列进程运行时，高级队列有新进程进入，发生抢占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抢占处理：被抢进程不降级，排到队列末尾，记录剩余运行时间，记录在当前队列中的剩余时间</a:t>
            </a:r>
            <a:endParaRPr lang="zh-CN" altLang="en-US" sz="2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32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053" y="757623"/>
            <a:ext cx="63150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内容占位符 3"/>
          <p:cNvGraphicFramePr>
            <a:graphicFrameLocks noGrp="1"/>
          </p:cNvGraphicFramePr>
          <p:nvPr>
            <p:ph idx="1"/>
          </p:nvPr>
        </p:nvGraphicFramePr>
        <p:xfrm>
          <a:off x="2848665" y="3742038"/>
          <a:ext cx="535785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  <a:r>
                        <a:rPr lang="en-US" altLang="zh-CN" dirty="0"/>
                        <a:t>/h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  <a:r>
                        <a:rPr lang="en-US" altLang="zh-CN" dirty="0"/>
                        <a:t>/h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2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93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925" y="1614489"/>
            <a:ext cx="72961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63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164" y="1595439"/>
            <a:ext cx="73056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558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9" y="719139"/>
            <a:ext cx="71723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91944" y="404665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本例子中：抢占后，作业执行时间指剩余执行时间</a:t>
            </a:r>
          </a:p>
        </p:txBody>
      </p:sp>
    </p:spTree>
    <p:extLst>
      <p:ext uri="{BB962C8B-B14F-4D97-AF65-F5344CB8AC3E}">
        <p14:creationId xmlns:p14="http://schemas.microsoft.com/office/powerpoint/2010/main" val="282022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670" y="928670"/>
            <a:ext cx="4000528" cy="531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04112" y="69269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可是尝试使用时间片为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09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</a:p>
        </p:txBody>
      </p:sp>
      <p:sp>
        <p:nvSpPr>
          <p:cNvPr id="58371" name="文本占位符 2"/>
          <p:cNvSpPr>
            <a:spLocks noGrp="1"/>
          </p:cNvSpPr>
          <p:nvPr>
            <p:ph type="body" sz="half" idx="1"/>
          </p:nvPr>
        </p:nvSpPr>
        <p:spPr>
          <a:xfrm>
            <a:off x="1847850" y="1268414"/>
            <a:ext cx="7704138" cy="4752975"/>
          </a:xfrm>
        </p:spPr>
        <p:txBody>
          <a:bodyPr/>
          <a:lstStyle/>
          <a:p>
            <a:r>
              <a:rPr lang="zh-CN" altLang="en-US"/>
              <a:t>有一个盘子， 每次只能放入一个水果，小男孩</a:t>
            </a:r>
            <a:r>
              <a:rPr lang="en-US" altLang="zh-CN"/>
              <a:t>A</a:t>
            </a:r>
            <a:r>
              <a:rPr lang="zh-CN" altLang="en-US"/>
              <a:t>向盘中放入苹果， 小女孩</a:t>
            </a:r>
            <a:r>
              <a:rPr lang="en-US" altLang="zh-CN"/>
              <a:t>A</a:t>
            </a:r>
            <a:r>
              <a:rPr lang="zh-CN" altLang="en-US"/>
              <a:t>向盘中放入草莓； 小男孩</a:t>
            </a:r>
            <a:r>
              <a:rPr lang="en-US" altLang="zh-CN"/>
              <a:t>B</a:t>
            </a:r>
            <a:r>
              <a:rPr lang="zh-CN" altLang="en-US"/>
              <a:t>等待取盘中的苹果， 小女孩</a:t>
            </a:r>
            <a:r>
              <a:rPr lang="en-US" altLang="zh-CN"/>
              <a:t>B</a:t>
            </a:r>
            <a:r>
              <a:rPr lang="zh-CN" altLang="en-US"/>
              <a:t>等待取盘中的草莓。 请用</a:t>
            </a:r>
            <a:r>
              <a:rPr lang="en-US" altLang="zh-CN"/>
              <a:t>wait</a:t>
            </a:r>
            <a:r>
              <a:rPr lang="zh-CN" altLang="en-US"/>
              <a:t>，</a:t>
            </a:r>
            <a:r>
              <a:rPr lang="en-US" altLang="zh-CN"/>
              <a:t>signal</a:t>
            </a:r>
            <a:r>
              <a:rPr lang="zh-CN" altLang="en-US"/>
              <a:t>原语实现同步执行的程序。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5E8B5C-4E69-4118-805E-1BA9B159FDC1}" type="datetime2">
              <a:rPr lang="zh-CN" altLang="en-US" smtClean="0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583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ECD741-CA6B-4309-A8B2-103202CEC028}" type="slidenum">
              <a:rPr lang="en-US" altLang="zh-CN" sz="1200">
                <a:latin typeface="Garamond" panose="02020404030301010803" pitchFamily="18" charset="0"/>
              </a:rPr>
              <a:pPr/>
              <a:t>16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0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524000" y="6237288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6661E157-C0D9-4F8C-8076-49088533EE1C}" type="slidenum">
              <a:rPr lang="en-US" altLang="zh-CN" sz="1200" b="0">
                <a:latin typeface="Garamond" panose="02020404030301010803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b="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703388" y="188914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Garamond" panose="02020404030301010803" pitchFamily="18" charset="0"/>
              </a:rPr>
              <a:t>第二章回顾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03389" y="765176"/>
            <a:ext cx="85693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进程同步的任务：</a:t>
            </a: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P47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生产者</a:t>
            </a: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--</a:t>
            </a: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消费者问题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临界资源：增加锁，</a:t>
            </a: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wait(s)</a:t>
            </a: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signal(s)</a:t>
            </a: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操作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wait(s)</a:t>
            </a: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，检查锁状态，上锁；</a:t>
            </a: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signal(s)</a:t>
            </a: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，开锁</a:t>
            </a:r>
            <a:endParaRPr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同步机制的规则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空闲让进、忙则等待、有限等待、让权等待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整型信号量：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只有一个整数变量记录可用资源数量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不满足让权等待的规则</a:t>
            </a:r>
            <a:endParaRPr kumimoji="1"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记录型信号量：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请求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种资源，数量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个</a:t>
            </a:r>
            <a:endParaRPr kumimoji="1"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个整数变量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value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个阻塞队列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L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value&gt;0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，表示资源可用数量，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value&lt;0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，表示阻塞进程个数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AND</a:t>
            </a: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型信号量</a:t>
            </a: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请求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种资源，每种数量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个</a:t>
            </a:r>
            <a:endParaRPr kumimoji="1"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多个信号量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资源要么全部分配，要么一个都不分配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信号量集</a:t>
            </a:r>
            <a:r>
              <a:rPr kumimoji="1"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请求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种资源，每种数量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个</a:t>
            </a:r>
            <a:endParaRPr kumimoji="1"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通用的信号量表示方式，其他类型信号量都是它的特例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多个信号量，每种资源都带下限值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kumimoji="1"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6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395" name="文本占位符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/>
              <a:t>Struct semaphore  </a:t>
            </a:r>
            <a:r>
              <a:rPr lang="en-US" altLang="zh-CN" sz="1800">
                <a:solidFill>
                  <a:srgbClr val="006600"/>
                </a:solidFill>
              </a:rPr>
              <a:t>mutex</a:t>
            </a:r>
            <a:r>
              <a:rPr lang="en-US" altLang="zh-CN" sz="1800"/>
              <a:t>=1; </a:t>
            </a:r>
            <a:r>
              <a:rPr lang="en-US" altLang="zh-CN" sz="1800">
                <a:solidFill>
                  <a:srgbClr val="FF0000"/>
                </a:solidFill>
              </a:rPr>
              <a:t>apple</a:t>
            </a:r>
            <a:r>
              <a:rPr lang="en-US" altLang="zh-CN" sz="1800"/>
              <a:t>=0; </a:t>
            </a:r>
            <a:r>
              <a:rPr lang="en-US" altLang="zh-CN" sz="1800">
                <a:solidFill>
                  <a:srgbClr val="FF0000"/>
                </a:solidFill>
              </a:rPr>
              <a:t>strawberry</a:t>
            </a:r>
            <a:r>
              <a:rPr lang="en-US" altLang="zh-CN" sz="1800"/>
              <a:t>=0;</a:t>
            </a:r>
          </a:p>
          <a:p>
            <a:r>
              <a:rPr lang="en-US" altLang="zh-CN" sz="1800"/>
              <a:t>Void BoyA</a:t>
            </a:r>
            <a:r>
              <a:rPr lang="zh-CN" altLang="en-US" sz="1800"/>
              <a:t>（）</a:t>
            </a:r>
            <a:endParaRPr lang="en-US" altLang="zh-CN" sz="1800"/>
          </a:p>
          <a:p>
            <a:r>
              <a:rPr lang="en-US" altLang="zh-CN" sz="1800"/>
              <a:t>{while(1)</a:t>
            </a:r>
          </a:p>
          <a:p>
            <a:r>
              <a:rPr lang="en-US" altLang="zh-CN" sz="1800"/>
              <a:t>  {wait(</a:t>
            </a:r>
            <a:r>
              <a:rPr lang="en-US" altLang="zh-CN" sz="1800">
                <a:solidFill>
                  <a:srgbClr val="006600"/>
                </a:solidFill>
              </a:rPr>
              <a:t>mutex</a:t>
            </a:r>
            <a:r>
              <a:rPr lang="en-US" altLang="zh-CN" sz="1800"/>
              <a:t>)</a:t>
            </a:r>
          </a:p>
          <a:p>
            <a:r>
              <a:rPr lang="en-US" altLang="zh-CN" sz="1800"/>
              <a:t>Put apple;</a:t>
            </a:r>
          </a:p>
          <a:p>
            <a:r>
              <a:rPr lang="en-US" altLang="zh-CN" sz="1800"/>
              <a:t>Signal(</a:t>
            </a:r>
            <a:r>
              <a:rPr lang="en-US" altLang="zh-CN" sz="1800">
                <a:solidFill>
                  <a:srgbClr val="FF0000"/>
                </a:solidFill>
              </a:rPr>
              <a:t>apple</a:t>
            </a:r>
            <a:r>
              <a:rPr lang="en-US" altLang="zh-CN" sz="1800"/>
              <a:t>);</a:t>
            </a:r>
          </a:p>
          <a:p>
            <a:r>
              <a:rPr lang="en-US" altLang="zh-CN" sz="1800"/>
              <a:t>  }</a:t>
            </a:r>
          </a:p>
          <a:p>
            <a:r>
              <a:rPr lang="en-US" altLang="zh-CN" sz="1800"/>
              <a:t>}</a:t>
            </a:r>
          </a:p>
          <a:p>
            <a:r>
              <a:rPr lang="en-US" altLang="zh-CN" sz="1800"/>
              <a:t>Void GirlA</a:t>
            </a:r>
            <a:r>
              <a:rPr lang="zh-CN" altLang="en-US" sz="1800"/>
              <a:t>（）</a:t>
            </a:r>
            <a:endParaRPr lang="en-US" altLang="zh-CN" sz="1800"/>
          </a:p>
          <a:p>
            <a:r>
              <a:rPr lang="en-US" altLang="zh-CN" sz="1800"/>
              <a:t>{while(1)</a:t>
            </a:r>
          </a:p>
          <a:p>
            <a:r>
              <a:rPr lang="en-US" altLang="zh-CN" sz="1800"/>
              <a:t>  {wait(</a:t>
            </a:r>
            <a:r>
              <a:rPr lang="en-US" altLang="zh-CN" sz="1800">
                <a:solidFill>
                  <a:srgbClr val="006600"/>
                </a:solidFill>
              </a:rPr>
              <a:t>mutex</a:t>
            </a:r>
            <a:r>
              <a:rPr lang="en-US" altLang="zh-CN" sz="1800"/>
              <a:t>)</a:t>
            </a:r>
          </a:p>
          <a:p>
            <a:r>
              <a:rPr lang="en-US" altLang="zh-CN" sz="1800"/>
              <a:t>Put strawberry;</a:t>
            </a:r>
          </a:p>
          <a:p>
            <a:r>
              <a:rPr lang="en-US" altLang="zh-CN" sz="1800"/>
              <a:t>Signal(</a:t>
            </a:r>
            <a:r>
              <a:rPr lang="en-US" altLang="zh-CN" sz="1800">
                <a:solidFill>
                  <a:srgbClr val="FF0000"/>
                </a:solidFill>
              </a:rPr>
              <a:t>strawberry</a:t>
            </a:r>
            <a:r>
              <a:rPr lang="en-US" altLang="zh-CN" sz="1800"/>
              <a:t>);</a:t>
            </a:r>
          </a:p>
          <a:p>
            <a:r>
              <a:rPr lang="en-US" altLang="zh-CN" sz="1800"/>
              <a:t>  }</a:t>
            </a:r>
          </a:p>
          <a:p>
            <a:r>
              <a:rPr lang="en-US" altLang="zh-CN" sz="1800"/>
              <a:t>}</a:t>
            </a:r>
            <a:endParaRPr lang="zh-CN" altLang="en-US" sz="1800"/>
          </a:p>
          <a:p>
            <a:endParaRPr lang="zh-CN" altLang="en-US" sz="1800"/>
          </a:p>
        </p:txBody>
      </p:sp>
      <p:sp>
        <p:nvSpPr>
          <p:cNvPr id="59396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/>
              <a:t>Void BoyB</a:t>
            </a:r>
            <a:r>
              <a:rPr lang="zh-CN" altLang="en-US" sz="1800"/>
              <a:t>（）</a:t>
            </a:r>
            <a:endParaRPr lang="en-US" altLang="zh-CN" sz="1800"/>
          </a:p>
          <a:p>
            <a:r>
              <a:rPr lang="en-US" altLang="zh-CN" sz="1800"/>
              <a:t>{while(1)</a:t>
            </a:r>
          </a:p>
          <a:p>
            <a:r>
              <a:rPr lang="en-US" altLang="zh-CN" sz="1800"/>
              <a:t>  {wait(</a:t>
            </a:r>
            <a:r>
              <a:rPr lang="en-US" altLang="zh-CN" sz="1800">
                <a:solidFill>
                  <a:srgbClr val="FF0000"/>
                </a:solidFill>
              </a:rPr>
              <a:t>apple</a:t>
            </a:r>
            <a:r>
              <a:rPr lang="en-US" altLang="zh-CN" sz="1800"/>
              <a:t>)</a:t>
            </a:r>
          </a:p>
          <a:p>
            <a:r>
              <a:rPr lang="en-US" altLang="zh-CN" sz="1800"/>
              <a:t>Take apple;</a:t>
            </a:r>
          </a:p>
          <a:p>
            <a:r>
              <a:rPr lang="en-US" altLang="zh-CN" sz="1800"/>
              <a:t>Signal(</a:t>
            </a:r>
            <a:r>
              <a:rPr lang="en-US" altLang="zh-CN" sz="1800">
                <a:solidFill>
                  <a:srgbClr val="006600"/>
                </a:solidFill>
              </a:rPr>
              <a:t>mutex</a:t>
            </a:r>
            <a:r>
              <a:rPr lang="en-US" altLang="zh-CN" sz="1800"/>
              <a:t>);</a:t>
            </a:r>
          </a:p>
          <a:p>
            <a:r>
              <a:rPr lang="en-US" altLang="zh-CN" sz="1800"/>
              <a:t>  }</a:t>
            </a:r>
          </a:p>
          <a:p>
            <a:r>
              <a:rPr lang="en-US" altLang="zh-CN" sz="1800"/>
              <a:t>}</a:t>
            </a:r>
          </a:p>
          <a:p>
            <a:r>
              <a:rPr lang="en-US" altLang="zh-CN" sz="1800"/>
              <a:t>Void GirlB</a:t>
            </a:r>
            <a:r>
              <a:rPr lang="zh-CN" altLang="en-US" sz="1800"/>
              <a:t>（）</a:t>
            </a:r>
            <a:endParaRPr lang="en-US" altLang="zh-CN" sz="1800"/>
          </a:p>
          <a:p>
            <a:r>
              <a:rPr lang="en-US" altLang="zh-CN" sz="1800"/>
              <a:t>{while(1)</a:t>
            </a:r>
          </a:p>
          <a:p>
            <a:r>
              <a:rPr lang="en-US" altLang="zh-CN" sz="1800"/>
              <a:t>  {wait(</a:t>
            </a:r>
            <a:r>
              <a:rPr lang="en-US" altLang="zh-CN" sz="1800">
                <a:solidFill>
                  <a:srgbClr val="FF0000"/>
                </a:solidFill>
              </a:rPr>
              <a:t>strawberry</a:t>
            </a:r>
            <a:r>
              <a:rPr lang="en-US" altLang="zh-CN" sz="1800"/>
              <a:t>)</a:t>
            </a:r>
          </a:p>
          <a:p>
            <a:r>
              <a:rPr lang="en-US" altLang="zh-CN" sz="1800"/>
              <a:t>Take strawberry;</a:t>
            </a:r>
          </a:p>
          <a:p>
            <a:r>
              <a:rPr lang="en-US" altLang="zh-CN" sz="1800"/>
              <a:t>Signal(</a:t>
            </a:r>
            <a:r>
              <a:rPr lang="en-US" altLang="zh-CN" sz="1800">
                <a:solidFill>
                  <a:srgbClr val="006600"/>
                </a:solidFill>
              </a:rPr>
              <a:t>mutex</a:t>
            </a:r>
            <a:r>
              <a:rPr lang="en-US" altLang="zh-CN" sz="1800"/>
              <a:t>);</a:t>
            </a:r>
          </a:p>
          <a:p>
            <a:r>
              <a:rPr lang="en-US" altLang="zh-CN" sz="1800"/>
              <a:t>  }</a:t>
            </a:r>
          </a:p>
          <a:p>
            <a:r>
              <a:rPr lang="en-US" altLang="zh-CN" sz="1800"/>
              <a:t>}</a:t>
            </a:r>
            <a:endParaRPr lang="zh-CN" altLang="en-US" sz="1800"/>
          </a:p>
          <a:p>
            <a:endParaRPr lang="zh-CN" altLang="en-US" sz="180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5E8B5C-4E69-4118-805E-1BA9B159FDC1}" type="datetime2">
              <a:rPr lang="zh-CN" altLang="en-US" smtClean="0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593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7E2566-6577-4B62-91FD-63CCE71A4409}" type="slidenum">
              <a:rPr lang="en-US" altLang="zh-CN" sz="1200">
                <a:latin typeface="Garamond" panose="02020404030301010803" pitchFamily="18" charset="0"/>
              </a:rPr>
              <a:pPr/>
              <a:t>18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7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0B484C-5332-4E18-AA1A-DD541BF8BCAC}" type="datetime2">
              <a:rPr lang="zh-CN" altLang="en-US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12E793-4F82-4E1C-B0ED-BD2D4078EAEC}" type="slidenum">
              <a:rPr lang="en-US" altLang="zh-CN" sz="1200" b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b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1703388" y="188914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anose="02010609030101010101" pitchFamily="49" charset="-122"/>
              </a:rPr>
              <a:t>第五章回顾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847850" y="1125538"/>
            <a:ext cx="86423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1688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设备分类：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传输速率、信息单位 、共享属性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设备控制器：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设备与主机之间的接口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主机与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设备的通路：通道</a:t>
            </a:r>
            <a:r>
              <a:rPr lang="en-US" altLang="zh-CN" sz="2400">
                <a:ea typeface="楷体_GB2312" panose="02010609030101010101" pitchFamily="49" charset="-122"/>
              </a:rPr>
              <a:t>——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控制器</a:t>
            </a:r>
            <a:r>
              <a:rPr lang="en-US" altLang="zh-CN" sz="2400">
                <a:ea typeface="楷体_GB2312" panose="02010609030101010101" pitchFamily="49" charset="-122"/>
              </a:rPr>
              <a:t>——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设备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控制方式：程序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、中断驱动、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DMA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通道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缓冲管理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引入缓冲的三个主要原因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I/O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软件：保证设备独立性、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磁盘管理：盘面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磁道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扇区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磁盘调度算法：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先来先服务、最短寻道时间优先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扫描算法、循环扫描算法</a:t>
            </a:r>
          </a:p>
        </p:txBody>
      </p:sp>
    </p:spTree>
    <p:extLst>
      <p:ext uri="{BB962C8B-B14F-4D97-AF65-F5344CB8AC3E}">
        <p14:creationId xmlns:p14="http://schemas.microsoft.com/office/powerpoint/2010/main" val="184796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假设一个文件占用</a:t>
            </a:r>
            <a:r>
              <a:rPr lang="en-US" altLang="zh-CN" dirty="0"/>
              <a:t>9</a:t>
            </a:r>
            <a:r>
              <a:rPr lang="zh-CN" altLang="en-US" dirty="0"/>
              <a:t>个盘块， 按照文件中内容的先后顺序，磁盘盘块依次是</a:t>
            </a:r>
            <a:r>
              <a:rPr lang="en-US" altLang="zh-CN" dirty="0"/>
              <a:t>40</a:t>
            </a:r>
            <a:r>
              <a:rPr lang="zh-CN" altLang="en-US" dirty="0"/>
              <a:t>， </a:t>
            </a:r>
            <a:r>
              <a:rPr lang="en-US" altLang="zh-CN" dirty="0"/>
              <a:t>61</a:t>
            </a:r>
            <a:r>
              <a:rPr lang="zh-CN" altLang="en-US" dirty="0"/>
              <a:t>， </a:t>
            </a:r>
            <a:r>
              <a:rPr lang="en-US" altLang="zh-CN" dirty="0"/>
              <a:t>80</a:t>
            </a:r>
            <a:r>
              <a:rPr lang="zh-CN" altLang="en-US" dirty="0"/>
              <a:t>， </a:t>
            </a:r>
            <a:r>
              <a:rPr lang="en-US" altLang="zh-CN" dirty="0"/>
              <a:t>100</a:t>
            </a:r>
            <a:r>
              <a:rPr lang="zh-CN" altLang="en-US" dirty="0"/>
              <a:t>， </a:t>
            </a:r>
            <a:r>
              <a:rPr lang="en-US" altLang="zh-CN" dirty="0"/>
              <a:t>121</a:t>
            </a:r>
            <a:r>
              <a:rPr lang="zh-CN" altLang="en-US" dirty="0"/>
              <a:t>， </a:t>
            </a:r>
            <a:r>
              <a:rPr lang="en-US" altLang="zh-CN" dirty="0"/>
              <a:t>130</a:t>
            </a:r>
            <a:r>
              <a:rPr lang="zh-CN" altLang="en-US" dirty="0"/>
              <a:t>， </a:t>
            </a:r>
            <a:r>
              <a:rPr lang="en-US" altLang="zh-CN" dirty="0"/>
              <a:t>142</a:t>
            </a:r>
            <a:r>
              <a:rPr lang="zh-CN" altLang="en-US" dirty="0"/>
              <a:t>， </a:t>
            </a:r>
            <a:r>
              <a:rPr lang="en-US" altLang="zh-CN" dirty="0"/>
              <a:t>190</a:t>
            </a:r>
            <a:r>
              <a:rPr lang="zh-CN" altLang="en-US" dirty="0"/>
              <a:t>， </a:t>
            </a:r>
            <a:r>
              <a:rPr lang="en-US" altLang="zh-CN" dirty="0"/>
              <a:t>150. </a:t>
            </a:r>
            <a:r>
              <a:rPr lang="zh-CN" altLang="en-US" dirty="0"/>
              <a:t>如果文件按照单级索引方式组织，并且索引盘块在</a:t>
            </a:r>
            <a:r>
              <a:rPr lang="en-US" altLang="zh-CN" dirty="0"/>
              <a:t>70</a:t>
            </a:r>
            <a:r>
              <a:rPr lang="zh-CN" altLang="en-US" dirty="0"/>
              <a:t>号盘块。假设盘块和磁道编号相同，磁盘有</a:t>
            </a:r>
            <a:r>
              <a:rPr lang="en-US" altLang="zh-CN" dirty="0"/>
              <a:t>200</a:t>
            </a:r>
            <a:r>
              <a:rPr lang="zh-CN" altLang="en-US" dirty="0"/>
              <a:t>个磁道，编号</a:t>
            </a:r>
            <a:r>
              <a:rPr lang="en-US" altLang="zh-CN" dirty="0"/>
              <a:t>0-199</a:t>
            </a:r>
            <a:r>
              <a:rPr lang="zh-CN" altLang="en-US" dirty="0"/>
              <a:t>，当前磁头刚刚完成</a:t>
            </a:r>
            <a:r>
              <a:rPr lang="en-US" altLang="zh-CN" dirty="0"/>
              <a:t>132</a:t>
            </a:r>
            <a:r>
              <a:rPr lang="zh-CN" altLang="en-US" dirty="0"/>
              <a:t>道请求，正在</a:t>
            </a:r>
            <a:r>
              <a:rPr lang="en-US" altLang="zh-CN" dirty="0"/>
              <a:t>100</a:t>
            </a:r>
            <a:r>
              <a:rPr lang="zh-CN" altLang="en-US" dirty="0"/>
              <a:t>道服务，现需要把整个文件读入内存，</a:t>
            </a:r>
            <a:r>
              <a:rPr lang="en-US" altLang="zh-CN" dirty="0"/>
              <a:t>1.</a:t>
            </a:r>
            <a:r>
              <a:rPr lang="zh-CN" altLang="en-US" dirty="0"/>
              <a:t> 试给出</a:t>
            </a:r>
            <a:r>
              <a:rPr lang="en-US" altLang="zh-CN" dirty="0"/>
              <a:t>SCAN</a:t>
            </a:r>
            <a:r>
              <a:rPr lang="zh-CN" altLang="en-US" dirty="0"/>
              <a:t>调度算法磁头读取盘块的顺序，并计算平均寻道长度； </a:t>
            </a:r>
            <a:r>
              <a:rPr lang="en-US" altLang="zh-CN" dirty="0"/>
              <a:t>2.</a:t>
            </a:r>
            <a:r>
              <a:rPr lang="zh-CN" altLang="en-US" dirty="0"/>
              <a:t>若按照最短寻道时间优先（</a:t>
            </a:r>
            <a:r>
              <a:rPr lang="en-US" altLang="zh-CN" dirty="0"/>
              <a:t>SSTF</a:t>
            </a:r>
            <a:r>
              <a:rPr lang="zh-CN" altLang="en-US" dirty="0"/>
              <a:t>）算法，磁头</a:t>
            </a:r>
            <a:r>
              <a:rPr lang="zh-CN" altLang="en-US" dirty="0">
                <a:solidFill>
                  <a:prstClr val="black"/>
                </a:solidFill>
              </a:rPr>
              <a:t>读取盘块的顺序是什么，并计算平均寻道长度。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2064" y="5609968"/>
            <a:ext cx="795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磁头读盘顺序是</a:t>
            </a:r>
            <a:r>
              <a:rPr lang="en-US" altLang="zh-CN" dirty="0"/>
              <a:t>70,61,40,80,100,121,130,142,150,190.</a:t>
            </a:r>
            <a:r>
              <a:rPr lang="zh-CN" altLang="en-US" dirty="0"/>
              <a:t>平均寻道长度是</a:t>
            </a:r>
            <a:r>
              <a:rPr lang="en-US" altLang="zh-CN" dirty="0"/>
              <a:t>21.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磁头读盘顺序是</a:t>
            </a:r>
            <a:r>
              <a:rPr lang="en-US" altLang="zh-CN" dirty="0"/>
              <a:t>70,61, 80,100,121,130,142,150,190, 40.</a:t>
            </a:r>
            <a:r>
              <a:rPr lang="zh-CN" altLang="en-US" dirty="0"/>
              <a:t>平均寻道长度是</a:t>
            </a:r>
            <a:r>
              <a:rPr lang="en-US" altLang="zh-CN" dirty="0"/>
              <a:t>31.8.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4000" dirty="0">
                <a:solidFill>
                  <a:schemeClr val="accent2"/>
                </a:solidFill>
              </a:rPr>
              <a:t>练习</a:t>
            </a:r>
            <a:r>
              <a:rPr kumimoji="1" lang="en-US" altLang="zh-CN" sz="4000" dirty="0">
                <a:solidFill>
                  <a:schemeClr val="accent2"/>
                </a:solidFill>
              </a:rPr>
              <a:t>1</a:t>
            </a:r>
            <a:endParaRPr kumimoji="1" lang="zh-CN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9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30892-CCDA-4848-9506-5EE39359461B}" type="datetime2">
              <a:rPr lang="zh-CN" altLang="en-US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02A8A8-8813-43DF-9AFB-710D41490369}" type="slidenum">
              <a:rPr lang="en-US" altLang="zh-CN" sz="1200">
                <a:latin typeface="Garamond" panose="02020404030301010803" pitchFamily="18" charset="0"/>
              </a:rPr>
              <a:pPr eaLnBrk="1" hangingPunct="1"/>
              <a:t>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703388" y="188914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FF0000"/>
                </a:solidFill>
                <a:latin typeface="Garamond" panose="02020404030301010803" pitchFamily="18" charset="0"/>
                <a:ea typeface="楷体_GB2312" panose="02010609030101010101" pitchFamily="49" charset="-122"/>
              </a:rPr>
              <a:t>第四章</a:t>
            </a: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anose="02010609030101010101" pitchFamily="49" charset="-122"/>
              </a:rPr>
              <a:t>回顾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1774825" y="692151"/>
            <a:ext cx="86423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1688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ea typeface="楷体_GB2312" panose="02010609030101010101" pitchFamily="49" charset="-122"/>
              </a:rPr>
              <a:t>存储器层次结构：</a:t>
            </a:r>
            <a:r>
              <a:rPr kumimoji="1" lang="en-US" altLang="zh-CN" b="1" dirty="0">
                <a:ea typeface="楷体_GB2312" panose="02010609030101010101" pitchFamily="49" charset="-122"/>
              </a:rPr>
              <a:t>CPU</a:t>
            </a:r>
            <a:r>
              <a:rPr kumimoji="1" lang="zh-CN" altLang="en-US" b="1" dirty="0">
                <a:ea typeface="楷体_GB2312" panose="02010609030101010101" pitchFamily="49" charset="-122"/>
              </a:rPr>
              <a:t>寄存器、主存、辅存</a:t>
            </a:r>
            <a:endParaRPr kumimoji="1"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连续分配</a:t>
            </a:r>
            <a:r>
              <a:rPr kumimoji="1"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分配的内存空间是连续的，非离散的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四种分配方式、动态分配三种算法：</a:t>
            </a:r>
            <a:r>
              <a:rPr kumimoji="1"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FF</a:t>
            </a: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kumimoji="1"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CF</a:t>
            </a: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kumimoji="1"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分页管理：页面、物理块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逻辑地址转换为物理地址的计算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多级页表的计算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分段管理：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分段是具有逻辑意义的分隔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分段的作用、分页与分段的区别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段页式管理：先分段后分页，地址计算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虚拟存储器：请求调入和置换功能，逻辑上扩充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定义、三个特征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分页请求管理：基本分页上增加调入和置换功能，硬件设备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页面置换算法：最佳置换、先进先出、</a:t>
            </a:r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LRU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改进型</a:t>
            </a:r>
            <a:r>
              <a:rPr kumimoji="1"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Clock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请求分段管理：基本分段上增加调入和置换功能，硬件设备</a:t>
            </a:r>
          </a:p>
        </p:txBody>
      </p:sp>
    </p:spTree>
    <p:extLst>
      <p:ext uri="{BB962C8B-B14F-4D97-AF65-F5344CB8AC3E}">
        <p14:creationId xmlns:p14="http://schemas.microsoft.com/office/powerpoint/2010/main" val="313696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在一个请求页式存储管理系统中，页面大小为</a:t>
            </a:r>
            <a:r>
              <a:rPr lang="en-US" altLang="zh-CN" dirty="0"/>
              <a:t>200</a:t>
            </a:r>
            <a:r>
              <a:rPr lang="zh-CN" altLang="en-US" dirty="0"/>
              <a:t>，一个程序的访问地址序列为： </a:t>
            </a:r>
            <a:r>
              <a:rPr lang="en-US" altLang="zh-CN" dirty="0"/>
              <a:t>213, 412, 660, 812,</a:t>
            </a:r>
            <a:r>
              <a:rPr lang="zh-CN" altLang="en-US" dirty="0"/>
              <a:t>  </a:t>
            </a:r>
            <a:r>
              <a:rPr lang="en-US" altLang="zh-CN" dirty="0"/>
              <a:t>405,</a:t>
            </a:r>
            <a:r>
              <a:rPr lang="zh-CN" altLang="en-US" dirty="0"/>
              <a:t> </a:t>
            </a:r>
            <a:r>
              <a:rPr lang="en-US" altLang="zh-CN" dirty="0"/>
              <a:t>202,</a:t>
            </a:r>
            <a:r>
              <a:rPr lang="zh-CN" altLang="en-US" dirty="0"/>
              <a:t> </a:t>
            </a:r>
            <a:r>
              <a:rPr lang="en-US" altLang="zh-CN" dirty="0"/>
              <a:t>1021, 1201, 441, 278, 488, 612, 1400. </a:t>
            </a:r>
            <a:r>
              <a:rPr lang="zh-CN" altLang="en-US" dirty="0"/>
              <a:t>计算当分配给该进程</a:t>
            </a:r>
            <a:r>
              <a:rPr lang="en-US" altLang="zh-CN" dirty="0"/>
              <a:t>3</a:t>
            </a:r>
            <a:r>
              <a:rPr lang="zh-CN" altLang="en-US" dirty="0"/>
              <a:t>个内存块时，采用最近最久未使用（</a:t>
            </a:r>
            <a:r>
              <a:rPr lang="en-US" altLang="zh-CN" dirty="0"/>
              <a:t>LRU</a:t>
            </a:r>
            <a:r>
              <a:rPr lang="zh-CN" altLang="en-US" dirty="0"/>
              <a:t>）置换算法，访问过程中发生的置换过程以及页面置换的次数。（假定开始时物理块为空）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6205" y="4588476"/>
            <a:ext cx="837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访问地址除以页面大小得到访问页号： </a:t>
            </a:r>
            <a:r>
              <a:rPr lang="en-US" altLang="zh-CN" dirty="0"/>
              <a:t>1,2,3,4,2,1,5,6,2,1,2,3,7     </a:t>
            </a:r>
            <a:r>
              <a:rPr lang="zh-CN" altLang="en-US" dirty="0"/>
              <a:t>置换</a:t>
            </a:r>
            <a:r>
              <a:rPr lang="en-US" altLang="zh-CN" dirty="0"/>
              <a:t>8</a:t>
            </a:r>
            <a:r>
              <a:rPr lang="zh-CN" altLang="en-US" dirty="0"/>
              <a:t>次，过程略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4000" dirty="0">
                <a:solidFill>
                  <a:schemeClr val="accent2"/>
                </a:solidFill>
              </a:rPr>
              <a:t>练习</a:t>
            </a:r>
            <a:r>
              <a:rPr kumimoji="1" lang="en-US" altLang="zh-CN" sz="4000" dirty="0">
                <a:solidFill>
                  <a:schemeClr val="accent2"/>
                </a:solidFill>
              </a:rPr>
              <a:t>2</a:t>
            </a:r>
            <a:endParaRPr kumimoji="1" lang="zh-CN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14" y="1093692"/>
            <a:ext cx="10515600" cy="467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假定系统中有五个进程和三类资源，若出现下列分配情况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若进程</a:t>
            </a:r>
            <a:r>
              <a:rPr lang="en-US" altLang="zh-CN" dirty="0"/>
              <a:t>P1</a:t>
            </a:r>
            <a:r>
              <a:rPr lang="zh-CN" altLang="en-US" dirty="0"/>
              <a:t>提出</a:t>
            </a:r>
            <a:r>
              <a:rPr lang="en-US" altLang="zh-CN" dirty="0"/>
              <a:t>request</a:t>
            </a:r>
            <a:r>
              <a:rPr lang="zh-CN" altLang="en-US" dirty="0"/>
              <a:t>（</a:t>
            </a:r>
            <a:r>
              <a:rPr lang="en-US" altLang="zh-CN" dirty="0"/>
              <a:t>1,1,2</a:t>
            </a:r>
            <a:r>
              <a:rPr lang="zh-CN" altLang="en-US" dirty="0"/>
              <a:t>），能否进行资源分配？ 请写出分配过程加以说明，若能分配请写出存在的安全序列。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1573683" y="1767660"/>
          <a:ext cx="6400800" cy="277338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　 资源情况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Allocation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Need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Available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A    B    C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A    B    C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A    B    C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2    1    2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3    6    8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3    4    5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3    0    2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1    4    4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0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3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1573683" y="1887109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115889"/>
            <a:ext cx="8229600" cy="720725"/>
          </a:xfrm>
        </p:spPr>
        <p:txBody>
          <a:bodyPr/>
          <a:lstStyle/>
          <a:p>
            <a:pPr eaLnBrk="1" hangingPunct="1"/>
            <a:r>
              <a:rPr kumimoji="1" lang="zh-CN" altLang="en-US" sz="4000" dirty="0">
                <a:solidFill>
                  <a:schemeClr val="accent2"/>
                </a:solidFill>
              </a:rPr>
              <a:t>练习</a:t>
            </a:r>
            <a:r>
              <a:rPr kumimoji="1" lang="en-US" altLang="zh-CN" sz="4000" dirty="0">
                <a:solidFill>
                  <a:schemeClr val="accent2"/>
                </a:solidFill>
              </a:rPr>
              <a:t>3</a:t>
            </a:r>
            <a:endParaRPr kumimoji="1" lang="zh-CN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AF4DB1-E25A-4CCB-A6CE-9D10C8837537}" type="datetime2">
              <a:rPr lang="zh-CN" altLang="en-US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CD1B3F-496C-4FC0-8614-F036B551B952}" type="slidenum">
              <a:rPr lang="en-US" altLang="zh-CN" sz="1200" b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b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1703388" y="188914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anose="02010609030101010101" pitchFamily="49" charset="-122"/>
              </a:rPr>
              <a:t>第三章回顾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703388" y="981075"/>
            <a:ext cx="8280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三级调度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周转时间、带权周转时间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先来先服务、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短作业优先、高响应比、时间片轮转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多级反馈队列调度：抢占式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最低松弛度优先：抢占式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死锁概念、原因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死锁四个必要条件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解决死锁的四种方法：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预防、避免、检测、解除</a:t>
            </a:r>
            <a:endParaRPr kumimoji="1"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预防死锁三种方法：破坏三个必要条件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避免死锁：银行家算法、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安全状态、安全序列</a:t>
            </a: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死锁检测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资源分配图，死锁定理</a:t>
            </a:r>
          </a:p>
        </p:txBody>
      </p:sp>
    </p:spTree>
    <p:extLst>
      <p:ext uri="{BB962C8B-B14F-4D97-AF65-F5344CB8AC3E}">
        <p14:creationId xmlns:p14="http://schemas.microsoft.com/office/powerpoint/2010/main" val="383125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394" y="1161535"/>
            <a:ext cx="10515600" cy="4351338"/>
          </a:xfrm>
        </p:spPr>
        <p:txBody>
          <a:bodyPr/>
          <a:lstStyle/>
          <a:p>
            <a:r>
              <a:rPr lang="zh-CN" altLang="en-US" dirty="0"/>
              <a:t>若进程</a:t>
            </a:r>
            <a:r>
              <a:rPr lang="en-US" altLang="zh-CN" dirty="0"/>
              <a:t>P1</a:t>
            </a:r>
            <a:r>
              <a:rPr lang="zh-CN" altLang="en-US" dirty="0"/>
              <a:t>提出</a:t>
            </a:r>
            <a:r>
              <a:rPr lang="en-US" altLang="zh-CN" dirty="0"/>
              <a:t>request</a:t>
            </a:r>
            <a:r>
              <a:rPr lang="zh-CN" altLang="en-US" dirty="0"/>
              <a:t>（</a:t>
            </a:r>
            <a:r>
              <a:rPr lang="en-US" altLang="zh-CN" dirty="0"/>
              <a:t>1,1,2</a:t>
            </a:r>
            <a:r>
              <a:rPr lang="zh-CN" altLang="en-US" dirty="0"/>
              <a:t>），</a:t>
            </a:r>
            <a:r>
              <a:rPr lang="en-US" altLang="zh-CN" dirty="0"/>
              <a:t>available=</a:t>
            </a:r>
            <a:r>
              <a:rPr lang="zh-CN" altLang="en-US" dirty="0"/>
              <a:t>（</a:t>
            </a:r>
            <a:r>
              <a:rPr lang="en-US" altLang="zh-CN" dirty="0"/>
              <a:t>2,3,3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可以进行资源分配，因为存在安全序列 </a:t>
            </a:r>
            <a:r>
              <a:rPr lang="en-US" altLang="zh-CN" dirty="0"/>
              <a:t>P4, P5,P2,P3,P1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1301837" y="1845919"/>
          <a:ext cx="8001000" cy="277338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　 资源情况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Allocation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Need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Max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Finish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A    B    C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A    B    C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A    B    C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3    0    1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2    2    2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5    3    4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TRUE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3    1    2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3    3    0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8    4    6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TRUE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0    2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4    8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TRUE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2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1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TRUE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18   8   15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TRUE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Line 56"/>
          <p:cNvSpPr>
            <a:spLocks noChangeShapeType="1"/>
          </p:cNvSpPr>
          <p:nvPr/>
        </p:nvSpPr>
        <p:spPr bwMode="auto">
          <a:xfrm>
            <a:off x="1301837" y="1977725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9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5B7ED3-A740-40FD-86A2-2CC2F0560ACF}" type="datetime2">
              <a:rPr lang="zh-CN" altLang="en-US"/>
              <a:pPr>
                <a:defRPr/>
              </a:pPr>
              <a:t>2024年7月3日</a:t>
            </a:fld>
            <a:endParaRPr lang="en-US" altLang="zh-CN"/>
          </a:p>
        </p:txBody>
      </p:sp>
      <p:sp>
        <p:nvSpPr>
          <p:cNvPr id="22531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44EB21-C28D-4FBA-8CD5-5486D55578DA}" type="slidenum">
              <a:rPr lang="en-US" altLang="zh-CN" sz="1200" b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 b="0">
              <a:latin typeface="Garamond" panose="02020404030301010803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115889"/>
            <a:ext cx="8229600" cy="720725"/>
          </a:xfrm>
        </p:spPr>
        <p:txBody>
          <a:bodyPr/>
          <a:lstStyle/>
          <a:p>
            <a:pPr eaLnBrk="1" hangingPunct="1"/>
            <a:r>
              <a:rPr kumimoji="1" lang="zh-CN" altLang="en-US" sz="4000" dirty="0">
                <a:solidFill>
                  <a:schemeClr val="accent2"/>
                </a:solidFill>
              </a:rPr>
              <a:t>练习</a:t>
            </a:r>
            <a:r>
              <a:rPr kumimoji="1" lang="en-US" altLang="zh-CN" sz="4000" dirty="0">
                <a:solidFill>
                  <a:schemeClr val="accent2"/>
                </a:solidFill>
              </a:rPr>
              <a:t>4</a:t>
            </a:r>
            <a:endParaRPr kumimoji="1"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981076"/>
            <a:ext cx="8640762" cy="3529013"/>
          </a:xfrm>
        </p:spPr>
        <p:txBody>
          <a:bodyPr/>
          <a:lstStyle/>
          <a:p>
            <a:pPr marL="571500" indent="-571500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/>
              <a:t>在某一操作系统中对进程调度采用多级反馈队列调度算法。现设定采用三级反馈队列调度算法，三个队列分别为</a:t>
            </a:r>
            <a:r>
              <a:rPr kumimoji="1" lang="en-US" altLang="zh-CN" sz="2400"/>
              <a:t>I</a:t>
            </a:r>
            <a:r>
              <a:rPr kumimoji="1" lang="zh-CN" altLang="en-US" sz="2400"/>
              <a:t>、</a:t>
            </a:r>
            <a:r>
              <a:rPr kumimoji="1" lang="en-US" altLang="zh-CN" sz="2400"/>
              <a:t>II</a:t>
            </a:r>
            <a:r>
              <a:rPr kumimoji="1" lang="zh-CN" altLang="en-US" sz="2400"/>
              <a:t>、</a:t>
            </a:r>
            <a:r>
              <a:rPr kumimoji="1" lang="en-US" altLang="zh-CN" sz="2400"/>
              <a:t>III</a:t>
            </a:r>
            <a:r>
              <a:rPr kumimoji="1" lang="zh-CN" altLang="en-US" sz="2400"/>
              <a:t>，对应时间片为</a:t>
            </a:r>
            <a:r>
              <a:rPr kumimoji="1" lang="en-US" altLang="zh-CN" sz="2400"/>
              <a:t>2</a:t>
            </a:r>
            <a:r>
              <a:rPr kumimoji="1" lang="zh-CN" altLang="en-US" sz="2400"/>
              <a:t>、</a:t>
            </a:r>
            <a:r>
              <a:rPr kumimoji="1" lang="en-US" altLang="zh-CN" sz="2400"/>
              <a:t>4</a:t>
            </a:r>
            <a:r>
              <a:rPr kumimoji="1" lang="zh-CN" altLang="en-US" sz="2400"/>
              <a:t>、</a:t>
            </a:r>
            <a:r>
              <a:rPr kumimoji="1" lang="en-US" altLang="zh-CN" sz="2400"/>
              <a:t>8</a:t>
            </a:r>
            <a:r>
              <a:rPr kumimoji="1" lang="zh-CN" altLang="en-US" sz="2400"/>
              <a:t>。现有四个进程</a:t>
            </a:r>
            <a:r>
              <a:rPr kumimoji="1" lang="en-US" altLang="zh-CN" sz="2400"/>
              <a:t>A</a:t>
            </a:r>
            <a:r>
              <a:rPr kumimoji="1" lang="zh-CN" altLang="en-US" sz="2400"/>
              <a:t>、</a:t>
            </a:r>
            <a:r>
              <a:rPr kumimoji="1" lang="en-US" altLang="zh-CN" sz="2400"/>
              <a:t>B</a:t>
            </a:r>
            <a:r>
              <a:rPr kumimoji="1" lang="zh-CN" altLang="en-US" sz="2400"/>
              <a:t>、</a:t>
            </a:r>
            <a:r>
              <a:rPr kumimoji="1" lang="en-US" altLang="zh-CN" sz="2400"/>
              <a:t>C</a:t>
            </a:r>
            <a:r>
              <a:rPr kumimoji="1" lang="zh-CN" altLang="en-US" sz="2400"/>
              <a:t>、</a:t>
            </a:r>
            <a:r>
              <a:rPr kumimoji="1" lang="en-US" altLang="zh-CN" sz="2400"/>
              <a:t>D</a:t>
            </a:r>
            <a:r>
              <a:rPr kumimoji="1" lang="zh-CN" altLang="en-US" sz="2400"/>
              <a:t>，到达时刻分别为</a:t>
            </a:r>
            <a:r>
              <a:rPr kumimoji="1" lang="en-US" altLang="zh-CN" sz="2400"/>
              <a:t>0</a:t>
            </a:r>
            <a:r>
              <a:rPr kumimoji="1" lang="zh-CN" altLang="en-US" sz="2400"/>
              <a:t>、</a:t>
            </a:r>
            <a:r>
              <a:rPr kumimoji="1" lang="en-US" altLang="zh-CN" sz="2400"/>
              <a:t>5</a:t>
            </a:r>
            <a:r>
              <a:rPr kumimoji="1" lang="zh-CN" altLang="en-US" sz="2400"/>
              <a:t>、</a:t>
            </a:r>
            <a:r>
              <a:rPr kumimoji="1" lang="en-US" altLang="zh-CN" sz="2400"/>
              <a:t>7</a:t>
            </a:r>
            <a:r>
              <a:rPr kumimoji="1" lang="zh-CN" altLang="en-US" sz="2400"/>
              <a:t>、</a:t>
            </a:r>
            <a:r>
              <a:rPr kumimoji="1" lang="en-US" altLang="zh-CN" sz="2400"/>
              <a:t>12</a:t>
            </a:r>
            <a:r>
              <a:rPr kumimoji="1" lang="zh-CN" altLang="en-US" sz="2400"/>
              <a:t>，执行时间分别为</a:t>
            </a:r>
            <a:r>
              <a:rPr kumimoji="1" lang="en-US" altLang="zh-CN" sz="2400"/>
              <a:t>7</a:t>
            </a:r>
            <a:r>
              <a:rPr kumimoji="1" lang="zh-CN" altLang="en-US" sz="2400"/>
              <a:t>、</a:t>
            </a:r>
            <a:r>
              <a:rPr kumimoji="1" lang="en-US" altLang="zh-CN" sz="2400"/>
              <a:t>4</a:t>
            </a:r>
            <a:r>
              <a:rPr kumimoji="1" lang="zh-CN" altLang="en-US" sz="2400"/>
              <a:t>、</a:t>
            </a:r>
            <a:r>
              <a:rPr kumimoji="1" lang="en-US" altLang="zh-CN" sz="2400"/>
              <a:t>13</a:t>
            </a:r>
            <a:r>
              <a:rPr kumimoji="1" lang="zh-CN" altLang="en-US" sz="2400"/>
              <a:t>、</a:t>
            </a:r>
            <a:r>
              <a:rPr kumimoji="1" lang="en-US" altLang="zh-CN" sz="2400"/>
              <a:t>9</a:t>
            </a:r>
            <a:r>
              <a:rPr kumimoji="1" lang="zh-CN" altLang="en-US" sz="2400"/>
              <a:t>。请写出整个进程调度过程，包括每个时间段，执行的进程，执行后进程状态，各个队列内进程的变化。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78" y="3763039"/>
            <a:ext cx="5758120" cy="21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1546</Words>
  <Application>Microsoft Office PowerPoint</Application>
  <PresentationFormat>宽屏</PresentationFormat>
  <Paragraphs>219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楷体_GB2312</vt:lpstr>
      <vt:lpstr>Arial</vt:lpstr>
      <vt:lpstr>Calibri</vt:lpstr>
      <vt:lpstr>Calibri Light</vt:lpstr>
      <vt:lpstr>Garamond</vt:lpstr>
      <vt:lpstr>Tahoma</vt:lpstr>
      <vt:lpstr>Wingdings</vt:lpstr>
      <vt:lpstr>Office 主题</vt:lpstr>
      <vt:lpstr>操作系统习题课</vt:lpstr>
      <vt:lpstr>PowerPoint 演示文稿</vt:lpstr>
      <vt:lpstr>练习1</vt:lpstr>
      <vt:lpstr>PowerPoint 演示文稿</vt:lpstr>
      <vt:lpstr>练习2</vt:lpstr>
      <vt:lpstr>练习3</vt:lpstr>
      <vt:lpstr>PowerPoint 演示文稿</vt:lpstr>
      <vt:lpstr>PowerPoint 演示文稿</vt:lpstr>
      <vt:lpstr>练习4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练习5：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操作系统习题课</dc:title>
  <dc:creator>微软用户</dc:creator>
  <cp:lastModifiedBy>曦 王</cp:lastModifiedBy>
  <cp:revision>23</cp:revision>
  <dcterms:created xsi:type="dcterms:W3CDTF">2019-06-17T15:00:30Z</dcterms:created>
  <dcterms:modified xsi:type="dcterms:W3CDTF">2024-07-03T11:27:38Z</dcterms:modified>
</cp:coreProperties>
</file>