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58" r:id="rId4"/>
    <p:sldId id="259" r:id="rId5"/>
    <p:sldId id="260" r:id="rId6"/>
    <p:sldId id="264" r:id="rId7"/>
    <p:sldId id="265" r:id="rId8"/>
    <p:sldId id="266" r:id="rId9"/>
    <p:sldId id="267" r:id="rId10"/>
    <p:sldId id="268" r:id="rId11"/>
    <p:sldId id="261" r:id="rId12"/>
    <p:sldId id="262" r:id="rId13"/>
    <p:sldId id="263" r:id="rId14"/>
  </p:sldIdLst>
  <p:sldSz cx="9144000" cy="6858000" type="screen4x3"/>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9" autoAdjust="0"/>
    <p:restoredTop sz="94660"/>
  </p:normalViewPr>
  <p:slideViewPr>
    <p:cSldViewPr showGuides="1">
      <p:cViewPr varScale="1">
        <p:scale>
          <a:sx n="110" d="100"/>
          <a:sy n="110" d="100"/>
        </p:scale>
        <p:origin x="175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9.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41D00-7DB9-4CD5-85F7-7A8CC71D41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85ECD-CFF2-43F2-8AF8-6FDED6C9335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调度顺序： </a:t>
            </a:r>
            <a:r>
              <a:rPr lang="en-US" altLang="zh-CN" dirty="0" smtClean="0"/>
              <a:t>0-3 A</a:t>
            </a:r>
            <a:r>
              <a:rPr lang="zh-CN" altLang="en-US" dirty="0" smtClean="0"/>
              <a:t>， </a:t>
            </a:r>
            <a:endParaRPr lang="en-US" altLang="zh-CN" dirty="0" smtClean="0"/>
          </a:p>
          <a:p>
            <a:r>
              <a:rPr lang="en-US" altLang="zh-CN" dirty="0" smtClean="0"/>
              <a:t>4,5</a:t>
            </a:r>
            <a:r>
              <a:rPr lang="en-US" altLang="zh-CN" baseline="0" dirty="0" smtClean="0"/>
              <a:t> B</a:t>
            </a:r>
            <a:endParaRPr lang="en-US" altLang="zh-CN" baseline="0" dirty="0" smtClean="0"/>
          </a:p>
          <a:p>
            <a:r>
              <a:rPr lang="en-US" altLang="zh-CN" baseline="0" dirty="0" smtClean="0"/>
              <a:t>6 A</a:t>
            </a:r>
            <a:endParaRPr lang="en-US" altLang="zh-CN" baseline="0" dirty="0" smtClean="0"/>
          </a:p>
          <a:p>
            <a:r>
              <a:rPr lang="en-US" altLang="zh-CN" baseline="0" dirty="0" smtClean="0"/>
              <a:t>7 A</a:t>
            </a:r>
            <a:r>
              <a:rPr lang="zh-CN" altLang="en-US" baseline="0" dirty="0" smtClean="0"/>
              <a:t>结束</a:t>
            </a:r>
            <a:endParaRPr lang="en-US" altLang="zh-CN" baseline="0" dirty="0" smtClean="0"/>
          </a:p>
          <a:p>
            <a:r>
              <a:rPr lang="en-US" altLang="zh-CN" baseline="0" dirty="0" smtClean="0"/>
              <a:t>8 C</a:t>
            </a:r>
            <a:endParaRPr lang="en-US" altLang="zh-CN" baseline="0" dirty="0" smtClean="0"/>
          </a:p>
          <a:p>
            <a:r>
              <a:rPr lang="en-US" altLang="zh-CN" baseline="0" dirty="0" smtClean="0"/>
              <a:t>9 B</a:t>
            </a:r>
            <a:endParaRPr lang="en-US" altLang="zh-CN" baseline="0" dirty="0" smtClean="0"/>
          </a:p>
          <a:p>
            <a:r>
              <a:rPr lang="en-US" altLang="zh-CN" baseline="0" dirty="0" smtClean="0"/>
              <a:t>11 C B</a:t>
            </a:r>
            <a:r>
              <a:rPr lang="zh-CN" altLang="en-US" baseline="0" dirty="0" smtClean="0"/>
              <a:t>结束</a:t>
            </a:r>
            <a:endParaRPr lang="en-US" altLang="zh-CN" baseline="0" dirty="0" smtClean="0"/>
          </a:p>
          <a:p>
            <a:r>
              <a:rPr lang="en-US" altLang="zh-CN" baseline="0" dirty="0" smtClean="0"/>
              <a:t>15  C</a:t>
            </a:r>
            <a:r>
              <a:rPr lang="zh-CN" altLang="en-US" baseline="0" dirty="0" smtClean="0"/>
              <a:t>结束</a:t>
            </a:r>
            <a:endParaRPr lang="en-US" altLang="zh-CN" baseline="0" dirty="0" smtClean="0"/>
          </a:p>
          <a:p>
            <a:r>
              <a:rPr lang="en-US" altLang="zh-CN" smtClean="0"/>
              <a:t> 5 4 8 10 9 6 7 15 12 2 8 16 7 21 25</a:t>
            </a:r>
            <a:endParaRPr lang="zh-CN" altLang="en-US" dirty="0"/>
          </a:p>
        </p:txBody>
      </p:sp>
      <p:sp>
        <p:nvSpPr>
          <p:cNvPr id="4" name="灯片编号占位符 3"/>
          <p:cNvSpPr>
            <a:spLocks noGrp="1"/>
          </p:cNvSpPr>
          <p:nvPr>
            <p:ph type="sldNum" sz="quarter" idx="10"/>
          </p:nvPr>
        </p:nvSpPr>
        <p:spPr/>
        <p:txBody>
          <a:bodyPr/>
          <a:lstStyle/>
          <a:p>
            <a:fld id="{DBC85ECD-CFF2-43F2-8AF8-6FDED6C9335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1BAB4C-F856-4B61-AB94-CB9EBA1E19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4DA173-C8BF-4CE5-B94A-69C6676008E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BAB4C-F856-4B61-AB94-CB9EBA1E1916}"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DA173-C8BF-4CE5-B94A-69C6676008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pages.cs.wisc.edu/~remzi/OSTEP/" TargetMode="External"/><Relationship Id="rId3" Type="http://schemas.openxmlformats.org/officeDocument/2006/relationships/hyperlink" Target="https://www.tldp.org/LDP/tlk/tlk.html" TargetMode="External"/><Relationship Id="rId2" Type="http://schemas.openxmlformats.org/officeDocument/2006/relationships/hyperlink" Target="https://www.linuxjournal.com/" TargetMode="External"/><Relationship Id="rId1" Type="http://schemas.openxmlformats.org/officeDocument/2006/relationships/hyperlink" Target="https://www.osnew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9" Type="http://schemas.openxmlformats.org/officeDocument/2006/relationships/slideLayout" Target="../slideLayouts/slideLayout2.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a:t>
            </a:r>
            <a:r>
              <a:rPr lang="zh-CN" altLang="en-US" dirty="0" smtClean="0"/>
              <a:t>相关外文网站</a:t>
            </a:r>
            <a:endParaRPr lang="zh-CN" altLang="en-US" dirty="0"/>
          </a:p>
        </p:txBody>
      </p:sp>
      <p:sp>
        <p:nvSpPr>
          <p:cNvPr id="3" name="内容占位符 2"/>
          <p:cNvSpPr>
            <a:spLocks noGrp="1"/>
          </p:cNvSpPr>
          <p:nvPr>
            <p:ph idx="1"/>
          </p:nvPr>
        </p:nvSpPr>
        <p:spPr>
          <a:xfrm>
            <a:off x="285720" y="1071546"/>
            <a:ext cx="8229600" cy="4525963"/>
          </a:xfrm>
        </p:spPr>
        <p:txBody>
          <a:bodyPr/>
          <a:lstStyle/>
          <a:p>
            <a:r>
              <a:rPr lang="en-US" altLang="zh-CN" dirty="0" smtClean="0">
                <a:hlinkClick r:id="rId1"/>
              </a:rPr>
              <a:t>https://www.osnews.com/</a:t>
            </a:r>
            <a:endParaRPr lang="en-US" altLang="zh-CN" dirty="0" smtClean="0"/>
          </a:p>
          <a:p>
            <a:r>
              <a:rPr lang="en-US" altLang="zh-CN" dirty="0" smtClean="0">
                <a:hlinkClick r:id="rId2"/>
              </a:rPr>
              <a:t>https://www.linuxjournal.com/</a:t>
            </a:r>
            <a:endParaRPr lang="en-US" altLang="zh-CN" dirty="0" smtClean="0"/>
          </a:p>
          <a:p>
            <a:r>
              <a:rPr lang="en-US" altLang="zh-CN" dirty="0" smtClean="0">
                <a:hlinkClick r:id="rId3"/>
              </a:rPr>
              <a:t>https://www.tldp.org/LDP/tlk/tlk.html</a:t>
            </a:r>
            <a:r>
              <a:rPr lang="en-US" altLang="zh-CN" dirty="0" smtClean="0"/>
              <a:t> </a:t>
            </a:r>
            <a:endParaRPr lang="en-US" altLang="zh-CN" dirty="0" smtClean="0"/>
          </a:p>
          <a:p>
            <a:pPr>
              <a:buNone/>
            </a:pPr>
            <a:endParaRPr lang="en-US" altLang="zh-CN" dirty="0" smtClean="0"/>
          </a:p>
          <a:p>
            <a:pPr>
              <a:buNone/>
            </a:pPr>
            <a:endParaRPr lang="en-US" altLang="zh-CN" dirty="0"/>
          </a:p>
          <a:p>
            <a:r>
              <a:rPr lang="en-US" altLang="zh-CN" dirty="0" smtClean="0">
                <a:hlinkClick r:id="rId4"/>
              </a:rPr>
              <a:t>http://pages.cs.wisc.edu/~remzi/OSTEP/</a:t>
            </a:r>
            <a:r>
              <a:rPr lang="en-US" altLang="zh-CN" dirty="0" smtClean="0"/>
              <a:t> </a:t>
            </a:r>
            <a:endParaRPr lang="en-US" altLang="zh-CN" dirty="0" smtClean="0"/>
          </a:p>
          <a:p>
            <a:endParaRPr lang="zh-CN" altLang="en-US" dirty="0"/>
          </a:p>
        </p:txBody>
      </p:sp>
      <p:pic>
        <p:nvPicPr>
          <p:cNvPr id="1027" name="Picture 3"/>
          <p:cNvPicPr>
            <a:picLocks noChangeAspect="1" noChangeArrowheads="1"/>
          </p:cNvPicPr>
          <p:nvPr/>
        </p:nvPicPr>
        <p:blipFill>
          <a:blip r:embed="rId5"/>
          <a:srcRect/>
          <a:stretch>
            <a:fillRect/>
          </a:stretch>
        </p:blipFill>
        <p:spPr bwMode="auto">
          <a:xfrm>
            <a:off x="2428860" y="2786058"/>
            <a:ext cx="3652685"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5429256" y="4786322"/>
            <a:ext cx="1114388" cy="1643074"/>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1000100" y="4500570"/>
            <a:ext cx="4176701" cy="1992649"/>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计算题</a:t>
            </a:r>
            <a:endParaRPr lang="zh-CN" altLang="en-US" dirty="0"/>
          </a:p>
        </p:txBody>
      </p:sp>
      <p:sp>
        <p:nvSpPr>
          <p:cNvPr id="3" name="内容占位符 2"/>
          <p:cNvSpPr>
            <a:spLocks noGrp="1"/>
          </p:cNvSpPr>
          <p:nvPr>
            <p:ph idx="1"/>
          </p:nvPr>
        </p:nvSpPr>
        <p:spPr/>
        <p:txBody>
          <a:bodyPr/>
          <a:lstStyle/>
          <a:p>
            <a:r>
              <a:rPr lang="zh-CN" altLang="en-US" dirty="0" smtClean="0"/>
              <a:t>处理机调度算法</a:t>
            </a:r>
            <a:endParaRPr lang="en-US" altLang="zh-CN" dirty="0" smtClean="0"/>
          </a:p>
          <a:p>
            <a:r>
              <a:rPr lang="zh-CN" altLang="en-US" dirty="0" smtClean="0"/>
              <a:t>银行家算法</a:t>
            </a:r>
            <a:endParaRPr lang="en-US" altLang="zh-CN" dirty="0" smtClean="0"/>
          </a:p>
          <a:p>
            <a:r>
              <a:rPr lang="zh-CN" altLang="en-US" dirty="0"/>
              <a:t>分页的</a:t>
            </a:r>
            <a:r>
              <a:rPr lang="zh-CN" altLang="en-US" dirty="0" smtClean="0"/>
              <a:t>地址转换和空间管理</a:t>
            </a:r>
            <a:endParaRPr lang="en-US" altLang="zh-CN" dirty="0" smtClean="0"/>
          </a:p>
          <a:p>
            <a:r>
              <a:rPr lang="zh-CN" altLang="en-US" dirty="0"/>
              <a:t>页面置换</a:t>
            </a:r>
            <a:r>
              <a:rPr lang="zh-CN" altLang="en-US" dirty="0" smtClean="0"/>
              <a:t>算法</a:t>
            </a:r>
            <a:endParaRPr lang="en-US" altLang="zh-CN" dirty="0" smtClean="0"/>
          </a:p>
          <a:p>
            <a:r>
              <a:rPr lang="zh-CN" altLang="en-US" dirty="0" smtClean="0"/>
              <a:t>磁盘调度（寻道）算法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程序设计题</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使用信号量进行进程同步互斥。</a:t>
            </a:r>
            <a:endParaRPr lang="en-US" altLang="zh-CN" dirty="0" smtClean="0"/>
          </a:p>
          <a:p>
            <a:pPr marL="0" indent="0">
              <a:buNone/>
            </a:pPr>
            <a:r>
              <a:rPr lang="en-US" altLang="zh-CN" dirty="0" smtClean="0"/>
              <a:t>P/V</a:t>
            </a:r>
            <a:r>
              <a:rPr lang="zh-CN" altLang="en-US" dirty="0" smtClean="0"/>
              <a:t>操作</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附加题</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复杂程序设计</a:t>
            </a:r>
            <a:r>
              <a:rPr lang="en-US" altLang="zh-CN" dirty="0"/>
              <a:t>+</a:t>
            </a:r>
            <a:r>
              <a:rPr lang="zh-CN" altLang="en-US" dirty="0"/>
              <a:t>文件系统（</a:t>
            </a:r>
            <a:r>
              <a:rPr lang="en-US" altLang="zh-CN" dirty="0"/>
              <a:t>2017 </a:t>
            </a:r>
            <a:r>
              <a:rPr lang="zh-CN" altLang="en-US" dirty="0"/>
              <a:t>）</a:t>
            </a:r>
            <a:endParaRPr lang="en-US" altLang="zh-CN" dirty="0"/>
          </a:p>
          <a:p>
            <a:r>
              <a:rPr lang="zh-CN" altLang="en-US"/>
              <a:t>复杂</a:t>
            </a:r>
            <a:r>
              <a:rPr lang="zh-CN" altLang="en-US" smtClean="0"/>
              <a:t>程序设计</a:t>
            </a:r>
            <a:r>
              <a:rPr lang="en-US" altLang="zh-CN" dirty="0"/>
              <a:t>+</a:t>
            </a:r>
            <a:r>
              <a:rPr lang="zh-CN" altLang="en-US" dirty="0"/>
              <a:t>进程调度和页面置换算法（</a:t>
            </a:r>
            <a:r>
              <a:rPr lang="en-US" altLang="zh-CN" dirty="0"/>
              <a:t>2018</a:t>
            </a:r>
            <a:r>
              <a:rPr lang="zh-CN" altLang="en-US" dirty="0" smtClean="0"/>
              <a:t>）</a:t>
            </a:r>
            <a:endParaRPr lang="en-US" altLang="zh-CN" dirty="0" smtClean="0"/>
          </a:p>
          <a:p>
            <a:pPr marL="0" indent="0">
              <a:buNone/>
            </a:pPr>
            <a:r>
              <a:rPr lang="zh-CN" altLang="en-US" dirty="0" smtClean="0"/>
              <a:t>现有</a:t>
            </a:r>
            <a:r>
              <a:rPr lang="en-US" altLang="zh-CN" dirty="0" smtClean="0"/>
              <a:t>A,B,C</a:t>
            </a:r>
            <a:r>
              <a:rPr lang="zh-CN" altLang="en-US" dirty="0" smtClean="0"/>
              <a:t>三个进程进入就绪队列的时间分别是</a:t>
            </a:r>
            <a:r>
              <a:rPr lang="en-US" altLang="zh-CN" dirty="0" smtClean="0"/>
              <a:t>0,3,5</a:t>
            </a:r>
            <a:r>
              <a:rPr lang="zh-CN" altLang="en-US" dirty="0" smtClean="0"/>
              <a:t>，采用</a:t>
            </a:r>
            <a:r>
              <a:rPr lang="en-US" altLang="zh-CN" dirty="0" smtClean="0"/>
              <a:t>RR</a:t>
            </a:r>
            <a:r>
              <a:rPr lang="zh-CN" altLang="en-US" dirty="0" smtClean="0"/>
              <a:t>调度，时间片长度为</a:t>
            </a:r>
            <a:r>
              <a:rPr lang="en-US" altLang="zh-CN" dirty="0" smtClean="0"/>
              <a:t>2</a:t>
            </a:r>
            <a:r>
              <a:rPr lang="zh-CN" altLang="en-US" dirty="0" smtClean="0"/>
              <a:t>；内存管理采用段页式，只有一级页表，每页</a:t>
            </a:r>
            <a:r>
              <a:rPr lang="en-US" altLang="zh-CN" dirty="0" smtClean="0"/>
              <a:t>1K</a:t>
            </a:r>
            <a:r>
              <a:rPr lang="zh-CN" altLang="en-US" dirty="0" smtClean="0"/>
              <a:t>，三个进程分别为</a:t>
            </a:r>
            <a:r>
              <a:rPr lang="en-US" altLang="zh-CN" dirty="0" smtClean="0"/>
              <a:t>5K</a:t>
            </a:r>
            <a:r>
              <a:rPr lang="zh-CN" altLang="en-US" dirty="0" smtClean="0"/>
              <a:t>，</a:t>
            </a:r>
            <a:r>
              <a:rPr lang="en-US" altLang="zh-CN" dirty="0" smtClean="0"/>
              <a:t>4K</a:t>
            </a:r>
            <a:r>
              <a:rPr lang="zh-CN" altLang="en-US" dirty="0" smtClean="0"/>
              <a:t>，</a:t>
            </a:r>
            <a:r>
              <a:rPr lang="en-US" altLang="zh-CN" dirty="0" smtClean="0"/>
              <a:t>6K. </a:t>
            </a:r>
            <a:r>
              <a:rPr lang="zh-CN" altLang="en-US" dirty="0" smtClean="0"/>
              <a:t>每个时间片执行</a:t>
            </a:r>
            <a:r>
              <a:rPr lang="en-US" altLang="zh-CN" dirty="0" smtClean="0"/>
              <a:t>1kB</a:t>
            </a:r>
            <a:r>
              <a:rPr lang="zh-CN" altLang="en-US" dirty="0" smtClean="0"/>
              <a:t>长度，三个进程页表项为：</a:t>
            </a:r>
            <a:endParaRPr lang="en-US" altLang="zh-CN" dirty="0"/>
          </a:p>
          <a:p>
            <a:pPr marL="400050" lvl="1" indent="0">
              <a:buNone/>
            </a:pPr>
            <a:r>
              <a:rPr lang="en-US" altLang="zh-CN" dirty="0" smtClean="0">
                <a:solidFill>
                  <a:srgbClr val="7030A0"/>
                </a:solidFill>
              </a:rPr>
              <a:t>A</a:t>
            </a:r>
            <a:r>
              <a:rPr lang="zh-CN" altLang="en-US" dirty="0" smtClean="0">
                <a:solidFill>
                  <a:srgbClr val="7030A0"/>
                </a:solidFill>
              </a:rPr>
              <a:t>页表项</a:t>
            </a:r>
            <a:r>
              <a:rPr lang="en-US" altLang="zh-CN" dirty="0" smtClean="0">
                <a:solidFill>
                  <a:srgbClr val="7030A0"/>
                </a:solidFill>
              </a:rPr>
              <a:t>:</a:t>
            </a:r>
            <a:r>
              <a:rPr lang="zh-CN" altLang="en-US" dirty="0" smtClean="0">
                <a:solidFill>
                  <a:srgbClr val="7030A0"/>
                </a:solidFill>
              </a:rPr>
              <a:t> </a:t>
            </a:r>
            <a:r>
              <a:rPr lang="en-US" altLang="zh-CN" dirty="0" smtClean="0">
                <a:solidFill>
                  <a:srgbClr val="7030A0"/>
                </a:solidFill>
              </a:rPr>
              <a:t>5,4,8,10,7,16</a:t>
            </a:r>
            <a:endParaRPr lang="en-US" altLang="zh-CN" dirty="0" smtClean="0">
              <a:solidFill>
                <a:srgbClr val="7030A0"/>
              </a:solidFill>
            </a:endParaRPr>
          </a:p>
          <a:p>
            <a:pPr marL="400050" lvl="1" indent="0">
              <a:buNone/>
            </a:pPr>
            <a:r>
              <a:rPr lang="en-US" altLang="zh-CN" dirty="0" smtClean="0">
                <a:solidFill>
                  <a:srgbClr val="7030A0"/>
                </a:solidFill>
              </a:rPr>
              <a:t>B</a:t>
            </a:r>
            <a:r>
              <a:rPr lang="zh-CN" altLang="en-US" dirty="0" smtClean="0">
                <a:solidFill>
                  <a:srgbClr val="7030A0"/>
                </a:solidFill>
              </a:rPr>
              <a:t>页表项</a:t>
            </a:r>
            <a:r>
              <a:rPr lang="en-US" altLang="zh-CN" dirty="0" smtClean="0">
                <a:solidFill>
                  <a:srgbClr val="7030A0"/>
                </a:solidFill>
              </a:rPr>
              <a:t>:9,6,2,8,7,20</a:t>
            </a:r>
            <a:endParaRPr lang="en-US" altLang="zh-CN" dirty="0" smtClean="0">
              <a:solidFill>
                <a:srgbClr val="7030A0"/>
              </a:solidFill>
            </a:endParaRPr>
          </a:p>
          <a:p>
            <a:pPr marL="400050" lvl="1" indent="0">
              <a:buNone/>
            </a:pPr>
            <a:r>
              <a:rPr lang="en-US" altLang="zh-CN" dirty="0" smtClean="0">
                <a:solidFill>
                  <a:srgbClr val="7030A0"/>
                </a:solidFill>
              </a:rPr>
              <a:t>C</a:t>
            </a:r>
            <a:r>
              <a:rPr lang="zh-CN" altLang="en-US" dirty="0" smtClean="0">
                <a:solidFill>
                  <a:srgbClr val="7030A0"/>
                </a:solidFill>
              </a:rPr>
              <a:t>页表项</a:t>
            </a:r>
            <a:r>
              <a:rPr lang="en-US" altLang="zh-CN" dirty="0" smtClean="0">
                <a:solidFill>
                  <a:srgbClr val="7030A0"/>
                </a:solidFill>
              </a:rPr>
              <a:t>15,12,16,7,21,25</a:t>
            </a:r>
            <a:endParaRPr lang="en-US" altLang="zh-CN" dirty="0" smtClean="0">
              <a:solidFill>
                <a:srgbClr val="7030A0"/>
              </a:solidFill>
            </a:endParaRPr>
          </a:p>
          <a:p>
            <a:pPr marL="0" indent="0">
              <a:buNone/>
            </a:pPr>
            <a:r>
              <a:rPr lang="en-US" altLang="zh-CN" dirty="0" smtClean="0"/>
              <a:t>1.</a:t>
            </a:r>
            <a:r>
              <a:rPr lang="zh-CN" altLang="en-US" dirty="0" smtClean="0"/>
              <a:t>写出进程调度顺序</a:t>
            </a:r>
            <a:endParaRPr lang="en-US" altLang="zh-CN" dirty="0" smtClean="0"/>
          </a:p>
          <a:p>
            <a:pPr marL="0" indent="0">
              <a:buNone/>
            </a:pPr>
            <a:r>
              <a:rPr lang="en-US" altLang="zh-CN" dirty="0" smtClean="0"/>
              <a:t>2.</a:t>
            </a:r>
            <a:r>
              <a:rPr lang="zh-CN" altLang="en-US" dirty="0" smtClean="0"/>
              <a:t>假设进程按照逻辑地址顺序执行，写出进程调度过程中访问物理页面的顺序</a:t>
            </a:r>
            <a:endParaRPr lang="en-US" altLang="zh-CN" dirty="0" smtClean="0"/>
          </a:p>
          <a:p>
            <a:pPr marL="0" indent="0">
              <a:buNone/>
            </a:pPr>
            <a:r>
              <a:rPr lang="en-US" altLang="zh-CN" dirty="0" smtClean="0"/>
              <a:t>3.</a:t>
            </a:r>
            <a:r>
              <a:rPr lang="zh-CN" altLang="en-US" dirty="0" smtClean="0"/>
              <a:t>若系统只有三个页面可供使用，按照</a:t>
            </a:r>
            <a:r>
              <a:rPr lang="en-US" altLang="zh-CN" dirty="0" smtClean="0"/>
              <a:t>LRU</a:t>
            </a:r>
            <a:r>
              <a:rPr lang="zh-CN" altLang="en-US" dirty="0" smtClean="0"/>
              <a:t>算法写出中级调度的过程和页面换出次数（假设初始时刻三个页面空闲）</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题型</a:t>
            </a:r>
            <a:endParaRPr lang="zh-CN" altLang="en-US" dirty="0"/>
          </a:p>
        </p:txBody>
      </p:sp>
      <p:sp>
        <p:nvSpPr>
          <p:cNvPr id="3" name="内容占位符 2"/>
          <p:cNvSpPr>
            <a:spLocks noGrp="1"/>
          </p:cNvSpPr>
          <p:nvPr>
            <p:ph idx="1"/>
          </p:nvPr>
        </p:nvSpPr>
        <p:spPr/>
        <p:txBody>
          <a:bodyPr/>
          <a:lstStyle/>
          <a:p>
            <a:r>
              <a:rPr lang="zh-CN" altLang="en-US" dirty="0" smtClean="0"/>
              <a:t>单选（</a:t>
            </a:r>
            <a:r>
              <a:rPr lang="en-US" altLang="zh-CN" dirty="0" smtClean="0"/>
              <a:t>20% /30%</a:t>
            </a:r>
            <a:r>
              <a:rPr lang="zh-CN" altLang="en-US" dirty="0" smtClean="0"/>
              <a:t>，</a:t>
            </a:r>
            <a:r>
              <a:rPr lang="en-US" altLang="zh-CN" dirty="0" smtClean="0"/>
              <a:t> 15-20</a:t>
            </a:r>
            <a:r>
              <a:rPr lang="zh-CN" altLang="en-US" dirty="0" smtClean="0"/>
              <a:t>题）</a:t>
            </a:r>
            <a:endParaRPr lang="en-US" altLang="zh-CN" dirty="0" smtClean="0"/>
          </a:p>
          <a:p>
            <a:r>
              <a:rPr lang="zh-CN" altLang="en-US" dirty="0" smtClean="0"/>
              <a:t>问答题（</a:t>
            </a:r>
            <a:r>
              <a:rPr lang="en-US" altLang="zh-CN" dirty="0" smtClean="0"/>
              <a:t>30% /20%</a:t>
            </a:r>
            <a:r>
              <a:rPr lang="zh-CN" altLang="en-US" dirty="0" smtClean="0"/>
              <a:t>，</a:t>
            </a:r>
            <a:r>
              <a:rPr lang="en-US" altLang="zh-CN" dirty="0" smtClean="0"/>
              <a:t>4-6</a:t>
            </a:r>
            <a:r>
              <a:rPr lang="zh-CN" altLang="en-US" dirty="0" smtClean="0"/>
              <a:t>题）</a:t>
            </a:r>
            <a:endParaRPr lang="en-US" altLang="zh-CN" dirty="0" smtClean="0"/>
          </a:p>
          <a:p>
            <a:r>
              <a:rPr lang="zh-CN" altLang="en-US" dirty="0"/>
              <a:t>计算</a:t>
            </a:r>
            <a:r>
              <a:rPr lang="zh-CN" altLang="en-US" dirty="0" smtClean="0"/>
              <a:t>题（</a:t>
            </a:r>
            <a:r>
              <a:rPr lang="en-US" altLang="zh-CN" dirty="0" smtClean="0"/>
              <a:t>40%</a:t>
            </a:r>
            <a:r>
              <a:rPr lang="zh-CN" altLang="en-US" dirty="0" smtClean="0"/>
              <a:t>，</a:t>
            </a:r>
            <a:r>
              <a:rPr lang="en-US" altLang="zh-CN" dirty="0" smtClean="0"/>
              <a:t>4</a:t>
            </a:r>
            <a:r>
              <a:rPr lang="zh-CN" altLang="en-US" dirty="0" smtClean="0"/>
              <a:t>题）</a:t>
            </a:r>
            <a:endParaRPr lang="en-US" altLang="zh-CN" dirty="0" smtClean="0"/>
          </a:p>
          <a:p>
            <a:r>
              <a:rPr lang="zh-CN" altLang="en-US" dirty="0" smtClean="0"/>
              <a:t>程序设计题 （</a:t>
            </a:r>
            <a:r>
              <a:rPr lang="en-US" altLang="zh-CN" dirty="0" smtClean="0"/>
              <a:t>10%</a:t>
            </a:r>
            <a:r>
              <a:rPr lang="zh-CN" altLang="en-US" dirty="0" smtClean="0"/>
              <a:t>，</a:t>
            </a:r>
            <a:r>
              <a:rPr lang="en-US" altLang="zh-CN" dirty="0" smtClean="0"/>
              <a:t>1</a:t>
            </a:r>
            <a:r>
              <a:rPr lang="zh-CN" altLang="en-US" dirty="0" smtClean="0"/>
              <a:t>题）</a:t>
            </a:r>
            <a:endParaRPr lang="en-US" altLang="zh-CN" dirty="0" smtClean="0"/>
          </a:p>
          <a:p>
            <a:r>
              <a:rPr lang="zh-CN" altLang="en-US" dirty="0"/>
              <a:t>附加</a:t>
            </a:r>
            <a:r>
              <a:rPr lang="zh-CN" altLang="en-US" dirty="0" smtClean="0"/>
              <a:t>题（</a:t>
            </a:r>
            <a:r>
              <a:rPr lang="en-US" altLang="zh-CN" dirty="0" smtClean="0"/>
              <a:t>30p</a:t>
            </a:r>
            <a:r>
              <a:rPr lang="zh-CN" altLang="en-US" dirty="0" smtClean="0"/>
              <a:t>）</a:t>
            </a:r>
            <a:endParaRPr lang="en-US" altLang="zh-CN" dirty="0" smtClean="0"/>
          </a:p>
          <a:p>
            <a:pPr lvl="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选择题</a:t>
            </a:r>
            <a:endParaRPr lang="zh-CN" altLang="en-US" dirty="0"/>
          </a:p>
        </p:txBody>
      </p:sp>
      <p:sp>
        <p:nvSpPr>
          <p:cNvPr id="3" name="内容占位符 2"/>
          <p:cNvSpPr>
            <a:spLocks noGrp="1"/>
          </p:cNvSpPr>
          <p:nvPr>
            <p:ph idx="1"/>
          </p:nvPr>
        </p:nvSpPr>
        <p:spPr>
          <a:xfrm>
            <a:off x="611560" y="4092082"/>
            <a:ext cx="8229600" cy="2764904"/>
          </a:xfrm>
        </p:spPr>
        <p:txBody>
          <a:bodyPr>
            <a:normAutofit fontScale="55000" lnSpcReduction="20000"/>
          </a:bodyPr>
          <a:lstStyle/>
          <a:p>
            <a:r>
              <a:rPr lang="zh-CN" altLang="en-US" dirty="0"/>
              <a:t>关于文件概念，下面哪个描述是</a:t>
            </a:r>
            <a:r>
              <a:rPr lang="zh-CN" altLang="en-US" b="1" dirty="0"/>
              <a:t>不对</a:t>
            </a:r>
            <a:r>
              <a:rPr lang="zh-CN" altLang="en-US" dirty="0"/>
              <a:t>的？（</a:t>
            </a:r>
            <a:r>
              <a:rPr lang="en-US" altLang="zh-CN" dirty="0"/>
              <a:t>D</a:t>
            </a:r>
            <a:r>
              <a:rPr lang="zh-CN" altLang="en-US" dirty="0"/>
              <a:t>）</a:t>
            </a:r>
            <a:endParaRPr lang="zh-CN" altLang="en-US" dirty="0"/>
          </a:p>
          <a:p>
            <a:pPr marL="0" indent="0">
              <a:buNone/>
            </a:pPr>
            <a:r>
              <a:rPr lang="en-US" altLang="zh-CN" dirty="0"/>
              <a:t>	 </a:t>
            </a:r>
            <a:endParaRPr lang="en-US" altLang="zh-CN" dirty="0"/>
          </a:p>
          <a:p>
            <a:pPr marL="0" indent="0">
              <a:buNone/>
            </a:pPr>
            <a:r>
              <a:rPr lang="en-US" altLang="zh-CN" dirty="0"/>
              <a:t>A</a:t>
            </a:r>
            <a:r>
              <a:rPr lang="en-US" altLang="zh-CN" dirty="0" smtClean="0"/>
              <a:t>.</a:t>
            </a:r>
            <a:r>
              <a:rPr lang="zh-CN" altLang="en-US" dirty="0" smtClean="0"/>
              <a:t>形成</a:t>
            </a:r>
            <a:r>
              <a:rPr lang="zh-CN" altLang="en-US" dirty="0"/>
              <a:t>一个使用外设的统一接口，方便用户使用</a:t>
            </a:r>
            <a:endParaRPr lang="zh-CN" altLang="en-US" dirty="0"/>
          </a:p>
          <a:p>
            <a:pPr marL="0" indent="0">
              <a:buNone/>
            </a:pPr>
            <a:r>
              <a:rPr lang="en-US" altLang="zh-CN" dirty="0"/>
              <a:t>	 </a:t>
            </a:r>
            <a:endParaRPr lang="en-US" altLang="zh-CN" dirty="0"/>
          </a:p>
          <a:p>
            <a:pPr marL="0" indent="0">
              <a:buNone/>
            </a:pPr>
            <a:r>
              <a:rPr lang="en-US" altLang="zh-CN" dirty="0"/>
              <a:t>B</a:t>
            </a:r>
            <a:r>
              <a:rPr lang="en-US" altLang="zh-CN" dirty="0" smtClean="0"/>
              <a:t>.</a:t>
            </a:r>
            <a:r>
              <a:rPr lang="zh-CN" altLang="en-US" dirty="0" smtClean="0"/>
              <a:t>没有</a:t>
            </a:r>
            <a:r>
              <a:rPr lang="zh-CN" altLang="en-US" dirty="0"/>
              <a:t>文件，磁盘也可以读写</a:t>
            </a:r>
            <a:endParaRPr lang="zh-CN" altLang="en-US" dirty="0"/>
          </a:p>
          <a:p>
            <a:pPr marL="0" indent="0">
              <a:buNone/>
            </a:pPr>
            <a:r>
              <a:rPr lang="en-US" altLang="zh-CN" dirty="0"/>
              <a:t>	 </a:t>
            </a:r>
            <a:endParaRPr lang="en-US" altLang="zh-CN" dirty="0"/>
          </a:p>
          <a:p>
            <a:pPr marL="0" indent="0">
              <a:buNone/>
            </a:pPr>
            <a:r>
              <a:rPr lang="en-US" altLang="zh-CN" dirty="0"/>
              <a:t>C</a:t>
            </a:r>
            <a:r>
              <a:rPr lang="en-US" altLang="zh-CN" dirty="0" smtClean="0"/>
              <a:t>.</a:t>
            </a:r>
            <a:r>
              <a:rPr lang="zh-CN" altLang="en-US" dirty="0" smtClean="0"/>
              <a:t>用来</a:t>
            </a:r>
            <a:r>
              <a:rPr lang="zh-CN" altLang="en-US" dirty="0"/>
              <a:t>抽象多个磁盘块，方便用户使用</a:t>
            </a:r>
            <a:endParaRPr lang="zh-CN" altLang="en-US" dirty="0"/>
          </a:p>
          <a:p>
            <a:pPr marL="0" indent="0">
              <a:buNone/>
            </a:pPr>
            <a:r>
              <a:rPr lang="en-US" altLang="zh-CN" dirty="0"/>
              <a:t>	 </a:t>
            </a:r>
            <a:endParaRPr lang="en-US" altLang="zh-CN" dirty="0"/>
          </a:p>
          <a:p>
            <a:pPr marL="0" indent="0">
              <a:buNone/>
            </a:pPr>
            <a:r>
              <a:rPr lang="en-US" altLang="zh-CN" dirty="0"/>
              <a:t>D</a:t>
            </a:r>
            <a:r>
              <a:rPr lang="en-US" altLang="zh-CN" dirty="0" smtClean="0"/>
              <a:t>.</a:t>
            </a:r>
            <a:r>
              <a:rPr lang="zh-CN" altLang="en-US" dirty="0" smtClean="0"/>
              <a:t>用来</a:t>
            </a:r>
            <a:r>
              <a:rPr lang="zh-CN" altLang="en-US" dirty="0"/>
              <a:t>抽象多个磁盘块，提高磁盘使用效率</a:t>
            </a:r>
            <a:endParaRPr lang="zh-CN" altLang="en-US" dirty="0"/>
          </a:p>
        </p:txBody>
      </p:sp>
      <p:sp>
        <p:nvSpPr>
          <p:cNvPr id="4" name="矩形 3"/>
          <p:cNvSpPr/>
          <p:nvPr/>
        </p:nvSpPr>
        <p:spPr>
          <a:xfrm>
            <a:off x="683568" y="1268760"/>
            <a:ext cx="7776864" cy="2676525"/>
          </a:xfrm>
          <a:prstGeom prst="rect">
            <a:avLst/>
          </a:prstGeom>
        </p:spPr>
        <p:txBody>
          <a:bodyPr wrap="square">
            <a:spAutoFit/>
          </a:bodyPr>
          <a:lstStyle/>
          <a:p>
            <a:pPr marL="342900" indent="-342900">
              <a:buFont typeface="Arial" panose="020B0604020202020204" pitchFamily="34" charset="0"/>
              <a:buChar char="•"/>
            </a:pPr>
            <a:r>
              <a:rPr lang="en-US" altLang="zh-CN" sz="2400" kern="0" dirty="0">
                <a:latin typeface="宋体" panose="02010600030101010101" pitchFamily="2" charset="-122"/>
                <a:cs typeface="Arial" panose="020B0604020202020204" pitchFamily="34" charset="0"/>
              </a:rPr>
              <a:t>( A )</a:t>
            </a:r>
            <a:r>
              <a:rPr lang="zh-CN" altLang="en-US" sz="2400" kern="0" dirty="0">
                <a:latin typeface="宋体" panose="02010600030101010101" pitchFamily="2" charset="-122"/>
                <a:cs typeface="Arial" panose="020B0604020202020204" pitchFamily="34" charset="0"/>
              </a:rPr>
              <a:t>调度决定哪个进程可以进入系统中处理，因此它控制了并发的度。</a:t>
            </a:r>
            <a:endParaRPr lang="zh-CN" altLang="en-US" sz="2400" kern="0" dirty="0">
              <a:latin typeface="宋体" panose="02010600030101010101" pitchFamily="2" charset="-122"/>
              <a:cs typeface="Arial" panose="020B0604020202020204" pitchFamily="34" charset="0"/>
            </a:endParaRPr>
          </a:p>
          <a:p>
            <a:r>
              <a:rPr lang="en-US" altLang="zh-CN" sz="2400" kern="0" dirty="0">
                <a:latin typeface="宋体" panose="02010600030101010101" pitchFamily="2" charset="-122"/>
                <a:cs typeface="Arial" panose="020B0604020202020204" pitchFamily="34" charset="0"/>
              </a:rPr>
              <a:t>	 </a:t>
            </a:r>
            <a:endParaRPr lang="en-US" altLang="zh-CN" sz="2400" kern="0" dirty="0">
              <a:latin typeface="宋体" panose="02010600030101010101" pitchFamily="2" charset="-122"/>
              <a:cs typeface="Arial" panose="020B0604020202020204" pitchFamily="34" charset="0"/>
            </a:endParaRPr>
          </a:p>
          <a:p>
            <a:r>
              <a:rPr lang="en-US" altLang="zh-CN" sz="2400" kern="0" dirty="0">
                <a:latin typeface="宋体" panose="02010600030101010101" pitchFamily="2" charset="-122"/>
                <a:cs typeface="Arial" panose="020B0604020202020204" pitchFamily="34" charset="0"/>
              </a:rPr>
              <a:t>A</a:t>
            </a:r>
            <a:r>
              <a:rPr lang="en-US" altLang="zh-CN" sz="2400" kern="0" dirty="0" smtClean="0">
                <a:latin typeface="宋体" panose="02010600030101010101" pitchFamily="2" charset="-122"/>
                <a:cs typeface="Arial" panose="020B0604020202020204" pitchFamily="34" charset="0"/>
              </a:rPr>
              <a:t>.</a:t>
            </a:r>
            <a:r>
              <a:rPr lang="zh-CN" altLang="en-US" sz="2400" kern="0" dirty="0" smtClean="0">
                <a:latin typeface="宋体" panose="02010600030101010101" pitchFamily="2" charset="-122"/>
                <a:cs typeface="Arial" panose="020B0604020202020204" pitchFamily="34" charset="0"/>
              </a:rPr>
              <a:t>长程调度</a:t>
            </a:r>
            <a:r>
              <a:rPr lang="en-US" altLang="zh-CN" sz="2400" kern="0" dirty="0">
                <a:latin typeface="宋体" panose="02010600030101010101" pitchFamily="2" charset="-122"/>
                <a:cs typeface="Arial" panose="020B0604020202020204" pitchFamily="34" charset="0"/>
              </a:rPr>
              <a:t>	 </a:t>
            </a:r>
            <a:endParaRPr lang="en-US" altLang="zh-CN" sz="2400" kern="0" dirty="0">
              <a:latin typeface="宋体" panose="02010600030101010101" pitchFamily="2" charset="-122"/>
              <a:cs typeface="Arial" panose="020B0604020202020204" pitchFamily="34" charset="0"/>
            </a:endParaRPr>
          </a:p>
          <a:p>
            <a:r>
              <a:rPr lang="en-US" altLang="zh-CN" sz="2400" kern="0" dirty="0">
                <a:latin typeface="宋体" panose="02010600030101010101" pitchFamily="2" charset="-122"/>
                <a:cs typeface="Arial" panose="020B0604020202020204" pitchFamily="34" charset="0"/>
              </a:rPr>
              <a:t>B</a:t>
            </a:r>
            <a:r>
              <a:rPr lang="en-US" altLang="zh-CN" sz="2400" kern="0" dirty="0" smtClean="0">
                <a:latin typeface="宋体" panose="02010600030101010101" pitchFamily="2" charset="-122"/>
                <a:cs typeface="Arial" panose="020B0604020202020204" pitchFamily="34" charset="0"/>
              </a:rPr>
              <a:t>.</a:t>
            </a:r>
            <a:r>
              <a:rPr lang="zh-CN" altLang="en-US" sz="2400" kern="0" dirty="0" smtClean="0">
                <a:latin typeface="宋体" panose="02010600030101010101" pitchFamily="2" charset="-122"/>
                <a:cs typeface="Arial" panose="020B0604020202020204" pitchFamily="34" charset="0"/>
              </a:rPr>
              <a:t>中程调度</a:t>
            </a:r>
            <a:r>
              <a:rPr lang="en-US" altLang="zh-CN" sz="2400" kern="0" dirty="0">
                <a:latin typeface="宋体" panose="02010600030101010101" pitchFamily="2" charset="-122"/>
                <a:cs typeface="Arial" panose="020B0604020202020204" pitchFamily="34" charset="0"/>
              </a:rPr>
              <a:t>	 </a:t>
            </a:r>
            <a:endParaRPr lang="en-US" altLang="zh-CN" sz="2400" kern="0" dirty="0">
              <a:latin typeface="宋体" panose="02010600030101010101" pitchFamily="2" charset="-122"/>
              <a:cs typeface="Arial" panose="020B0604020202020204" pitchFamily="34" charset="0"/>
            </a:endParaRPr>
          </a:p>
          <a:p>
            <a:r>
              <a:rPr lang="en-US" altLang="zh-CN" sz="2400" kern="0" dirty="0" smtClean="0">
                <a:latin typeface="宋体" panose="02010600030101010101" pitchFamily="2" charset="-122"/>
                <a:cs typeface="Arial" panose="020B0604020202020204" pitchFamily="34" charset="0"/>
              </a:rPr>
              <a:t>C.</a:t>
            </a:r>
            <a:r>
              <a:rPr lang="zh-CN" altLang="en-US" sz="2400" kern="0" dirty="0" smtClean="0">
                <a:latin typeface="宋体" panose="02010600030101010101" pitchFamily="2" charset="-122"/>
                <a:cs typeface="Arial" panose="020B0604020202020204" pitchFamily="34" charset="0"/>
              </a:rPr>
              <a:t>短程调度</a:t>
            </a:r>
            <a:r>
              <a:rPr lang="en-US" altLang="zh-CN" sz="2400" kern="0" dirty="0">
                <a:latin typeface="宋体" panose="02010600030101010101" pitchFamily="2" charset="-122"/>
                <a:cs typeface="Arial" panose="020B0604020202020204" pitchFamily="34" charset="0"/>
              </a:rPr>
              <a:t>	 </a:t>
            </a:r>
            <a:endParaRPr lang="en-US" altLang="zh-CN" sz="2400" kern="0" dirty="0">
              <a:latin typeface="宋体" panose="02010600030101010101" pitchFamily="2" charset="-122"/>
              <a:cs typeface="Arial" panose="020B0604020202020204" pitchFamily="34" charset="0"/>
            </a:endParaRPr>
          </a:p>
          <a:p>
            <a:r>
              <a:rPr lang="en-US" altLang="zh-CN" sz="2400" kern="0" dirty="0">
                <a:latin typeface="宋体" panose="02010600030101010101" pitchFamily="2" charset="-122"/>
                <a:cs typeface="Arial" panose="020B0604020202020204" pitchFamily="34" charset="0"/>
              </a:rPr>
              <a:t>D</a:t>
            </a:r>
            <a:r>
              <a:rPr lang="en-US" altLang="zh-CN" sz="2400" kern="0" dirty="0" smtClean="0">
                <a:latin typeface="宋体" panose="02010600030101010101" pitchFamily="2" charset="-122"/>
                <a:cs typeface="Arial" panose="020B0604020202020204" pitchFamily="34" charset="0"/>
              </a:rPr>
              <a:t>.</a:t>
            </a:r>
            <a:r>
              <a:rPr lang="zh-CN" altLang="en-US" sz="2400" kern="0" dirty="0" smtClean="0">
                <a:latin typeface="宋体" panose="02010600030101010101" pitchFamily="2" charset="-122"/>
                <a:cs typeface="Arial" panose="020B0604020202020204" pitchFamily="34" charset="0"/>
              </a:rPr>
              <a:t>磁盘</a:t>
            </a:r>
            <a:r>
              <a:rPr lang="zh-CN" altLang="en-US" sz="2400" kern="0" dirty="0">
                <a:latin typeface="宋体" panose="02010600030101010101" pitchFamily="2" charset="-122"/>
                <a:cs typeface="Arial" panose="020B0604020202020204" pitchFamily="34" charset="0"/>
              </a:rPr>
              <a:t>调度</a:t>
            </a:r>
            <a:endParaRPr lang="zh-CN" altLang="en-US" sz="2400" kern="0" dirty="0">
              <a:latin typeface="宋体" panose="0201060003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问答题</a:t>
            </a:r>
            <a:endParaRPr lang="zh-CN" altLang="en-US" dirty="0"/>
          </a:p>
        </p:txBody>
      </p:sp>
      <p:sp>
        <p:nvSpPr>
          <p:cNvPr id="3" name="内容占位符 2"/>
          <p:cNvSpPr>
            <a:spLocks noGrp="1"/>
          </p:cNvSpPr>
          <p:nvPr>
            <p:ph idx="1"/>
          </p:nvPr>
        </p:nvSpPr>
        <p:spPr>
          <a:xfrm>
            <a:off x="457200" y="1600200"/>
            <a:ext cx="8435280" cy="4525963"/>
          </a:xfrm>
        </p:spPr>
        <p:txBody>
          <a:bodyPr/>
          <a:lstStyle/>
          <a:p>
            <a:r>
              <a:rPr lang="zh-CN" altLang="en-US" dirty="0" smtClean="0"/>
              <a:t>请简述进程的结构组成，并对每一组成部分进行扼要说明（</a:t>
            </a:r>
            <a:r>
              <a:rPr lang="en-US" altLang="zh-CN" dirty="0" smtClean="0"/>
              <a:t>2017</a:t>
            </a:r>
            <a:r>
              <a:rPr lang="zh-CN" altLang="en-US" dirty="0" smtClean="0"/>
              <a:t>）</a:t>
            </a:r>
            <a:endParaRPr lang="en-US" altLang="zh-CN" dirty="0" smtClean="0"/>
          </a:p>
          <a:p>
            <a:r>
              <a:rPr lang="zh-CN" altLang="en-US" dirty="0" smtClean="0"/>
              <a:t>请描述</a:t>
            </a:r>
            <a:r>
              <a:rPr lang="zh-CN" altLang="en-US" dirty="0"/>
              <a:t>进程</a:t>
            </a:r>
            <a:r>
              <a:rPr lang="zh-CN" altLang="en-US" dirty="0" smtClean="0"/>
              <a:t>的</a:t>
            </a:r>
            <a:r>
              <a:rPr lang="en-US" altLang="zh-CN" dirty="0" smtClean="0"/>
              <a:t>5</a:t>
            </a:r>
            <a:r>
              <a:rPr lang="zh-CN" altLang="en-US" dirty="0" smtClean="0"/>
              <a:t>个状态，并画出转化图（</a:t>
            </a:r>
            <a:r>
              <a:rPr lang="en-US" altLang="zh-CN" dirty="0" smtClean="0"/>
              <a:t>2018</a:t>
            </a:r>
            <a:r>
              <a:rPr lang="zh-CN" altLang="en-US" dirty="0" smtClean="0"/>
              <a:t>）</a:t>
            </a:r>
            <a:endParaRPr lang="en-US" altLang="zh-CN" dirty="0" smtClean="0"/>
          </a:p>
          <a:p>
            <a:r>
              <a:rPr lang="zh-CN" altLang="en-US" dirty="0"/>
              <a:t>请说明</a:t>
            </a:r>
            <a:r>
              <a:rPr lang="zh-CN" altLang="en-US" dirty="0" smtClean="0"/>
              <a:t>操作系统处理机的三级调度</a:t>
            </a:r>
            <a:r>
              <a:rPr lang="en-US" altLang="zh-CN" dirty="0" smtClean="0"/>
              <a:t>.</a:t>
            </a:r>
            <a:r>
              <a:rPr lang="zh-CN" altLang="en-US" dirty="0" smtClean="0"/>
              <a:t>（</a:t>
            </a:r>
            <a:r>
              <a:rPr lang="en-US" altLang="zh-CN" dirty="0" smtClean="0"/>
              <a:t>2017</a:t>
            </a:r>
            <a:r>
              <a:rPr lang="zh-CN" altLang="en-US" dirty="0" smtClean="0"/>
              <a:t>）</a:t>
            </a:r>
            <a:endParaRPr lang="en-US" altLang="zh-CN" dirty="0" smtClean="0"/>
          </a:p>
          <a:p>
            <a:r>
              <a:rPr lang="zh-CN" altLang="en-US" dirty="0" smtClean="0"/>
              <a:t>假脱机系统是什么？（</a:t>
            </a:r>
            <a:r>
              <a:rPr lang="en-US" altLang="zh-CN" dirty="0" smtClean="0"/>
              <a:t>2018</a:t>
            </a:r>
            <a:r>
              <a:rPr lang="zh-CN" altLang="en-US" dirty="0" smtClean="0"/>
              <a:t>）</a:t>
            </a:r>
            <a:endParaRPr lang="en-US" altLang="zh-CN" dirty="0" smtClean="0"/>
          </a:p>
          <a:p>
            <a:r>
              <a:rPr lang="zh-CN" altLang="en-US" dirty="0" smtClean="0"/>
              <a:t>请</a:t>
            </a:r>
            <a:r>
              <a:rPr lang="zh-CN" altLang="en-US" dirty="0"/>
              <a:t>列出四</a:t>
            </a:r>
            <a:r>
              <a:rPr lang="zh-CN" altLang="en-US" dirty="0" smtClean="0"/>
              <a:t>种</a:t>
            </a:r>
            <a:r>
              <a:rPr lang="en-US" altLang="zh-CN" dirty="0" smtClean="0"/>
              <a:t>I/O</a:t>
            </a:r>
            <a:r>
              <a:rPr lang="zh-CN" altLang="en-US" dirty="0" smtClean="0"/>
              <a:t>控制方式并简要说明。（</a:t>
            </a:r>
            <a:r>
              <a:rPr lang="en-US" altLang="zh-CN" dirty="0" smtClean="0"/>
              <a:t>2017</a:t>
            </a:r>
            <a:r>
              <a:rPr lang="zh-CN" altLang="en-US" dirty="0" smtClean="0"/>
              <a:t>）</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750" y="260350"/>
            <a:ext cx="4572000" cy="645160"/>
          </a:xfrm>
          <a:prstGeom prst="rect">
            <a:avLst/>
          </a:prstGeom>
          <a:noFill/>
        </p:spPr>
        <p:txBody>
          <a:bodyPr wrap="square" rtlCol="0" anchor="t">
            <a:spAutoFit/>
          </a:bodyPr>
          <a:p>
            <a:r>
              <a:rPr lang="zh-CN" altLang="en-US" dirty="0" smtClean="0">
                <a:sym typeface="+mn-ea"/>
              </a:rPr>
              <a:t>请简述进程的结构组成，并对每一组成部分进行扼要说明（</a:t>
            </a:r>
            <a:r>
              <a:rPr lang="en-US" altLang="zh-CN" dirty="0" smtClean="0">
                <a:sym typeface="+mn-ea"/>
              </a:rPr>
              <a:t>2017</a:t>
            </a:r>
            <a:r>
              <a:rPr lang="zh-CN" altLang="en-US" dirty="0" smtClean="0">
                <a:sym typeface="+mn-ea"/>
              </a:rPr>
              <a:t>）</a:t>
            </a:r>
            <a:endParaRPr lang="zh-CN" altLang="en-US" dirty="0" smtClean="0">
              <a:sym typeface="+mn-ea"/>
            </a:endParaRPr>
          </a:p>
        </p:txBody>
      </p:sp>
      <p:sp>
        <p:nvSpPr>
          <p:cNvPr id="5" name="文本框 4"/>
          <p:cNvSpPr txBox="1"/>
          <p:nvPr/>
        </p:nvSpPr>
        <p:spPr>
          <a:xfrm>
            <a:off x="395605" y="1124585"/>
            <a:ext cx="7995285" cy="4845050"/>
          </a:xfrm>
          <a:prstGeom prst="rect">
            <a:avLst/>
          </a:prstGeom>
          <a:noFill/>
        </p:spPr>
        <p:txBody>
          <a:bodyPr wrap="square" rtlCol="0" anchor="t">
            <a:noAutofit/>
          </a:bodyPr>
          <a:p>
            <a:r>
              <a:rPr lang="zh-CN" altLang="en-US"/>
              <a:t>程序代码（Text Segment）：这是进程所执行的程序的指令集合，通常是二进制形式存储的机器指令。它包含了程序的逻辑和执行顺序。</a:t>
            </a:r>
            <a:endParaRPr lang="zh-CN" altLang="en-US"/>
          </a:p>
          <a:p>
            <a:endParaRPr lang="zh-CN" altLang="en-US"/>
          </a:p>
          <a:p>
            <a:r>
              <a:rPr lang="zh-CN" altLang="en-US"/>
              <a:t>数据区域（Data Segment）：数据区域存储了进程在运行时所使用的全局变量、静态变量以及常量等数据。它可以进一步细分为以下几个部分：</a:t>
            </a:r>
            <a:endParaRPr lang="zh-CN" altLang="en-US"/>
          </a:p>
          <a:p>
            <a:endParaRPr lang="zh-CN" altLang="en-US"/>
          </a:p>
          <a:p>
            <a:pPr lvl="1"/>
            <a:r>
              <a:rPr lang="zh-CN" altLang="en-US"/>
              <a:t>全局初始化数据：包含全局变量和静态变量的初始化值。</a:t>
            </a:r>
            <a:endParaRPr lang="zh-CN" altLang="en-US"/>
          </a:p>
          <a:p>
            <a:pPr lvl="1"/>
            <a:r>
              <a:rPr lang="zh-CN" altLang="en-US"/>
              <a:t>全局未初始化数据（BSS）：包含全局变量和静态变量的未初始化内存空间。</a:t>
            </a:r>
            <a:endParaRPr lang="zh-CN" altLang="en-US"/>
          </a:p>
          <a:p>
            <a:pPr lvl="1"/>
            <a:r>
              <a:rPr lang="zh-CN" altLang="en-US"/>
              <a:t>只读数据区（常量区）：存储只读的常量数据，如字符串常量。</a:t>
            </a:r>
            <a:endParaRPr lang="zh-CN" altLang="en-US"/>
          </a:p>
          <a:p>
            <a:r>
              <a:rPr lang="zh-CN" altLang="en-US"/>
              <a:t>堆（Heap）：堆是动态分配内存的区域，用于存储进程运行时动态申请的内存。在堆中，程序员可以根据需要手动分配和释放内存空间。</a:t>
            </a:r>
            <a:endParaRPr lang="zh-CN" altLang="en-US"/>
          </a:p>
          <a:p>
            <a:endParaRPr lang="zh-CN" altLang="en-US"/>
          </a:p>
          <a:p>
            <a:r>
              <a:rPr lang="zh-CN" altLang="en-US"/>
              <a:t>栈（Stack）：栈是用于维护函数调用和局部变量的区域。每当一个函数被调用时，相关的局部变量和返回地址等信息都会被压入栈中。栈采用先进后出（LIFO）的方式管理数据。</a:t>
            </a:r>
            <a:endParaRPr lang="zh-CN" altLang="en-US"/>
          </a:p>
          <a:p>
            <a:endParaRPr lang="zh-CN" altLang="en-US"/>
          </a:p>
          <a:p>
            <a:r>
              <a:rPr lang="zh-CN" altLang="en-US"/>
              <a:t>进程控制块（Process Control Block，PCB）：PCB是操作系统用来管理和跟踪进程的数据结构。它包含了进程的各种属性和状态信息，如进程标识符（PID）、程序计数器（PC）、寄存器值、进程优先级、打开的文件列表、内存分配情况等。</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7405" y="764540"/>
            <a:ext cx="4572000" cy="645160"/>
          </a:xfrm>
          <a:prstGeom prst="rect">
            <a:avLst/>
          </a:prstGeom>
          <a:noFill/>
        </p:spPr>
        <p:txBody>
          <a:bodyPr wrap="square" rtlCol="0" anchor="t">
            <a:spAutoFit/>
          </a:bodyPr>
          <a:p>
            <a:r>
              <a:rPr lang="zh-CN" altLang="en-US" dirty="0" smtClean="0">
                <a:sym typeface="+mn-ea"/>
              </a:rPr>
              <a:t>请描述</a:t>
            </a:r>
            <a:r>
              <a:rPr lang="zh-CN" altLang="en-US" dirty="0">
                <a:sym typeface="+mn-ea"/>
              </a:rPr>
              <a:t>进程</a:t>
            </a:r>
            <a:r>
              <a:rPr lang="zh-CN" altLang="en-US" dirty="0" smtClean="0">
                <a:sym typeface="+mn-ea"/>
              </a:rPr>
              <a:t>的</a:t>
            </a:r>
            <a:r>
              <a:rPr lang="en-US" altLang="zh-CN" dirty="0" smtClean="0">
                <a:sym typeface="+mn-ea"/>
              </a:rPr>
              <a:t>5</a:t>
            </a:r>
            <a:r>
              <a:rPr lang="zh-CN" altLang="en-US" dirty="0" smtClean="0">
                <a:sym typeface="+mn-ea"/>
              </a:rPr>
              <a:t>个状态，并画出转化图（</a:t>
            </a:r>
            <a:r>
              <a:rPr lang="en-US" altLang="zh-CN" dirty="0" smtClean="0">
                <a:sym typeface="+mn-ea"/>
              </a:rPr>
              <a:t>2018</a:t>
            </a:r>
            <a:r>
              <a:rPr lang="zh-CN" altLang="en-US" dirty="0" smtClean="0">
                <a:sym typeface="+mn-ea"/>
              </a:rPr>
              <a:t>）</a:t>
            </a:r>
            <a:endParaRPr lang="zh-CN" altLang="en-US" dirty="0" smtClean="0">
              <a:sym typeface="+mn-ea"/>
            </a:endParaRPr>
          </a:p>
        </p:txBody>
      </p:sp>
      <p:grpSp>
        <p:nvGrpSpPr>
          <p:cNvPr id="38916" name="Group 126"/>
          <p:cNvGrpSpPr/>
          <p:nvPr/>
        </p:nvGrpSpPr>
        <p:grpSpPr>
          <a:xfrm>
            <a:off x="1546225" y="2136775"/>
            <a:ext cx="5638800" cy="3332163"/>
            <a:chOff x="1056" y="2016"/>
            <a:chExt cx="3552" cy="2099"/>
          </a:xfrm>
        </p:grpSpPr>
        <p:grpSp>
          <p:nvGrpSpPr>
            <p:cNvPr id="38917" name="Group 120"/>
            <p:cNvGrpSpPr/>
            <p:nvPr/>
          </p:nvGrpSpPr>
          <p:grpSpPr>
            <a:xfrm>
              <a:off x="1416" y="2701"/>
              <a:ext cx="632" cy="550"/>
              <a:chOff x="1416" y="2701"/>
              <a:chExt cx="632" cy="550"/>
            </a:xfrm>
          </p:grpSpPr>
          <p:sp>
            <p:nvSpPr>
              <p:cNvPr id="38918" name="Oval 75"/>
              <p:cNvSpPr/>
              <p:nvPr>
                <p:custDataLst>
                  <p:tags r:id="rId1"/>
                </p:custDataLst>
              </p:nvPr>
            </p:nvSpPr>
            <p:spPr>
              <a:xfrm>
                <a:off x="1416" y="2701"/>
                <a:ext cx="608" cy="467"/>
              </a:xfrm>
              <a:prstGeom prst="ellipse">
                <a:avLst/>
              </a:prstGeom>
              <a:solidFill>
                <a:srgbClr val="FFFFFF"/>
              </a:solidFill>
              <a:ln w="9525" cap="flat" cmpd="sng">
                <a:solidFill>
                  <a:srgbClr val="000000"/>
                </a:solidFill>
                <a:prstDash val="solid"/>
                <a:round/>
                <a:headEnd type="none" w="med" len="med"/>
                <a:tailEnd type="none" w="med" len="med"/>
              </a:ln>
            </p:spPr>
            <p:txBody>
              <a:bodyPr lIns="0" rIns="0" anchor="t" anchorCtr="0"/>
              <a:p>
                <a:pPr>
                  <a:buFontTx/>
                </a:pPr>
                <a:endParaRPr lang="zh-CN" altLang="en-US" dirty="0">
                  <a:latin typeface="Arial" panose="020B0604020202020204" pitchFamily="34" charset="0"/>
                  <a:ea typeface="宋体" panose="02010600030101010101" pitchFamily="2" charset="-122"/>
                </a:endParaRPr>
              </a:p>
            </p:txBody>
          </p:sp>
          <p:sp>
            <p:nvSpPr>
              <p:cNvPr id="38919" name="Text Box 76"/>
              <p:cNvSpPr txBox="1"/>
              <p:nvPr>
                <p:custDataLst>
                  <p:tags r:id="rId2"/>
                </p:custDataLst>
              </p:nvPr>
            </p:nvSpPr>
            <p:spPr>
              <a:xfrm>
                <a:off x="1440" y="2784"/>
                <a:ext cx="608" cy="467"/>
              </a:xfrm>
              <a:prstGeom prst="rect">
                <a:avLst/>
              </a:prstGeom>
              <a:noFill/>
              <a:ln w="9525">
                <a:noFill/>
              </a:ln>
            </p:spPr>
            <p:txBody>
              <a:bodyPr lIns="0" rIns="0" anchor="t" anchorCtr="0"/>
              <a:p>
                <a:pPr algn="ctr" eaLnBrk="0" hangingPunct="0">
                  <a:buFontTx/>
                </a:pPr>
                <a:r>
                  <a:rPr lang="zh-CN" altLang="en-US" sz="1600" dirty="0">
                    <a:solidFill>
                      <a:srgbClr val="000000"/>
                    </a:solidFill>
                    <a:latin typeface="Times New Roman" panose="02020603050405020304" pitchFamily="18" charset="0"/>
                    <a:ea typeface="宋体" panose="02010600030101010101" pitchFamily="2" charset="-122"/>
                  </a:rPr>
                  <a:t>活动就绪</a:t>
                </a:r>
                <a:endParaRPr lang="zh-CN" altLang="en-US" sz="1600" dirty="0">
                  <a:solidFill>
                    <a:srgbClr val="000000"/>
                  </a:solidFill>
                  <a:latin typeface="Times New Roman" panose="02020603050405020304" pitchFamily="18" charset="0"/>
                  <a:ea typeface="宋体" panose="02010600030101010101" pitchFamily="2" charset="-122"/>
                </a:endParaRPr>
              </a:p>
              <a:p>
                <a:pPr algn="ctr" eaLnBrk="0" hangingPunct="0">
                  <a:buFontTx/>
                </a:pPr>
                <a:r>
                  <a:rPr lang="en-US" altLang="zh-CN" sz="1600" dirty="0">
                    <a:solidFill>
                      <a:schemeClr val="folHlink"/>
                    </a:solidFill>
                    <a:latin typeface="Times New Roman" panose="02020603050405020304" pitchFamily="18" charset="0"/>
                    <a:ea typeface="宋体" panose="02010600030101010101" pitchFamily="2" charset="-122"/>
                  </a:rPr>
                  <a:t>Readya</a:t>
                </a:r>
                <a:endParaRPr lang="en-US" altLang="zh-CN" sz="1600" dirty="0">
                  <a:solidFill>
                    <a:schemeClr val="folHlink"/>
                  </a:solidFill>
                  <a:latin typeface="Times New Roman" panose="02020603050405020304" pitchFamily="18" charset="0"/>
                  <a:ea typeface="宋体" panose="02010600030101010101" pitchFamily="2" charset="-122"/>
                </a:endParaRPr>
              </a:p>
            </p:txBody>
          </p:sp>
        </p:grpSp>
        <p:grpSp>
          <p:nvGrpSpPr>
            <p:cNvPr id="38920" name="Group 77"/>
            <p:cNvGrpSpPr/>
            <p:nvPr/>
          </p:nvGrpSpPr>
          <p:grpSpPr>
            <a:xfrm>
              <a:off x="2280" y="2016"/>
              <a:ext cx="608" cy="468"/>
              <a:chOff x="3780" y="1908"/>
              <a:chExt cx="1620" cy="1407"/>
            </a:xfrm>
          </p:grpSpPr>
          <p:sp>
            <p:nvSpPr>
              <p:cNvPr id="38921" name="Oval 78"/>
              <p:cNvSpPr/>
              <p:nvPr>
                <p:custDataLst>
                  <p:tags r:id="rId3"/>
                </p:custDataLst>
              </p:nvPr>
            </p:nvSpPr>
            <p:spPr>
              <a:xfrm>
                <a:off x="3780" y="1908"/>
                <a:ext cx="1620" cy="1404"/>
              </a:xfrm>
              <a:prstGeom prst="ellipse">
                <a:avLst/>
              </a:prstGeom>
              <a:solidFill>
                <a:srgbClr val="FFFFFF"/>
              </a:solidFill>
              <a:ln w="9525" cap="flat" cmpd="sng">
                <a:solidFill>
                  <a:srgbClr val="000000"/>
                </a:solidFill>
                <a:prstDash val="solid"/>
                <a:round/>
                <a:headEnd type="none" w="med" len="med"/>
                <a:tailEnd type="none" w="med" len="med"/>
              </a:ln>
            </p:spPr>
            <p:txBody>
              <a:bodyPr lIns="0" rIns="0" anchor="t" anchorCtr="0"/>
              <a:p>
                <a:pPr>
                  <a:buFontTx/>
                </a:pPr>
                <a:endParaRPr lang="zh-CN" altLang="en-US" dirty="0">
                  <a:latin typeface="Arial" panose="020B0604020202020204" pitchFamily="34" charset="0"/>
                  <a:ea typeface="宋体" panose="02010600030101010101" pitchFamily="2" charset="-122"/>
                </a:endParaRPr>
              </a:p>
            </p:txBody>
          </p:sp>
          <p:sp>
            <p:nvSpPr>
              <p:cNvPr id="38922" name="Text Box 79"/>
              <p:cNvSpPr txBox="1"/>
              <p:nvPr>
                <p:custDataLst>
                  <p:tags r:id="rId4"/>
                </p:custDataLst>
              </p:nvPr>
            </p:nvSpPr>
            <p:spPr>
              <a:xfrm>
                <a:off x="3780" y="1911"/>
                <a:ext cx="1620" cy="1404"/>
              </a:xfrm>
              <a:prstGeom prst="rect">
                <a:avLst/>
              </a:prstGeom>
              <a:noFill/>
              <a:ln w="9525">
                <a:noFill/>
              </a:ln>
            </p:spPr>
            <p:txBody>
              <a:bodyPr lIns="0" rIns="0" anchor="t" anchorCtr="0"/>
              <a:p>
                <a:pPr algn="ctr" eaLnBrk="0" hangingPunct="0">
                  <a:buFontTx/>
                </a:pPr>
                <a:endParaRPr lang="zh-CN" altLang="en-US" sz="1600" dirty="0">
                  <a:solidFill>
                    <a:srgbClr val="000000"/>
                  </a:solidFill>
                  <a:latin typeface="Times New Roman" panose="02020603050405020304" pitchFamily="18" charset="0"/>
                  <a:ea typeface="宋体" panose="02010600030101010101" pitchFamily="2" charset="-122"/>
                </a:endParaRPr>
              </a:p>
              <a:p>
                <a:pPr algn="ctr" eaLnBrk="0" hangingPunct="0">
                  <a:buFontTx/>
                </a:pPr>
                <a:r>
                  <a:rPr lang="zh-CN" altLang="en-US" sz="1600" dirty="0">
                    <a:solidFill>
                      <a:srgbClr val="000000"/>
                    </a:solidFill>
                    <a:latin typeface="Times New Roman" panose="02020603050405020304" pitchFamily="18" charset="0"/>
                    <a:ea typeface="宋体" panose="02010600030101010101" pitchFamily="2" charset="-122"/>
                  </a:rPr>
                  <a:t>执行</a:t>
                </a:r>
                <a:endParaRPr lang="zh-CN" altLang="en-US" sz="1600" dirty="0">
                  <a:solidFill>
                    <a:srgbClr val="000000"/>
                  </a:solidFill>
                  <a:latin typeface="Times New Roman" panose="02020603050405020304" pitchFamily="18" charset="0"/>
                  <a:ea typeface="宋体" panose="02010600030101010101" pitchFamily="2" charset="-122"/>
                </a:endParaRPr>
              </a:p>
            </p:txBody>
          </p:sp>
        </p:grpSp>
        <p:grpSp>
          <p:nvGrpSpPr>
            <p:cNvPr id="38923" name="Group 122"/>
            <p:cNvGrpSpPr/>
            <p:nvPr/>
          </p:nvGrpSpPr>
          <p:grpSpPr>
            <a:xfrm>
              <a:off x="1416" y="3573"/>
              <a:ext cx="632" cy="542"/>
              <a:chOff x="1416" y="3573"/>
              <a:chExt cx="632" cy="542"/>
            </a:xfrm>
          </p:grpSpPr>
          <p:sp>
            <p:nvSpPr>
              <p:cNvPr id="38924" name="Oval 81"/>
              <p:cNvSpPr/>
              <p:nvPr>
                <p:custDataLst>
                  <p:tags r:id="rId5"/>
                </p:custDataLst>
              </p:nvPr>
            </p:nvSpPr>
            <p:spPr>
              <a:xfrm>
                <a:off x="1416" y="3573"/>
                <a:ext cx="608" cy="467"/>
              </a:xfrm>
              <a:prstGeom prst="ellipse">
                <a:avLst/>
              </a:prstGeom>
              <a:solidFill>
                <a:srgbClr val="FFFFFF"/>
              </a:solidFill>
              <a:ln w="9525" cap="flat" cmpd="sng">
                <a:solidFill>
                  <a:srgbClr val="000000"/>
                </a:solidFill>
                <a:prstDash val="solid"/>
                <a:round/>
                <a:headEnd type="none" w="med" len="med"/>
                <a:tailEnd type="none" w="med" len="med"/>
              </a:ln>
            </p:spPr>
            <p:txBody>
              <a:bodyPr lIns="0" rIns="0" anchor="t" anchorCtr="0"/>
              <a:p>
                <a:pPr>
                  <a:buFontTx/>
                </a:pPr>
                <a:endParaRPr lang="zh-CN" altLang="en-US" dirty="0">
                  <a:latin typeface="Arial" panose="020B0604020202020204" pitchFamily="34" charset="0"/>
                  <a:ea typeface="宋体" panose="02010600030101010101" pitchFamily="2" charset="-122"/>
                </a:endParaRPr>
              </a:p>
            </p:txBody>
          </p:sp>
          <p:sp>
            <p:nvSpPr>
              <p:cNvPr id="38925" name="Text Box 82"/>
              <p:cNvSpPr txBox="1"/>
              <p:nvPr>
                <p:custDataLst>
                  <p:tags r:id="rId6"/>
                </p:custDataLst>
              </p:nvPr>
            </p:nvSpPr>
            <p:spPr>
              <a:xfrm>
                <a:off x="1440" y="3648"/>
                <a:ext cx="608" cy="467"/>
              </a:xfrm>
              <a:prstGeom prst="rect">
                <a:avLst/>
              </a:prstGeom>
              <a:noFill/>
              <a:ln w="9525">
                <a:noFill/>
              </a:ln>
            </p:spPr>
            <p:txBody>
              <a:bodyPr lIns="0" rIns="0" anchor="t" anchorCtr="0"/>
              <a:p>
                <a:pPr algn="ctr" eaLnBrk="0" hangingPunct="0">
                  <a:buFontTx/>
                </a:pPr>
                <a:r>
                  <a:rPr lang="zh-CN" altLang="en-US" sz="1600" dirty="0">
                    <a:solidFill>
                      <a:srgbClr val="000000"/>
                    </a:solidFill>
                    <a:latin typeface="Times New Roman" panose="02020603050405020304" pitchFamily="18" charset="0"/>
                    <a:ea typeface="宋体" panose="02010600030101010101" pitchFamily="2" charset="-122"/>
                  </a:rPr>
                  <a:t>活动阻塞</a:t>
                </a:r>
                <a:endParaRPr lang="zh-CN" altLang="en-US" sz="1600" dirty="0">
                  <a:solidFill>
                    <a:srgbClr val="000000"/>
                  </a:solidFill>
                  <a:latin typeface="Times New Roman" panose="02020603050405020304" pitchFamily="18" charset="0"/>
                  <a:ea typeface="宋体" panose="02010600030101010101" pitchFamily="2" charset="-122"/>
                </a:endParaRPr>
              </a:p>
              <a:p>
                <a:pPr algn="ctr" eaLnBrk="0" hangingPunct="0">
                  <a:buFontTx/>
                </a:pPr>
                <a:r>
                  <a:rPr lang="en-US" altLang="zh-CN" sz="1600" dirty="0">
                    <a:solidFill>
                      <a:schemeClr val="folHlink"/>
                    </a:solidFill>
                    <a:latin typeface="Times New Roman" panose="02020603050405020304" pitchFamily="18" charset="0"/>
                    <a:ea typeface="宋体" panose="02010600030101010101" pitchFamily="2" charset="-122"/>
                  </a:rPr>
                  <a:t>Blockeda</a:t>
                </a:r>
                <a:endParaRPr lang="en-US" altLang="zh-CN" sz="1600" dirty="0">
                  <a:solidFill>
                    <a:schemeClr val="folHlink"/>
                  </a:solidFill>
                  <a:latin typeface="Times New Roman" panose="02020603050405020304" pitchFamily="18" charset="0"/>
                  <a:ea typeface="宋体" panose="02010600030101010101" pitchFamily="2" charset="-122"/>
                </a:endParaRPr>
              </a:p>
            </p:txBody>
          </p:sp>
        </p:grpSp>
        <p:sp>
          <p:nvSpPr>
            <p:cNvPr id="38926" name="Freeform 87"/>
            <p:cNvSpPr/>
            <p:nvPr>
              <p:custDataLst>
                <p:tags r:id="rId7"/>
              </p:custDataLst>
            </p:nvPr>
          </p:nvSpPr>
          <p:spPr>
            <a:xfrm>
              <a:off x="1920" y="2514"/>
              <a:ext cx="792" cy="1142"/>
            </a:xfrm>
            <a:custGeom>
              <a:avLst/>
              <a:gdLst/>
              <a:ahLst/>
              <a:cxnLst>
                <a:cxn ang="0">
                  <a:pos x="1" y="0"/>
                </a:cxn>
                <a:cxn ang="0">
                  <a:pos x="1" y="1"/>
                </a:cxn>
                <a:cxn ang="0">
                  <a:pos x="0" y="1"/>
                </a:cxn>
              </a:cxnLst>
              <a:pathLst>
                <a:path w="1290" h="1560">
                  <a:moveTo>
                    <a:pt x="1260" y="0"/>
                  </a:moveTo>
                  <a:cubicBezTo>
                    <a:pt x="1275" y="338"/>
                    <a:pt x="1290" y="676"/>
                    <a:pt x="1080" y="936"/>
                  </a:cubicBezTo>
                  <a:cubicBezTo>
                    <a:pt x="870" y="1196"/>
                    <a:pt x="435" y="1378"/>
                    <a:pt x="0" y="1560"/>
                  </a:cubicBez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38927" name="Text Box 90"/>
            <p:cNvSpPr txBox="1"/>
            <p:nvPr>
              <p:custDataLst>
                <p:tags r:id="rId8"/>
              </p:custDataLst>
            </p:nvPr>
          </p:nvSpPr>
          <p:spPr>
            <a:xfrm>
              <a:off x="1632" y="2389"/>
              <a:ext cx="576" cy="192"/>
            </a:xfrm>
            <a:prstGeom prst="rect">
              <a:avLst/>
            </a:prstGeom>
            <a:noFill/>
            <a:ln w="9525">
              <a:noFill/>
            </a:ln>
          </p:spPr>
          <p:txBody>
            <a:bodyPr lIns="0" rIns="0" anchor="t" anchorCtr="0">
              <a:spAutoFit/>
            </a:bodyPr>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时间片中断</a:t>
              </a:r>
              <a:endParaRPr lang="zh-CN" altLang="en-US" sz="1400" dirty="0">
                <a:solidFill>
                  <a:srgbClr val="000000"/>
                </a:solidFill>
                <a:latin typeface="Arial" panose="020B0604020202020204" pitchFamily="34" charset="0"/>
                <a:ea typeface="宋体" panose="02010600030101010101" pitchFamily="2" charset="-122"/>
              </a:endParaRPr>
            </a:p>
          </p:txBody>
        </p:sp>
        <p:sp>
          <p:nvSpPr>
            <p:cNvPr id="38928" name="Text Box 92"/>
            <p:cNvSpPr txBox="1"/>
            <p:nvPr>
              <p:custDataLst>
                <p:tags r:id="rId9"/>
              </p:custDataLst>
            </p:nvPr>
          </p:nvSpPr>
          <p:spPr>
            <a:xfrm>
              <a:off x="2136" y="2640"/>
              <a:ext cx="576" cy="192"/>
            </a:xfrm>
            <a:prstGeom prst="rect">
              <a:avLst/>
            </a:prstGeom>
            <a:noFill/>
            <a:ln w="9525">
              <a:noFill/>
            </a:ln>
          </p:spPr>
          <p:txBody>
            <a:bodyPr lIns="0" rIns="0" anchor="t" anchorCtr="0">
              <a:spAutoFit/>
            </a:bodyPr>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进程调度</a:t>
              </a:r>
              <a:endParaRPr lang="zh-CN" altLang="en-US" sz="1400" dirty="0">
                <a:solidFill>
                  <a:srgbClr val="000000"/>
                </a:solidFill>
                <a:latin typeface="Arial" panose="020B0604020202020204" pitchFamily="34" charset="0"/>
                <a:ea typeface="宋体" panose="02010600030101010101" pitchFamily="2" charset="-122"/>
              </a:endParaRPr>
            </a:p>
          </p:txBody>
        </p:sp>
        <p:sp>
          <p:nvSpPr>
            <p:cNvPr id="38929" name="Text Box 93"/>
            <p:cNvSpPr txBox="1"/>
            <p:nvPr>
              <p:custDataLst>
                <p:tags r:id="rId10"/>
              </p:custDataLst>
            </p:nvPr>
          </p:nvSpPr>
          <p:spPr>
            <a:xfrm>
              <a:off x="1992" y="3138"/>
              <a:ext cx="648" cy="460"/>
            </a:xfrm>
            <a:prstGeom prst="rect">
              <a:avLst/>
            </a:prstGeom>
            <a:noFill/>
            <a:ln w="9525">
              <a:noFill/>
            </a:ln>
          </p:spPr>
          <p:txBody>
            <a:bodyPr lIns="0" rIns="0" anchor="t" anchorCtr="0">
              <a:spAutoFit/>
            </a:bodyPr>
            <a:p>
              <a:pPr algn="just" eaLnBrk="0" hangingPunct="0">
                <a:buFontTx/>
              </a:pPr>
              <a:r>
                <a:rPr lang="en-US" altLang="zh-CN" sz="1400" dirty="0">
                  <a:solidFill>
                    <a:srgbClr val="000000"/>
                  </a:solidFill>
                  <a:latin typeface="Arial" panose="020B0604020202020204" pitchFamily="34" charset="0"/>
                  <a:ea typeface="宋体" panose="02010600030101010101" pitchFamily="2" charset="-122"/>
                </a:rPr>
                <a:t>I/O</a:t>
              </a:r>
              <a:r>
                <a:rPr lang="zh-CN" altLang="en-US" sz="1400" dirty="0">
                  <a:solidFill>
                    <a:srgbClr val="000000"/>
                  </a:solidFill>
                  <a:latin typeface="Arial" panose="020B0604020202020204" pitchFamily="34" charset="0"/>
                  <a:ea typeface="宋体" panose="02010600030101010101" pitchFamily="2" charset="-122"/>
                </a:rPr>
                <a:t>请求</a:t>
              </a:r>
              <a:endParaRPr lang="zh-CN" altLang="en-US" sz="1400" dirty="0">
                <a:solidFill>
                  <a:srgbClr val="000000"/>
                </a:solidFill>
                <a:latin typeface="Arial" panose="020B0604020202020204" pitchFamily="34" charset="0"/>
                <a:ea typeface="宋体" panose="02010600030101010101" pitchFamily="2" charset="-122"/>
              </a:endParaRPr>
            </a:p>
            <a:p>
              <a:pPr algn="just" eaLnBrk="0" hangingPunct="0">
                <a:buFontTx/>
              </a:pPr>
              <a:r>
                <a:rPr lang="zh-CN" altLang="en-US" sz="1400" dirty="0">
                  <a:solidFill>
                    <a:srgbClr val="000000"/>
                  </a:solidFill>
                  <a:latin typeface="Arial" panose="020B0604020202020204" pitchFamily="34" charset="0"/>
                  <a:ea typeface="宋体" panose="02010600030101010101" pitchFamily="2" charset="-122"/>
                </a:rPr>
                <a:t>或等待某</a:t>
              </a:r>
              <a:endParaRPr lang="zh-CN" altLang="en-US" sz="1400" dirty="0">
                <a:solidFill>
                  <a:srgbClr val="000000"/>
                </a:solidFill>
                <a:latin typeface="Arial" panose="020B0604020202020204" pitchFamily="34" charset="0"/>
                <a:ea typeface="宋体" panose="02010600030101010101" pitchFamily="2" charset="-122"/>
              </a:endParaRPr>
            </a:p>
            <a:p>
              <a:pPr algn="just" eaLnBrk="0" hangingPunct="0">
                <a:buFontTx/>
              </a:pPr>
              <a:r>
                <a:rPr lang="zh-CN" altLang="en-US" sz="1400" dirty="0">
                  <a:solidFill>
                    <a:srgbClr val="000000"/>
                  </a:solidFill>
                  <a:latin typeface="Arial" panose="020B0604020202020204" pitchFamily="34" charset="0"/>
                  <a:ea typeface="宋体" panose="02010600030101010101" pitchFamily="2" charset="-122"/>
                </a:rPr>
                <a:t>事件</a:t>
              </a:r>
              <a:r>
                <a:rPr lang="zh-CN" altLang="en-US" sz="1400" dirty="0">
                  <a:solidFill>
                    <a:schemeClr val="accent1"/>
                  </a:solidFill>
                  <a:latin typeface="Arial" panose="020B0604020202020204" pitchFamily="34" charset="0"/>
                  <a:ea typeface="宋体" panose="02010600030101010101" pitchFamily="2" charset="-122"/>
                </a:rPr>
                <a:t>(</a:t>
              </a:r>
              <a:r>
                <a:rPr lang="en-US" altLang="zh-CN" sz="1400" dirty="0">
                  <a:solidFill>
                    <a:schemeClr val="accent1"/>
                  </a:solidFill>
                  <a:latin typeface="Arial" panose="020B0604020202020204" pitchFamily="34" charset="0"/>
                  <a:ea typeface="宋体" panose="02010600030101010101" pitchFamily="2" charset="-122"/>
                </a:rPr>
                <a:t>block)</a:t>
              </a:r>
              <a:endParaRPr lang="en-US" altLang="zh-CN" sz="1400" dirty="0">
                <a:solidFill>
                  <a:schemeClr val="accent1"/>
                </a:solidFill>
                <a:latin typeface="Arial" panose="020B0604020202020204" pitchFamily="34" charset="0"/>
                <a:ea typeface="宋体" panose="02010600030101010101" pitchFamily="2" charset="-122"/>
              </a:endParaRPr>
            </a:p>
          </p:txBody>
        </p:sp>
        <p:sp>
          <p:nvSpPr>
            <p:cNvPr id="38930" name="Text Box 94"/>
            <p:cNvSpPr txBox="1"/>
            <p:nvPr>
              <p:custDataLst>
                <p:tags r:id="rId11"/>
              </p:custDataLst>
            </p:nvPr>
          </p:nvSpPr>
          <p:spPr>
            <a:xfrm>
              <a:off x="1056" y="3168"/>
              <a:ext cx="720" cy="460"/>
            </a:xfrm>
            <a:prstGeom prst="rect">
              <a:avLst/>
            </a:prstGeom>
            <a:noFill/>
            <a:ln w="9525">
              <a:noFill/>
            </a:ln>
          </p:spPr>
          <p:txBody>
            <a:bodyPr lIns="0" rIns="0" anchor="t" anchorCtr="0">
              <a:spAutoFit/>
            </a:bodyPr>
            <a:p>
              <a:pPr algn="ctr" eaLnBrk="0" hangingPunct="0">
                <a:buFontTx/>
              </a:pPr>
              <a:r>
                <a:rPr lang="en-US" altLang="zh-CN" sz="1400" dirty="0">
                  <a:solidFill>
                    <a:srgbClr val="000000"/>
                  </a:solidFill>
                  <a:latin typeface="Arial" panose="020B0604020202020204" pitchFamily="34" charset="0"/>
                  <a:ea typeface="宋体" panose="02010600030101010101" pitchFamily="2" charset="-122"/>
                </a:rPr>
                <a:t>I/O</a:t>
              </a:r>
              <a:r>
                <a:rPr lang="zh-CN" altLang="en-US" sz="1400" dirty="0">
                  <a:solidFill>
                    <a:srgbClr val="000000"/>
                  </a:solidFill>
                  <a:latin typeface="Arial" panose="020B0604020202020204" pitchFamily="34" charset="0"/>
                  <a:ea typeface="宋体" panose="02010600030101010101" pitchFamily="2" charset="-122"/>
                </a:rPr>
                <a:t>完成或</a:t>
              </a:r>
              <a:endParaRPr lang="zh-CN" altLang="en-US" sz="1400" dirty="0">
                <a:solidFill>
                  <a:srgbClr val="000000"/>
                </a:solidFill>
                <a:latin typeface="Arial" panose="020B0604020202020204" pitchFamily="34" charset="0"/>
                <a:ea typeface="宋体" panose="02010600030101010101" pitchFamily="2" charset="-122"/>
              </a:endParaRPr>
            </a:p>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事件发生</a:t>
              </a:r>
              <a:endParaRPr lang="zh-CN" altLang="en-US" sz="1400" dirty="0">
                <a:solidFill>
                  <a:srgbClr val="000000"/>
                </a:solidFill>
                <a:latin typeface="Arial" panose="020B0604020202020204" pitchFamily="34" charset="0"/>
                <a:ea typeface="宋体" panose="02010600030101010101" pitchFamily="2" charset="-122"/>
              </a:endParaRPr>
            </a:p>
            <a:p>
              <a:pPr algn="ctr" eaLnBrk="0" hangingPunct="0">
                <a:buFontTx/>
              </a:pPr>
              <a:r>
                <a:rPr lang="zh-CN" altLang="en-US" sz="1400" dirty="0">
                  <a:solidFill>
                    <a:schemeClr val="accent1"/>
                  </a:solidFill>
                  <a:latin typeface="Arial" panose="020B0604020202020204" pitchFamily="34" charset="0"/>
                  <a:ea typeface="宋体" panose="02010600030101010101" pitchFamily="2" charset="-122"/>
                </a:rPr>
                <a:t>(</a:t>
              </a:r>
              <a:r>
                <a:rPr lang="en-US" altLang="zh-CN" sz="1400" dirty="0">
                  <a:solidFill>
                    <a:schemeClr val="accent1"/>
                  </a:solidFill>
                  <a:latin typeface="Arial" panose="020B0604020202020204" pitchFamily="34" charset="0"/>
                  <a:ea typeface="宋体" panose="02010600030101010101" pitchFamily="2" charset="-122"/>
                </a:rPr>
                <a:t>wakeup)</a:t>
              </a:r>
              <a:endParaRPr lang="en-US" altLang="zh-CN" sz="1400" dirty="0">
                <a:solidFill>
                  <a:schemeClr val="accent1"/>
                </a:solidFill>
                <a:latin typeface="Arial" panose="020B0604020202020204" pitchFamily="34" charset="0"/>
                <a:ea typeface="宋体" panose="02010600030101010101" pitchFamily="2" charset="-122"/>
              </a:endParaRPr>
            </a:p>
          </p:txBody>
        </p:sp>
        <p:sp>
          <p:nvSpPr>
            <p:cNvPr id="38931" name="Line 95"/>
            <p:cNvSpPr/>
            <p:nvPr>
              <p:custDataLst>
                <p:tags r:id="rId12"/>
              </p:custDataLst>
            </p:nvPr>
          </p:nvSpPr>
          <p:spPr>
            <a:xfrm flipV="1">
              <a:off x="1704" y="3199"/>
              <a:ext cx="0" cy="374"/>
            </a:xfrm>
            <a:prstGeom prst="line">
              <a:avLst/>
            </a:prstGeom>
            <a:ln w="9525" cap="flat" cmpd="sng">
              <a:solidFill>
                <a:srgbClr val="000000"/>
              </a:solidFill>
              <a:prstDash val="solid"/>
              <a:round/>
              <a:headEnd type="none" w="med" len="med"/>
              <a:tailEnd type="triangle" w="sm" len="sm"/>
            </a:ln>
          </p:spPr>
        </p:sp>
        <p:sp>
          <p:nvSpPr>
            <p:cNvPr id="38932" name="Line 96"/>
            <p:cNvSpPr/>
            <p:nvPr>
              <p:custDataLst>
                <p:tags r:id="rId13"/>
              </p:custDataLst>
            </p:nvPr>
          </p:nvSpPr>
          <p:spPr>
            <a:xfrm flipH="1">
              <a:off x="1848" y="2390"/>
              <a:ext cx="432" cy="311"/>
            </a:xfrm>
            <a:prstGeom prst="line">
              <a:avLst/>
            </a:prstGeom>
            <a:ln w="9525" cap="flat" cmpd="sng">
              <a:solidFill>
                <a:srgbClr val="000000"/>
              </a:solidFill>
              <a:prstDash val="solid"/>
              <a:round/>
              <a:headEnd type="none" w="med" len="med"/>
              <a:tailEnd type="triangle" w="sm" len="sm"/>
            </a:ln>
          </p:spPr>
        </p:sp>
        <p:sp>
          <p:nvSpPr>
            <p:cNvPr id="38933" name="Line 97"/>
            <p:cNvSpPr/>
            <p:nvPr>
              <p:custDataLst>
                <p:tags r:id="rId14"/>
              </p:custDataLst>
            </p:nvPr>
          </p:nvSpPr>
          <p:spPr>
            <a:xfrm flipV="1">
              <a:off x="2064" y="2514"/>
              <a:ext cx="432" cy="312"/>
            </a:xfrm>
            <a:prstGeom prst="line">
              <a:avLst/>
            </a:prstGeom>
            <a:ln w="9525" cap="flat" cmpd="sng">
              <a:solidFill>
                <a:srgbClr val="000000"/>
              </a:solidFill>
              <a:prstDash val="solid"/>
              <a:round/>
              <a:headEnd type="none" w="med" len="med"/>
              <a:tailEnd type="triangle" w="sm" len="sm"/>
            </a:ln>
          </p:spPr>
        </p:sp>
        <p:grpSp>
          <p:nvGrpSpPr>
            <p:cNvPr id="38934" name="Group 121"/>
            <p:cNvGrpSpPr/>
            <p:nvPr/>
          </p:nvGrpSpPr>
          <p:grpSpPr>
            <a:xfrm>
              <a:off x="3504" y="2763"/>
              <a:ext cx="608" cy="536"/>
              <a:chOff x="3504" y="2763"/>
              <a:chExt cx="608" cy="536"/>
            </a:xfrm>
          </p:grpSpPr>
          <p:sp>
            <p:nvSpPr>
              <p:cNvPr id="38935" name="Oval 99"/>
              <p:cNvSpPr/>
              <p:nvPr>
                <p:custDataLst>
                  <p:tags r:id="rId15"/>
                </p:custDataLst>
              </p:nvPr>
            </p:nvSpPr>
            <p:spPr>
              <a:xfrm>
                <a:off x="3504" y="2763"/>
                <a:ext cx="608" cy="467"/>
              </a:xfrm>
              <a:prstGeom prst="ellipse">
                <a:avLst/>
              </a:prstGeom>
              <a:solidFill>
                <a:srgbClr val="FFFFFF"/>
              </a:solidFill>
              <a:ln w="9525" cap="flat" cmpd="sng">
                <a:solidFill>
                  <a:srgbClr val="000000"/>
                </a:solidFill>
                <a:prstDash val="solid"/>
                <a:round/>
                <a:headEnd type="none" w="med" len="med"/>
                <a:tailEnd type="none" w="med" len="med"/>
              </a:ln>
            </p:spPr>
            <p:txBody>
              <a:bodyPr lIns="0" rIns="0" anchor="t" anchorCtr="0"/>
              <a:p>
                <a:pPr>
                  <a:buFontTx/>
                </a:pPr>
                <a:endParaRPr lang="zh-CN" altLang="en-US" dirty="0">
                  <a:latin typeface="Arial" panose="020B0604020202020204" pitchFamily="34" charset="0"/>
                  <a:ea typeface="宋体" panose="02010600030101010101" pitchFamily="2" charset="-122"/>
                </a:endParaRPr>
              </a:p>
            </p:txBody>
          </p:sp>
          <p:sp>
            <p:nvSpPr>
              <p:cNvPr id="38936" name="Text Box 100"/>
              <p:cNvSpPr txBox="1"/>
              <p:nvPr>
                <p:custDataLst>
                  <p:tags r:id="rId16"/>
                </p:custDataLst>
              </p:nvPr>
            </p:nvSpPr>
            <p:spPr>
              <a:xfrm>
                <a:off x="3504" y="2832"/>
                <a:ext cx="608" cy="467"/>
              </a:xfrm>
              <a:prstGeom prst="rect">
                <a:avLst/>
              </a:prstGeom>
              <a:noFill/>
              <a:ln w="9525">
                <a:noFill/>
              </a:ln>
            </p:spPr>
            <p:txBody>
              <a:bodyPr lIns="0" rIns="0" anchor="t" anchorCtr="0"/>
              <a:p>
                <a:pPr algn="ctr" eaLnBrk="0" hangingPunct="0">
                  <a:buFontTx/>
                </a:pPr>
                <a:r>
                  <a:rPr lang="zh-CN" altLang="en-US" sz="1600" dirty="0">
                    <a:solidFill>
                      <a:srgbClr val="000000"/>
                    </a:solidFill>
                    <a:latin typeface="Times New Roman" panose="02020603050405020304" pitchFamily="18" charset="0"/>
                    <a:ea typeface="宋体" panose="02010600030101010101" pitchFamily="2" charset="-122"/>
                  </a:rPr>
                  <a:t>静止就绪</a:t>
                </a:r>
                <a:endParaRPr lang="zh-CN" altLang="en-US" sz="1600" dirty="0">
                  <a:solidFill>
                    <a:srgbClr val="000000"/>
                  </a:solidFill>
                  <a:latin typeface="Times New Roman" panose="02020603050405020304" pitchFamily="18" charset="0"/>
                  <a:ea typeface="宋体" panose="02010600030101010101" pitchFamily="2" charset="-122"/>
                </a:endParaRPr>
              </a:p>
              <a:p>
                <a:pPr algn="ctr" eaLnBrk="0" hangingPunct="0">
                  <a:buFontTx/>
                </a:pPr>
                <a:r>
                  <a:rPr lang="en-US" altLang="zh-CN" sz="1600" dirty="0">
                    <a:solidFill>
                      <a:schemeClr val="folHlink"/>
                    </a:solidFill>
                    <a:latin typeface="Times New Roman" panose="02020603050405020304" pitchFamily="18" charset="0"/>
                    <a:ea typeface="宋体" panose="02010600030101010101" pitchFamily="2" charset="-122"/>
                  </a:rPr>
                  <a:t>Readys</a:t>
                </a:r>
                <a:endParaRPr lang="en-US" altLang="zh-CN" sz="1600" dirty="0">
                  <a:solidFill>
                    <a:schemeClr val="folHlink"/>
                  </a:solidFill>
                  <a:latin typeface="Times New Roman" panose="02020603050405020304" pitchFamily="18" charset="0"/>
                  <a:ea typeface="宋体" panose="02010600030101010101" pitchFamily="2" charset="-122"/>
                </a:endParaRPr>
              </a:p>
            </p:txBody>
          </p:sp>
        </p:grpSp>
        <p:sp>
          <p:nvSpPr>
            <p:cNvPr id="38937" name="Line 101"/>
            <p:cNvSpPr/>
            <p:nvPr>
              <p:custDataLst>
                <p:tags r:id="rId17"/>
              </p:custDataLst>
            </p:nvPr>
          </p:nvSpPr>
          <p:spPr>
            <a:xfrm>
              <a:off x="2064" y="2888"/>
              <a:ext cx="1440" cy="0"/>
            </a:xfrm>
            <a:prstGeom prst="line">
              <a:avLst/>
            </a:prstGeom>
            <a:ln w="9525" cap="flat" cmpd="sng">
              <a:solidFill>
                <a:srgbClr val="000000"/>
              </a:solidFill>
              <a:prstDash val="solid"/>
              <a:round/>
              <a:headEnd type="none" w="med" len="med"/>
              <a:tailEnd type="triangle" w="sm" len="sm"/>
            </a:ln>
          </p:spPr>
        </p:sp>
        <p:grpSp>
          <p:nvGrpSpPr>
            <p:cNvPr id="38938" name="Group 123"/>
            <p:cNvGrpSpPr/>
            <p:nvPr/>
          </p:nvGrpSpPr>
          <p:grpSpPr>
            <a:xfrm>
              <a:off x="3504" y="3573"/>
              <a:ext cx="608" cy="542"/>
              <a:chOff x="3504" y="3573"/>
              <a:chExt cx="608" cy="542"/>
            </a:xfrm>
          </p:grpSpPr>
          <p:sp>
            <p:nvSpPr>
              <p:cNvPr id="38939" name="Oval 103"/>
              <p:cNvSpPr/>
              <p:nvPr>
                <p:custDataLst>
                  <p:tags r:id="rId18"/>
                </p:custDataLst>
              </p:nvPr>
            </p:nvSpPr>
            <p:spPr>
              <a:xfrm>
                <a:off x="3504" y="3573"/>
                <a:ext cx="608" cy="467"/>
              </a:xfrm>
              <a:prstGeom prst="ellipse">
                <a:avLst/>
              </a:prstGeom>
              <a:solidFill>
                <a:srgbClr val="FFFFFF"/>
              </a:solidFill>
              <a:ln w="9525" cap="flat" cmpd="sng">
                <a:solidFill>
                  <a:srgbClr val="000000"/>
                </a:solidFill>
                <a:prstDash val="solid"/>
                <a:round/>
                <a:headEnd type="none" w="med" len="med"/>
                <a:tailEnd type="none" w="med" len="med"/>
              </a:ln>
            </p:spPr>
            <p:txBody>
              <a:bodyPr lIns="0" rIns="0" anchor="t" anchorCtr="0"/>
              <a:p>
                <a:pPr>
                  <a:buFontTx/>
                </a:pPr>
                <a:endParaRPr lang="zh-CN" altLang="en-US" dirty="0">
                  <a:latin typeface="Arial" panose="020B0604020202020204" pitchFamily="34" charset="0"/>
                  <a:ea typeface="宋体" panose="02010600030101010101" pitchFamily="2" charset="-122"/>
                </a:endParaRPr>
              </a:p>
            </p:txBody>
          </p:sp>
          <p:sp>
            <p:nvSpPr>
              <p:cNvPr id="38940" name="Text Box 104"/>
              <p:cNvSpPr txBox="1"/>
              <p:nvPr>
                <p:custDataLst>
                  <p:tags r:id="rId19"/>
                </p:custDataLst>
              </p:nvPr>
            </p:nvSpPr>
            <p:spPr>
              <a:xfrm>
                <a:off x="3504" y="3648"/>
                <a:ext cx="608" cy="467"/>
              </a:xfrm>
              <a:prstGeom prst="rect">
                <a:avLst/>
              </a:prstGeom>
              <a:noFill/>
              <a:ln w="9525">
                <a:noFill/>
              </a:ln>
            </p:spPr>
            <p:txBody>
              <a:bodyPr lIns="0" rIns="0" anchor="t" anchorCtr="0"/>
              <a:p>
                <a:pPr algn="ctr" eaLnBrk="0" hangingPunct="0">
                  <a:buFontTx/>
                </a:pPr>
                <a:r>
                  <a:rPr lang="zh-CN" altLang="en-US" sz="1600" dirty="0">
                    <a:solidFill>
                      <a:srgbClr val="000000"/>
                    </a:solidFill>
                    <a:latin typeface="Times New Roman" panose="02020603050405020304" pitchFamily="18" charset="0"/>
                    <a:ea typeface="宋体" panose="02010600030101010101" pitchFamily="2" charset="-122"/>
                  </a:rPr>
                  <a:t>静止阻塞</a:t>
                </a:r>
                <a:endParaRPr lang="zh-CN" altLang="en-US" sz="1600" dirty="0">
                  <a:solidFill>
                    <a:srgbClr val="000000"/>
                  </a:solidFill>
                  <a:latin typeface="Times New Roman" panose="02020603050405020304" pitchFamily="18" charset="0"/>
                  <a:ea typeface="宋体" panose="02010600030101010101" pitchFamily="2" charset="-122"/>
                </a:endParaRPr>
              </a:p>
              <a:p>
                <a:pPr algn="ctr" eaLnBrk="0" hangingPunct="0">
                  <a:buFontTx/>
                </a:pPr>
                <a:r>
                  <a:rPr lang="en-US" altLang="zh-CN" sz="1600" dirty="0">
                    <a:solidFill>
                      <a:schemeClr val="folHlink"/>
                    </a:solidFill>
                    <a:latin typeface="Times New Roman" panose="02020603050405020304" pitchFamily="18" charset="0"/>
                    <a:ea typeface="宋体" panose="02010600030101010101" pitchFamily="2" charset="-122"/>
                  </a:rPr>
                  <a:t>Blockeds</a:t>
                </a:r>
                <a:endParaRPr lang="en-US" altLang="zh-CN" sz="1600" dirty="0">
                  <a:solidFill>
                    <a:schemeClr val="folHlink"/>
                  </a:solidFill>
                  <a:latin typeface="Times New Roman" panose="02020603050405020304" pitchFamily="18" charset="0"/>
                  <a:ea typeface="宋体" panose="02010600030101010101" pitchFamily="2" charset="-122"/>
                </a:endParaRPr>
              </a:p>
            </p:txBody>
          </p:sp>
        </p:grpSp>
        <p:sp>
          <p:nvSpPr>
            <p:cNvPr id="38941" name="Line 105"/>
            <p:cNvSpPr/>
            <p:nvPr>
              <p:custDataLst>
                <p:tags r:id="rId20"/>
              </p:custDataLst>
            </p:nvPr>
          </p:nvSpPr>
          <p:spPr>
            <a:xfrm>
              <a:off x="2064" y="3697"/>
              <a:ext cx="1440" cy="0"/>
            </a:xfrm>
            <a:prstGeom prst="line">
              <a:avLst/>
            </a:prstGeom>
            <a:ln w="9525" cap="flat" cmpd="sng">
              <a:solidFill>
                <a:srgbClr val="000000"/>
              </a:solidFill>
              <a:prstDash val="solid"/>
              <a:round/>
              <a:headEnd type="none" w="med" len="med"/>
              <a:tailEnd type="triangle" w="sm" len="sm"/>
            </a:ln>
          </p:spPr>
        </p:sp>
        <p:sp>
          <p:nvSpPr>
            <p:cNvPr id="38942" name="Line 106"/>
            <p:cNvSpPr/>
            <p:nvPr>
              <p:custDataLst>
                <p:tags r:id="rId21"/>
              </p:custDataLst>
            </p:nvPr>
          </p:nvSpPr>
          <p:spPr>
            <a:xfrm flipV="1">
              <a:off x="3792" y="3261"/>
              <a:ext cx="0" cy="312"/>
            </a:xfrm>
            <a:prstGeom prst="line">
              <a:avLst/>
            </a:prstGeom>
            <a:ln w="9525" cap="flat" cmpd="sng">
              <a:solidFill>
                <a:srgbClr val="000000"/>
              </a:solidFill>
              <a:prstDash val="solid"/>
              <a:round/>
              <a:headEnd type="none" w="med" len="med"/>
              <a:tailEnd type="triangle" w="sm" len="sm"/>
            </a:ln>
          </p:spPr>
        </p:sp>
        <p:sp>
          <p:nvSpPr>
            <p:cNvPr id="38943" name="Text Box 107"/>
            <p:cNvSpPr txBox="1"/>
            <p:nvPr>
              <p:custDataLst>
                <p:tags r:id="rId22"/>
              </p:custDataLst>
            </p:nvPr>
          </p:nvSpPr>
          <p:spPr>
            <a:xfrm>
              <a:off x="3792" y="3324"/>
              <a:ext cx="816" cy="192"/>
            </a:xfrm>
            <a:prstGeom prst="rect">
              <a:avLst/>
            </a:prstGeom>
            <a:noFill/>
            <a:ln w="9525">
              <a:noFill/>
            </a:ln>
          </p:spPr>
          <p:txBody>
            <a:bodyPr lIns="0" rIns="0" anchor="t" anchorCtr="0">
              <a:spAutoFit/>
            </a:bodyPr>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唤醒</a:t>
              </a:r>
              <a:r>
                <a:rPr lang="zh-CN" altLang="en-US" sz="1400" dirty="0">
                  <a:solidFill>
                    <a:schemeClr val="accent1"/>
                  </a:solidFill>
                  <a:latin typeface="Arial" panose="020B0604020202020204" pitchFamily="34" charset="0"/>
                  <a:ea typeface="宋体" panose="02010600030101010101" pitchFamily="2" charset="-122"/>
                </a:rPr>
                <a:t>(</a:t>
              </a:r>
              <a:r>
                <a:rPr lang="en-US" altLang="zh-CN" sz="1400" dirty="0">
                  <a:solidFill>
                    <a:schemeClr val="accent1"/>
                  </a:solidFill>
                  <a:latin typeface="Arial" panose="020B0604020202020204" pitchFamily="34" charset="0"/>
                  <a:ea typeface="宋体" panose="02010600030101010101" pitchFamily="2" charset="-122"/>
                </a:rPr>
                <a:t>wakeup)</a:t>
              </a:r>
              <a:endParaRPr lang="en-US" altLang="zh-CN" sz="1400" dirty="0">
                <a:solidFill>
                  <a:schemeClr val="accent1"/>
                </a:solidFill>
                <a:latin typeface="Arial" panose="020B0604020202020204" pitchFamily="34" charset="0"/>
                <a:ea typeface="宋体" panose="02010600030101010101" pitchFamily="2" charset="-122"/>
              </a:endParaRPr>
            </a:p>
          </p:txBody>
        </p:sp>
        <p:sp>
          <p:nvSpPr>
            <p:cNvPr id="38944" name="Line 108"/>
            <p:cNvSpPr/>
            <p:nvPr>
              <p:custDataLst>
                <p:tags r:id="rId23"/>
              </p:custDataLst>
            </p:nvPr>
          </p:nvSpPr>
          <p:spPr>
            <a:xfrm flipH="1">
              <a:off x="2016" y="3888"/>
              <a:ext cx="1440" cy="0"/>
            </a:xfrm>
            <a:prstGeom prst="line">
              <a:avLst/>
            </a:prstGeom>
            <a:ln w="9525" cap="flat" cmpd="sng">
              <a:solidFill>
                <a:srgbClr val="000000"/>
              </a:solidFill>
              <a:prstDash val="solid"/>
              <a:round/>
              <a:headEnd type="none" w="med" len="med"/>
              <a:tailEnd type="triangle" w="sm" len="sm"/>
            </a:ln>
          </p:spPr>
        </p:sp>
        <p:sp>
          <p:nvSpPr>
            <p:cNvPr id="38945" name="Text Box 109"/>
            <p:cNvSpPr txBox="1"/>
            <p:nvPr>
              <p:custDataLst>
                <p:tags r:id="rId24"/>
              </p:custDataLst>
            </p:nvPr>
          </p:nvSpPr>
          <p:spPr>
            <a:xfrm>
              <a:off x="2592" y="3504"/>
              <a:ext cx="768" cy="192"/>
            </a:xfrm>
            <a:prstGeom prst="rect">
              <a:avLst/>
            </a:prstGeom>
            <a:noFill/>
            <a:ln w="9525">
              <a:noFill/>
            </a:ln>
          </p:spPr>
          <p:txBody>
            <a:bodyPr lIns="0" rIns="0" anchor="t" anchorCtr="0">
              <a:spAutoFit/>
            </a:bodyPr>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挂起</a:t>
              </a:r>
              <a:r>
                <a:rPr lang="zh-CN" altLang="en-US" sz="1400" dirty="0">
                  <a:solidFill>
                    <a:schemeClr val="accent1"/>
                  </a:solidFill>
                  <a:latin typeface="Arial" panose="020B0604020202020204" pitchFamily="34" charset="0"/>
                  <a:ea typeface="宋体" panose="02010600030101010101" pitchFamily="2" charset="-122"/>
                </a:rPr>
                <a:t>(</a:t>
              </a:r>
              <a:r>
                <a:rPr lang="en-US" altLang="zh-CN" sz="1400" dirty="0">
                  <a:solidFill>
                    <a:schemeClr val="accent1"/>
                  </a:solidFill>
                  <a:latin typeface="Arial" panose="020B0604020202020204" pitchFamily="34" charset="0"/>
                  <a:ea typeface="宋体" panose="02010600030101010101" pitchFamily="2" charset="-122"/>
                </a:rPr>
                <a:t>suspend)</a:t>
              </a:r>
              <a:endParaRPr lang="en-US" altLang="zh-CN" sz="1400" dirty="0">
                <a:solidFill>
                  <a:schemeClr val="accent1"/>
                </a:solidFill>
                <a:latin typeface="Arial" panose="020B0604020202020204" pitchFamily="34" charset="0"/>
                <a:ea typeface="宋体" panose="02010600030101010101" pitchFamily="2" charset="-122"/>
              </a:endParaRPr>
            </a:p>
          </p:txBody>
        </p:sp>
        <p:sp>
          <p:nvSpPr>
            <p:cNvPr id="38946" name="Text Box 110"/>
            <p:cNvSpPr txBox="1"/>
            <p:nvPr>
              <p:custDataLst>
                <p:tags r:id="rId25"/>
              </p:custDataLst>
            </p:nvPr>
          </p:nvSpPr>
          <p:spPr>
            <a:xfrm>
              <a:off x="2592" y="3888"/>
              <a:ext cx="720" cy="192"/>
            </a:xfrm>
            <a:prstGeom prst="rect">
              <a:avLst/>
            </a:prstGeom>
            <a:noFill/>
            <a:ln w="9525">
              <a:noFill/>
            </a:ln>
          </p:spPr>
          <p:txBody>
            <a:bodyPr lIns="0" rIns="0" anchor="t" anchorCtr="0">
              <a:spAutoFit/>
            </a:bodyPr>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激活</a:t>
              </a:r>
              <a:r>
                <a:rPr lang="zh-CN" altLang="en-US" sz="1400" dirty="0">
                  <a:solidFill>
                    <a:schemeClr val="accent1"/>
                  </a:solidFill>
                  <a:latin typeface="Arial" panose="020B0604020202020204" pitchFamily="34" charset="0"/>
                  <a:ea typeface="宋体" panose="02010600030101010101" pitchFamily="2" charset="-122"/>
                </a:rPr>
                <a:t>(</a:t>
              </a:r>
              <a:r>
                <a:rPr lang="en-US" altLang="zh-CN" sz="1400" dirty="0">
                  <a:solidFill>
                    <a:schemeClr val="accent1"/>
                  </a:solidFill>
                  <a:latin typeface="Arial" panose="020B0604020202020204" pitchFamily="34" charset="0"/>
                  <a:ea typeface="宋体" panose="02010600030101010101" pitchFamily="2" charset="-122"/>
                </a:rPr>
                <a:t>active)</a:t>
              </a:r>
              <a:endParaRPr lang="en-US" altLang="zh-CN" sz="1400" dirty="0">
                <a:solidFill>
                  <a:schemeClr val="accent1"/>
                </a:solidFill>
                <a:latin typeface="Arial" panose="020B0604020202020204" pitchFamily="34" charset="0"/>
                <a:ea typeface="宋体" panose="02010600030101010101" pitchFamily="2" charset="-122"/>
              </a:endParaRPr>
            </a:p>
          </p:txBody>
        </p:sp>
        <p:sp>
          <p:nvSpPr>
            <p:cNvPr id="38947" name="Line 111"/>
            <p:cNvSpPr/>
            <p:nvPr>
              <p:custDataLst>
                <p:tags r:id="rId26"/>
              </p:custDataLst>
            </p:nvPr>
          </p:nvSpPr>
          <p:spPr>
            <a:xfrm flipH="1">
              <a:off x="1992" y="3075"/>
              <a:ext cx="1512" cy="0"/>
            </a:xfrm>
            <a:prstGeom prst="line">
              <a:avLst/>
            </a:prstGeom>
            <a:ln w="9525" cap="flat" cmpd="sng">
              <a:solidFill>
                <a:srgbClr val="000000"/>
              </a:solidFill>
              <a:prstDash val="solid"/>
              <a:round/>
              <a:headEnd type="none" w="med" len="med"/>
              <a:tailEnd type="triangle" w="sm" len="sm"/>
            </a:ln>
          </p:spPr>
        </p:sp>
        <p:sp>
          <p:nvSpPr>
            <p:cNvPr id="38948" name="Text Box 112"/>
            <p:cNvSpPr txBox="1"/>
            <p:nvPr>
              <p:custDataLst>
                <p:tags r:id="rId27"/>
              </p:custDataLst>
            </p:nvPr>
          </p:nvSpPr>
          <p:spPr>
            <a:xfrm>
              <a:off x="2784" y="2688"/>
              <a:ext cx="744" cy="192"/>
            </a:xfrm>
            <a:prstGeom prst="rect">
              <a:avLst/>
            </a:prstGeom>
            <a:noFill/>
            <a:ln w="9525">
              <a:noFill/>
            </a:ln>
          </p:spPr>
          <p:txBody>
            <a:bodyPr lIns="0" rIns="0" anchor="t" anchorCtr="0">
              <a:spAutoFit/>
            </a:bodyPr>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挂起</a:t>
              </a:r>
              <a:r>
                <a:rPr lang="zh-CN" altLang="en-US" sz="1400" dirty="0">
                  <a:solidFill>
                    <a:schemeClr val="accent1"/>
                  </a:solidFill>
                  <a:latin typeface="Arial" panose="020B0604020202020204" pitchFamily="34" charset="0"/>
                  <a:ea typeface="宋体" panose="02010600030101010101" pitchFamily="2" charset="-122"/>
                </a:rPr>
                <a:t>(</a:t>
              </a:r>
              <a:r>
                <a:rPr lang="en-US" altLang="zh-CN" sz="1400" dirty="0">
                  <a:solidFill>
                    <a:schemeClr val="accent1"/>
                  </a:solidFill>
                  <a:latin typeface="Arial" panose="020B0604020202020204" pitchFamily="34" charset="0"/>
                  <a:ea typeface="宋体" panose="02010600030101010101" pitchFamily="2" charset="-122"/>
                </a:rPr>
                <a:t>suspend)</a:t>
              </a:r>
              <a:endParaRPr lang="en-US" altLang="zh-CN" sz="1400" dirty="0">
                <a:solidFill>
                  <a:schemeClr val="accent1"/>
                </a:solidFill>
                <a:latin typeface="Arial" panose="020B0604020202020204" pitchFamily="34" charset="0"/>
                <a:ea typeface="宋体" panose="02010600030101010101" pitchFamily="2" charset="-122"/>
              </a:endParaRPr>
            </a:p>
          </p:txBody>
        </p:sp>
        <p:sp>
          <p:nvSpPr>
            <p:cNvPr id="38949" name="Text Box 113"/>
            <p:cNvSpPr txBox="1"/>
            <p:nvPr>
              <p:custDataLst>
                <p:tags r:id="rId28"/>
              </p:custDataLst>
            </p:nvPr>
          </p:nvSpPr>
          <p:spPr>
            <a:xfrm>
              <a:off x="2784" y="3075"/>
              <a:ext cx="768" cy="192"/>
            </a:xfrm>
            <a:prstGeom prst="rect">
              <a:avLst/>
            </a:prstGeom>
            <a:noFill/>
            <a:ln w="9525">
              <a:noFill/>
            </a:ln>
          </p:spPr>
          <p:txBody>
            <a:bodyPr lIns="0" rIns="0" anchor="t" anchorCtr="0">
              <a:spAutoFit/>
            </a:bodyPr>
            <a:p>
              <a:pPr algn="ctr" eaLnBrk="0" hangingPunct="0">
                <a:buFontTx/>
              </a:pPr>
              <a:r>
                <a:rPr lang="zh-CN" altLang="en-US" sz="1400" dirty="0">
                  <a:solidFill>
                    <a:srgbClr val="000000"/>
                  </a:solidFill>
                  <a:latin typeface="Arial" panose="020B0604020202020204" pitchFamily="34" charset="0"/>
                  <a:ea typeface="宋体" panose="02010600030101010101" pitchFamily="2" charset="-122"/>
                </a:rPr>
                <a:t>激活</a:t>
              </a:r>
              <a:r>
                <a:rPr lang="zh-CN" altLang="en-US" sz="1400" dirty="0">
                  <a:solidFill>
                    <a:schemeClr val="accent1"/>
                  </a:solidFill>
                  <a:latin typeface="Arial" panose="020B0604020202020204" pitchFamily="34" charset="0"/>
                  <a:ea typeface="宋体" panose="02010600030101010101" pitchFamily="2" charset="-122"/>
                </a:rPr>
                <a:t>(</a:t>
              </a:r>
              <a:r>
                <a:rPr lang="en-US" altLang="zh-CN" sz="1400" dirty="0">
                  <a:solidFill>
                    <a:schemeClr val="accent1"/>
                  </a:solidFill>
                  <a:latin typeface="Arial" panose="020B0604020202020204" pitchFamily="34" charset="0"/>
                  <a:ea typeface="宋体" panose="02010600030101010101" pitchFamily="2" charset="-122"/>
                </a:rPr>
                <a:t>active)</a:t>
              </a:r>
              <a:endParaRPr lang="en-US" altLang="zh-CN" sz="1400" dirty="0">
                <a:solidFill>
                  <a:schemeClr val="accent1"/>
                </a:solidFill>
                <a:latin typeface="Arial" panose="020B0604020202020204" pitchFamily="34" charset="0"/>
                <a:ea typeface="宋体" panose="02010600030101010101"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7405" y="764540"/>
            <a:ext cx="4572000" cy="368300"/>
          </a:xfrm>
          <a:prstGeom prst="rect">
            <a:avLst/>
          </a:prstGeom>
          <a:noFill/>
        </p:spPr>
        <p:txBody>
          <a:bodyPr wrap="square" rtlCol="0" anchor="t">
            <a:spAutoFit/>
          </a:bodyPr>
          <a:p>
            <a:r>
              <a:rPr lang="zh-CN" altLang="en-US" dirty="0">
                <a:sym typeface="+mn-ea"/>
              </a:rPr>
              <a:t>请说明</a:t>
            </a:r>
            <a:r>
              <a:rPr lang="zh-CN" altLang="en-US" dirty="0" smtClean="0">
                <a:sym typeface="+mn-ea"/>
              </a:rPr>
              <a:t>操作系统处理机的三级调度</a:t>
            </a:r>
            <a:r>
              <a:rPr lang="en-US" altLang="zh-CN" dirty="0" smtClean="0">
                <a:sym typeface="+mn-ea"/>
              </a:rPr>
              <a:t>.</a:t>
            </a:r>
            <a:endParaRPr lang="en-US" altLang="zh-CN" dirty="0" smtClean="0">
              <a:sym typeface="+mn-ea"/>
            </a:endParaRPr>
          </a:p>
        </p:txBody>
      </p:sp>
      <p:sp>
        <p:nvSpPr>
          <p:cNvPr id="3" name="文本框 2"/>
          <p:cNvSpPr txBox="1"/>
          <p:nvPr/>
        </p:nvSpPr>
        <p:spPr>
          <a:xfrm>
            <a:off x="251460" y="1556385"/>
            <a:ext cx="8376920" cy="3969385"/>
          </a:xfrm>
          <a:prstGeom prst="rect">
            <a:avLst/>
          </a:prstGeom>
          <a:noFill/>
        </p:spPr>
        <p:txBody>
          <a:bodyPr wrap="square" rtlCol="0" anchor="t">
            <a:spAutoFit/>
          </a:bodyPr>
          <a:p>
            <a:r>
              <a:rPr lang="zh-CN" altLang="en-US"/>
              <a:t>长期调度（Job Scheduling）：长期调度负责从作业池（job pool）中选择适当的作业，并将其加载到内存中以准备执行。长期调度决定哪些作业将被调度，可以将作业从外存（磁盘）移到内存中，以便后续执行。这个调度策略影响系统的吞吐量和作业的响应时间。</a:t>
            </a:r>
            <a:endParaRPr lang="zh-CN" altLang="en-US"/>
          </a:p>
          <a:p>
            <a:endParaRPr lang="zh-CN" altLang="en-US"/>
          </a:p>
          <a:p>
            <a:r>
              <a:rPr lang="zh-CN" altLang="en-US"/>
              <a:t>中期调度（Swapping）：中期调度的主要目标是提高系统的吞吐量和资源利用率。它负责在内存中选择哪些进程将保留在内存中，并将其它进程从内存中移出（换出）到外存中，以便为新的进程腾出空间。中期调度允许更多的进程进入内存，以提高并发性，但并不关注进程的执行顺序。</a:t>
            </a:r>
            <a:endParaRPr lang="zh-CN" altLang="en-US"/>
          </a:p>
          <a:p>
            <a:endParaRPr lang="zh-CN" altLang="en-US"/>
          </a:p>
          <a:p>
            <a:r>
              <a:rPr lang="zh-CN" altLang="en-US"/>
              <a:t>短期调度（CPU Scheduling）：短期调度是最常见的调度策略，它决定在内存中就绪队列中的进程中，哪个进程将获得CPU的执行时间。短期调度的目标是提高系统的响应时间和公平性，确保进程以公正的方式共享CPU。它根据不同的调度算法（如先来先服务、轮转、优先级等）选择下一个要执行的进程。</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1505" y="980440"/>
            <a:ext cx="4572000" cy="368300"/>
          </a:xfrm>
          <a:prstGeom prst="rect">
            <a:avLst/>
          </a:prstGeom>
          <a:noFill/>
        </p:spPr>
        <p:txBody>
          <a:bodyPr wrap="square" rtlCol="0" anchor="t">
            <a:spAutoFit/>
          </a:bodyPr>
          <a:p>
            <a:r>
              <a:rPr lang="zh-CN" altLang="en-US" dirty="0" smtClean="0">
                <a:sym typeface="+mn-ea"/>
              </a:rPr>
              <a:t>假脱机系统是什么？</a:t>
            </a:r>
            <a:endParaRPr lang="zh-CN" altLang="en-US" dirty="0" smtClean="0">
              <a:sym typeface="+mn-ea"/>
            </a:endParaRPr>
          </a:p>
        </p:txBody>
      </p:sp>
      <p:sp>
        <p:nvSpPr>
          <p:cNvPr id="3" name="文本框 2"/>
          <p:cNvSpPr txBox="1"/>
          <p:nvPr/>
        </p:nvSpPr>
        <p:spPr>
          <a:xfrm>
            <a:off x="35560" y="1772920"/>
            <a:ext cx="8832215" cy="4523105"/>
          </a:xfrm>
          <a:prstGeom prst="rect">
            <a:avLst/>
          </a:prstGeom>
          <a:noFill/>
        </p:spPr>
        <p:txBody>
          <a:bodyPr wrap="square" rtlCol="0" anchor="t">
            <a:spAutoFit/>
          </a:bodyPr>
          <a:p>
            <a:r>
              <a:rPr lang="zh-CN" altLang="en-US"/>
              <a:t>在假脱机系统中，通常存在两个进程，分别称为输入进程（输入假脱机进程）和输出进程（输出假脱机进程）。这两个进程负责与外围设备进行通信，并模拟外围设备的输入和输出操作。</a:t>
            </a:r>
            <a:endParaRPr lang="zh-CN" altLang="en-US"/>
          </a:p>
          <a:p>
            <a:endParaRPr lang="zh-CN" altLang="en-US"/>
          </a:p>
          <a:p>
            <a:r>
              <a:rPr lang="zh-CN" altLang="en-US"/>
              <a:t>输入进程（输入假脱机进程）负责接收来自外围设备的输入数据，将其存储在内存中的缓冲区中，并将数据传递给需要使用该数据的应用程序。输出进程（输出假脱机进程）则负责从应用程序获取输出数据，将其存储在内存中的缓冲区中，并发送给外围设备进行输出。</a:t>
            </a:r>
            <a:endParaRPr lang="zh-CN" altLang="en-US"/>
          </a:p>
          <a:p>
            <a:endParaRPr lang="zh-CN" altLang="en-US"/>
          </a:p>
          <a:p>
            <a:r>
              <a:rPr lang="zh-CN" altLang="en-US"/>
              <a:t>假脱机系统通过这种方式将应用程序与外围设备的实际操作隔离开来，使得应用程序无需直接与外围设备进行交互。这样可以提高系统的可靠性和可维护性，并简化应用程序的开发过程。</a:t>
            </a:r>
            <a:endParaRPr lang="zh-CN" altLang="en-US"/>
          </a:p>
          <a:p>
            <a:endParaRPr lang="zh-CN" altLang="en-US"/>
          </a:p>
          <a:p>
            <a:r>
              <a:rPr lang="zh-CN" altLang="en-US"/>
              <a:t>需要注意的是，假脱机系统只是一种模拟外围设备功能的机制，并非真正的脱机操作。实际上，输入进程和输出进程仍然与系统的I/O子系统进行交互，而I/O子系统则负责与外围设备进行实际的输入和输出操作。</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1550" y="1052830"/>
            <a:ext cx="4572000" cy="368300"/>
          </a:xfrm>
          <a:prstGeom prst="rect">
            <a:avLst/>
          </a:prstGeom>
          <a:noFill/>
        </p:spPr>
        <p:txBody>
          <a:bodyPr wrap="square" rtlCol="0" anchor="t">
            <a:spAutoFit/>
          </a:bodyPr>
          <a:p>
            <a:r>
              <a:rPr lang="zh-CN" altLang="en-US" dirty="0" smtClean="0">
                <a:sym typeface="+mn-ea"/>
              </a:rPr>
              <a:t>请</a:t>
            </a:r>
            <a:r>
              <a:rPr lang="zh-CN" altLang="en-US" dirty="0">
                <a:sym typeface="+mn-ea"/>
              </a:rPr>
              <a:t>列出四</a:t>
            </a:r>
            <a:r>
              <a:rPr lang="zh-CN" altLang="en-US" dirty="0" smtClean="0">
                <a:sym typeface="+mn-ea"/>
              </a:rPr>
              <a:t>种</a:t>
            </a:r>
            <a:r>
              <a:rPr lang="en-US" altLang="zh-CN" dirty="0" smtClean="0">
                <a:sym typeface="+mn-ea"/>
              </a:rPr>
              <a:t>I/O</a:t>
            </a:r>
            <a:r>
              <a:rPr lang="zh-CN" altLang="en-US" dirty="0" smtClean="0">
                <a:sym typeface="+mn-ea"/>
              </a:rPr>
              <a:t>控制方式并简要说明</a:t>
            </a:r>
            <a:endParaRPr lang="zh-CN" altLang="en-US" dirty="0" smtClean="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PP_MARK_KEY" val="d7c714b8-bf3b-443c-92e3-c2ed49b37cf5"/>
  <p:tag name="COMMONDATA" val="eyJoZGlkIjoiZGVkZjUwMzgwNDFlYmE5YTFhZjBiMzM5YTRhMjQwZG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2381</Words>
  <Application>WPS 演示</Application>
  <PresentationFormat>全屏显示(4:3)</PresentationFormat>
  <Paragraphs>145</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vt:lpstr>
      <vt:lpstr>微软雅黑</vt:lpstr>
      <vt:lpstr>Arial Unicode MS</vt:lpstr>
      <vt:lpstr>Times New Roman</vt:lpstr>
      <vt:lpstr>Office 主题</vt:lpstr>
      <vt:lpstr>OS相关外文网站</vt:lpstr>
      <vt:lpstr>题型</vt:lpstr>
      <vt:lpstr>选择题</vt:lpstr>
      <vt:lpstr>问答题</vt:lpstr>
      <vt:lpstr>PowerPoint 演示文稿</vt:lpstr>
      <vt:lpstr>PowerPoint 演示文稿</vt:lpstr>
      <vt:lpstr>PowerPoint 演示文稿</vt:lpstr>
      <vt:lpstr>PowerPoint 演示文稿</vt:lpstr>
      <vt:lpstr>PowerPoint 演示文稿</vt:lpstr>
      <vt:lpstr>计算题</vt:lpstr>
      <vt:lpstr>程序设计题</vt:lpstr>
      <vt:lpstr>附加题</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China</dc:creator>
  <cp:lastModifiedBy>浮生絮云</cp:lastModifiedBy>
  <cp:revision>37</cp:revision>
  <dcterms:created xsi:type="dcterms:W3CDTF">2019-06-25T03:56:00Z</dcterms:created>
  <dcterms:modified xsi:type="dcterms:W3CDTF">2023-07-01T14:14:26Z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CF6475B08E5343EFA505B0D3B97B9BB8_12</vt:lpwstr>
  </property>
  <property fmtid="{D5CDD505-2E9C-101B-9397-08002B2CF9AE}" pid="3" name="KSOProductBuildVer">
    <vt:lpwstr>2052-11.1.0.14309</vt:lpwstr>
  </property>
</Properties>
</file>