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0" autoAdjust="0"/>
    <p:restoredTop sz="94660"/>
  </p:normalViewPr>
  <p:slideViewPr>
    <p:cSldViewPr>
      <p:cViewPr varScale="1">
        <p:scale>
          <a:sx n="110" d="100"/>
          <a:sy n="110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41D00-7DB9-4CD5-85F7-7A8CC71D41C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85ECD-CFF2-43F2-8AF8-6FDED6C933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8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调度顺序： </a:t>
            </a:r>
            <a:r>
              <a:rPr lang="en-US" altLang="zh-CN" dirty="0" smtClean="0"/>
              <a:t>0-3 A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r>
              <a:rPr lang="en-US" altLang="zh-CN" dirty="0" smtClean="0"/>
              <a:t>4,5</a:t>
            </a:r>
            <a:r>
              <a:rPr lang="en-US" altLang="zh-CN" baseline="0" dirty="0" smtClean="0"/>
              <a:t> B</a:t>
            </a:r>
          </a:p>
          <a:p>
            <a:r>
              <a:rPr lang="en-US" altLang="zh-CN" baseline="0" dirty="0" smtClean="0"/>
              <a:t>6 A</a:t>
            </a:r>
          </a:p>
          <a:p>
            <a:r>
              <a:rPr lang="en-US" altLang="zh-CN" baseline="0" dirty="0" smtClean="0"/>
              <a:t>7 A</a:t>
            </a:r>
            <a:r>
              <a:rPr lang="zh-CN" altLang="en-US" baseline="0" dirty="0" smtClean="0"/>
              <a:t>结束</a:t>
            </a:r>
            <a:endParaRPr lang="en-US" altLang="zh-CN" baseline="0" dirty="0" smtClean="0"/>
          </a:p>
          <a:p>
            <a:r>
              <a:rPr lang="en-US" altLang="zh-CN" baseline="0" dirty="0" smtClean="0"/>
              <a:t>8 C</a:t>
            </a:r>
          </a:p>
          <a:p>
            <a:r>
              <a:rPr lang="en-US" altLang="zh-CN" baseline="0" dirty="0" smtClean="0"/>
              <a:t>9 B</a:t>
            </a:r>
          </a:p>
          <a:p>
            <a:r>
              <a:rPr lang="en-US" altLang="zh-CN" baseline="0" dirty="0" smtClean="0"/>
              <a:t>11 C B</a:t>
            </a:r>
            <a:r>
              <a:rPr lang="zh-CN" altLang="en-US" baseline="0" dirty="0" smtClean="0"/>
              <a:t>结束</a:t>
            </a:r>
            <a:endParaRPr lang="en-US" altLang="zh-CN" baseline="0" dirty="0" smtClean="0"/>
          </a:p>
          <a:p>
            <a:r>
              <a:rPr lang="en-US" altLang="zh-CN" baseline="0" dirty="0" smtClean="0"/>
              <a:t>15  C</a:t>
            </a:r>
            <a:r>
              <a:rPr lang="zh-CN" altLang="en-US" baseline="0" dirty="0" smtClean="0"/>
              <a:t>结束</a:t>
            </a:r>
            <a:endParaRPr lang="en-US" altLang="zh-CN" baseline="0" dirty="0" smtClean="0"/>
          </a:p>
          <a:p>
            <a:r>
              <a:rPr lang="en-US" altLang="zh-CN" smtClean="0"/>
              <a:t> 5 4 8 10 9 6 7 15 12 2 8 16 7 21 25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85ECD-CFF2-43F2-8AF8-6FDED6C933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3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AB4C-F856-4B61-AB94-CB9EBA1E1916}" type="datetimeFigureOut">
              <a:rPr lang="zh-CN" altLang="en-US" smtClean="0"/>
              <a:t>2019/6/27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A173-C8BF-4CE5-B94A-69C6676008E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linuxjournal.com/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osnew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pages.cs.wisc.edu/~remzi/OSTEP/" TargetMode="External"/><Relationship Id="rId4" Type="http://schemas.openxmlformats.org/officeDocument/2006/relationships/hyperlink" Target="https://www.tldp.org/LDP/tlk/tlk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相关外文网站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229600" cy="4525963"/>
          </a:xfrm>
        </p:spPr>
        <p:txBody>
          <a:bodyPr/>
          <a:lstStyle/>
          <a:p>
            <a:r>
              <a:rPr lang="en-US" altLang="zh-CN" dirty="0" smtClean="0">
                <a:hlinkClick r:id="rId2"/>
              </a:rPr>
              <a:t>https://www.osnews.com/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https://www.linuxjournal.com/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https://www.tldp.org/LDP/tlk/tlk.html</a:t>
            </a:r>
            <a:r>
              <a:rPr lang="en-US" altLang="zh-CN" dirty="0" smtClean="0"/>
              <a:t>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 smtClean="0">
                <a:hlinkClick r:id="rId5"/>
              </a:rPr>
              <a:t>http://pages.cs.wisc.edu/~remzi/OSTEP/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2786058"/>
            <a:ext cx="3652685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4786322"/>
            <a:ext cx="111438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4500570"/>
            <a:ext cx="4176701" cy="1992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题型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单选（</a:t>
            </a:r>
            <a:r>
              <a:rPr lang="en-US" altLang="zh-CN" dirty="0" smtClean="0"/>
              <a:t>20% /30%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15-20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 smtClean="0"/>
              <a:t>问答题（</a:t>
            </a:r>
            <a:r>
              <a:rPr lang="en-US" altLang="zh-CN" dirty="0" smtClean="0"/>
              <a:t>30% /20%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4-6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/>
              <a:t>计算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40%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 smtClean="0"/>
              <a:t>程序设计题 （</a:t>
            </a:r>
            <a:r>
              <a:rPr lang="en-US" altLang="zh-CN" dirty="0" smtClean="0"/>
              <a:t>10%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题）</a:t>
            </a:r>
            <a:endParaRPr lang="en-US" altLang="zh-CN" dirty="0" smtClean="0"/>
          </a:p>
          <a:p>
            <a:r>
              <a:rPr lang="zh-CN" altLang="en-US" dirty="0"/>
              <a:t>附加</a:t>
            </a:r>
            <a:r>
              <a:rPr lang="zh-CN" altLang="en-US" dirty="0" smtClean="0"/>
              <a:t>题（</a:t>
            </a:r>
            <a:r>
              <a:rPr lang="en-US" altLang="zh-CN" dirty="0" smtClean="0"/>
              <a:t>30p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4092082"/>
            <a:ext cx="8229600" cy="2764904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关于文件概念，下面哪个描述是</a:t>
            </a:r>
            <a:r>
              <a:rPr lang="zh-CN" altLang="en-US" b="1" dirty="0"/>
              <a:t>不对</a:t>
            </a:r>
            <a:r>
              <a:rPr lang="zh-CN" altLang="en-US" dirty="0"/>
              <a:t>的？（）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dirty="0" smtClean="0"/>
              <a:t>.</a:t>
            </a:r>
            <a:r>
              <a:rPr lang="zh-CN" altLang="en-US" dirty="0" smtClean="0"/>
              <a:t>形成</a:t>
            </a:r>
            <a:r>
              <a:rPr lang="zh-CN" altLang="en-US" dirty="0"/>
              <a:t>一个使用外设的统一接口，方便用户使用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B</a:t>
            </a:r>
            <a:r>
              <a:rPr lang="en-US" altLang="zh-CN" dirty="0" smtClean="0"/>
              <a:t>.</a:t>
            </a:r>
            <a:r>
              <a:rPr lang="zh-CN" altLang="en-US" dirty="0" smtClean="0"/>
              <a:t>没有</a:t>
            </a:r>
            <a:r>
              <a:rPr lang="zh-CN" altLang="en-US" dirty="0"/>
              <a:t>文件，磁盘也可以读写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用来</a:t>
            </a:r>
            <a:r>
              <a:rPr lang="zh-CN" altLang="en-US" dirty="0"/>
              <a:t>抽象多个磁盘块，方便用户使用</a:t>
            </a:r>
          </a:p>
          <a:p>
            <a:pPr marL="0" indent="0">
              <a:buNone/>
            </a:pPr>
            <a:r>
              <a:rPr lang="en-US" altLang="zh-CN" dirty="0"/>
              <a:t>	 </a:t>
            </a:r>
          </a:p>
          <a:p>
            <a:pPr marL="0" indent="0">
              <a:buNone/>
            </a:pPr>
            <a:r>
              <a:rPr lang="en-US" altLang="zh-CN" dirty="0"/>
              <a:t>D</a:t>
            </a:r>
            <a:r>
              <a:rPr lang="en-US" altLang="zh-CN" dirty="0" smtClean="0"/>
              <a:t>.</a:t>
            </a:r>
            <a:r>
              <a:rPr lang="zh-CN" altLang="en-US" dirty="0" smtClean="0"/>
              <a:t>用来</a:t>
            </a:r>
            <a:r>
              <a:rPr lang="zh-CN" altLang="en-US" dirty="0"/>
              <a:t>抽象多个磁盘块，提高磁盘使用效率</a:t>
            </a:r>
          </a:p>
        </p:txBody>
      </p:sp>
      <p:sp>
        <p:nvSpPr>
          <p:cNvPr id="4" name="矩形 3"/>
          <p:cNvSpPr/>
          <p:nvPr/>
        </p:nvSpPr>
        <p:spPr>
          <a:xfrm>
            <a:off x="683568" y="1268760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( 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调度决定哪个进程可以进入系统中处理，因此它控制了并发的度。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长程调度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B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中程调度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C.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短程调度</a:t>
            </a:r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	 </a:t>
            </a:r>
          </a:p>
          <a:p>
            <a:r>
              <a:rPr lang="en-US" altLang="zh-CN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D</a:t>
            </a:r>
            <a:r>
              <a:rPr lang="en-US" altLang="zh-CN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kern="0" dirty="0" smtClean="0">
                <a:latin typeface="宋体" panose="02010600030101010101" pitchFamily="2" charset="-122"/>
                <a:cs typeface="Arial" panose="020B0604020202020204" pitchFamily="34" charset="0"/>
              </a:rPr>
              <a:t>磁盘</a:t>
            </a:r>
            <a:r>
              <a:rPr lang="zh-CN" altLang="en-US" sz="2400" kern="0" dirty="0">
                <a:latin typeface="宋体" panose="02010600030101010101" pitchFamily="2" charset="-122"/>
                <a:cs typeface="Arial" panose="020B0604020202020204" pitchFamily="34" charset="0"/>
              </a:rPr>
              <a:t>调度</a:t>
            </a:r>
          </a:p>
        </p:txBody>
      </p:sp>
    </p:spTree>
    <p:extLst>
      <p:ext uri="{BB962C8B-B14F-4D97-AF65-F5344CB8AC3E}">
        <p14:creationId xmlns:p14="http://schemas.microsoft.com/office/powerpoint/2010/main" val="188426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请简述进程的结构组成，并对每一组成部分进行扼要说明（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请描述</a:t>
            </a:r>
            <a:r>
              <a:rPr lang="zh-CN" altLang="en-US" dirty="0"/>
              <a:t>进程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个状态，并画出转化图（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请说明</a:t>
            </a:r>
            <a:r>
              <a:rPr lang="zh-CN" altLang="en-US" dirty="0" smtClean="0"/>
              <a:t>操作系统处理机的三级调度</a:t>
            </a:r>
            <a:r>
              <a:rPr lang="en-US" altLang="zh-CN" dirty="0" smtClean="0"/>
              <a:t>.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假脱机系统是什么？（</a:t>
            </a:r>
            <a:r>
              <a:rPr lang="en-US" altLang="zh-CN" dirty="0" smtClean="0"/>
              <a:t>2018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列出四</a:t>
            </a:r>
            <a:r>
              <a:rPr lang="zh-CN" altLang="en-US" dirty="0" smtClean="0"/>
              <a:t>种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控制方式并简要说明。（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0529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处理机调度算法</a:t>
            </a:r>
            <a:endParaRPr lang="en-US" altLang="zh-CN" dirty="0" smtClean="0"/>
          </a:p>
          <a:p>
            <a:r>
              <a:rPr lang="zh-CN" altLang="en-US" dirty="0" smtClean="0"/>
              <a:t>银行家算法</a:t>
            </a:r>
            <a:endParaRPr lang="en-US" altLang="zh-CN" dirty="0" smtClean="0"/>
          </a:p>
          <a:p>
            <a:r>
              <a:rPr lang="zh-CN" altLang="en-US" dirty="0"/>
              <a:t>分页的</a:t>
            </a:r>
            <a:r>
              <a:rPr lang="zh-CN" altLang="en-US" dirty="0" smtClean="0"/>
              <a:t>地址转换和空间管理</a:t>
            </a:r>
            <a:endParaRPr lang="en-US" altLang="zh-CN" dirty="0" smtClean="0"/>
          </a:p>
          <a:p>
            <a:r>
              <a:rPr lang="zh-CN" altLang="en-US" dirty="0"/>
              <a:t>页面置换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磁盘调度（寻道）算法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3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使用信号量进行进程同步互斥。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P/V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附加题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复杂程序设计</a:t>
            </a:r>
            <a:r>
              <a:rPr lang="en-US" altLang="zh-CN" dirty="0"/>
              <a:t>+</a:t>
            </a:r>
            <a:r>
              <a:rPr lang="zh-CN" altLang="en-US" dirty="0"/>
              <a:t>文件系统（</a:t>
            </a:r>
            <a:r>
              <a:rPr lang="en-US" altLang="zh-CN" dirty="0"/>
              <a:t>2017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/>
              <a:t>复杂</a:t>
            </a:r>
            <a:r>
              <a:rPr lang="zh-CN" altLang="en-US" smtClean="0"/>
              <a:t>程序设计</a:t>
            </a:r>
            <a:r>
              <a:rPr lang="en-US" altLang="zh-CN" dirty="0"/>
              <a:t>+</a:t>
            </a:r>
            <a:r>
              <a:rPr lang="zh-CN" altLang="en-US" dirty="0"/>
              <a:t>进程调度和页面置换算法（</a:t>
            </a:r>
            <a:r>
              <a:rPr lang="en-US" altLang="zh-CN" dirty="0"/>
              <a:t>2018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现有</a:t>
            </a:r>
            <a:r>
              <a:rPr lang="en-US" altLang="zh-CN" dirty="0" smtClean="0"/>
              <a:t>A,B,C</a:t>
            </a:r>
            <a:r>
              <a:rPr lang="zh-CN" altLang="en-US" dirty="0" smtClean="0"/>
              <a:t>三个进程进入就绪队列的时间分别是</a:t>
            </a:r>
            <a:r>
              <a:rPr lang="en-US" altLang="zh-CN" dirty="0" smtClean="0"/>
              <a:t>0,3,5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RR</a:t>
            </a:r>
            <a:r>
              <a:rPr lang="zh-CN" altLang="en-US" dirty="0" smtClean="0"/>
              <a:t>调度，时间片长度为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；内存管理采用段页式，只有一级页表，每页</a:t>
            </a:r>
            <a:r>
              <a:rPr lang="en-US" altLang="zh-CN" dirty="0" smtClean="0"/>
              <a:t>1K</a:t>
            </a:r>
            <a:r>
              <a:rPr lang="zh-CN" altLang="en-US" dirty="0" smtClean="0"/>
              <a:t>，三个进程分别为</a:t>
            </a:r>
            <a:r>
              <a:rPr lang="en-US" altLang="zh-CN" dirty="0" smtClean="0"/>
              <a:t>5K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6K. </a:t>
            </a:r>
            <a:r>
              <a:rPr lang="zh-CN" altLang="en-US" dirty="0" smtClean="0"/>
              <a:t>每个时间片执行</a:t>
            </a:r>
            <a:r>
              <a:rPr lang="en-US" altLang="zh-CN" dirty="0" smtClean="0"/>
              <a:t>1kB</a:t>
            </a:r>
            <a:r>
              <a:rPr lang="zh-CN" altLang="en-US" dirty="0" smtClean="0"/>
              <a:t>长度，三个进程页表项为：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A</a:t>
            </a:r>
            <a:r>
              <a:rPr lang="zh-CN" altLang="en-US" dirty="0" smtClean="0">
                <a:solidFill>
                  <a:srgbClr val="7030A0"/>
                </a:solidFill>
              </a:rPr>
              <a:t>页表项</a:t>
            </a:r>
            <a:r>
              <a:rPr lang="en-US" altLang="zh-CN" dirty="0" smtClean="0">
                <a:solidFill>
                  <a:srgbClr val="7030A0"/>
                </a:solidFill>
              </a:rPr>
              <a:t>:</a:t>
            </a:r>
            <a:r>
              <a:rPr lang="zh-CN" altLang="en-US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5,4,8,10,7,16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B</a:t>
            </a:r>
            <a:r>
              <a:rPr lang="zh-CN" altLang="en-US" dirty="0" smtClean="0">
                <a:solidFill>
                  <a:srgbClr val="7030A0"/>
                </a:solidFill>
              </a:rPr>
              <a:t>页表项</a:t>
            </a:r>
            <a:r>
              <a:rPr lang="en-US" altLang="zh-CN" dirty="0" smtClean="0">
                <a:solidFill>
                  <a:srgbClr val="7030A0"/>
                </a:solidFill>
              </a:rPr>
              <a:t>:9,6,2,8,7,20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C</a:t>
            </a:r>
            <a:r>
              <a:rPr lang="zh-CN" altLang="en-US" dirty="0" smtClean="0">
                <a:solidFill>
                  <a:srgbClr val="7030A0"/>
                </a:solidFill>
              </a:rPr>
              <a:t>页表项</a:t>
            </a:r>
            <a:r>
              <a:rPr lang="en-US" altLang="zh-CN" dirty="0" smtClean="0">
                <a:solidFill>
                  <a:srgbClr val="7030A0"/>
                </a:solidFill>
              </a:rPr>
              <a:t>15,12,16,7,21,25</a:t>
            </a:r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写出进程调度顺序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假设进程按照逻辑地址顺序执行，写出进程调度过程中访问物理页面的顺序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若系统只有三个页面可供使用，按照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算法写出中级调度的过程和页面换出次数（假设初始时刻三个页面空闲）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46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393</Words>
  <Application>Microsoft Office PowerPoint</Application>
  <PresentationFormat>全屏显示(4:3)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OS相关外文网站</vt:lpstr>
      <vt:lpstr>题型</vt:lpstr>
      <vt:lpstr>选择题</vt:lpstr>
      <vt:lpstr>问答题</vt:lpstr>
      <vt:lpstr>计算题</vt:lpstr>
      <vt:lpstr>程序设计题</vt:lpstr>
      <vt:lpstr>附加题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China</dc:creator>
  <cp:lastModifiedBy>微软用户</cp:lastModifiedBy>
  <cp:revision>25</cp:revision>
  <dcterms:created xsi:type="dcterms:W3CDTF">2019-06-25T03:56:54Z</dcterms:created>
  <dcterms:modified xsi:type="dcterms:W3CDTF">2019-06-26T17:32:01Z</dcterms:modified>
</cp:coreProperties>
</file>