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8"/>
  </p:notesMasterIdLst>
  <p:handoutMasterIdLst>
    <p:handoutMasterId r:id="rId29"/>
  </p:handoutMasterIdLst>
  <p:sldIdLst>
    <p:sldId id="258" r:id="rId4"/>
    <p:sldId id="456" r:id="rId5"/>
    <p:sldId id="459" r:id="rId6"/>
    <p:sldId id="460" r:id="rId7"/>
    <p:sldId id="457" r:id="rId8"/>
    <p:sldId id="458" r:id="rId9"/>
    <p:sldId id="461" r:id="rId10"/>
    <p:sldId id="476" r:id="rId11"/>
    <p:sldId id="462" r:id="rId12"/>
    <p:sldId id="463" r:id="rId13"/>
    <p:sldId id="470" r:id="rId14"/>
    <p:sldId id="471" r:id="rId15"/>
    <p:sldId id="477" r:id="rId16"/>
    <p:sldId id="472" r:id="rId17"/>
    <p:sldId id="473" r:id="rId18"/>
    <p:sldId id="474" r:id="rId19"/>
    <p:sldId id="475" r:id="rId20"/>
    <p:sldId id="480" r:id="rId21"/>
    <p:sldId id="478" r:id="rId22"/>
    <p:sldId id="466" r:id="rId23"/>
    <p:sldId id="467" r:id="rId24"/>
    <p:sldId id="468" r:id="rId25"/>
    <p:sldId id="481" r:id="rId26"/>
    <p:sldId id="479" r:id="rId27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28" d="100"/>
          <a:sy n="128" d="100"/>
        </p:scale>
        <p:origin x="1140" y="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分组密码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什么是数据加密标准（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latin typeface="+mn-ea"/>
              </a:rPr>
              <a:t>DES</a:t>
            </a:r>
            <a:r>
              <a:rPr lang="zh-CN" altLang="en-US" dirty="0" smtClean="0">
                <a:latin typeface="+mn-ea"/>
              </a:rPr>
              <a:t>是最广泛使用的对称加密方案，由原美国国家标准局</a:t>
            </a:r>
            <a:r>
              <a:rPr lang="en-AU" altLang="zh-CN" dirty="0" smtClean="0">
                <a:latin typeface="+mn-ea"/>
              </a:rPr>
              <a:t> </a:t>
            </a:r>
            <a:r>
              <a:rPr lang="en-AU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现在</a:t>
            </a:r>
            <a:r>
              <a:rPr lang="zh-CN" altLang="en-US" dirty="0" smtClean="0">
                <a:latin typeface="+mn-ea"/>
              </a:rPr>
              <a:t>是美国国家标准与技术研究所</a:t>
            </a:r>
            <a:r>
              <a:rPr lang="en-AU" altLang="zh-CN" dirty="0" smtClean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于</a:t>
            </a:r>
            <a:r>
              <a:rPr lang="en-AU" altLang="zh-CN" dirty="0" smtClean="0">
                <a:latin typeface="+mn-ea"/>
              </a:rPr>
              <a:t>1977</a:t>
            </a:r>
            <a:r>
              <a:rPr lang="zh-CN" altLang="en-US" dirty="0" smtClean="0">
                <a:latin typeface="+mn-ea"/>
              </a:rPr>
              <a:t>年采用。</a:t>
            </a:r>
            <a:endParaRPr lang="en-US" altLang="zh-CN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ea"/>
              </a:rPr>
              <a:t>明文分组长度</a:t>
            </a:r>
            <a:r>
              <a:rPr lang="zh-CN" altLang="en-US" dirty="0" smtClean="0">
                <a:latin typeface="+mn-ea"/>
              </a:rPr>
              <a:t>为 </a:t>
            </a:r>
            <a:r>
              <a:rPr lang="en-US" altLang="zh-CN" dirty="0">
                <a:latin typeface="+mn-ea"/>
              </a:rPr>
              <a:t>64-bit </a:t>
            </a:r>
            <a:r>
              <a:rPr lang="zh-CN" altLang="en-US" dirty="0" smtClean="0">
                <a:latin typeface="+mn-ea"/>
              </a:rPr>
              <a:t>，密钥有效长度为</a:t>
            </a:r>
            <a:r>
              <a:rPr lang="en-US" altLang="zh-CN" dirty="0" smtClean="0">
                <a:latin typeface="+mn-ea"/>
              </a:rPr>
              <a:t>56-bit</a:t>
            </a:r>
            <a:r>
              <a:rPr lang="zh-CN" altLang="en-US" dirty="0" smtClean="0">
                <a:latin typeface="+mn-ea"/>
              </a:rPr>
              <a:t>，在基于</a:t>
            </a:r>
            <a:r>
              <a:rPr lang="en-US" altLang="zh-CN" dirty="0" err="1" smtClean="0">
                <a:latin typeface="+mn-ea"/>
              </a:rPr>
              <a:t>Feistel</a:t>
            </a:r>
            <a:r>
              <a:rPr lang="zh-CN" altLang="en-US" dirty="0" smtClean="0">
                <a:latin typeface="+mn-ea"/>
              </a:rPr>
              <a:t>网络的基础上，采用</a:t>
            </a:r>
            <a:r>
              <a:rPr lang="en-US" altLang="zh-CN" dirty="0" smtClean="0">
                <a:latin typeface="+mn-ea"/>
              </a:rPr>
              <a:t>16</a:t>
            </a:r>
            <a:r>
              <a:rPr lang="zh-CN" altLang="en-US" dirty="0" smtClean="0">
                <a:latin typeface="+mn-ea"/>
              </a:rPr>
              <a:t>轮迭代，从原始</a:t>
            </a:r>
            <a:r>
              <a:rPr lang="en-US" altLang="zh-CN" dirty="0" smtClean="0">
                <a:latin typeface="+mn-ea"/>
              </a:rPr>
              <a:t>56-bit</a:t>
            </a:r>
            <a:r>
              <a:rPr lang="zh-CN" altLang="en-US" dirty="0" smtClean="0">
                <a:latin typeface="+mn-ea"/>
              </a:rPr>
              <a:t>密钥产生</a:t>
            </a:r>
            <a:r>
              <a:rPr lang="en-US" altLang="zh-CN" dirty="0" smtClean="0">
                <a:latin typeface="+mn-ea"/>
              </a:rPr>
              <a:t>16</a:t>
            </a:r>
            <a:r>
              <a:rPr lang="zh-CN" altLang="en-US" dirty="0" smtClean="0">
                <a:latin typeface="+mn-ea"/>
              </a:rPr>
              <a:t>组子密钥，每一轮迭代使用一个子密钥。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09596" y="2605343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DES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涉及三个操作：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初始置换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轮函数操作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子密钥产生算法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815513" y="2593488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初始置换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808984" y="3054985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4808984" y="3529592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 bwMode="auto">
          <a:xfrm flipH="1">
            <a:off x="5273772" y="2910969"/>
            <a:ext cx="652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 bwMode="auto">
          <a:xfrm>
            <a:off x="5273772" y="3372466"/>
            <a:ext cx="0" cy="157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endCxn id="15" idx="0"/>
          </p:cNvCxnSpPr>
          <p:nvPr/>
        </p:nvCxnSpPr>
        <p:spPr bwMode="auto">
          <a:xfrm>
            <a:off x="5280301" y="3847073"/>
            <a:ext cx="875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4824269" y="427912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lang="en-US" altLang="zh-CN" sz="1200" b="1" dirty="0" smtClean="0">
                <a:latin typeface="+mn-ea"/>
                <a:ea typeface="+mn-ea"/>
              </a:rPr>
              <a:t>16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4824269" y="478267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左右交换</a:t>
            </a:r>
          </a:p>
        </p:txBody>
      </p:sp>
      <p:cxnSp>
        <p:nvCxnSpPr>
          <p:cNvPr id="19" name="直接箭头连接符 18"/>
          <p:cNvCxnSpPr>
            <a:stCxn id="15" idx="2"/>
            <a:endCxn id="17" idx="0"/>
          </p:cNvCxnSpPr>
          <p:nvPr/>
        </p:nvCxnSpPr>
        <p:spPr bwMode="auto">
          <a:xfrm>
            <a:off x="5289057" y="4596602"/>
            <a:ext cx="0" cy="186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4824269" y="5336056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逆初始置换</a:t>
            </a:r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 bwMode="auto">
          <a:xfrm>
            <a:off x="5289057" y="5100152"/>
            <a:ext cx="0" cy="235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4580506" y="2060848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比特明文输入</a:t>
            </a:r>
            <a:endParaRPr lang="zh-CN" altLang="en-US" sz="15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986673" y="2368067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5312915" y="2384013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5601072" y="2384013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4573940" y="5870723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比特密文输出</a:t>
            </a:r>
            <a:endParaRPr lang="zh-CN" altLang="en-US" sz="15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986673" y="5680435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5312915" y="5696381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5601072" y="5696381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 bwMode="auto">
          <a:xfrm>
            <a:off x="6393160" y="3056076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>
            <a:stCxn id="35" idx="1"/>
            <a:endCxn id="8" idx="3"/>
          </p:cNvCxnSpPr>
          <p:nvPr/>
        </p:nvCxnSpPr>
        <p:spPr bwMode="auto">
          <a:xfrm flipH="1" flipV="1">
            <a:off x="5738559" y="3213726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 bwMode="auto">
          <a:xfrm>
            <a:off x="6399689" y="3529592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9" name="直接箭头连接符 38"/>
          <p:cNvCxnSpPr>
            <a:stCxn id="38" idx="1"/>
          </p:cNvCxnSpPr>
          <p:nvPr/>
        </p:nvCxnSpPr>
        <p:spPr bwMode="auto">
          <a:xfrm flipH="1" flipV="1">
            <a:off x="5745088" y="3687242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圆角矩形 39"/>
          <p:cNvSpPr/>
          <p:nvPr/>
        </p:nvSpPr>
        <p:spPr bwMode="auto">
          <a:xfrm>
            <a:off x="6399689" y="4292231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 bwMode="auto">
          <a:xfrm flipH="1" flipV="1">
            <a:off x="5745088" y="4449881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5889104" y="291839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 smtClean="0">
                <a:latin typeface="Times New Roman" panose="02020603050405020304" pitchFamily="18" charset="0"/>
                <a:ea typeface="+mn-ea"/>
              </a:rPr>
              <a:t>1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89104" y="338557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 smtClean="0">
                <a:latin typeface="Times New Roman" panose="02020603050405020304" pitchFamily="18" charset="0"/>
                <a:ea typeface="+mn-ea"/>
              </a:rPr>
              <a:t>2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89104" y="4142531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 smtClean="0">
                <a:latin typeface="Times New Roman" panose="02020603050405020304" pitchFamily="18" charset="0"/>
                <a:ea typeface="+mn-ea"/>
              </a:rPr>
              <a:t>16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983865" y="2606598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置换</a:t>
            </a:r>
            <a:r>
              <a:rPr lang="zh-CN" altLang="en-US" sz="1200" b="1" dirty="0" smtClean="0">
                <a:latin typeface="+mn-ea"/>
              </a:rPr>
              <a:t>选择</a:t>
            </a:r>
            <a:r>
              <a:rPr lang="en-US" altLang="zh-CN" sz="1200" b="1" dirty="0">
                <a:latin typeface="+mn-ea"/>
              </a:rPr>
              <a:t>1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977336" y="3068095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左循环移位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7977336" y="3542702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左循环移位</a:t>
            </a:r>
          </a:p>
        </p:txBody>
      </p:sp>
      <p:cxnSp>
        <p:nvCxnSpPr>
          <p:cNvPr id="49" name="直接箭头连接符 48"/>
          <p:cNvCxnSpPr>
            <a:stCxn id="46" idx="2"/>
            <a:endCxn id="47" idx="0"/>
          </p:cNvCxnSpPr>
          <p:nvPr/>
        </p:nvCxnSpPr>
        <p:spPr bwMode="auto">
          <a:xfrm flipH="1">
            <a:off x="8442124" y="2924079"/>
            <a:ext cx="652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>
            <a:stCxn id="47" idx="2"/>
            <a:endCxn id="48" idx="0"/>
          </p:cNvCxnSpPr>
          <p:nvPr/>
        </p:nvCxnSpPr>
        <p:spPr bwMode="auto">
          <a:xfrm>
            <a:off x="8442124" y="3385576"/>
            <a:ext cx="0" cy="157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endCxn id="52" idx="0"/>
          </p:cNvCxnSpPr>
          <p:nvPr/>
        </p:nvCxnSpPr>
        <p:spPr bwMode="auto">
          <a:xfrm>
            <a:off x="8448653" y="3860183"/>
            <a:ext cx="875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圆角矩形 51"/>
          <p:cNvSpPr/>
          <p:nvPr/>
        </p:nvSpPr>
        <p:spPr bwMode="auto">
          <a:xfrm>
            <a:off x="7992621" y="429223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左循环移位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838980" y="206084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比特密钥</a:t>
            </a:r>
            <a:endParaRPr lang="zh-CN" altLang="en-US" sz="15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8402693" y="2384013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>
            <a:off x="8690850" y="2384013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/>
          <p:nvPr/>
        </p:nvCxnSpPr>
        <p:spPr bwMode="auto">
          <a:xfrm>
            <a:off x="8121352" y="2377464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>
            <a:stCxn id="47" idx="1"/>
            <a:endCxn id="35" idx="3"/>
          </p:cNvCxnSpPr>
          <p:nvPr/>
        </p:nvCxnSpPr>
        <p:spPr bwMode="auto">
          <a:xfrm flipH="1" flipV="1">
            <a:off x="7401272" y="3214817"/>
            <a:ext cx="576064" cy="12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>
            <a:stCxn id="48" idx="1"/>
            <a:endCxn id="38" idx="3"/>
          </p:cNvCxnSpPr>
          <p:nvPr/>
        </p:nvCxnSpPr>
        <p:spPr bwMode="auto">
          <a:xfrm flipH="1" flipV="1">
            <a:off x="7407801" y="3688333"/>
            <a:ext cx="569535" cy="1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>
            <a:stCxn id="52" idx="1"/>
            <a:endCxn id="40" idx="3"/>
          </p:cNvCxnSpPr>
          <p:nvPr/>
        </p:nvCxnSpPr>
        <p:spPr bwMode="auto">
          <a:xfrm flipH="1">
            <a:off x="7407801" y="4450972"/>
            <a:ext cx="584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4420287" y="2953813"/>
            <a:ext cx="1417557" cy="16993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98411" y="3327375"/>
            <a:ext cx="41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轮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函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数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66130" y="2420888"/>
            <a:ext cx="2935342" cy="23617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83570" y="243522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子密钥产生算法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 （初始置换）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62302" y="2348880"/>
            <a:ext cx="3210578" cy="20882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44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52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64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063164"/>
              </p:ext>
            </p:extLst>
          </p:nvPr>
        </p:nvGraphicFramePr>
        <p:xfrm>
          <a:off x="3800872" y="4541334"/>
          <a:ext cx="2520281" cy="212376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8032"/>
                <a:gridCol w="288032"/>
                <a:gridCol w="369042"/>
                <a:gridCol w="315035"/>
                <a:gridCol w="315035"/>
                <a:gridCol w="315035"/>
                <a:gridCol w="315035"/>
                <a:gridCol w="315035"/>
              </a:tblGrid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52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46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56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57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49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33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076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59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53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25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63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55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47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21152" y="2348880"/>
            <a:ext cx="3103301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9130" y="40510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置换矩阵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 bwMode="auto">
          <a:xfrm>
            <a:off x="6285148" y="231287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6177136" y="2599013"/>
            <a:ext cx="2952328" cy="2054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9054762" y="231949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031258" y="4052054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352600" y="4365104"/>
            <a:ext cx="2592287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992560" y="2367699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25" idx="5"/>
          </p:cNvCxnSpPr>
          <p:nvPr/>
        </p:nvCxnSpPr>
        <p:spPr bwMode="auto">
          <a:xfrm>
            <a:off x="1299873" y="2675012"/>
            <a:ext cx="4877263" cy="1978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4088904" y="2873335"/>
            <a:ext cx="2035640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置换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3944888" y="2564904"/>
            <a:ext cx="237626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57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 （初始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逆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置换）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1152" y="2348880"/>
            <a:ext cx="3220540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44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52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64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3299" y="2348881"/>
            <a:ext cx="3087573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11914"/>
              </p:ext>
            </p:extLst>
          </p:nvPr>
        </p:nvGraphicFramePr>
        <p:xfrm>
          <a:off x="3678232" y="4509120"/>
          <a:ext cx="2469409" cy="2160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9357"/>
                <a:gridCol w="308449"/>
                <a:gridCol w="307541"/>
                <a:gridCol w="309357"/>
                <a:gridCol w="309357"/>
                <a:gridCol w="308449"/>
                <a:gridCol w="307542"/>
                <a:gridCol w="309357"/>
              </a:tblGrid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88904" y="40510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逆置换矩阵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3440832" y="3284984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>
            <a:stCxn id="16" idx="5"/>
          </p:cNvCxnSpPr>
          <p:nvPr/>
        </p:nvCxnSpPr>
        <p:spPr bwMode="auto">
          <a:xfrm>
            <a:off x="3748145" y="3592297"/>
            <a:ext cx="124735" cy="968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22"/>
          <p:cNvSpPr/>
          <p:nvPr/>
        </p:nvSpPr>
        <p:spPr bwMode="auto">
          <a:xfrm>
            <a:off x="6260807" y="234888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429169" y="3089293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5961112" y="2600908"/>
            <a:ext cx="3168352" cy="19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32"/>
          <p:cNvSpPr/>
          <p:nvPr/>
        </p:nvSpPr>
        <p:spPr bwMode="auto">
          <a:xfrm>
            <a:off x="9044038" y="234888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4088904" y="2873335"/>
            <a:ext cx="2035640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逆置换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872880" y="2564904"/>
            <a:ext cx="2448272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3789209" y="3269313"/>
            <a:ext cx="2171903" cy="1310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9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介绍（轮函数）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5177188" y="1772816"/>
            <a:ext cx="4672356" cy="4752970"/>
            <a:chOff x="2066979" y="214290"/>
            <a:chExt cx="6862744" cy="650318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66979" y="214290"/>
              <a:ext cx="214783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764275" y="214290"/>
              <a:ext cx="216518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66979" y="5748915"/>
              <a:ext cx="214783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764275" y="1597947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4764275" y="1044484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400" dirty="0" smtClean="0">
                  <a:latin typeface="Times New Roman" pitchFamily="18" charset="0"/>
                </a:rPr>
                <a:t>扩展</a:t>
              </a:r>
              <a:r>
                <a:rPr kumimoji="0" lang="zh-CN" altLang="en-US" sz="1400" dirty="0">
                  <a:latin typeface="Times New Roman" pitchFamily="18" charset="0"/>
                </a:rPr>
                <a:t>运算</a:t>
              </a:r>
              <a:r>
                <a:rPr kumimoji="0" lang="en-US" altLang="zh-CN" sz="1400" dirty="0" smtClean="0">
                  <a:latin typeface="Times New Roman" pitchFamily="18" charset="0"/>
                </a:rPr>
                <a:t>E</a:t>
              </a:r>
              <a:endParaRPr kumimoji="0" lang="en-US" altLang="zh-CN" sz="1400" dirty="0">
                <a:latin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573463" y="629387"/>
              <a:ext cx="0" cy="4150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573463" y="1459580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764275" y="2843237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573463" y="2013043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573463" y="2566506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5412115" y="2289775"/>
              <a:ext cx="302897" cy="281970"/>
            </a:xfrm>
            <a:prstGeom prst="flowChar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32267" y="2082632"/>
              <a:ext cx="1597456" cy="77486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子密钥</a:t>
              </a:r>
              <a:r>
                <a:rPr kumimoji="0" lang="en-US" altLang="zh-CN" sz="1400" i="1" dirty="0" err="1">
                  <a:latin typeface="Times New Roman" pitchFamily="18" charset="0"/>
                </a:rPr>
                <a:t>K</a:t>
              </a:r>
              <a:r>
                <a:rPr kumimoji="0" lang="en-US" altLang="zh-CN" sz="1400" i="1" baseline="-25000" dirty="0" err="1">
                  <a:latin typeface="Times New Roman" pitchFamily="18" charset="0"/>
                </a:rPr>
                <a:t>i</a:t>
              </a:r>
              <a:endParaRPr kumimoji="0" lang="en-US" altLang="zh-CN" sz="1400" i="1" dirty="0">
                <a:latin typeface="Times New Roman" pitchFamily="18" charset="0"/>
              </a:endParaRPr>
            </a:p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764275" y="3950162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4764275" y="3396700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400" dirty="0" smtClean="0">
                  <a:latin typeface="Times New Roman" pitchFamily="18" charset="0"/>
                </a:rPr>
                <a:t>压缩运算</a:t>
              </a:r>
              <a:r>
                <a:rPr lang="en-US" altLang="zh-CN" sz="1400" dirty="0" smtClean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4764275" y="4503625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400" dirty="0" smtClean="0">
                  <a:latin typeface="Times New Roman" pitchFamily="18" charset="0"/>
                </a:rPr>
                <a:t>置换运算</a:t>
              </a:r>
              <a:r>
                <a:rPr lang="en-US" altLang="zh-CN" sz="1400" dirty="0" smtClean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573463" y="3258335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573463" y="3811796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764275" y="5748915"/>
              <a:ext cx="2093746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 err="1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 err="1">
                  <a:latin typeface="Times New Roman" pitchFamily="18" charset="0"/>
                </a:rPr>
                <a:t>i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573463" y="4365259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573463" y="4918722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573463" y="5472185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876168" y="629387"/>
              <a:ext cx="52760" cy="4799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2928928" y="5357824"/>
              <a:ext cx="2500331" cy="457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16528" y="767753"/>
              <a:ext cx="30569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516528" y="767753"/>
              <a:ext cx="0" cy="49811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336708" y="6302378"/>
              <a:ext cx="1378037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1400" dirty="0">
                  <a:latin typeface="Times New Roman" pitchFamily="18" charset="0"/>
                </a:rPr>
                <a:t>=</a:t>
              </a:r>
              <a:r>
                <a:rPr kumimoji="0" lang="en-US" altLang="zh-CN" sz="1400" i="1" dirty="0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34" name="直接箭头连接符 33"/>
            <p:cNvCxnSpPr>
              <a:stCxn id="18" idx="1"/>
              <a:endCxn id="17" idx="6"/>
            </p:cNvCxnSpPr>
            <p:nvPr/>
          </p:nvCxnSpPr>
          <p:spPr>
            <a:xfrm rot="10800000">
              <a:off x="5715011" y="2430761"/>
              <a:ext cx="1617255" cy="393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5429258" y="5218736"/>
              <a:ext cx="302897" cy="281970"/>
            </a:xfrm>
            <a:prstGeom prst="flowChar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838043" y="2608322"/>
            <a:ext cx="464521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对右半部分数据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进行如下操作：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通过选择扩展运算</a:t>
            </a:r>
            <a:r>
              <a:rPr lang="en-US" altLang="zh-CN" sz="1800" b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扩展成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数据</a:t>
            </a:r>
            <a:endParaRPr lang="en-US" altLang="zh-CN" sz="1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与子密钥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异或生成新的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数据</a:t>
            </a:r>
            <a:endParaRPr lang="zh-CN" altLang="en-US" sz="18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3. 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经过压缩</a:t>
            </a:r>
            <a:r>
              <a:rPr lang="zh-CN" altLang="en-US" sz="1800" b="1" dirty="0">
                <a:latin typeface="Times New Roman" panose="02020603050405020304" pitchFamily="18" charset="0"/>
              </a:rPr>
              <a:t>运算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变成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数据</a:t>
            </a:r>
            <a:endParaRPr lang="en-US" altLang="zh-CN" sz="1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4. 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进行置换运算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与左半部分数据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进行</a:t>
            </a:r>
            <a:r>
              <a:rPr lang="zh-CN" altLang="en-US" sz="1800" b="1" dirty="0">
                <a:latin typeface="Times New Roman" panose="02020603050405020304" pitchFamily="18" charset="0"/>
              </a:rPr>
              <a:t>异或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扩展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运算）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4016896" y="2780928"/>
            <a:ext cx="1762059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扩展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21455" y="2420888"/>
            <a:ext cx="165917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26290"/>
              </p:ext>
            </p:extLst>
          </p:nvPr>
        </p:nvGraphicFramePr>
        <p:xfrm>
          <a:off x="3944888" y="4319286"/>
          <a:ext cx="1852510" cy="2134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9357"/>
                <a:gridCol w="308449"/>
                <a:gridCol w="307541"/>
                <a:gridCol w="309357"/>
                <a:gridCol w="309357"/>
                <a:gridCol w="308449"/>
              </a:tblGrid>
              <a:tr h="54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177136" y="2384884"/>
            <a:ext cx="2376264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</a:t>
            </a:r>
            <a:r>
              <a:rPr kumimoji="0" lang="en-US" altLang="zh-CN" sz="1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  </a:t>
            </a:r>
            <a:r>
              <a:rPr kumimoji="0" lang="en-US" altLang="zh-CN" sz="1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0" lang="en-US" altLang="zh-CN" sz="1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5300" y="386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扩展矩阵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3944888" y="4293096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endCxn id="18" idx="3"/>
          </p:cNvCxnSpPr>
          <p:nvPr/>
        </p:nvCxnSpPr>
        <p:spPr bwMode="auto">
          <a:xfrm flipV="1">
            <a:off x="4252201" y="2666739"/>
            <a:ext cx="1905654" cy="1698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6105128" y="2420888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487953" y="4293096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049344" y="2417628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7"/>
          </p:cNvCxnSpPr>
          <p:nvPr/>
        </p:nvCxnSpPr>
        <p:spPr bwMode="auto">
          <a:xfrm flipV="1">
            <a:off x="5795266" y="2666739"/>
            <a:ext cx="2326086" cy="1668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70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介绍（压缩运算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S-BOX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20552" y="234888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中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则是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非线性的，而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其它运算都是线性的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不易于分析，提供了更好的安全性。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008784" y="3573016"/>
            <a:ext cx="44644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48</a:t>
            </a:r>
            <a:r>
              <a:rPr kumimoji="1" lang="zh-CN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比特寄存器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656856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08784" y="5301208"/>
            <a:ext cx="44644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32</a:t>
            </a:r>
            <a:r>
              <a:rPr kumimoji="1" lang="zh-CN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比特寄存器</a:t>
            </a:r>
          </a:p>
        </p:txBody>
      </p:sp>
      <p:cxnSp>
        <p:nvCxnSpPr>
          <p:cNvPr id="11" name="直接箭头连接符 10"/>
          <p:cNvCxnSpPr>
            <a:endCxn id="7" idx="0"/>
          </p:cNvCxnSpPr>
          <p:nvPr/>
        </p:nvCxnSpPr>
        <p:spPr bwMode="auto">
          <a:xfrm>
            <a:off x="3800872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7" idx="2"/>
          </p:cNvCxnSpPr>
          <p:nvPr/>
        </p:nvCxnSpPr>
        <p:spPr bwMode="auto">
          <a:xfrm>
            <a:off x="380087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4088904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 bwMode="auto">
          <a:xfrm>
            <a:off x="4232920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14" idx="2"/>
          </p:cNvCxnSpPr>
          <p:nvPr/>
        </p:nvCxnSpPr>
        <p:spPr bwMode="auto">
          <a:xfrm>
            <a:off x="4232920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4520952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 bwMode="auto">
          <a:xfrm>
            <a:off x="466496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7" idx="2"/>
          </p:cNvCxnSpPr>
          <p:nvPr/>
        </p:nvCxnSpPr>
        <p:spPr bwMode="auto">
          <a:xfrm>
            <a:off x="4664968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4953000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 bwMode="auto">
          <a:xfrm>
            <a:off x="5097016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20" idx="2"/>
          </p:cNvCxnSpPr>
          <p:nvPr/>
        </p:nvCxnSpPr>
        <p:spPr bwMode="auto">
          <a:xfrm>
            <a:off x="5097016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5385048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endCxn id="23" idx="0"/>
          </p:cNvCxnSpPr>
          <p:nvPr/>
        </p:nvCxnSpPr>
        <p:spPr bwMode="auto">
          <a:xfrm>
            <a:off x="5529064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23" idx="2"/>
          </p:cNvCxnSpPr>
          <p:nvPr/>
        </p:nvCxnSpPr>
        <p:spPr bwMode="auto">
          <a:xfrm>
            <a:off x="5529064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5817096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 bwMode="auto">
          <a:xfrm>
            <a:off x="5961112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26" idx="2"/>
          </p:cNvCxnSpPr>
          <p:nvPr/>
        </p:nvCxnSpPr>
        <p:spPr bwMode="auto">
          <a:xfrm>
            <a:off x="596111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6249144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endCxn id="29" idx="0"/>
          </p:cNvCxnSpPr>
          <p:nvPr/>
        </p:nvCxnSpPr>
        <p:spPr bwMode="auto">
          <a:xfrm>
            <a:off x="6393160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29" idx="2"/>
          </p:cNvCxnSpPr>
          <p:nvPr/>
        </p:nvCxnSpPr>
        <p:spPr bwMode="auto">
          <a:xfrm>
            <a:off x="6393160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6681192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 bwMode="auto">
          <a:xfrm>
            <a:off x="682520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32" idx="2"/>
          </p:cNvCxnSpPr>
          <p:nvPr/>
        </p:nvCxnSpPr>
        <p:spPr bwMode="auto">
          <a:xfrm>
            <a:off x="6825208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4589842" y="580526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介绍（压缩运算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S-BOX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49914"/>
              </p:ext>
            </p:extLst>
          </p:nvPr>
        </p:nvGraphicFramePr>
        <p:xfrm>
          <a:off x="2928938" y="5072063"/>
          <a:ext cx="62007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" name="Equation" r:id="rId3" imgW="3670200" imgH="444240" progId="Equation.DSMT4">
                  <p:embed/>
                </p:oleObj>
              </mc:Choice>
              <mc:Fallback>
                <p:oleObj name="Equation" r:id="rId3" imgW="3670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072063"/>
                        <a:ext cx="62007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337045" y="2567620"/>
            <a:ext cx="492027" cy="24530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584848" y="2567620"/>
            <a:ext cx="864096" cy="42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 bwMode="auto">
          <a:xfrm>
            <a:off x="1829072" y="2780928"/>
            <a:ext cx="1755776" cy="1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/>
          <p:nvPr/>
        </p:nvCxnSpPr>
        <p:spPr bwMode="auto">
          <a:xfrm rot="5400000" flipH="1" flipV="1">
            <a:off x="1446820" y="3163180"/>
            <a:ext cx="2088232" cy="1323728"/>
          </a:xfrm>
          <a:prstGeom prst="bentConnector3">
            <a:avLst>
              <a:gd name="adj1" fmla="val 25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368824" y="4221088"/>
            <a:ext cx="1368152" cy="42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endCxn id="20" idx="1"/>
          </p:cNvCxnSpPr>
          <p:nvPr/>
        </p:nvCxnSpPr>
        <p:spPr bwMode="auto">
          <a:xfrm flipV="1">
            <a:off x="1829072" y="4435754"/>
            <a:ext cx="1539752" cy="1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/>
          <p:nvPr/>
        </p:nvCxnSpPr>
        <p:spPr bwMode="auto">
          <a:xfrm rot="16200000" flipH="1">
            <a:off x="1816732" y="4017404"/>
            <a:ext cx="432673" cy="407992"/>
          </a:xfrm>
          <a:prstGeom prst="bentConnector3">
            <a:avLst>
              <a:gd name="adj1" fmla="val 103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/>
          <p:nvPr/>
        </p:nvCxnSpPr>
        <p:spPr bwMode="auto">
          <a:xfrm rot="16200000" flipH="1">
            <a:off x="1765135" y="3707605"/>
            <a:ext cx="793444" cy="665567"/>
          </a:xfrm>
          <a:prstGeom prst="bentConnector3">
            <a:avLst>
              <a:gd name="adj1" fmla="val -28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肘形连接符 31"/>
          <p:cNvCxnSpPr/>
          <p:nvPr/>
        </p:nvCxnSpPr>
        <p:spPr bwMode="auto">
          <a:xfrm rot="16200000" flipH="1">
            <a:off x="1748954" y="3276324"/>
            <a:ext cx="1223510" cy="1095348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4520952" y="2535287"/>
            <a:ext cx="492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行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20597" y="4191471"/>
            <a:ext cx="492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列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5097016" y="3095861"/>
            <a:ext cx="4199384" cy="34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601072" y="2708920"/>
            <a:ext cx="0" cy="1512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5248218" y="3090009"/>
            <a:ext cx="28084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300"/>
              </a:spcBef>
            </a:pP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53228"/>
              </p:ext>
            </p:extLst>
          </p:nvPr>
        </p:nvGraphicFramePr>
        <p:xfrm>
          <a:off x="5606802" y="2849488"/>
          <a:ext cx="230571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"/>
                <a:gridCol w="230571"/>
                <a:gridCol w="230571"/>
                <a:gridCol w="230571"/>
                <a:gridCol w="230571"/>
                <a:gridCol w="230571"/>
                <a:gridCol w="230571"/>
                <a:gridCol w="230571"/>
                <a:gridCol w="230571"/>
                <a:gridCol w="230571"/>
              </a:tblGrid>
              <a:tr h="27363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28192"/>
              </p:ext>
            </p:extLst>
          </p:nvPr>
        </p:nvGraphicFramePr>
        <p:xfrm>
          <a:off x="7962062" y="2849488"/>
          <a:ext cx="13834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"/>
                <a:gridCol w="230571"/>
                <a:gridCol w="230571"/>
                <a:gridCol w="230571"/>
                <a:gridCol w="230571"/>
                <a:gridCol w="230571"/>
              </a:tblGrid>
              <a:tr h="27363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</a:tbl>
          </a:graphicData>
        </a:graphic>
      </p:graphicFrame>
      <p:sp>
        <p:nvSpPr>
          <p:cNvPr id="53" name="椭圆 52"/>
          <p:cNvSpPr/>
          <p:nvPr/>
        </p:nvSpPr>
        <p:spPr bwMode="auto">
          <a:xfrm>
            <a:off x="7680059" y="3933056"/>
            <a:ext cx="360040" cy="3748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2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（子密钥生成）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25092"/>
              </p:ext>
            </p:extLst>
          </p:nvPr>
        </p:nvGraphicFramePr>
        <p:xfrm>
          <a:off x="3015835" y="2458923"/>
          <a:ext cx="4547915" cy="399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" name="Picture" r:id="rId3" imgW="4457880" imgH="4447080" progId="Word.Picture.8">
                  <p:embed/>
                </p:oleObj>
              </mc:Choice>
              <mc:Fallback>
                <p:oleObj name="Picture" r:id="rId3" imgW="4457880" imgH="4447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835" y="2458923"/>
                        <a:ext cx="4547915" cy="39938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029059" y="2669359"/>
            <a:ext cx="8388437" cy="3783977"/>
            <a:chOff x="-102" y="1272"/>
            <a:chExt cx="5688" cy="2274"/>
          </a:xfrm>
        </p:grpSpPr>
        <p:graphicFrame>
          <p:nvGraphicFramePr>
            <p:cNvPr id="3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026228"/>
                </p:ext>
              </p:extLst>
            </p:nvPr>
          </p:nvGraphicFramePr>
          <p:xfrm>
            <a:off x="-102" y="1272"/>
            <a:ext cx="129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9" name="BMP 图像" r:id="rId5" imgW="2387723" imgH="2209524" progId="Paint.Picture">
                    <p:embed/>
                  </p:oleObj>
                </mc:Choice>
                <mc:Fallback>
                  <p:oleObj name="BMP 图像" r:id="rId5" imgW="2387723" imgH="22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2" y="1272"/>
                          <a:ext cx="129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204" y="1584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321"/>
                </p:ext>
              </p:extLst>
            </p:nvPr>
          </p:nvGraphicFramePr>
          <p:xfrm>
            <a:off x="4524" y="2570"/>
            <a:ext cx="106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0" name="BMP 图像" r:id="rId7" imgW="1276200" imgH="1299240" progId="Paint.Picture">
                    <p:embed/>
                  </p:oleObj>
                </mc:Choice>
                <mc:Fallback>
                  <p:oleObj name="BMP 图像" r:id="rId7" imgW="1276200" imgH="129924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2570"/>
                          <a:ext cx="1062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597" y="2753"/>
              <a:ext cx="927" cy="2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3597" y="3099"/>
              <a:ext cx="927" cy="17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5817096" y="3140968"/>
            <a:ext cx="216024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93160" y="3140968"/>
            <a:ext cx="216024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的安全强度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785225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对算法本身的分析</a:t>
            </a:r>
            <a:endPara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60800" eaLnBrk="1" hangingPunct="1">
              <a:lnSpc>
                <a:spcPct val="90000"/>
              </a:lnSpc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指得是通过研究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算法的性质而找到破译算法的可能性。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是现存加密算法中被研究得最彻底的一个，至今没有成功找到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的致命缺陷。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对使用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56-bit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密钥的分析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60800" eaLnBrk="1" hangingPunct="1">
              <a:lnSpc>
                <a:spcPct val="90000"/>
              </a:lnSpc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计算速度的提升使得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56-bit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密钥的使用变得不安全，在有限时间内使用超算技术可以穷举搜索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56-bit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密钥的所有组合。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分组密码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err="1" smtClean="0"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latin typeface="Times New Roman" panose="02020603050405020304" pitchFamily="18" charset="0"/>
              </a:rPr>
              <a:t>密码结构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数据加密标准</a:t>
            </a:r>
            <a:r>
              <a:rPr lang="en-US" altLang="zh-CN" dirty="0" smtClean="0">
                <a:latin typeface="Times New Roman" panose="02020603050405020304" pitchFamily="18" charset="0"/>
              </a:rPr>
              <a:t>(DES)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三重</a:t>
            </a:r>
            <a:r>
              <a:rPr lang="en-US" altLang="zh-CN" dirty="0" smtClean="0">
                <a:latin typeface="Times New Roman" panose="02020603050405020304" pitchFamily="18" charset="0"/>
              </a:rPr>
              <a:t>DES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785225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需要对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进行替换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600" b="1" dirty="0">
                <a:latin typeface="+mn-ea"/>
                <a:ea typeface="+mn-ea"/>
              </a:rPr>
              <a:t>理论攻击</a:t>
            </a:r>
            <a:r>
              <a:rPr lang="zh-CN" altLang="en-US" sz="2600" b="1" dirty="0" smtClean="0">
                <a:latin typeface="+mn-ea"/>
                <a:ea typeface="+mn-ea"/>
              </a:rPr>
              <a:t>可能会攻破</a:t>
            </a:r>
            <a:r>
              <a:rPr lang="zh-CN" altLang="en-US" sz="2600" b="1" dirty="0">
                <a:latin typeface="+mn-ea"/>
                <a:ea typeface="+mn-ea"/>
              </a:rPr>
              <a:t>它</a:t>
            </a:r>
            <a:endParaRPr lang="en-US" altLang="zh-CN" sz="2600" b="1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600" b="1" dirty="0">
                <a:latin typeface="+mn-ea"/>
                <a:ea typeface="+mn-ea"/>
              </a:rPr>
              <a:t>表明存在穷举搜索密钥攻击的</a:t>
            </a:r>
            <a:r>
              <a:rPr lang="zh-CN" altLang="en-US" sz="2600" b="1" dirty="0" smtClean="0">
                <a:latin typeface="+mn-ea"/>
                <a:ea typeface="+mn-ea"/>
              </a:rPr>
              <a:t>可能性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采用</a:t>
            </a:r>
            <a:r>
              <a:rPr lang="zh-CN" altLang="en-US" dirty="0" smtClean="0">
                <a:latin typeface="Times New Roman" panose="02020603050405020304" pitchFamily="18" charset="0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</a:rPr>
              <a:t>明文</a:t>
            </a:r>
            <a:r>
              <a:rPr lang="zh-CN" altLang="en-US" dirty="0" smtClean="0">
                <a:latin typeface="Times New Roman" panose="02020603050405020304" pitchFamily="18" charset="0"/>
              </a:rPr>
              <a:t>进行多重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 smtClean="0">
                <a:latin typeface="Times New Roman" panose="02020603050405020304" pitchFamily="18" charset="0"/>
              </a:rPr>
              <a:t>加密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</a:rPr>
              <a:t>方法，</a:t>
            </a:r>
            <a:r>
              <a:rPr lang="en-US" altLang="zh-CN" dirty="0" smtClean="0">
                <a:latin typeface="Times New Roman" panose="02020603050405020304" pitchFamily="18" charset="0"/>
              </a:rPr>
              <a:t>3DES</a:t>
            </a:r>
            <a:r>
              <a:rPr lang="zh-CN" altLang="en-US" dirty="0" smtClean="0">
                <a:latin typeface="Times New Roman" panose="02020603050405020304" pitchFamily="18" charset="0"/>
              </a:rPr>
              <a:t>就是</a:t>
            </a:r>
            <a:r>
              <a:rPr lang="zh-CN" altLang="en-US" dirty="0">
                <a:latin typeface="Times New Roman" panose="02020603050405020304" pitchFamily="18" charset="0"/>
              </a:rPr>
              <a:t>三重</a:t>
            </a:r>
            <a:r>
              <a:rPr lang="en-US" altLang="zh-CN" dirty="0" smtClean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加密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（两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个密钥）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重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加密，一般需要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个不同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密钥，但</a:t>
            </a:r>
            <a:r>
              <a:rPr lang="zh-CN" altLang="en-US" sz="2800" dirty="0">
                <a:latin typeface="Times New Roman" panose="02020603050405020304" pitchFamily="18" charset="0"/>
              </a:rPr>
              <a:t>也可以在</a:t>
            </a:r>
            <a:r>
              <a:rPr lang="en-US" altLang="zh-CN" sz="2800" i="1" dirty="0">
                <a:latin typeface="Times New Roman" panose="02020603050405020304" pitchFamily="18" charset="0"/>
              </a:rPr>
              <a:t>E-D-E</a:t>
            </a:r>
            <a:r>
              <a:rPr lang="zh-CN" altLang="en-US" sz="2800" dirty="0">
                <a:latin typeface="Times New Roman" panose="02020603050405020304" pitchFamily="18" charset="0"/>
              </a:rPr>
              <a:t>序列下使用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ctr" eaLnBrk="1" hangingPunct="1">
              <a:lnSpc>
                <a:spcPct val="11000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)))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-457200"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在安全上加密和解密是等效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的。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lvl="1" algn="ctr" eaLnBrk="1" hangingPunct="1">
              <a:lnSpc>
                <a:spcPct val="11000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K1=K2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，相当于单个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</a:t>
            </a:r>
          </a:p>
          <a:p>
            <a:pPr lvl="1" eaLnBrk="1" hangingPunct="1"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（三个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8"/>
            <a:ext cx="8967940" cy="365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采用</a:t>
            </a:r>
            <a:r>
              <a:rPr lang="zh-CN" altLang="en-US" sz="2800" dirty="0">
                <a:latin typeface="Times New Roman" panose="02020603050405020304" pitchFamily="18" charset="0"/>
              </a:rPr>
              <a:t>三个密钥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的加密过程如下所示：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                      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K3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)))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解密过程仅仅是使用相反的密钥顺序进行操作：</a:t>
            </a:r>
            <a:endParaRPr lang="en-US" altLang="zh-CN" b="1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AU" altLang="zh-CN" b="1" dirty="0" smtClean="0">
                <a:latin typeface="Times New Roman" panose="02020603050405020304" pitchFamily="18" charset="0"/>
                <a:ea typeface="+mn-ea"/>
              </a:rPr>
              <a:t>                      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K3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)))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9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013601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330312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2007040" y="3159422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38424" y="2206886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524613" y="2566926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3348705" y="31485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657953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4021713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6314137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666065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7322249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968121" y="315612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4747" y="31485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7055" y="3138018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4329" y="2206886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5160518" y="2566926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6644747" y="2204594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830936" y="2564634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24"/>
          <p:cNvSpPr/>
          <p:nvPr/>
        </p:nvSpPr>
        <p:spPr bwMode="auto">
          <a:xfrm>
            <a:off x="3013601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330312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2007040" y="5099861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38424" y="4147325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524613" y="4507365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348705" y="5088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657953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21713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314137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666065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7322249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4968121" y="509655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44747" y="5088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67055" y="5078457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74329" y="4147325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5160518" y="4507365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6644747" y="4145033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6830936" y="4505073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4167162" y="2990344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43539" y="2991032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61554" y="4930783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843538" y="4931471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41370" y="3645024"/>
            <a:ext cx="19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加密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741370" y="5579948"/>
            <a:ext cx="19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解密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分组密码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223953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什么是分组密码</a:t>
            </a:r>
          </a:p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</a:rPr>
              <a:t>将被加密明文划分成一个一个的分组，输入</a:t>
            </a:r>
            <a:r>
              <a:rPr lang="en-US" altLang="zh-CN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比特明文分组，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输出</a:t>
            </a:r>
            <a:r>
              <a:rPr lang="en-US" altLang="zh-CN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</a:t>
            </a:r>
            <a:r>
              <a:rPr lang="zh-CN" altLang="en-US" sz="2600" dirty="0">
                <a:latin typeface="Times New Roman" panose="02020603050405020304" pitchFamily="18" charset="0"/>
              </a:rPr>
              <a:t>密文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分组。若映射可逆，具有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b="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种替换可能性</a:t>
            </a:r>
            <a:r>
              <a:rPr lang="zh-CN" altLang="en-US" sz="2600" dirty="0">
                <a:latin typeface="Times New Roman" panose="02020603050405020304" pitchFamily="18" charset="0"/>
              </a:rPr>
              <a:t>。如以下示例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，每个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比特输入唯一映射为另一个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比特输出。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1856582" y="3804750"/>
            <a:ext cx="691276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9   10    11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13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6582" y="4293096"/>
            <a:ext cx="6912768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56582" y="5429514"/>
            <a:ext cx="691276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9   10    11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13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214468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50472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86476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14468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250472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286476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29681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65685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01689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444894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480898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16902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52906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961112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46516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696922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473280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797733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8481392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365685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01689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444894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480898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/>
          <p:nvPr/>
        </p:nvCxnSpPr>
        <p:spPr bwMode="auto">
          <a:xfrm>
            <a:off x="516902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>
            <a:off x="560107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596111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646516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696922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473280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797733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848139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329552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2144688" y="4293096"/>
            <a:ext cx="151216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2504728" y="4293096"/>
            <a:ext cx="3456384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2864768" y="4293096"/>
            <a:ext cx="43075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 flipH="1">
            <a:off x="2144687" y="4293096"/>
            <a:ext cx="115084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3656855" y="4293096"/>
            <a:ext cx="432048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>
            <a:off x="4016250" y="4293096"/>
            <a:ext cx="1152774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/>
          <p:nvPr/>
        </p:nvCxnSpPr>
        <p:spPr bwMode="auto">
          <a:xfrm>
            <a:off x="4448944" y="4293096"/>
            <a:ext cx="115116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808984" y="4293096"/>
            <a:ext cx="2160239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/>
          <p:nvPr/>
        </p:nvCxnSpPr>
        <p:spPr bwMode="auto">
          <a:xfrm flipH="1">
            <a:off x="4015282" y="4293096"/>
            <a:ext cx="1153742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>
            <a:off x="5527289" y="4293096"/>
            <a:ext cx="93787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5960143" y="4293096"/>
            <a:ext cx="251948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/>
          <p:nvPr/>
        </p:nvCxnSpPr>
        <p:spPr bwMode="auto">
          <a:xfrm flipH="1">
            <a:off x="4447976" y="4293096"/>
            <a:ext cx="201719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/>
          <p:nvPr/>
        </p:nvCxnSpPr>
        <p:spPr bwMode="auto">
          <a:xfrm flipH="1">
            <a:off x="2502310" y="4293096"/>
            <a:ext cx="446514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 flipH="1">
            <a:off x="4807209" y="4293096"/>
            <a:ext cx="2664303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 flipH="1">
            <a:off x="7471511" y="4293096"/>
            <a:ext cx="504057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2862833" y="4293096"/>
            <a:ext cx="561590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90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分组密码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13854" cy="286720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分组密码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安全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分析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600" b="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较小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为古典替换</a:t>
            </a:r>
            <a:r>
              <a:rPr lang="zh-CN" altLang="en-US" sz="2600" dirty="0">
                <a:latin typeface="Times New Roman" panose="02020603050405020304" pitchFamily="18" charset="0"/>
              </a:rPr>
              <a:t>密码，易受频度分析法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攻击。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600" b="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较大时：</a:t>
            </a:r>
            <a:r>
              <a:rPr lang="zh-CN" altLang="en-US" sz="2600" dirty="0">
                <a:latin typeface="Times New Roman" panose="02020603050405020304" pitchFamily="18" charset="0"/>
              </a:rPr>
              <a:t>映射本身构成密钥，密钥长度定义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n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en-US" altLang="zh-CN" sz="2600" b="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实际应用中不大可能传输或保存如此多的密钥。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5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什么是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密码结构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1973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年由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IBM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Horst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Feistel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首次提出，通过将明文分组分成左右两半部分，在左半部分采用替换操作，在右半部分采用基于子密钥的轮函数（包括替换和置换组合操作）进行混淆，如此经过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轮迭代处理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后再重新合并组成密文分组。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密码结构流程图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04527" y="2517646"/>
            <a:ext cx="547260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zh-CN" altLang="en-US" sz="26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加密</a:t>
            </a:r>
            <a:r>
              <a:rPr lang="en-US" altLang="zh-CN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6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进行</a:t>
            </a:r>
            <a:r>
              <a:rPr lang="zh-CN" altLang="en-US" sz="2600" dirty="0">
                <a:latin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次迭代后</a:t>
            </a:r>
            <a:r>
              <a:rPr lang="zh-CN" altLang="en-US" sz="2600" dirty="0">
                <a:latin typeface="Times New Roman" panose="02020603050405020304" pitchFamily="18" charset="0"/>
              </a:rPr>
              <a:t>就得到密文组：</a:t>
            </a:r>
          </a:p>
          <a:p>
            <a:pPr algn="just">
              <a:spcAft>
                <a:spcPts val="600"/>
              </a:spcAft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sz="1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输入：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0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           for </a:t>
            </a:r>
            <a:r>
              <a:rPr lang="en-US" altLang="zh-CN" sz="26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=1</a:t>
            </a:r>
            <a:r>
              <a:rPr lang="en-US" altLang="zh-CN" sz="2600" dirty="0">
                <a:latin typeface="Times New Roman" panose="02020603050405020304" pitchFamily="18" charset="0"/>
              </a:rPr>
              <a:t>,..., 16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-1 </a:t>
            </a:r>
            <a:endParaRPr lang="en-US" altLang="zh-CN" sz="2600" baseline="-250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</a:rPr>
              <a:t>        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        输出：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〈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密文</a:t>
            </a:r>
            <a:r>
              <a:rPr lang="zh-CN" altLang="en-US" sz="2600" dirty="0">
                <a:latin typeface="Times New Roman" panose="02020603050405020304" pitchFamily="18" charset="0"/>
              </a:rPr>
              <a:t>〉</a:t>
            </a:r>
            <a:r>
              <a:rPr lang="zh-CN" altLang="en-US" sz="2600" dirty="0" smtClean="0">
                <a:latin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17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17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5825136" y="1822903"/>
            <a:ext cx="3880392" cy="4414409"/>
            <a:chOff x="285011" y="389274"/>
            <a:chExt cx="4730749" cy="6497226"/>
          </a:xfrm>
        </p:grpSpPr>
        <p:sp>
          <p:nvSpPr>
            <p:cNvPr id="138" name="矩形 137"/>
            <p:cNvSpPr/>
            <p:nvPr/>
          </p:nvSpPr>
          <p:spPr bwMode="auto">
            <a:xfrm>
              <a:off x="1899367" y="465755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39" name="直接连接符 138"/>
            <p:cNvCxnSpPr>
              <a:stCxn id="138" idx="0"/>
              <a:endCxn id="138" idx="2"/>
            </p:cNvCxnSpPr>
            <p:nvPr/>
          </p:nvCxnSpPr>
          <p:spPr bwMode="auto">
            <a:xfrm>
              <a:off x="2657428" y="46575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文本框 139"/>
            <p:cNvSpPr txBox="1"/>
            <p:nvPr/>
          </p:nvSpPr>
          <p:spPr>
            <a:xfrm>
              <a:off x="2114403" y="404665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864768" y="404665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flipH="1">
              <a:off x="2298388" y="684546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3073547" y="681569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矩形 143"/>
            <p:cNvSpPr/>
            <p:nvPr/>
          </p:nvSpPr>
          <p:spPr bwMode="auto">
            <a:xfrm>
              <a:off x="2983118" y="894667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 flipH="1">
              <a:off x="2962364" y="850158"/>
              <a:ext cx="20110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/>
            <p:nvPr/>
          </p:nvCxnSpPr>
          <p:spPr bwMode="auto">
            <a:xfrm flipH="1">
              <a:off x="3223728" y="985131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文本框 146"/>
            <p:cNvSpPr txBox="1"/>
            <p:nvPr/>
          </p:nvSpPr>
          <p:spPr>
            <a:xfrm>
              <a:off x="3499190" y="787072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 bwMode="auto">
            <a:xfrm>
              <a:off x="3093279" y="1091754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流程图: 联系 148"/>
            <p:cNvSpPr/>
            <p:nvPr/>
          </p:nvSpPr>
          <p:spPr bwMode="auto">
            <a:xfrm>
              <a:off x="3006122" y="1311410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955449" y="1241331"/>
              <a:ext cx="177903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>
              <a:off x="3092510" y="1488885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箭头连接符 151"/>
            <p:cNvCxnSpPr/>
            <p:nvPr/>
          </p:nvCxnSpPr>
          <p:spPr bwMode="auto">
            <a:xfrm>
              <a:off x="2339996" y="668383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文本框 152"/>
            <p:cNvSpPr txBox="1"/>
            <p:nvPr/>
          </p:nvSpPr>
          <p:spPr>
            <a:xfrm>
              <a:off x="3621780" y="6447818"/>
              <a:ext cx="1393980" cy="43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+mn-ea"/>
                  <a:ea typeface="+mn-ea"/>
                </a:rPr>
                <a:t>输出（密文）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54" name="左大括号 153"/>
            <p:cNvSpPr/>
            <p:nvPr/>
          </p:nvSpPr>
          <p:spPr bwMode="auto">
            <a:xfrm>
              <a:off x="1607788" y="589736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259856" y="873501"/>
              <a:ext cx="413840" cy="7718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1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990082" y="165352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143772" y="1601234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874106" y="1591164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>
              <a:off x="2666765" y="1650517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2307725" y="1869308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082884" y="1866331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矩形 161"/>
            <p:cNvSpPr/>
            <p:nvPr/>
          </p:nvSpPr>
          <p:spPr bwMode="auto">
            <a:xfrm>
              <a:off x="2992455" y="2079429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 flipH="1">
              <a:off x="2971701" y="2034919"/>
              <a:ext cx="20110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 flipH="1">
              <a:off x="3233065" y="2169893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文本框 164"/>
            <p:cNvSpPr txBox="1"/>
            <p:nvPr/>
          </p:nvSpPr>
          <p:spPr>
            <a:xfrm>
              <a:off x="3508527" y="1971834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102616" y="2276516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流程图: 联系 166"/>
            <p:cNvSpPr/>
            <p:nvPr/>
          </p:nvSpPr>
          <p:spPr bwMode="auto">
            <a:xfrm>
              <a:off x="3015459" y="2496172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007175" y="2433864"/>
              <a:ext cx="9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>
              <a:off x="3101847" y="2673647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箭头连接符 169"/>
            <p:cNvCxnSpPr/>
            <p:nvPr/>
          </p:nvCxnSpPr>
          <p:spPr bwMode="auto">
            <a:xfrm>
              <a:off x="2349333" y="1853145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左大括号 170"/>
            <p:cNvSpPr/>
            <p:nvPr/>
          </p:nvSpPr>
          <p:spPr bwMode="auto">
            <a:xfrm>
              <a:off x="1617125" y="1774498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268044" y="2042519"/>
              <a:ext cx="413840" cy="7434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2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999419" y="2838285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4" name="直接连接符 173"/>
            <p:cNvCxnSpPr>
              <a:stCxn id="173" idx="0"/>
              <a:endCxn id="173" idx="2"/>
            </p:cNvCxnSpPr>
            <p:nvPr/>
          </p:nvCxnSpPr>
          <p:spPr bwMode="auto">
            <a:xfrm>
              <a:off x="2757480" y="283828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" name="文本框 174"/>
            <p:cNvSpPr txBox="1"/>
            <p:nvPr/>
          </p:nvSpPr>
          <p:spPr>
            <a:xfrm>
              <a:off x="2153109" y="2785997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883442" y="2775925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>
              <a:off x="1823812" y="3062995"/>
              <a:ext cx="0" cy="482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矩形 177"/>
            <p:cNvSpPr/>
            <p:nvPr/>
          </p:nvSpPr>
          <p:spPr bwMode="auto">
            <a:xfrm>
              <a:off x="1972441" y="356015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9" name="直接连接符 178"/>
            <p:cNvCxnSpPr>
              <a:stCxn id="178" idx="0"/>
              <a:endCxn id="178" idx="2"/>
            </p:cNvCxnSpPr>
            <p:nvPr/>
          </p:nvCxnSpPr>
          <p:spPr bwMode="auto">
            <a:xfrm>
              <a:off x="2730502" y="3560153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文本框 179"/>
            <p:cNvSpPr txBox="1"/>
            <p:nvPr/>
          </p:nvSpPr>
          <p:spPr>
            <a:xfrm>
              <a:off x="2187477" y="3499061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2937842" y="3499061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2" name="直接箭头连接符 181"/>
            <p:cNvCxnSpPr/>
            <p:nvPr/>
          </p:nvCxnSpPr>
          <p:spPr bwMode="auto">
            <a:xfrm flipH="1">
              <a:off x="2371462" y="3778944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箭头连接符 182"/>
            <p:cNvCxnSpPr/>
            <p:nvPr/>
          </p:nvCxnSpPr>
          <p:spPr bwMode="auto">
            <a:xfrm>
              <a:off x="3146621" y="3775967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矩形 183"/>
            <p:cNvSpPr/>
            <p:nvPr/>
          </p:nvSpPr>
          <p:spPr bwMode="auto">
            <a:xfrm>
              <a:off x="3056192" y="3989065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 flipH="1">
              <a:off x="3006122" y="3944555"/>
              <a:ext cx="230425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6" name="直接箭头连接符 185"/>
            <p:cNvCxnSpPr/>
            <p:nvPr/>
          </p:nvCxnSpPr>
          <p:spPr bwMode="auto">
            <a:xfrm flipH="1">
              <a:off x="3296802" y="4079529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文本框 186"/>
            <p:cNvSpPr txBox="1"/>
            <p:nvPr/>
          </p:nvSpPr>
          <p:spPr>
            <a:xfrm>
              <a:off x="3572264" y="3866110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3166353" y="4186152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" name="流程图: 联系 188"/>
            <p:cNvSpPr/>
            <p:nvPr/>
          </p:nvSpPr>
          <p:spPr bwMode="auto">
            <a:xfrm>
              <a:off x="3079196" y="4405808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3065857" y="4335729"/>
              <a:ext cx="9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/>
            <p:nvPr/>
          </p:nvCxnSpPr>
          <p:spPr bwMode="auto">
            <a:xfrm>
              <a:off x="3165584" y="4583283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2413070" y="3762781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3" name="左大括号 192"/>
            <p:cNvSpPr/>
            <p:nvPr/>
          </p:nvSpPr>
          <p:spPr bwMode="auto">
            <a:xfrm>
              <a:off x="1680862" y="3684134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317747" y="3939142"/>
              <a:ext cx="413840" cy="7464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15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195" name="矩形 194"/>
            <p:cNvSpPr/>
            <p:nvPr/>
          </p:nvSpPr>
          <p:spPr bwMode="auto">
            <a:xfrm>
              <a:off x="2063156" y="4747921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216847" y="4695632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2947178" y="4685563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2739839" y="474491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2380799" y="4963706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3155958" y="4960729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1" name="矩形 200"/>
            <p:cNvSpPr/>
            <p:nvPr/>
          </p:nvSpPr>
          <p:spPr bwMode="auto">
            <a:xfrm>
              <a:off x="3065529" y="5173827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 flipH="1">
              <a:off x="3010620" y="5129317"/>
              <a:ext cx="235260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 flipH="1">
              <a:off x="3306139" y="5264291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文本框 203"/>
            <p:cNvSpPr txBox="1"/>
            <p:nvPr/>
          </p:nvSpPr>
          <p:spPr>
            <a:xfrm>
              <a:off x="3581600" y="5050873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直接箭头连接符 204"/>
            <p:cNvCxnSpPr/>
            <p:nvPr/>
          </p:nvCxnSpPr>
          <p:spPr bwMode="auto">
            <a:xfrm>
              <a:off x="3175690" y="5370914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流程图: 联系 205"/>
            <p:cNvSpPr/>
            <p:nvPr/>
          </p:nvSpPr>
          <p:spPr bwMode="auto">
            <a:xfrm>
              <a:off x="3088533" y="5590570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3052260" y="5520491"/>
              <a:ext cx="14533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直接箭头连接符 207"/>
            <p:cNvCxnSpPr/>
            <p:nvPr/>
          </p:nvCxnSpPr>
          <p:spPr bwMode="auto">
            <a:xfrm>
              <a:off x="3174921" y="5768045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2422407" y="4947543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" name="左大括号 209"/>
            <p:cNvSpPr/>
            <p:nvPr/>
          </p:nvSpPr>
          <p:spPr bwMode="auto">
            <a:xfrm>
              <a:off x="1690199" y="4868896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1" name="矩形 210"/>
            <p:cNvSpPr/>
            <p:nvPr/>
          </p:nvSpPr>
          <p:spPr bwMode="auto">
            <a:xfrm>
              <a:off x="2072493" y="593268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12" name="直接连接符 211"/>
            <p:cNvCxnSpPr>
              <a:stCxn id="211" idx="0"/>
              <a:endCxn id="211" idx="2"/>
            </p:cNvCxnSpPr>
            <p:nvPr/>
          </p:nvCxnSpPr>
          <p:spPr bwMode="auto">
            <a:xfrm>
              <a:off x="2830554" y="5932683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" name="文本框 212"/>
            <p:cNvSpPr txBox="1"/>
            <p:nvPr/>
          </p:nvSpPr>
          <p:spPr>
            <a:xfrm>
              <a:off x="2226183" y="5880393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2956516" y="5870326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311455" y="5160495"/>
              <a:ext cx="413840" cy="7640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16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2060588" y="6522756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17" name="直接箭头连接符 216"/>
            <p:cNvCxnSpPr/>
            <p:nvPr/>
          </p:nvCxnSpPr>
          <p:spPr bwMode="auto">
            <a:xfrm>
              <a:off x="2457266" y="6132913"/>
              <a:ext cx="741970" cy="3868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>
              <a:off x="2380799" y="6124394"/>
              <a:ext cx="818439" cy="3953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2833116" y="6522756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/>
            <p:cNvSpPr txBox="1"/>
            <p:nvPr/>
          </p:nvSpPr>
          <p:spPr>
            <a:xfrm>
              <a:off x="2195914" y="6461827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956515" y="6464370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85011" y="389274"/>
              <a:ext cx="1393982" cy="43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+mn-ea"/>
                  <a:ea typeface="+mn-ea"/>
                </a:rPr>
                <a:t>输入（明文）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695537" y="3130471"/>
              <a:ext cx="338554" cy="4007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2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密码结构流程图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04527" y="2517646"/>
            <a:ext cx="573032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zh-CN" altLang="en-US" sz="26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解密</a:t>
            </a:r>
            <a:r>
              <a:rPr lang="en-US" altLang="zh-CN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6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进行</a:t>
            </a:r>
            <a:r>
              <a:rPr lang="zh-CN" altLang="en-US" sz="2600" dirty="0">
                <a:latin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次迭代后</a:t>
            </a:r>
            <a:r>
              <a:rPr lang="zh-CN" altLang="en-US" sz="2600" dirty="0">
                <a:latin typeface="Times New Roman" panose="02020603050405020304" pitchFamily="18" charset="0"/>
              </a:rPr>
              <a:t>就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得到明文</a:t>
            </a:r>
            <a:r>
              <a:rPr lang="zh-CN" altLang="en-US" sz="2600" dirty="0">
                <a:latin typeface="Times New Roman" panose="02020603050405020304" pitchFamily="18" charset="0"/>
              </a:rPr>
              <a:t>组：</a:t>
            </a:r>
          </a:p>
          <a:p>
            <a:pPr algn="just">
              <a:spcAft>
                <a:spcPts val="600"/>
              </a:spcAft>
            </a:pPr>
            <a:r>
              <a:rPr lang="en-US" altLang="zh-CN" sz="2600" i="1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1000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输入：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16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17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17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            for </a:t>
            </a:r>
            <a:r>
              <a:rPr lang="en-US" altLang="zh-CN" sz="26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=16,..., 1</a:t>
            </a:r>
            <a:endParaRPr lang="zh-CN" altLang="en-US" sz="26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       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i-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 </a:t>
            </a:r>
            <a:endParaRPr lang="en-US" altLang="zh-CN" sz="2600" baseline="-250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</a:rPr>
              <a:t>          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i-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L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        输出：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〈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明文</a:t>
            </a:r>
            <a:r>
              <a:rPr lang="zh-CN" altLang="en-US" sz="2600" dirty="0">
                <a:latin typeface="Times New Roman" panose="02020603050405020304" pitchFamily="18" charset="0"/>
              </a:rPr>
              <a:t>〉</a:t>
            </a:r>
            <a:r>
              <a:rPr lang="zh-CN" altLang="en-US" sz="2600" dirty="0" smtClean="0">
                <a:latin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0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961112" y="1844824"/>
            <a:ext cx="3771104" cy="4629900"/>
            <a:chOff x="5961112" y="1679420"/>
            <a:chExt cx="3771104" cy="4905824"/>
          </a:xfrm>
        </p:grpSpPr>
        <p:sp>
          <p:nvSpPr>
            <p:cNvPr id="72" name="文本框 71"/>
            <p:cNvSpPr txBox="1"/>
            <p:nvPr/>
          </p:nvSpPr>
          <p:spPr>
            <a:xfrm>
              <a:off x="6691578" y="5685330"/>
              <a:ext cx="339452" cy="899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1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461783" y="6186692"/>
              <a:ext cx="127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+mn-ea"/>
                  <a:ea typeface="+mn-ea"/>
                </a:rPr>
                <a:t>输入（密文）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5961112" y="1679420"/>
              <a:ext cx="2976344" cy="4726369"/>
              <a:chOff x="5961112" y="1484784"/>
              <a:chExt cx="2976344" cy="4956214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961112" y="1489740"/>
                <a:ext cx="1327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latin typeface="+mn-ea"/>
                    <a:ea typeface="+mn-ea"/>
                  </a:rPr>
                  <a:t>输出（</a:t>
                </a:r>
                <a:r>
                  <a:rPr lang="zh-CN" altLang="en-US" sz="1400" b="1" dirty="0">
                    <a:latin typeface="+mn-ea"/>
                    <a:ea typeface="+mn-ea"/>
                  </a:rPr>
                  <a:t>明</a:t>
                </a:r>
                <a:r>
                  <a:rPr lang="zh-CN" altLang="en-US" sz="1400" b="1" dirty="0" smtClean="0">
                    <a:latin typeface="+mn-ea"/>
                    <a:ea typeface="+mn-ea"/>
                  </a:rPr>
                  <a:t>文）</a:t>
                </a:r>
                <a:endParaRPr lang="zh-CN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7179756" y="1534938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 bwMode="auto">
              <a:xfrm>
                <a:off x="7763728" y="1541677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矩形 10"/>
              <p:cNvSpPr/>
              <p:nvPr/>
            </p:nvSpPr>
            <p:spPr bwMode="auto">
              <a:xfrm>
                <a:off x="7173349" y="206651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7787276" y="2073250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左大括号 12"/>
              <p:cNvSpPr/>
              <p:nvPr/>
            </p:nvSpPr>
            <p:spPr bwMode="auto">
              <a:xfrm>
                <a:off x="6940759" y="2147836"/>
                <a:ext cx="159265" cy="912961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40145" y="2366406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 smtClean="0"/>
                  <a:t>第</a:t>
                </a:r>
                <a:r>
                  <a:rPr lang="en-US" altLang="zh-CN" sz="1000" dirty="0" smtClean="0"/>
                  <a:t>16</a:t>
                </a:r>
                <a:r>
                  <a:rPr lang="zh-CN" altLang="en-US" sz="1000" dirty="0" smtClean="0"/>
                  <a:t>轮</a:t>
                </a:r>
                <a:endParaRPr lang="zh-CN" altLang="en-US" sz="1000" dirty="0"/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188106" y="296982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7772077" y="2976561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16"/>
              <p:cNvCxnSpPr/>
              <p:nvPr/>
            </p:nvCxnSpPr>
            <p:spPr bwMode="auto">
              <a:xfrm flipH="1" flipV="1">
                <a:off x="7450031" y="2239873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箭头连接符 17"/>
              <p:cNvCxnSpPr/>
              <p:nvPr/>
            </p:nvCxnSpPr>
            <p:spPr bwMode="auto">
              <a:xfrm flipV="1">
                <a:off x="8041571" y="2816363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矩形 18"/>
              <p:cNvSpPr/>
              <p:nvPr/>
            </p:nvSpPr>
            <p:spPr bwMode="auto">
              <a:xfrm>
                <a:off x="7970774" y="2662672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 flipH="1">
                <a:off x="7924940" y="2624804"/>
                <a:ext cx="187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flipV="1">
                <a:off x="8039190" y="2534240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流程图: 联系 21"/>
              <p:cNvSpPr/>
              <p:nvPr/>
            </p:nvSpPr>
            <p:spPr bwMode="auto">
              <a:xfrm>
                <a:off x="7977291" y="2403680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979921" y="2317027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22" idx="0"/>
              </p:cNvCxnSpPr>
              <p:nvPr/>
            </p:nvCxnSpPr>
            <p:spPr bwMode="auto">
              <a:xfrm flipV="1">
                <a:off x="8038153" y="2200434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24"/>
              <p:cNvCxnSpPr>
                <a:endCxn id="19" idx="3"/>
              </p:cNvCxnSpPr>
              <p:nvPr/>
            </p:nvCxnSpPr>
            <p:spPr bwMode="auto">
              <a:xfrm flipH="1">
                <a:off x="8124748" y="2739516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文本框 25"/>
              <p:cNvSpPr txBox="1"/>
              <p:nvPr/>
            </p:nvSpPr>
            <p:spPr>
              <a:xfrm>
                <a:off x="8319387" y="2552796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箭头连接符 26"/>
              <p:cNvCxnSpPr>
                <a:endCxn id="23" idx="1"/>
              </p:cNvCxnSpPr>
              <p:nvPr/>
            </p:nvCxnSpPr>
            <p:spPr bwMode="auto">
              <a:xfrm flipV="1">
                <a:off x="7526382" y="2455527"/>
                <a:ext cx="453539" cy="4776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矩形 27"/>
              <p:cNvSpPr/>
              <p:nvPr/>
            </p:nvSpPr>
            <p:spPr bwMode="auto">
              <a:xfrm>
                <a:off x="7188106" y="3878355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 bwMode="auto">
              <a:xfrm>
                <a:off x="7783392" y="3878355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箭头连接符 29"/>
              <p:cNvCxnSpPr/>
              <p:nvPr/>
            </p:nvCxnSpPr>
            <p:spPr bwMode="auto">
              <a:xfrm flipH="1" flipV="1">
                <a:off x="7431697" y="3148369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箭头连接符 30"/>
              <p:cNvCxnSpPr/>
              <p:nvPr/>
            </p:nvCxnSpPr>
            <p:spPr bwMode="auto">
              <a:xfrm flipV="1">
                <a:off x="8023237" y="3724859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矩形 31"/>
              <p:cNvSpPr/>
              <p:nvPr/>
            </p:nvSpPr>
            <p:spPr bwMode="auto">
              <a:xfrm>
                <a:off x="7952441" y="3571168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 flipH="1">
                <a:off x="7907913" y="3499933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 bwMode="auto">
              <a:xfrm flipV="1">
                <a:off x="8020857" y="3442736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流程图: 联系 34"/>
              <p:cNvSpPr/>
              <p:nvPr/>
            </p:nvSpPr>
            <p:spPr bwMode="auto">
              <a:xfrm>
                <a:off x="7958957" y="3312177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952441" y="3208032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/>
              <p:cNvCxnSpPr>
                <a:stCxn id="35" idx="0"/>
              </p:cNvCxnSpPr>
              <p:nvPr/>
            </p:nvCxnSpPr>
            <p:spPr bwMode="auto">
              <a:xfrm flipV="1">
                <a:off x="8019819" y="3108930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箭头连接符 37"/>
              <p:cNvCxnSpPr>
                <a:endCxn id="32" idx="3"/>
              </p:cNvCxnSpPr>
              <p:nvPr/>
            </p:nvCxnSpPr>
            <p:spPr bwMode="auto">
              <a:xfrm flipH="1">
                <a:off x="8106414" y="3648012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箭头连接符 38"/>
              <p:cNvCxnSpPr>
                <a:endCxn id="36" idx="1"/>
              </p:cNvCxnSpPr>
              <p:nvPr/>
            </p:nvCxnSpPr>
            <p:spPr bwMode="auto">
              <a:xfrm flipV="1">
                <a:off x="7508049" y="3346531"/>
                <a:ext cx="444392" cy="43623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文本框 39"/>
              <p:cNvSpPr txBox="1"/>
              <p:nvPr/>
            </p:nvSpPr>
            <p:spPr>
              <a:xfrm>
                <a:off x="8314590" y="3503301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左大括号 40"/>
              <p:cNvSpPr/>
              <p:nvPr/>
            </p:nvSpPr>
            <p:spPr bwMode="auto">
              <a:xfrm>
                <a:off x="6950735" y="3113051"/>
                <a:ext cx="159265" cy="868729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650121" y="3331620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 smtClean="0"/>
                  <a:t>第</a:t>
                </a:r>
                <a:r>
                  <a:rPr lang="en-US" altLang="zh-CN" sz="1000" dirty="0" smtClean="0"/>
                  <a:t>15</a:t>
                </a:r>
                <a:r>
                  <a:rPr lang="zh-CN" altLang="en-US" sz="1000" dirty="0" smtClean="0"/>
                  <a:t>轮</a:t>
                </a:r>
                <a:endParaRPr lang="zh-CN" altLang="en-US" sz="1000" dirty="0"/>
              </a:p>
            </p:txBody>
          </p: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8475777" y="4015829"/>
                <a:ext cx="0" cy="36774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矩形 43"/>
              <p:cNvSpPr/>
              <p:nvPr/>
            </p:nvSpPr>
            <p:spPr bwMode="auto">
              <a:xfrm>
                <a:off x="7214805" y="4420221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 bwMode="auto">
              <a:xfrm>
                <a:off x="7809455" y="4420221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左大括号 45"/>
              <p:cNvSpPr/>
              <p:nvPr/>
            </p:nvSpPr>
            <p:spPr bwMode="auto">
              <a:xfrm>
                <a:off x="6982216" y="4501545"/>
                <a:ext cx="159265" cy="912961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7229562" y="532353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 bwMode="auto">
              <a:xfrm>
                <a:off x="7813534" y="5330270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箭头连接符 48"/>
              <p:cNvCxnSpPr/>
              <p:nvPr/>
            </p:nvCxnSpPr>
            <p:spPr bwMode="auto">
              <a:xfrm flipH="1" flipV="1">
                <a:off x="7491487" y="4593582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箭头连接符 49"/>
              <p:cNvCxnSpPr/>
              <p:nvPr/>
            </p:nvCxnSpPr>
            <p:spPr bwMode="auto">
              <a:xfrm flipV="1">
                <a:off x="8083027" y="5170072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矩形 50"/>
              <p:cNvSpPr/>
              <p:nvPr/>
            </p:nvSpPr>
            <p:spPr bwMode="auto">
              <a:xfrm>
                <a:off x="8012231" y="5016381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7984732" y="4940093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 flipV="1">
                <a:off x="8080647" y="4887949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流程图: 联系 53"/>
              <p:cNvSpPr/>
              <p:nvPr/>
            </p:nvSpPr>
            <p:spPr bwMode="auto">
              <a:xfrm>
                <a:off x="8018747" y="4757390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012231" y="4685178"/>
                <a:ext cx="674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/>
              <p:cNvCxnSpPr>
                <a:stCxn id="54" idx="0"/>
              </p:cNvCxnSpPr>
              <p:nvPr/>
            </p:nvCxnSpPr>
            <p:spPr bwMode="auto">
              <a:xfrm flipV="1">
                <a:off x="8079609" y="4554143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直接箭头连接符 56"/>
              <p:cNvCxnSpPr>
                <a:endCxn id="51" idx="3"/>
              </p:cNvCxnSpPr>
              <p:nvPr/>
            </p:nvCxnSpPr>
            <p:spPr bwMode="auto">
              <a:xfrm flipH="1">
                <a:off x="8166204" y="5093226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直接箭头连接符 57"/>
              <p:cNvCxnSpPr>
                <a:endCxn id="55" idx="1"/>
              </p:cNvCxnSpPr>
              <p:nvPr/>
            </p:nvCxnSpPr>
            <p:spPr bwMode="auto">
              <a:xfrm flipV="1">
                <a:off x="7568183" y="4808289"/>
                <a:ext cx="444048" cy="4390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矩形 58"/>
              <p:cNvSpPr/>
              <p:nvPr/>
            </p:nvSpPr>
            <p:spPr bwMode="auto">
              <a:xfrm>
                <a:off x="7229562" y="6232064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 bwMode="auto">
              <a:xfrm>
                <a:off x="7824849" y="6232064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直接箭头连接符 60"/>
              <p:cNvCxnSpPr/>
              <p:nvPr/>
            </p:nvCxnSpPr>
            <p:spPr bwMode="auto">
              <a:xfrm flipH="1" flipV="1">
                <a:off x="7473154" y="5502078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箭头连接符 61"/>
              <p:cNvCxnSpPr/>
              <p:nvPr/>
            </p:nvCxnSpPr>
            <p:spPr bwMode="auto">
              <a:xfrm flipV="1">
                <a:off x="8064694" y="6078568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矩形 62"/>
              <p:cNvSpPr/>
              <p:nvPr/>
            </p:nvSpPr>
            <p:spPr bwMode="auto">
              <a:xfrm>
                <a:off x="7993897" y="5924877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 flipH="1">
                <a:off x="7966399" y="5865164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8062313" y="5796445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流程图: 联系 65"/>
              <p:cNvSpPr/>
              <p:nvPr/>
            </p:nvSpPr>
            <p:spPr bwMode="auto">
              <a:xfrm>
                <a:off x="8000414" y="5665886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7993897" y="5611744"/>
                <a:ext cx="45719" cy="273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箭头连接符 67"/>
              <p:cNvCxnSpPr>
                <a:stCxn id="66" idx="0"/>
              </p:cNvCxnSpPr>
              <p:nvPr/>
            </p:nvCxnSpPr>
            <p:spPr bwMode="auto">
              <a:xfrm flipV="1">
                <a:off x="8061276" y="5462639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箭头连接符 68"/>
              <p:cNvCxnSpPr>
                <a:endCxn id="63" idx="3"/>
              </p:cNvCxnSpPr>
              <p:nvPr/>
            </p:nvCxnSpPr>
            <p:spPr bwMode="auto">
              <a:xfrm flipH="1">
                <a:off x="8147871" y="6001722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直接箭头连接符 69"/>
              <p:cNvCxnSpPr>
                <a:endCxn id="67" idx="1"/>
              </p:cNvCxnSpPr>
              <p:nvPr/>
            </p:nvCxnSpPr>
            <p:spPr bwMode="auto">
              <a:xfrm flipV="1">
                <a:off x="7549505" y="5748536"/>
                <a:ext cx="444392" cy="43794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" name="左大括号 70"/>
              <p:cNvSpPr/>
              <p:nvPr/>
            </p:nvSpPr>
            <p:spPr bwMode="auto">
              <a:xfrm>
                <a:off x="6992192" y="5466760"/>
                <a:ext cx="159265" cy="868729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662029" y="4726702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 smtClean="0"/>
                  <a:t>第</a:t>
                </a:r>
                <a:r>
                  <a:rPr lang="en-US" altLang="zh-CN" sz="1000" dirty="0" smtClean="0"/>
                  <a:t>2</a:t>
                </a:r>
                <a:r>
                  <a:rPr lang="zh-CN" altLang="en-US" sz="1000" dirty="0" smtClean="0"/>
                  <a:t>轮</a:t>
                </a:r>
                <a:endParaRPr lang="zh-CN" altLang="en-US" sz="1000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377414" y="4941168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8377413" y="5877272"/>
                <a:ext cx="464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7890545" y="4118552"/>
                <a:ext cx="317674" cy="31254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箭头连接符 77"/>
              <p:cNvCxnSpPr/>
              <p:nvPr/>
            </p:nvCxnSpPr>
            <p:spPr bwMode="auto">
              <a:xfrm flipH="1" flipV="1">
                <a:off x="7508049" y="1707526"/>
                <a:ext cx="598366" cy="314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 flipV="1">
                <a:off x="7484906" y="1710067"/>
                <a:ext cx="646250" cy="31319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文本框 79"/>
              <p:cNvSpPr txBox="1"/>
              <p:nvPr/>
            </p:nvSpPr>
            <p:spPr>
              <a:xfrm>
                <a:off x="7210885" y="6184515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7779558" y="6182273"/>
                <a:ext cx="701834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7185248" y="5274281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7717023" y="5279568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7185248" y="4383577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7761312" y="4368112"/>
                <a:ext cx="691645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156079" y="3830806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707550" y="3828564"/>
                <a:ext cx="701834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7156079" y="2933178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7689304" y="2908508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7123167" y="2023259"/>
                <a:ext cx="67363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17739" y="2021734"/>
                <a:ext cx="691645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7113240" y="1495513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7689304" y="1484784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7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密码设计要素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45968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分组大小</a:t>
            </a:r>
            <a:endParaRPr lang="en-US" altLang="zh-CN" sz="2800" kern="0" dirty="0" smtClean="0">
              <a:latin typeface="+mn-ea"/>
            </a:endParaRPr>
          </a:p>
          <a:p>
            <a:pPr eaLnBrk="1" hangingPunct="1"/>
            <a:r>
              <a:rPr lang="en-US" altLang="zh-CN" sz="2400" kern="0" dirty="0">
                <a:latin typeface="+mn-ea"/>
              </a:rPr>
              <a:t> </a:t>
            </a:r>
            <a:r>
              <a:rPr lang="en-US" altLang="zh-CN" sz="2400" kern="0" dirty="0" smtClean="0">
                <a:latin typeface="+mn-ea"/>
              </a:rPr>
              <a:t>  </a:t>
            </a:r>
            <a:r>
              <a:rPr lang="zh-CN" altLang="en-US" sz="2400" kern="0" dirty="0" smtClean="0">
                <a:latin typeface="+mn-ea"/>
              </a:rPr>
              <a:t>分组越大，安全性</a:t>
            </a:r>
            <a:r>
              <a:rPr lang="zh-CN" altLang="en-US" sz="2400" kern="0" dirty="0">
                <a:latin typeface="+mn-ea"/>
              </a:rPr>
              <a:t>越高</a:t>
            </a:r>
            <a:r>
              <a:rPr lang="zh-CN" altLang="en-US" sz="2400" kern="0" dirty="0" smtClean="0">
                <a:latin typeface="+mn-ea"/>
              </a:rPr>
              <a:t>，加解密速</a:t>
            </a:r>
            <a:r>
              <a:rPr lang="zh-CN" altLang="en-US" sz="2400" kern="0" dirty="0">
                <a:latin typeface="+mn-ea"/>
              </a:rPr>
              <a:t>率</a:t>
            </a:r>
            <a:r>
              <a:rPr lang="zh-CN" altLang="en-US" sz="2400" kern="0" dirty="0" smtClean="0">
                <a:latin typeface="+mn-ea"/>
              </a:rPr>
              <a:t>越慢。</a:t>
            </a:r>
            <a:endParaRPr lang="en-US" altLang="zh-CN" sz="24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密钥大小</a:t>
            </a:r>
            <a:endParaRPr lang="en-US" altLang="zh-CN" sz="2800" kern="0" dirty="0" smtClean="0">
              <a:latin typeface="+mn-ea"/>
            </a:endParaRPr>
          </a:p>
          <a:p>
            <a:pPr eaLnBrk="1" hangingPunct="1"/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</a:t>
            </a:r>
            <a:r>
              <a:rPr lang="en-US" altLang="zh-CN" sz="1000" kern="0" dirty="0" smtClean="0">
                <a:latin typeface="+mn-ea"/>
              </a:rPr>
              <a:t> </a:t>
            </a:r>
            <a:r>
              <a:rPr lang="zh-CN" altLang="en-US" sz="2400" kern="0" dirty="0" smtClean="0">
                <a:latin typeface="+mn-ea"/>
              </a:rPr>
              <a:t>密钥越长，安全性越高，加解密速率也许会减小。</a:t>
            </a:r>
            <a:endParaRPr lang="en-US" altLang="zh-CN" sz="24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迭代次数</a:t>
            </a:r>
            <a:endParaRPr lang="en-US" altLang="zh-CN" sz="2800" kern="0" dirty="0">
              <a:latin typeface="+mn-ea"/>
            </a:endParaRPr>
          </a:p>
          <a:p>
            <a:pPr eaLnBrk="1" hangingPunct="1"/>
            <a:r>
              <a:rPr lang="en-US" altLang="zh-CN" sz="2800" kern="0" dirty="0" smtClean="0">
                <a:latin typeface="+mn-ea"/>
              </a:rPr>
              <a:t>  </a:t>
            </a:r>
            <a:r>
              <a:rPr lang="en-US" altLang="zh-CN" sz="1000" kern="0" dirty="0" smtClean="0">
                <a:latin typeface="+mn-ea"/>
              </a:rPr>
              <a:t> </a:t>
            </a:r>
            <a:r>
              <a:rPr lang="zh-CN" altLang="en-US" sz="2400" kern="0" dirty="0" smtClean="0">
                <a:latin typeface="+mn-ea"/>
              </a:rPr>
              <a:t>多轮处理能提供更高的安全性。</a:t>
            </a:r>
            <a:endParaRPr lang="en-US" altLang="zh-CN" sz="2400" kern="0" dirty="0" smtClean="0">
              <a:latin typeface="+mn-ea"/>
            </a:endParaRPr>
          </a:p>
          <a:p>
            <a:pPr eaLnBrk="1" hangingPunct="1"/>
            <a:endParaRPr lang="zh-CN" altLang="en-US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密码设计要素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8"/>
            <a:ext cx="8967940" cy="358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子密钥产生算法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</a:t>
            </a:r>
            <a:r>
              <a:rPr lang="en-US" altLang="zh-CN" sz="1000" kern="0" dirty="0" smtClean="0">
                <a:latin typeface="+mn-ea"/>
              </a:rPr>
              <a:t>  </a:t>
            </a:r>
            <a:r>
              <a:rPr lang="zh-CN" altLang="en-US" sz="2500" kern="0" dirty="0" smtClean="0">
                <a:latin typeface="+mn-ea"/>
              </a:rPr>
              <a:t>算法复杂度越高，密码破译难度越高。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轮函数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</a:t>
            </a:r>
            <a:r>
              <a:rPr lang="en-US" altLang="zh-CN" sz="1000" kern="0" dirty="0" smtClean="0">
                <a:latin typeface="+mn-ea"/>
              </a:rPr>
              <a:t>  </a:t>
            </a:r>
            <a:r>
              <a:rPr lang="zh-CN" altLang="en-US" sz="2500" kern="0" dirty="0" smtClean="0">
                <a:latin typeface="+mn-ea"/>
              </a:rPr>
              <a:t>越高的复杂度意味着对破译阻力越大。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快速软件加密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解密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 smtClean="0">
                <a:latin typeface="+mn-ea"/>
              </a:rPr>
              <a:t>  </a:t>
            </a:r>
            <a:r>
              <a:rPr lang="en-US" altLang="zh-CN" sz="2000" kern="0" dirty="0" smtClean="0">
                <a:latin typeface="+mn-ea"/>
              </a:rPr>
              <a:t> </a:t>
            </a:r>
            <a:r>
              <a:rPr lang="zh-CN" altLang="en-US" sz="2500" kern="0" dirty="0" smtClean="0">
                <a:latin typeface="+mn-ea"/>
              </a:rPr>
              <a:t>容易嵌入到现有的应用程序或实用工具中。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容易分析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</a:t>
            </a:r>
            <a:r>
              <a:rPr lang="en-US" altLang="zh-CN" sz="2000" kern="0" dirty="0" smtClean="0">
                <a:latin typeface="+mn-ea"/>
              </a:rPr>
              <a:t> </a:t>
            </a:r>
            <a:r>
              <a:rPr lang="zh-CN" altLang="en-US" sz="2500" kern="0" dirty="0" smtClean="0">
                <a:latin typeface="+mn-ea"/>
              </a:rPr>
              <a:t>容易分析该算法的弱点并给出强度更高的保障。</a:t>
            </a:r>
            <a:endParaRPr lang="en-US" altLang="zh-CN" sz="2500" kern="0" dirty="0" smtClean="0">
              <a:latin typeface="+mn-ea"/>
            </a:endParaRPr>
          </a:p>
          <a:p>
            <a:pPr eaLnBrk="1" hangingPunct="1"/>
            <a:endParaRPr lang="zh-CN" altLang="en-US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10650</TotalTime>
  <Words>1857</Words>
  <Application>Microsoft Office PowerPoint</Application>
  <PresentationFormat>A4 纸张(210x297 毫米)</PresentationFormat>
  <Paragraphs>596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安全导论</vt:lpstr>
      <vt:lpstr>1_安全导论</vt:lpstr>
      <vt:lpstr>自定义设计方案</vt:lpstr>
      <vt:lpstr>MathType 6.0 Equation</vt:lpstr>
      <vt:lpstr>Picture</vt:lpstr>
      <vt:lpstr>BMP 图像</vt:lpstr>
      <vt:lpstr>第3讲 分组密码</vt:lpstr>
      <vt:lpstr>大  纲</vt:lpstr>
      <vt:lpstr>1. 分组密码</vt:lpstr>
      <vt:lpstr>1. 分组密码</vt:lpstr>
      <vt:lpstr>2. Feistel密码结构</vt:lpstr>
      <vt:lpstr>2. Feistel密码结构</vt:lpstr>
      <vt:lpstr>2. Feistel密码结构</vt:lpstr>
      <vt:lpstr>2. Feistel密码结构</vt:lpstr>
      <vt:lpstr>2. Feistel密码结构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qiuzhlin</cp:lastModifiedBy>
  <cp:revision>751</cp:revision>
  <cp:lastPrinted>2014-08-23T14:47:45Z</cp:lastPrinted>
  <dcterms:created xsi:type="dcterms:W3CDTF">2003-05-17T02:00:08Z</dcterms:created>
  <dcterms:modified xsi:type="dcterms:W3CDTF">2022-09-29T04:57:29Z</dcterms:modified>
</cp:coreProperties>
</file>