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5"/>
  </p:notesMasterIdLst>
  <p:sldIdLst>
    <p:sldId id="256" r:id="rId2"/>
    <p:sldId id="265" r:id="rId3"/>
    <p:sldId id="288" r:id="rId4"/>
    <p:sldId id="291" r:id="rId5"/>
    <p:sldId id="289" r:id="rId6"/>
    <p:sldId id="290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3" r:id="rId15"/>
    <p:sldId id="274" r:id="rId16"/>
    <p:sldId id="272" r:id="rId17"/>
    <p:sldId id="275" r:id="rId18"/>
    <p:sldId id="297" r:id="rId19"/>
    <p:sldId id="293" r:id="rId20"/>
    <p:sldId id="295" r:id="rId21"/>
    <p:sldId id="309" r:id="rId22"/>
    <p:sldId id="310" r:id="rId23"/>
    <p:sldId id="311" r:id="rId24"/>
    <p:sldId id="294" r:id="rId25"/>
    <p:sldId id="299" r:id="rId26"/>
    <p:sldId id="300" r:id="rId27"/>
    <p:sldId id="312" r:id="rId28"/>
    <p:sldId id="301" r:id="rId29"/>
    <p:sldId id="278" r:id="rId30"/>
    <p:sldId id="303" r:id="rId31"/>
    <p:sldId id="304" r:id="rId32"/>
    <p:sldId id="313" r:id="rId33"/>
    <p:sldId id="305" r:id="rId34"/>
    <p:sldId id="302" r:id="rId35"/>
    <p:sldId id="306" r:id="rId36"/>
    <p:sldId id="281" r:id="rId37"/>
    <p:sldId id="285" r:id="rId38"/>
    <p:sldId id="286" r:id="rId39"/>
    <p:sldId id="307" r:id="rId40"/>
    <p:sldId id="287" r:id="rId41"/>
    <p:sldId id="308" r:id="rId42"/>
    <p:sldId id="280" r:id="rId43"/>
    <p:sldId id="314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742" autoAdjust="0"/>
  </p:normalViewPr>
  <p:slideViewPr>
    <p:cSldViewPr snapToGrid="0">
      <p:cViewPr varScale="1">
        <p:scale>
          <a:sx n="102" d="100"/>
          <a:sy n="102" d="100"/>
        </p:scale>
        <p:origin x="91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.wmf"/><Relationship Id="rId1" Type="http://schemas.openxmlformats.org/officeDocument/2006/relationships/image" Target="../media/image4.w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62FEB-4B94-4039-A0E6-EF1B801D4D64}" type="datetimeFigureOut">
              <a:rPr lang="zh-CN" altLang="en-US" smtClean="0"/>
              <a:t>2022/3/3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D7B1F-6C50-40B3-8B01-F85E2CE04B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587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D7B1F-6C50-40B3-8B01-F85E2CE04BB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7009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D7B1F-6C50-40B3-8B01-F85E2CE04BB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961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0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D7B1F-6C50-40B3-8B01-F85E2CE04BB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1061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2400" b="0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D7B1F-6C50-40B3-8B01-F85E2CE04BB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9316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D7B1F-6C50-40B3-8B01-F85E2CE04BB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238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D7B1F-6C50-40B3-8B01-F85E2CE04BB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5692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0" dirty="0" smtClean="0">
              <a:latin typeface="华文楷体" pitchFamily="2" charset="-122"/>
              <a:ea typeface="华文楷体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D7B1F-6C50-40B3-8B01-F85E2CE04BB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0469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D7B1F-6C50-40B3-8B01-F85E2CE04BB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1145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 smtClean="0">
              <a:solidFill>
                <a:srgbClr val="FF33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D7B1F-6C50-40B3-8B01-F85E2CE04BB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5500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D7B1F-6C50-40B3-8B01-F85E2CE04BB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014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D7B1F-6C50-40B3-8B01-F85E2CE04BB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724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D7B1F-6C50-40B3-8B01-F85E2CE04BB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1006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D7B1F-6C50-40B3-8B01-F85E2CE04BB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0531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D7B1F-6C50-40B3-8B01-F85E2CE04BB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1145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D7B1F-6C50-40B3-8B01-F85E2CE04BB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1145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D7B1F-6C50-40B3-8B01-F85E2CE04BB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1145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D7B1F-6C50-40B3-8B01-F85E2CE04BB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8163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z="1100" dirty="0" smtClean="0">
              <a:cs typeface="Arial" charset="0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fld id="{9A06D2EC-FC44-4E93-B43C-0FE045A1F357}" type="slidenum">
              <a:rPr lang="en-AU" altLang="en-US"/>
              <a:pPr/>
              <a:t>25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5512699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100" dirty="0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fld id="{0D44DA38-A60A-42A4-BBE8-D95C8FD4AAC1}" type="slidenum">
              <a:rPr lang="en-AU" altLang="en-US"/>
              <a:pPr/>
              <a:t>26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5444791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100" dirty="0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fld id="{0D44DA38-A60A-42A4-BBE8-D95C8FD4AAC1}" type="slidenum">
              <a:rPr lang="en-AU" altLang="en-US"/>
              <a:pPr/>
              <a:t>27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333589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100" b="0" dirty="0" smtClean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fld id="{4C64B5CC-CFD8-41CA-9CB4-D40E9146A23B}" type="slidenum">
              <a:rPr lang="en-AU" altLang="en-US"/>
              <a:pPr/>
              <a:t>28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9409957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0" dirty="0" smtClean="0">
              <a:cs typeface="Arial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D7B1F-6C50-40B3-8B01-F85E2CE04BB2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1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zh-CN" altLang="en-US" sz="1200" b="0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D7B1F-6C50-40B3-8B01-F85E2CE04BB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9825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fld id="{E37FF7B0-2CB2-451D-BCFD-CA8B6459FAA6}" type="slidenum">
              <a:rPr lang="en-AU" altLang="en-US"/>
              <a:pPr/>
              <a:t>30</a:t>
            </a:fld>
            <a:endParaRPr lang="en-AU" alt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b="0" dirty="0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3077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fld id="{499CF745-FEA0-4D06-A69A-90F90719F3AE}" type="slidenum">
              <a:rPr lang="en-AU" altLang="en-US"/>
              <a:pPr/>
              <a:t>31</a:t>
            </a:fld>
            <a:endParaRPr lang="en-AU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b="0" dirty="0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6610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fld id="{499CF745-FEA0-4D06-A69A-90F90719F3AE}" type="slidenum">
              <a:rPr lang="en-AU" altLang="en-US"/>
              <a:pPr/>
              <a:t>32</a:t>
            </a:fld>
            <a:endParaRPr lang="en-AU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b="0" dirty="0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9229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fld id="{5362E00D-70EA-4D02-B8A2-B1464AD520B1}" type="slidenum">
              <a:rPr lang="en-AU" altLang="en-US"/>
              <a:pPr/>
              <a:t>33</a:t>
            </a:fld>
            <a:endParaRPr lang="en-AU" alt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>
              <a:defRPr/>
            </a:pPr>
            <a:endParaRPr lang="en-US" altLang="en-US" b="0" dirty="0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854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endParaRPr lang="en-US" altLang="en-US" b="0" dirty="0" smtClean="0">
              <a:solidFill>
                <a:srgbClr val="0000FF"/>
              </a:solidFill>
              <a:cs typeface="Arial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D7B1F-6C50-40B3-8B01-F85E2CE04BB2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0176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fld id="{42F7F421-3F70-4AA6-B49C-6E9A0A9A42DD}" type="slidenum">
              <a:rPr lang="en-AU" altLang="en-US"/>
              <a:pPr/>
              <a:t>35</a:t>
            </a:fld>
            <a:endParaRPr lang="en-AU" alt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en-AU" altLang="en-US" b="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70254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D7B1F-6C50-40B3-8B01-F85E2CE04BB2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2996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D7B1F-6C50-40B3-8B01-F85E2CE04BB2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9355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D7B1F-6C50-40B3-8B01-F85E2CE04BB2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7461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fld id="{73D30DB4-802A-471C-A468-F5E71CE31724}" type="slidenum">
              <a:rPr lang="en-AU" altLang="en-US"/>
              <a:pPr/>
              <a:t>39</a:t>
            </a:fld>
            <a:endParaRPr lang="en-AU" alt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defRPr/>
            </a:pPr>
            <a:endParaRPr lang="zh-CN" altLang="en-AU" b="0" dirty="0" smtClean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6545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D7B1F-6C50-40B3-8B01-F85E2CE04BB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3720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D7B1F-6C50-40B3-8B01-F85E2CE04BB2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0194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fld id="{660D96DF-9F2F-440B-8BAE-C8022D39A952}" type="slidenum">
              <a:rPr lang="en-AU" altLang="en-US"/>
              <a:pPr/>
              <a:t>41</a:t>
            </a:fld>
            <a:endParaRPr lang="en-AU" alt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4207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D7B1F-6C50-40B3-8B01-F85E2CE04BB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403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D7B1F-6C50-40B3-8B01-F85E2CE04BB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097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D7B1F-6C50-40B3-8B01-F85E2CE04BB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94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D7B1F-6C50-40B3-8B01-F85E2CE04BB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230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D7B1F-6C50-40B3-8B01-F85E2CE04BB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103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22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8192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8192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8192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8192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192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8192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8192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8193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8193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</p:grpSp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8193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CEC4077-B710-4885-BE33-21AAC568FA07}" type="datetimeFigureOut">
              <a:rPr lang="zh-CN" altLang="en-US" smtClean="0"/>
              <a:t>2022/3/3 Thursday</a:t>
            </a:fld>
            <a:endParaRPr lang="zh-CN" altLang="en-US"/>
          </a:p>
        </p:txBody>
      </p:sp>
      <p:sp>
        <p:nvSpPr>
          <p:cNvPr id="8193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193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3D2A59F-5F7A-4EC8-BDEA-2E0B7D244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57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EC4077-B710-4885-BE33-21AAC568FA07}" type="datetimeFigureOut">
              <a:rPr lang="zh-CN" altLang="en-US" smtClean="0"/>
              <a:t>2022/3/3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2A59F-5F7A-4EC8-BDEA-2E0B7D244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58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EC4077-B710-4885-BE33-21AAC568FA07}" type="datetimeFigureOut">
              <a:rPr lang="zh-CN" altLang="en-US" smtClean="0"/>
              <a:t>2022/3/3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2A59F-5F7A-4EC8-BDEA-2E0B7D244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64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EC4077-B710-4885-BE33-21AAC568FA07}" type="datetimeFigureOut">
              <a:rPr lang="zh-CN" altLang="en-US" smtClean="0"/>
              <a:t>2022/3/3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2A59F-5F7A-4EC8-BDEA-2E0B7D244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669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EC4077-B710-4885-BE33-21AAC568FA07}" type="datetimeFigureOut">
              <a:rPr lang="zh-CN" altLang="en-US" smtClean="0"/>
              <a:t>2022/3/3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2A59F-5F7A-4EC8-BDEA-2E0B7D244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527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EC4077-B710-4885-BE33-21AAC568FA07}" type="datetimeFigureOut">
              <a:rPr lang="zh-CN" altLang="en-US" smtClean="0"/>
              <a:t>2022/3/3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2A59F-5F7A-4EC8-BDEA-2E0B7D244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230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EC4077-B710-4885-BE33-21AAC568FA07}" type="datetimeFigureOut">
              <a:rPr lang="zh-CN" altLang="en-US" smtClean="0"/>
              <a:t>2022/3/3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2A59F-5F7A-4EC8-BDEA-2E0B7D244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124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EC4077-B710-4885-BE33-21AAC568FA07}" type="datetimeFigureOut">
              <a:rPr lang="zh-CN" altLang="en-US" smtClean="0"/>
              <a:t>2022/3/3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2A59F-5F7A-4EC8-BDEA-2E0B7D244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996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EC4077-B710-4885-BE33-21AAC568FA07}" type="datetimeFigureOut">
              <a:rPr lang="zh-CN" altLang="en-US" smtClean="0"/>
              <a:t>2022/3/3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2A59F-5F7A-4EC8-BDEA-2E0B7D244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711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EC4077-B710-4885-BE33-21AAC568FA07}" type="datetimeFigureOut">
              <a:rPr lang="zh-CN" altLang="en-US" smtClean="0"/>
              <a:t>2022/3/3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2A59F-5F7A-4EC8-BDEA-2E0B7D244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714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EC4077-B710-4885-BE33-21AAC568FA07}" type="datetimeFigureOut">
              <a:rPr lang="zh-CN" altLang="en-US" smtClean="0"/>
              <a:t>2022/3/3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2A59F-5F7A-4EC8-BDEA-2E0B7D244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79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ltGray">
          <a:xfrm>
            <a:off x="556684" y="1098551"/>
            <a:ext cx="58420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ltGray">
          <a:xfrm>
            <a:off x="1066801" y="1098551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ltGray">
          <a:xfrm>
            <a:off x="721785" y="1520826"/>
            <a:ext cx="56303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ltGray">
          <a:xfrm>
            <a:off x="1214967" y="1520826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ltGray">
          <a:xfrm>
            <a:off x="169333" y="1447801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3" name="Rectangle 7"/>
          <p:cNvSpPr>
            <a:spLocks noChangeArrowheads="1"/>
          </p:cNvSpPr>
          <p:nvPr/>
        </p:nvSpPr>
        <p:spPr bwMode="gray">
          <a:xfrm>
            <a:off x="1016000" y="990601"/>
            <a:ext cx="42333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gray">
          <a:xfrm>
            <a:off x="590551" y="1781175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14314"/>
            <a:ext cx="10390716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09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2017713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宋体" panose="02010600030101010101" pitchFamily="2" charset="-122"/>
              </a:defRPr>
            </a:lvl1pPr>
          </a:lstStyle>
          <a:p>
            <a:fld id="{4CEC4077-B710-4885-BE33-21AAC568FA07}" type="datetimeFigureOut">
              <a:rPr lang="zh-CN" altLang="en-US" smtClean="0"/>
              <a:t>2022/3/3 Thursday</a:t>
            </a:fld>
            <a:endParaRPr lang="zh-CN" altLang="en-US"/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宋体" panose="02010600030101010101" pitchFamily="2" charset="-122"/>
              </a:defRPr>
            </a:lvl1pPr>
          </a:lstStyle>
          <a:p>
            <a:fld id="{33D2A59F-5F7A-4EC8-BDEA-2E0B7D244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08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6.e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.wmf"/><Relationship Id="rId12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5.e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第一章 引言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林秋镇博士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深圳大学计算机与软件学院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qiuzhlin@szu.edu.cn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673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1320800" y="352564"/>
            <a:ext cx="10363200" cy="146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zh-CN" altLang="en-US" b="1" dirty="0" smtClean="0"/>
              <a:t>网络安全概述</a:t>
            </a:r>
            <a:endParaRPr lang="zh-CN" altLang="en-US" b="1" dirty="0"/>
          </a:p>
        </p:txBody>
      </p:sp>
      <p:sp>
        <p:nvSpPr>
          <p:cNvPr id="2" name="矩形 1"/>
          <p:cNvSpPr/>
          <p:nvPr/>
        </p:nvSpPr>
        <p:spPr>
          <a:xfrm>
            <a:off x="529226" y="2111672"/>
            <a:ext cx="1090780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网络安全是一个跨多门学科的综合性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科学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包括</a:t>
            </a: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：通信技术、网络技术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、软硬件设计技术、密码学等；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在理论上</a:t>
            </a: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，网络安全是建立在密码学以及协议设计的基础上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的；</a:t>
            </a:r>
            <a:endParaRPr lang="en-US" altLang="zh-CN" sz="2800" b="1" dirty="0">
              <a:latin typeface="华文楷体" pitchFamily="2" charset="-122"/>
              <a:ea typeface="华文楷体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在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技术</a:t>
            </a:r>
            <a:r>
              <a:rPr lang="zh-CN" altLang="en-US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上</a:t>
            </a: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，网络安全取决于两个方面：网络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设备硬件</a:t>
            </a: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和软件的安全，以及设备的访问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控制；</a:t>
            </a:r>
            <a:endParaRPr lang="zh-CN" altLang="en-US" sz="2800" b="1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21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1320800" y="352564"/>
            <a:ext cx="10363200" cy="146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zh-CN" altLang="en-US" b="1" dirty="0" smtClean="0"/>
              <a:t>常见“安全因素”</a:t>
            </a:r>
            <a:endParaRPr lang="zh-CN" altLang="en-US" b="1" dirty="0"/>
          </a:p>
        </p:txBody>
      </p:sp>
      <p:sp>
        <p:nvSpPr>
          <p:cNvPr id="2" name="矩形 1"/>
          <p:cNvSpPr/>
          <p:nvPr/>
        </p:nvSpPr>
        <p:spPr>
          <a:xfrm>
            <a:off x="529226" y="2111672"/>
            <a:ext cx="1036320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物理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因素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：</a:t>
            </a: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物理设备的不安全，电磁波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泄漏、能源消耗</a:t>
            </a: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泄漏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等；</a:t>
            </a:r>
            <a:endParaRPr lang="zh-CN" altLang="en-US" sz="2800" b="1" dirty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系统因素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：</a:t>
            </a: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系统软、硬件漏洞，病毒感染，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入侵；</a:t>
            </a:r>
            <a:endParaRPr lang="zh-CN" altLang="en-US" sz="2800" b="1" dirty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网络因素</a:t>
            </a: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：网络协议漏洞，会话劫持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，网络拥塞</a:t>
            </a: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，拒绝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服务；</a:t>
            </a:r>
            <a:endParaRPr lang="zh-CN" altLang="en-US" sz="2800" b="1" dirty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管理因素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：安全</a:t>
            </a: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意识淡漠，误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操作，内部人操作；</a:t>
            </a:r>
            <a:endParaRPr lang="zh-CN" altLang="en-US" sz="2800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559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1320800" y="352564"/>
            <a:ext cx="10363200" cy="146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zh-CN" altLang="en-US" b="1" dirty="0" smtClean="0"/>
              <a:t>安全原由</a:t>
            </a:r>
            <a:endParaRPr lang="zh-CN" altLang="en-US" b="1" dirty="0"/>
          </a:p>
        </p:txBody>
      </p:sp>
      <p:sp>
        <p:nvSpPr>
          <p:cNvPr id="2" name="矩形 1"/>
          <p:cNvSpPr/>
          <p:nvPr/>
        </p:nvSpPr>
        <p:spPr>
          <a:xfrm>
            <a:off x="529226" y="2111672"/>
            <a:ext cx="1036320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自身的缺陷</a:t>
            </a: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：系统软硬件缺陷，网络协议的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缺陷。</a:t>
            </a:r>
            <a:endParaRPr lang="zh-CN" altLang="en-US" sz="2800" b="1" dirty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开放性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系统开放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：通信系统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是根据行业标准规定的接口建立起来的。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标准开放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：网络运行的各层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协议跟其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标准的制定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是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开放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的。</a:t>
            </a:r>
            <a:endParaRPr lang="en-US" altLang="zh-CN" sz="2400" b="1" dirty="0" smtClean="0">
              <a:latin typeface="华文楷体" pitchFamily="2" charset="-122"/>
              <a:ea typeface="华文楷体" pitchFamily="2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业务</a:t>
            </a:r>
            <a:r>
              <a:rPr lang="zh-CN" altLang="en-US" sz="24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开放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：用户可以根据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需求开展业务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黑客攻击</a:t>
            </a:r>
          </a:p>
          <a:p>
            <a:pPr lvl="1">
              <a:lnSpc>
                <a:spcPct val="150000"/>
              </a:lnSpc>
            </a:pP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基于兴趣的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入侵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基于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利益的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入侵，信息战。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344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1320800" y="352564"/>
            <a:ext cx="10363200" cy="146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zh-CN" altLang="en-US" b="1" dirty="0" smtClean="0"/>
              <a:t>常用攻击手段</a:t>
            </a:r>
            <a:endParaRPr lang="zh-CN" altLang="en-US" b="1" dirty="0"/>
          </a:p>
        </p:txBody>
      </p:sp>
      <p:sp>
        <p:nvSpPr>
          <p:cNvPr id="2" name="矩形 1"/>
          <p:cNvSpPr/>
          <p:nvPr/>
        </p:nvSpPr>
        <p:spPr>
          <a:xfrm>
            <a:off x="529226" y="2111672"/>
            <a:ext cx="1036320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社会工程</a:t>
            </a: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：</a:t>
            </a:r>
            <a:r>
              <a:rPr lang="zh-CN" altLang="en-US" sz="2800" dirty="0">
                <a:latin typeface="华文楷体" pitchFamily="2" charset="-122"/>
                <a:ea typeface="华文楷体" pitchFamily="2" charset="-122"/>
              </a:rPr>
              <a:t>攻击者可通过各种社交渠道获得有关目标的结构、使用情况、安全防范措施等有用信息从而提高攻击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成功率；</a:t>
            </a:r>
            <a:endParaRPr lang="zh-CN" altLang="en-US" sz="2800" dirty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口令破解</a:t>
            </a: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：</a:t>
            </a:r>
            <a:r>
              <a:rPr lang="zh-CN" altLang="en-US" sz="2800" dirty="0">
                <a:latin typeface="华文楷体" pitchFamily="2" charset="-122"/>
                <a:ea typeface="华文楷体" pitchFamily="2" charset="-122"/>
              </a:rPr>
              <a:t>攻击者可通过获取口令文件，然后运用口令破解工具获得口令，也可通过猜测或窃听等方式获取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口令；</a:t>
            </a:r>
            <a:endParaRPr lang="zh-CN" altLang="en-US" sz="2800" dirty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地址欺骗</a:t>
            </a: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：</a:t>
            </a:r>
            <a:r>
              <a:rPr lang="zh-CN" altLang="en-US" sz="2800" dirty="0">
                <a:latin typeface="华文楷体" pitchFamily="2" charset="-122"/>
                <a:ea typeface="华文楷体" pitchFamily="2" charset="-122"/>
              </a:rPr>
              <a:t>攻击者可通过伪装成被信任的</a:t>
            </a:r>
            <a:r>
              <a:rPr lang="en-US" altLang="zh-CN" sz="2800" dirty="0">
                <a:latin typeface="华文楷体" pitchFamily="2" charset="-122"/>
                <a:ea typeface="华文楷体" pitchFamily="2" charset="-122"/>
              </a:rPr>
              <a:t>IP </a:t>
            </a:r>
            <a:r>
              <a:rPr lang="zh-CN" altLang="en-US" sz="2800" dirty="0">
                <a:latin typeface="华文楷体" pitchFamily="2" charset="-122"/>
                <a:ea typeface="华文楷体" pitchFamily="2" charset="-122"/>
              </a:rPr>
              <a:t>地址，邮件地址等方式来骗取目标的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信任；</a:t>
            </a:r>
            <a:endParaRPr lang="zh-CN" altLang="en-US" sz="2800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7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1310167" y="349549"/>
            <a:ext cx="10363200" cy="146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zh-CN" altLang="en-US" b="1" dirty="0" smtClean="0"/>
              <a:t>常用攻击手段</a:t>
            </a:r>
            <a:r>
              <a:rPr lang="en-US" altLang="zh-CN" b="1" dirty="0"/>
              <a:t> 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续</a:t>
            </a:r>
            <a:r>
              <a:rPr lang="en-US" altLang="zh-CN" b="1" dirty="0" smtClean="0"/>
              <a:t>)</a:t>
            </a:r>
            <a:endParaRPr lang="zh-CN" altLang="en-US" b="1" dirty="0"/>
          </a:p>
        </p:txBody>
      </p:sp>
      <p:sp>
        <p:nvSpPr>
          <p:cNvPr id="2" name="矩形 1"/>
          <p:cNvSpPr/>
          <p:nvPr/>
        </p:nvSpPr>
        <p:spPr>
          <a:xfrm>
            <a:off x="529226" y="2111672"/>
            <a:ext cx="1036320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网络窃听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：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网络的开放性使攻击者可通过直接或间接窃听获取所需信息；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数据篡改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：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攻击者可通过截获并修改数据或重放数据等方式破坏数据的完整性；</a:t>
            </a:r>
            <a:endParaRPr lang="en-US" altLang="zh-CN" sz="2800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恶意扫描</a:t>
            </a: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：</a:t>
            </a:r>
            <a:r>
              <a:rPr lang="zh-CN" altLang="en-US" sz="2800" dirty="0">
                <a:latin typeface="华文楷体" pitchFamily="2" charset="-122"/>
                <a:ea typeface="华文楷体" pitchFamily="2" charset="-122"/>
              </a:rPr>
              <a:t>攻击者可编制或使用现有扫描工具发现目标的漏洞，进而发起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攻击；</a:t>
            </a:r>
          </a:p>
        </p:txBody>
      </p:sp>
    </p:spTree>
    <p:extLst>
      <p:ext uri="{BB962C8B-B14F-4D97-AF65-F5344CB8AC3E}">
        <p14:creationId xmlns:p14="http://schemas.microsoft.com/office/powerpoint/2010/main" val="394430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1320800" y="1024484"/>
            <a:ext cx="10363200" cy="146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zh-CN" altLang="en-US" b="1" dirty="0"/>
              <a:t>常用攻击手段 </a:t>
            </a:r>
            <a:r>
              <a:rPr lang="en-US" altLang="zh-CN" b="1" dirty="0"/>
              <a:t>(</a:t>
            </a:r>
            <a:r>
              <a:rPr lang="zh-CN" altLang="en-US" b="1" dirty="0"/>
              <a:t>续</a:t>
            </a:r>
            <a:r>
              <a:rPr lang="en-US" altLang="zh-CN" b="1" dirty="0"/>
              <a:t>)</a:t>
            </a:r>
            <a:endParaRPr lang="zh-CN" altLang="en-US" b="1" dirty="0"/>
          </a:p>
          <a:p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29226" y="2111672"/>
            <a:ext cx="1036320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基础设施破坏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：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攻击者可通过破坏</a:t>
            </a:r>
            <a:r>
              <a:rPr lang="en-US" altLang="zh-CN" sz="2800" dirty="0" smtClean="0">
                <a:latin typeface="华文楷体" pitchFamily="2" charset="-122"/>
                <a:ea typeface="华文楷体" pitchFamily="2" charset="-122"/>
              </a:rPr>
              <a:t>DNS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或路由信息等基础设施，使目标陷于孤立；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数据驱动攻击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：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攻击者可通过施放病毒、特洛伊木马、数据炸弹等方式破坏或遥控目标；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拒绝服务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：</a:t>
            </a:r>
            <a:r>
              <a:rPr lang="zh-CN" altLang="en-US" sz="2800" dirty="0" smtClean="0">
                <a:latin typeface="华文楷体" pitchFamily="2" charset="-122"/>
                <a:ea typeface="华文楷体" pitchFamily="2" charset="-122"/>
              </a:rPr>
              <a:t>攻击者可直接发动攻击，也可通过控制其它主机发起攻击，使目标瘫痪，如发送大量的数据洪流阻塞目标；</a:t>
            </a:r>
            <a:endParaRPr lang="zh-CN" altLang="en-US" sz="2800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618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1320800" y="325270"/>
            <a:ext cx="10363200" cy="146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zh-CN" altLang="en-US" b="1" dirty="0"/>
              <a:t>常用攻击总结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00836" y="2010782"/>
            <a:ext cx="8537575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中断（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Interruption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）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〈-〉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可用性（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Availability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）</a:t>
            </a:r>
          </a:p>
          <a:p>
            <a:pPr>
              <a:lnSpc>
                <a:spcPct val="110000"/>
              </a:lnSpc>
            </a:pP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窃听（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Interception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）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〈-〉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机密性（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Confidentiality 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）</a:t>
            </a:r>
          </a:p>
          <a:p>
            <a:pPr>
              <a:lnSpc>
                <a:spcPct val="110000"/>
              </a:lnSpc>
            </a:pP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篡改（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Modification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） 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〈-〉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完整性（</a:t>
            </a:r>
            <a:r>
              <a:rPr lang="en-US" altLang="en-US" sz="2400" b="1" dirty="0" smtClean="0">
                <a:latin typeface="华文楷体" pitchFamily="2" charset="-122"/>
                <a:ea typeface="华文楷体" pitchFamily="2" charset="-122"/>
              </a:rPr>
              <a:t>Integrity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）</a:t>
            </a:r>
            <a:endParaRPr lang="zh-CN" altLang="en-US" sz="2400" b="1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伪造（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Fabrication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）  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〈-〉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真实性（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Authenticity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）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248" y="3846397"/>
            <a:ext cx="5943600" cy="296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836" y="4744878"/>
            <a:ext cx="3276600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263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1320800" y="939420"/>
            <a:ext cx="10363200" cy="146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zh-CN" altLang="en-US" b="1" dirty="0" smtClean="0"/>
              <a:t>计算机安全</a:t>
            </a:r>
            <a:endParaRPr lang="zh-CN" altLang="en-US" b="1" dirty="0"/>
          </a:p>
          <a:p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29226" y="2111672"/>
            <a:ext cx="1140017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定义：</a:t>
            </a:r>
            <a:r>
              <a:rPr lang="zh-CN" altLang="en-US" sz="2800" b="1" dirty="0" smtClean="0">
                <a:solidFill>
                  <a:srgbClr val="FF3300"/>
                </a:solidFill>
                <a:latin typeface="华文楷体" pitchFamily="2" charset="-122"/>
                <a:ea typeface="华文楷体" pitchFamily="2" charset="-122"/>
              </a:rPr>
              <a:t>对某个自动化信息系统的保护措施，其目的在于实现信息系统资源的完整性、可用性以及机密性（包括硬件、软件、固件、数据）</a:t>
            </a:r>
            <a:endParaRPr lang="en-US" altLang="zh-CN" sz="2800" b="1" dirty="0" smtClean="0">
              <a:solidFill>
                <a:srgbClr val="FF33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4" name="Picture 4" descr="&#10;Fig1.1.pdf                                                     00ABB570  Mnementh                      BEAE7A2F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3" t="10739" r="4633" b="21477"/>
          <a:stretch>
            <a:fillRect/>
          </a:stretch>
        </p:blipFill>
        <p:spPr bwMode="auto">
          <a:xfrm>
            <a:off x="6229314" y="3381610"/>
            <a:ext cx="4669537" cy="3385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black">
          <a:xfrm>
            <a:off x="1059775" y="3536358"/>
            <a:ext cx="4553246" cy="2281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indent="0" algn="just">
              <a:lnSpc>
                <a:spcPct val="150000"/>
              </a:lnSpc>
              <a:buNone/>
              <a:defRPr/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核心安全概念：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CIA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三元组</a:t>
            </a:r>
            <a:endParaRPr lang="en-US" altLang="zh-CN" sz="2800" b="1" dirty="0">
              <a:latin typeface="华文楷体" pitchFamily="2" charset="-122"/>
              <a:ea typeface="华文楷体" pitchFamily="2" charset="-122"/>
            </a:endParaRPr>
          </a:p>
          <a:p>
            <a:pPr marL="0" indent="0" algn="ctr">
              <a:lnSpc>
                <a:spcPct val="150000"/>
              </a:lnSpc>
              <a:buNone/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机密性</a:t>
            </a:r>
            <a:endParaRPr lang="en-US" altLang="zh-CN" sz="2800" b="1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pPr marL="0" indent="0" algn="ctr">
              <a:lnSpc>
                <a:spcPct val="150000"/>
              </a:lnSpc>
              <a:buNone/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完整性</a:t>
            </a:r>
            <a:endParaRPr lang="en-US" altLang="zh-CN" sz="2800" b="1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pPr marL="0" indent="0" algn="ctr">
              <a:lnSpc>
                <a:spcPct val="150000"/>
              </a:lnSpc>
              <a:buNone/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可用性</a:t>
            </a:r>
            <a:endParaRPr lang="en-AU" alt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902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1320800" y="939420"/>
            <a:ext cx="10363200" cy="146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zh-CN" altLang="en-US" b="1" dirty="0" smtClean="0"/>
              <a:t>计算机安全</a:t>
            </a:r>
            <a:endParaRPr lang="zh-CN" altLang="en-US" b="1" dirty="0"/>
          </a:p>
          <a:p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29226" y="2111672"/>
            <a:ext cx="1140017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定义：</a:t>
            </a:r>
            <a:r>
              <a:rPr lang="zh-CN" altLang="en-US" sz="2800" b="1" dirty="0" smtClean="0">
                <a:solidFill>
                  <a:srgbClr val="FF3300"/>
                </a:solidFill>
                <a:latin typeface="华文楷体" pitchFamily="2" charset="-122"/>
                <a:ea typeface="华文楷体" pitchFamily="2" charset="-122"/>
              </a:rPr>
              <a:t>对某个自动化信息系统的保护措施，其目的在于实现信息系统资源的完整性、可用性以及机密性（包括硬件、软件、固件、数据）</a:t>
            </a:r>
            <a:endParaRPr lang="en-US" altLang="zh-CN" sz="2800" b="1" dirty="0" smtClean="0">
              <a:solidFill>
                <a:srgbClr val="FF3300"/>
              </a:solidFill>
              <a:latin typeface="华文楷体" pitchFamily="2" charset="-122"/>
              <a:ea typeface="华文楷体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机密性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：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数据机密性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：保证私有的或机密的信息不会被泄露给未经授权的个体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隐私性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：保证个人可以控制和影响之与相关的信息</a:t>
            </a:r>
            <a:endParaRPr lang="en-US" altLang="zh-CN" sz="2800" b="1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547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1320800" y="939420"/>
            <a:ext cx="10363200" cy="146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zh-CN" altLang="en-US" b="1" dirty="0" smtClean="0"/>
              <a:t>计算机安全</a:t>
            </a:r>
            <a:endParaRPr lang="zh-CN" altLang="en-US" b="1" dirty="0"/>
          </a:p>
          <a:p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29226" y="2111672"/>
            <a:ext cx="1140017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定义：</a:t>
            </a:r>
            <a:r>
              <a:rPr lang="zh-CN" altLang="en-US" sz="2800" b="1" dirty="0" smtClean="0">
                <a:solidFill>
                  <a:srgbClr val="FF3300"/>
                </a:solidFill>
                <a:latin typeface="华文楷体" pitchFamily="2" charset="-122"/>
                <a:ea typeface="华文楷体" pitchFamily="2" charset="-122"/>
              </a:rPr>
              <a:t>对某个自动化信息系统的保护措施，其目的在于实现信息系统资源的完整性、可用性以及机密性（包括硬件、软件、固件、数据）</a:t>
            </a:r>
            <a:endParaRPr lang="en-US" altLang="zh-CN" sz="2800" b="1" dirty="0" smtClean="0">
              <a:solidFill>
                <a:srgbClr val="FF3300"/>
              </a:solidFill>
              <a:latin typeface="华文楷体" pitchFamily="2" charset="-122"/>
              <a:ea typeface="华文楷体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完整性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：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数据完整性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：保证只能通过某种特定的、授权的方式来更改信息；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系统完整性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：保证系统正常实现其预期功能；</a:t>
            </a:r>
            <a:endParaRPr lang="en-US" altLang="zh-CN" sz="2800" b="1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824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1320800" y="352564"/>
            <a:ext cx="10363200" cy="146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zh-CN" altLang="en-US" b="1" dirty="0"/>
              <a:t>信息</a:t>
            </a:r>
            <a:r>
              <a:rPr lang="zh-CN" altLang="en-US" b="1" dirty="0" smtClean="0"/>
              <a:t>安全</a:t>
            </a:r>
            <a:endParaRPr lang="zh-CN" altLang="en-US" b="1" dirty="0"/>
          </a:p>
        </p:txBody>
      </p:sp>
      <p:sp>
        <p:nvSpPr>
          <p:cNvPr id="20" name="矩形 19"/>
          <p:cNvSpPr/>
          <p:nvPr/>
        </p:nvSpPr>
        <p:spPr>
          <a:xfrm>
            <a:off x="529226" y="2111672"/>
            <a:ext cx="10363201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800" b="1" dirty="0" smtClean="0">
                <a:latin typeface="华文楷体" pitchFamily="2" charset="-122"/>
                <a:ea typeface="华文楷体" pitchFamily="2" charset="-122"/>
              </a:rPr>
              <a:t>信息安全经历两大变革：</a:t>
            </a:r>
            <a:endParaRPr lang="zh-CN" altLang="en-US" sz="38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02249" y="3112055"/>
            <a:ext cx="89797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从物理和管理方法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转变成 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自动化工具保护信息安全</a:t>
            </a:r>
            <a:endParaRPr lang="zh-CN" altLang="en-US" sz="2400" b="1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99901" y="3925651"/>
            <a:ext cx="86524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终端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普遍使用</a:t>
            </a:r>
            <a:r>
              <a:rPr lang="zh-CN" altLang="en-US" sz="24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网络传输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数据并保证数据安全</a:t>
            </a:r>
            <a:endParaRPr lang="zh-CN" altLang="en-US" sz="2400" b="1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564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1320800" y="939420"/>
            <a:ext cx="10363200" cy="146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zh-CN" altLang="en-US" b="1" dirty="0" smtClean="0"/>
              <a:t>计算机安全</a:t>
            </a:r>
            <a:endParaRPr lang="zh-CN" altLang="en-US" b="1" dirty="0"/>
          </a:p>
          <a:p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29226" y="2111672"/>
            <a:ext cx="1140017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定义：</a:t>
            </a:r>
            <a:r>
              <a:rPr lang="zh-CN" altLang="en-US" sz="2800" b="1" dirty="0" smtClean="0">
                <a:solidFill>
                  <a:srgbClr val="FF3300"/>
                </a:solidFill>
                <a:latin typeface="华文楷体" pitchFamily="2" charset="-122"/>
                <a:ea typeface="华文楷体" pitchFamily="2" charset="-122"/>
              </a:rPr>
              <a:t>对某个自动化信息系统的保护措施，其目的在于实现信息系统资源的完整性、可用性以及机密性（包括硬件、软件、固件、数据）</a:t>
            </a:r>
            <a:endParaRPr lang="en-US" altLang="zh-CN" sz="2800" b="1" dirty="0" smtClean="0">
              <a:solidFill>
                <a:srgbClr val="FF3300"/>
              </a:solidFill>
              <a:latin typeface="华文楷体" pitchFamily="2" charset="-122"/>
              <a:ea typeface="华文楷体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2800" b="1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可用性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：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 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保证系统及时运转，其服务不会拒绝已授权的用户。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938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1320800" y="325270"/>
            <a:ext cx="10363200" cy="146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zh-CN" altLang="en-US" b="1" dirty="0" smtClean="0"/>
              <a:t>案例攻击案例</a:t>
            </a:r>
            <a:endParaRPr lang="zh-CN" altLang="en-US" b="1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883328" y="4692661"/>
            <a:ext cx="8537575" cy="530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A. 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保密性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,  B. 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完整性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,  C. 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可用性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023087" y="2141926"/>
            <a:ext cx="10470707" cy="2270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某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离职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IT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人员了解前公司的管理员账户和密码规则，想获得目前公司的一些核心代码做为求职筹码，于是他生成了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67GB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的暴力密码字典，再找来一台四核服务器，以每秒破解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22,000,000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组密码的速度疯狂的拆解密码，几天之后密码终于告破，拿到了公司的核心代码。</a:t>
            </a:r>
            <a:r>
              <a:rPr lang="zh-CN" altLang="en-US" sz="24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这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是攻击</a:t>
            </a:r>
            <a:r>
              <a:rPr lang="en-US" altLang="zh-CN" sz="24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CIA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那一个属性？</a:t>
            </a:r>
            <a:endParaRPr lang="zh-CN" altLang="en-US" sz="2400" b="1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71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1320800" y="325270"/>
            <a:ext cx="10363200" cy="146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zh-CN" altLang="en-US" b="1" dirty="0"/>
              <a:t>常用攻击总结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883328" y="4692661"/>
            <a:ext cx="8537575" cy="530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A. 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保密性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,  B. 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完整性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,  C. 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可用性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023087" y="2141926"/>
            <a:ext cx="10470707" cy="2270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某制造型企业最近一段时间网络运转十分异常，服务器经常性的假死机，但死机时间并不固定。通过日志和其他分析软件得知，系统死机时待处理任务中存在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大量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的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TCP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连接任务，很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明显这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就是分布式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拒绝服务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攻击。</a:t>
            </a:r>
            <a:r>
              <a:rPr lang="zh-CN" altLang="en-US" sz="24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这是攻击</a:t>
            </a:r>
            <a:r>
              <a:rPr lang="en-US" altLang="zh-CN" sz="24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CIA</a:t>
            </a:r>
            <a:r>
              <a:rPr lang="zh-CN" altLang="en-US" sz="24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那一个属性？</a:t>
            </a:r>
          </a:p>
        </p:txBody>
      </p:sp>
    </p:spTree>
    <p:extLst>
      <p:ext uri="{BB962C8B-B14F-4D97-AF65-F5344CB8AC3E}">
        <p14:creationId xmlns:p14="http://schemas.microsoft.com/office/powerpoint/2010/main" val="337508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1320800" y="325270"/>
            <a:ext cx="10363200" cy="146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zh-CN" altLang="en-US" b="1" dirty="0"/>
              <a:t>常用攻击总结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862062" y="4692661"/>
            <a:ext cx="8537575" cy="530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A. 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保密性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,  B. 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完整性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,  C. 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可用性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023087" y="2141926"/>
            <a:ext cx="10470707" cy="2270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2017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年</a:t>
            </a:r>
            <a:r>
              <a:rPr lang="en-US" altLang="zh-CN" sz="2400" b="1" dirty="0" smtClean="0">
                <a:latin typeface="华文楷体" pitchFamily="2" charset="-122"/>
                <a:ea typeface="华文楷体" pitchFamily="2" charset="-122"/>
              </a:rPr>
              <a:t>5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月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12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日，一个称为“想哭”（</a:t>
            </a:r>
            <a:r>
              <a:rPr lang="en-US" altLang="zh-CN" sz="2400" b="1" dirty="0" err="1">
                <a:latin typeface="华文楷体" pitchFamily="2" charset="-122"/>
                <a:ea typeface="华文楷体" pitchFamily="2" charset="-122"/>
              </a:rPr>
              <a:t>WannaCry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）的蠕虫式勒索病毒在全球大范围爆发并蔓延，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100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多个国家的数十万名用户中招，其中包括医疗、教育等公用事业单位和有名声的大公司。这款病毒对计算机内的文档、图片、程序等实施高强度加密锁定，并向用户索取以比特币支付的赎金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。</a:t>
            </a:r>
            <a:r>
              <a:rPr lang="zh-CN" altLang="en-US" sz="24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这是攻击</a:t>
            </a:r>
            <a:r>
              <a:rPr lang="en-US" altLang="zh-CN" sz="24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CIA</a:t>
            </a:r>
            <a:r>
              <a:rPr lang="zh-CN" altLang="en-US" sz="24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那一个属性？</a:t>
            </a:r>
          </a:p>
        </p:txBody>
      </p:sp>
    </p:spTree>
    <p:extLst>
      <p:ext uri="{BB962C8B-B14F-4D97-AF65-F5344CB8AC3E}">
        <p14:creationId xmlns:p14="http://schemas.microsoft.com/office/powerpoint/2010/main" val="113521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1320800" y="939420"/>
            <a:ext cx="10363200" cy="146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zh-CN" altLang="en-US" b="1" dirty="0" smtClean="0"/>
              <a:t>计算机安全</a:t>
            </a:r>
            <a:endParaRPr lang="zh-CN" altLang="en-US" b="1" dirty="0"/>
          </a:p>
          <a:p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29226" y="2111672"/>
            <a:ext cx="1140017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定义：</a:t>
            </a:r>
            <a:r>
              <a:rPr lang="zh-CN" altLang="en-US" sz="2800" b="1" dirty="0" smtClean="0">
                <a:solidFill>
                  <a:srgbClr val="FF3300"/>
                </a:solidFill>
                <a:latin typeface="华文楷体" pitchFamily="2" charset="-122"/>
                <a:ea typeface="华文楷体" pitchFamily="2" charset="-122"/>
              </a:rPr>
              <a:t>对某个自动化信息系统的保护措施，其目的在于实现信息系统资源的完整性、可用性以及机密性（包括硬件、软件、固件、数据）</a:t>
            </a:r>
            <a:endParaRPr lang="en-US" altLang="zh-CN" sz="2800" b="1" dirty="0" smtClean="0">
              <a:solidFill>
                <a:srgbClr val="FF3300"/>
              </a:solidFill>
              <a:latin typeface="华文楷体" pitchFamily="2" charset="-122"/>
              <a:ea typeface="华文楷体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两个额外的概念：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真实性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：可以被验证和信任的属性；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可计量性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：要求每个实体的行为可以被唯一地追踪到；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838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 smtClean="0"/>
              <a:t>影响等级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2607" y="2110796"/>
            <a:ext cx="10917588" cy="4114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安全事件发生后，按照影响，可分为三个等级：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ts val="600"/>
              </a:lnSpc>
              <a:defRPr/>
            </a:pP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ts val="600"/>
              </a:lnSpc>
              <a:defRPr/>
            </a:pPr>
            <a:endParaRPr lang="en-US" sz="2800" b="1" dirty="0" smtClean="0">
              <a:latin typeface="华文楷体" pitchFamily="2" charset="-122"/>
              <a:ea typeface="华文楷体" pitchFamily="2" charset="-122"/>
            </a:endParaRPr>
          </a:p>
          <a:p>
            <a:pPr lvl="1">
              <a:buFont typeface="Wingdings" pitchFamily="2" charset="2"/>
              <a:buChar char="u"/>
              <a:defRPr/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低级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  <a:cs typeface="Arial" charset="0"/>
              </a:rPr>
              <a:t>：对于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  <a:cs typeface="Arial" charset="0"/>
              </a:rPr>
              <a:t>组织的运转、资产或者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  <a:cs typeface="Arial" charset="0"/>
              </a:rPr>
              <a:t>个人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  <a:cs typeface="Arial" charset="0"/>
              </a:rPr>
              <a:t>带来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  <a:cs typeface="Arial" charset="0"/>
              </a:rPr>
              <a:t>负面影响损失有限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；</a:t>
            </a:r>
            <a:endParaRPr lang="en-US" altLang="zh-CN" b="1" dirty="0" smtClean="0">
              <a:latin typeface="华文楷体" pitchFamily="2" charset="-122"/>
              <a:ea typeface="华文楷体" pitchFamily="2" charset="-122"/>
            </a:endParaRPr>
          </a:p>
          <a:p>
            <a:pPr marL="457200" lvl="1" indent="0">
              <a:buNone/>
              <a:defRPr/>
            </a:pPr>
            <a:endParaRPr lang="en-US" b="1" dirty="0">
              <a:latin typeface="华文楷体" pitchFamily="2" charset="-122"/>
              <a:ea typeface="华文楷体" pitchFamily="2" charset="-122"/>
              <a:cs typeface="Arial" charset="0"/>
            </a:endParaRPr>
          </a:p>
          <a:p>
            <a:pPr lvl="1">
              <a:buFont typeface="Wingdings" pitchFamily="2" charset="2"/>
              <a:buChar char="u"/>
              <a:defRPr/>
            </a:pPr>
            <a:r>
              <a:rPr lang="zh-CN" altLang="en-US" b="1" dirty="0">
                <a:latin typeface="华文楷体" pitchFamily="2" charset="-122"/>
                <a:ea typeface="华文楷体" pitchFamily="2" charset="-122"/>
                <a:cs typeface="Arial" charset="0"/>
              </a:rPr>
              <a:t>中级：给组织的运转、资产或者个人带来严重的负面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  <a:cs typeface="Arial" charset="0"/>
              </a:rPr>
              <a:t>影响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；</a:t>
            </a:r>
            <a:endParaRPr lang="en-US" altLang="zh-CN" b="1" dirty="0" smtClean="0">
              <a:latin typeface="华文楷体" pitchFamily="2" charset="-122"/>
              <a:ea typeface="华文楷体" pitchFamily="2" charset="-122"/>
            </a:endParaRPr>
          </a:p>
          <a:p>
            <a:pPr lvl="1">
              <a:defRPr/>
            </a:pPr>
            <a:endParaRPr lang="en-US" b="1" dirty="0">
              <a:latin typeface="华文楷体" pitchFamily="2" charset="-122"/>
              <a:ea typeface="华文楷体" pitchFamily="2" charset="-122"/>
              <a:cs typeface="Arial" charset="0"/>
            </a:endParaRPr>
          </a:p>
          <a:p>
            <a:pPr lvl="1">
              <a:buFont typeface="Wingdings" pitchFamily="2" charset="2"/>
              <a:buChar char="u"/>
              <a:defRPr/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高级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  <a:cs typeface="Arial" charset="0"/>
              </a:rPr>
              <a:t>：给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  <a:cs typeface="Arial" charset="0"/>
              </a:rPr>
              <a:t>组织的运转、资产或者个人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  <a:cs typeface="Arial" charset="0"/>
              </a:rPr>
              <a:t>带来灾难性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  <a:cs typeface="Arial" charset="0"/>
              </a:rPr>
              <a:t>的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  <a:cs typeface="Arial" charset="0"/>
              </a:rPr>
              <a:t>负面影响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；</a:t>
            </a:r>
            <a:endParaRPr lang="en-US" b="1" dirty="0" smtClean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12724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 smtClean="0"/>
              <a:t>安全需求举例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614" y="2046896"/>
            <a:ext cx="10363200" cy="4114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保密性</a:t>
            </a:r>
            <a:r>
              <a:rPr lang="en-US" altLang="en-US" b="1" dirty="0" smtClean="0">
                <a:latin typeface="华文楷体" pitchFamily="2" charset="-122"/>
                <a:ea typeface="华文楷体" pitchFamily="2" charset="-122"/>
              </a:rPr>
              <a:t> – 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学生成绩</a:t>
            </a:r>
            <a:endParaRPr lang="en-US" altLang="en-US" b="1" dirty="0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defRPr/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完整性</a:t>
            </a:r>
            <a:r>
              <a:rPr lang="en-US" altLang="en-US" b="1" dirty="0" smtClean="0">
                <a:latin typeface="华文楷体" pitchFamily="2" charset="-122"/>
                <a:ea typeface="华文楷体" pitchFamily="2" charset="-122"/>
              </a:rPr>
              <a:t> – 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病人信息</a:t>
            </a:r>
            <a:endParaRPr lang="en-US" altLang="en-US" b="1" dirty="0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defRPr/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可用性</a:t>
            </a:r>
            <a:r>
              <a:rPr lang="en-US" altLang="en-US" b="1" dirty="0" smtClean="0">
                <a:latin typeface="华文楷体" pitchFamily="2" charset="-122"/>
                <a:ea typeface="华文楷体" pitchFamily="2" charset="-122"/>
              </a:rPr>
              <a:t> – 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认证服务</a:t>
            </a:r>
            <a:endParaRPr lang="en-US" altLang="en-US" b="1" dirty="0" smtClean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4885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 smtClean="0"/>
              <a:t>安全需求</a:t>
            </a:r>
            <a:r>
              <a:rPr lang="zh-CN" altLang="en-US" b="1" dirty="0"/>
              <a:t>讨论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614" y="2046896"/>
            <a:ext cx="10363200" cy="411480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假设某公司需要开发一套桌面打印软件，那么：</a:t>
            </a:r>
            <a:endParaRPr lang="en-US" altLang="zh-CN" b="1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0" eaLnBrk="1" hangingPunct="1">
              <a:buNone/>
              <a:defRPr/>
            </a:pPr>
            <a:r>
              <a:rPr lang="en-US" altLang="en-US" b="1" dirty="0" smtClean="0">
                <a:latin typeface="华文楷体" pitchFamily="2" charset="-122"/>
                <a:ea typeface="华文楷体" pitchFamily="2" charset="-122"/>
              </a:rPr>
              <a:t>1. 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如果这个软件用于打印公司尚未公开、敏感的信息，那么它必须确定高级别的 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___.</a:t>
            </a:r>
            <a:endParaRPr lang="en-US" altLang="en-US" b="1" dirty="0" smtClean="0">
              <a:latin typeface="华文楷体" pitchFamily="2" charset="-122"/>
              <a:ea typeface="华文楷体" pitchFamily="2" charset="-122"/>
            </a:endParaRPr>
          </a:p>
          <a:p>
            <a:pPr marL="0" indent="0">
              <a:buNone/>
              <a:defRPr/>
            </a:pPr>
            <a:r>
              <a:rPr lang="en-US" altLang="en-US" b="1" dirty="0" smtClean="0">
                <a:latin typeface="华文楷体" pitchFamily="2" charset="-122"/>
                <a:ea typeface="华文楷体" pitchFamily="2" charset="-122"/>
              </a:rPr>
              <a:t>2. 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如果这个软件用于打印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公司的一些规章制度，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那么它必须确定高级别的 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___.</a:t>
            </a:r>
            <a:endParaRPr lang="en-US" altLang="en-US" b="1" dirty="0">
              <a:latin typeface="华文楷体" pitchFamily="2" charset="-122"/>
              <a:ea typeface="华文楷体" pitchFamily="2" charset="-122"/>
            </a:endParaRPr>
          </a:p>
          <a:p>
            <a:pPr marL="0" indent="0">
              <a:buNone/>
              <a:defRPr/>
            </a:pPr>
            <a:r>
              <a:rPr lang="en-US" altLang="en-US" b="1" dirty="0" smtClean="0">
                <a:latin typeface="华文楷体" pitchFamily="2" charset="-122"/>
                <a:ea typeface="华文楷体" pitchFamily="2" charset="-122"/>
              </a:rPr>
              <a:t>3. 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如果这个软件用于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打印每天公司的考勤情况，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那么它必须确定高级别的 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___.</a:t>
            </a:r>
            <a:endParaRPr lang="en-US" altLang="en-US" b="1" dirty="0">
              <a:latin typeface="华文楷体" pitchFamily="2" charset="-122"/>
              <a:ea typeface="华文楷体" pitchFamily="2" charset="-122"/>
            </a:endParaRPr>
          </a:p>
          <a:p>
            <a:pPr marL="0" indent="0" algn="ctr">
              <a:buNone/>
              <a:defRPr/>
            </a:pPr>
            <a:r>
              <a:rPr lang="en-US" altLang="en-US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A.</a:t>
            </a:r>
            <a:r>
              <a:rPr lang="zh-CN" altLang="en-US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机密性    </a:t>
            </a:r>
            <a:r>
              <a:rPr lang="en-US" altLang="zh-CN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B. </a:t>
            </a:r>
            <a:r>
              <a:rPr lang="zh-CN" altLang="en-US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完整性    </a:t>
            </a:r>
            <a:r>
              <a:rPr lang="en-US" altLang="zh-CN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C. </a:t>
            </a:r>
            <a:r>
              <a:rPr lang="zh-CN" altLang="en-US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可用性</a:t>
            </a:r>
            <a:endParaRPr lang="en-US" altLang="en-US" b="1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41765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9733" y="569643"/>
            <a:ext cx="749246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/>
              <a:t>计算机安全面临的挑战</a:t>
            </a:r>
            <a:endParaRPr lang="en-US" b="1" dirty="0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black">
          <a:xfrm>
            <a:off x="838752" y="1961760"/>
            <a:ext cx="8538723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609600" indent="-609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Times" panose="02020603050405020304" pitchFamily="18" charset="0"/>
              <a:buAutoNum type="arabicPeriod"/>
              <a:defRPr/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保障安全不容易做到的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Times" panose="02020603050405020304" pitchFamily="18" charset="0"/>
              <a:buAutoNum type="arabicPeriod"/>
              <a:defRPr/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必须考虑潜在攻击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Times" panose="02020603050405020304" pitchFamily="18" charset="0"/>
              <a:buAutoNum type="arabicPeriod"/>
              <a:defRPr/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保障方法可能和直觉相违背</a:t>
            </a:r>
            <a:endParaRPr lang="en-US" sz="2800" b="1" dirty="0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Times" panose="02020603050405020304" pitchFamily="18" charset="0"/>
              <a:buAutoNum type="arabicPeriod"/>
              <a:defRPr/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需要算法和秘密信息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Times" panose="02020603050405020304" pitchFamily="18" charset="0"/>
              <a:buAutoNum type="arabicPeriod"/>
              <a:defRPr/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需要确定在哪里部署安全机制</a:t>
            </a:r>
            <a:endParaRPr lang="en-US" sz="2800" b="1" dirty="0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Times" panose="02020603050405020304" pitchFamily="18" charset="0"/>
              <a:buAutoNum type="arabicPeriod"/>
              <a:defRPr/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需要在攻击者、系统设计者之间反复研究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Times" panose="02020603050405020304" pitchFamily="18" charset="0"/>
              <a:buAutoNum type="arabicPeriod"/>
              <a:defRPr/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难于引起人们的重视，直到安全事件发生</a:t>
            </a:r>
            <a:endParaRPr lang="en-US" sz="2800" b="1" dirty="0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Times" panose="02020603050405020304" pitchFamily="18" charset="0"/>
              <a:buAutoNum type="arabicPeriod"/>
              <a:defRPr/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需要例行监测</a:t>
            </a:r>
            <a:endParaRPr lang="en-US" sz="2800" b="1" dirty="0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Times" panose="02020603050405020304" pitchFamily="18" charset="0"/>
              <a:buAutoNum type="arabicPeriod"/>
              <a:defRPr/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通常设计后才会思考系统的安全性</a:t>
            </a:r>
            <a:endParaRPr lang="en-US" sz="2800" b="1" dirty="0" smtClean="0"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Times" panose="02020603050405020304" pitchFamily="18" charset="0"/>
              <a:buAutoNum type="arabicPeriod"/>
              <a:defRPr/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人们通常认为：安全性和易用性存在冲突</a:t>
            </a:r>
            <a:endParaRPr lang="en-US" sz="2800" b="1" dirty="0" smtClean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82408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1469662" y="939420"/>
            <a:ext cx="10363200" cy="146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 b="1" dirty="0" smtClean="0"/>
              <a:t>OSI</a:t>
            </a:r>
            <a:r>
              <a:rPr lang="zh-CN" altLang="en-US" b="1" dirty="0" smtClean="0"/>
              <a:t>安全体系结构</a:t>
            </a:r>
          </a:p>
          <a:p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85482" y="2053092"/>
            <a:ext cx="1135735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2800" b="1" dirty="0">
                <a:latin typeface="华文楷体" pitchFamily="2" charset="-122"/>
                <a:ea typeface="华文楷体" pitchFamily="2" charset="-122"/>
              </a:rPr>
              <a:t>ITU-T X.800 “Security Architecture for OSI</a:t>
            </a:r>
            <a:r>
              <a:rPr lang="en-US" altLang="en-US" sz="2800" b="1" dirty="0" smtClean="0">
                <a:latin typeface="华文楷体" pitchFamily="2" charset="-122"/>
                <a:ea typeface="华文楷体" pitchFamily="2" charset="-122"/>
              </a:rPr>
              <a:t>”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提供</a:t>
            </a: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了安全的系统性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定义，为</a:t>
            </a: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我们提供了一种抽象的安全概念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，有助理解</a:t>
            </a: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系统的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安全性</a:t>
            </a:r>
            <a:endParaRPr lang="en-US" altLang="zh-CN" sz="2800" b="1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pPr>
              <a:defRPr/>
            </a:pP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defRPr/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信息</a:t>
            </a: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安全需要考虑的三个因素</a:t>
            </a:r>
            <a:r>
              <a:rPr lang="en-US" altLang="en-US" sz="2800" b="1" dirty="0">
                <a:latin typeface="华文楷体" pitchFamily="2" charset="-122"/>
                <a:ea typeface="华文楷体" pitchFamily="2" charset="-122"/>
              </a:rPr>
              <a:t>:</a:t>
            </a:r>
          </a:p>
          <a:p>
            <a:pPr marL="914400" lvl="1" indent="-457200">
              <a:buFont typeface="Wingdings" pitchFamily="2" charset="2"/>
              <a:buChar char="u"/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安全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攻击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：任何</a:t>
            </a: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可能会危及机构的信息安全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行为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;</a:t>
            </a:r>
            <a:endParaRPr lang="en-US" altLang="en-US" sz="2800" b="1" dirty="0">
              <a:latin typeface="华文楷体" pitchFamily="2" charset="-122"/>
              <a:ea typeface="华文楷体" pitchFamily="2" charset="-122"/>
            </a:endParaRPr>
          </a:p>
          <a:p>
            <a:pPr marL="914400" lvl="1" indent="-457200">
              <a:buFont typeface="Wingdings" pitchFamily="2" charset="2"/>
              <a:buChar char="u"/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安全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机制</a:t>
            </a: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：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用来</a:t>
            </a: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检测、防范安全攻击并从中恢复系统的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机制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;</a:t>
            </a:r>
            <a:endParaRPr lang="en-US" altLang="en-US" sz="2800" b="1" dirty="0">
              <a:latin typeface="华文楷体" pitchFamily="2" charset="-122"/>
              <a:ea typeface="华文楷体" pitchFamily="2" charset="-122"/>
            </a:endParaRPr>
          </a:p>
          <a:p>
            <a:pPr marL="914400" lvl="1" indent="-457200">
              <a:buFont typeface="Wingdings" pitchFamily="2" charset="2"/>
              <a:buChar char="u"/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安全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服务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：用来增强系统安全性</a:t>
            </a: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和信息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传输安全性</a:t>
            </a: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的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服务</a:t>
            </a:r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;</a:t>
            </a:r>
            <a:endParaRPr lang="en-US" altLang="en-US" sz="2800" b="1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defRPr/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术语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marL="914400" lvl="1" indent="-457200">
              <a:buFont typeface="Wingdings" pitchFamily="2" charset="2"/>
              <a:buChar char="u"/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安全威胁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：</a:t>
            </a:r>
            <a:r>
              <a:rPr lang="en-AU" altLang="en-US" sz="2800" b="1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一种潜在的安全破环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;</a:t>
            </a:r>
          </a:p>
          <a:p>
            <a:pPr marL="914400" lvl="1" indent="-457200">
              <a:buFont typeface="Wingdings" pitchFamily="2" charset="2"/>
              <a:buChar char="u"/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攻击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：</a:t>
            </a:r>
            <a:r>
              <a:rPr lang="en-AU" altLang="en-US" sz="2800" b="1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一种对系统安全的攻击，试图绕过系统的安全机制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;</a:t>
            </a:r>
            <a:endParaRPr lang="en-AU" altLang="en-US" sz="2800" b="1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072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1320800" y="352564"/>
            <a:ext cx="10363200" cy="146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zh-CN" altLang="en-US" b="1" dirty="0" smtClean="0"/>
              <a:t>网络中的“安全”问题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监听</a:t>
            </a:r>
            <a:endParaRPr lang="zh-CN" altLang="en-US" b="1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966804" y="4928995"/>
            <a:ext cx="80502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Wingdings" panose="05000000000000000000" pitchFamily="2" charset="2"/>
              <a:buChar char="§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Webdings" panose="05030102010509060703" pitchFamily="18" charset="2"/>
              <a:buChar char="4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1600" b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仿宋_GB2312"/>
              </a:rPr>
              <a:t>服务器</a:t>
            </a:r>
            <a:endParaRPr kumimoji="1" lang="zh-CN" altLang="en-US" sz="1600" b="1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2388954" y="2185795"/>
            <a:ext cx="7118350" cy="2590800"/>
            <a:chOff x="672" y="912"/>
            <a:chExt cx="4484" cy="1632"/>
          </a:xfrm>
        </p:grpSpPr>
        <p:graphicFrame>
          <p:nvGraphicFramePr>
            <p:cNvPr id="7" name="Object 5"/>
            <p:cNvGraphicFramePr>
              <a:graphicFrameLocks noChangeAspect="1"/>
            </p:cNvGraphicFramePr>
            <p:nvPr/>
          </p:nvGraphicFramePr>
          <p:xfrm>
            <a:off x="3888" y="1296"/>
            <a:ext cx="1268" cy="1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06" name="剪辑" r:id="rId4" imgW="2013509" imgH="1930298" progId="MS_ClipArt_Gallery.2">
                    <p:embed/>
                  </p:oleObj>
                </mc:Choice>
                <mc:Fallback>
                  <p:oleObj name="剪辑" r:id="rId4" imgW="2013509" imgH="1930298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1296"/>
                          <a:ext cx="1268" cy="1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6"/>
            <p:cNvGraphicFramePr>
              <a:graphicFrameLocks noChangeAspect="1"/>
            </p:cNvGraphicFramePr>
            <p:nvPr/>
          </p:nvGraphicFramePr>
          <p:xfrm>
            <a:off x="672" y="912"/>
            <a:ext cx="1167" cy="1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07" name="剪辑" r:id="rId6" imgW="2735263" imgH="3825875" progId="MS_ClipArt_Gallery.2">
                    <p:embed/>
                  </p:oleObj>
                </mc:Choice>
                <mc:Fallback>
                  <p:oleObj name="剪辑" r:id="rId6" imgW="2735263" imgH="3825875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912"/>
                          <a:ext cx="1167" cy="16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2064" y="1248"/>
              <a:ext cx="1776" cy="240"/>
              <a:chOff x="2064" y="1248"/>
              <a:chExt cx="1776" cy="240"/>
            </a:xfrm>
          </p:grpSpPr>
          <p:sp>
            <p:nvSpPr>
              <p:cNvPr id="10" name="Line 8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1776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 type="triangle"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华文楷体" pitchFamily="2" charset="-122"/>
                  <a:ea typeface="华文楷体" pitchFamily="2" charset="-122"/>
                </a:endParaRPr>
              </a:p>
            </p:txBody>
          </p:sp>
          <p:sp>
            <p:nvSpPr>
              <p:cNvPr id="11" name="Text Box 9"/>
              <p:cNvSpPr txBox="1">
                <a:spLocks noChangeArrowheads="1"/>
              </p:cNvSpPr>
              <p:nvPr/>
            </p:nvSpPr>
            <p:spPr bwMode="auto">
              <a:xfrm>
                <a:off x="2673" y="1248"/>
                <a:ext cx="63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Webdings" panose="05030102010509060703" pitchFamily="18" charset="2"/>
                  <a:buChar char="4"/>
                  <a:defRPr sz="28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Char char="•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kumimoji="1" lang="zh-CN" altLang="en-US" sz="1600" b="1" dirty="0">
                    <a:solidFill>
                      <a:schemeClr val="tx1"/>
                    </a:solidFill>
                    <a:latin typeface="华文楷体" pitchFamily="2" charset="-122"/>
                    <a:ea typeface="华文楷体" pitchFamily="2" charset="-122"/>
                    <a:cs typeface="仿宋_GB2312"/>
                  </a:rPr>
                  <a:t>正常连接</a:t>
                </a:r>
              </a:p>
            </p:txBody>
          </p:sp>
        </p:grpSp>
      </p:grp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5249394" y="5005195"/>
            <a:ext cx="1350963" cy="1700213"/>
            <a:chOff x="2294" y="2736"/>
            <a:chExt cx="851" cy="1071"/>
          </a:xfrm>
        </p:grpSpPr>
        <p:graphicFrame>
          <p:nvGraphicFramePr>
            <p:cNvPr id="13" name="Object 11"/>
            <p:cNvGraphicFramePr>
              <a:graphicFrameLocks noChangeAspect="1"/>
            </p:cNvGraphicFramePr>
            <p:nvPr/>
          </p:nvGraphicFramePr>
          <p:xfrm>
            <a:off x="2352" y="2736"/>
            <a:ext cx="793" cy="7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08" name="剪辑" r:id="rId8" imgW="1260043" imgH="1137514" progId="MS_ClipArt_Gallery.2">
                    <p:embed/>
                  </p:oleObj>
                </mc:Choice>
                <mc:Fallback>
                  <p:oleObj name="剪辑" r:id="rId8" imgW="1260043" imgH="1137514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2736"/>
                          <a:ext cx="793" cy="7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2294" y="3574"/>
              <a:ext cx="8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Webdings" panose="05030102010509060703" pitchFamily="18" charset="2"/>
                <a:buChar char="4"/>
                <a:defRPr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Char char="•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zh-CN" altLang="en-US" sz="1800" b="1">
                  <a:solidFill>
                    <a:schemeClr val="tx1"/>
                  </a:solidFill>
                  <a:latin typeface="华文楷体" pitchFamily="2" charset="-122"/>
                  <a:ea typeface="华文楷体" pitchFamily="2" charset="-122"/>
                </a:rPr>
                <a:t>网络监听者</a:t>
              </a:r>
            </a:p>
          </p:txBody>
        </p:sp>
      </p:grp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7074661" y="1866927"/>
            <a:ext cx="247729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Wingdings" panose="05000000000000000000" pitchFamily="2" charset="2"/>
              <a:buChar char="§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Webdings" panose="05030102010509060703" pitchFamily="18" charset="2"/>
              <a:buChar char="4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1600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上传工资信息至服务器保存并发放，如：</a:t>
            </a:r>
            <a:endParaRPr kumimoji="1" lang="en-US" altLang="zh-CN" sz="1600" b="1" dirty="0" smtClean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16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李某某，</a:t>
            </a:r>
            <a:r>
              <a:rPr kumimoji="1" lang="zh-CN" altLang="en-US" sz="16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应发</a:t>
            </a:r>
            <a:r>
              <a:rPr kumimoji="1" lang="zh-CN" altLang="en-US" sz="16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工资 </a:t>
            </a:r>
            <a:r>
              <a:rPr kumimoji="1" lang="en-US" altLang="zh-CN" sz="16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10000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16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林某某，应发工资 </a:t>
            </a:r>
            <a:r>
              <a:rPr kumimoji="1" lang="en-US" altLang="zh-CN" sz="16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8000</a:t>
            </a:r>
            <a:endParaRPr kumimoji="1" lang="zh-CN" altLang="en-US" sz="1600" b="1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6911714" y="5234409"/>
            <a:ext cx="240322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Wingdings" panose="05000000000000000000" pitchFamily="2" charset="2"/>
              <a:buChar char="§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Webdings" panose="05030102010509060703" pitchFamily="18" charset="2"/>
              <a:buChar char="4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1600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查看传输数据：</a:t>
            </a:r>
            <a:endParaRPr kumimoji="1" lang="en-US" altLang="zh-CN" sz="1600" b="1" dirty="0" smtClean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16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李某某，</a:t>
            </a:r>
            <a:r>
              <a:rPr kumimoji="1" lang="zh-CN" altLang="en-US" sz="16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应发</a:t>
            </a:r>
            <a:r>
              <a:rPr kumimoji="1" lang="zh-CN" altLang="en-US" sz="16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工资 </a:t>
            </a:r>
            <a:r>
              <a:rPr kumimoji="1" lang="en-US" altLang="zh-CN" sz="16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10000</a:t>
            </a:r>
            <a:endParaRPr kumimoji="1" lang="en-US" altLang="zh-CN" sz="1600" b="1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16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林某某</a:t>
            </a:r>
            <a:r>
              <a:rPr kumimoji="1" lang="zh-CN" altLang="en-US" sz="16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，</a:t>
            </a:r>
            <a:r>
              <a:rPr kumimoji="1" lang="zh-CN" altLang="en-US" sz="16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应发</a:t>
            </a:r>
            <a:r>
              <a:rPr kumimoji="1" lang="zh-CN" altLang="en-US" sz="16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工资 </a:t>
            </a:r>
            <a:r>
              <a:rPr kumimoji="1" lang="en-US" altLang="zh-CN" sz="16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8000</a:t>
            </a:r>
            <a:endParaRPr kumimoji="1" lang="zh-CN" altLang="en-US" sz="1600" b="1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6025466" y="3100195"/>
            <a:ext cx="528638" cy="1905000"/>
            <a:chOff x="2736" y="1488"/>
            <a:chExt cx="333" cy="1200"/>
          </a:xfrm>
        </p:grpSpPr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V="1">
              <a:off x="2736" y="1488"/>
              <a:ext cx="0" cy="12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2822" y="1615"/>
              <a:ext cx="247" cy="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Webdings" panose="05030102010509060703" pitchFamily="18" charset="2"/>
                <a:buChar char="4"/>
                <a:defRPr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Char char="•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zh-CN" altLang="en-US" sz="1600" b="1" dirty="0">
                  <a:solidFill>
                    <a:schemeClr val="tx1"/>
                  </a:solidFill>
                  <a:latin typeface="华文楷体" pitchFamily="2" charset="-122"/>
                  <a:ea typeface="华文楷体" pitchFamily="2" charset="-122"/>
                </a:rPr>
                <a:t>信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zh-CN" altLang="en-US" sz="1600" b="1" dirty="0">
                  <a:solidFill>
                    <a:schemeClr val="tx1"/>
                  </a:solidFill>
                  <a:latin typeface="华文楷体" pitchFamily="2" charset="-122"/>
                  <a:ea typeface="华文楷体" pitchFamily="2" charset="-122"/>
                </a:rPr>
                <a:t>息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zh-CN" altLang="en-US" sz="1600" b="1" dirty="0">
                  <a:solidFill>
                    <a:schemeClr val="tx1"/>
                  </a:solidFill>
                  <a:latin typeface="华文楷体" pitchFamily="2" charset="-122"/>
                  <a:ea typeface="华文楷体" pitchFamily="2" charset="-122"/>
                </a:rPr>
                <a:t>被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zh-CN" altLang="en-US" sz="1600" b="1" dirty="0" smtClean="0">
                  <a:solidFill>
                    <a:schemeClr val="tx1"/>
                  </a:solidFill>
                  <a:latin typeface="华文楷体" pitchFamily="2" charset="-122"/>
                  <a:ea typeface="华文楷体" pitchFamily="2" charset="-122"/>
                </a:rPr>
                <a:t>监</a:t>
              </a:r>
              <a:endParaRPr kumimoji="1" lang="en-US" altLang="zh-CN" sz="1600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zh-CN" altLang="en-US" sz="1600" b="1" dirty="0" smtClean="0">
                  <a:solidFill>
                    <a:schemeClr val="tx1"/>
                  </a:solidFill>
                  <a:latin typeface="华文楷体" pitchFamily="2" charset="-122"/>
                  <a:ea typeface="华文楷体" pitchFamily="2" charset="-122"/>
                </a:rPr>
                <a:t>听</a:t>
              </a:r>
              <a:endParaRPr kumimoji="1" lang="en-US" altLang="zh-CN" sz="1600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472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 smtClean="0"/>
              <a:t>被动攻击</a:t>
            </a:r>
            <a:endParaRPr lang="zh-CN" altLang="en-AU" b="1" dirty="0" smtClean="0"/>
          </a:p>
        </p:txBody>
      </p:sp>
      <p:pic>
        <p:nvPicPr>
          <p:cNvPr id="23555" name="Picture 10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672" y="2768192"/>
            <a:ext cx="9948524" cy="3942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783265" y="1957703"/>
            <a:ext cx="110507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被动攻击</a:t>
            </a: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：对传输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进行</a:t>
            </a: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窃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听</a:t>
            </a: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与监视，获得传输信息，难以检测。</a:t>
            </a:r>
            <a:endParaRPr lang="en-US" altLang="zh-CN" sz="2800" b="1" dirty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窃听</a:t>
            </a:r>
            <a:r>
              <a:rPr lang="zh-CN" altLang="en-US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攻击、流量分析</a:t>
            </a:r>
          </a:p>
        </p:txBody>
      </p:sp>
    </p:spTree>
    <p:extLst>
      <p:ext uri="{BB962C8B-B14F-4D97-AF65-F5344CB8AC3E}">
        <p14:creationId xmlns:p14="http://schemas.microsoft.com/office/powerpoint/2010/main" val="24823010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 smtClean="0"/>
              <a:t>主动攻击</a:t>
            </a:r>
            <a:endParaRPr lang="zh-CN" altLang="en-AU" b="1" dirty="0" smtClean="0"/>
          </a:p>
        </p:txBody>
      </p:sp>
      <p:pic>
        <p:nvPicPr>
          <p:cNvPr id="25603" name="Picture 10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186" y="2671005"/>
            <a:ext cx="10310038" cy="3983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804526" y="1946609"/>
            <a:ext cx="94558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主动攻击</a:t>
            </a: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：更改数据流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或者发送假数据流。</a:t>
            </a:r>
            <a:endParaRPr lang="en-US" altLang="zh-CN" sz="2800" b="1" dirty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cs typeface="Arial" charset="0"/>
              </a:rPr>
              <a:t>  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假冒、</a:t>
            </a:r>
            <a:r>
              <a:rPr lang="zh-CN" altLang="en-US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重放、篡改、拒绝服务</a:t>
            </a:r>
            <a:endParaRPr lang="en-US" altLang="zh-CN" sz="2800" b="1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74912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 smtClean="0"/>
              <a:t>攻击分类讨论</a:t>
            </a:r>
            <a:endParaRPr lang="zh-CN" altLang="en-AU" b="1" dirty="0" smtClean="0"/>
          </a:p>
        </p:txBody>
      </p:sp>
      <p:sp>
        <p:nvSpPr>
          <p:cNvPr id="2" name="矩形 1"/>
          <p:cNvSpPr/>
          <p:nvPr/>
        </p:nvSpPr>
        <p:spPr>
          <a:xfrm>
            <a:off x="804526" y="2329382"/>
            <a:ext cx="9455888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以下那一种攻击方式更难以检测？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algn="ctr"/>
            <a:r>
              <a:rPr lang="en-US" altLang="zh-CN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A. 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被动攻击  </a:t>
            </a:r>
            <a:r>
              <a:rPr lang="en-US" altLang="zh-CN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B. 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主动攻击</a:t>
            </a:r>
            <a:endParaRPr lang="en-US" altLang="zh-CN" sz="2800" b="1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以下那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一种攻击方式更难以防范？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marL="514350" indent="-514350" algn="ctr">
              <a:buAutoNum type="alphaUcPeriod"/>
            </a:pPr>
            <a:r>
              <a:rPr lang="zh-CN" altLang="en-US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被动</a:t>
            </a:r>
            <a:r>
              <a:rPr lang="zh-CN" altLang="en-US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攻击  </a:t>
            </a:r>
            <a:r>
              <a:rPr lang="en-US" altLang="zh-CN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B. 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主动攻击</a:t>
            </a:r>
            <a:endParaRPr lang="en-US" altLang="zh-CN" sz="2800" b="1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以下那种攻击方式属于被动攻击？</a:t>
            </a:r>
            <a:endParaRPr lang="en-US" altLang="zh-CN" sz="2800" b="1" dirty="0">
              <a:latin typeface="华文楷体" pitchFamily="2" charset="-122"/>
              <a:ea typeface="华文楷体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A.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假冒  </a:t>
            </a:r>
            <a:r>
              <a:rPr lang="en-US" altLang="zh-CN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B.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窃听  </a:t>
            </a:r>
            <a:r>
              <a:rPr lang="en-US" altLang="zh-CN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C. 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重放  </a:t>
            </a:r>
            <a:r>
              <a:rPr lang="en-US" altLang="zh-CN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D. 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中断</a:t>
            </a:r>
            <a:endParaRPr lang="en-US" altLang="zh-CN" sz="2800" b="1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70474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 smtClean="0"/>
              <a:t>安全服务</a:t>
            </a:r>
            <a:endParaRPr lang="en-AU" altLang="en-US" b="1" dirty="0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950" y="2133598"/>
            <a:ext cx="10972800" cy="3129516"/>
          </a:xfrm>
        </p:spPr>
        <p:txBody>
          <a:bodyPr/>
          <a:lstStyle/>
          <a:p>
            <a:pPr lvl="1" eaLnBrk="1" hangingPunct="1">
              <a:defRPr/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保障数据处理与传输的安全性</a:t>
            </a:r>
            <a:endParaRPr lang="en-US" altLang="zh-CN" b="1" dirty="0" smtClean="0">
              <a:latin typeface="华文楷体" pitchFamily="2" charset="-122"/>
              <a:ea typeface="华文楷体" pitchFamily="2" charset="-122"/>
            </a:endParaRPr>
          </a:p>
          <a:p>
            <a:pPr lvl="1" eaLnBrk="1" hangingPunct="1">
              <a:defRPr/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用于抵抗安全攻击</a:t>
            </a:r>
            <a:endParaRPr lang="en-US" altLang="zh-CN" b="1" dirty="0" smtClean="0">
              <a:latin typeface="华文楷体" pitchFamily="2" charset="-122"/>
              <a:ea typeface="华文楷体" pitchFamily="2" charset="-122"/>
            </a:endParaRPr>
          </a:p>
          <a:p>
            <a:pPr lvl="1" eaLnBrk="1" hangingPunct="1">
              <a:defRPr/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使用了一种或多种</a:t>
            </a:r>
            <a:r>
              <a:rPr lang="zh-CN" altLang="en-US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安全机制</a:t>
            </a:r>
            <a:endParaRPr lang="en-US" altLang="en-US" b="1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pPr lvl="1" eaLnBrk="1" hangingPunct="1">
              <a:defRPr/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通常和现实世界的方法类似</a:t>
            </a:r>
            <a:endParaRPr lang="en-US" altLang="en-US" b="1" dirty="0" smtClean="0">
              <a:latin typeface="华文楷体" pitchFamily="2" charset="-122"/>
              <a:ea typeface="华文楷体" pitchFamily="2" charset="-122"/>
            </a:endParaRPr>
          </a:p>
          <a:p>
            <a:pPr lvl="2" eaLnBrk="1" hangingPunct="1">
              <a:defRPr/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例如，使用签名、时间戳、公证等方法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 lvl="2" eaLnBrk="1" hangingPunct="1">
              <a:defRPr/>
            </a:pP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需要能抵抗数据泄漏、损坏等攻击</a:t>
            </a:r>
            <a:endParaRPr lang="en-AU" altLang="en-US" sz="2800" b="1" dirty="0" smtClean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00609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1448390" y="921910"/>
            <a:ext cx="10363200" cy="146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zh-CN" altLang="en-US" b="1" dirty="0" smtClean="0"/>
              <a:t>安全服务</a:t>
            </a:r>
          </a:p>
          <a:p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918949" y="2160096"/>
            <a:ext cx="10012908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认证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:</a:t>
            </a: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提供某个实体的身份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保证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对等实体认证</a:t>
            </a: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、数据源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认证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)</a:t>
            </a:r>
            <a:endParaRPr lang="zh-CN" altLang="en-US" sz="2800" b="1" dirty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访问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控制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:</a:t>
            </a: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保护资源，防止对它的非法使用和操纵</a:t>
            </a:r>
          </a:p>
          <a:p>
            <a:pPr>
              <a:lnSpc>
                <a:spcPct val="125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数据</a:t>
            </a:r>
            <a:r>
              <a:rPr lang="zh-CN" altLang="en-US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机密性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:</a:t>
            </a: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保护信息不被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泄露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连接</a:t>
            </a: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保密性、无连接保密性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、流量保密性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)</a:t>
            </a:r>
            <a:endParaRPr lang="zh-CN" altLang="en-US" sz="2800" b="1" dirty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数据完整性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:</a:t>
            </a: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保护信息以防止非法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篡改</a:t>
            </a:r>
            <a:endParaRPr lang="en-US" altLang="zh-CN" sz="2800" b="1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不可否认性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:</a:t>
            </a: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防止参与通信的一方事后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否认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(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源点</a:t>
            </a: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的不可否认性、信宿的不可否认</a:t>
            </a:r>
            <a:r>
              <a:rPr lang="zh-CN" altLang="en-US" sz="2800" b="1" dirty="0" smtClean="0">
                <a:latin typeface="华文楷体" pitchFamily="2" charset="-122"/>
                <a:ea typeface="华文楷体" pitchFamily="2" charset="-122"/>
              </a:rPr>
              <a:t>性</a:t>
            </a:r>
            <a:r>
              <a:rPr lang="en-US" altLang="zh-CN" sz="2800" b="1" dirty="0" smtClean="0">
                <a:latin typeface="华文楷体" pitchFamily="2" charset="-122"/>
                <a:ea typeface="华文楷体" pitchFamily="2" charset="-122"/>
              </a:rPr>
              <a:t>)</a:t>
            </a:r>
            <a:endParaRPr lang="zh-CN" altLang="en-US" sz="2800" b="1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273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 smtClean="0"/>
              <a:t>安全机制</a:t>
            </a:r>
            <a:endParaRPr lang="en-AU" altLang="en-US" b="1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3906" y="2028347"/>
            <a:ext cx="10363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一种方法，用于检测、阻止安全攻击，并从攻击中恢复</a:t>
            </a:r>
            <a:endParaRPr lang="en-AU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不存在单一的安全机制，可以用于所有的</a:t>
            </a:r>
            <a:r>
              <a:rPr lang="zh-CN" altLang="en-US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安全服务</a:t>
            </a:r>
            <a:endParaRPr lang="en-US" altLang="zh-CN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值得留意的是：不同安全机制都使用了密码学技术</a:t>
            </a:r>
            <a:endParaRPr lang="en-AU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75850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1480289" y="918154"/>
            <a:ext cx="10363200" cy="146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zh-CN" altLang="en-US" b="1" dirty="0" smtClean="0"/>
              <a:t>安全机制</a:t>
            </a:r>
          </a:p>
          <a:p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918949" y="2160096"/>
            <a:ext cx="1001290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sz="24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加密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：用加密算法对信息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加密，保护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信息的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机密性。</a:t>
            </a:r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  <a:p>
            <a:pPr marL="0" lvl="1"/>
            <a:r>
              <a:rPr lang="zh-CN" altLang="en-US" sz="24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数字签名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：用签名算法对信息进行计算，计算结果附加于信息单元。用于身份认证、数据完整性和非否认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服务。</a:t>
            </a:r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  <a:p>
            <a:pPr marL="0" lvl="1"/>
            <a:r>
              <a:rPr lang="zh-CN" altLang="en-US" sz="24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访问控制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：用于实施资源访问权限的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机制。</a:t>
            </a:r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  <a:p>
            <a:pPr marL="0" lvl="1"/>
            <a:r>
              <a:rPr lang="zh-CN" altLang="en-US" sz="24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数据完整性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：用于确保信息的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完整性。</a:t>
            </a:r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  <a:p>
            <a:pPr marL="0" lvl="1"/>
            <a:r>
              <a:rPr lang="zh-CN" altLang="en-US" sz="24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认证交换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：确保信息交换的实体是所声称的实体，通过信息交换以确保实体身份，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包括密码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、特征、位置信息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等。</a:t>
            </a:r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  <a:p>
            <a:pPr marL="0" lvl="1"/>
            <a:r>
              <a:rPr lang="zh-CN" altLang="en-US" sz="24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流量填充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：填充信息，防止流量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分析。</a:t>
            </a:r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  <a:p>
            <a:pPr marL="0" lvl="1"/>
            <a:r>
              <a:rPr lang="zh-CN" altLang="en-US" sz="24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路由控制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：能够为特定数据选择特定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路由。</a:t>
            </a:r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  <a:p>
            <a:pPr marL="0" lvl="1"/>
            <a:r>
              <a:rPr lang="zh-CN" altLang="en-US" sz="24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公证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：采用可信任的第三方以确保一些信息交换的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性质。</a:t>
            </a:r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还包括：</a:t>
            </a:r>
            <a:r>
              <a:rPr lang="zh-CN" altLang="en-US" sz="24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可信功能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zh-CN" altLang="en-US" sz="24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安全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标签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zh-CN" altLang="en-US" sz="24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事件检测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zh-CN" altLang="en-US" sz="24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安全审计跟踪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、</a:t>
            </a:r>
            <a:r>
              <a:rPr lang="zh-CN" altLang="en-US" sz="24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安全恢复</a:t>
            </a:r>
            <a:r>
              <a:rPr lang="zh-CN" altLang="en-US" sz="2400" b="1" dirty="0" smtClean="0">
                <a:latin typeface="华文楷体" pitchFamily="2" charset="-122"/>
                <a:ea typeface="华文楷体" pitchFamily="2" charset="-122"/>
              </a:rPr>
              <a:t>。</a:t>
            </a:r>
            <a:endParaRPr lang="zh-CN" altLang="en-US" sz="2800" b="1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996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1448396" y="939420"/>
            <a:ext cx="10363200" cy="146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zh-CN" altLang="en-US" b="1" dirty="0" smtClean="0"/>
              <a:t>安全服务与机制关系</a:t>
            </a:r>
          </a:p>
          <a:p>
            <a:endParaRPr lang="zh-CN" altLang="en-US" dirty="0"/>
          </a:p>
        </p:txBody>
      </p:sp>
      <p:graphicFrame>
        <p:nvGraphicFramePr>
          <p:cNvPr id="6" name="Group 1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2329147"/>
              </p:ext>
            </p:extLst>
          </p:nvPr>
        </p:nvGraphicFramePr>
        <p:xfrm>
          <a:off x="1432560" y="1996440"/>
          <a:ext cx="8763000" cy="4670425"/>
        </p:xfrm>
        <a:graphic>
          <a:graphicData uri="http://schemas.openxmlformats.org/drawingml/2006/table">
            <a:tbl>
              <a:tblPr/>
              <a:tblGrid>
                <a:gridCol w="1528763"/>
                <a:gridCol w="658812"/>
                <a:gridCol w="1095375"/>
                <a:gridCol w="1095375"/>
                <a:gridCol w="803275"/>
                <a:gridCol w="660400"/>
                <a:gridCol w="1049338"/>
                <a:gridCol w="1074737"/>
                <a:gridCol w="796925"/>
              </a:tblGrid>
              <a:tr h="49530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8"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安全机制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安全服务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加密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数字签名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访问控制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完整性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认证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流量填充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路由控制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公证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对等实体认证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实现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实现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实现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数据源认证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实现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实现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访问控制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实现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机密性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实现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实现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流量机密性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实现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实现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实现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数据完整性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实现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实现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实现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非否认服务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实现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实现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实现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可用性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实现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</a:rPr>
                        <a:t>实现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Webdings" panose="05030102010509060703" pitchFamily="18" charset="2"/>
                        <a:defRPr sz="24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>
                          <a:srgbClr val="2110F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317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1416497" y="939420"/>
            <a:ext cx="10363200" cy="146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zh-CN" altLang="en-US" b="1" dirty="0" smtClean="0"/>
              <a:t>网络安全模型</a:t>
            </a:r>
          </a:p>
          <a:p>
            <a:endParaRPr lang="zh-CN" alt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264" y="2109216"/>
            <a:ext cx="707231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7104888" y="2109216"/>
            <a:ext cx="2788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两个主要部分：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发送信息的安全转换</a:t>
            </a:r>
            <a:endParaRPr lang="en-US" altLang="zh-CN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两个主体共享秘密信息</a:t>
            </a:r>
            <a:endParaRPr lang="zh-CN" altLang="en-US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031224" y="4202342"/>
            <a:ext cx="2788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四个基本任务：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安全转换算法</a:t>
            </a:r>
            <a:endParaRPr lang="en-US" altLang="zh-CN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生成秘密信息</a:t>
            </a:r>
            <a:endParaRPr lang="en-US" altLang="zh-CN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共享秘密信息方法</a:t>
            </a:r>
            <a:endParaRPr lang="en-US" altLang="zh-CN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主体通讯协议</a:t>
            </a:r>
            <a:endParaRPr lang="zh-CN" altLang="en-US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583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 smtClean="0"/>
              <a:t>网络通信安全模型的实现</a:t>
            </a:r>
            <a:endParaRPr lang="en-AU" altLang="en-US" b="1" dirty="0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3342" y="2144235"/>
            <a:ext cx="10318946" cy="2576622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defRPr/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为保障网络通信安全，我们需要：</a:t>
            </a:r>
            <a:r>
              <a:rPr lang="zh-CN" altLang="en-AU" b="1" dirty="0" smtClean="0">
                <a:latin typeface="华文楷体" pitchFamily="2" charset="-122"/>
                <a:ea typeface="华文楷体" pitchFamily="2" charset="-122"/>
              </a:rPr>
              <a:t> </a:t>
            </a:r>
            <a:endParaRPr lang="en-US" altLang="zh-CN" b="1" dirty="0" smtClean="0">
              <a:latin typeface="华文楷体" pitchFamily="2" charset="-122"/>
              <a:ea typeface="华文楷体" pitchFamily="2" charset="-122"/>
            </a:endParaRPr>
          </a:p>
          <a:p>
            <a:pPr marL="609600" indent="-609600" eaLnBrk="1" hangingPunct="1">
              <a:lnSpc>
                <a:spcPct val="50000"/>
              </a:lnSpc>
              <a:defRPr/>
            </a:pPr>
            <a:endParaRPr lang="zh-CN" altLang="en-AU" b="1" dirty="0" smtClean="0">
              <a:latin typeface="华文楷体" pitchFamily="2" charset="-122"/>
              <a:ea typeface="华文楷体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u"/>
              <a:defRPr/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设计算法，保障安全变换（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security transformation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）</a:t>
            </a:r>
            <a:endParaRPr lang="zh-CN" altLang="en-AU" b="1" dirty="0" smtClean="0">
              <a:latin typeface="华文楷体" pitchFamily="2" charset="-122"/>
              <a:ea typeface="华文楷体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u"/>
              <a:defRPr/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生成算法的秘密信息</a:t>
            </a:r>
            <a:endParaRPr lang="en-US" altLang="zh-CN" b="1" dirty="0" smtClean="0">
              <a:latin typeface="华文楷体" pitchFamily="2" charset="-122"/>
              <a:ea typeface="华文楷体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u"/>
              <a:defRPr/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分发该秘密信息，使得通信双方共享</a:t>
            </a:r>
            <a:endParaRPr lang="en-US" altLang="zh-CN" b="1" dirty="0" smtClean="0">
              <a:latin typeface="华文楷体" pitchFamily="2" charset="-122"/>
              <a:ea typeface="华文楷体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u"/>
              <a:defRPr/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设计协议，使得通信双方可以进行安全通信</a:t>
            </a:r>
            <a:endParaRPr lang="zh-CN" altLang="en-AU" b="1" dirty="0" smtClean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3003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1320800" y="352564"/>
            <a:ext cx="10363200" cy="146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zh-CN" altLang="en-US" b="1" dirty="0" smtClean="0"/>
              <a:t>网络中的“安全”问题</a:t>
            </a:r>
            <a:r>
              <a:rPr lang="en-US" altLang="zh-CN" b="1" dirty="0" smtClean="0"/>
              <a:t>-</a:t>
            </a:r>
            <a:r>
              <a:rPr lang="zh-CN" altLang="en-US" b="1" dirty="0"/>
              <a:t>截获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966804" y="4928995"/>
            <a:ext cx="80502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Wingdings" panose="05000000000000000000" pitchFamily="2" charset="2"/>
              <a:buChar char="§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Webdings" panose="05030102010509060703" pitchFamily="18" charset="2"/>
              <a:buChar char="4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1600" b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仿宋_GB2312"/>
              </a:rPr>
              <a:t>服务器</a:t>
            </a:r>
            <a:endParaRPr kumimoji="1" lang="zh-CN" altLang="en-US" sz="1600" b="1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2388954" y="2185795"/>
            <a:ext cx="7118350" cy="2590800"/>
            <a:chOff x="672" y="912"/>
            <a:chExt cx="4484" cy="1632"/>
          </a:xfrm>
        </p:grpSpPr>
        <p:graphicFrame>
          <p:nvGraphicFramePr>
            <p:cNvPr id="7" name="Object 5"/>
            <p:cNvGraphicFramePr>
              <a:graphicFrameLocks noChangeAspect="1"/>
            </p:cNvGraphicFramePr>
            <p:nvPr/>
          </p:nvGraphicFramePr>
          <p:xfrm>
            <a:off x="3888" y="1296"/>
            <a:ext cx="1268" cy="1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38" name="剪辑" r:id="rId4" imgW="2013509" imgH="1930298" progId="MS_ClipArt_Gallery.2">
                    <p:embed/>
                  </p:oleObj>
                </mc:Choice>
                <mc:Fallback>
                  <p:oleObj name="剪辑" r:id="rId4" imgW="2013509" imgH="1930298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1296"/>
                          <a:ext cx="1268" cy="1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6"/>
            <p:cNvGraphicFramePr>
              <a:graphicFrameLocks noChangeAspect="1"/>
            </p:cNvGraphicFramePr>
            <p:nvPr/>
          </p:nvGraphicFramePr>
          <p:xfrm>
            <a:off x="672" y="912"/>
            <a:ext cx="1167" cy="1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39" name="剪辑" r:id="rId6" imgW="2735263" imgH="3825875" progId="MS_ClipArt_Gallery.2">
                    <p:embed/>
                  </p:oleObj>
                </mc:Choice>
                <mc:Fallback>
                  <p:oleObj name="剪辑" r:id="rId6" imgW="2735263" imgH="3825875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912"/>
                          <a:ext cx="1167" cy="16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2064" y="1248"/>
              <a:ext cx="1776" cy="240"/>
              <a:chOff x="2064" y="1248"/>
              <a:chExt cx="1776" cy="240"/>
            </a:xfrm>
          </p:grpSpPr>
          <p:sp>
            <p:nvSpPr>
              <p:cNvPr id="10" name="Line 8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1776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 type="triangle"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华文楷体" pitchFamily="2" charset="-122"/>
                  <a:ea typeface="华文楷体" pitchFamily="2" charset="-122"/>
                </a:endParaRPr>
              </a:p>
            </p:txBody>
          </p:sp>
          <p:sp>
            <p:nvSpPr>
              <p:cNvPr id="11" name="Text Box 9"/>
              <p:cNvSpPr txBox="1">
                <a:spLocks noChangeArrowheads="1"/>
              </p:cNvSpPr>
              <p:nvPr/>
            </p:nvSpPr>
            <p:spPr bwMode="auto">
              <a:xfrm>
                <a:off x="2673" y="1248"/>
                <a:ext cx="63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Webdings" panose="05030102010509060703" pitchFamily="18" charset="2"/>
                  <a:buChar char="4"/>
                  <a:defRPr sz="28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Char char="•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kumimoji="1" lang="zh-CN" altLang="en-US" sz="1600" b="1" dirty="0">
                    <a:solidFill>
                      <a:schemeClr val="tx1"/>
                    </a:solidFill>
                    <a:latin typeface="华文楷体" pitchFamily="2" charset="-122"/>
                    <a:ea typeface="华文楷体" pitchFamily="2" charset="-122"/>
                    <a:cs typeface="仿宋_GB2312"/>
                  </a:rPr>
                  <a:t>正常连接</a:t>
                </a:r>
              </a:p>
            </p:txBody>
          </p:sp>
        </p:grpSp>
      </p:grp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5249394" y="5005195"/>
            <a:ext cx="1350963" cy="1700213"/>
            <a:chOff x="2294" y="2736"/>
            <a:chExt cx="851" cy="1071"/>
          </a:xfrm>
        </p:grpSpPr>
        <p:graphicFrame>
          <p:nvGraphicFramePr>
            <p:cNvPr id="13" name="Object 11"/>
            <p:cNvGraphicFramePr>
              <a:graphicFrameLocks noChangeAspect="1"/>
            </p:cNvGraphicFramePr>
            <p:nvPr/>
          </p:nvGraphicFramePr>
          <p:xfrm>
            <a:off x="2352" y="2736"/>
            <a:ext cx="793" cy="7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08" name="剪辑" r:id="rId8" imgW="1260043" imgH="1137514" progId="MS_ClipArt_Gallery.2">
                    <p:embed/>
                  </p:oleObj>
                </mc:Choice>
                <mc:Fallback>
                  <p:oleObj name="剪辑" r:id="rId8" imgW="1260043" imgH="1137514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2736"/>
                          <a:ext cx="793" cy="7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2294" y="3574"/>
              <a:ext cx="8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Webdings" panose="05030102010509060703" pitchFamily="18" charset="2"/>
                <a:buChar char="4"/>
                <a:defRPr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Char char="•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zh-CN" altLang="en-US" sz="1800" b="1">
                  <a:solidFill>
                    <a:schemeClr val="tx1"/>
                  </a:solidFill>
                  <a:latin typeface="华文楷体" pitchFamily="2" charset="-122"/>
                  <a:ea typeface="华文楷体" pitchFamily="2" charset="-122"/>
                </a:rPr>
                <a:t>网络监听者</a:t>
              </a:r>
            </a:p>
          </p:txBody>
        </p:sp>
      </p:grp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7074661" y="1866927"/>
            <a:ext cx="247729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Wingdings" panose="05000000000000000000" pitchFamily="2" charset="2"/>
              <a:buChar char="§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Webdings" panose="05030102010509060703" pitchFamily="18" charset="2"/>
              <a:buChar char="4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1600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上传开除员工名单至服务器并通知人事部门，如：</a:t>
            </a:r>
            <a:endParaRPr kumimoji="1" lang="en-US" altLang="zh-CN" sz="1600" b="1" dirty="0" smtClean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16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开除 李某某</a:t>
            </a:r>
            <a:endParaRPr kumimoji="1" lang="en-US" altLang="zh-CN" sz="1600" b="1" dirty="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16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开除 林某某</a:t>
            </a:r>
            <a:endParaRPr kumimoji="1" lang="zh-CN" altLang="en-US" sz="1600" b="1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6911714" y="5234409"/>
            <a:ext cx="163217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Wingdings" panose="05000000000000000000" pitchFamily="2" charset="2"/>
              <a:buChar char="§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Webdings" panose="05030102010509060703" pitchFamily="18" charset="2"/>
              <a:buChar char="4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1600" b="1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截获</a:t>
            </a:r>
            <a:r>
              <a:rPr kumimoji="1" lang="zh-CN" altLang="en-US" sz="1600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传输数据：</a:t>
            </a:r>
            <a:endParaRPr kumimoji="1" lang="en-US" altLang="zh-CN" sz="1600" b="1" dirty="0" smtClean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16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开除 李某某</a:t>
            </a:r>
            <a:endParaRPr kumimoji="1" lang="en-US" altLang="zh-CN" sz="1600" b="1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16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开除 林某某</a:t>
            </a:r>
          </a:p>
        </p:txBody>
      </p:sp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6025466" y="3100195"/>
            <a:ext cx="528638" cy="1905000"/>
            <a:chOff x="2736" y="1488"/>
            <a:chExt cx="333" cy="1200"/>
          </a:xfrm>
        </p:grpSpPr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V="1">
              <a:off x="2736" y="1488"/>
              <a:ext cx="0" cy="12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2822" y="1615"/>
              <a:ext cx="247" cy="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Webdings" panose="05030102010509060703" pitchFamily="18" charset="2"/>
                <a:buChar char="4"/>
                <a:defRPr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Char char="•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zh-CN" altLang="en-US" sz="1600" b="1" dirty="0">
                  <a:solidFill>
                    <a:schemeClr val="tx1"/>
                  </a:solidFill>
                  <a:latin typeface="华文楷体" pitchFamily="2" charset="-122"/>
                  <a:ea typeface="华文楷体" pitchFamily="2" charset="-122"/>
                </a:rPr>
                <a:t>信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zh-CN" altLang="en-US" sz="1600" b="1" dirty="0">
                  <a:solidFill>
                    <a:schemeClr val="tx1"/>
                  </a:solidFill>
                  <a:latin typeface="华文楷体" pitchFamily="2" charset="-122"/>
                  <a:ea typeface="华文楷体" pitchFamily="2" charset="-122"/>
                </a:rPr>
                <a:t>息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zh-CN" altLang="en-US" sz="1600" b="1" dirty="0">
                  <a:solidFill>
                    <a:schemeClr val="tx1"/>
                  </a:solidFill>
                  <a:latin typeface="华文楷体" pitchFamily="2" charset="-122"/>
                  <a:ea typeface="华文楷体" pitchFamily="2" charset="-122"/>
                </a:rPr>
                <a:t>被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zh-CN" altLang="en-US" sz="1600" b="1" dirty="0">
                  <a:solidFill>
                    <a:schemeClr val="tx1"/>
                  </a:solidFill>
                  <a:latin typeface="华文楷体" pitchFamily="2" charset="-122"/>
                  <a:ea typeface="华文楷体" pitchFamily="2" charset="-122"/>
                </a:rPr>
                <a:t>截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zh-CN" altLang="en-US" sz="1600" b="1" dirty="0" smtClean="0">
                  <a:solidFill>
                    <a:schemeClr val="tx1"/>
                  </a:solidFill>
                  <a:latin typeface="华文楷体" pitchFamily="2" charset="-122"/>
                  <a:ea typeface="华文楷体" pitchFamily="2" charset="-122"/>
                </a:rPr>
                <a:t>获</a:t>
              </a:r>
              <a:endParaRPr kumimoji="1" lang="en-US" altLang="zh-CN" sz="1600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081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1416497" y="939420"/>
            <a:ext cx="10363200" cy="146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zh-CN" altLang="en-US" b="1" dirty="0" smtClean="0"/>
              <a:t>网络访问安全模型</a:t>
            </a:r>
          </a:p>
          <a:p>
            <a:endParaRPr lang="zh-CN" alt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800" y="2133600"/>
            <a:ext cx="7329488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777756" y="2231136"/>
            <a:ext cx="5724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安全机制的两大范畴：</a:t>
            </a:r>
            <a:endParaRPr lang="en-US" altLang="zh-CN" b="1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看门人功能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（基于口令的登录过程）</a:t>
            </a:r>
            <a:endParaRPr lang="en-US" altLang="zh-CN" b="1" dirty="0" smtClean="0"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屏蔽逻辑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，检测和拒绝蠕虫、病毒以及其它类似的攻击</a:t>
            </a:r>
            <a:endParaRPr lang="zh-CN" altLang="en-US" b="1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271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 smtClean="0"/>
              <a:t>网络访问安全的实现</a:t>
            </a:r>
            <a:endParaRPr lang="en-AU" altLang="en-US" b="1" dirty="0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3902" y="2060245"/>
            <a:ext cx="10363200" cy="2990221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defRPr/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为保障网络访问安全，我们需要：</a:t>
            </a:r>
            <a:r>
              <a:rPr lang="zh-CN" altLang="en-AU" b="1" dirty="0" smtClean="0">
                <a:latin typeface="华文楷体" pitchFamily="2" charset="-122"/>
                <a:ea typeface="华文楷体" pitchFamily="2" charset="-122"/>
              </a:rPr>
              <a:t>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u"/>
              <a:defRPr/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设计访问控制功能单元，对用户鉴别身份</a:t>
            </a:r>
            <a:r>
              <a:rPr lang="zh-CN" altLang="en-AU" b="1" dirty="0" smtClean="0">
                <a:latin typeface="华文楷体" pitchFamily="2" charset="-122"/>
                <a:ea typeface="华文楷体" pitchFamily="2" charset="-122"/>
              </a:rPr>
              <a:t>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u"/>
              <a:defRPr/>
            </a:pP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实施安全控制，仅允许授权用户访问</a:t>
            </a:r>
            <a:r>
              <a:rPr lang="zh-CN" altLang="en-AU" b="1" dirty="0" smtClean="0">
                <a:latin typeface="华文楷体" pitchFamily="2" charset="-122"/>
                <a:ea typeface="华文楷体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26519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37954" y="2323521"/>
            <a:ext cx="108345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kern="10" dirty="0" smtClean="0">
                <a:ln w="9525">
                  <a:noFill/>
                  <a:round/>
                  <a:headEnd/>
                  <a:tailEnd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Times New Roman"/>
              </a:rPr>
              <a:t>理解</a:t>
            </a:r>
            <a:r>
              <a:rPr lang="en-US" altLang="zh-CN" sz="3200" b="1" kern="10" dirty="0" smtClean="0">
                <a:ln w="9525">
                  <a:noFill/>
                  <a:round/>
                  <a:headEnd/>
                  <a:tailEnd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Times New Roman"/>
              </a:rPr>
              <a:t>CIA</a:t>
            </a:r>
            <a:r>
              <a:rPr lang="zh-CN" altLang="en-US" sz="3200" b="1" kern="10" dirty="0" smtClean="0">
                <a:ln w="9525">
                  <a:noFill/>
                  <a:round/>
                  <a:headEnd/>
                  <a:tailEnd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Times New Roman"/>
              </a:rPr>
              <a:t>三元组（保密性、完整性、可用性）的安全等级，讨论以下系统所需的安全等级（低中高）并说明理由。</a:t>
            </a:r>
            <a:endParaRPr lang="en-US" altLang="zh-CN" sz="3200" b="1" kern="10" dirty="0" smtClean="0">
              <a:ln w="9525">
                <a:noFill/>
                <a:round/>
                <a:headEnd/>
                <a:tailEnd/>
              </a:ln>
              <a:solidFill>
                <a:schemeClr val="tx1">
                  <a:lumMod val="95000"/>
                  <a:lumOff val="5000"/>
                </a:schemeClr>
              </a:solidFill>
              <a:latin typeface="华文楷体" pitchFamily="2" charset="-122"/>
              <a:ea typeface="华文楷体" pitchFamily="2" charset="-122"/>
              <a:cs typeface="Times New Roman"/>
            </a:endParaRPr>
          </a:p>
          <a:p>
            <a:pPr marL="514350" indent="-514350">
              <a:buAutoNum type="arabicPeriod"/>
            </a:pPr>
            <a:r>
              <a:rPr lang="zh-CN" altLang="en-US" sz="3200" b="1" kern="10" dirty="0" smtClean="0">
                <a:ln w="9525">
                  <a:noFill/>
                  <a:round/>
                  <a:headEnd/>
                  <a:tailEnd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Times New Roman"/>
              </a:rPr>
              <a:t>一个在网络上发布每日最新新闻的网站。</a:t>
            </a:r>
            <a:endParaRPr lang="en-US" altLang="zh-CN" sz="3200" b="1" kern="10" dirty="0" smtClean="0">
              <a:ln w="9525">
                <a:noFill/>
                <a:round/>
                <a:headEnd/>
                <a:tailEnd/>
              </a:ln>
              <a:solidFill>
                <a:schemeClr val="tx1">
                  <a:lumMod val="95000"/>
                  <a:lumOff val="5000"/>
                </a:schemeClr>
              </a:solidFill>
              <a:latin typeface="华文楷体" pitchFamily="2" charset="-122"/>
              <a:ea typeface="华文楷体" pitchFamily="2" charset="-122"/>
              <a:cs typeface="Times New Roman"/>
            </a:endParaRPr>
          </a:p>
          <a:p>
            <a:pPr marL="514350" indent="-514350">
              <a:buAutoNum type="arabicPeriod"/>
            </a:pPr>
            <a:r>
              <a:rPr lang="zh-CN" altLang="en-US" sz="3200" b="1" kern="10" dirty="0" smtClean="0">
                <a:ln w="9525">
                  <a:noFill/>
                  <a:round/>
                  <a:headEnd/>
                  <a:tailEnd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Times New Roman"/>
              </a:rPr>
              <a:t>一个存储公司重要财务信息、核心代码的系统。</a:t>
            </a:r>
            <a:endParaRPr lang="en-US" altLang="zh-CN" sz="3200" b="1" kern="10" dirty="0" smtClean="0">
              <a:ln w="9525">
                <a:noFill/>
                <a:round/>
                <a:headEnd/>
                <a:tailEnd/>
              </a:ln>
              <a:solidFill>
                <a:schemeClr val="tx1">
                  <a:lumMod val="95000"/>
                  <a:lumOff val="5000"/>
                </a:schemeClr>
              </a:solidFill>
              <a:latin typeface="华文楷体" pitchFamily="2" charset="-122"/>
              <a:ea typeface="华文楷体" pitchFamily="2" charset="-122"/>
              <a:cs typeface="Times New Roman"/>
            </a:endParaRPr>
          </a:p>
          <a:p>
            <a:pPr marL="514350" indent="-514350">
              <a:buAutoNum type="arabicPeriod"/>
            </a:pPr>
            <a:r>
              <a:rPr lang="zh-CN" altLang="en-US" sz="3200" b="1" kern="10" dirty="0" smtClean="0">
                <a:ln w="9525">
                  <a:noFill/>
                  <a:round/>
                  <a:headEnd/>
                  <a:tailEnd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华文楷体" pitchFamily="2" charset="-122"/>
                <a:ea typeface="华文楷体" pitchFamily="2" charset="-122"/>
                <a:cs typeface="Times New Roman"/>
              </a:rPr>
              <a:t>一个控制并显示公司电力供应的系统，其中电力供应非常重要，不能中断，否则会引起数据丢失。</a:t>
            </a:r>
            <a:endParaRPr lang="zh-CN" altLang="en-US" sz="3200" b="1" kern="10" dirty="0">
              <a:ln w="9525">
                <a:noFill/>
                <a:round/>
                <a:headEnd/>
                <a:tailEnd/>
              </a:ln>
              <a:solidFill>
                <a:schemeClr val="tx1">
                  <a:lumMod val="95000"/>
                  <a:lumOff val="5000"/>
                </a:schemeClr>
              </a:solidFill>
              <a:latin typeface="华文楷体" pitchFamily="2" charset="-122"/>
              <a:ea typeface="华文楷体" pitchFamily="2" charset="-122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9031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500118" y="3192576"/>
            <a:ext cx="345277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800" b="1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Q&amp;A</a:t>
            </a:r>
            <a:endParaRPr lang="zh-CN" altLang="en-US" sz="8800" b="1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9290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1320800" y="352564"/>
            <a:ext cx="10363200" cy="146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zh-CN" altLang="en-US" b="1" dirty="0" smtClean="0"/>
              <a:t>网络中的“安全”问题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篡改</a:t>
            </a:r>
            <a:endParaRPr lang="zh-CN" altLang="en-US" b="1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966804" y="4928995"/>
            <a:ext cx="80502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Wingdings" panose="05000000000000000000" pitchFamily="2" charset="2"/>
              <a:buChar char="§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Webdings" panose="05030102010509060703" pitchFamily="18" charset="2"/>
              <a:buChar char="4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1600" b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仿宋_GB2312"/>
              </a:rPr>
              <a:t>服务器</a:t>
            </a:r>
            <a:endParaRPr kumimoji="1" lang="zh-CN" altLang="en-US" sz="1600" b="1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2388954" y="2185795"/>
            <a:ext cx="7118350" cy="2590800"/>
            <a:chOff x="672" y="912"/>
            <a:chExt cx="4484" cy="1632"/>
          </a:xfrm>
        </p:grpSpPr>
        <p:graphicFrame>
          <p:nvGraphicFramePr>
            <p:cNvPr id="7" name="Object 5"/>
            <p:cNvGraphicFramePr>
              <a:graphicFrameLocks noChangeAspect="1"/>
            </p:cNvGraphicFramePr>
            <p:nvPr/>
          </p:nvGraphicFramePr>
          <p:xfrm>
            <a:off x="3888" y="1296"/>
            <a:ext cx="1268" cy="1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06" name="剪辑" r:id="rId4" imgW="2013509" imgH="1930298" progId="MS_ClipArt_Gallery.2">
                    <p:embed/>
                  </p:oleObj>
                </mc:Choice>
                <mc:Fallback>
                  <p:oleObj name="剪辑" r:id="rId4" imgW="2013509" imgH="1930298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1296"/>
                          <a:ext cx="1268" cy="1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6"/>
            <p:cNvGraphicFramePr>
              <a:graphicFrameLocks noChangeAspect="1"/>
            </p:cNvGraphicFramePr>
            <p:nvPr/>
          </p:nvGraphicFramePr>
          <p:xfrm>
            <a:off x="672" y="912"/>
            <a:ext cx="1167" cy="1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07" name="剪辑" r:id="rId6" imgW="2735263" imgH="3825875" progId="MS_ClipArt_Gallery.2">
                    <p:embed/>
                  </p:oleObj>
                </mc:Choice>
                <mc:Fallback>
                  <p:oleObj name="剪辑" r:id="rId6" imgW="2735263" imgH="3825875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912"/>
                          <a:ext cx="1167" cy="16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2064" y="1248"/>
              <a:ext cx="1776" cy="240"/>
              <a:chOff x="2064" y="1248"/>
              <a:chExt cx="1776" cy="240"/>
            </a:xfrm>
          </p:grpSpPr>
          <p:sp>
            <p:nvSpPr>
              <p:cNvPr id="10" name="Line 8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1776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 type="triangle"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华文楷体" pitchFamily="2" charset="-122"/>
                  <a:ea typeface="华文楷体" pitchFamily="2" charset="-122"/>
                </a:endParaRPr>
              </a:p>
            </p:txBody>
          </p:sp>
          <p:sp>
            <p:nvSpPr>
              <p:cNvPr id="11" name="Text Box 9"/>
              <p:cNvSpPr txBox="1">
                <a:spLocks noChangeArrowheads="1"/>
              </p:cNvSpPr>
              <p:nvPr/>
            </p:nvSpPr>
            <p:spPr bwMode="auto">
              <a:xfrm>
                <a:off x="2673" y="1248"/>
                <a:ext cx="63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Webdings" panose="05030102010509060703" pitchFamily="18" charset="2"/>
                  <a:buChar char="4"/>
                  <a:defRPr sz="28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Char char="•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kumimoji="1" lang="zh-CN" altLang="en-US" sz="1600" b="1" dirty="0">
                    <a:solidFill>
                      <a:schemeClr val="tx1"/>
                    </a:solidFill>
                    <a:latin typeface="华文楷体" pitchFamily="2" charset="-122"/>
                    <a:ea typeface="华文楷体" pitchFamily="2" charset="-122"/>
                    <a:cs typeface="仿宋_GB2312"/>
                  </a:rPr>
                  <a:t>正常连接</a:t>
                </a:r>
              </a:p>
            </p:txBody>
          </p:sp>
        </p:grpSp>
      </p:grp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5249394" y="5005195"/>
            <a:ext cx="1350963" cy="1700213"/>
            <a:chOff x="2294" y="2736"/>
            <a:chExt cx="851" cy="1071"/>
          </a:xfrm>
        </p:grpSpPr>
        <p:graphicFrame>
          <p:nvGraphicFramePr>
            <p:cNvPr id="13" name="Object 11"/>
            <p:cNvGraphicFramePr>
              <a:graphicFrameLocks noChangeAspect="1"/>
            </p:cNvGraphicFramePr>
            <p:nvPr/>
          </p:nvGraphicFramePr>
          <p:xfrm>
            <a:off x="2352" y="2736"/>
            <a:ext cx="793" cy="7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08" name="剪辑" r:id="rId8" imgW="1260043" imgH="1137514" progId="MS_ClipArt_Gallery.2">
                    <p:embed/>
                  </p:oleObj>
                </mc:Choice>
                <mc:Fallback>
                  <p:oleObj name="剪辑" r:id="rId8" imgW="1260043" imgH="1137514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2736"/>
                          <a:ext cx="793" cy="7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2294" y="3574"/>
              <a:ext cx="8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Webdings" panose="05030102010509060703" pitchFamily="18" charset="2"/>
                <a:buChar char="4"/>
                <a:defRPr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Char char="•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zh-CN" altLang="en-US" sz="1800" b="1">
                  <a:solidFill>
                    <a:schemeClr val="tx1"/>
                  </a:solidFill>
                  <a:latin typeface="华文楷体" pitchFamily="2" charset="-122"/>
                  <a:ea typeface="华文楷体" pitchFamily="2" charset="-122"/>
                </a:rPr>
                <a:t>网络监听者</a:t>
              </a:r>
            </a:p>
          </p:txBody>
        </p:sp>
      </p:grp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6911714" y="5234409"/>
            <a:ext cx="240322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Wingdings" panose="05000000000000000000" pitchFamily="2" charset="2"/>
              <a:buChar char="§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Webdings" panose="05030102010509060703" pitchFamily="18" charset="2"/>
              <a:buChar char="4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1600" b="1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截获</a:t>
            </a:r>
            <a:r>
              <a:rPr kumimoji="1" lang="zh-CN" altLang="en-US" sz="1600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并篡改传输数据：</a:t>
            </a:r>
            <a:endParaRPr kumimoji="1" lang="en-US" altLang="zh-CN" sz="1600" b="1" dirty="0" smtClean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16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李某某，</a:t>
            </a:r>
            <a:r>
              <a:rPr kumimoji="1" lang="zh-CN" altLang="en-US" sz="16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应发</a:t>
            </a:r>
            <a:r>
              <a:rPr kumimoji="1" lang="zh-CN" altLang="en-US" sz="16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工资 </a:t>
            </a:r>
            <a:r>
              <a:rPr kumimoji="1" lang="en-US" altLang="zh-CN" sz="16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8000</a:t>
            </a:r>
            <a:endParaRPr kumimoji="1" lang="en-US" altLang="zh-CN" sz="1600" b="1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16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林某某</a:t>
            </a:r>
            <a:r>
              <a:rPr kumimoji="1" lang="zh-CN" altLang="en-US" sz="16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，</a:t>
            </a:r>
            <a:r>
              <a:rPr kumimoji="1" lang="zh-CN" altLang="en-US" sz="16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应发</a:t>
            </a:r>
            <a:r>
              <a:rPr kumimoji="1" lang="zh-CN" altLang="en-US" sz="16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工资 </a:t>
            </a:r>
            <a:r>
              <a:rPr kumimoji="1" lang="en-US" altLang="zh-CN" sz="16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10000</a:t>
            </a:r>
            <a:endParaRPr kumimoji="1" lang="zh-CN" altLang="en-US" sz="1600" b="1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6025466" y="3100195"/>
            <a:ext cx="528638" cy="1905000"/>
            <a:chOff x="2736" y="1488"/>
            <a:chExt cx="333" cy="1200"/>
          </a:xfrm>
        </p:grpSpPr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V="1">
              <a:off x="2736" y="1488"/>
              <a:ext cx="0" cy="120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2822" y="1615"/>
              <a:ext cx="247" cy="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Webdings" panose="05030102010509060703" pitchFamily="18" charset="2"/>
                <a:buChar char="4"/>
                <a:defRPr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Char char="•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zh-CN" altLang="en-US" sz="1600" b="1" dirty="0">
                  <a:solidFill>
                    <a:schemeClr val="tx1"/>
                  </a:solidFill>
                  <a:latin typeface="华文楷体" pitchFamily="2" charset="-122"/>
                  <a:ea typeface="华文楷体" pitchFamily="2" charset="-122"/>
                </a:rPr>
                <a:t>信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zh-CN" altLang="en-US" sz="1600" b="1" dirty="0">
                  <a:solidFill>
                    <a:schemeClr val="tx1"/>
                  </a:solidFill>
                  <a:latin typeface="华文楷体" pitchFamily="2" charset="-122"/>
                  <a:ea typeface="华文楷体" pitchFamily="2" charset="-122"/>
                </a:rPr>
                <a:t>息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zh-CN" altLang="en-US" sz="1600" b="1" dirty="0">
                  <a:solidFill>
                    <a:schemeClr val="tx1"/>
                  </a:solidFill>
                  <a:latin typeface="华文楷体" pitchFamily="2" charset="-122"/>
                  <a:ea typeface="华文楷体" pitchFamily="2" charset="-122"/>
                </a:rPr>
                <a:t>被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zh-CN" altLang="en-US" sz="1600" b="1" dirty="0">
                  <a:solidFill>
                    <a:schemeClr val="tx1"/>
                  </a:solidFill>
                  <a:latin typeface="华文楷体" pitchFamily="2" charset="-122"/>
                  <a:ea typeface="华文楷体" pitchFamily="2" charset="-122"/>
                </a:rPr>
                <a:t>截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zh-CN" altLang="en-US" sz="1600" b="1" dirty="0" smtClean="0">
                  <a:solidFill>
                    <a:schemeClr val="tx1"/>
                  </a:solidFill>
                  <a:latin typeface="华文楷体" pitchFamily="2" charset="-122"/>
                  <a:ea typeface="华文楷体" pitchFamily="2" charset="-122"/>
                </a:rPr>
                <a:t>获</a:t>
              </a:r>
              <a:endParaRPr kumimoji="1" lang="en-US" altLang="zh-CN" sz="1600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endParaRPr>
            </a:p>
          </p:txBody>
        </p:sp>
      </p:grp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7074661" y="1866927"/>
            <a:ext cx="247729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Wingdings" panose="05000000000000000000" pitchFamily="2" charset="2"/>
              <a:buChar char="§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Webdings" panose="05030102010509060703" pitchFamily="18" charset="2"/>
              <a:buChar char="4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1600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上传工资信息至服务器保存并发放，如：</a:t>
            </a:r>
            <a:endParaRPr kumimoji="1" lang="en-US" altLang="zh-CN" sz="1600" b="1" dirty="0" smtClean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16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李某某，应发工资 </a:t>
            </a:r>
            <a:r>
              <a:rPr kumimoji="1" lang="en-US" altLang="zh-CN" sz="16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10000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16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林某某，应发工资 </a:t>
            </a:r>
            <a:r>
              <a:rPr kumimoji="1" lang="en-US" altLang="zh-CN" sz="16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8000</a:t>
            </a:r>
            <a:endParaRPr kumimoji="1" lang="zh-CN" altLang="en-US" sz="1600" b="1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4" name="Line 16"/>
          <p:cNvSpPr>
            <a:spLocks noChangeShapeType="1"/>
          </p:cNvSpPr>
          <p:nvPr/>
        </p:nvSpPr>
        <p:spPr bwMode="auto">
          <a:xfrm>
            <a:off x="5809960" y="3210391"/>
            <a:ext cx="0" cy="1752600"/>
          </a:xfrm>
          <a:prstGeom prst="line">
            <a:avLst/>
          </a:prstGeom>
          <a:noFill/>
          <a:ln w="38100">
            <a:solidFill>
              <a:srgbClr val="008000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Text Box 17"/>
          <p:cNvSpPr txBox="1">
            <a:spLocks noChangeArrowheads="1"/>
          </p:cNvSpPr>
          <p:nvPr/>
        </p:nvSpPr>
        <p:spPr bwMode="auto">
          <a:xfrm>
            <a:off x="5249394" y="3313387"/>
            <a:ext cx="39145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Wingdings" panose="05000000000000000000" pitchFamily="2" charset="2"/>
              <a:buChar char="§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Webdings" panose="05030102010509060703" pitchFamily="18" charset="2"/>
              <a:buChar char="4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1600" b="1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信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1600" b="1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息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1600" b="1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被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1600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篡</a:t>
            </a:r>
            <a:endParaRPr kumimoji="1" lang="en-US" altLang="zh-CN" sz="1600" b="1" dirty="0" smtClean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1600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改</a:t>
            </a:r>
            <a:endParaRPr kumimoji="1" lang="zh-CN" altLang="en-US" sz="1600" b="1" dirty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16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1320800" y="352564"/>
            <a:ext cx="10363200" cy="146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zh-CN" altLang="en-US" b="1" dirty="0" smtClean="0"/>
              <a:t>网络中的“安全”问题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假冒</a:t>
            </a:r>
            <a:endParaRPr lang="zh-CN" altLang="en-US" b="1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966804" y="4928995"/>
            <a:ext cx="80502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Wingdings" panose="05000000000000000000" pitchFamily="2" charset="2"/>
              <a:buChar char="§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Webdings" panose="05030102010509060703" pitchFamily="18" charset="2"/>
              <a:buChar char="4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1600" b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仿宋_GB2312"/>
              </a:rPr>
              <a:t>服务器</a:t>
            </a:r>
            <a:endParaRPr kumimoji="1" lang="zh-CN" altLang="en-US" sz="1600" b="1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2388954" y="2185795"/>
            <a:ext cx="7118350" cy="2590800"/>
            <a:chOff x="672" y="912"/>
            <a:chExt cx="4484" cy="1632"/>
          </a:xfrm>
        </p:grpSpPr>
        <p:graphicFrame>
          <p:nvGraphicFramePr>
            <p:cNvPr id="7" name="Object 5"/>
            <p:cNvGraphicFramePr>
              <a:graphicFrameLocks noChangeAspect="1"/>
            </p:cNvGraphicFramePr>
            <p:nvPr/>
          </p:nvGraphicFramePr>
          <p:xfrm>
            <a:off x="3888" y="1296"/>
            <a:ext cx="1268" cy="1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0" name="剪辑" r:id="rId4" imgW="2013509" imgH="1930298" progId="MS_ClipArt_Gallery.2">
                    <p:embed/>
                  </p:oleObj>
                </mc:Choice>
                <mc:Fallback>
                  <p:oleObj name="剪辑" r:id="rId4" imgW="2013509" imgH="1930298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1296"/>
                          <a:ext cx="1268" cy="1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6"/>
            <p:cNvGraphicFramePr>
              <a:graphicFrameLocks noChangeAspect="1"/>
            </p:cNvGraphicFramePr>
            <p:nvPr/>
          </p:nvGraphicFramePr>
          <p:xfrm>
            <a:off x="672" y="912"/>
            <a:ext cx="1167" cy="1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1" name="剪辑" r:id="rId6" imgW="2735263" imgH="3825875" progId="MS_ClipArt_Gallery.2">
                    <p:embed/>
                  </p:oleObj>
                </mc:Choice>
                <mc:Fallback>
                  <p:oleObj name="剪辑" r:id="rId6" imgW="2735263" imgH="3825875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912"/>
                          <a:ext cx="1167" cy="16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2064" y="1248"/>
              <a:ext cx="1776" cy="240"/>
              <a:chOff x="2064" y="1248"/>
              <a:chExt cx="1776" cy="240"/>
            </a:xfrm>
          </p:grpSpPr>
          <p:sp>
            <p:nvSpPr>
              <p:cNvPr id="10" name="Line 8"/>
              <p:cNvSpPr>
                <a:spLocks noChangeShapeType="1"/>
              </p:cNvSpPr>
              <p:nvPr/>
            </p:nvSpPr>
            <p:spPr bwMode="auto">
              <a:xfrm>
                <a:off x="2064" y="1488"/>
                <a:ext cx="1776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 type="triangle"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华文楷体" pitchFamily="2" charset="-122"/>
                  <a:ea typeface="华文楷体" pitchFamily="2" charset="-122"/>
                </a:endParaRPr>
              </a:p>
            </p:txBody>
          </p:sp>
          <p:sp>
            <p:nvSpPr>
              <p:cNvPr id="11" name="Text Box 9"/>
              <p:cNvSpPr txBox="1">
                <a:spLocks noChangeArrowheads="1"/>
              </p:cNvSpPr>
              <p:nvPr/>
            </p:nvSpPr>
            <p:spPr bwMode="auto">
              <a:xfrm>
                <a:off x="2673" y="1248"/>
                <a:ext cx="63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Webdings" panose="05030102010509060703" pitchFamily="18" charset="2"/>
                  <a:buChar char="4"/>
                  <a:defRPr sz="28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Char char="•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kumimoji="1" lang="zh-CN" altLang="en-US" sz="1600" b="1" dirty="0">
                    <a:solidFill>
                      <a:schemeClr val="tx1"/>
                    </a:solidFill>
                    <a:latin typeface="华文楷体" pitchFamily="2" charset="-122"/>
                    <a:ea typeface="华文楷体" pitchFamily="2" charset="-122"/>
                    <a:cs typeface="仿宋_GB2312"/>
                  </a:rPr>
                  <a:t>正常连接</a:t>
                </a:r>
              </a:p>
            </p:txBody>
          </p:sp>
        </p:grpSp>
      </p:grp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5249394" y="5005195"/>
            <a:ext cx="1350963" cy="1700213"/>
            <a:chOff x="2294" y="2736"/>
            <a:chExt cx="851" cy="1071"/>
          </a:xfrm>
        </p:grpSpPr>
        <p:graphicFrame>
          <p:nvGraphicFramePr>
            <p:cNvPr id="13" name="Object 11"/>
            <p:cNvGraphicFramePr>
              <a:graphicFrameLocks noChangeAspect="1"/>
            </p:cNvGraphicFramePr>
            <p:nvPr/>
          </p:nvGraphicFramePr>
          <p:xfrm>
            <a:off x="2352" y="2736"/>
            <a:ext cx="793" cy="7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2" name="剪辑" r:id="rId8" imgW="1260043" imgH="1137514" progId="MS_ClipArt_Gallery.2">
                    <p:embed/>
                  </p:oleObj>
                </mc:Choice>
                <mc:Fallback>
                  <p:oleObj name="剪辑" r:id="rId8" imgW="1260043" imgH="1137514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2736"/>
                          <a:ext cx="793" cy="7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2294" y="3574"/>
              <a:ext cx="8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Webdings" panose="05030102010509060703" pitchFamily="18" charset="2"/>
                <a:buChar char="4"/>
                <a:defRPr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Char char="•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zh-CN" altLang="en-US" sz="1800" b="1">
                  <a:solidFill>
                    <a:schemeClr val="tx1"/>
                  </a:solidFill>
                  <a:latin typeface="华文楷体" pitchFamily="2" charset="-122"/>
                  <a:ea typeface="华文楷体" pitchFamily="2" charset="-122"/>
                </a:rPr>
                <a:t>网络监听者</a:t>
              </a:r>
            </a:p>
          </p:txBody>
        </p:sp>
      </p:grp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6911714" y="5234409"/>
            <a:ext cx="244169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Wingdings" panose="05000000000000000000" pitchFamily="2" charset="2"/>
              <a:buChar char="§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Webdings" panose="05030102010509060703" pitchFamily="18" charset="2"/>
              <a:buChar char="4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1600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假冒管理人员上传数据：</a:t>
            </a:r>
            <a:endParaRPr kumimoji="1" lang="en-US" altLang="zh-CN" sz="1600" b="1" dirty="0" smtClean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16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李某某，</a:t>
            </a:r>
            <a:r>
              <a:rPr kumimoji="1" lang="zh-CN" altLang="en-US" sz="16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应发</a:t>
            </a:r>
            <a:r>
              <a:rPr kumimoji="1" lang="zh-CN" altLang="en-US" sz="16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工资 </a:t>
            </a:r>
            <a:r>
              <a:rPr kumimoji="1" lang="en-US" altLang="zh-CN" sz="16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8000</a:t>
            </a:r>
            <a:endParaRPr kumimoji="1" lang="en-US" altLang="zh-CN" sz="1600" b="1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16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林某某</a:t>
            </a:r>
            <a:r>
              <a:rPr kumimoji="1" lang="zh-CN" altLang="en-US" sz="16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，</a:t>
            </a:r>
            <a:r>
              <a:rPr kumimoji="1" lang="zh-CN" altLang="en-US" sz="16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应发</a:t>
            </a:r>
            <a:r>
              <a:rPr kumimoji="1" lang="zh-CN" altLang="en-US" sz="16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工资 </a:t>
            </a:r>
            <a:r>
              <a:rPr kumimoji="1" lang="en-US" altLang="zh-CN" sz="16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10000</a:t>
            </a:r>
            <a:endParaRPr kumimoji="1" lang="zh-CN" altLang="en-US" sz="1600" b="1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4" name="Line 16"/>
          <p:cNvSpPr>
            <a:spLocks noChangeShapeType="1"/>
          </p:cNvSpPr>
          <p:nvPr/>
        </p:nvSpPr>
        <p:spPr bwMode="auto">
          <a:xfrm>
            <a:off x="5838096" y="3210391"/>
            <a:ext cx="0" cy="1752600"/>
          </a:xfrm>
          <a:prstGeom prst="line">
            <a:avLst/>
          </a:prstGeom>
          <a:noFill/>
          <a:ln w="38100">
            <a:solidFill>
              <a:srgbClr val="008000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Text Box 17"/>
          <p:cNvSpPr txBox="1">
            <a:spLocks noChangeArrowheads="1"/>
          </p:cNvSpPr>
          <p:nvPr/>
        </p:nvSpPr>
        <p:spPr bwMode="auto">
          <a:xfrm>
            <a:off x="5277530" y="3313387"/>
            <a:ext cx="39145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Wingdings" panose="05000000000000000000" pitchFamily="2" charset="2"/>
              <a:buChar char="§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Webdings" panose="05030102010509060703" pitchFamily="18" charset="2"/>
              <a:buChar char="4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1600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冒</a:t>
            </a:r>
            <a:endParaRPr kumimoji="1" lang="en-US" altLang="zh-CN" sz="1600" b="1" dirty="0" smtClean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1600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充</a:t>
            </a:r>
            <a:endParaRPr kumimoji="1" lang="en-US" altLang="zh-CN" sz="1600" b="1" dirty="0" smtClean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1600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管</a:t>
            </a:r>
            <a:endParaRPr kumimoji="1" lang="en-US" altLang="zh-CN" sz="1600" b="1" dirty="0" smtClean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1600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理</a:t>
            </a:r>
            <a:endParaRPr kumimoji="1" lang="en-US" altLang="zh-CN" sz="1600" b="1" dirty="0" smtClean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1600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人</a:t>
            </a:r>
            <a:endParaRPr kumimoji="1" lang="en-US" altLang="zh-CN" sz="1600" b="1" dirty="0" smtClean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1600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员</a:t>
            </a:r>
            <a:endParaRPr kumimoji="1" lang="zh-CN" altLang="en-US" sz="1600" b="1" dirty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979550" y="3299319"/>
            <a:ext cx="48064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 smtClean="0">
                <a:latin typeface="华文楷体" pitchFamily="2" charset="-122"/>
                <a:ea typeface="华文楷体" pitchFamily="2" charset="-122"/>
              </a:rPr>
              <a:t>传输</a:t>
            </a:r>
            <a:r>
              <a:rPr kumimoji="1" lang="zh-CN" altLang="en-US" sz="1600" b="1" dirty="0">
                <a:latin typeface="华文楷体" pitchFamily="2" charset="-122"/>
                <a:ea typeface="华文楷体" pitchFamily="2" charset="-122"/>
              </a:rPr>
              <a:t>假冒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1600" b="1" dirty="0">
                <a:latin typeface="华文楷体" pitchFamily="2" charset="-122"/>
                <a:ea typeface="华文楷体" pitchFamily="2" charset="-122"/>
              </a:rPr>
              <a:t>信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1600" b="1" dirty="0">
                <a:latin typeface="华文楷体" pitchFamily="2" charset="-122"/>
                <a:ea typeface="华文楷体" pitchFamily="2" charset="-122"/>
              </a:rPr>
              <a:t>息</a:t>
            </a:r>
            <a:endParaRPr lang="zh-CN" altLang="en-US" sz="1600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537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1320800" y="352564"/>
            <a:ext cx="10363200" cy="146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zh-CN" altLang="en-US" b="1" dirty="0" smtClean="0"/>
              <a:t>网络中的“安全”问题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假冒网点</a:t>
            </a:r>
            <a:endParaRPr lang="zh-CN" altLang="en-US" b="1" dirty="0"/>
          </a:p>
        </p:txBody>
      </p:sp>
      <p:grpSp>
        <p:nvGrpSpPr>
          <p:cNvPr id="20" name="Group 3"/>
          <p:cNvGrpSpPr>
            <a:grpSpLocks/>
          </p:cNvGrpSpPr>
          <p:nvPr/>
        </p:nvGrpSpPr>
        <p:grpSpPr bwMode="auto">
          <a:xfrm>
            <a:off x="1850409" y="1879600"/>
            <a:ext cx="4451350" cy="4978400"/>
            <a:chOff x="624" y="720"/>
            <a:chExt cx="2804" cy="3136"/>
          </a:xfrm>
        </p:grpSpPr>
        <p:grpSp>
          <p:nvGrpSpPr>
            <p:cNvPr id="21" name="Group 4"/>
            <p:cNvGrpSpPr>
              <a:grpSpLocks/>
            </p:cNvGrpSpPr>
            <p:nvPr/>
          </p:nvGrpSpPr>
          <p:grpSpPr bwMode="auto">
            <a:xfrm>
              <a:off x="672" y="720"/>
              <a:ext cx="2272" cy="1344"/>
              <a:chOff x="672" y="720"/>
              <a:chExt cx="2272" cy="1344"/>
            </a:xfrm>
          </p:grpSpPr>
          <p:sp>
            <p:nvSpPr>
              <p:cNvPr id="26" name="Text Box 5"/>
              <p:cNvSpPr txBox="1">
                <a:spLocks noChangeArrowheads="1"/>
              </p:cNvSpPr>
              <p:nvPr/>
            </p:nvSpPr>
            <p:spPr bwMode="auto">
              <a:xfrm>
                <a:off x="1647" y="1008"/>
                <a:ext cx="1297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Webdings" panose="05030102010509060703" pitchFamily="18" charset="2"/>
                  <a:buChar char="4"/>
                  <a:defRPr sz="28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Char char="•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kumimoji="1" lang="zh-CN" altLang="en-US" sz="1600" b="1" dirty="0">
                    <a:solidFill>
                      <a:schemeClr val="tx1"/>
                    </a:solidFill>
                    <a:latin typeface="华文楷体" pitchFamily="2" charset="-122"/>
                    <a:ea typeface="华文楷体" pitchFamily="2" charset="-122"/>
                    <a:cs typeface="仿宋_GB2312"/>
                  </a:rPr>
                  <a:t>服务器</a:t>
                </a:r>
                <a:r>
                  <a:rPr kumimoji="1" lang="en-US" altLang="zh-CN" sz="1600" b="1" dirty="0">
                    <a:solidFill>
                      <a:schemeClr val="tx1"/>
                    </a:solidFill>
                    <a:latin typeface="华文楷体" pitchFamily="2" charset="-122"/>
                    <a:ea typeface="华文楷体" pitchFamily="2" charset="-122"/>
                    <a:cs typeface="仿宋_GB2312"/>
                  </a:rPr>
                  <a:t>A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kumimoji="1" lang="zh-CN" altLang="en-US" sz="1600" b="1" dirty="0">
                    <a:solidFill>
                      <a:schemeClr val="tx1"/>
                    </a:solidFill>
                    <a:latin typeface="华文楷体" pitchFamily="2" charset="-122"/>
                    <a:ea typeface="华文楷体" pitchFamily="2" charset="-122"/>
                    <a:cs typeface="仿宋_GB2312"/>
                  </a:rPr>
                  <a:t>网址 </a:t>
                </a:r>
                <a:r>
                  <a:rPr kumimoji="1" lang="en-US" altLang="zh-CN" sz="1600" b="1" dirty="0" smtClean="0">
                    <a:solidFill>
                      <a:schemeClr val="tx1"/>
                    </a:solidFill>
                    <a:latin typeface="华文楷体" pitchFamily="2" charset="-122"/>
                    <a:ea typeface="华文楷体" pitchFamily="2" charset="-122"/>
                    <a:cs typeface="仿宋_GB2312"/>
                  </a:rPr>
                  <a:t>www.icbc.com.cn</a:t>
                </a:r>
                <a:endParaRPr kumimoji="1" lang="en-US" altLang="zh-CN" sz="1600" b="1" dirty="0">
                  <a:solidFill>
                    <a:schemeClr val="tx1"/>
                  </a:solidFill>
                  <a:latin typeface="华文楷体" pitchFamily="2" charset="-122"/>
                  <a:ea typeface="华文楷体" pitchFamily="2" charset="-122"/>
                </a:endParaRPr>
              </a:p>
            </p:txBody>
          </p:sp>
          <p:graphicFrame>
            <p:nvGraphicFramePr>
              <p:cNvPr id="27" name="Object 6"/>
              <p:cNvGraphicFramePr>
                <a:graphicFrameLocks noChangeAspect="1"/>
              </p:cNvGraphicFramePr>
              <p:nvPr/>
            </p:nvGraphicFramePr>
            <p:xfrm>
              <a:off x="672" y="720"/>
              <a:ext cx="961" cy="13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683" name="剪辑" r:id="rId4" imgW="2735263" imgH="3825875" progId="MS_ClipArt_Gallery.2">
                      <p:embed/>
                    </p:oleObj>
                  </mc:Choice>
                  <mc:Fallback>
                    <p:oleObj name="剪辑" r:id="rId4" imgW="2735263" imgH="3825875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2" y="720"/>
                            <a:ext cx="961" cy="13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2" name="Group 7"/>
            <p:cNvGrpSpPr>
              <a:grpSpLocks/>
            </p:cNvGrpSpPr>
            <p:nvPr/>
          </p:nvGrpSpPr>
          <p:grpSpPr bwMode="auto">
            <a:xfrm>
              <a:off x="624" y="2112"/>
              <a:ext cx="2804" cy="1744"/>
              <a:chOff x="624" y="2112"/>
              <a:chExt cx="2804" cy="1744"/>
            </a:xfrm>
          </p:grpSpPr>
          <p:graphicFrame>
            <p:nvGraphicFramePr>
              <p:cNvPr id="23" name="Object 8"/>
              <p:cNvGraphicFramePr>
                <a:graphicFrameLocks noChangeAspect="1"/>
              </p:cNvGraphicFramePr>
              <p:nvPr/>
            </p:nvGraphicFramePr>
            <p:xfrm>
              <a:off x="2160" y="2640"/>
              <a:ext cx="1268" cy="1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684" name="剪辑" r:id="rId6" imgW="2013509" imgH="1930298" progId="MS_ClipArt_Gallery.2">
                      <p:embed/>
                    </p:oleObj>
                  </mc:Choice>
                  <mc:Fallback>
                    <p:oleObj name="剪辑" r:id="rId6" imgW="2013509" imgH="1930298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60" y="2640"/>
                            <a:ext cx="1268" cy="1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" name="Line 9"/>
              <p:cNvSpPr>
                <a:spLocks noChangeShapeType="1"/>
              </p:cNvSpPr>
              <p:nvPr/>
            </p:nvSpPr>
            <p:spPr bwMode="auto">
              <a:xfrm flipH="1" flipV="1">
                <a:off x="1584" y="2112"/>
                <a:ext cx="554" cy="96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latin typeface="华文楷体" pitchFamily="2" charset="-122"/>
                  <a:ea typeface="华文楷体" pitchFamily="2" charset="-122"/>
                </a:endParaRPr>
              </a:p>
            </p:txBody>
          </p:sp>
          <p:sp>
            <p:nvSpPr>
              <p:cNvPr id="25" name="Text Box 10"/>
              <p:cNvSpPr txBox="1">
                <a:spLocks noChangeArrowheads="1"/>
              </p:cNvSpPr>
              <p:nvPr/>
            </p:nvSpPr>
            <p:spPr bwMode="auto">
              <a:xfrm>
                <a:off x="624" y="2544"/>
                <a:ext cx="1228" cy="8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Webdings" panose="05030102010509060703" pitchFamily="18" charset="2"/>
                  <a:buChar char="4"/>
                  <a:defRPr sz="28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Char char="•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kumimoji="1" lang="zh-CN" altLang="en-US" sz="2000" b="1" dirty="0">
                    <a:solidFill>
                      <a:schemeClr val="tx1"/>
                    </a:solidFill>
                    <a:latin typeface="华文楷体" pitchFamily="2" charset="-122"/>
                    <a:ea typeface="华文楷体" pitchFamily="2" charset="-122"/>
                    <a:cs typeface="仿宋_GB2312"/>
                  </a:rPr>
                  <a:t>浏览者与服务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kumimoji="1" lang="zh-CN" altLang="en-US" sz="2000" b="1" dirty="0">
                    <a:solidFill>
                      <a:schemeClr val="tx1"/>
                    </a:solidFill>
                    <a:latin typeface="华文楷体" pitchFamily="2" charset="-122"/>
                    <a:ea typeface="华文楷体" pitchFamily="2" charset="-122"/>
                    <a:cs typeface="仿宋_GB2312"/>
                  </a:rPr>
                  <a:t>器</a:t>
                </a:r>
                <a:r>
                  <a:rPr kumimoji="1" lang="en-US" altLang="zh-CN" sz="2000" b="1" dirty="0">
                    <a:solidFill>
                      <a:schemeClr val="tx1"/>
                    </a:solidFill>
                    <a:latin typeface="华文楷体" pitchFamily="2" charset="-122"/>
                    <a:ea typeface="华文楷体" pitchFamily="2" charset="-122"/>
                    <a:cs typeface="仿宋_GB2312"/>
                  </a:rPr>
                  <a:t>A</a:t>
                </a:r>
                <a:r>
                  <a:rPr kumimoji="1" lang="zh-CN" altLang="en-US" sz="2000" b="1" dirty="0">
                    <a:solidFill>
                      <a:schemeClr val="tx1"/>
                    </a:solidFill>
                    <a:latin typeface="华文楷体" pitchFamily="2" charset="-122"/>
                    <a:ea typeface="华文楷体" pitchFamily="2" charset="-122"/>
                    <a:cs typeface="仿宋_GB2312"/>
                  </a:rPr>
                  <a:t>连接，访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kumimoji="1" lang="zh-CN" altLang="en-US" sz="2000" b="1" dirty="0">
                    <a:solidFill>
                      <a:schemeClr val="tx1"/>
                    </a:solidFill>
                    <a:latin typeface="华文楷体" pitchFamily="2" charset="-122"/>
                    <a:ea typeface="华文楷体" pitchFamily="2" charset="-122"/>
                    <a:cs typeface="仿宋_GB2312"/>
                  </a:rPr>
                  <a:t>问站点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kumimoji="1" lang="en-US" altLang="zh-CN" sz="2000" b="1" dirty="0" smtClean="0">
                    <a:solidFill>
                      <a:schemeClr val="tx1"/>
                    </a:solidFill>
                    <a:latin typeface="华文楷体" pitchFamily="2" charset="-122"/>
                    <a:ea typeface="华文楷体" pitchFamily="2" charset="-122"/>
                    <a:cs typeface="仿宋_GB2312"/>
                  </a:rPr>
                  <a:t>www.icbc.com.cn</a:t>
                </a:r>
                <a:endParaRPr kumimoji="1" lang="en-US" altLang="zh-CN" sz="2000" b="1" dirty="0">
                  <a:solidFill>
                    <a:schemeClr val="tx1"/>
                  </a:solidFill>
                  <a:latin typeface="华文楷体" pitchFamily="2" charset="-122"/>
                  <a:ea typeface="华文楷体" pitchFamily="2" charset="-122"/>
                  <a:cs typeface="仿宋_GB2312"/>
                </a:endParaRPr>
              </a:p>
            </p:txBody>
          </p:sp>
        </p:grpSp>
      </p:grpSp>
      <p:grpSp>
        <p:nvGrpSpPr>
          <p:cNvPr id="28" name="Group 11"/>
          <p:cNvGrpSpPr>
            <a:grpSpLocks/>
          </p:cNvGrpSpPr>
          <p:nvPr/>
        </p:nvGrpSpPr>
        <p:grpSpPr bwMode="auto">
          <a:xfrm>
            <a:off x="4556081" y="1955800"/>
            <a:ext cx="4725988" cy="2609850"/>
            <a:chOff x="2112" y="768"/>
            <a:chExt cx="2977" cy="1644"/>
          </a:xfrm>
        </p:grpSpPr>
        <p:grpSp>
          <p:nvGrpSpPr>
            <p:cNvPr id="29" name="Group 12"/>
            <p:cNvGrpSpPr>
              <a:grpSpLocks/>
            </p:cNvGrpSpPr>
            <p:nvPr/>
          </p:nvGrpSpPr>
          <p:grpSpPr bwMode="auto">
            <a:xfrm>
              <a:off x="2823" y="768"/>
              <a:ext cx="2266" cy="1344"/>
              <a:chOff x="2823" y="768"/>
              <a:chExt cx="2266" cy="1344"/>
            </a:xfrm>
          </p:grpSpPr>
          <p:sp>
            <p:nvSpPr>
              <p:cNvPr id="31" name="Text Box 13"/>
              <p:cNvSpPr txBox="1">
                <a:spLocks noChangeArrowheads="1"/>
              </p:cNvSpPr>
              <p:nvPr/>
            </p:nvSpPr>
            <p:spPr bwMode="auto">
              <a:xfrm>
                <a:off x="2823" y="1728"/>
                <a:ext cx="1325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Webdings" panose="05030102010509060703" pitchFamily="18" charset="2"/>
                  <a:buChar char="4"/>
                  <a:defRPr sz="28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Char char="•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kumimoji="1" lang="zh-CN" altLang="en-US" sz="1600" b="1" dirty="0">
                    <a:solidFill>
                      <a:schemeClr val="tx1"/>
                    </a:solidFill>
                    <a:latin typeface="华文楷体" pitchFamily="2" charset="-122"/>
                    <a:ea typeface="华文楷体" pitchFamily="2" charset="-122"/>
                    <a:cs typeface="仿宋_GB2312"/>
                  </a:rPr>
                  <a:t>服务器</a:t>
                </a:r>
                <a:r>
                  <a:rPr kumimoji="1" lang="en-US" altLang="zh-CN" sz="1600" b="1" dirty="0">
                    <a:solidFill>
                      <a:schemeClr val="tx1"/>
                    </a:solidFill>
                    <a:latin typeface="华文楷体" pitchFamily="2" charset="-122"/>
                    <a:ea typeface="华文楷体" pitchFamily="2" charset="-122"/>
                    <a:cs typeface="仿宋_GB2312"/>
                  </a:rPr>
                  <a:t>B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kumimoji="1" lang="zh-CN" altLang="en-US" sz="1600" b="1" dirty="0" smtClean="0">
                    <a:solidFill>
                      <a:schemeClr val="tx1"/>
                    </a:solidFill>
                    <a:latin typeface="华文楷体" pitchFamily="2" charset="-122"/>
                    <a:ea typeface="华文楷体" pitchFamily="2" charset="-122"/>
                    <a:cs typeface="仿宋_GB2312"/>
                  </a:rPr>
                  <a:t>假冒</a:t>
                </a:r>
                <a:r>
                  <a:rPr kumimoji="1" lang="en-US" altLang="zh-CN" sz="1600" b="1" dirty="0" smtClean="0">
                    <a:solidFill>
                      <a:schemeClr val="tx1"/>
                    </a:solidFill>
                    <a:latin typeface="华文楷体" pitchFamily="2" charset="-122"/>
                    <a:ea typeface="华文楷体" pitchFamily="2" charset="-122"/>
                    <a:cs typeface="仿宋_GB2312"/>
                  </a:rPr>
                  <a:t>www.icbc1.com.cn</a:t>
                </a:r>
                <a:endParaRPr kumimoji="1" lang="en-US" altLang="zh-CN" sz="1600" b="1" dirty="0">
                  <a:solidFill>
                    <a:schemeClr val="tx1"/>
                  </a:solidFill>
                  <a:latin typeface="华文楷体" pitchFamily="2" charset="-122"/>
                  <a:ea typeface="华文楷体" pitchFamily="2" charset="-122"/>
                </a:endParaRPr>
              </a:p>
            </p:txBody>
          </p:sp>
          <p:graphicFrame>
            <p:nvGraphicFramePr>
              <p:cNvPr id="32" name="Object 14"/>
              <p:cNvGraphicFramePr>
                <a:graphicFrameLocks noChangeAspect="1"/>
              </p:cNvGraphicFramePr>
              <p:nvPr/>
            </p:nvGraphicFramePr>
            <p:xfrm>
              <a:off x="4128" y="768"/>
              <a:ext cx="961" cy="13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685" name="剪辑" r:id="rId8" imgW="2735263" imgH="3825875" progId="MS_ClipArt_Gallery.2">
                      <p:embed/>
                    </p:oleObj>
                  </mc:Choice>
                  <mc:Fallback>
                    <p:oleObj name="剪辑" r:id="rId8" imgW="2735263" imgH="3825875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8" y="768"/>
                            <a:ext cx="961" cy="13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0" name="Text Box 15"/>
            <p:cNvSpPr txBox="1">
              <a:spLocks noChangeArrowheads="1"/>
            </p:cNvSpPr>
            <p:nvPr/>
          </p:nvSpPr>
          <p:spPr bwMode="auto">
            <a:xfrm>
              <a:off x="2112" y="2160"/>
              <a:ext cx="157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Webdings" panose="05030102010509060703" pitchFamily="18" charset="2"/>
                <a:buChar char="4"/>
                <a:defRPr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Char char="•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zh-CN" altLang="en-US" sz="2000" b="1" dirty="0">
                  <a:solidFill>
                    <a:schemeClr val="tx1"/>
                  </a:solidFill>
                  <a:latin typeface="华文楷体" pitchFamily="2" charset="-122"/>
                  <a:ea typeface="华文楷体" pitchFamily="2" charset="-122"/>
                  <a:cs typeface="仿宋_GB2312"/>
                </a:rPr>
                <a:t>当假冒服务器出现时</a:t>
              </a:r>
            </a:p>
          </p:txBody>
        </p:sp>
      </p:grpSp>
      <p:sp>
        <p:nvSpPr>
          <p:cNvPr id="33" name="Line 16"/>
          <p:cNvSpPr>
            <a:spLocks noChangeShapeType="1"/>
          </p:cNvSpPr>
          <p:nvPr/>
        </p:nvSpPr>
        <p:spPr bwMode="auto">
          <a:xfrm flipV="1">
            <a:off x="6438284" y="3972719"/>
            <a:ext cx="1530922" cy="95488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34" name="Text Box 17"/>
          <p:cNvSpPr txBox="1">
            <a:spLocks noChangeArrowheads="1"/>
          </p:cNvSpPr>
          <p:nvPr/>
        </p:nvSpPr>
        <p:spPr bwMode="auto">
          <a:xfrm>
            <a:off x="7244734" y="4238625"/>
            <a:ext cx="280303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Wingdings" panose="05000000000000000000" pitchFamily="2" charset="2"/>
              <a:buChar char="§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Webdings" panose="05030102010509060703" pitchFamily="18" charset="2"/>
              <a:buChar char="4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2000" b="1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仿宋_GB2312"/>
              </a:rPr>
              <a:t>当浏览者</a:t>
            </a:r>
            <a:r>
              <a:rPr kumimoji="1" lang="zh-CN" altLang="en-US" sz="2000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仿宋_GB2312"/>
              </a:rPr>
              <a:t>输入</a:t>
            </a:r>
            <a:r>
              <a:rPr kumimoji="1" lang="en-US" altLang="zh-CN" sz="2000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仿宋_GB2312"/>
              </a:rPr>
              <a:t>www.icbc1.com.cn</a:t>
            </a:r>
            <a:r>
              <a:rPr kumimoji="1" lang="zh-CN" altLang="zh-CN" sz="2000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仿宋_GB2312"/>
              </a:rPr>
              <a:t>时，</a:t>
            </a:r>
            <a:r>
              <a:rPr kumimoji="1" lang="zh-CN" altLang="en-US" sz="2000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仿宋_GB2312"/>
              </a:rPr>
              <a:t>且</a:t>
            </a:r>
            <a:r>
              <a:rPr kumimoji="1" lang="zh-CN" altLang="en-US" sz="2000" b="1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仿宋_GB2312"/>
              </a:rPr>
              <a:t>不被访问者察觉时，</a:t>
            </a:r>
            <a:endParaRPr kumimoji="1" lang="zh-CN" altLang="zh-CN" sz="2000" b="1" dirty="0">
              <a:solidFill>
                <a:schemeClr val="tx1"/>
              </a:solidFill>
              <a:latin typeface="华文楷体" pitchFamily="2" charset="-122"/>
              <a:ea typeface="华文楷体" pitchFamily="2" charset="-122"/>
              <a:cs typeface="仿宋_GB231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zh-CN" sz="2000" b="1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仿宋_GB2312"/>
              </a:rPr>
              <a:t>实际访问的是</a:t>
            </a:r>
            <a:r>
              <a:rPr kumimoji="1" lang="zh-CN" altLang="zh-CN" sz="2000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仿宋_GB2312"/>
              </a:rPr>
              <a:t>服务器</a:t>
            </a:r>
            <a:r>
              <a:rPr kumimoji="1" lang="en-US" altLang="zh-CN" sz="2000" b="1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仿宋_GB2312"/>
              </a:rPr>
              <a:t>B</a:t>
            </a:r>
            <a:r>
              <a:rPr kumimoji="1" lang="zh-CN" altLang="en-US" sz="2000" b="1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仿宋_GB2312"/>
              </a:rPr>
              <a:t>，</a:t>
            </a:r>
            <a:r>
              <a:rPr kumimoji="1" lang="zh-CN" altLang="zh-CN" sz="2000" b="1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仿宋_GB2312"/>
              </a:rPr>
              <a:t>这样他的</a:t>
            </a:r>
            <a:r>
              <a:rPr kumimoji="1" lang="zh-CN" altLang="zh-CN" sz="20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cs typeface="仿宋_GB2312"/>
              </a:rPr>
              <a:t>私人</a:t>
            </a:r>
            <a:r>
              <a:rPr kumimoji="1" lang="zh-CN" altLang="zh-CN" sz="20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cs typeface="仿宋_GB2312"/>
              </a:rPr>
              <a:t>信息就可能被</a:t>
            </a:r>
            <a:r>
              <a:rPr kumimoji="1" lang="en-US" altLang="zh-CN" sz="20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cs typeface="仿宋_GB2312"/>
              </a:rPr>
              <a:t>B</a:t>
            </a:r>
            <a:r>
              <a:rPr kumimoji="1" lang="zh-CN" altLang="zh-CN" sz="20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cs typeface="仿宋_GB2312"/>
              </a:rPr>
              <a:t>非法</a:t>
            </a:r>
            <a:r>
              <a:rPr kumimoji="1" lang="zh-CN" altLang="zh-CN" sz="20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  <a:cs typeface="仿宋_GB2312"/>
              </a:rPr>
              <a:t>获取</a:t>
            </a:r>
            <a:endParaRPr kumimoji="1" lang="zh-CN" altLang="en-US" sz="2000" b="1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  <a:cs typeface="仿宋_GB2312"/>
            </a:endParaRPr>
          </a:p>
        </p:txBody>
      </p:sp>
    </p:spTree>
    <p:extLst>
      <p:ext uri="{BB962C8B-B14F-4D97-AF65-F5344CB8AC3E}">
        <p14:creationId xmlns:p14="http://schemas.microsoft.com/office/powerpoint/2010/main" val="271342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1320800" y="352564"/>
            <a:ext cx="10363200" cy="146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zh-CN" altLang="en-US" b="1" dirty="0" smtClean="0"/>
              <a:t>网络中的“安全”问题</a:t>
            </a:r>
            <a:r>
              <a:rPr lang="en-US" altLang="zh-CN" b="1" dirty="0" smtClean="0"/>
              <a:t>-Email</a:t>
            </a:r>
            <a:r>
              <a:rPr lang="zh-CN" altLang="en-US" b="1" dirty="0" smtClean="0"/>
              <a:t>截取</a:t>
            </a:r>
            <a:endParaRPr lang="zh-CN" altLang="en-US" b="1" dirty="0"/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1933435" y="2164758"/>
            <a:ext cx="7880350" cy="4268787"/>
            <a:chOff x="384" y="865"/>
            <a:chExt cx="4964" cy="2689"/>
          </a:xfrm>
        </p:grpSpPr>
        <p:grpSp>
          <p:nvGrpSpPr>
            <p:cNvPr id="36" name="Group 4"/>
            <p:cNvGrpSpPr>
              <a:grpSpLocks/>
            </p:cNvGrpSpPr>
            <p:nvPr/>
          </p:nvGrpSpPr>
          <p:grpSpPr bwMode="auto">
            <a:xfrm>
              <a:off x="384" y="1009"/>
              <a:ext cx="4964" cy="1546"/>
              <a:chOff x="432" y="960"/>
              <a:chExt cx="4964" cy="1546"/>
            </a:xfrm>
          </p:grpSpPr>
          <p:grpSp>
            <p:nvGrpSpPr>
              <p:cNvPr id="53" name="Group 5"/>
              <p:cNvGrpSpPr>
                <a:grpSpLocks/>
              </p:cNvGrpSpPr>
              <p:nvPr/>
            </p:nvGrpSpPr>
            <p:grpSpPr bwMode="auto">
              <a:xfrm>
                <a:off x="432" y="1008"/>
                <a:ext cx="1152" cy="1450"/>
                <a:chOff x="576" y="864"/>
                <a:chExt cx="1152" cy="1450"/>
              </a:xfrm>
            </p:grpSpPr>
            <p:graphicFrame>
              <p:nvGraphicFramePr>
                <p:cNvPr id="57" name="Object 6"/>
                <p:cNvGraphicFramePr>
                  <a:graphicFrameLocks noChangeAspect="1"/>
                </p:cNvGraphicFramePr>
                <p:nvPr/>
              </p:nvGraphicFramePr>
              <p:xfrm>
                <a:off x="576" y="864"/>
                <a:ext cx="1152" cy="111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662" name="剪辑" r:id="rId4" imgW="1113739" imgH="1076249" progId="MS_ClipArt_Gallery.2">
                        <p:embed/>
                      </p:oleObj>
                    </mc:Choice>
                    <mc:Fallback>
                      <p:oleObj name="剪辑" r:id="rId4" imgW="1113739" imgH="1076249" progId="MS_ClipArt_Gallery.2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76" y="864"/>
                              <a:ext cx="1152" cy="111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8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816" y="2064"/>
                  <a:ext cx="23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120000"/>
                    </a:lnSpc>
                    <a:spcBef>
                      <a:spcPct val="10000"/>
                    </a:spcBef>
                    <a:spcAft>
                      <a:spcPct val="10000"/>
                    </a:spcAft>
                    <a:buClr>
                      <a:srgbClr val="2110FC"/>
                    </a:buClr>
                    <a:buFont typeface="Wingdings" panose="05000000000000000000" pitchFamily="2" charset="2"/>
                    <a:buChar char="§"/>
                    <a:defRPr sz="3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120000"/>
                    </a:lnSpc>
                    <a:spcBef>
                      <a:spcPct val="10000"/>
                    </a:spcBef>
                    <a:spcAft>
                      <a:spcPct val="10000"/>
                    </a:spcAft>
                    <a:buClr>
                      <a:srgbClr val="2110FC"/>
                    </a:buClr>
                    <a:buFont typeface="Webdings" panose="05030102010509060703" pitchFamily="18" charset="2"/>
                    <a:buChar char="4"/>
                    <a:defRPr sz="28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Arial" panose="020B0604020202020204" pitchFamily="34" charset="0"/>
                    </a:defRPr>
                  </a:lvl2pPr>
                  <a:lvl3pPr marL="1143000" indent="-228600">
                    <a:lnSpc>
                      <a:spcPct val="120000"/>
                    </a:lnSpc>
                    <a:spcBef>
                      <a:spcPct val="10000"/>
                    </a:spcBef>
                    <a:spcAft>
                      <a:spcPct val="10000"/>
                    </a:spcAft>
                    <a:buClr>
                      <a:srgbClr val="2110FC"/>
                    </a:buClr>
                    <a:buChar char="•"/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Arial" panose="020B0604020202020204" pitchFamily="34" charset="0"/>
                    </a:defRPr>
                  </a:lvl3pPr>
                  <a:lvl4pPr marL="1600200" indent="-228600">
                    <a:lnSpc>
                      <a:spcPct val="120000"/>
                    </a:lnSpc>
                    <a:spcBef>
                      <a:spcPct val="10000"/>
                    </a:spcBef>
                    <a:spcAft>
                      <a:spcPct val="10000"/>
                    </a:spcAft>
                    <a:buClr>
                      <a:srgbClr val="2110FC"/>
                    </a:buClr>
                    <a:buFont typeface="Arial" panose="020B0604020202020204" pitchFamily="34" charset="0"/>
                    <a:buChar char="−"/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Arial" panose="020B0604020202020204" pitchFamily="34" charset="0"/>
                    </a:defRPr>
                  </a:lvl4pPr>
                  <a:lvl5pPr marL="2057400" indent="-228600">
                    <a:lnSpc>
                      <a:spcPct val="120000"/>
                    </a:lnSpc>
                    <a:spcBef>
                      <a:spcPct val="10000"/>
                    </a:spcBef>
                    <a:spcAft>
                      <a:spcPct val="10000"/>
                    </a:spcAft>
                    <a:buClr>
                      <a:srgbClr val="2110FC"/>
                    </a:buClr>
                    <a:buFont typeface="Arial" panose="020B0604020202020204" pitchFamily="34" charset="0"/>
                    <a:buChar char="−"/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120000"/>
                    </a:lnSpc>
                    <a:spcBef>
                      <a:spcPct val="10000"/>
                    </a:spcBef>
                    <a:spcAft>
                      <a:spcPct val="10000"/>
                    </a:spcAft>
                    <a:buClr>
                      <a:srgbClr val="2110FC"/>
                    </a:buClr>
                    <a:buFont typeface="Arial" panose="020B0604020202020204" pitchFamily="34" charset="0"/>
                    <a:buChar char="−"/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120000"/>
                    </a:lnSpc>
                    <a:spcBef>
                      <a:spcPct val="10000"/>
                    </a:spcBef>
                    <a:spcAft>
                      <a:spcPct val="10000"/>
                    </a:spcAft>
                    <a:buClr>
                      <a:srgbClr val="2110FC"/>
                    </a:buClr>
                    <a:buFont typeface="Arial" panose="020B0604020202020204" pitchFamily="34" charset="0"/>
                    <a:buChar char="−"/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120000"/>
                    </a:lnSpc>
                    <a:spcBef>
                      <a:spcPct val="10000"/>
                    </a:spcBef>
                    <a:spcAft>
                      <a:spcPct val="10000"/>
                    </a:spcAft>
                    <a:buClr>
                      <a:srgbClr val="2110FC"/>
                    </a:buClr>
                    <a:buFont typeface="Arial" panose="020B0604020202020204" pitchFamily="34" charset="0"/>
                    <a:buChar char="−"/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120000"/>
                    </a:lnSpc>
                    <a:spcBef>
                      <a:spcPct val="10000"/>
                    </a:spcBef>
                    <a:spcAft>
                      <a:spcPct val="10000"/>
                    </a:spcAft>
                    <a:buClr>
                      <a:srgbClr val="2110FC"/>
                    </a:buClr>
                    <a:buFont typeface="Arial" panose="020B0604020202020204" pitchFamily="34" charset="0"/>
                    <a:buChar char="−"/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kumimoji="1" lang="en-US" altLang="zh-CN" sz="2000" b="1">
                      <a:solidFill>
                        <a:schemeClr val="tx1"/>
                      </a:solidFill>
                      <a:ea typeface="仿宋_GB2312"/>
                      <a:cs typeface="仿宋_GB2312"/>
                    </a:rPr>
                    <a:t>A</a:t>
                  </a:r>
                </a:p>
              </p:txBody>
            </p:sp>
          </p:grpSp>
          <p:grpSp>
            <p:nvGrpSpPr>
              <p:cNvPr id="54" name="Group 8"/>
              <p:cNvGrpSpPr>
                <a:grpSpLocks/>
              </p:cNvGrpSpPr>
              <p:nvPr/>
            </p:nvGrpSpPr>
            <p:grpSpPr bwMode="auto">
              <a:xfrm>
                <a:off x="4128" y="960"/>
                <a:ext cx="1268" cy="1546"/>
                <a:chOff x="3936" y="768"/>
                <a:chExt cx="1268" cy="1546"/>
              </a:xfrm>
            </p:grpSpPr>
            <p:graphicFrame>
              <p:nvGraphicFramePr>
                <p:cNvPr id="55" name="Object 9"/>
                <p:cNvGraphicFramePr>
                  <a:graphicFrameLocks noChangeAspect="1"/>
                </p:cNvGraphicFramePr>
                <p:nvPr/>
              </p:nvGraphicFramePr>
              <p:xfrm>
                <a:off x="3936" y="768"/>
                <a:ext cx="1268" cy="121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663" name="剪辑" r:id="rId6" imgW="2013509" imgH="1930298" progId="MS_ClipArt_Gallery.2">
                        <p:embed/>
                      </p:oleObj>
                    </mc:Choice>
                    <mc:Fallback>
                      <p:oleObj name="剪辑" r:id="rId6" imgW="2013509" imgH="1930298" progId="MS_ClipArt_Gallery.2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36" y="768"/>
                              <a:ext cx="1268" cy="121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6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368" y="2064"/>
                  <a:ext cx="223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120000"/>
                    </a:lnSpc>
                    <a:spcBef>
                      <a:spcPct val="10000"/>
                    </a:spcBef>
                    <a:spcAft>
                      <a:spcPct val="10000"/>
                    </a:spcAft>
                    <a:buClr>
                      <a:srgbClr val="2110FC"/>
                    </a:buClr>
                    <a:buFont typeface="Wingdings" panose="05000000000000000000" pitchFamily="2" charset="2"/>
                    <a:buChar char="§"/>
                    <a:defRPr sz="32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120000"/>
                    </a:lnSpc>
                    <a:spcBef>
                      <a:spcPct val="10000"/>
                    </a:spcBef>
                    <a:spcAft>
                      <a:spcPct val="10000"/>
                    </a:spcAft>
                    <a:buClr>
                      <a:srgbClr val="2110FC"/>
                    </a:buClr>
                    <a:buFont typeface="Webdings" panose="05030102010509060703" pitchFamily="18" charset="2"/>
                    <a:buChar char="4"/>
                    <a:defRPr sz="28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Arial" panose="020B0604020202020204" pitchFamily="34" charset="0"/>
                    </a:defRPr>
                  </a:lvl2pPr>
                  <a:lvl3pPr marL="1143000" indent="-228600">
                    <a:lnSpc>
                      <a:spcPct val="120000"/>
                    </a:lnSpc>
                    <a:spcBef>
                      <a:spcPct val="10000"/>
                    </a:spcBef>
                    <a:spcAft>
                      <a:spcPct val="10000"/>
                    </a:spcAft>
                    <a:buClr>
                      <a:srgbClr val="2110FC"/>
                    </a:buClr>
                    <a:buChar char="•"/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Arial" panose="020B0604020202020204" pitchFamily="34" charset="0"/>
                    </a:defRPr>
                  </a:lvl3pPr>
                  <a:lvl4pPr marL="1600200" indent="-228600">
                    <a:lnSpc>
                      <a:spcPct val="120000"/>
                    </a:lnSpc>
                    <a:spcBef>
                      <a:spcPct val="10000"/>
                    </a:spcBef>
                    <a:spcAft>
                      <a:spcPct val="10000"/>
                    </a:spcAft>
                    <a:buClr>
                      <a:srgbClr val="2110FC"/>
                    </a:buClr>
                    <a:buFont typeface="Arial" panose="020B0604020202020204" pitchFamily="34" charset="0"/>
                    <a:buChar char="−"/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Arial" panose="020B0604020202020204" pitchFamily="34" charset="0"/>
                    </a:defRPr>
                  </a:lvl4pPr>
                  <a:lvl5pPr marL="2057400" indent="-228600">
                    <a:lnSpc>
                      <a:spcPct val="120000"/>
                    </a:lnSpc>
                    <a:spcBef>
                      <a:spcPct val="10000"/>
                    </a:spcBef>
                    <a:spcAft>
                      <a:spcPct val="10000"/>
                    </a:spcAft>
                    <a:buClr>
                      <a:srgbClr val="2110FC"/>
                    </a:buClr>
                    <a:buFont typeface="Arial" panose="020B0604020202020204" pitchFamily="34" charset="0"/>
                    <a:buChar char="−"/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lnSpc>
                      <a:spcPct val="120000"/>
                    </a:lnSpc>
                    <a:spcBef>
                      <a:spcPct val="10000"/>
                    </a:spcBef>
                    <a:spcAft>
                      <a:spcPct val="10000"/>
                    </a:spcAft>
                    <a:buClr>
                      <a:srgbClr val="2110FC"/>
                    </a:buClr>
                    <a:buFont typeface="Arial" panose="020B0604020202020204" pitchFamily="34" charset="0"/>
                    <a:buChar char="−"/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lnSpc>
                      <a:spcPct val="120000"/>
                    </a:lnSpc>
                    <a:spcBef>
                      <a:spcPct val="10000"/>
                    </a:spcBef>
                    <a:spcAft>
                      <a:spcPct val="10000"/>
                    </a:spcAft>
                    <a:buClr>
                      <a:srgbClr val="2110FC"/>
                    </a:buClr>
                    <a:buFont typeface="Arial" panose="020B0604020202020204" pitchFamily="34" charset="0"/>
                    <a:buChar char="−"/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lnSpc>
                      <a:spcPct val="120000"/>
                    </a:lnSpc>
                    <a:spcBef>
                      <a:spcPct val="10000"/>
                    </a:spcBef>
                    <a:spcAft>
                      <a:spcPct val="10000"/>
                    </a:spcAft>
                    <a:buClr>
                      <a:srgbClr val="2110FC"/>
                    </a:buClr>
                    <a:buFont typeface="Arial" panose="020B0604020202020204" pitchFamily="34" charset="0"/>
                    <a:buChar char="−"/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lnSpc>
                      <a:spcPct val="120000"/>
                    </a:lnSpc>
                    <a:spcBef>
                      <a:spcPct val="10000"/>
                    </a:spcBef>
                    <a:spcAft>
                      <a:spcPct val="10000"/>
                    </a:spcAft>
                    <a:buClr>
                      <a:srgbClr val="2110FC"/>
                    </a:buClr>
                    <a:buFont typeface="Arial" panose="020B0604020202020204" pitchFamily="34" charset="0"/>
                    <a:buChar char="−"/>
                    <a:defRPr sz="240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:r>
                    <a:rPr kumimoji="1" lang="en-US" altLang="zh-CN" sz="2000" b="1">
                      <a:solidFill>
                        <a:schemeClr val="tx1"/>
                      </a:solidFill>
                      <a:ea typeface="仿宋_GB2312"/>
                      <a:cs typeface="仿宋_GB2312"/>
                    </a:rPr>
                    <a:t>B</a:t>
                  </a:r>
                </a:p>
              </p:txBody>
            </p:sp>
          </p:grpSp>
        </p:grpSp>
        <p:grpSp>
          <p:nvGrpSpPr>
            <p:cNvPr id="37" name="Group 11"/>
            <p:cNvGrpSpPr>
              <a:grpSpLocks/>
            </p:cNvGrpSpPr>
            <p:nvPr/>
          </p:nvGrpSpPr>
          <p:grpSpPr bwMode="auto">
            <a:xfrm>
              <a:off x="2352" y="2582"/>
              <a:ext cx="973" cy="972"/>
              <a:chOff x="2352" y="2928"/>
              <a:chExt cx="973" cy="972"/>
            </a:xfrm>
          </p:grpSpPr>
          <p:graphicFrame>
            <p:nvGraphicFramePr>
              <p:cNvPr id="51" name="Object 12"/>
              <p:cNvGraphicFramePr>
                <a:graphicFrameLocks noChangeAspect="1"/>
              </p:cNvGraphicFramePr>
              <p:nvPr/>
            </p:nvGraphicFramePr>
            <p:xfrm>
              <a:off x="2448" y="2928"/>
              <a:ext cx="793" cy="7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664" name="剪辑" r:id="rId8" imgW="1260043" imgH="1137514" progId="MS_ClipArt_Gallery.2">
                      <p:embed/>
                    </p:oleObj>
                  </mc:Choice>
                  <mc:Fallback>
                    <p:oleObj name="剪辑" r:id="rId8" imgW="1260043" imgH="1137514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48" y="2928"/>
                            <a:ext cx="793" cy="7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2" name="Text Box 13"/>
              <p:cNvSpPr txBox="1">
                <a:spLocks noChangeArrowheads="1"/>
              </p:cNvSpPr>
              <p:nvPr/>
            </p:nvSpPr>
            <p:spPr bwMode="auto">
              <a:xfrm>
                <a:off x="2352" y="3648"/>
                <a:ext cx="97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Webdings" panose="05030102010509060703" pitchFamily="18" charset="2"/>
                  <a:buChar char="4"/>
                  <a:defRPr sz="28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Char char="•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kumimoji="1" lang="en-US" altLang="zh-CN" sz="2000" b="1">
                    <a:solidFill>
                      <a:schemeClr val="tx1"/>
                    </a:solidFill>
                    <a:latin typeface="华文楷体" pitchFamily="2" charset="-122"/>
                    <a:ea typeface="华文楷体" pitchFamily="2" charset="-122"/>
                    <a:cs typeface="仿宋_GB2312"/>
                  </a:rPr>
                  <a:t>Email</a:t>
                </a:r>
                <a:r>
                  <a:rPr kumimoji="1" lang="zh-CN" altLang="zh-CN" sz="2000" b="1">
                    <a:solidFill>
                      <a:schemeClr val="tx1"/>
                    </a:solidFill>
                    <a:latin typeface="华文楷体" pitchFamily="2" charset="-122"/>
                    <a:ea typeface="华文楷体" pitchFamily="2" charset="-122"/>
                    <a:cs typeface="仿宋_GB2312"/>
                  </a:rPr>
                  <a:t>偷盗者</a:t>
                </a:r>
                <a:endParaRPr kumimoji="1" lang="zh-CN" altLang="en-US" sz="2000" b="1">
                  <a:solidFill>
                    <a:schemeClr val="tx1"/>
                  </a:solidFill>
                  <a:latin typeface="华文楷体" pitchFamily="2" charset="-122"/>
                  <a:ea typeface="华文楷体" pitchFamily="2" charset="-122"/>
                  <a:cs typeface="仿宋_GB2312"/>
                </a:endParaRPr>
              </a:p>
            </p:txBody>
          </p:sp>
        </p:grpSp>
        <p:sp>
          <p:nvSpPr>
            <p:cNvPr id="38" name="Line 14"/>
            <p:cNvSpPr>
              <a:spLocks noChangeShapeType="1"/>
            </p:cNvSpPr>
            <p:nvPr/>
          </p:nvSpPr>
          <p:spPr bwMode="auto">
            <a:xfrm>
              <a:off x="2736" y="1585"/>
              <a:ext cx="0" cy="96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Text Box 15"/>
            <p:cNvSpPr txBox="1">
              <a:spLocks noChangeArrowheads="1"/>
            </p:cNvSpPr>
            <p:nvPr/>
          </p:nvSpPr>
          <p:spPr bwMode="auto">
            <a:xfrm>
              <a:off x="1968" y="1633"/>
              <a:ext cx="676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Webdings" panose="05030102010509060703" pitchFamily="18" charset="2"/>
                <a:buChar char="4"/>
                <a:defRPr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Char char="•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zh-CN" altLang="en-US" sz="2000" b="1" dirty="0">
                  <a:solidFill>
                    <a:schemeClr val="tx1"/>
                  </a:solidFill>
                  <a:latin typeface="华文楷体" pitchFamily="2" charset="-122"/>
                  <a:ea typeface="华文楷体" pitchFamily="2" charset="-122"/>
                  <a:cs typeface="仿宋_GB2312"/>
                </a:rPr>
                <a:t>邮件在传送过程中被截取</a:t>
              </a:r>
            </a:p>
          </p:txBody>
        </p:sp>
        <p:sp>
          <p:nvSpPr>
            <p:cNvPr id="40" name="Line 16"/>
            <p:cNvSpPr>
              <a:spLocks noChangeShapeType="1"/>
            </p:cNvSpPr>
            <p:nvPr/>
          </p:nvSpPr>
          <p:spPr bwMode="auto">
            <a:xfrm flipV="1">
              <a:off x="3024" y="1537"/>
              <a:ext cx="0" cy="100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" name="Text Box 17"/>
            <p:cNvSpPr txBox="1">
              <a:spLocks noChangeArrowheads="1"/>
            </p:cNvSpPr>
            <p:nvPr/>
          </p:nvSpPr>
          <p:spPr bwMode="auto">
            <a:xfrm>
              <a:off x="3120" y="1633"/>
              <a:ext cx="1008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Webdings" panose="05030102010509060703" pitchFamily="18" charset="2"/>
                <a:buChar char="4"/>
                <a:defRPr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Char char="•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zh-CN" altLang="en-US" sz="2000" b="1" dirty="0">
                  <a:solidFill>
                    <a:schemeClr val="tx1"/>
                  </a:solidFill>
                  <a:latin typeface="华文楷体" pitchFamily="2" charset="-122"/>
                  <a:ea typeface="华文楷体" pitchFamily="2" charset="-122"/>
                  <a:cs typeface="仿宋_GB2312"/>
                </a:rPr>
                <a:t>偷盗者篡改邮件后</a:t>
              </a:r>
              <a:r>
                <a:rPr kumimoji="1" lang="zh-CN" altLang="en-US" sz="2000" b="1" dirty="0" smtClean="0">
                  <a:solidFill>
                    <a:schemeClr val="tx1"/>
                  </a:solidFill>
                  <a:latin typeface="华文楷体" pitchFamily="2" charset="-122"/>
                  <a:ea typeface="华文楷体" pitchFamily="2" charset="-122"/>
                  <a:cs typeface="仿宋_GB2312"/>
                </a:rPr>
                <a:t>以</a:t>
              </a:r>
              <a:r>
                <a:rPr kumimoji="1" lang="en-US" altLang="zh-CN" sz="2000" b="1" dirty="0" smtClean="0">
                  <a:solidFill>
                    <a:schemeClr val="tx1"/>
                  </a:solidFill>
                  <a:latin typeface="华文楷体" pitchFamily="2" charset="-122"/>
                  <a:ea typeface="华文楷体" pitchFamily="2" charset="-122"/>
                  <a:cs typeface="仿宋_GB2312"/>
                </a:rPr>
                <a:t>A</a:t>
              </a:r>
              <a:r>
                <a:rPr kumimoji="1" lang="zh-CN" altLang="en-US" sz="2000" b="1" dirty="0" smtClean="0">
                  <a:solidFill>
                    <a:schemeClr val="tx1"/>
                  </a:solidFill>
                  <a:latin typeface="华文楷体" pitchFamily="2" charset="-122"/>
                  <a:ea typeface="华文楷体" pitchFamily="2" charset="-122"/>
                  <a:cs typeface="仿宋_GB2312"/>
                </a:rPr>
                <a:t>的</a:t>
              </a:r>
              <a:r>
                <a:rPr kumimoji="1" lang="zh-CN" altLang="en-US" sz="2000" b="1" dirty="0">
                  <a:solidFill>
                    <a:schemeClr val="tx1"/>
                  </a:solidFill>
                  <a:latin typeface="华文楷体" pitchFamily="2" charset="-122"/>
                  <a:ea typeface="华文楷体" pitchFamily="2" charset="-122"/>
                  <a:cs typeface="仿宋_GB2312"/>
                </a:rPr>
                <a:t>身份重新发送</a:t>
              </a:r>
            </a:p>
          </p:txBody>
        </p:sp>
        <p:sp>
          <p:nvSpPr>
            <p:cNvPr id="42" name="Text Box 18"/>
            <p:cNvSpPr txBox="1">
              <a:spLocks noChangeArrowheads="1"/>
            </p:cNvSpPr>
            <p:nvPr/>
          </p:nvSpPr>
          <p:spPr bwMode="auto">
            <a:xfrm>
              <a:off x="528" y="2641"/>
              <a:ext cx="1732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Webdings" panose="05030102010509060703" pitchFamily="18" charset="2"/>
                <a:buChar char="4"/>
                <a:defRPr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Char char="•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zh-CN" sz="2000" b="1" dirty="0">
                  <a:solidFill>
                    <a:schemeClr val="tx1"/>
                  </a:solidFill>
                  <a:latin typeface="华文楷体" pitchFamily="2" charset="-122"/>
                  <a:ea typeface="华文楷体" pitchFamily="2" charset="-122"/>
                  <a:cs typeface="仿宋_GB2312"/>
                </a:rPr>
                <a:t>1</a:t>
              </a:r>
              <a:r>
                <a:rPr kumimoji="1" lang="en-US" altLang="zh-CN" sz="1800" b="1" dirty="0">
                  <a:solidFill>
                    <a:schemeClr val="tx1"/>
                  </a:solidFill>
                  <a:latin typeface="华文楷体" pitchFamily="2" charset="-122"/>
                  <a:ea typeface="华文楷体" pitchFamily="2" charset="-122"/>
                </a:rPr>
                <a:t>.</a:t>
              </a:r>
              <a:r>
                <a:rPr kumimoji="1" lang="zh-CN" altLang="en-US" sz="2000" b="1" dirty="0">
                  <a:solidFill>
                    <a:schemeClr val="tx1"/>
                  </a:solidFill>
                  <a:latin typeface="华文楷体" pitchFamily="2" charset="-122"/>
                  <a:ea typeface="华文楷体" pitchFamily="2" charset="-122"/>
                  <a:cs typeface="仿宋_GB2312"/>
                </a:rPr>
                <a:t>如果偷盗者截取</a:t>
              </a:r>
              <a:r>
                <a:rPr kumimoji="1" lang="en-US" altLang="zh-CN" sz="2000" b="1" dirty="0">
                  <a:solidFill>
                    <a:schemeClr val="tx1"/>
                  </a:solidFill>
                  <a:latin typeface="华文楷体" pitchFamily="2" charset="-122"/>
                  <a:ea typeface="华文楷体" pitchFamily="2" charset="-122"/>
                  <a:cs typeface="仿宋_GB2312"/>
                </a:rPr>
                <a:t>Email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zh-CN" altLang="en-US" sz="2000" b="1" dirty="0">
                  <a:solidFill>
                    <a:schemeClr val="tx1"/>
                  </a:solidFill>
                  <a:latin typeface="华文楷体" pitchFamily="2" charset="-122"/>
                  <a:ea typeface="华文楷体" pitchFamily="2" charset="-122"/>
                  <a:cs typeface="仿宋_GB2312"/>
                </a:rPr>
                <a:t>后不</a:t>
              </a:r>
              <a:r>
                <a:rPr kumimoji="1" lang="zh-CN" altLang="en-US" sz="2000" b="1" dirty="0" smtClean="0">
                  <a:solidFill>
                    <a:schemeClr val="tx1"/>
                  </a:solidFill>
                  <a:latin typeface="华文楷体" pitchFamily="2" charset="-122"/>
                  <a:ea typeface="华文楷体" pitchFamily="2" charset="-122"/>
                  <a:cs typeface="仿宋_GB2312"/>
                </a:rPr>
                <a:t>发给</a:t>
              </a:r>
              <a:r>
                <a:rPr kumimoji="1" lang="en-US" altLang="zh-CN" sz="2000" b="1" dirty="0" smtClean="0">
                  <a:solidFill>
                    <a:schemeClr val="tx1"/>
                  </a:solidFill>
                  <a:latin typeface="华文楷体" pitchFamily="2" charset="-122"/>
                  <a:ea typeface="华文楷体" pitchFamily="2" charset="-122"/>
                  <a:cs typeface="仿宋_GB2312"/>
                </a:rPr>
                <a:t>B</a:t>
              </a:r>
              <a:r>
                <a:rPr kumimoji="1" lang="zh-CN" altLang="en-US" sz="2000" b="1" dirty="0" smtClean="0">
                  <a:solidFill>
                    <a:schemeClr val="tx1"/>
                  </a:solidFill>
                  <a:latin typeface="华文楷体" pitchFamily="2" charset="-122"/>
                  <a:ea typeface="华文楷体" pitchFamily="2" charset="-122"/>
                  <a:cs typeface="仿宋_GB2312"/>
                </a:rPr>
                <a:t>，</a:t>
              </a:r>
              <a:r>
                <a:rPr kumimoji="1" lang="zh-CN" altLang="en-US" sz="2000" b="1" dirty="0">
                  <a:solidFill>
                    <a:schemeClr val="tx1"/>
                  </a:solidFill>
                  <a:latin typeface="华文楷体" pitchFamily="2" charset="-122"/>
                  <a:ea typeface="华文楷体" pitchFamily="2" charset="-122"/>
                  <a:cs typeface="仿宋_GB2312"/>
                </a:rPr>
                <a:t>怎么办？</a:t>
              </a:r>
            </a:p>
          </p:txBody>
        </p:sp>
        <p:sp>
          <p:nvSpPr>
            <p:cNvPr id="43" name="Text Box 19"/>
            <p:cNvSpPr txBox="1">
              <a:spLocks noChangeArrowheads="1"/>
            </p:cNvSpPr>
            <p:nvPr/>
          </p:nvSpPr>
          <p:spPr bwMode="auto">
            <a:xfrm>
              <a:off x="3600" y="2545"/>
              <a:ext cx="1701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Webdings" panose="05030102010509060703" pitchFamily="18" charset="2"/>
                <a:buChar char="4"/>
                <a:defRPr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Char char="•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zh-CN" sz="2000" b="1" dirty="0">
                  <a:solidFill>
                    <a:schemeClr val="tx1"/>
                  </a:solidFill>
                  <a:latin typeface="华文楷体" pitchFamily="2" charset="-122"/>
                  <a:ea typeface="华文楷体" pitchFamily="2" charset="-122"/>
                  <a:cs typeface="仿宋_GB2312"/>
                </a:rPr>
                <a:t>2.</a:t>
              </a:r>
              <a:r>
                <a:rPr kumimoji="1" lang="zh-CN" altLang="en-US" sz="2000" b="1" dirty="0">
                  <a:solidFill>
                    <a:schemeClr val="tx1"/>
                  </a:solidFill>
                  <a:latin typeface="华文楷体" pitchFamily="2" charset="-122"/>
                  <a:ea typeface="华文楷体" pitchFamily="2" charset="-122"/>
                  <a:cs typeface="仿宋_GB2312"/>
                </a:rPr>
                <a:t>如果偷盗者直接假冒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zh-CN" sz="2000" b="1" dirty="0" smtClean="0">
                  <a:solidFill>
                    <a:schemeClr val="tx1"/>
                  </a:solidFill>
                  <a:latin typeface="华文楷体" pitchFamily="2" charset="-122"/>
                  <a:ea typeface="华文楷体" pitchFamily="2" charset="-122"/>
                  <a:cs typeface="仿宋_GB2312"/>
                </a:rPr>
                <a:t>A</a:t>
              </a:r>
              <a:r>
                <a:rPr kumimoji="1" lang="zh-CN" altLang="en-US" sz="2000" b="1" dirty="0" smtClean="0">
                  <a:solidFill>
                    <a:schemeClr val="tx1"/>
                  </a:solidFill>
                  <a:latin typeface="华文楷体" pitchFamily="2" charset="-122"/>
                  <a:ea typeface="华文楷体" pitchFamily="2" charset="-122"/>
                  <a:cs typeface="仿宋_GB2312"/>
                </a:rPr>
                <a:t>的</a:t>
              </a:r>
              <a:r>
                <a:rPr kumimoji="1" lang="zh-CN" altLang="en-US" sz="2000" b="1" dirty="0">
                  <a:solidFill>
                    <a:schemeClr val="tx1"/>
                  </a:solidFill>
                  <a:latin typeface="华文楷体" pitchFamily="2" charset="-122"/>
                  <a:ea typeface="华文楷体" pitchFamily="2" charset="-122"/>
                  <a:cs typeface="仿宋_GB2312"/>
                </a:rPr>
                <a:t>身份</a:t>
              </a:r>
              <a:r>
                <a:rPr kumimoji="1" lang="zh-CN" altLang="en-US" sz="2000" b="1" dirty="0" smtClean="0">
                  <a:solidFill>
                    <a:schemeClr val="tx1"/>
                  </a:solidFill>
                  <a:latin typeface="华文楷体" pitchFamily="2" charset="-122"/>
                  <a:ea typeface="华文楷体" pitchFamily="2" charset="-122"/>
                  <a:cs typeface="仿宋_GB2312"/>
                </a:rPr>
                <a:t>给</a:t>
              </a:r>
              <a:r>
                <a:rPr kumimoji="1" lang="en-US" altLang="zh-CN" sz="2000" b="1" dirty="0" smtClean="0">
                  <a:solidFill>
                    <a:schemeClr val="tx1"/>
                  </a:solidFill>
                  <a:latin typeface="华文楷体" pitchFamily="2" charset="-122"/>
                  <a:ea typeface="华文楷体" pitchFamily="2" charset="-122"/>
                  <a:cs typeface="仿宋_GB2312"/>
                </a:rPr>
                <a:t>B</a:t>
              </a:r>
              <a:r>
                <a:rPr kumimoji="1" lang="zh-CN" altLang="en-US" sz="2000" b="1" dirty="0" smtClean="0">
                  <a:solidFill>
                    <a:schemeClr val="tx1"/>
                  </a:solidFill>
                  <a:latin typeface="华文楷体" pitchFamily="2" charset="-122"/>
                  <a:ea typeface="华文楷体" pitchFamily="2" charset="-122"/>
                  <a:cs typeface="仿宋_GB2312"/>
                </a:rPr>
                <a:t>发</a:t>
              </a:r>
              <a:r>
                <a:rPr kumimoji="1" lang="zh-CN" altLang="en-US" sz="2000" b="1" dirty="0">
                  <a:solidFill>
                    <a:schemeClr val="tx1"/>
                  </a:solidFill>
                  <a:latin typeface="华文楷体" pitchFamily="2" charset="-122"/>
                  <a:ea typeface="华文楷体" pitchFamily="2" charset="-122"/>
                  <a:cs typeface="仿宋_GB2312"/>
                </a:rPr>
                <a:t>了假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zh-CN" altLang="en-US" sz="2000" b="1" dirty="0">
                  <a:solidFill>
                    <a:schemeClr val="tx1"/>
                  </a:solidFill>
                  <a:latin typeface="华文楷体" pitchFamily="2" charset="-122"/>
                  <a:ea typeface="华文楷体" pitchFamily="2" charset="-122"/>
                  <a:cs typeface="仿宋_GB2312"/>
                </a:rPr>
                <a:t>邮件，怎么办？</a:t>
              </a:r>
            </a:p>
          </p:txBody>
        </p:sp>
        <p:grpSp>
          <p:nvGrpSpPr>
            <p:cNvPr id="44" name="Group 20"/>
            <p:cNvGrpSpPr>
              <a:grpSpLocks/>
            </p:cNvGrpSpPr>
            <p:nvPr/>
          </p:nvGrpSpPr>
          <p:grpSpPr bwMode="auto">
            <a:xfrm>
              <a:off x="3024" y="865"/>
              <a:ext cx="1217" cy="624"/>
              <a:chOff x="3072" y="816"/>
              <a:chExt cx="1217" cy="624"/>
            </a:xfrm>
          </p:grpSpPr>
          <p:graphicFrame>
            <p:nvGraphicFramePr>
              <p:cNvPr id="48" name="Object 21"/>
              <p:cNvGraphicFramePr>
                <a:graphicFrameLocks noChangeAspect="1"/>
              </p:cNvGraphicFramePr>
              <p:nvPr/>
            </p:nvGraphicFramePr>
            <p:xfrm>
              <a:off x="3744" y="816"/>
              <a:ext cx="432" cy="3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665" name="剪辑" r:id="rId10" imgW="1524000" imgH="1095285" progId="MS_ClipArt_Gallery.2">
                      <p:embed/>
                    </p:oleObj>
                  </mc:Choice>
                  <mc:Fallback>
                    <p:oleObj name="剪辑" r:id="rId10" imgW="1524000" imgH="1095285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4" y="816"/>
                            <a:ext cx="432" cy="3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9" name="Text Box 22"/>
              <p:cNvSpPr txBox="1">
                <a:spLocks noChangeArrowheads="1"/>
              </p:cNvSpPr>
              <p:nvPr/>
            </p:nvSpPr>
            <p:spPr bwMode="auto">
              <a:xfrm>
                <a:off x="3216" y="1152"/>
                <a:ext cx="107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Webdings" panose="05030102010509060703" pitchFamily="18" charset="2"/>
                  <a:buChar char="4"/>
                  <a:defRPr sz="28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Char char="•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kumimoji="1" lang="en-US" altLang="zh-CN" sz="2000" b="1" dirty="0" smtClean="0">
                    <a:solidFill>
                      <a:schemeClr val="tx1"/>
                    </a:solidFill>
                    <a:latin typeface="华文楷体" pitchFamily="2" charset="-122"/>
                    <a:ea typeface="华文楷体" pitchFamily="2" charset="-122"/>
                    <a:cs typeface="仿宋_GB2312"/>
                  </a:rPr>
                  <a:t>B</a:t>
                </a:r>
                <a:r>
                  <a:rPr kumimoji="1" lang="zh-CN" altLang="zh-CN" sz="2000" b="1" dirty="0" smtClean="0">
                    <a:solidFill>
                      <a:schemeClr val="tx1"/>
                    </a:solidFill>
                    <a:latin typeface="华文楷体" pitchFamily="2" charset="-122"/>
                    <a:ea typeface="华文楷体" pitchFamily="2" charset="-122"/>
                    <a:cs typeface="仿宋_GB2312"/>
                  </a:rPr>
                  <a:t>收到</a:t>
                </a:r>
                <a:r>
                  <a:rPr kumimoji="1" lang="zh-CN" altLang="zh-CN" sz="2000" b="1" dirty="0">
                    <a:solidFill>
                      <a:schemeClr val="tx1"/>
                    </a:solidFill>
                    <a:latin typeface="华文楷体" pitchFamily="2" charset="-122"/>
                    <a:ea typeface="华文楷体" pitchFamily="2" charset="-122"/>
                    <a:cs typeface="仿宋_GB2312"/>
                  </a:rPr>
                  <a:t>该</a:t>
                </a:r>
                <a:r>
                  <a:rPr kumimoji="1" lang="en-US" altLang="zh-CN" sz="2000" b="1" dirty="0">
                    <a:solidFill>
                      <a:schemeClr val="tx1"/>
                    </a:solidFill>
                    <a:latin typeface="华文楷体" pitchFamily="2" charset="-122"/>
                    <a:ea typeface="华文楷体" pitchFamily="2" charset="-122"/>
                    <a:cs typeface="仿宋_GB2312"/>
                  </a:rPr>
                  <a:t>Email</a:t>
                </a:r>
              </a:p>
            </p:txBody>
          </p:sp>
          <p:sp>
            <p:nvSpPr>
              <p:cNvPr id="50" name="Line 23"/>
              <p:cNvSpPr>
                <a:spLocks noChangeShapeType="1"/>
              </p:cNvSpPr>
              <p:nvPr/>
            </p:nvSpPr>
            <p:spPr bwMode="auto">
              <a:xfrm>
                <a:off x="3072" y="1440"/>
                <a:ext cx="1200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5" name="Text Box 24"/>
            <p:cNvSpPr txBox="1">
              <a:spLocks noChangeArrowheads="1"/>
            </p:cNvSpPr>
            <p:nvPr/>
          </p:nvSpPr>
          <p:spPr bwMode="auto">
            <a:xfrm>
              <a:off x="1584" y="1201"/>
              <a:ext cx="124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Webdings" panose="05030102010509060703" pitchFamily="18" charset="2"/>
                <a:buChar char="4"/>
                <a:defRPr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Char char="•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en-US" altLang="zh-CN" sz="2000" b="1" dirty="0">
                  <a:solidFill>
                    <a:schemeClr val="tx1"/>
                  </a:solidFill>
                  <a:ea typeface="仿宋_GB2312"/>
                  <a:cs typeface="仿宋_GB2312"/>
                </a:rPr>
                <a:t>A</a:t>
              </a:r>
              <a:r>
                <a:rPr kumimoji="1" lang="zh-CN" altLang="zh-CN" sz="2000" b="1" dirty="0" smtClean="0">
                  <a:solidFill>
                    <a:schemeClr val="tx1"/>
                  </a:solidFill>
                  <a:ea typeface="仿宋_GB2312"/>
                  <a:cs typeface="仿宋_GB2312"/>
                </a:rPr>
                <a:t>给</a:t>
              </a:r>
              <a:r>
                <a:rPr kumimoji="1" lang="en-US" altLang="zh-CN" sz="2000" b="1" dirty="0" smtClean="0">
                  <a:solidFill>
                    <a:schemeClr val="tx1"/>
                  </a:solidFill>
                  <a:ea typeface="仿宋_GB2312"/>
                  <a:cs typeface="仿宋_GB2312"/>
                </a:rPr>
                <a:t>B</a:t>
              </a:r>
              <a:r>
                <a:rPr kumimoji="1" lang="zh-CN" altLang="zh-CN" sz="2000" b="1" dirty="0" smtClean="0">
                  <a:solidFill>
                    <a:schemeClr val="tx1"/>
                  </a:solidFill>
                  <a:ea typeface="仿宋_GB2312"/>
                  <a:cs typeface="仿宋_GB2312"/>
                </a:rPr>
                <a:t>发出</a:t>
              </a:r>
              <a:r>
                <a:rPr kumimoji="1" lang="en-US" altLang="zh-CN" sz="2000" b="1" dirty="0">
                  <a:solidFill>
                    <a:schemeClr val="tx1"/>
                  </a:solidFill>
                  <a:ea typeface="仿宋_GB2312"/>
                  <a:cs typeface="仿宋_GB2312"/>
                </a:rPr>
                <a:t>Email</a:t>
              </a:r>
            </a:p>
          </p:txBody>
        </p:sp>
        <p:graphicFrame>
          <p:nvGraphicFramePr>
            <p:cNvPr id="46" name="Object 25"/>
            <p:cNvGraphicFramePr>
              <a:graphicFrameLocks noChangeAspect="1"/>
            </p:cNvGraphicFramePr>
            <p:nvPr/>
          </p:nvGraphicFramePr>
          <p:xfrm>
            <a:off x="1680" y="865"/>
            <a:ext cx="432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66" name="剪辑" r:id="rId12" imgW="1524000" imgH="1095285" progId="MS_ClipArt_Gallery.2">
                    <p:embed/>
                  </p:oleObj>
                </mc:Choice>
                <mc:Fallback>
                  <p:oleObj name="剪辑" r:id="rId12" imgW="1524000" imgH="1095285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865"/>
                          <a:ext cx="432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" name="Line 26"/>
            <p:cNvSpPr>
              <a:spLocks noChangeShapeType="1"/>
            </p:cNvSpPr>
            <p:nvPr/>
          </p:nvSpPr>
          <p:spPr bwMode="auto">
            <a:xfrm>
              <a:off x="1584" y="1489"/>
              <a:ext cx="1200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663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1320800" y="352564"/>
            <a:ext cx="10363200" cy="146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r>
              <a:rPr lang="zh-CN" altLang="en-US" b="1" dirty="0" smtClean="0"/>
              <a:t>网络中的“安全”问题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否认</a:t>
            </a:r>
            <a:endParaRPr lang="zh-CN" altLang="en-US" b="1" dirty="0"/>
          </a:p>
        </p:txBody>
      </p:sp>
      <p:grpSp>
        <p:nvGrpSpPr>
          <p:cNvPr id="27" name="Group 3"/>
          <p:cNvGrpSpPr>
            <a:grpSpLocks/>
          </p:cNvGrpSpPr>
          <p:nvPr/>
        </p:nvGrpSpPr>
        <p:grpSpPr bwMode="auto">
          <a:xfrm>
            <a:off x="2210987" y="2009639"/>
            <a:ext cx="8539163" cy="4543425"/>
            <a:chOff x="662" y="1008"/>
            <a:chExt cx="5379" cy="2862"/>
          </a:xfrm>
        </p:grpSpPr>
        <p:grpSp>
          <p:nvGrpSpPr>
            <p:cNvPr id="28" name="Group 4"/>
            <p:cNvGrpSpPr>
              <a:grpSpLocks/>
            </p:cNvGrpSpPr>
            <p:nvPr/>
          </p:nvGrpSpPr>
          <p:grpSpPr bwMode="auto">
            <a:xfrm>
              <a:off x="1056" y="1008"/>
              <a:ext cx="3891" cy="980"/>
              <a:chOff x="960" y="912"/>
              <a:chExt cx="3891" cy="980"/>
            </a:xfrm>
          </p:grpSpPr>
          <p:graphicFrame>
            <p:nvGraphicFramePr>
              <p:cNvPr id="60" name="Object 5"/>
              <p:cNvGraphicFramePr>
                <a:graphicFrameLocks noChangeAspect="1"/>
              </p:cNvGraphicFramePr>
              <p:nvPr/>
            </p:nvGraphicFramePr>
            <p:xfrm>
              <a:off x="960" y="912"/>
              <a:ext cx="267" cy="9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475" name="剪辑" r:id="rId4" imgW="424282" imgH="1557223" progId="MS_ClipArt_Gallery.2">
                      <p:embed/>
                    </p:oleObj>
                  </mc:Choice>
                  <mc:Fallback>
                    <p:oleObj name="剪辑" r:id="rId4" imgW="424282" imgH="1557223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60" y="912"/>
                            <a:ext cx="267" cy="9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" name="Object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17382968"/>
                  </p:ext>
                </p:extLst>
              </p:nvPr>
            </p:nvGraphicFramePr>
            <p:xfrm>
              <a:off x="4570" y="912"/>
              <a:ext cx="281" cy="9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476" name="剪辑" r:id="rId6" imgW="447142" imgH="1529791" progId="MS_ClipArt_Gallery.2">
                      <p:embed/>
                    </p:oleObj>
                  </mc:Choice>
                  <mc:Fallback>
                    <p:oleObj name="剪辑" r:id="rId6" imgW="447142" imgH="1529791" progId="MS_ClipArt_Gallery.2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70" y="912"/>
                            <a:ext cx="281" cy="9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9" name="Object 7"/>
            <p:cNvGraphicFramePr>
              <a:graphicFrameLocks noChangeAspect="1"/>
            </p:cNvGraphicFramePr>
            <p:nvPr/>
          </p:nvGraphicFramePr>
          <p:xfrm>
            <a:off x="3024" y="2928"/>
            <a:ext cx="2048" cy="9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77" name="剪辑" r:id="rId8" imgW="5281613" imgH="2430463" progId="MS_ClipArt_Gallery.2">
                    <p:embed/>
                  </p:oleObj>
                </mc:Choice>
                <mc:Fallback>
                  <p:oleObj name="剪辑" r:id="rId8" imgW="5281613" imgH="243046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2928"/>
                          <a:ext cx="2048" cy="9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Line 8"/>
            <p:cNvSpPr>
              <a:spLocks noChangeShapeType="1"/>
            </p:cNvSpPr>
            <p:nvPr/>
          </p:nvSpPr>
          <p:spPr bwMode="auto">
            <a:xfrm flipH="1">
              <a:off x="1848" y="1402"/>
              <a:ext cx="2373" cy="0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2016" y="1152"/>
              <a:ext cx="263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Webdings" panose="05030102010509060703" pitchFamily="18" charset="2"/>
                <a:buChar char="4"/>
                <a:defRPr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Char char="•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zh-CN" altLang="en-US" sz="2000" b="1" dirty="0" smtClean="0">
                  <a:solidFill>
                    <a:schemeClr val="tx1"/>
                  </a:solidFill>
                  <a:latin typeface="华文楷体" pitchFamily="2" charset="-122"/>
                  <a:ea typeface="华文楷体" pitchFamily="2" charset="-122"/>
                  <a:cs typeface="仿宋_GB2312"/>
                </a:rPr>
                <a:t>商家</a:t>
              </a:r>
              <a:r>
                <a:rPr kumimoji="1" lang="en-US" altLang="zh-CN" sz="2000" b="1" dirty="0" smtClean="0">
                  <a:solidFill>
                    <a:schemeClr val="tx1"/>
                  </a:solidFill>
                  <a:latin typeface="华文楷体" pitchFamily="2" charset="-122"/>
                  <a:ea typeface="华文楷体" pitchFamily="2" charset="-122"/>
                  <a:cs typeface="仿宋_GB2312"/>
                </a:rPr>
                <a:t>B</a:t>
              </a:r>
              <a:r>
                <a:rPr kumimoji="1" lang="zh-CN" altLang="en-US" sz="2000" b="1" dirty="0">
                  <a:solidFill>
                    <a:schemeClr val="tx1"/>
                  </a:solidFill>
                  <a:latin typeface="华文楷体" pitchFamily="2" charset="-122"/>
                  <a:ea typeface="华文楷体" pitchFamily="2" charset="-122"/>
                  <a:cs typeface="仿宋_GB2312"/>
                </a:rPr>
                <a:t>给</a:t>
              </a:r>
              <a:r>
                <a:rPr kumimoji="1" lang="zh-CN" altLang="en-US" sz="2000" b="1" dirty="0" smtClean="0">
                  <a:solidFill>
                    <a:schemeClr val="tx1"/>
                  </a:solidFill>
                  <a:latin typeface="华文楷体" pitchFamily="2" charset="-122"/>
                  <a:ea typeface="华文楷体" pitchFamily="2" charset="-122"/>
                  <a:cs typeface="仿宋_GB2312"/>
                </a:rPr>
                <a:t>用户</a:t>
              </a:r>
              <a:r>
                <a:rPr kumimoji="1" lang="en-US" altLang="zh-CN" sz="2000" b="1" dirty="0" smtClean="0">
                  <a:solidFill>
                    <a:schemeClr val="tx1"/>
                  </a:solidFill>
                  <a:latin typeface="华文楷体" pitchFamily="2" charset="-122"/>
                  <a:ea typeface="华文楷体" pitchFamily="2" charset="-122"/>
                  <a:cs typeface="仿宋_GB2312"/>
                </a:rPr>
                <a:t>A</a:t>
              </a:r>
              <a:r>
                <a:rPr kumimoji="1" lang="zh-CN" altLang="en-US" sz="2000" b="1" dirty="0" smtClean="0">
                  <a:solidFill>
                    <a:schemeClr val="tx1"/>
                  </a:solidFill>
                  <a:latin typeface="华文楷体" pitchFamily="2" charset="-122"/>
                  <a:ea typeface="华文楷体" pitchFamily="2" charset="-122"/>
                  <a:cs typeface="仿宋_GB2312"/>
                </a:rPr>
                <a:t>发送</a:t>
              </a:r>
              <a:r>
                <a:rPr kumimoji="1" lang="zh-CN" altLang="en-US" sz="2000" b="1" dirty="0">
                  <a:solidFill>
                    <a:schemeClr val="tx1"/>
                  </a:solidFill>
                  <a:latin typeface="华文楷体" pitchFamily="2" charset="-122"/>
                  <a:ea typeface="华文楷体" pitchFamily="2" charset="-122"/>
                  <a:cs typeface="仿宋_GB2312"/>
                </a:rPr>
                <a:t>了一</a:t>
              </a:r>
              <a:r>
                <a:rPr kumimoji="1" lang="zh-CN" altLang="en-US" sz="2000" b="1" dirty="0" smtClean="0">
                  <a:solidFill>
                    <a:schemeClr val="tx1"/>
                  </a:solidFill>
                  <a:latin typeface="华文楷体" pitchFamily="2" charset="-122"/>
                  <a:ea typeface="华文楷体" pitchFamily="2" charset="-122"/>
                  <a:cs typeface="仿宋_GB2312"/>
                </a:rPr>
                <a:t>封支付</a:t>
              </a:r>
              <a:r>
                <a:rPr kumimoji="1" lang="en-US" altLang="zh-CN" sz="2000" b="1" dirty="0" smtClean="0">
                  <a:solidFill>
                    <a:schemeClr val="tx1"/>
                  </a:solidFill>
                  <a:latin typeface="华文楷体" pitchFamily="2" charset="-122"/>
                  <a:ea typeface="华文楷体" pitchFamily="2" charset="-122"/>
                  <a:cs typeface="仿宋_GB2312"/>
                </a:rPr>
                <a:t>Email</a:t>
              </a:r>
              <a:endParaRPr kumimoji="1" lang="en-US" altLang="zh-CN" sz="2000" b="1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仿宋_GB2312"/>
              </a:endParaRPr>
            </a:p>
          </p:txBody>
        </p:sp>
        <p:grpSp>
          <p:nvGrpSpPr>
            <p:cNvPr id="33" name="Group 11"/>
            <p:cNvGrpSpPr>
              <a:grpSpLocks/>
            </p:cNvGrpSpPr>
            <p:nvPr/>
          </p:nvGrpSpPr>
          <p:grpSpPr bwMode="auto">
            <a:xfrm>
              <a:off x="662" y="1920"/>
              <a:ext cx="2218" cy="1440"/>
              <a:chOff x="566" y="1824"/>
              <a:chExt cx="2218" cy="1440"/>
            </a:xfrm>
          </p:grpSpPr>
          <p:sp>
            <p:nvSpPr>
              <p:cNvPr id="35" name="Line 12"/>
              <p:cNvSpPr>
                <a:spLocks noChangeShapeType="1"/>
              </p:cNvSpPr>
              <p:nvPr/>
            </p:nvSpPr>
            <p:spPr bwMode="auto">
              <a:xfrm>
                <a:off x="1344" y="1824"/>
                <a:ext cx="1440" cy="1440"/>
              </a:xfrm>
              <a:prstGeom prst="line">
                <a:avLst/>
              </a:prstGeom>
              <a:noFill/>
              <a:ln w="19050">
                <a:solidFill>
                  <a:srgbClr val="008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9" name="Text Box 13"/>
              <p:cNvSpPr txBox="1">
                <a:spLocks noChangeArrowheads="1"/>
              </p:cNvSpPr>
              <p:nvPr/>
            </p:nvSpPr>
            <p:spPr bwMode="auto">
              <a:xfrm>
                <a:off x="566" y="2206"/>
                <a:ext cx="1513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Wingdings" panose="05000000000000000000" pitchFamily="2" charset="2"/>
                  <a:buChar char="§"/>
                  <a:defRPr sz="32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Webdings" panose="05030102010509060703" pitchFamily="18" charset="2"/>
                  <a:buChar char="4"/>
                  <a:defRPr sz="28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Char char="•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4pPr>
                <a:lvl5pPr marL="2057400" indent="-22860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10000"/>
                  </a:spcBef>
                  <a:spcAft>
                    <a:spcPct val="10000"/>
                  </a:spcAft>
                  <a:buClr>
                    <a:srgbClr val="2110FC"/>
                  </a:buClr>
                  <a:buFont typeface="Arial" panose="020B0604020202020204" pitchFamily="34" charset="0"/>
                  <a:buChar char="−"/>
                  <a:defRPr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kumimoji="1" lang="zh-CN" altLang="en-US" sz="2000" b="1" dirty="0">
                    <a:solidFill>
                      <a:schemeClr val="tx1"/>
                    </a:solidFill>
                    <a:latin typeface="华文楷体" pitchFamily="2" charset="-122"/>
                    <a:ea typeface="华文楷体" pitchFamily="2" charset="-122"/>
                    <a:cs typeface="仿宋_GB2312"/>
                  </a:rPr>
                  <a:t>客</a:t>
                </a:r>
                <a:r>
                  <a:rPr kumimoji="1" lang="zh-CN" altLang="en-US" sz="2000" b="1" dirty="0" smtClean="0">
                    <a:solidFill>
                      <a:schemeClr val="tx1"/>
                    </a:solidFill>
                    <a:latin typeface="华文楷体" pitchFamily="2" charset="-122"/>
                    <a:ea typeface="华文楷体" pitchFamily="2" charset="-122"/>
                    <a:cs typeface="仿宋_GB2312"/>
                  </a:rPr>
                  <a:t>户</a:t>
                </a:r>
                <a:r>
                  <a:rPr kumimoji="1" lang="en-US" altLang="zh-CN" sz="2000" b="1" dirty="0" smtClean="0">
                    <a:solidFill>
                      <a:schemeClr val="tx1"/>
                    </a:solidFill>
                    <a:latin typeface="华文楷体" pitchFamily="2" charset="-122"/>
                    <a:ea typeface="华文楷体" pitchFamily="2" charset="-122"/>
                    <a:cs typeface="仿宋_GB2312"/>
                  </a:rPr>
                  <a:t>A</a:t>
                </a:r>
                <a:r>
                  <a:rPr kumimoji="1" lang="zh-CN" altLang="en-US" sz="2000" b="1" dirty="0" smtClean="0">
                    <a:solidFill>
                      <a:schemeClr val="tx1"/>
                    </a:solidFill>
                    <a:latin typeface="华文楷体" pitchFamily="2" charset="-122"/>
                    <a:ea typeface="华文楷体" pitchFamily="2" charset="-122"/>
                    <a:cs typeface="仿宋_GB2312"/>
                  </a:rPr>
                  <a:t>通过</a:t>
                </a:r>
                <a:r>
                  <a:rPr kumimoji="1" lang="zh-CN" altLang="en-US" sz="2000" b="1" dirty="0">
                    <a:solidFill>
                      <a:schemeClr val="tx1"/>
                    </a:solidFill>
                    <a:latin typeface="华文楷体" pitchFamily="2" charset="-122"/>
                    <a:ea typeface="华文楷体" pitchFamily="2" charset="-122"/>
                    <a:cs typeface="仿宋_GB2312"/>
                  </a:rPr>
                  <a:t>商家的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kumimoji="1" lang="zh-CN" altLang="en-US" sz="2000" b="1" dirty="0">
                    <a:solidFill>
                      <a:schemeClr val="tx1"/>
                    </a:solidFill>
                    <a:latin typeface="华文楷体" pitchFamily="2" charset="-122"/>
                    <a:ea typeface="华文楷体" pitchFamily="2" charset="-122"/>
                    <a:cs typeface="仿宋_GB2312"/>
                  </a:rPr>
                  <a:t>网站</a:t>
                </a:r>
                <a:r>
                  <a:rPr kumimoji="1" lang="zh-CN" altLang="en-US" sz="2000" b="1" dirty="0" smtClean="0">
                    <a:solidFill>
                      <a:schemeClr val="tx1"/>
                    </a:solidFill>
                    <a:latin typeface="华文楷体" pitchFamily="2" charset="-122"/>
                    <a:ea typeface="华文楷体" pitchFamily="2" charset="-122"/>
                    <a:cs typeface="仿宋_GB2312"/>
                  </a:rPr>
                  <a:t>购买商品</a:t>
                </a:r>
                <a:endParaRPr kumimoji="1" lang="zh-CN" altLang="en-US" sz="2000" b="1" dirty="0">
                  <a:solidFill>
                    <a:schemeClr val="tx1"/>
                  </a:solidFill>
                  <a:latin typeface="华文楷体" pitchFamily="2" charset="-122"/>
                  <a:ea typeface="华文楷体" pitchFamily="2" charset="-122"/>
                  <a:cs typeface="仿宋_GB2312"/>
                </a:endParaRPr>
              </a:p>
            </p:txBody>
          </p:sp>
        </p:grpSp>
        <p:sp>
          <p:nvSpPr>
            <p:cNvPr id="34" name="Text Box 14"/>
            <p:cNvSpPr txBox="1">
              <a:spLocks noChangeArrowheads="1"/>
            </p:cNvSpPr>
            <p:nvPr/>
          </p:nvSpPr>
          <p:spPr bwMode="auto">
            <a:xfrm>
              <a:off x="4048" y="2157"/>
              <a:ext cx="1993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Wingdings" panose="05000000000000000000" pitchFamily="2" charset="2"/>
                <a:buChar char="§"/>
                <a:defRPr sz="32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1pPr>
              <a:lvl2pPr marL="742950" indent="-28575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Webdings" panose="05030102010509060703" pitchFamily="18" charset="2"/>
                <a:buChar char="4"/>
                <a:defRPr sz="2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2pPr>
              <a:lvl3pPr marL="1143000" indent="-22860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Char char="•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3pPr>
              <a:lvl4pPr marL="1600200" indent="-22860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4pPr>
              <a:lvl5pPr marL="2057400" indent="-22860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10000"/>
                </a:spcBef>
                <a:spcAft>
                  <a:spcPct val="10000"/>
                </a:spcAft>
                <a:buClr>
                  <a:srgbClr val="2110FC"/>
                </a:buClr>
                <a:buFont typeface="Arial" panose="020B0604020202020204" pitchFamily="34" charset="0"/>
                <a:buChar char="−"/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zh-CN" altLang="en-US" sz="2000" b="1" dirty="0">
                  <a:solidFill>
                    <a:schemeClr val="tx1"/>
                  </a:solidFill>
                  <a:latin typeface="华文楷体" pitchFamily="2" charset="-122"/>
                  <a:ea typeface="华文楷体" pitchFamily="2" charset="-122"/>
                  <a:cs typeface="仿宋_GB2312"/>
                </a:rPr>
                <a:t>商家</a:t>
              </a:r>
              <a:r>
                <a:rPr kumimoji="1" lang="en-US" altLang="zh-CN" sz="2000" b="1" dirty="0">
                  <a:solidFill>
                    <a:schemeClr val="tx1"/>
                  </a:solidFill>
                  <a:latin typeface="华文楷体" pitchFamily="2" charset="-122"/>
                  <a:ea typeface="华文楷体" pitchFamily="2" charset="-122"/>
                  <a:cs typeface="仿宋_GB2312"/>
                </a:rPr>
                <a:t>B</a:t>
              </a:r>
              <a:r>
                <a:rPr kumimoji="1" lang="zh-CN" altLang="en-US" sz="2000" b="1" dirty="0" smtClean="0">
                  <a:solidFill>
                    <a:schemeClr val="tx1"/>
                  </a:solidFill>
                  <a:latin typeface="华文楷体" pitchFamily="2" charset="-122"/>
                  <a:ea typeface="华文楷体" pitchFamily="2" charset="-122"/>
                  <a:cs typeface="仿宋_GB2312"/>
                </a:rPr>
                <a:t>否认发过邮件，否认</a:t>
              </a:r>
              <a:endParaRPr kumimoji="1" lang="en-US" altLang="zh-CN" sz="2000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仿宋_GB2312"/>
              </a:endParaRPr>
            </a:p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FontTx/>
                <a:buNone/>
              </a:pPr>
              <a:r>
                <a:rPr kumimoji="1" lang="zh-CN" altLang="en-US" sz="2000" b="1" dirty="0" smtClean="0">
                  <a:solidFill>
                    <a:schemeClr val="tx1"/>
                  </a:solidFill>
                  <a:latin typeface="华文楷体" pitchFamily="2" charset="-122"/>
                  <a:ea typeface="华文楷体" pitchFamily="2" charset="-122"/>
                  <a:cs typeface="仿宋_GB2312"/>
                </a:rPr>
                <a:t>收到来自</a:t>
              </a:r>
              <a:r>
                <a:rPr kumimoji="1" lang="zh-CN" altLang="en-US" sz="2000" b="1" dirty="0">
                  <a:solidFill>
                    <a:schemeClr val="tx1"/>
                  </a:solidFill>
                  <a:latin typeface="华文楷体" pitchFamily="2" charset="-122"/>
                  <a:ea typeface="华文楷体" pitchFamily="2" charset="-122"/>
                  <a:cs typeface="仿宋_GB2312"/>
                </a:rPr>
                <a:t>客户</a:t>
              </a:r>
              <a:r>
                <a:rPr kumimoji="1" lang="en-US" altLang="zh-CN" sz="2000" b="1" dirty="0" smtClean="0">
                  <a:solidFill>
                    <a:schemeClr val="tx1"/>
                  </a:solidFill>
                  <a:latin typeface="华文楷体" pitchFamily="2" charset="-122"/>
                  <a:ea typeface="华文楷体" pitchFamily="2" charset="-122"/>
                  <a:cs typeface="仿宋_GB2312"/>
                </a:rPr>
                <a:t>A</a:t>
              </a:r>
              <a:r>
                <a:rPr kumimoji="1" lang="zh-CN" altLang="en-US" sz="2000" b="1" dirty="0" smtClean="0">
                  <a:solidFill>
                    <a:schemeClr val="tx1"/>
                  </a:solidFill>
                  <a:latin typeface="华文楷体" pitchFamily="2" charset="-122"/>
                  <a:ea typeface="华文楷体" pitchFamily="2" charset="-122"/>
                  <a:cs typeface="仿宋_GB2312"/>
                </a:rPr>
                <a:t>的</a:t>
              </a:r>
              <a:r>
                <a:rPr kumimoji="1" lang="zh-CN" altLang="en-US" sz="2000" b="1" dirty="0">
                  <a:solidFill>
                    <a:schemeClr val="tx1"/>
                  </a:solidFill>
                  <a:latin typeface="华文楷体" pitchFamily="2" charset="-122"/>
                  <a:ea typeface="华文楷体" pitchFamily="2" charset="-122"/>
                  <a:cs typeface="仿宋_GB2312"/>
                </a:rPr>
                <a:t>购货款</a:t>
              </a:r>
            </a:p>
          </p:txBody>
        </p:sp>
      </p:grpSp>
      <p:sp>
        <p:nvSpPr>
          <p:cNvPr id="62" name="Line 8"/>
          <p:cNvSpPr>
            <a:spLocks noChangeShapeType="1"/>
          </p:cNvSpPr>
          <p:nvPr/>
        </p:nvSpPr>
        <p:spPr bwMode="auto">
          <a:xfrm>
            <a:off x="4093762" y="3091002"/>
            <a:ext cx="3944938" cy="42588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63" name="Text Box 13"/>
          <p:cNvSpPr txBox="1">
            <a:spLocks noChangeArrowheads="1"/>
          </p:cNvSpPr>
          <p:nvPr/>
        </p:nvSpPr>
        <p:spPr bwMode="auto">
          <a:xfrm>
            <a:off x="4185246" y="3247693"/>
            <a:ext cx="34029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Wingdings" panose="05000000000000000000" pitchFamily="2" charset="2"/>
              <a:buChar char="§"/>
              <a:defRPr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Webdings" panose="05030102010509060703" pitchFamily="18" charset="2"/>
              <a:buChar char="4"/>
              <a:defRPr sz="2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2pPr>
            <a:lvl3pPr marL="1143000" indent="-22860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Char char="•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3pPr>
            <a:lvl4pPr marL="1600200" indent="-22860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4pPr>
            <a:lvl5pPr marL="2057400" indent="-22860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Clr>
                <a:srgbClr val="2110FC"/>
              </a:buClr>
              <a:buFont typeface="Arial" panose="020B0604020202020204" pitchFamily="34" charset="0"/>
              <a:buChar char="−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zh-CN" altLang="en-US" sz="2000" b="1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仿宋_GB2312"/>
              </a:rPr>
              <a:t>客户</a:t>
            </a:r>
            <a:r>
              <a:rPr kumimoji="1" lang="en-US" altLang="zh-CN" sz="2000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仿宋_GB2312"/>
              </a:rPr>
              <a:t>A</a:t>
            </a:r>
            <a:r>
              <a:rPr kumimoji="1" lang="zh-CN" altLang="en-US" sz="2000" b="1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仿宋_GB2312"/>
              </a:rPr>
              <a:t>通过网络支付货款</a:t>
            </a:r>
            <a:endParaRPr kumimoji="1" lang="zh-CN" altLang="en-US" sz="2000" b="1" dirty="0">
              <a:solidFill>
                <a:schemeClr val="tx1"/>
              </a:solidFill>
              <a:latin typeface="华文楷体" pitchFamily="2" charset="-122"/>
              <a:ea typeface="华文楷体" pitchFamily="2" charset="-122"/>
              <a:cs typeface="仿宋_GB2312"/>
            </a:endParaRPr>
          </a:p>
        </p:txBody>
      </p:sp>
    </p:spTree>
    <p:extLst>
      <p:ext uri="{BB962C8B-B14F-4D97-AF65-F5344CB8AC3E}">
        <p14:creationId xmlns:p14="http://schemas.microsoft.com/office/powerpoint/2010/main" val="50894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Office 主题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 主题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Office 主题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3189</TotalTime>
  <Words>2564</Words>
  <Application>Microsoft Office PowerPoint</Application>
  <PresentationFormat>宽屏</PresentationFormat>
  <Paragraphs>370</Paragraphs>
  <Slides>43</Slides>
  <Notes>41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5" baseType="lpstr">
      <vt:lpstr>MS PGothic</vt:lpstr>
      <vt:lpstr>仿宋_GB2312</vt:lpstr>
      <vt:lpstr>华文楷体</vt:lpstr>
      <vt:lpstr>宋体</vt:lpstr>
      <vt:lpstr>Arial</vt:lpstr>
      <vt:lpstr>Calibri</vt:lpstr>
      <vt:lpstr>Tahoma</vt:lpstr>
      <vt:lpstr>Times</vt:lpstr>
      <vt:lpstr>Times New Roman</vt:lpstr>
      <vt:lpstr>Wingdings</vt:lpstr>
      <vt:lpstr>Blends</vt:lpstr>
      <vt:lpstr>剪辑</vt:lpstr>
      <vt:lpstr>第一章 引言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影响等级</vt:lpstr>
      <vt:lpstr>安全需求举例</vt:lpstr>
      <vt:lpstr>安全需求讨论</vt:lpstr>
      <vt:lpstr>计算机安全面临的挑战</vt:lpstr>
      <vt:lpstr>PowerPoint 演示文稿</vt:lpstr>
      <vt:lpstr>被动攻击</vt:lpstr>
      <vt:lpstr>主动攻击</vt:lpstr>
      <vt:lpstr>攻击分类讨论</vt:lpstr>
      <vt:lpstr>安全服务</vt:lpstr>
      <vt:lpstr>PowerPoint 演示文稿</vt:lpstr>
      <vt:lpstr>安全机制</vt:lpstr>
      <vt:lpstr>PowerPoint 演示文稿</vt:lpstr>
      <vt:lpstr>PowerPoint 演示文稿</vt:lpstr>
      <vt:lpstr>PowerPoint 演示文稿</vt:lpstr>
      <vt:lpstr>网络通信安全模型的实现</vt:lpstr>
      <vt:lpstr>PowerPoint 演示文稿</vt:lpstr>
      <vt:lpstr>网络访问安全的实现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企业网络安全</dc:title>
  <dc:creator>Qiuzhen Lin</dc:creator>
  <cp:lastModifiedBy>Administrator</cp:lastModifiedBy>
  <cp:revision>408</cp:revision>
  <dcterms:created xsi:type="dcterms:W3CDTF">2017-03-10T06:09:35Z</dcterms:created>
  <dcterms:modified xsi:type="dcterms:W3CDTF">2022-03-02T23:44:09Z</dcterms:modified>
</cp:coreProperties>
</file>