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47"/>
  </p:notesMasterIdLst>
  <p:sldIdLst>
    <p:sldId id="256" r:id="rId2"/>
    <p:sldId id="303" r:id="rId3"/>
    <p:sldId id="304" r:id="rId4"/>
    <p:sldId id="305" r:id="rId5"/>
    <p:sldId id="306" r:id="rId6"/>
    <p:sldId id="307" r:id="rId7"/>
    <p:sldId id="308" r:id="rId8"/>
    <p:sldId id="309" r:id="rId9"/>
    <p:sldId id="310" r:id="rId10"/>
    <p:sldId id="311" r:id="rId11"/>
    <p:sldId id="312" r:id="rId12"/>
    <p:sldId id="325" r:id="rId13"/>
    <p:sldId id="313" r:id="rId14"/>
    <p:sldId id="314" r:id="rId15"/>
    <p:sldId id="315" r:id="rId16"/>
    <p:sldId id="316" r:id="rId17"/>
    <p:sldId id="317" r:id="rId18"/>
    <p:sldId id="318" r:id="rId19"/>
    <p:sldId id="319" r:id="rId20"/>
    <p:sldId id="320" r:id="rId21"/>
    <p:sldId id="321" r:id="rId22"/>
    <p:sldId id="326" r:id="rId23"/>
    <p:sldId id="327" r:id="rId24"/>
    <p:sldId id="328" r:id="rId25"/>
    <p:sldId id="329" r:id="rId26"/>
    <p:sldId id="330" r:id="rId27"/>
    <p:sldId id="331" r:id="rId28"/>
    <p:sldId id="332" r:id="rId29"/>
    <p:sldId id="333" r:id="rId30"/>
    <p:sldId id="334" r:id="rId31"/>
    <p:sldId id="335" r:id="rId32"/>
    <p:sldId id="336" r:id="rId33"/>
    <p:sldId id="337" r:id="rId34"/>
    <p:sldId id="338" r:id="rId35"/>
    <p:sldId id="339" r:id="rId36"/>
    <p:sldId id="340" r:id="rId37"/>
    <p:sldId id="341" r:id="rId38"/>
    <p:sldId id="342" r:id="rId39"/>
    <p:sldId id="343" r:id="rId40"/>
    <p:sldId id="344" r:id="rId41"/>
    <p:sldId id="345" r:id="rId42"/>
    <p:sldId id="322" r:id="rId43"/>
    <p:sldId id="323" r:id="rId44"/>
    <p:sldId id="324" r:id="rId45"/>
    <p:sldId id="280" r:id="rId4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4005" autoAdjust="0"/>
  </p:normalViewPr>
  <p:slideViewPr>
    <p:cSldViewPr snapToGrid="0">
      <p:cViewPr varScale="1">
        <p:scale>
          <a:sx n="73" d="100"/>
          <a:sy n="73" d="100"/>
        </p:scale>
        <p:origin x="893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F94939-15C5-4D05-B53B-C55CC4FED4D0}" type="datetimeFigureOut">
              <a:rPr lang="zh-CN" altLang="en-US" smtClean="0"/>
              <a:t>2022/4/15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0A1A1B-E716-46AE-A647-B7F473EE18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6784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0A1A1B-E716-46AE-A647-B7F473EE180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37839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37931725" indent="-37474525"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fld id="{D9871687-F0BE-4D26-953F-A6BF9341125F}" type="slidenum">
              <a:rPr lang="en-AU" altLang="zh-CN"/>
              <a:pPr/>
              <a:t>10</a:t>
            </a:fld>
            <a:endParaRPr lang="en-AU" altLang="zh-CN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AU" altLang="zh-CN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39350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37931725" indent="-37474525"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fld id="{B193C30F-495E-4FFD-B269-FCD004DE552B}" type="slidenum">
              <a:rPr lang="en-AU" altLang="zh-CN"/>
              <a:pPr/>
              <a:t>11</a:t>
            </a:fld>
            <a:endParaRPr lang="en-AU" altLang="zh-CN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AU" altLang="zh-CN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94502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37931725" indent="-37474525"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fld id="{B193C30F-495E-4FFD-B269-FCD004DE552B}" type="slidenum">
              <a:rPr lang="en-AU" altLang="zh-CN"/>
              <a:pPr/>
              <a:t>12</a:t>
            </a:fld>
            <a:endParaRPr lang="en-AU" altLang="zh-CN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AU" altLang="zh-CN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59705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37931725" indent="-37474525"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fld id="{CD03D71D-31EC-416B-A9B4-A03E4B65D43C}" type="slidenum">
              <a:rPr lang="en-AU" altLang="zh-CN"/>
              <a:pPr/>
              <a:t>13</a:t>
            </a:fld>
            <a:endParaRPr lang="en-AU" altLang="zh-CN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846488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37931725" indent="-37474525"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fld id="{B78888A1-4655-4539-817A-EA8A09551C7B}" type="slidenum">
              <a:rPr lang="en-AU" altLang="zh-CN"/>
              <a:pPr/>
              <a:t>14</a:t>
            </a:fld>
            <a:endParaRPr lang="en-AU" altLang="zh-CN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AU" altLang="zh-CN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80927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37931725" indent="-37474525"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fld id="{75CB0AB5-67F8-4C04-B002-74495648CD2D}" type="slidenum">
              <a:rPr lang="en-AU" altLang="zh-CN"/>
              <a:pPr/>
              <a:t>15</a:t>
            </a:fld>
            <a:endParaRPr lang="en-AU" altLang="zh-CN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AU" altLang="zh-CN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60647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37931725" indent="-37474525"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fld id="{6581092A-2D3A-4195-8FD3-DED423180175}" type="slidenum">
              <a:rPr lang="en-AU" altLang="zh-CN"/>
              <a:pPr/>
              <a:t>16</a:t>
            </a:fld>
            <a:endParaRPr lang="en-AU" altLang="zh-CN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40365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37931725" indent="-37474525"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fld id="{DBB577E1-0BB8-4C3E-8894-B09FE427C846}" type="slidenum">
              <a:rPr lang="en-AU" altLang="zh-CN"/>
              <a:pPr/>
              <a:t>17</a:t>
            </a:fld>
            <a:endParaRPr lang="en-AU" altLang="zh-CN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AU" altLang="zh-CN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00155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37931725" indent="-37474525"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fld id="{C2E65935-8EEA-44F2-984D-1B530478A536}" type="slidenum">
              <a:rPr lang="en-AU" altLang="zh-CN"/>
              <a:pPr/>
              <a:t>18</a:t>
            </a:fld>
            <a:endParaRPr lang="en-AU" altLang="zh-CN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AU" altLang="zh-CN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64687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37931725" indent="-37474525"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fld id="{34562230-B101-4825-B960-7C7B06063F61}" type="slidenum">
              <a:rPr lang="en-AU" altLang="zh-CN"/>
              <a:pPr/>
              <a:t>19</a:t>
            </a:fld>
            <a:endParaRPr lang="en-AU" altLang="zh-CN"/>
          </a:p>
        </p:txBody>
      </p:sp>
      <p:sp>
        <p:nvSpPr>
          <p:cNvPr id="8294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94845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37931725" indent="-37474525"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fld id="{E4E74628-804D-442D-B720-5905FAFCF691}" type="slidenum">
              <a:rPr lang="en-AU" altLang="zh-CN"/>
              <a:pPr/>
              <a:t>2</a:t>
            </a:fld>
            <a:endParaRPr lang="en-AU" altLang="zh-CN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AU" altLang="zh-CN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27590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37931725" indent="-37474525"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fld id="{C3C9ADCE-E3B6-4482-BD8F-23AD81683DD2}" type="slidenum">
              <a:rPr lang="en-AU" altLang="zh-CN"/>
              <a:pPr/>
              <a:t>20</a:t>
            </a:fld>
            <a:endParaRPr lang="en-AU" altLang="zh-CN"/>
          </a:p>
        </p:txBody>
      </p:sp>
      <p:sp>
        <p:nvSpPr>
          <p:cNvPr id="84995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4996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102427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3418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37931725" indent="-37474525"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fld id="{5B8F3479-EC7A-4948-8769-D9BB1A0600B5}" type="slidenum">
              <a:rPr lang="en-AU" altLang="zh-CN"/>
              <a:pPr/>
              <a:t>21</a:t>
            </a:fld>
            <a:endParaRPr lang="en-AU" altLang="zh-CN"/>
          </a:p>
        </p:txBody>
      </p:sp>
    </p:spTree>
    <p:extLst>
      <p:ext uri="{BB962C8B-B14F-4D97-AF65-F5344CB8AC3E}">
        <p14:creationId xmlns:p14="http://schemas.microsoft.com/office/powerpoint/2010/main" val="197841064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37931725" indent="-37474525"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fld id="{B58415DA-1935-483D-BF15-AF99BFD67FA1}" type="slidenum">
              <a:rPr lang="en-AU" altLang="zh-CN"/>
              <a:pPr/>
              <a:t>22</a:t>
            </a:fld>
            <a:endParaRPr lang="en-AU" altLang="zh-CN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AU" altLang="zh-CN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143682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37931725" indent="-37474525"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fld id="{13C1D4E4-2D98-4353-88B2-B96875E12688}" type="slidenum">
              <a:rPr lang="en-AU" altLang="zh-CN"/>
              <a:pPr/>
              <a:t>23</a:t>
            </a:fld>
            <a:endParaRPr lang="en-AU" altLang="zh-CN"/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473806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3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37931725" indent="-37474525"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fld id="{CBACBDAA-E5C9-4AF0-973B-8B6611A6B6E8}" type="slidenum">
              <a:rPr lang="en-AU" altLang="zh-CN"/>
              <a:pPr/>
              <a:t>24</a:t>
            </a:fld>
            <a:endParaRPr lang="en-AU" altLang="zh-CN"/>
          </a:p>
        </p:txBody>
      </p:sp>
    </p:spTree>
    <p:extLst>
      <p:ext uri="{BB962C8B-B14F-4D97-AF65-F5344CB8AC3E}">
        <p14:creationId xmlns:p14="http://schemas.microsoft.com/office/powerpoint/2010/main" val="301487353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37931725" indent="-37474525"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fld id="{9BE7247B-3AB5-4850-B3C1-9411BFF5270E}" type="slidenum">
              <a:rPr lang="en-AU" altLang="zh-CN"/>
              <a:pPr/>
              <a:t>25</a:t>
            </a:fld>
            <a:endParaRPr lang="en-AU" altLang="zh-CN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AU" altLang="zh-CN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542421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>
          <a:xfrm>
            <a:off x="457200" y="4343400"/>
            <a:ext cx="6019800" cy="43418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37931725" indent="-37474525"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fld id="{861F96A5-5B0A-48E4-9497-D539B36B8F0C}" type="slidenum">
              <a:rPr lang="en-AU" altLang="zh-CN"/>
              <a:pPr/>
              <a:t>26</a:t>
            </a:fld>
            <a:endParaRPr lang="en-AU" altLang="zh-CN"/>
          </a:p>
        </p:txBody>
      </p:sp>
    </p:spTree>
    <p:extLst>
      <p:ext uri="{BB962C8B-B14F-4D97-AF65-F5344CB8AC3E}">
        <p14:creationId xmlns:p14="http://schemas.microsoft.com/office/powerpoint/2010/main" val="208368358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37931725" indent="-37474525"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fld id="{E75B16EE-BD98-44DF-BA3C-720D093224BD}" type="slidenum">
              <a:rPr lang="en-AU" altLang="zh-CN"/>
              <a:pPr/>
              <a:t>27</a:t>
            </a:fld>
            <a:endParaRPr lang="en-AU" altLang="zh-CN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altLang="zh-CN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25020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37931725" indent="-37474525"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fld id="{2E80CE3E-9400-4522-B6BF-BE5939EA270B}" type="slidenum">
              <a:rPr lang="en-AU" altLang="zh-CN"/>
              <a:pPr/>
              <a:t>28</a:t>
            </a:fld>
            <a:endParaRPr lang="en-AU" altLang="zh-CN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926637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 smtClean="0">
              <a:latin typeface="Arial" pitchFamily="34" charset="0"/>
            </a:endParaRPr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37931725" indent="-37474525"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fld id="{3C8CB9CC-A4B6-4E90-AC76-B7CA080DEA20}" type="slidenum">
              <a:rPr lang="en-AU" altLang="zh-CN"/>
              <a:pPr/>
              <a:t>29</a:t>
            </a:fld>
            <a:endParaRPr lang="en-AU" altLang="zh-CN"/>
          </a:p>
        </p:txBody>
      </p:sp>
    </p:spTree>
    <p:extLst>
      <p:ext uri="{BB962C8B-B14F-4D97-AF65-F5344CB8AC3E}">
        <p14:creationId xmlns:p14="http://schemas.microsoft.com/office/powerpoint/2010/main" val="292494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37931725" indent="-37474525"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fld id="{BC5EE6E6-002A-4CAB-837E-7D5403DBD39E}" type="slidenum">
              <a:rPr lang="en-AU" altLang="zh-CN"/>
              <a:pPr/>
              <a:t>3</a:t>
            </a:fld>
            <a:endParaRPr lang="en-AU" altLang="zh-CN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AU" altLang="zh-CN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545965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37931725" indent="-37474525"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fld id="{E1346F1D-D986-4378-AFFF-8D70AFC02C6A}" type="slidenum">
              <a:rPr lang="en-AU" altLang="zh-CN"/>
              <a:pPr/>
              <a:t>30</a:t>
            </a:fld>
            <a:endParaRPr lang="en-AU" altLang="zh-CN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0372664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37931725" indent="-37474525"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fld id="{1D8945E7-33DF-430C-A418-5F0173A82819}" type="slidenum">
              <a:rPr lang="en-AU" altLang="zh-CN"/>
              <a:pPr/>
              <a:t>31</a:t>
            </a:fld>
            <a:endParaRPr lang="en-AU" altLang="zh-CN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AU" altLang="zh-CN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440931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37931725" indent="-37474525"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fld id="{00EFE4E5-83D4-4496-8D68-FCBDF807FD08}" type="slidenum">
              <a:rPr lang="en-AU" altLang="zh-CN"/>
              <a:pPr/>
              <a:t>32</a:t>
            </a:fld>
            <a:endParaRPr lang="en-AU" altLang="zh-CN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096026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37931725" indent="-37474525"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fld id="{D806A0BA-E1BE-4554-AA91-8534E7BF3B71}" type="slidenum">
              <a:rPr lang="en-AU" altLang="zh-CN"/>
              <a:pPr/>
              <a:t>33</a:t>
            </a:fld>
            <a:endParaRPr lang="en-AU" altLang="zh-CN"/>
          </a:p>
        </p:txBody>
      </p:sp>
    </p:spTree>
    <p:extLst>
      <p:ext uri="{BB962C8B-B14F-4D97-AF65-F5344CB8AC3E}">
        <p14:creationId xmlns:p14="http://schemas.microsoft.com/office/powerpoint/2010/main" val="274255202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37931725" indent="-37474525"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fld id="{61F2007F-DF90-4DB8-8D42-373B106A1DCA}" type="slidenum">
              <a:rPr lang="en-AU" altLang="zh-CN"/>
              <a:pPr/>
              <a:t>34</a:t>
            </a:fld>
            <a:endParaRPr lang="en-AU" altLang="zh-CN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AU" altLang="zh-CN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579953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37931725" indent="-37474525"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fld id="{6C429382-1F76-4321-AE69-554B5A36658C}" type="slidenum">
              <a:rPr lang="en-AU" altLang="zh-CN"/>
              <a:pPr/>
              <a:t>35</a:t>
            </a:fld>
            <a:endParaRPr lang="en-AU" altLang="zh-CN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343400"/>
            <a:ext cx="5867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016981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37931725" indent="-37474525"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fld id="{9F529C58-BC45-4960-BF6F-A3911D35DA68}" type="slidenum">
              <a:rPr lang="en-AU" altLang="zh-CN"/>
              <a:pPr/>
              <a:t>36</a:t>
            </a:fld>
            <a:endParaRPr lang="en-AU" altLang="zh-CN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553790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37931725" indent="-37474525"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fld id="{3FF43E9B-9CF0-4565-885C-1F32B38ABC06}" type="slidenum">
              <a:rPr lang="en-AU" altLang="zh-CN"/>
              <a:pPr/>
              <a:t>37</a:t>
            </a:fld>
            <a:endParaRPr lang="en-AU" altLang="zh-CN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116959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37931725" indent="-37474525"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fld id="{2BDFDA1C-049F-4C5B-801B-3FBF356154A0}" type="slidenum">
              <a:rPr lang="en-AU" altLang="zh-CN"/>
              <a:pPr/>
              <a:t>38</a:t>
            </a:fld>
            <a:endParaRPr lang="en-AU" altLang="zh-CN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447268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37931725" indent="-37474525"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fld id="{F8EBB344-994B-4219-A3CF-22245E8D3C13}" type="slidenum">
              <a:rPr lang="en-AU" altLang="zh-CN"/>
              <a:pPr/>
              <a:t>39</a:t>
            </a:fld>
            <a:endParaRPr lang="en-AU" altLang="zh-CN"/>
          </a:p>
        </p:txBody>
      </p:sp>
    </p:spTree>
    <p:extLst>
      <p:ext uri="{BB962C8B-B14F-4D97-AF65-F5344CB8AC3E}">
        <p14:creationId xmlns:p14="http://schemas.microsoft.com/office/powerpoint/2010/main" val="42924784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37931725" indent="-37474525"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fld id="{BF87B24B-38C1-4FEC-84B7-0835B8F81FD3}" type="slidenum">
              <a:rPr lang="en-AU" altLang="zh-CN"/>
              <a:pPr/>
              <a:t>4</a:t>
            </a:fld>
            <a:endParaRPr lang="en-AU" altLang="zh-CN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7368166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 smtClean="0">
              <a:latin typeface="Arial" pitchFamily="34" charset="0"/>
            </a:endParaRPr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37931725" indent="-37474525"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fld id="{AD54EA0E-95A1-4D33-88E4-24BE8E15222A}" type="slidenum">
              <a:rPr lang="en-AU" altLang="zh-CN"/>
              <a:pPr/>
              <a:t>40</a:t>
            </a:fld>
            <a:endParaRPr lang="en-AU" altLang="zh-CN"/>
          </a:p>
        </p:txBody>
      </p:sp>
    </p:spTree>
    <p:extLst>
      <p:ext uri="{BB962C8B-B14F-4D97-AF65-F5344CB8AC3E}">
        <p14:creationId xmlns:p14="http://schemas.microsoft.com/office/powerpoint/2010/main" val="163991453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3418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 smtClean="0">
              <a:latin typeface="Arial" pitchFamily="34" charset="0"/>
            </a:endParaRPr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37931725" indent="-37474525"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fld id="{01085023-0B8E-4E22-8810-8E38322DB834}" type="slidenum">
              <a:rPr lang="en-AU" altLang="zh-CN"/>
              <a:pPr/>
              <a:t>41</a:t>
            </a:fld>
            <a:endParaRPr lang="en-AU" altLang="zh-CN"/>
          </a:p>
        </p:txBody>
      </p:sp>
    </p:spTree>
    <p:extLst>
      <p:ext uri="{BB962C8B-B14F-4D97-AF65-F5344CB8AC3E}">
        <p14:creationId xmlns:p14="http://schemas.microsoft.com/office/powerpoint/2010/main" val="22009277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37931725" indent="-37474525"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fld id="{B33B32C1-56F5-4226-8026-9A07CA465AA5}" type="slidenum">
              <a:rPr lang="en-AU" altLang="zh-CN"/>
              <a:pPr/>
              <a:t>42</a:t>
            </a:fld>
            <a:endParaRPr lang="en-AU" altLang="zh-CN"/>
          </a:p>
        </p:txBody>
      </p:sp>
      <p:sp>
        <p:nvSpPr>
          <p:cNvPr id="890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681912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dirty="0" smtClean="0">
              <a:latin typeface="Arial" pitchFamily="34" charset="0"/>
            </a:endParaRPr>
          </a:p>
        </p:txBody>
      </p:sp>
      <p:sp>
        <p:nvSpPr>
          <p:cNvPr id="911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37931725" indent="-37474525"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fld id="{81AA01BC-2B6C-4FFD-A97E-9BAFB65D9E47}" type="slidenum">
              <a:rPr lang="en-AU" altLang="zh-CN"/>
              <a:pPr/>
              <a:t>43</a:t>
            </a:fld>
            <a:endParaRPr lang="en-AU" altLang="zh-CN"/>
          </a:p>
        </p:txBody>
      </p:sp>
    </p:spTree>
    <p:extLst>
      <p:ext uri="{BB962C8B-B14F-4D97-AF65-F5344CB8AC3E}">
        <p14:creationId xmlns:p14="http://schemas.microsoft.com/office/powerpoint/2010/main" val="253797957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31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dirty="0" smtClean="0">
              <a:latin typeface="Arial" pitchFamily="34" charset="0"/>
            </a:endParaRPr>
          </a:p>
        </p:txBody>
      </p:sp>
      <p:sp>
        <p:nvSpPr>
          <p:cNvPr id="931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37931725" indent="-37474525"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fld id="{BFFEE1A8-40DD-4DC4-806F-CF49A2BA34DD}" type="slidenum">
              <a:rPr lang="en-AU" altLang="zh-CN"/>
              <a:pPr/>
              <a:t>44</a:t>
            </a:fld>
            <a:endParaRPr lang="en-AU" altLang="zh-CN"/>
          </a:p>
        </p:txBody>
      </p:sp>
    </p:spTree>
    <p:extLst>
      <p:ext uri="{BB962C8B-B14F-4D97-AF65-F5344CB8AC3E}">
        <p14:creationId xmlns:p14="http://schemas.microsoft.com/office/powerpoint/2010/main" val="294000566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0A1A1B-E716-46AE-A647-B7F473EE1808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17116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37931725" indent="-37474525"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fld id="{8A0FD2DB-2163-431E-8EAF-F7AA7F8BD556}" type="slidenum">
              <a:rPr lang="en-AU" altLang="zh-CN"/>
              <a:pPr/>
              <a:t>5</a:t>
            </a:fld>
            <a:endParaRPr lang="en-AU" altLang="zh-CN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49124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37931725" indent="-37474525"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fld id="{7CD055AB-E3FA-410B-9492-A9AF6947BBCB}" type="slidenum">
              <a:rPr lang="en-AU" altLang="zh-CN"/>
              <a:pPr/>
              <a:t>6</a:t>
            </a:fld>
            <a:endParaRPr lang="en-AU" altLang="zh-CN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495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77788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37931725" indent="-37474525"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fld id="{A3C0DF47-6B8E-481C-BD2E-DABA5BE810AD}" type="slidenum">
              <a:rPr lang="en-AU" altLang="zh-CN"/>
              <a:pPr/>
              <a:t>7</a:t>
            </a:fld>
            <a:endParaRPr lang="en-AU" altLang="zh-CN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495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AU" altLang="zh-CN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39562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37931725" indent="-37474525"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fld id="{3AAFF0D5-8A2D-4307-9506-6832194074D1}" type="slidenum">
              <a:rPr lang="en-AU" altLang="zh-CN"/>
              <a:pPr/>
              <a:t>8</a:t>
            </a:fld>
            <a:endParaRPr lang="en-AU" altLang="zh-CN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AU" altLang="zh-CN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71243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37931725" indent="-37474525"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fld id="{F30D5108-65A1-4610-A8E1-089C86231C4F}" type="slidenum">
              <a:rPr lang="en-AU" altLang="zh-CN"/>
              <a:pPr/>
              <a:t>9</a:t>
            </a:fld>
            <a:endParaRPr lang="en-AU" altLang="zh-CN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dirty="0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86893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22" name="Group 2"/>
          <p:cNvGrpSpPr>
            <a:grpSpLocks/>
          </p:cNvGrpSpPr>
          <p:nvPr/>
        </p:nvGrpSpPr>
        <p:grpSpPr bwMode="auto">
          <a:xfrm>
            <a:off x="1" y="2438401"/>
            <a:ext cx="12012084" cy="1052513"/>
            <a:chOff x="0" y="1536"/>
            <a:chExt cx="5675" cy="663"/>
          </a:xfrm>
        </p:grpSpPr>
        <p:grpSp>
          <p:nvGrpSpPr>
            <p:cNvPr id="81923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81924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81925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grpSp>
          <p:nvGrpSpPr>
            <p:cNvPr id="8192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81927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81928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sp>
          <p:nvSpPr>
            <p:cNvPr id="81929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81930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81931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</p:grpSp>
      <p:sp>
        <p:nvSpPr>
          <p:cNvPr id="8193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1320800" y="1676400"/>
            <a:ext cx="103632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8193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81934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1320800" y="6248400"/>
            <a:ext cx="2540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4CEC4077-B710-4885-BE33-21AAC568FA07}" type="datetimeFigureOut">
              <a:rPr lang="zh-CN" altLang="en-US" smtClean="0"/>
              <a:t>2022/4/15</a:t>
            </a:fld>
            <a:endParaRPr lang="zh-CN" altLang="en-US"/>
          </a:p>
        </p:txBody>
      </p:sp>
      <p:sp>
        <p:nvSpPr>
          <p:cNvPr id="81935" name="Rectangle 15"/>
          <p:cNvSpPr>
            <a:spLocks noGrp="1" noChangeArrowheads="1"/>
          </p:cNvSpPr>
          <p:nvPr>
            <p:ph type="ftr" sz="quarter" idx="3"/>
          </p:nvPr>
        </p:nvSpPr>
        <p:spPr>
          <a:xfrm>
            <a:off x="4572000" y="6248400"/>
            <a:ext cx="38608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81936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9144000" y="6248400"/>
            <a:ext cx="2540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3D2A59F-5F7A-4EC8-BDEA-2E0B7D244B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9579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CEC4077-B710-4885-BE33-21AAC568FA07}" type="datetimeFigureOut">
              <a:rPr lang="zh-CN" altLang="en-US" smtClean="0"/>
              <a:t>2022/4/15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D2A59F-5F7A-4EC8-BDEA-2E0B7D244B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858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338733" y="214313"/>
            <a:ext cx="2601384" cy="5918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534584" y="214313"/>
            <a:ext cx="7600949" cy="5918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CEC4077-B710-4885-BE33-21AAC568FA07}" type="datetimeFigureOut">
              <a:rPr lang="zh-CN" altLang="en-US" smtClean="0"/>
              <a:t>2022/4/15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D2A59F-5F7A-4EC8-BDEA-2E0B7D244B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2645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CEC4077-B710-4885-BE33-21AAC568FA07}" type="datetimeFigureOut">
              <a:rPr lang="zh-CN" altLang="en-US" smtClean="0"/>
              <a:t>2022/4/15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D2A59F-5F7A-4EC8-BDEA-2E0B7D244B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6669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CEC4077-B710-4885-BE33-21AAC568FA07}" type="datetimeFigureOut">
              <a:rPr lang="zh-CN" altLang="en-US" smtClean="0"/>
              <a:t>2022/4/15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D2A59F-5F7A-4EC8-BDEA-2E0B7D244B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6527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76917" y="2017713"/>
            <a:ext cx="508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860117" y="2017713"/>
            <a:ext cx="508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CEC4077-B710-4885-BE33-21AAC568FA07}" type="datetimeFigureOut">
              <a:rPr lang="zh-CN" altLang="en-US" smtClean="0"/>
              <a:t>2022/4/15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D2A59F-5F7A-4EC8-BDEA-2E0B7D244B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6230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CEC4077-B710-4885-BE33-21AAC568FA07}" type="datetimeFigureOut">
              <a:rPr lang="zh-CN" altLang="en-US" smtClean="0"/>
              <a:t>2022/4/15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D2A59F-5F7A-4EC8-BDEA-2E0B7D244B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4124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CEC4077-B710-4885-BE33-21AAC568FA07}" type="datetimeFigureOut">
              <a:rPr lang="zh-CN" altLang="en-US" smtClean="0"/>
              <a:t>2022/4/15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D2A59F-5F7A-4EC8-BDEA-2E0B7D244B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2996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CEC4077-B710-4885-BE33-21AAC568FA07}" type="datetimeFigureOut">
              <a:rPr lang="zh-CN" altLang="en-US" smtClean="0"/>
              <a:t>2022/4/15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D2A59F-5F7A-4EC8-BDEA-2E0B7D244B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0711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CEC4077-B710-4885-BE33-21AAC568FA07}" type="datetimeFigureOut">
              <a:rPr lang="zh-CN" altLang="en-US" smtClean="0"/>
              <a:t>2022/4/15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D2A59F-5F7A-4EC8-BDEA-2E0B7D244B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1714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CEC4077-B710-4885-BE33-21AAC568FA07}" type="datetimeFigureOut">
              <a:rPr lang="zh-CN" altLang="en-US" smtClean="0"/>
              <a:t>2022/4/15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D2A59F-5F7A-4EC8-BDEA-2E0B7D244B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379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ChangeArrowheads="1"/>
          </p:cNvSpPr>
          <p:nvPr/>
        </p:nvSpPr>
        <p:spPr bwMode="ltGray">
          <a:xfrm>
            <a:off x="556684" y="1098551"/>
            <a:ext cx="58420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zh-CN" altLang="zh-CN" sz="2400"/>
          </a:p>
        </p:txBody>
      </p:sp>
      <p:sp>
        <p:nvSpPr>
          <p:cNvPr id="80899" name="Rectangle 3"/>
          <p:cNvSpPr>
            <a:spLocks noChangeArrowheads="1"/>
          </p:cNvSpPr>
          <p:nvPr/>
        </p:nvSpPr>
        <p:spPr bwMode="ltGray">
          <a:xfrm>
            <a:off x="1066801" y="1098551"/>
            <a:ext cx="438151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zh-CN" altLang="zh-CN" sz="2400"/>
          </a:p>
        </p:txBody>
      </p:sp>
      <p:sp>
        <p:nvSpPr>
          <p:cNvPr id="80900" name="Rectangle 4"/>
          <p:cNvSpPr>
            <a:spLocks noChangeArrowheads="1"/>
          </p:cNvSpPr>
          <p:nvPr/>
        </p:nvSpPr>
        <p:spPr bwMode="ltGray">
          <a:xfrm>
            <a:off x="721785" y="1520826"/>
            <a:ext cx="563033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zh-CN" altLang="zh-CN" sz="2400"/>
          </a:p>
        </p:txBody>
      </p:sp>
      <p:sp>
        <p:nvSpPr>
          <p:cNvPr id="80901" name="Rectangle 5"/>
          <p:cNvSpPr>
            <a:spLocks noChangeArrowheads="1"/>
          </p:cNvSpPr>
          <p:nvPr/>
        </p:nvSpPr>
        <p:spPr bwMode="ltGray">
          <a:xfrm>
            <a:off x="1214967" y="1520826"/>
            <a:ext cx="491067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zh-CN" altLang="zh-CN" sz="2400"/>
          </a:p>
        </p:txBody>
      </p:sp>
      <p:sp>
        <p:nvSpPr>
          <p:cNvPr id="80902" name="Rectangle 6"/>
          <p:cNvSpPr>
            <a:spLocks noChangeArrowheads="1"/>
          </p:cNvSpPr>
          <p:nvPr/>
        </p:nvSpPr>
        <p:spPr bwMode="ltGray">
          <a:xfrm>
            <a:off x="169333" y="1447801"/>
            <a:ext cx="747184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zh-CN" altLang="zh-CN" sz="2400"/>
          </a:p>
        </p:txBody>
      </p:sp>
      <p:sp>
        <p:nvSpPr>
          <p:cNvPr id="80903" name="Rectangle 7"/>
          <p:cNvSpPr>
            <a:spLocks noChangeArrowheads="1"/>
          </p:cNvSpPr>
          <p:nvPr/>
        </p:nvSpPr>
        <p:spPr bwMode="gray">
          <a:xfrm>
            <a:off x="1016000" y="990601"/>
            <a:ext cx="42333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zh-CN" altLang="zh-CN" sz="2400"/>
          </a:p>
        </p:txBody>
      </p:sp>
      <p:sp>
        <p:nvSpPr>
          <p:cNvPr id="80904" name="Rectangle 8"/>
          <p:cNvSpPr>
            <a:spLocks noChangeArrowheads="1"/>
          </p:cNvSpPr>
          <p:nvPr/>
        </p:nvSpPr>
        <p:spPr bwMode="gray">
          <a:xfrm>
            <a:off x="590551" y="1781175"/>
            <a:ext cx="10968567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zh-CN" altLang="zh-CN" sz="2400"/>
          </a:p>
        </p:txBody>
      </p:sp>
      <p:sp>
        <p:nvSpPr>
          <p:cNvPr id="8090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534585" y="214314"/>
            <a:ext cx="10390716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8090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76917" y="2017713"/>
            <a:ext cx="10363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8090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49400" y="6243638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ea typeface="宋体" panose="02010600030101010101" pitchFamily="2" charset="-122"/>
              </a:defRPr>
            </a:lvl1pPr>
          </a:lstStyle>
          <a:p>
            <a:fld id="{4CEC4077-B710-4885-BE33-21AAC568FA07}" type="datetimeFigureOut">
              <a:rPr lang="zh-CN" altLang="en-US" smtClean="0"/>
              <a:t>2022/4/15</a:t>
            </a:fld>
            <a:endParaRPr lang="zh-CN" altLang="en-US"/>
          </a:p>
        </p:txBody>
      </p:sp>
      <p:sp>
        <p:nvSpPr>
          <p:cNvPr id="8090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876800" y="6243638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ea typeface="宋体" panose="02010600030101010101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8090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389533" y="6243638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ea typeface="宋体" panose="02010600030101010101" pitchFamily="2" charset="-122"/>
              </a:defRPr>
            </a:lvl1pPr>
          </a:lstStyle>
          <a:p>
            <a:fld id="{33D2A59F-5F7A-4EC8-BDEA-2E0B7D244B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3089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png"/><Relationship Id="rId4" Type="http://schemas.openxmlformats.org/officeDocument/2006/relationships/oleObject" Target="file:///K:\&#36164;&#26009;\2019-2020&#31532;&#20108;&#23398;&#26399;%20&#32593;&#32476;&#23433;&#20840;\&#32593;&#32476;&#23433;&#20840;&#35838;&#21518;&#31572;&#30097;\&#20462;&#25913;PPT&#29256;&#26412;\Document1!OLE_LINK1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dirty="0" smtClean="0"/>
              <a:t>公</a:t>
            </a:r>
            <a:r>
              <a:rPr lang="zh-CN" altLang="en-US" b="1" dirty="0"/>
              <a:t>钥密码和消息</a:t>
            </a:r>
            <a:r>
              <a:rPr lang="zh-CN" altLang="en-US" b="1" dirty="0" smtClean="0"/>
              <a:t>认证</a:t>
            </a:r>
            <a:endParaRPr lang="zh-CN" alt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林秋镇博士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深圳大学计算机与软件学院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qiuzhlin@szu.edu.cn</a:t>
            </a:r>
            <a:endParaRPr lang="zh-CN" altLang="en-US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16734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AU" altLang="zh-CN" smtClean="0"/>
              <a:t>RSA </a:t>
            </a:r>
            <a:r>
              <a:rPr lang="zh-CN" altLang="en-US" smtClean="0"/>
              <a:t>密钥设置</a:t>
            </a:r>
            <a:endParaRPr lang="zh-CN" altLang="en-AU" smtClean="0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4383" y="1997682"/>
            <a:ext cx="10972800" cy="4800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每一个用户产生一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对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公钥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/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私钥</a:t>
            </a:r>
            <a:r>
              <a:rPr lang="en-AU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: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随机选择两个大素数</a:t>
            </a:r>
            <a:r>
              <a:rPr lang="en-AU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: p, q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计算他们的乘积： </a:t>
            </a:r>
            <a:r>
              <a:rPr lang="en-AU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n=</a:t>
            </a:r>
            <a:r>
              <a:rPr lang="en-AU" altLang="zh-CN" sz="28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p.q</a:t>
            </a:r>
            <a:endParaRPr lang="en-AU" altLang="zh-CN" sz="28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注意</a:t>
            </a:r>
            <a:r>
              <a:rPr lang="en-AU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ø(n)=(p-1)(q-1)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随机选择加密密钥 </a:t>
            </a:r>
            <a:r>
              <a:rPr lang="en-AU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e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这里 </a:t>
            </a:r>
            <a:r>
              <a:rPr lang="en-AU" altLang="zh-CN" dirty="0" smtClean="0">
                <a:latin typeface="华文楷体" panose="02010600040101010101" pitchFamily="2" charset="-122"/>
                <a:ea typeface="华文楷体" panose="02010600040101010101" pitchFamily="2" charset="-122"/>
                <a:cs typeface="Courier New" panose="02070309020205020404" pitchFamily="49" charset="0"/>
              </a:rPr>
              <a:t>1&lt;e&lt;ø(n), </a:t>
            </a:r>
            <a:r>
              <a:rPr lang="en-AU" altLang="zh-CN" dirty="0" err="1" smtClean="0">
                <a:latin typeface="华文楷体" panose="02010600040101010101" pitchFamily="2" charset="-122"/>
                <a:ea typeface="华文楷体" panose="02010600040101010101" pitchFamily="2" charset="-122"/>
                <a:cs typeface="Courier New" panose="02070309020205020404" pitchFamily="49" charset="0"/>
              </a:rPr>
              <a:t>gcd</a:t>
            </a:r>
            <a:r>
              <a:rPr lang="en-AU" altLang="zh-CN" dirty="0" smtClean="0">
                <a:latin typeface="华文楷体" panose="02010600040101010101" pitchFamily="2" charset="-122"/>
                <a:ea typeface="华文楷体" panose="02010600040101010101" pitchFamily="2" charset="-122"/>
                <a:cs typeface="Courier New" panose="02070309020205020404" pitchFamily="49" charset="0"/>
              </a:rPr>
              <a:t>(</a:t>
            </a:r>
            <a:r>
              <a:rPr lang="en-AU" altLang="zh-CN" dirty="0" err="1" smtClean="0">
                <a:latin typeface="华文楷体" panose="02010600040101010101" pitchFamily="2" charset="-122"/>
                <a:ea typeface="华文楷体" panose="02010600040101010101" pitchFamily="2" charset="-122"/>
                <a:cs typeface="Courier New" panose="02070309020205020404" pitchFamily="49" charset="0"/>
              </a:rPr>
              <a:t>e,ø</a:t>
            </a:r>
            <a:r>
              <a:rPr lang="en-AU" altLang="zh-CN" dirty="0" smtClean="0">
                <a:latin typeface="华文楷体" panose="02010600040101010101" pitchFamily="2" charset="-122"/>
                <a:ea typeface="华文楷体" panose="02010600040101010101" pitchFamily="2" charset="-122"/>
                <a:cs typeface="Courier New" panose="02070309020205020404" pitchFamily="49" charset="0"/>
              </a:rPr>
              <a:t>(n))=1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解决以下等式，求得解密密钥</a:t>
            </a:r>
            <a:r>
              <a:rPr lang="en-AU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d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AU" altLang="zh-CN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e.d</a:t>
            </a:r>
            <a:r>
              <a:rPr lang="en-AU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=1 mod ø(n) 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和 </a:t>
            </a:r>
            <a:r>
              <a:rPr lang="en-AU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0</a:t>
            </a:r>
            <a:r>
              <a:rPr lang="en-AU" altLang="zh-CN" dirty="0" smtClean="0">
                <a:latin typeface="华文楷体" panose="02010600040101010101" pitchFamily="2" charset="-122"/>
                <a:ea typeface="华文楷体" panose="02010600040101010101" pitchFamily="2" charset="-122"/>
                <a:cs typeface="Courier New" panose="02070309020205020404" pitchFamily="49" charset="0"/>
              </a:rPr>
              <a:t>≤</a:t>
            </a:r>
            <a:r>
              <a:rPr lang="en-AU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d</a:t>
            </a:r>
            <a:r>
              <a:rPr lang="en-AU" altLang="zh-CN" dirty="0" smtClean="0">
                <a:latin typeface="华文楷体" panose="02010600040101010101" pitchFamily="2" charset="-122"/>
                <a:ea typeface="华文楷体" panose="02010600040101010101" pitchFamily="2" charset="-122"/>
                <a:cs typeface="Courier New" panose="02070309020205020404" pitchFamily="49" charset="0"/>
              </a:rPr>
              <a:t>≤</a:t>
            </a:r>
            <a:r>
              <a:rPr lang="en-AU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n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公布他们的公钥</a:t>
            </a:r>
            <a:r>
              <a:rPr lang="en-AU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: PU={</a:t>
            </a:r>
            <a:r>
              <a:rPr lang="en-AU" altLang="zh-CN" sz="28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e,n</a:t>
            </a:r>
            <a:r>
              <a:rPr lang="en-AU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}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保留私钥</a:t>
            </a:r>
            <a:r>
              <a:rPr lang="en-AU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: PR={</a:t>
            </a:r>
            <a:r>
              <a:rPr lang="en-AU" altLang="zh-CN" sz="28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d,n</a:t>
            </a:r>
            <a:r>
              <a:rPr lang="en-AU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2661707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Why RSA Works</a:t>
            </a:r>
            <a:endParaRPr lang="en-AU" altLang="zh-CN" smtClean="0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7854" y="2091855"/>
            <a:ext cx="10363200" cy="4114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由于</a:t>
            </a:r>
            <a:r>
              <a:rPr lang="en-AU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欧拉定理</a:t>
            </a:r>
            <a:r>
              <a:rPr lang="en-AU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: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AU" altLang="zh-CN" sz="24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r>
              <a:rPr lang="en-AU" altLang="zh-CN" sz="2400" baseline="300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ø</a:t>
            </a:r>
            <a:r>
              <a:rPr lang="en-AU" altLang="zh-CN" sz="2400" baseline="30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(n)</a:t>
            </a:r>
            <a:r>
              <a:rPr lang="en-AU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mod n = 1 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其中 </a:t>
            </a:r>
            <a:r>
              <a:rPr lang="en-AU" altLang="zh-CN" sz="24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gcd</a:t>
            </a:r>
            <a:r>
              <a:rPr lang="en-AU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en-AU" altLang="zh-CN" sz="24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a,n</a:t>
            </a:r>
            <a:r>
              <a:rPr lang="en-AU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)=1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在</a:t>
            </a:r>
            <a:r>
              <a:rPr lang="en-AU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RSA 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，有</a:t>
            </a:r>
            <a:r>
              <a:rPr lang="en-AU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: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AU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n=</a:t>
            </a:r>
            <a:r>
              <a:rPr lang="en-AU" altLang="zh-CN" sz="24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p.q</a:t>
            </a:r>
            <a:endParaRPr lang="en-AU" altLang="zh-CN" sz="24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en-AU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ø(n)=(p-1)(q-1) 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仔细选择 </a:t>
            </a:r>
            <a:r>
              <a:rPr lang="en-AU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e 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和</a:t>
            </a:r>
            <a:r>
              <a:rPr lang="en-AU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d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在模</a:t>
            </a:r>
            <a:r>
              <a:rPr lang="en-AU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ø(n)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下互为逆数</a:t>
            </a:r>
            <a:endParaRPr lang="en-AU" altLang="zh-CN" sz="24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因此 </a:t>
            </a:r>
            <a:r>
              <a:rPr lang="en-AU" altLang="zh-CN" sz="24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e.d</a:t>
            </a:r>
            <a:r>
              <a:rPr lang="en-AU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=1+k.ø(n)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，存在某些</a:t>
            </a:r>
            <a:r>
              <a:rPr lang="en-AU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k 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值 </a:t>
            </a:r>
            <a:endParaRPr lang="en-AU" altLang="zh-CN" sz="24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80000"/>
              </a:lnSpc>
              <a:defRPr/>
            </a:pPr>
            <a:r>
              <a:rPr lang="zh-CN" altLang="en-US" sz="28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因此，当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M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与</a:t>
            </a:r>
            <a:r>
              <a:rPr lang="en-AU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n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互质时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r>
              <a:rPr lang="en-AU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/>
            </a:r>
            <a:br>
              <a:rPr lang="en-AU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r>
              <a:rPr lang="en-AU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	C</a:t>
            </a:r>
            <a:r>
              <a:rPr lang="en-AU" altLang="zh-CN" sz="2800" baseline="30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d</a:t>
            </a:r>
            <a:r>
              <a:rPr lang="en-AU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= </a:t>
            </a:r>
            <a:r>
              <a:rPr lang="en-AU" altLang="zh-CN" sz="28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M</a:t>
            </a:r>
            <a:r>
              <a:rPr lang="en-AU" altLang="zh-CN" sz="2800" baseline="300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e.d</a:t>
            </a:r>
            <a:r>
              <a:rPr lang="en-AU" altLang="zh-CN" sz="2800" baseline="30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AU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= M</a:t>
            </a:r>
            <a:r>
              <a:rPr lang="en-AU" altLang="zh-CN" sz="2800" baseline="30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1+k.ø(n)</a:t>
            </a:r>
            <a:r>
              <a:rPr lang="en-AU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= M</a:t>
            </a:r>
            <a:r>
              <a:rPr lang="en-AU" altLang="zh-CN" sz="2800" baseline="30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en-AU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.(</a:t>
            </a:r>
            <a:r>
              <a:rPr lang="en-AU" altLang="zh-CN" sz="28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M</a:t>
            </a:r>
            <a:r>
              <a:rPr lang="en-AU" altLang="zh-CN" sz="2800" baseline="300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ø</a:t>
            </a:r>
            <a:r>
              <a:rPr lang="en-AU" altLang="zh-CN" sz="2800" baseline="30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(n)</a:t>
            </a:r>
            <a:r>
              <a:rPr lang="en-AU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r>
              <a:rPr lang="en-AU" altLang="zh-CN" sz="2800" baseline="30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k</a:t>
            </a:r>
            <a:r>
              <a:rPr lang="en-AU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AU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		  = M</a:t>
            </a:r>
            <a:r>
              <a:rPr lang="en-AU" altLang="zh-CN" sz="2800" baseline="30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en-AU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.(1)</a:t>
            </a:r>
            <a:r>
              <a:rPr lang="en-AU" altLang="zh-CN" sz="2800" baseline="30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k</a:t>
            </a:r>
            <a:r>
              <a:rPr lang="en-AU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= M</a:t>
            </a:r>
            <a:r>
              <a:rPr lang="en-AU" altLang="zh-CN" sz="2800" baseline="30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en-AU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= M mod n </a:t>
            </a:r>
          </a:p>
        </p:txBody>
      </p:sp>
    </p:spTree>
    <p:extLst>
      <p:ext uri="{BB962C8B-B14F-4D97-AF65-F5344CB8AC3E}">
        <p14:creationId xmlns:p14="http://schemas.microsoft.com/office/powerpoint/2010/main" val="9010089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Why RSA Works</a:t>
            </a:r>
            <a:endParaRPr lang="en-AU" altLang="zh-CN" dirty="0" smtClean="0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7854" y="2091855"/>
            <a:ext cx="10363200" cy="4114800"/>
          </a:xfrm>
        </p:spPr>
        <p:txBody>
          <a:bodyPr/>
          <a:lstStyle/>
          <a:p>
            <a:pPr>
              <a:lnSpc>
                <a:spcPct val="80000"/>
              </a:lnSpc>
              <a:defRPr/>
            </a:pP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因此</a:t>
            </a:r>
            <a:r>
              <a:rPr lang="en-AU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: 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当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M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与</a:t>
            </a:r>
            <a:r>
              <a:rPr lang="en-AU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n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不互质时：</a:t>
            </a:r>
            <a:endParaRPr lang="en-US" altLang="zh-CN" sz="28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lnSpc>
                <a:spcPct val="90000"/>
              </a:lnSpc>
              <a:buNone/>
              <a:defRPr/>
            </a:pP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因为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n = p * q</a:t>
            </a:r>
            <a:r>
              <a:rPr lang="zh-CN" altLang="en-US" sz="280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zh-CN" altLang="en-US" sz="28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那么</a:t>
            </a:r>
            <a:r>
              <a:rPr lang="en-AU" altLang="zh-CN" sz="2800">
                <a:latin typeface="华文楷体" panose="02010600040101010101" pitchFamily="2" charset="-122"/>
                <a:ea typeface="华文楷体" panose="02010600040101010101" pitchFamily="2" charset="-122"/>
              </a:rPr>
              <a:t>M</a:t>
            </a:r>
            <a:r>
              <a:rPr lang="zh-CN" altLang="en-US" sz="28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为</a:t>
            </a:r>
            <a:r>
              <a:rPr lang="en-US" altLang="zh-CN" sz="28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kp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 或者 </a:t>
            </a:r>
            <a:r>
              <a:rPr lang="en-US" altLang="zh-CN" sz="28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kq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；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lnSpc>
                <a:spcPct val="90000"/>
              </a:lnSpc>
              <a:buNone/>
              <a:defRPr/>
            </a:pPr>
            <a:r>
              <a:rPr lang="zh-CN" altLang="en-US" sz="2800" smtClean="0"/>
              <a:t>    </a:t>
            </a:r>
            <a:r>
              <a:rPr lang="zh-CN" altLang="en-US" sz="28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假设</a:t>
            </a:r>
            <a:r>
              <a:rPr lang="en-AU" altLang="zh-CN" sz="2800">
                <a:latin typeface="华文楷体" panose="02010600040101010101" pitchFamily="2" charset="-122"/>
                <a:ea typeface="华文楷体" panose="02010600040101010101" pitchFamily="2" charset="-122"/>
              </a:rPr>
              <a:t>M</a:t>
            </a:r>
            <a:r>
              <a:rPr lang="en-US" altLang="zh-CN" sz="28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= </a:t>
            </a:r>
            <a:r>
              <a:rPr lang="en-US" altLang="zh-CN" sz="28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kp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，∵</a:t>
            </a:r>
            <a:r>
              <a:rPr lang="zh-CN" altLang="en-US" sz="2800">
                <a:latin typeface="华文楷体" panose="02010600040101010101" pitchFamily="2" charset="-122"/>
                <a:ea typeface="华文楷体" panose="02010600040101010101" pitchFamily="2" charset="-122"/>
              </a:rPr>
              <a:t> </a:t>
            </a:r>
            <a:r>
              <a:rPr lang="en-AU" altLang="zh-CN" sz="2800">
                <a:latin typeface="华文楷体" panose="02010600040101010101" pitchFamily="2" charset="-122"/>
                <a:ea typeface="华文楷体" panose="02010600040101010101" pitchFamily="2" charset="-122"/>
              </a:rPr>
              <a:t>M</a:t>
            </a:r>
            <a:r>
              <a:rPr lang="en-US" altLang="zh-CN" sz="28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&lt; n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n = p * 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q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∴ k &lt; q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；</a:t>
            </a:r>
            <a:endParaRPr lang="en-US" altLang="zh-CN" sz="28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lnSpc>
                <a:spcPct val="90000"/>
              </a:lnSpc>
              <a:buNone/>
              <a:defRPr/>
            </a:pP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∵ 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q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是质数，∴ 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k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与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q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必然互质，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p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与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q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互质，</a:t>
            </a:r>
            <a:r>
              <a:rPr lang="en-US" altLang="zh-CN" sz="28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kp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与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q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也是互质；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lnSpc>
                <a:spcPct val="90000"/>
              </a:lnSpc>
              <a:buNone/>
              <a:defRPr/>
            </a:pP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由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欧拉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公式可得：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en-US" altLang="zh-CN" sz="28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kp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r>
              <a:rPr lang="el-GR" altLang="zh-CN" sz="2800" baseline="30000" dirty="0">
                <a:latin typeface="华文楷体" panose="02010600040101010101" pitchFamily="2" charset="-122"/>
                <a:ea typeface="华文楷体" panose="02010600040101010101" pitchFamily="2" charset="-122"/>
              </a:rPr>
              <a:t>φ(</a:t>
            </a:r>
            <a:r>
              <a:rPr lang="en-US" altLang="zh-CN" sz="2800" baseline="30000" dirty="0">
                <a:latin typeface="华文楷体" panose="02010600040101010101" pitchFamily="2" charset="-122"/>
                <a:ea typeface="华文楷体" panose="02010600040101010101" pitchFamily="2" charset="-122"/>
              </a:rPr>
              <a:t>q) 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= 1 mod (q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；</a:t>
            </a:r>
            <a:endParaRPr lang="en-US" altLang="zh-CN" sz="28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lnSpc>
                <a:spcPct val="90000"/>
              </a:lnSpc>
              <a:buNone/>
              <a:defRPr/>
            </a:pP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∵ q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是质数，∴ </a:t>
            </a:r>
            <a:r>
              <a:rPr lang="el-GR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φ(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q) = q – 1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∴ (</a:t>
            </a:r>
            <a:r>
              <a:rPr lang="en-US" altLang="zh-CN" sz="28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kp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r>
              <a:rPr lang="en-US" altLang="zh-CN" sz="2800" baseline="30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q-1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 = 1 (mod q)</a:t>
            </a:r>
          </a:p>
          <a:p>
            <a:pPr marL="0" indent="0">
              <a:lnSpc>
                <a:spcPct val="90000"/>
              </a:lnSpc>
              <a:buNone/>
              <a:defRPr/>
            </a:pPr>
            <a:r>
              <a:rPr lang="en-AU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因此 </a:t>
            </a:r>
            <a:r>
              <a:rPr lang="da-DK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(kp)</a:t>
            </a:r>
            <a:r>
              <a:rPr lang="da-DK" altLang="zh-CN" sz="2800" baseline="30000" dirty="0">
                <a:latin typeface="华文楷体" panose="02010600040101010101" pitchFamily="2" charset="-122"/>
                <a:ea typeface="华文楷体" panose="02010600040101010101" pitchFamily="2" charset="-122"/>
              </a:rPr>
              <a:t>h(p-1)(q-1)</a:t>
            </a:r>
            <a:r>
              <a:rPr lang="da-DK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 * kp = kp (mod q) </a:t>
            </a:r>
            <a:r>
              <a:rPr lang="zh-CN" altLang="da-DK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，即 </a:t>
            </a:r>
            <a:r>
              <a:rPr lang="da-DK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kp </a:t>
            </a:r>
            <a:r>
              <a:rPr lang="da-DK" altLang="zh-CN" sz="2800" baseline="30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h*φ(n</a:t>
            </a:r>
            <a:r>
              <a:rPr lang="da-DK" altLang="zh-CN" sz="2800" baseline="30000" dirty="0">
                <a:latin typeface="华文楷体" panose="02010600040101010101" pitchFamily="2" charset="-122"/>
                <a:ea typeface="华文楷体" panose="02010600040101010101" pitchFamily="2" charset="-122"/>
              </a:rPr>
              <a:t>)+1</a:t>
            </a:r>
            <a:r>
              <a:rPr lang="da-DK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 = kp (mod q</a:t>
            </a:r>
            <a:r>
              <a:rPr lang="da-DK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</a:p>
          <a:p>
            <a:pPr marL="0" indent="0">
              <a:lnSpc>
                <a:spcPct val="90000"/>
              </a:lnSpc>
              <a:buNone/>
              <a:defRPr/>
            </a:pPr>
            <a:r>
              <a:rPr lang="zh-CN" altLang="en-US" sz="2800" dirty="0" smtClean="0"/>
              <a:t>     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而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h*</a:t>
            </a:r>
            <a:r>
              <a:rPr lang="el-GR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φ(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n) + 1 = </a:t>
            </a:r>
            <a:r>
              <a:rPr lang="en-US" altLang="zh-CN" sz="28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ed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，因此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en-US" altLang="zh-CN" sz="28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kp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r>
              <a:rPr lang="en-US" altLang="zh-CN" sz="2800" baseline="300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ed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 = </a:t>
            </a:r>
            <a:r>
              <a:rPr lang="en-US" altLang="zh-CN" sz="28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kp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(mod q)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，即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en-US" altLang="zh-CN" sz="28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kp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r>
              <a:rPr lang="en-US" altLang="zh-CN" sz="2800" baseline="300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ed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 = </a:t>
            </a:r>
            <a:r>
              <a:rPr lang="en-US" altLang="zh-CN" sz="28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tq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+ </a:t>
            </a:r>
            <a:r>
              <a:rPr lang="en-US" altLang="zh-CN" sz="28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kp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；</a:t>
            </a:r>
            <a:r>
              <a:rPr lang="en-AU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/>
            </a:r>
            <a:br>
              <a:rPr lang="en-AU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r>
              <a:rPr lang="en-AU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由于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t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必然能被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p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整除，即 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t = 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t</a:t>
            </a:r>
            <a:r>
              <a:rPr lang="en-US" altLang="zh-CN" sz="2800" baseline="30000" dirty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pq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en-US" altLang="zh-CN" sz="28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kp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r>
              <a:rPr lang="en-US" altLang="zh-CN" sz="2800" baseline="30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2800" baseline="30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ed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 = 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t</a:t>
            </a:r>
            <a:r>
              <a:rPr lang="en-US" altLang="zh-CN" sz="2800" baseline="30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pq 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+ </a:t>
            </a:r>
            <a:r>
              <a:rPr lang="en-US" altLang="zh-CN" sz="28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kp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；</a:t>
            </a:r>
            <a:endParaRPr lang="en-US" altLang="zh-CN" sz="28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lnSpc>
                <a:spcPct val="90000"/>
              </a:lnSpc>
              <a:buNone/>
              <a:defRPr/>
            </a:pPr>
            <a:r>
              <a:rPr lang="da-DK" altLang="zh-CN" sz="2800" dirty="0" smtClean="0"/>
              <a:t>     </a:t>
            </a:r>
            <a:r>
              <a:rPr lang="zh-CN" altLang="en-US" sz="2800" dirty="0" smtClean="0"/>
              <a:t>即</a:t>
            </a:r>
            <a:r>
              <a:rPr lang="zh-CN" altLang="en-US" sz="2800" smtClean="0"/>
              <a:t>可</a:t>
            </a:r>
            <a:r>
              <a:rPr lang="zh-CN" altLang="en-US" sz="2800" smtClean="0"/>
              <a:t>推出</a:t>
            </a:r>
            <a:r>
              <a:rPr lang="en-AU" altLang="zh-CN" sz="2800">
                <a:latin typeface="华文楷体" panose="02010600040101010101" pitchFamily="2" charset="-122"/>
                <a:ea typeface="华文楷体" panose="02010600040101010101" pitchFamily="2" charset="-122"/>
              </a:rPr>
              <a:t>M</a:t>
            </a:r>
            <a:r>
              <a:rPr lang="da-DK" altLang="zh-CN" sz="2800" baseline="30000" smtClean="0">
                <a:latin typeface="华文楷体" pitchFamily="2" charset="-122"/>
                <a:ea typeface="华文楷体" pitchFamily="2" charset="-122"/>
              </a:rPr>
              <a:t>ed</a:t>
            </a:r>
            <a:r>
              <a:rPr lang="da-DK" altLang="zh-CN" sz="2800" dirty="0">
                <a:latin typeface="华文楷体" pitchFamily="2" charset="-122"/>
                <a:ea typeface="华文楷体" pitchFamily="2" charset="-122"/>
              </a:rPr>
              <a:t> = </a:t>
            </a:r>
            <a:r>
              <a:rPr lang="da-DK" altLang="zh-CN" sz="2800" dirty="0" smtClean="0">
                <a:latin typeface="华文楷体" pitchFamily="2" charset="-122"/>
                <a:ea typeface="华文楷体" pitchFamily="2" charset="-122"/>
              </a:rPr>
              <a:t>t</a:t>
            </a:r>
            <a:r>
              <a:rPr lang="en-US" altLang="zh-CN" sz="2800" baseline="30000" dirty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da-DK" altLang="zh-CN" sz="2800" dirty="0" smtClean="0">
                <a:latin typeface="华文楷体" pitchFamily="2" charset="-122"/>
                <a:ea typeface="华文楷体" pitchFamily="2" charset="-122"/>
              </a:rPr>
              <a:t>n </a:t>
            </a:r>
            <a:r>
              <a:rPr lang="da-DK" altLang="zh-CN" sz="2800">
                <a:latin typeface="华文楷体" pitchFamily="2" charset="-122"/>
                <a:ea typeface="华文楷体" pitchFamily="2" charset="-122"/>
              </a:rPr>
              <a:t>+ </a:t>
            </a:r>
            <a:r>
              <a:rPr lang="en-AU" altLang="zh-CN" sz="2800">
                <a:latin typeface="华文楷体" panose="02010600040101010101" pitchFamily="2" charset="-122"/>
                <a:ea typeface="华文楷体" panose="02010600040101010101" pitchFamily="2" charset="-122"/>
              </a:rPr>
              <a:t>M</a:t>
            </a:r>
            <a:r>
              <a:rPr lang="zh-CN" altLang="da-DK" sz="2800" smtClean="0">
                <a:latin typeface="华文楷体" pitchFamily="2" charset="-122"/>
                <a:ea typeface="华文楷体" pitchFamily="2" charset="-122"/>
              </a:rPr>
              <a:t>，</a:t>
            </a:r>
            <a:r>
              <a:rPr lang="zh-CN" altLang="da-DK" sz="2800" dirty="0">
                <a:latin typeface="华文楷体" pitchFamily="2" charset="-122"/>
                <a:ea typeface="华文楷体" pitchFamily="2" charset="-122"/>
              </a:rPr>
              <a:t>即</a:t>
            </a:r>
            <a:r>
              <a:rPr lang="da-DK" altLang="zh-CN" sz="2800">
                <a:latin typeface="华文楷体" pitchFamily="2" charset="-122"/>
                <a:ea typeface="华文楷体" pitchFamily="2" charset="-122"/>
              </a:rPr>
              <a:t> </a:t>
            </a:r>
            <a:r>
              <a:rPr lang="en-AU" altLang="zh-CN" sz="2800">
                <a:latin typeface="华文楷体" panose="02010600040101010101" pitchFamily="2" charset="-122"/>
                <a:ea typeface="华文楷体" panose="02010600040101010101" pitchFamily="2" charset="-122"/>
              </a:rPr>
              <a:t>M</a:t>
            </a:r>
            <a:r>
              <a:rPr lang="da-DK" altLang="zh-CN" sz="2800" b="1" baseline="30000" smtClean="0">
                <a:latin typeface="华文楷体" pitchFamily="2" charset="-122"/>
                <a:ea typeface="华文楷体" pitchFamily="2" charset="-122"/>
              </a:rPr>
              <a:t>ed</a:t>
            </a:r>
            <a:r>
              <a:rPr lang="da-DK" altLang="zh-CN" sz="2800" b="1" dirty="0">
                <a:latin typeface="华文楷体" pitchFamily="2" charset="-122"/>
                <a:ea typeface="华文楷体" pitchFamily="2" charset="-122"/>
              </a:rPr>
              <a:t>  </a:t>
            </a:r>
            <a:r>
              <a:rPr lang="da-DK" altLang="zh-CN" sz="2800" b="1">
                <a:latin typeface="华文楷体" pitchFamily="2" charset="-122"/>
                <a:ea typeface="华文楷体" pitchFamily="2" charset="-122"/>
              </a:rPr>
              <a:t>= </a:t>
            </a:r>
            <a:r>
              <a:rPr lang="en-AU" altLang="zh-CN" sz="2800">
                <a:latin typeface="华文楷体" panose="02010600040101010101" pitchFamily="2" charset="-122"/>
                <a:ea typeface="华文楷体" panose="02010600040101010101" pitchFamily="2" charset="-122"/>
              </a:rPr>
              <a:t>M</a:t>
            </a:r>
            <a:r>
              <a:rPr lang="da-DK" altLang="zh-CN" sz="2800" b="1" smtClean="0">
                <a:latin typeface="华文楷体" pitchFamily="2" charset="-122"/>
                <a:ea typeface="华文楷体" pitchFamily="2" charset="-122"/>
              </a:rPr>
              <a:t> </a:t>
            </a:r>
            <a:r>
              <a:rPr lang="da-DK" altLang="zh-CN" sz="2800" b="1" dirty="0">
                <a:latin typeface="华文楷体" pitchFamily="2" charset="-122"/>
                <a:ea typeface="华文楷体" pitchFamily="2" charset="-122"/>
              </a:rPr>
              <a:t>(mod n)</a:t>
            </a:r>
            <a:endParaRPr lang="en-AU" altLang="zh-CN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144582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AU" altLang="zh-CN" smtClean="0"/>
              <a:t>RSA </a:t>
            </a:r>
            <a:r>
              <a:rPr lang="zh-CN" altLang="en-US" smtClean="0"/>
              <a:t>例子</a:t>
            </a:r>
            <a:r>
              <a:rPr lang="en-AU" altLang="zh-CN" smtClean="0"/>
              <a:t>- </a:t>
            </a:r>
            <a:r>
              <a:rPr lang="zh-CN" altLang="en-US" smtClean="0"/>
              <a:t>密钥设置</a:t>
            </a:r>
            <a:endParaRPr lang="zh-CN" altLang="en-AU" smtClean="0"/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1454" y="2108896"/>
            <a:ext cx="11176000" cy="3933567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FontTx/>
              <a:buAutoNum type="arabicPeriod"/>
              <a:defRPr/>
            </a:pP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选择素数</a:t>
            </a:r>
            <a:r>
              <a:rPr lang="en-AU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: </a:t>
            </a:r>
            <a:r>
              <a:rPr lang="en-AU" altLang="zh-CN" sz="2800" i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p</a:t>
            </a:r>
            <a:r>
              <a:rPr lang="en-AU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=17 &amp; </a:t>
            </a:r>
            <a:r>
              <a:rPr lang="en-AU" altLang="zh-CN" sz="2800" i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q</a:t>
            </a:r>
            <a:r>
              <a:rPr lang="en-AU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=11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eriod"/>
              <a:defRPr/>
            </a:pP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计算：</a:t>
            </a:r>
            <a:r>
              <a:rPr 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	</a:t>
            </a:r>
            <a:r>
              <a:rPr lang="en-AU" altLang="zh-CN" sz="2800" i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n </a:t>
            </a:r>
            <a:r>
              <a:rPr lang="en-AU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= </a:t>
            </a:r>
            <a:r>
              <a:rPr lang="en-AU" altLang="zh-CN" sz="2800" i="1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pq</a:t>
            </a:r>
            <a:r>
              <a:rPr lang="en-AU" altLang="zh-CN" sz="2800" i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AU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=17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 x </a:t>
            </a:r>
            <a:r>
              <a:rPr lang="en-AU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11=187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eriod"/>
              <a:defRPr/>
            </a:pP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计算：</a:t>
            </a:r>
            <a:r>
              <a:rPr 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	</a:t>
            </a:r>
            <a:r>
              <a:rPr lang="en-AU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ø(</a:t>
            </a:r>
            <a:r>
              <a:rPr lang="en-AU" altLang="zh-CN" sz="2800" i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n</a:t>
            </a:r>
            <a:r>
              <a:rPr lang="en-AU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)=(</a:t>
            </a:r>
            <a:r>
              <a:rPr lang="en-AU" altLang="zh-CN" sz="2800" i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p–</a:t>
            </a:r>
            <a:r>
              <a:rPr lang="en-AU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1)(</a:t>
            </a:r>
            <a:r>
              <a:rPr lang="en-AU" altLang="zh-CN" sz="2800" i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q-</a:t>
            </a:r>
            <a:r>
              <a:rPr lang="en-AU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1)=16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x</a:t>
            </a:r>
            <a:r>
              <a:rPr lang="en-AU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10=160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eriod"/>
              <a:defRPr/>
            </a:pP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选择： </a:t>
            </a:r>
            <a:r>
              <a:rPr lang="en-AU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e:</a:t>
            </a:r>
            <a:r>
              <a:rPr lang="en-AU" altLang="zh-CN" sz="2800" i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AU" altLang="zh-CN" sz="28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gcd</a:t>
            </a:r>
            <a:r>
              <a:rPr lang="en-AU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(e,160)=1; choose </a:t>
            </a:r>
            <a:r>
              <a:rPr lang="en-AU" altLang="zh-CN" sz="2800" i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e</a:t>
            </a:r>
            <a:r>
              <a:rPr lang="en-AU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=7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eriod"/>
              <a:defRPr/>
            </a:pP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决定： </a:t>
            </a:r>
            <a:r>
              <a:rPr lang="en-AU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d:</a:t>
            </a:r>
            <a:r>
              <a:rPr lang="en-AU" altLang="zh-CN" sz="2800" i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de=</a:t>
            </a:r>
            <a:r>
              <a:rPr lang="en-AU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 mod 160 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而且</a:t>
            </a:r>
            <a:r>
              <a:rPr lang="en-AU" altLang="zh-CN" sz="2800" i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d </a:t>
            </a:r>
            <a:r>
              <a:rPr lang="en-AU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&lt; 160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，得出</a:t>
            </a:r>
            <a:r>
              <a:rPr lang="en-AU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d=23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AU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由于</a:t>
            </a:r>
            <a:r>
              <a:rPr lang="en-AU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23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x</a:t>
            </a:r>
            <a:r>
              <a:rPr lang="en-AU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7=161</a:t>
            </a:r>
            <a:r>
              <a:rPr lang="en-AU" altLang="zh-CN" sz="28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= </a:t>
            </a:r>
            <a:r>
              <a:rPr lang="en-AU" altLang="zh-CN" sz="28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en-US" altLang="zh-CN" sz="28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x</a:t>
            </a:r>
            <a:r>
              <a:rPr lang="en-AU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160+1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eriod"/>
              <a:defRPr/>
            </a:pP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公布公钥： 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PU={7,187}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eriod"/>
              <a:defRPr/>
            </a:pP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保留私钥：</a:t>
            </a:r>
            <a:r>
              <a:rPr 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PR={23,</a:t>
            </a:r>
            <a:r>
              <a:rPr lang="en-AU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187}</a:t>
            </a:r>
          </a:p>
          <a:p>
            <a:pPr marL="609600" indent="-609600" eaLnBrk="1" hangingPunct="1">
              <a:lnSpc>
                <a:spcPct val="90000"/>
              </a:lnSpc>
              <a:defRPr/>
            </a:pPr>
            <a:endParaRPr lang="en-AU" altLang="zh-CN" sz="2800" dirty="0" smtClean="0"/>
          </a:p>
        </p:txBody>
      </p:sp>
    </p:spTree>
    <p:extLst>
      <p:ext uri="{BB962C8B-B14F-4D97-AF65-F5344CB8AC3E}">
        <p14:creationId xmlns:p14="http://schemas.microsoft.com/office/powerpoint/2010/main" val="34841562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AU" altLang="zh-CN" smtClean="0"/>
              <a:t>RSA </a:t>
            </a:r>
            <a:r>
              <a:rPr lang="zh-CN" altLang="en-US" smtClean="0"/>
              <a:t>例子</a:t>
            </a:r>
            <a:r>
              <a:rPr lang="en-AU" altLang="zh-CN" smtClean="0"/>
              <a:t>- </a:t>
            </a:r>
            <a:r>
              <a:rPr lang="zh-CN" altLang="en-US" smtClean="0"/>
              <a:t>加密</a:t>
            </a:r>
            <a:r>
              <a:rPr lang="en-AU" altLang="zh-CN" smtClean="0"/>
              <a:t>/</a:t>
            </a:r>
            <a:r>
              <a:rPr lang="zh-CN" altLang="en-US" smtClean="0"/>
              <a:t>解密</a:t>
            </a:r>
            <a:endParaRPr lang="zh-CN" altLang="en-AU" smtClean="0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7854" y="2017713"/>
            <a:ext cx="10363200" cy="41148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简单</a:t>
            </a:r>
            <a:r>
              <a:rPr lang="en-AU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RSA 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加密</a:t>
            </a:r>
            <a:r>
              <a:rPr lang="en-AU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/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解密例子：</a:t>
            </a:r>
            <a:r>
              <a:rPr lang="zh-CN" altLang="en-AU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</a:p>
          <a:p>
            <a:pPr eaLnBrk="1" hangingPunct="1"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给定一个消息</a:t>
            </a:r>
            <a:r>
              <a:rPr lang="zh-CN" altLang="en-AU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AU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M = 88 (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注意</a:t>
            </a:r>
            <a:r>
              <a:rPr lang="zh-CN" altLang="en-AU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AU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88&lt;187)</a:t>
            </a:r>
          </a:p>
          <a:p>
            <a:pPr eaLnBrk="1" hangingPunct="1"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加密</a:t>
            </a:r>
            <a:r>
              <a:rPr lang="en-AU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: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AU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C = 88</a:t>
            </a:r>
            <a:r>
              <a:rPr lang="en-AU" altLang="zh-CN" baseline="30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7</a:t>
            </a:r>
            <a:r>
              <a:rPr lang="en-AU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mod 187 = 11 </a:t>
            </a:r>
          </a:p>
          <a:p>
            <a:pPr eaLnBrk="1" hangingPunct="1"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解密</a:t>
            </a:r>
            <a:r>
              <a:rPr lang="en-AU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: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AU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M = 11</a:t>
            </a:r>
            <a:r>
              <a:rPr lang="en-AU" altLang="zh-CN" baseline="30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23</a:t>
            </a:r>
            <a:r>
              <a:rPr lang="en-AU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mod 187 = 88 </a:t>
            </a:r>
          </a:p>
        </p:txBody>
      </p:sp>
    </p:spTree>
    <p:extLst>
      <p:ext uri="{BB962C8B-B14F-4D97-AF65-F5344CB8AC3E}">
        <p14:creationId xmlns:p14="http://schemas.microsoft.com/office/powerpoint/2010/main" val="27640359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AU" altLang="zh-CN" smtClean="0"/>
              <a:t>Diffie-Hellman </a:t>
            </a:r>
            <a:r>
              <a:rPr lang="zh-CN" altLang="en-US" smtClean="0"/>
              <a:t>密钥交换</a:t>
            </a:r>
            <a:endParaRPr lang="zh-CN" altLang="en-AU" smtClean="0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7854" y="2017713"/>
            <a:ext cx="10363200" cy="41148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第一个公钥方案</a:t>
            </a:r>
            <a:endParaRPr lang="en-AU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在</a:t>
            </a:r>
            <a:r>
              <a:rPr lang="en-AU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1976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AU" altLang="zh-CN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Diffie</a:t>
            </a:r>
            <a:r>
              <a:rPr lang="en-AU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&amp; Hellman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阐述了公钥概念</a:t>
            </a:r>
            <a:endParaRPr lang="en-AU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eaLnBrk="1" hangingPunct="1">
              <a:defRPr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注意</a:t>
            </a:r>
            <a:r>
              <a:rPr lang="en-AU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: </a:t>
            </a:r>
            <a:r>
              <a:rPr 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Williamson</a:t>
            </a:r>
            <a:r>
              <a:rPr lang="en-AU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在</a:t>
            </a:r>
            <a:r>
              <a:rPr lang="en-AU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1970 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年秘密提过这个概念</a:t>
            </a:r>
            <a:endParaRPr lang="en-AU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是一个公开交换密钥的实际可行方法</a:t>
            </a:r>
            <a:endParaRPr lang="en-AU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在很多商业产品中进行应用</a:t>
            </a:r>
            <a:endParaRPr lang="en-AU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180583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AU" altLang="zh-CN" smtClean="0"/>
              <a:t>Diffie-Hellman</a:t>
            </a:r>
            <a:r>
              <a:rPr lang="zh-CN" altLang="en-US" smtClean="0"/>
              <a:t>密钥交换</a:t>
            </a:r>
            <a:endParaRPr lang="zh-CN" altLang="en-AU" smtClean="0"/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7854" y="2017713"/>
            <a:ext cx="103632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一个密钥分发策略</a:t>
            </a:r>
            <a:r>
              <a:rPr lang="en-AU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不能用于交换任意消息</a:t>
            </a:r>
            <a:r>
              <a:rPr lang="en-AU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相当于可以建立一个共同的密钥</a:t>
            </a:r>
            <a:r>
              <a:rPr lang="en-AU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只有两个参与方才知道</a:t>
            </a:r>
            <a:r>
              <a:rPr lang="en-AU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密钥的值取决于参与方（和他们的私钥和公钥信息）</a:t>
            </a:r>
            <a:endParaRPr lang="en-AU" altLang="zh-CN" sz="28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基于在有限</a:t>
            </a:r>
            <a:r>
              <a:rPr lang="en-AU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(Galois) field (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模素数或者多项式运算</a:t>
            </a:r>
            <a:r>
              <a:rPr lang="en-AU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) – 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简单</a:t>
            </a:r>
            <a:endParaRPr lang="en-AU" altLang="zh-CN" sz="28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安全依赖于计算离散对数难题（与分解大数类似）</a:t>
            </a:r>
            <a:r>
              <a:rPr lang="en-AU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– 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困难</a:t>
            </a:r>
            <a:endParaRPr lang="en-AU" altLang="zh-CN" sz="28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en-AU" altLang="zh-CN" sz="28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792925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AU" altLang="zh-CN" smtClean="0"/>
              <a:t>Diffie-Hellman </a:t>
            </a:r>
            <a:r>
              <a:rPr lang="zh-CN" altLang="en-US" smtClean="0"/>
              <a:t>设置</a:t>
            </a:r>
            <a:endParaRPr lang="zh-CN" altLang="en-AU" smtClean="0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5497" y="2017713"/>
            <a:ext cx="10363200" cy="41148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所有用户同意以下全局参数：</a:t>
            </a:r>
            <a:endParaRPr lang="en-US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eaLnBrk="1" hangingPunct="1"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大素数或者多项式</a:t>
            </a:r>
            <a:r>
              <a:rPr lang="en-AU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q</a:t>
            </a:r>
          </a:p>
          <a:p>
            <a:pPr lvl="1" eaLnBrk="1" hangingPunct="1">
              <a:defRPr/>
            </a:pPr>
            <a:r>
              <a:rPr lang="en-AU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a 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是模</a:t>
            </a:r>
            <a:r>
              <a:rPr lang="en-AU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q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下的一个原始根</a:t>
            </a:r>
            <a:endParaRPr lang="en-AU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每一个用户</a:t>
            </a:r>
            <a:r>
              <a:rPr 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例如</a:t>
            </a:r>
            <a:r>
              <a:rPr 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A) 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产生他们的密钥</a:t>
            </a:r>
            <a:endParaRPr lang="en-US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eaLnBrk="1" hangingPunct="1"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选择一个私钥</a:t>
            </a:r>
            <a:r>
              <a:rPr lang="en-AU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数字</a:t>
            </a:r>
            <a:r>
              <a:rPr lang="en-AU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):  </a:t>
            </a:r>
            <a:r>
              <a:rPr lang="en-AU" altLang="zh-CN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x</a:t>
            </a:r>
            <a:r>
              <a:rPr lang="en-AU" altLang="zh-CN" baseline="-250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r>
              <a:rPr lang="en-AU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&lt; q </a:t>
            </a:r>
          </a:p>
          <a:p>
            <a:pPr lvl="1" eaLnBrk="1" hangingPunct="1"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计算他们的公开密钥：</a:t>
            </a:r>
            <a:r>
              <a:rPr lang="en-AU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AU" altLang="zh-CN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y</a:t>
            </a:r>
            <a:r>
              <a:rPr lang="en-AU" altLang="zh-CN" baseline="-250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r>
              <a:rPr lang="en-AU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= </a:t>
            </a:r>
            <a:r>
              <a:rPr lang="el-GR" dirty="0" smtClean="0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a</a:t>
            </a:r>
            <a:r>
              <a:rPr lang="en-AU" altLang="zh-CN" baseline="600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x</a:t>
            </a:r>
            <a:r>
              <a:rPr lang="en-AU" altLang="zh-CN" baseline="400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r>
              <a:rPr lang="en-AU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mod q</a:t>
            </a:r>
          </a:p>
          <a:p>
            <a:pPr eaLnBrk="1" hangingPunct="1">
              <a:defRPr/>
            </a:pPr>
            <a:r>
              <a:rPr lang="en-AU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每个用户公开密钥 </a:t>
            </a:r>
            <a:r>
              <a:rPr lang="en-AU" altLang="zh-CN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y</a:t>
            </a:r>
            <a:r>
              <a:rPr lang="en-AU" altLang="zh-CN" baseline="-250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endParaRPr lang="en-AU" altLang="zh-CN" baseline="-250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32580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AU" dirty="0" err="1">
                <a:ea typeface="ＭＳ Ｐゴシック" pitchFamily="-107" charset="-128"/>
              </a:rPr>
              <a:t>Diffie</a:t>
            </a:r>
            <a:r>
              <a:rPr lang="en-AU" dirty="0">
                <a:ea typeface="ＭＳ Ｐゴシック" pitchFamily="-107" charset="-128"/>
              </a:rPr>
              <a:t>-Hellman </a:t>
            </a:r>
            <a:r>
              <a:rPr lang="zh-CN" altLang="en-US" dirty="0" smtClean="0">
                <a:ea typeface="ＭＳ Ｐゴシック" pitchFamily="-107" charset="-128"/>
              </a:rPr>
              <a:t>密钥交换</a:t>
            </a:r>
            <a:endParaRPr lang="en-AU" dirty="0">
              <a:ea typeface="ＭＳ Ｐゴシック" pitchFamily="-107" charset="-128"/>
            </a:endParaRP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6741" y="2096540"/>
            <a:ext cx="11343217" cy="3624648"/>
          </a:xfrm>
        </p:spPr>
        <p:txBody>
          <a:bodyPr rIns="0"/>
          <a:lstStyle/>
          <a:p>
            <a:pPr eaLnBrk="1" hangingPunct="1">
              <a:lnSpc>
                <a:spcPct val="90000"/>
              </a:lnSpc>
              <a:defRPr/>
            </a:pP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用户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和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B 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共享会话密钥</a:t>
            </a:r>
            <a:r>
              <a:rPr lang="en-AU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K</a:t>
            </a:r>
            <a:r>
              <a:rPr lang="en-AU" altLang="zh-CN" sz="2800" baseline="-25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AB</a:t>
            </a:r>
            <a:r>
              <a:rPr lang="en-AU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: 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AU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K</a:t>
            </a:r>
            <a:r>
              <a:rPr lang="en-AU" altLang="zh-CN" sz="2400" baseline="-25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AB</a:t>
            </a:r>
            <a:r>
              <a:rPr lang="en-AU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= </a:t>
            </a:r>
            <a:r>
              <a:rPr lang="el-GR" sz="2400" dirty="0" smtClean="0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a</a:t>
            </a:r>
            <a:r>
              <a:rPr lang="en-AU" altLang="zh-CN" sz="2400" baseline="600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x</a:t>
            </a:r>
            <a:r>
              <a:rPr lang="en-AU" altLang="zh-CN" sz="2400" baseline="400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A.</a:t>
            </a:r>
            <a:r>
              <a:rPr lang="en-AU" altLang="zh-CN" sz="2400" baseline="600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x</a:t>
            </a:r>
            <a:r>
              <a:rPr lang="en-AU" altLang="zh-CN" sz="2400" baseline="400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B</a:t>
            </a:r>
            <a:r>
              <a:rPr lang="en-AU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mod q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AU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= </a:t>
            </a:r>
            <a:r>
              <a:rPr lang="en-AU" altLang="zh-CN" sz="24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y</a:t>
            </a:r>
            <a:r>
              <a:rPr lang="en-AU" altLang="zh-CN" sz="2400" baseline="-250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r>
              <a:rPr lang="en-AU" altLang="zh-CN" sz="2400" baseline="600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x</a:t>
            </a:r>
            <a:r>
              <a:rPr lang="en-AU" altLang="zh-CN" sz="2400" baseline="400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B</a:t>
            </a:r>
            <a:r>
              <a:rPr lang="en-AU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mod q  (</a:t>
            </a:r>
            <a:r>
              <a:rPr lang="en-AU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B</a:t>
            </a:r>
            <a:r>
              <a:rPr lang="en-AU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使用这个公式计算</a:t>
            </a:r>
            <a:r>
              <a:rPr lang="en-AU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) 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AU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= </a:t>
            </a:r>
            <a:r>
              <a:rPr lang="en-AU" altLang="zh-CN" sz="24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y</a:t>
            </a:r>
            <a:r>
              <a:rPr lang="en-AU" altLang="zh-CN" sz="2400" baseline="-250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B</a:t>
            </a:r>
            <a:r>
              <a:rPr lang="en-AU" altLang="zh-CN" sz="2400" baseline="600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x</a:t>
            </a:r>
            <a:r>
              <a:rPr lang="en-AU" altLang="zh-CN" sz="2400" baseline="400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r>
              <a:rPr lang="en-AU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mod q  (</a:t>
            </a:r>
            <a:r>
              <a:rPr lang="en-AU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A 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使用这个公式计算</a:t>
            </a:r>
            <a:r>
              <a:rPr lang="en-AU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)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AU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K</a:t>
            </a:r>
            <a:r>
              <a:rPr lang="en-AU" altLang="zh-CN" sz="2800" baseline="-25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AB</a:t>
            </a:r>
            <a:r>
              <a:rPr lang="en-AU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作为会话密钥，可以在</a:t>
            </a:r>
            <a:r>
              <a:rPr lang="en-AU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Alice 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和 </a:t>
            </a:r>
            <a:r>
              <a:rPr lang="en-AU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Bob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之间采用私钥加密方案中使用</a:t>
            </a:r>
            <a:endParaRPr lang="en-AU" altLang="zh-CN" sz="28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如果</a:t>
            </a:r>
            <a:r>
              <a:rPr lang="en-AU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Alice 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和</a:t>
            </a:r>
            <a:r>
              <a:rPr lang="en-AU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Bob 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接着通信</a:t>
            </a:r>
            <a:r>
              <a:rPr lang="en-AU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, 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他们将会采用同样的密钥，除非他们选择新的公钥</a:t>
            </a:r>
            <a:r>
              <a:rPr lang="en-AU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攻击者获得一个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x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，必须解决离散对数问题才能破解</a:t>
            </a:r>
            <a:endParaRPr lang="en-AU" altLang="zh-CN" sz="28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367852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AU" altLang="zh-CN" smtClean="0"/>
              <a:t>Diffie-Hellman </a:t>
            </a:r>
            <a:r>
              <a:rPr lang="zh-CN" altLang="en-US" smtClean="0"/>
              <a:t>例子</a:t>
            </a:r>
            <a:endParaRPr lang="zh-CN" altLang="en-AU" smtClean="0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60211" y="2017713"/>
            <a:ext cx="103632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用户 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Alice 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和</a:t>
            </a:r>
            <a:r>
              <a:rPr 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Bob 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想要交换密钥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: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同意素数</a:t>
            </a:r>
            <a:r>
              <a:rPr 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q=353 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和</a:t>
            </a:r>
            <a:r>
              <a:rPr 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l-GR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a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=3</a:t>
            </a:r>
            <a:endParaRPr lang="en-US" altLang="zh-CN" sz="28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选择随机私钥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: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AU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A 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选择 </a:t>
            </a:r>
            <a:r>
              <a:rPr lang="en-AU" altLang="zh-CN" sz="24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x</a:t>
            </a:r>
            <a:r>
              <a:rPr lang="en-AU" altLang="zh-CN" sz="2400" baseline="-250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r>
              <a:rPr lang="en-AU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=97, B 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选择 </a:t>
            </a:r>
            <a:r>
              <a:rPr lang="en-AU" altLang="zh-CN" sz="24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x</a:t>
            </a:r>
            <a:r>
              <a:rPr lang="en-AU" altLang="zh-CN" sz="2400" baseline="-250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B</a:t>
            </a:r>
            <a:r>
              <a:rPr lang="en-AU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=233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计算各自的公钥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: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AU" altLang="zh-CN" sz="24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y</a:t>
            </a:r>
            <a:r>
              <a:rPr lang="en-AU" altLang="zh-CN" sz="2400" baseline="-250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r>
              <a:rPr lang="en-AU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=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r>
              <a:rPr lang="en-AU" altLang="zh-CN" sz="2400" baseline="60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97 </a:t>
            </a:r>
            <a:r>
              <a:rPr lang="en-AU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mod 353 = 40	(Alice)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AU" altLang="zh-CN" sz="24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y</a:t>
            </a:r>
            <a:r>
              <a:rPr lang="en-AU" altLang="zh-CN" sz="2400" baseline="-250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B</a:t>
            </a:r>
            <a:r>
              <a:rPr lang="en-AU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=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r>
              <a:rPr lang="en-AU" altLang="zh-CN" sz="2400" baseline="60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233</a:t>
            </a:r>
            <a:r>
              <a:rPr lang="en-AU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mod 353 = 248	(Bob)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计算会话密钥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: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AU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K</a:t>
            </a:r>
            <a:r>
              <a:rPr lang="en-AU" altLang="zh-CN" sz="2400" baseline="-25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AB</a:t>
            </a:r>
            <a:r>
              <a:rPr lang="en-AU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= </a:t>
            </a:r>
            <a:r>
              <a:rPr lang="en-AU" altLang="zh-CN" sz="24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y</a:t>
            </a:r>
            <a:r>
              <a:rPr lang="en-AU" altLang="zh-CN" sz="2400" baseline="-250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B</a:t>
            </a:r>
            <a:r>
              <a:rPr lang="en-AU" altLang="zh-CN" sz="2400" baseline="600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x</a:t>
            </a:r>
            <a:r>
              <a:rPr lang="en-AU" altLang="zh-CN" sz="2400" baseline="400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r>
              <a:rPr lang="en-AU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mod 353 = 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248</a:t>
            </a:r>
            <a:r>
              <a:rPr lang="en-AU" altLang="zh-CN" sz="2400" baseline="60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97</a:t>
            </a:r>
            <a:r>
              <a:rPr lang="en-AU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= 160	(Alice)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AU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K</a:t>
            </a:r>
            <a:r>
              <a:rPr lang="en-AU" altLang="zh-CN" sz="2400" baseline="-25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AB</a:t>
            </a:r>
            <a:r>
              <a:rPr lang="en-AU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= </a:t>
            </a:r>
            <a:r>
              <a:rPr lang="en-AU" altLang="zh-CN" sz="24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y</a:t>
            </a:r>
            <a:r>
              <a:rPr lang="en-AU" altLang="zh-CN" sz="2400" baseline="-250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r>
              <a:rPr lang="en-AU" altLang="zh-CN" sz="2400" baseline="600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x</a:t>
            </a:r>
            <a:r>
              <a:rPr lang="en-AU" altLang="zh-CN" sz="2400" baseline="400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B</a:t>
            </a:r>
            <a:r>
              <a:rPr lang="en-AU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mod 353 = 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40</a:t>
            </a:r>
            <a:r>
              <a:rPr lang="en-AU" altLang="zh-CN" sz="2400" baseline="60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233</a:t>
            </a:r>
            <a:r>
              <a:rPr lang="en-AU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= 160	(Bob)</a:t>
            </a:r>
          </a:p>
          <a:p>
            <a:pPr lvl="1" eaLnBrk="1" hangingPunct="1">
              <a:lnSpc>
                <a:spcPct val="90000"/>
              </a:lnSpc>
              <a:defRPr/>
            </a:pPr>
            <a:endParaRPr lang="en-AU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3024777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b="1" dirty="0" smtClean="0"/>
              <a:t>私钥加密</a:t>
            </a:r>
            <a:endParaRPr lang="zh-CN" altLang="en-AU" b="1" dirty="0" smtClean="0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2026" y="2083281"/>
            <a:ext cx="11247967" cy="3440197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传统的私钥</a:t>
            </a:r>
            <a:r>
              <a:rPr lang="en-AU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/</a:t>
            </a: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密钥</a:t>
            </a:r>
            <a:r>
              <a:rPr lang="en-AU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/</a:t>
            </a: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单钥加密只使用一个密钥</a:t>
            </a:r>
            <a:r>
              <a:rPr lang="en-AU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endParaRPr lang="en-AU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在发送方和接收方共享</a:t>
            </a:r>
            <a:r>
              <a:rPr lang="en-AU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endParaRPr lang="en-AU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如果这个密钥被发现，通信就不安全</a:t>
            </a:r>
            <a:endParaRPr lang="en-AU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同样这是对称的</a:t>
            </a:r>
            <a:r>
              <a:rPr lang="en-AU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, 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双方是平等的</a:t>
            </a:r>
            <a:r>
              <a:rPr lang="en-AU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endParaRPr lang="en-AU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因此不会保护发送方和接收方，可能收到伪造消息和无法保证确实由发送方发送的</a:t>
            </a:r>
            <a:endParaRPr lang="en-AU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537488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密钥交换协议</a:t>
            </a:r>
            <a:endParaRPr lang="en-AU" altLang="zh-CN" smtClean="0"/>
          </a:p>
        </p:txBody>
      </p:sp>
      <p:sp>
        <p:nvSpPr>
          <p:cNvPr id="9625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819669" y="2067708"/>
            <a:ext cx="10972800" cy="2936789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每一次通信时，用户能够随机产生 私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/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公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D-H 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密钥</a:t>
            </a:r>
            <a:endParaRPr lang="en-AU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用户能够产生一个已知 私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/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公 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D-H 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密钥和在一个目录里公布，接着请求并用于他们之间的安全通信</a:t>
            </a:r>
            <a:endParaRPr lang="en-AU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这些都无法抵抗 中间人攻击</a:t>
            </a:r>
            <a:endParaRPr lang="en-AU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需要进行密钥的认证</a:t>
            </a:r>
            <a:endParaRPr lang="en-AU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075995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“中间人”攻击</a:t>
            </a:r>
            <a:endParaRPr 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9651" y="2100649"/>
            <a:ext cx="11298191" cy="4114800"/>
          </a:xfrm>
        </p:spPr>
        <p:txBody>
          <a:bodyPr/>
          <a:lstStyle/>
          <a:p>
            <a:pPr marL="514350" indent="-514350" eaLnBrk="1" hangingPunct="1">
              <a:buFont typeface="Arial" pitchFamily="-107" charset="0"/>
              <a:buAutoNum type="arabicPeriod"/>
              <a:defRPr/>
            </a:pPr>
            <a:r>
              <a:rPr 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Darth 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准备创建两对 公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/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私 密钥</a:t>
            </a:r>
            <a:endParaRPr lang="en-US" sz="24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514350" indent="-514350" eaLnBrk="1" hangingPunct="1">
              <a:buFont typeface="Arial" pitchFamily="-107" charset="0"/>
              <a:buAutoNum type="arabicPeriod"/>
              <a:defRPr/>
            </a:pPr>
            <a:r>
              <a:rPr 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Alice 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传送 她的公钥给 </a:t>
            </a:r>
            <a:r>
              <a:rPr 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Bob</a:t>
            </a:r>
          </a:p>
          <a:p>
            <a:pPr marL="514350" indent="-514350">
              <a:buFont typeface="Arial" pitchFamily="-107" charset="0"/>
              <a:buAutoNum type="arabicPeriod"/>
              <a:defRPr/>
            </a:pPr>
            <a:r>
              <a:rPr 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Darth 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拦截了她的公钥然后传送 </a:t>
            </a:r>
            <a:r>
              <a:rPr lang="zh-CN" altLang="en-US" sz="2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他</a:t>
            </a:r>
            <a:r>
              <a:rPr lang="zh-CN" altLang="en-US" sz="2400">
                <a:latin typeface="华文楷体" panose="02010600040101010101" pitchFamily="2" charset="-122"/>
                <a:ea typeface="华文楷体" panose="02010600040101010101" pitchFamily="2" charset="-122"/>
              </a:rPr>
              <a:t>的公钥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给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Bob. </a:t>
            </a:r>
            <a:r>
              <a:rPr 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Darth 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同样计算一个共享密钥给</a:t>
            </a:r>
            <a:r>
              <a:rPr 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Alice</a:t>
            </a:r>
          </a:p>
          <a:p>
            <a:pPr marL="514350" indent="-514350" eaLnBrk="1" hangingPunct="1">
              <a:buFont typeface="Arial" pitchFamily="-107" charset="0"/>
              <a:buAutoNum type="arabicPeriod"/>
              <a:defRPr/>
            </a:pPr>
            <a:r>
              <a:rPr 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Bob 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接收到公钥，计算共享密钥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Darth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而不是</a:t>
            </a:r>
            <a:r>
              <a:rPr 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Alice </a:t>
            </a:r>
          </a:p>
          <a:p>
            <a:pPr marL="514350" indent="-514350" eaLnBrk="1" hangingPunct="1">
              <a:buFont typeface="Arial" pitchFamily="-107" charset="0"/>
              <a:buAutoNum type="arabicPeriod"/>
              <a:defRPr/>
            </a:pPr>
            <a:r>
              <a:rPr 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Bob 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传送 他的公钥给 </a:t>
            </a:r>
            <a:r>
              <a:rPr 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Alice  </a:t>
            </a:r>
          </a:p>
          <a:p>
            <a:pPr marL="514350" indent="-514350" eaLnBrk="1" hangingPunct="1">
              <a:buFont typeface="Arial" pitchFamily="-107" charset="0"/>
              <a:buAutoNum type="arabicPeriod"/>
              <a:defRPr/>
            </a:pPr>
            <a:r>
              <a:rPr 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Darth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拦截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了他的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公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钥并传送他的第二公钥给</a:t>
            </a:r>
            <a:r>
              <a:rPr 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Alice. Darth 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计算与</a:t>
            </a:r>
            <a:r>
              <a:rPr 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Bob 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的共享密钥</a:t>
            </a:r>
            <a:endParaRPr lang="en-US" sz="24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514350" indent="-514350" eaLnBrk="1" hangingPunct="1">
              <a:buFont typeface="Arial" pitchFamily="-107" charset="0"/>
              <a:buAutoNum type="arabicPeriod"/>
              <a:defRPr/>
            </a:pPr>
            <a:r>
              <a:rPr 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Alice 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接收密钥并计算她与</a:t>
            </a:r>
            <a:r>
              <a:rPr 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Darth 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而不是</a:t>
            </a:r>
            <a:r>
              <a:rPr 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Bob 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的共享密钥</a:t>
            </a:r>
            <a:endParaRPr lang="en-US" altLang="zh-CN" sz="24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514350" indent="-514350" eaLnBrk="1" hangingPunct="1">
              <a:buFont typeface="Arial" pitchFamily="-107" charset="0"/>
              <a:buAutoNum type="arabicPeriod"/>
              <a:defRPr/>
            </a:pP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Darth 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接着拦截，解密，重新加密，在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Alice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和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Bob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之间 转发所有的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消息</a:t>
            </a:r>
            <a:endParaRPr lang="en-US" sz="24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131054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b="1" dirty="0" smtClean="0"/>
              <a:t>消息认证</a:t>
            </a:r>
            <a:endParaRPr lang="zh-CN" altLang="en-AU" b="1" dirty="0" smtClean="0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64765" y="2017713"/>
            <a:ext cx="103632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zh-CN" altLang="en-US" sz="28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消息认证主要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考虑</a:t>
            </a:r>
            <a:r>
              <a:rPr lang="en-AU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: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保证消息的完整性</a:t>
            </a:r>
            <a:r>
              <a:rPr lang="en-AU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验证消息来源身份</a:t>
            </a:r>
            <a:r>
              <a:rPr lang="en-AU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消息来源不可否认性</a:t>
            </a:r>
            <a:r>
              <a:rPr lang="en-AU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(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调节纠纷</a:t>
            </a:r>
            <a:r>
              <a:rPr lang="en-AU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三种类型的函数可以使用</a:t>
            </a:r>
            <a:r>
              <a:rPr 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: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散列函数</a:t>
            </a:r>
            <a:endParaRPr lang="en-AU" altLang="zh-CN" sz="24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消息加密</a:t>
            </a:r>
            <a:endParaRPr lang="en-US" sz="24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消息认证码 </a:t>
            </a:r>
            <a:r>
              <a:rPr 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(MAC)</a:t>
            </a:r>
          </a:p>
          <a:p>
            <a:pPr eaLnBrk="1" hangingPunct="1">
              <a:lnSpc>
                <a:spcPct val="90000"/>
              </a:lnSpc>
              <a:defRPr/>
            </a:pPr>
            <a:endParaRPr lang="en-AU" altLang="zh-CN" sz="28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497912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b="1" dirty="0" smtClean="0"/>
              <a:t>散列函数</a:t>
            </a:r>
            <a:endParaRPr lang="en-AU" altLang="zh-CN" b="1" dirty="0" smtClean="0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1824" y="2034753"/>
            <a:ext cx="11233657" cy="4514331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将任意消息压缩成固定大小</a:t>
            </a:r>
            <a:endParaRPr lang="en-AU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eaLnBrk="1" hangingPunct="1">
              <a:defRPr/>
            </a:pPr>
            <a:r>
              <a:rPr 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h = H(M)</a:t>
            </a:r>
            <a:r>
              <a:rPr lang="en-AU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</a:p>
          <a:p>
            <a:pPr eaLnBrk="1" hangingPunct="1"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通常假设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散列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函数是公开的</a:t>
            </a:r>
            <a:endParaRPr lang="en-AU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散列函数用于检查消息的改变，保证数据完整性</a:t>
            </a:r>
            <a:endParaRPr lang="en-US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想要一个安全散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列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函数</a:t>
            </a:r>
            <a:endParaRPr 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eaLnBrk="1" hangingPunct="1"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对于任意给定值 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h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，找到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满足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H(x)=h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的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x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是计算上不可行的</a:t>
            </a:r>
            <a:r>
              <a:rPr 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单向性</a:t>
            </a:r>
            <a:r>
              <a:rPr 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endParaRPr 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eaLnBrk="1" hangingPunct="1"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对于任意给定的数据块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x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，找到满足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H(y)=H(x)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的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y(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不同于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x)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是计算上不可行的</a:t>
            </a:r>
            <a:r>
              <a:rPr 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(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抗碰撞性</a:t>
            </a:r>
            <a:r>
              <a:rPr 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endParaRPr 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791552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6357" y="387177"/>
            <a:ext cx="9572368" cy="1322388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 smtClean="0"/>
              <a:t>两个简单不安全的散列函数</a:t>
            </a:r>
            <a:endParaRPr lang="en-US" b="1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8509" y="1925598"/>
            <a:ext cx="10445578" cy="48768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考虑两个简单不安全散列函数</a:t>
            </a:r>
            <a:endParaRPr lang="en-US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defRPr/>
            </a:pPr>
            <a:r>
              <a:rPr 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bit-by-bit 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异或每一个分组</a:t>
            </a:r>
            <a:endParaRPr lang="en-US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eaLnBrk="1" hangingPunct="1">
              <a:defRPr/>
            </a:pPr>
            <a:r>
              <a:rPr 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C</a:t>
            </a:r>
            <a:r>
              <a:rPr lang="en-US" baseline="-25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= b</a:t>
            </a:r>
            <a:r>
              <a:rPr lang="en-US" baseline="-25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i1</a:t>
            </a:r>
            <a:r>
              <a:rPr 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xor</a:t>
            </a:r>
            <a:r>
              <a:rPr 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b</a:t>
            </a:r>
            <a:r>
              <a:rPr lang="en-US" baseline="-25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i2</a:t>
            </a:r>
            <a:r>
              <a:rPr 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xor</a:t>
            </a:r>
            <a:r>
              <a:rPr 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. . . </a:t>
            </a:r>
            <a:r>
              <a:rPr lang="en-US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xor</a:t>
            </a:r>
            <a:r>
              <a:rPr 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b</a:t>
            </a:r>
            <a:r>
              <a:rPr lang="en-US" baseline="-250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im</a:t>
            </a:r>
            <a:r>
              <a:rPr 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</a:p>
          <a:p>
            <a:pPr lvl="1" eaLnBrk="1" hangingPunct="1"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一个纵向水平检验</a:t>
            </a:r>
            <a:endParaRPr lang="en-US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eaLnBrk="1" hangingPunct="1"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作为数据完整性检验是相当有效的</a:t>
            </a:r>
            <a:endParaRPr lang="en-US" i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defRPr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对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散列值循环移动或旋转 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 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比特</a:t>
            </a:r>
            <a:endParaRPr lang="en-US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eaLnBrk="1" hangingPunct="1"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对每一个连续</a:t>
            </a:r>
            <a:r>
              <a:rPr lang="en-US" i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n-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比特分组</a:t>
            </a:r>
            <a:endParaRPr lang="en-US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2" eaLnBrk="1" hangingPunct="1"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往左边旋转现有的散列值 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 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比特，然后异或消息分组</a:t>
            </a:r>
            <a:endParaRPr lang="en-US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eaLnBrk="1" hangingPunct="1"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对消息完整性有用，但对数据安全性几乎不起作用</a:t>
            </a:r>
            <a:endParaRPr lang="en-US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754842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b="1" dirty="0" smtClean="0"/>
              <a:t>散列函数要求</a:t>
            </a:r>
            <a:endParaRPr lang="en-AU" altLang="zh-CN" b="1" dirty="0" smtClean="0"/>
          </a:p>
        </p:txBody>
      </p:sp>
      <p:graphicFrame>
        <p:nvGraphicFramePr>
          <p:cNvPr id="14339" name="Object 2"/>
          <p:cNvGraphicFramePr>
            <a:graphicFrameLocks noChangeAspect="1"/>
          </p:cNvGraphicFramePr>
          <p:nvPr>
            <p:extLst/>
          </p:nvPr>
        </p:nvGraphicFramePr>
        <p:xfrm>
          <a:off x="1276865" y="2304708"/>
          <a:ext cx="9144000" cy="410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" name="文档" r:id="rId4" imgW="6857748" imgH="4101949" progId="Word.Document.12">
                  <p:link updateAutomatic="1"/>
                </p:oleObj>
              </mc:Choice>
              <mc:Fallback>
                <p:oleObj name="文档" r:id="rId4" imgW="6857748" imgH="4101949" progId="Word.Document.12">
                  <p:link updateAutomatic="1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6865" y="2304708"/>
                        <a:ext cx="9144000" cy="410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>
                                <a:alpha val="70195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593881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b="1" dirty="0" smtClean="0"/>
              <a:t>散列函数的攻击</a:t>
            </a:r>
            <a:endParaRPr lang="en-US" b="1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4383" y="1948254"/>
            <a:ext cx="10972800" cy="405713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有穷举搜索攻击和密码分析</a:t>
            </a:r>
            <a:endParaRPr lang="en-US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一个抗原像或抗第二原像攻击</a:t>
            </a:r>
            <a:endParaRPr lang="en-US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eaLnBrk="1" hangingPunct="1"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  <a:cs typeface="Courier New" panose="02070309020205020404" pitchFamily="49" charset="0"/>
              </a:rPr>
              <a:t>找到 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  <a:cs typeface="Courier New" panose="02070309020205020404" pitchFamily="49" charset="0"/>
              </a:rPr>
              <a:t>y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i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s.t.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H(y)</a:t>
            </a:r>
            <a:r>
              <a:rPr lang="en-US" altLang="zh-CN" i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等于一个给定的散列值</a:t>
            </a:r>
            <a:endParaRPr lang="en-US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抗碰撞</a:t>
            </a:r>
          </a:p>
          <a:p>
            <a:pPr lvl="1" eaLnBrk="1" hangingPunct="1"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找到两个消息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x &amp; </a:t>
            </a:r>
            <a:r>
              <a:rPr lang="en-US" altLang="zh-CN" i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y 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具有相同的散列值</a:t>
            </a:r>
            <a:r>
              <a:rPr 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H(x) = H(y) </a:t>
            </a:r>
          </a:p>
          <a:p>
            <a:pPr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因此，</a:t>
            </a:r>
            <a:r>
              <a:rPr 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en-US" altLang="zh-CN" baseline="30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n/2</a:t>
            </a:r>
            <a:r>
              <a:rPr lang="en-US" altLang="zh-CN" i="1" baseline="30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决定散列码对抗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穷举搜索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攻击的度量</a:t>
            </a:r>
            <a:endParaRPr lang="en-US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eaLnBrk="1" hangingPunct="1">
              <a:defRPr/>
            </a:pP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128-bits 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不足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, 160-bits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不可信</a:t>
            </a:r>
            <a:endParaRPr 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539099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b="1" dirty="0" smtClean="0"/>
              <a:t>安全散列函数</a:t>
            </a:r>
            <a:r>
              <a:rPr lang="en-US" altLang="zh-CN" b="1" dirty="0" smtClean="0"/>
              <a:t>(SHA)</a:t>
            </a:r>
            <a:endParaRPr lang="en-AU" altLang="zh-CN" b="1" dirty="0" smtClean="0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72568" y="2030070"/>
            <a:ext cx="10363200" cy="4114800"/>
          </a:xfrm>
        </p:spPr>
        <p:txBody>
          <a:bodyPr/>
          <a:lstStyle/>
          <a:p>
            <a:pPr eaLnBrk="1" hangingPunct="1">
              <a:defRPr/>
            </a:pPr>
            <a:r>
              <a:rPr lang="en-AU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SHA 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由</a:t>
            </a:r>
            <a:r>
              <a:rPr lang="en-AU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NIST &amp; NSA 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在</a:t>
            </a:r>
            <a:r>
              <a:rPr lang="en-AU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1993 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年提出</a:t>
            </a:r>
            <a:endParaRPr lang="en-AU" altLang="zh-CN" sz="28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defRPr/>
            </a:pP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在</a:t>
            </a:r>
            <a:r>
              <a:rPr lang="en-AU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1995 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被修改为 </a:t>
            </a:r>
            <a:r>
              <a:rPr lang="en-AU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SHA-1</a:t>
            </a:r>
          </a:p>
          <a:p>
            <a:pPr eaLnBrk="1" hangingPunct="1">
              <a:defRPr/>
            </a:pP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在美国标准中用于 </a:t>
            </a:r>
            <a:r>
              <a:rPr lang="en-AU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DSA 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签名策略</a:t>
            </a:r>
            <a:r>
              <a:rPr lang="en-AU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</a:p>
          <a:p>
            <a:pPr lvl="1" eaLnBrk="1" hangingPunct="1">
              <a:defRPr/>
            </a:pP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1995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年的</a:t>
            </a:r>
            <a:r>
              <a:rPr 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FIPS 180-1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标准</a:t>
            </a:r>
            <a:r>
              <a:rPr 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, Internet RFC3174</a:t>
            </a:r>
            <a:endParaRPr lang="en-AU" altLang="zh-CN" sz="24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eaLnBrk="1" hangingPunct="1">
              <a:defRPr/>
            </a:pP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注意算法是 </a:t>
            </a:r>
            <a:r>
              <a:rPr lang="en-AU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SHA, 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标准是</a:t>
            </a:r>
            <a:r>
              <a:rPr lang="en-AU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SHS </a:t>
            </a:r>
          </a:p>
          <a:p>
            <a:pPr eaLnBrk="1" hangingPunct="1">
              <a:defRPr/>
            </a:pP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基于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MD4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的设计，带有不同的密钥</a:t>
            </a:r>
            <a:r>
              <a:rPr lang="en-AU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</a:p>
          <a:p>
            <a:pPr eaLnBrk="1" hangingPunct="1">
              <a:defRPr/>
            </a:pP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产生</a:t>
            </a:r>
            <a:r>
              <a:rPr lang="en-AU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160-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比特 散列值 </a:t>
            </a:r>
            <a:r>
              <a:rPr lang="en-AU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</a:p>
          <a:p>
            <a:pPr eaLnBrk="1" hangingPunct="1">
              <a:defRPr/>
            </a:pPr>
            <a:r>
              <a:rPr lang="en-AU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2005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年，</a:t>
            </a:r>
            <a:r>
              <a:rPr lang="en-AU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SHA-1 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的安全性受到关注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, NIST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计划到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2010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年不再认可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SHA-1</a:t>
            </a:r>
            <a:r>
              <a:rPr lang="en-AU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51775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b="1" dirty="0" smtClean="0"/>
              <a:t>修改的安全散列标准</a:t>
            </a:r>
            <a:endParaRPr lang="en-AU" altLang="zh-CN" b="1" dirty="0" smtClean="0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69090" y="2059460"/>
            <a:ext cx="10251989" cy="44545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NIST 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于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2002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年发布了</a:t>
            </a:r>
            <a:r>
              <a:rPr 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FIPS </a:t>
            </a:r>
            <a:r>
              <a:rPr 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180-2 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修正版本</a:t>
            </a:r>
            <a:endParaRPr 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增加了</a:t>
            </a:r>
            <a:r>
              <a:rPr 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3 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个额外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SHA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版本</a:t>
            </a:r>
            <a:r>
              <a:rPr 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endParaRPr 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SHA-256, SHA-384, SHA-512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通过兼容并增强安全性进行设计</a:t>
            </a:r>
            <a:endParaRPr 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结构和细节跟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SHA-1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相似</a:t>
            </a:r>
            <a:endParaRPr 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因此分析也是相似的</a:t>
            </a:r>
            <a:endParaRPr 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但是安全等级更高</a:t>
            </a:r>
            <a:endParaRPr lang="en-AU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600492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SHA </a:t>
            </a:r>
            <a:r>
              <a:rPr lang="zh-CN" altLang="en-US" smtClean="0"/>
              <a:t>版本</a:t>
            </a:r>
            <a:endParaRPr lang="en-US" smtClean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508000" y="1762543"/>
          <a:ext cx="11176000" cy="4648202"/>
        </p:xfrm>
        <a:graphic>
          <a:graphicData uri="http://schemas.openxmlformats.org/drawingml/2006/table">
            <a:tbl>
              <a:tblPr>
                <a:effectLst>
                  <a:outerShdw blurRad="50800" dist="38100" dir="2700000">
                    <a:srgbClr val="000000">
                      <a:alpha val="43000"/>
                    </a:srgbClr>
                  </a:outerShdw>
                </a:effectLst>
              </a:tblPr>
              <a:tblGrid>
                <a:gridCol w="2611669"/>
                <a:gridCol w="1452331"/>
                <a:gridCol w="1810328"/>
                <a:gridCol w="1745672"/>
                <a:gridCol w="1828800"/>
                <a:gridCol w="1727200"/>
              </a:tblGrid>
              <a:tr h="900638">
                <a:tc>
                  <a:txBody>
                    <a:bodyPr/>
                    <a:lstStyle/>
                    <a:p>
                      <a:pPr algn="ctr" fontAlgn="b"/>
                      <a:endParaRPr lang="en-US" sz="2400" b="1" i="0" u="none" strike="noStrike" dirty="0">
                        <a:solidFill>
                          <a:schemeClr val="tx1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16420" marR="16420" marT="123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chemeClr val="tx1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SHA-1</a:t>
                      </a:r>
                    </a:p>
                  </a:txBody>
                  <a:tcPr marL="16420" marR="16420" marT="123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chemeClr val="tx1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SHA-224</a:t>
                      </a:r>
                    </a:p>
                  </a:txBody>
                  <a:tcPr marL="16420" marR="16420" marT="123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chemeClr val="tx1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SHA-256</a:t>
                      </a:r>
                    </a:p>
                  </a:txBody>
                  <a:tcPr marL="16420" marR="16420" marT="123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chemeClr val="tx1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SHA-384</a:t>
                      </a:r>
                    </a:p>
                  </a:txBody>
                  <a:tcPr marL="16420" marR="16420" marT="123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chemeClr val="tx1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SHA-512 </a:t>
                      </a:r>
                    </a:p>
                  </a:txBody>
                  <a:tcPr marL="16420" marR="16420" marT="123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90063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消息摘要大小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16420" marR="16420" marT="123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tx1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160</a:t>
                      </a:r>
                    </a:p>
                  </a:txBody>
                  <a:tcPr marL="16420" marR="16420" marT="123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tx1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224</a:t>
                      </a:r>
                    </a:p>
                  </a:txBody>
                  <a:tcPr marL="16420" marR="16420" marT="123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tx1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256</a:t>
                      </a:r>
                    </a:p>
                  </a:txBody>
                  <a:tcPr marL="16420" marR="16420" marT="123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tx1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384</a:t>
                      </a:r>
                    </a:p>
                  </a:txBody>
                  <a:tcPr marL="16420" marR="16420" marT="123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tx1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512</a:t>
                      </a:r>
                    </a:p>
                  </a:txBody>
                  <a:tcPr marL="16420" marR="16420" marT="123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900638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400" b="1" i="0" u="none" strike="noStrike" dirty="0" smtClean="0">
                          <a:solidFill>
                            <a:schemeClr val="tx1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消息大小</a:t>
                      </a:r>
                      <a:endParaRPr lang="en-US" sz="2400" b="1" i="0" u="none" strike="noStrike" dirty="0">
                        <a:solidFill>
                          <a:schemeClr val="tx1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16420" marR="16420" marT="123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tx1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&lt; 2</a:t>
                      </a:r>
                      <a:r>
                        <a:rPr lang="en-US" sz="2400" b="0" i="0" u="none" strike="noStrike" baseline="30000" dirty="0">
                          <a:solidFill>
                            <a:schemeClr val="tx1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64</a:t>
                      </a:r>
                    </a:p>
                  </a:txBody>
                  <a:tcPr marL="16420" marR="16420" marT="123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tx1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&lt; 2</a:t>
                      </a:r>
                      <a:r>
                        <a:rPr lang="en-US" sz="2400" b="0" i="0" u="none" strike="noStrike" baseline="30000" dirty="0">
                          <a:solidFill>
                            <a:schemeClr val="tx1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64</a:t>
                      </a:r>
                    </a:p>
                  </a:txBody>
                  <a:tcPr marL="16420" marR="16420" marT="123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tx1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&lt; 2</a:t>
                      </a:r>
                      <a:r>
                        <a:rPr lang="en-US" sz="2400" b="0" i="0" u="none" strike="noStrike" baseline="30000" dirty="0">
                          <a:solidFill>
                            <a:schemeClr val="tx1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64</a:t>
                      </a:r>
                    </a:p>
                  </a:txBody>
                  <a:tcPr marL="16420" marR="16420" marT="123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tx1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&lt; 2</a:t>
                      </a:r>
                      <a:r>
                        <a:rPr lang="en-US" sz="2400" b="0" i="0" u="none" strike="noStrike" baseline="30000" dirty="0">
                          <a:solidFill>
                            <a:schemeClr val="tx1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128</a:t>
                      </a:r>
                    </a:p>
                  </a:txBody>
                  <a:tcPr marL="16420" marR="16420" marT="123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tx1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&lt; 2</a:t>
                      </a:r>
                      <a:r>
                        <a:rPr lang="en-US" sz="2400" b="0" i="0" u="none" strike="noStrike" baseline="30000" dirty="0">
                          <a:solidFill>
                            <a:schemeClr val="tx1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128</a:t>
                      </a:r>
                      <a:r>
                        <a:rPr lang="en-US" sz="2400" b="0" i="0" u="none" strike="noStrike" dirty="0">
                          <a:solidFill>
                            <a:schemeClr val="tx1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 </a:t>
                      </a:r>
                    </a:p>
                  </a:txBody>
                  <a:tcPr marL="16420" marR="16420" marT="123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522825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400" b="1" i="0" u="none" strike="noStrike" dirty="0" smtClean="0">
                          <a:solidFill>
                            <a:schemeClr val="tx1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块大小</a:t>
                      </a:r>
                      <a:endParaRPr lang="en-US" sz="2400" b="1" i="0" u="none" strike="noStrike" dirty="0">
                        <a:solidFill>
                          <a:schemeClr val="tx1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16420" marR="16420" marT="123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chemeClr val="tx1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512</a:t>
                      </a:r>
                    </a:p>
                  </a:txBody>
                  <a:tcPr marL="16420" marR="16420" marT="123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tx1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512</a:t>
                      </a:r>
                    </a:p>
                  </a:txBody>
                  <a:tcPr marL="16420" marR="16420" marT="123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tx1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512</a:t>
                      </a:r>
                    </a:p>
                  </a:txBody>
                  <a:tcPr marL="16420" marR="16420" marT="123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tx1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1024</a:t>
                      </a:r>
                    </a:p>
                  </a:txBody>
                  <a:tcPr marL="16420" marR="16420" marT="123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chemeClr val="tx1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1024</a:t>
                      </a:r>
                    </a:p>
                  </a:txBody>
                  <a:tcPr marL="16420" marR="16420" marT="123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522825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400" b="1" i="0" u="none" strike="noStrike" dirty="0" smtClean="0">
                          <a:solidFill>
                            <a:schemeClr val="tx1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字大小</a:t>
                      </a:r>
                      <a:endParaRPr lang="en-US" sz="2400" b="1" i="0" u="none" strike="noStrike" dirty="0">
                        <a:solidFill>
                          <a:schemeClr val="tx1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16420" marR="16420" marT="123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chemeClr val="tx1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32</a:t>
                      </a:r>
                    </a:p>
                  </a:txBody>
                  <a:tcPr marL="16420" marR="16420" marT="123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tx1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32</a:t>
                      </a:r>
                    </a:p>
                  </a:txBody>
                  <a:tcPr marL="16420" marR="16420" marT="123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tx1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32</a:t>
                      </a:r>
                    </a:p>
                  </a:txBody>
                  <a:tcPr marL="16420" marR="16420" marT="123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tx1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64</a:t>
                      </a:r>
                    </a:p>
                  </a:txBody>
                  <a:tcPr marL="16420" marR="16420" marT="123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tx1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64</a:t>
                      </a:r>
                    </a:p>
                  </a:txBody>
                  <a:tcPr marL="16420" marR="16420" marT="123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900638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400" b="1" i="0" u="none" strike="noStrike" dirty="0" smtClean="0">
                          <a:solidFill>
                            <a:schemeClr val="tx1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步骤数</a:t>
                      </a:r>
                      <a:endParaRPr lang="en-US" sz="2400" b="1" i="0" u="none" strike="noStrike" dirty="0">
                        <a:solidFill>
                          <a:schemeClr val="tx1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16420" marR="16420" marT="123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chemeClr val="tx1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80</a:t>
                      </a:r>
                    </a:p>
                  </a:txBody>
                  <a:tcPr marL="16420" marR="16420" marT="123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chemeClr val="tx1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64</a:t>
                      </a:r>
                    </a:p>
                  </a:txBody>
                  <a:tcPr marL="16420" marR="16420" marT="123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tx1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64</a:t>
                      </a:r>
                    </a:p>
                  </a:txBody>
                  <a:tcPr marL="16420" marR="16420" marT="123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tx1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80</a:t>
                      </a:r>
                    </a:p>
                  </a:txBody>
                  <a:tcPr marL="16420" marR="16420" marT="123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tx1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80</a:t>
                      </a:r>
                    </a:p>
                  </a:txBody>
                  <a:tcPr marL="16420" marR="16420" marT="123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2778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b="1" dirty="0" smtClean="0"/>
              <a:t>公钥加密</a:t>
            </a:r>
            <a:endParaRPr lang="zh-CN" altLang="en-AU" b="1" dirty="0" smtClean="0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6740" y="2010041"/>
            <a:ext cx="9510579" cy="2982096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可能是在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3000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年密码学历史中最重要的进步</a:t>
            </a:r>
            <a:endParaRPr lang="en-AU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使用两个密钥 </a:t>
            </a:r>
            <a:r>
              <a:rPr 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– 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一个公钥 与 一个私钥</a:t>
            </a:r>
            <a:endParaRPr lang="en-AU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由于两方不是平等的，具有非对称结构</a:t>
            </a:r>
            <a:r>
              <a:rPr lang="en-AU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</a:p>
          <a:p>
            <a:pPr eaLnBrk="1" hangingPunct="1"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采用数学理论概念巧妙地应用于加密</a:t>
            </a:r>
            <a:endParaRPr lang="en-AU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作为补充，而不是替换私钥加密方法</a:t>
            </a:r>
            <a:endParaRPr lang="en-AU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911449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1765644" y="535460"/>
            <a:ext cx="9312875" cy="1139825"/>
          </a:xfrm>
        </p:spPr>
        <p:txBody>
          <a:bodyPr/>
          <a:lstStyle/>
          <a:p>
            <a:pPr eaLnBrk="1" hangingPunct="1">
              <a:defRPr/>
            </a:pPr>
            <a:r>
              <a:rPr lang="en-AU" altLang="zh-CN" dirty="0" smtClean="0"/>
              <a:t>SHA-512</a:t>
            </a:r>
            <a:r>
              <a:rPr lang="zh-CN" altLang="en-US" dirty="0" smtClean="0"/>
              <a:t>概览</a:t>
            </a:r>
            <a:r>
              <a:rPr lang="zh-CN" altLang="en-US" dirty="0" smtClean="0">
                <a:effectLst/>
              </a:rPr>
              <a:t> </a:t>
            </a:r>
            <a:endParaRPr lang="zh-CN" altLang="en-AU" dirty="0" smtClean="0"/>
          </a:p>
        </p:txBody>
      </p:sp>
      <p:pic>
        <p:nvPicPr>
          <p:cNvPr id="24579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5644" y="1909123"/>
            <a:ext cx="8156831" cy="4882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7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93792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AU" altLang="zh-CN" smtClean="0"/>
              <a:t>SHA-512 </a:t>
            </a:r>
            <a:r>
              <a:rPr lang="zh-CN" altLang="en-US" smtClean="0"/>
              <a:t>压缩函数</a:t>
            </a:r>
            <a:endParaRPr lang="zh-CN" altLang="en-AU" smtClean="0"/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69092" y="2034744"/>
            <a:ext cx="10140778" cy="445452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算法的核心</a:t>
            </a:r>
            <a:endParaRPr lang="en-AU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以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1024-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比特为分组 处理消息</a:t>
            </a:r>
            <a:endParaRPr lang="en-AU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由 </a:t>
            </a:r>
            <a:r>
              <a:rPr lang="en-AU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80 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轮组成 </a:t>
            </a:r>
            <a:endParaRPr lang="en-AU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eaLnBrk="1" hangingPunct="1"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更新一个</a:t>
            </a:r>
            <a:r>
              <a:rPr lang="en-AU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512-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比特 缓冲</a:t>
            </a:r>
            <a:r>
              <a:rPr lang="en-AU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</a:p>
          <a:p>
            <a:pPr lvl="1" eaLnBrk="1" hangingPunct="1"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采用一个</a:t>
            </a:r>
            <a:r>
              <a:rPr lang="en-AU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64-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比特值</a:t>
            </a:r>
            <a:r>
              <a:rPr lang="en-AU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AU" altLang="zh-CN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Wt</a:t>
            </a:r>
            <a:r>
              <a:rPr lang="en-AU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（由现有的消息分组生成）</a:t>
            </a:r>
            <a:endParaRPr lang="en-AU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eaLnBrk="1" hangingPunct="1"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每一轮还使用附加常数，表示前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80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轮中的某一轮</a:t>
            </a:r>
            <a:endParaRPr lang="en-AU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49634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>
          <a:xfrm>
            <a:off x="1515611" y="537310"/>
            <a:ext cx="9345998" cy="113982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4000" b="1" dirty="0" smtClean="0"/>
              <a:t>带有密钥的散列函数作为消息认证码</a:t>
            </a:r>
            <a:endParaRPr lang="zh-CN" altLang="en-AU" sz="4000" b="1" dirty="0" smtClean="0"/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4383" y="2016222"/>
            <a:ext cx="10972800" cy="4569941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想要一个基于散列函数的消息认证码</a:t>
            </a:r>
            <a:r>
              <a:rPr 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endParaRPr 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eaLnBrk="1" hangingPunct="1"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因为散列函数一般更快一些</a:t>
            </a:r>
            <a:endParaRPr 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eaLnBrk="1" hangingPunct="1"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有许多共享的密码学散列函数代码库</a:t>
            </a:r>
            <a:endParaRPr 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defRPr/>
            </a:pPr>
            <a:r>
              <a:rPr lang="en-AU" dirty="0">
                <a:latin typeface="华文楷体" panose="02010600040101010101" pitchFamily="2" charset="-122"/>
                <a:ea typeface="华文楷体" panose="02010600040101010101" pitchFamily="2" charset="-122"/>
              </a:rPr>
              <a:t>hash 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包含一个密钥和消息</a:t>
            </a:r>
            <a:endParaRPr lang="en-AU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原始方案</a:t>
            </a:r>
            <a:r>
              <a:rPr lang="en-AU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:</a:t>
            </a:r>
            <a:endParaRPr lang="en-AU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defRPr/>
            </a:pPr>
            <a:r>
              <a:rPr lang="en-AU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KeyedHash</a:t>
            </a:r>
            <a:r>
              <a:rPr lang="en-AU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 = </a:t>
            </a:r>
            <a:r>
              <a:rPr lang="en-AU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Message</a:t>
            </a:r>
            <a:r>
              <a:rPr lang="en-AU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AU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| </a:t>
            </a:r>
            <a:r>
              <a:rPr lang="en-AU" altLang="zh-CN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E</a:t>
            </a:r>
            <a:r>
              <a:rPr lang="en-AU" altLang="zh-CN" baseline="-250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Key</a:t>
            </a:r>
            <a:r>
              <a:rPr lang="en-AU" altLang="zh-CN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Hash</a:t>
            </a:r>
            <a:r>
              <a:rPr lang="en-AU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(Message)</a:t>
            </a:r>
            <a:endParaRPr lang="en-AU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eaLnBrk="1" hangingPunct="1">
              <a:defRPr/>
            </a:pPr>
            <a:r>
              <a:rPr lang="en-AU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KeyedHash</a:t>
            </a:r>
            <a:r>
              <a:rPr lang="en-AU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AU" dirty="0">
                <a:latin typeface="华文楷体" panose="02010600040101010101" pitchFamily="2" charset="-122"/>
                <a:ea typeface="华文楷体" panose="02010600040101010101" pitchFamily="2" charset="-122"/>
              </a:rPr>
              <a:t>= Hash(</a:t>
            </a:r>
            <a:r>
              <a:rPr lang="en-AU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Key|Message</a:t>
            </a:r>
            <a:r>
              <a:rPr lang="en-AU" dirty="0">
                <a:latin typeface="华文楷体" panose="02010600040101010101" pitchFamily="2" charset="-122"/>
                <a:ea typeface="华文楷体" panose="02010600040101010101" pitchFamily="2" charset="-122"/>
              </a:rPr>
              <a:t>) </a:t>
            </a:r>
            <a:endParaRPr lang="en-AU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最终导致了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HMAC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的发展</a:t>
            </a:r>
            <a:endParaRPr lang="en-AU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815193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HMAC </a:t>
            </a:r>
            <a:r>
              <a:rPr lang="zh-CN" altLang="en-US" smtClean="0"/>
              <a:t>设计目标</a:t>
            </a:r>
            <a:endParaRPr 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1252" y="2010039"/>
            <a:ext cx="10998878" cy="4316621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不必修改而直接使用现有的散列函数</a:t>
            </a:r>
            <a:endParaRPr lang="en-US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嵌入式散列函数要有很好的可移植性</a:t>
            </a:r>
            <a:endParaRPr lang="en-US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保持散列函数的原有性能，不发生显著退化</a:t>
            </a:r>
            <a:endParaRPr lang="en-US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使用和处理密钥简单</a:t>
            </a:r>
            <a:endParaRPr lang="en-US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如果已知嵌入的散列函数的强度，完全可以知道认证机制抗密码分析的强度</a:t>
            </a:r>
            <a:endParaRPr lang="en-US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896725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HMAC</a:t>
            </a:r>
            <a:endParaRPr lang="en-AU" altLang="zh-CN" smtClean="0"/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4925" y="2017713"/>
            <a:ext cx="103632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指定为互联网标准 </a:t>
            </a:r>
            <a:r>
              <a:rPr lang="en-AU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RFC2104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在消息上应用散列函数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:</a:t>
            </a:r>
            <a:endParaRPr lang="en-AU" altLang="zh-CN" sz="28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AU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HMAC</a:t>
            </a:r>
            <a:r>
              <a:rPr lang="en-AU" altLang="zh-CN" sz="2400" baseline="-25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K</a:t>
            </a:r>
            <a:r>
              <a:rPr lang="en-AU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(M)= Hash[(K</a:t>
            </a:r>
            <a:r>
              <a:rPr lang="en-AU" altLang="zh-CN" sz="2400" baseline="30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+</a:t>
            </a:r>
            <a:r>
              <a:rPr lang="en-AU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XOR </a:t>
            </a:r>
            <a:r>
              <a:rPr lang="en-AU" altLang="zh-CN" sz="24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opad</a:t>
            </a:r>
            <a:r>
              <a:rPr lang="en-AU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) || 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AU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				Hash[(K</a:t>
            </a:r>
            <a:r>
              <a:rPr lang="en-AU" altLang="zh-CN" sz="2400" baseline="30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+</a:t>
            </a:r>
            <a:r>
              <a:rPr lang="en-AU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XOR </a:t>
            </a:r>
            <a:r>
              <a:rPr lang="en-AU" altLang="zh-CN" sz="24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ipad</a:t>
            </a:r>
            <a:r>
              <a:rPr lang="en-AU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) || M)] ]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  <a:cs typeface="Courier New" panose="02070309020205020404" pitchFamily="49" charset="0"/>
              </a:rPr>
              <a:t>这里</a:t>
            </a:r>
            <a:r>
              <a:rPr lang="en-AU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  <a:cs typeface="Courier New" panose="02070309020205020404" pitchFamily="49" charset="0"/>
              </a:rPr>
              <a:t>K</a:t>
            </a:r>
            <a:r>
              <a:rPr lang="en-AU" altLang="zh-CN" sz="2400" baseline="30000" dirty="0" smtClean="0">
                <a:latin typeface="华文楷体" panose="02010600040101010101" pitchFamily="2" charset="-122"/>
                <a:ea typeface="华文楷体" panose="02010600040101010101" pitchFamily="2" charset="-122"/>
                <a:cs typeface="Courier New" panose="02070309020205020404" pitchFamily="49" charset="0"/>
              </a:rPr>
              <a:t>+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  <a:cs typeface="Courier New" panose="02070309020205020404" pitchFamily="49" charset="0"/>
              </a:rPr>
              <a:t>是为使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  <a:cs typeface="Courier New" panose="02070309020205020404" pitchFamily="49" charset="0"/>
              </a:rPr>
              <a:t>K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  <a:cs typeface="Courier New" panose="02070309020205020404" pitchFamily="49" charset="0"/>
              </a:rPr>
              <a:t>为位长而在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  <a:cs typeface="Courier New" panose="02070309020205020404" pitchFamily="49" charset="0"/>
              </a:rPr>
              <a:t>K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  <a:cs typeface="Courier New" panose="02070309020205020404" pitchFamily="49" charset="0"/>
              </a:rPr>
              <a:t>左边填充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  <a:cs typeface="Courier New" panose="02070309020205020404" pitchFamily="49" charset="0"/>
              </a:rPr>
              <a:t>0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  <a:cs typeface="Courier New" panose="02070309020205020404" pitchFamily="49" charset="0"/>
              </a:rPr>
              <a:t>后得到的结果</a:t>
            </a:r>
            <a:r>
              <a:rPr lang="en-AU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AU" altLang="zh-CN" sz="24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opad</a:t>
            </a:r>
            <a:r>
              <a:rPr lang="en-AU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, </a:t>
            </a:r>
            <a:r>
              <a:rPr lang="en-AU" altLang="zh-CN" sz="24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ipad</a:t>
            </a:r>
            <a:r>
              <a:rPr lang="en-AU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是指定的填充常量</a:t>
            </a:r>
            <a:r>
              <a:rPr lang="en-AU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</a:p>
          <a:p>
            <a:pPr>
              <a:lnSpc>
                <a:spcPct val="90000"/>
              </a:lnSpc>
              <a:defRPr/>
            </a:pP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与嵌入式散列函数处理长消息所用的时间近似相等</a:t>
            </a:r>
            <a:endParaRPr lang="en-AU" altLang="zh-CN" sz="28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90000"/>
              </a:lnSpc>
              <a:defRPr/>
            </a:pP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任何散列函数都可以使用，已被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证明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具有相同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的安全性</a:t>
            </a:r>
            <a:endParaRPr lang="en-AU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例如：</a:t>
            </a:r>
            <a:r>
              <a:rPr lang="en-AU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MD5, SHA-1, RIPEMD-160, Whirlpool</a:t>
            </a:r>
          </a:p>
        </p:txBody>
      </p:sp>
    </p:spTree>
    <p:extLst>
      <p:ext uri="{BB962C8B-B14F-4D97-AF65-F5344CB8AC3E}">
        <p14:creationId xmlns:p14="http://schemas.microsoft.com/office/powerpoint/2010/main" val="39463042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4368800" cy="6172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HMAC </a:t>
            </a:r>
            <a:r>
              <a:rPr lang="zh-CN" altLang="en-US" smtClean="0"/>
              <a:t>概述</a:t>
            </a:r>
            <a:endParaRPr lang="en-AU" altLang="zh-CN" smtClean="0"/>
          </a:p>
        </p:txBody>
      </p:sp>
      <p:pic>
        <p:nvPicPr>
          <p:cNvPr id="34819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1" y="228601"/>
            <a:ext cx="7421033" cy="626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7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071279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HMAC </a:t>
            </a:r>
            <a:r>
              <a:rPr lang="zh-CN" altLang="en-US" smtClean="0"/>
              <a:t>安全性</a:t>
            </a:r>
            <a:endParaRPr lang="en-AU" altLang="zh-CN" smtClean="0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7854" y="2017713"/>
            <a:ext cx="103632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证明</a:t>
            </a:r>
            <a:r>
              <a:rPr lang="en-AU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HMAC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的安全性与使用的散列函数相关</a:t>
            </a:r>
            <a:r>
              <a:rPr lang="en-AU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攻击 </a:t>
            </a:r>
            <a:r>
              <a:rPr 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HMAC 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需要 以下某一方面</a:t>
            </a:r>
            <a:r>
              <a:rPr 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: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穷举搜索攻击所使用的密钥</a:t>
            </a:r>
            <a:endParaRPr lang="en-US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生日攻击 </a:t>
            </a:r>
            <a:r>
              <a:rPr 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但是需要观察大量的消息</a:t>
            </a:r>
            <a:r>
              <a:rPr 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基于速度和安全限制 选择使用的散列函数</a:t>
            </a:r>
            <a:endParaRPr lang="en-AU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927950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CMAC</a:t>
            </a:r>
            <a:endParaRPr lang="en-AU" altLang="zh-CN" smtClean="0"/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60211" y="2017713"/>
            <a:ext cx="10363200" cy="41148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在政府和工业界中广泛使用</a:t>
            </a:r>
            <a:endParaRPr lang="en-US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但是消息长度有限制</a:t>
            </a:r>
            <a:endParaRPr lang="en-US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通过使用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个密钥和填充能够克服</a:t>
            </a:r>
            <a:endParaRPr lang="en-US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因此形成了基于密码的消息验证码</a:t>
            </a:r>
            <a:r>
              <a:rPr 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(CMAC)</a:t>
            </a:r>
          </a:p>
          <a:p>
            <a:pPr eaLnBrk="1" hangingPunct="1"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在 </a:t>
            </a:r>
            <a:r>
              <a:rPr 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NIST SP800-38B 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中采用</a:t>
            </a:r>
            <a:endParaRPr lang="en-US" sz="36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eaLnBrk="1" hangingPunct="1">
              <a:defRPr/>
            </a:pPr>
            <a:endParaRPr lang="en-AU" altLang="zh-CN" sz="24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04901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>
          <a:xfrm>
            <a:off x="1647567" y="639548"/>
            <a:ext cx="9312876" cy="113982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CMAC </a:t>
            </a:r>
            <a:r>
              <a:rPr lang="zh-CN" altLang="en-US" dirty="0" smtClean="0"/>
              <a:t>概览</a:t>
            </a:r>
            <a:endParaRPr lang="en-AU" altLang="zh-CN" dirty="0" smtClean="0"/>
          </a:p>
        </p:txBody>
      </p:sp>
      <p:pic>
        <p:nvPicPr>
          <p:cNvPr id="40963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3028" y="1853515"/>
            <a:ext cx="8320216" cy="492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7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995526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2280" y="572532"/>
            <a:ext cx="6075405" cy="1139825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认证加密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5384" y="2059465"/>
            <a:ext cx="10887676" cy="4526690"/>
          </a:xfrm>
        </p:spPr>
        <p:txBody>
          <a:bodyPr lIns="0" rIns="0"/>
          <a:lstStyle/>
          <a:p>
            <a:pPr>
              <a:lnSpc>
                <a:spcPct val="90000"/>
              </a:lnSpc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同时保护通信中的机密性和真实性</a:t>
            </a:r>
            <a:endParaRPr lang="en-US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lnSpc>
                <a:spcPct val="90000"/>
              </a:lnSpc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通常是需要，但又经常是分开的</a:t>
            </a:r>
            <a:endParaRPr lang="en-US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90000"/>
              </a:lnSpc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方法：</a:t>
            </a:r>
            <a:endParaRPr lang="en-US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lnSpc>
                <a:spcPct val="90000"/>
              </a:lnSpc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  <a:cs typeface="ＭＳ Ｐゴシック" pitchFamily="-107" charset="-128"/>
              </a:rPr>
              <a:t>散列</a:t>
            </a:r>
            <a:r>
              <a:rPr lang="en-US" dirty="0" smtClean="0">
                <a:latin typeface="华文楷体" panose="02010600040101010101" pitchFamily="2" charset="-122"/>
                <a:ea typeface="华文楷体" panose="02010600040101010101" pitchFamily="2" charset="-122"/>
                <a:cs typeface="ＭＳ Ｐゴシック" pitchFamily="-107" charset="-128"/>
              </a:rPr>
              <a:t>-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  <a:cs typeface="ＭＳ Ｐゴシック" pitchFamily="-107" charset="-128"/>
              </a:rPr>
              <a:t>接着</a:t>
            </a:r>
            <a:r>
              <a:rPr lang="en-US" dirty="0" smtClean="0">
                <a:latin typeface="华文楷体" panose="02010600040101010101" pitchFamily="2" charset="-122"/>
                <a:ea typeface="华文楷体" panose="02010600040101010101" pitchFamily="2" charset="-122"/>
                <a:cs typeface="ＭＳ Ｐゴシック" pitchFamily="-107" charset="-128"/>
              </a:rPr>
              <a:t>-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  <a:cs typeface="ＭＳ Ｐゴシック" pitchFamily="-107" charset="-128"/>
              </a:rPr>
              <a:t>加密</a:t>
            </a:r>
            <a:r>
              <a:rPr lang="en-US" dirty="0" smtClean="0">
                <a:latin typeface="华文楷体" panose="02010600040101010101" pitchFamily="2" charset="-122"/>
                <a:ea typeface="华文楷体" panose="02010600040101010101" pitchFamily="2" charset="-122"/>
                <a:cs typeface="ＭＳ Ｐゴシック" pitchFamily="-107" charset="-128"/>
              </a:rPr>
              <a:t>: E(K, (M || H(M))</a:t>
            </a:r>
          </a:p>
          <a:p>
            <a:pPr lvl="1">
              <a:lnSpc>
                <a:spcPct val="90000"/>
              </a:lnSpc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  <a:cs typeface="ＭＳ Ｐゴシック" pitchFamily="-107" charset="-128"/>
              </a:rPr>
              <a:t>消息认证码</a:t>
            </a:r>
            <a:r>
              <a:rPr lang="en-US" dirty="0" smtClean="0">
                <a:latin typeface="华文楷体" panose="02010600040101010101" pitchFamily="2" charset="-122"/>
                <a:ea typeface="华文楷体" panose="02010600040101010101" pitchFamily="2" charset="-122"/>
                <a:cs typeface="ＭＳ Ｐゴシック" pitchFamily="-107" charset="-128"/>
              </a:rPr>
              <a:t>-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  <a:cs typeface="ＭＳ Ｐゴシック" pitchFamily="-107" charset="-128"/>
              </a:rPr>
              <a:t>接着</a:t>
            </a:r>
            <a:r>
              <a:rPr lang="en-US" dirty="0" smtClean="0">
                <a:latin typeface="华文楷体" panose="02010600040101010101" pitchFamily="2" charset="-122"/>
                <a:ea typeface="华文楷体" panose="02010600040101010101" pitchFamily="2" charset="-122"/>
                <a:cs typeface="ＭＳ Ｐゴシック" pitchFamily="-107" charset="-128"/>
              </a:rPr>
              <a:t>-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  <a:cs typeface="ＭＳ Ｐゴシック" pitchFamily="-107" charset="-128"/>
              </a:rPr>
              <a:t>加密</a:t>
            </a:r>
            <a:r>
              <a:rPr lang="en-US" dirty="0" smtClean="0">
                <a:latin typeface="华文楷体" panose="02010600040101010101" pitchFamily="2" charset="-122"/>
                <a:ea typeface="华文楷体" panose="02010600040101010101" pitchFamily="2" charset="-122"/>
                <a:cs typeface="ＭＳ Ｐゴシック" pitchFamily="-107" charset="-128"/>
              </a:rPr>
              <a:t>: E(K2, (M || MAC(K1, M)) </a:t>
            </a:r>
          </a:p>
          <a:p>
            <a:pPr lvl="1">
              <a:lnSpc>
                <a:spcPct val="90000"/>
              </a:lnSpc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  <a:cs typeface="ＭＳ Ｐゴシック" pitchFamily="-107" charset="-128"/>
              </a:rPr>
              <a:t>加密</a:t>
            </a:r>
            <a:r>
              <a:rPr lang="en-US" dirty="0" smtClean="0">
                <a:latin typeface="华文楷体" panose="02010600040101010101" pitchFamily="2" charset="-122"/>
                <a:ea typeface="华文楷体" panose="02010600040101010101" pitchFamily="2" charset="-122"/>
                <a:cs typeface="ＭＳ Ｐゴシック" pitchFamily="-107" charset="-128"/>
              </a:rPr>
              <a:t>-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  <a:cs typeface="ＭＳ Ｐゴシック" pitchFamily="-107" charset="-128"/>
              </a:rPr>
              <a:t>接着</a:t>
            </a:r>
            <a:r>
              <a:rPr lang="en-US" dirty="0" smtClean="0">
                <a:latin typeface="华文楷体" panose="02010600040101010101" pitchFamily="2" charset="-122"/>
                <a:ea typeface="华文楷体" panose="02010600040101010101" pitchFamily="2" charset="-122"/>
                <a:cs typeface="ＭＳ Ｐゴシック" pitchFamily="-107" charset="-128"/>
              </a:rPr>
              <a:t>-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  <a:cs typeface="ＭＳ Ｐゴシック" pitchFamily="-107" charset="-128"/>
              </a:rPr>
              <a:t>消息认证码</a:t>
            </a:r>
            <a:r>
              <a:rPr lang="en-US" dirty="0" smtClean="0">
                <a:latin typeface="华文楷体" panose="02010600040101010101" pitchFamily="2" charset="-122"/>
                <a:ea typeface="华文楷体" panose="02010600040101010101" pitchFamily="2" charset="-122"/>
                <a:cs typeface="ＭＳ Ｐゴシック" pitchFamily="-107" charset="-128"/>
              </a:rPr>
              <a:t>: (C=E(K2, M),T=MAC(K1,C) </a:t>
            </a:r>
          </a:p>
          <a:p>
            <a:pPr lvl="1">
              <a:lnSpc>
                <a:spcPct val="90000"/>
              </a:lnSpc>
              <a:defRPr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  <a:cs typeface="ＭＳ Ｐゴシック" pitchFamily="-107" charset="-128"/>
              </a:rPr>
              <a:t>加密</a:t>
            </a:r>
            <a:r>
              <a:rPr lang="en-US" dirty="0" smtClean="0">
                <a:latin typeface="华文楷体" panose="02010600040101010101" pitchFamily="2" charset="-122"/>
                <a:ea typeface="华文楷体" panose="02010600040101010101" pitchFamily="2" charset="-122"/>
                <a:cs typeface="ＭＳ Ｐゴシック" pitchFamily="-107" charset="-128"/>
              </a:rPr>
              <a:t>-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  <a:cs typeface="ＭＳ Ｐゴシック" pitchFamily="-107" charset="-128"/>
              </a:rPr>
              <a:t>和</a:t>
            </a:r>
            <a:r>
              <a:rPr lang="en-US" dirty="0" smtClean="0">
                <a:latin typeface="华文楷体" panose="02010600040101010101" pitchFamily="2" charset="-122"/>
                <a:ea typeface="华文楷体" panose="02010600040101010101" pitchFamily="2" charset="-122"/>
                <a:cs typeface="ＭＳ Ｐゴシック" pitchFamily="-107" charset="-128"/>
              </a:rPr>
              <a:t>-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  <a:cs typeface="ＭＳ Ｐゴシック" pitchFamily="-107" charset="-128"/>
              </a:rPr>
              <a:t>消息认证码</a:t>
            </a:r>
            <a:r>
              <a:rPr lang="en-US" dirty="0" smtClean="0">
                <a:latin typeface="华文楷体" panose="02010600040101010101" pitchFamily="2" charset="-122"/>
                <a:ea typeface="华文楷体" panose="02010600040101010101" pitchFamily="2" charset="-122"/>
                <a:cs typeface="ＭＳ Ｐゴシック" pitchFamily="-107" charset="-128"/>
              </a:rPr>
              <a:t>: (C=E(K2, M), T=MAC(K1, M)</a:t>
            </a:r>
          </a:p>
          <a:p>
            <a:pPr>
              <a:lnSpc>
                <a:spcPct val="90000"/>
              </a:lnSpc>
              <a:defRPr/>
            </a:pPr>
            <a:r>
              <a:rPr 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直接 解密</a:t>
            </a:r>
            <a:r>
              <a:rPr 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/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验证</a:t>
            </a:r>
          </a:p>
        </p:txBody>
      </p:sp>
    </p:spTree>
    <p:extLst>
      <p:ext uri="{BB962C8B-B14F-4D97-AF65-F5344CB8AC3E}">
        <p14:creationId xmlns:p14="http://schemas.microsoft.com/office/powerpoint/2010/main" val="1049582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b="1" dirty="0" smtClean="0"/>
              <a:t>为什么是公钥加密</a:t>
            </a:r>
            <a:r>
              <a:rPr lang="en-AU" altLang="zh-CN" b="1" dirty="0" smtClean="0"/>
              <a:t>?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6741" y="2098596"/>
            <a:ext cx="10165492" cy="3449595"/>
          </a:xfrm>
        </p:spPr>
        <p:txBody>
          <a:bodyPr rIns="0"/>
          <a:lstStyle/>
          <a:p>
            <a:pPr eaLnBrk="1" hangingPunct="1">
              <a:lnSpc>
                <a:spcPct val="90000"/>
              </a:lnSpc>
              <a:defRPr/>
            </a:pPr>
            <a:r>
              <a:rPr lang="zh-CN" altLang="en-US" sz="3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可以解决两个主要问题</a:t>
            </a:r>
            <a:r>
              <a:rPr lang="en-US" altLang="zh-CN" sz="3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: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sz="3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密钥分发</a:t>
            </a:r>
            <a:r>
              <a:rPr lang="en-US" sz="3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3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– </a:t>
            </a:r>
            <a:r>
              <a:rPr lang="zh-CN" altLang="en-US" sz="3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在没有一个可信</a:t>
            </a:r>
            <a:r>
              <a:rPr lang="en-US" altLang="zh-CN" sz="3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KDC(key distribution center)</a:t>
            </a:r>
            <a:r>
              <a:rPr lang="zh-CN" altLang="en-US" sz="3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的情况下，如何去保证安全通信</a:t>
            </a:r>
            <a:endParaRPr lang="en-US" sz="34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defRPr/>
            </a:pPr>
            <a:r>
              <a:rPr lang="zh-CN" altLang="en-US" sz="3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数字签名</a:t>
            </a:r>
            <a:r>
              <a:rPr lang="en-US" altLang="zh-CN" sz="3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–</a:t>
            </a:r>
            <a:r>
              <a:rPr lang="zh-CN" altLang="en-US" sz="3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如何验证消息来自声明的发送方</a:t>
            </a:r>
            <a:endParaRPr lang="en-US" altLang="zh-CN" sz="34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defRPr/>
            </a:pPr>
            <a:r>
              <a:rPr lang="zh-CN" altLang="en-US" sz="3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由</a:t>
            </a:r>
            <a:r>
              <a:rPr lang="en-US" altLang="zh-CN" sz="3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Whitfield </a:t>
            </a:r>
            <a:r>
              <a:rPr lang="en-US" altLang="zh-CN" sz="34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Diffie</a:t>
            </a:r>
            <a:r>
              <a:rPr lang="en-US" altLang="zh-CN" sz="3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3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和</a:t>
            </a:r>
            <a:r>
              <a:rPr lang="en-US" altLang="zh-CN" sz="3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Martin Hellman</a:t>
            </a:r>
            <a:r>
              <a:rPr lang="zh-CN" altLang="en-US" sz="3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于</a:t>
            </a:r>
            <a:r>
              <a:rPr lang="en-US" altLang="zh-CN" sz="3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1976</a:t>
            </a:r>
            <a:r>
              <a:rPr lang="zh-CN" altLang="en-US" sz="3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在</a:t>
            </a:r>
            <a:r>
              <a:rPr lang="en-US" altLang="zh-CN" sz="3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Stanford </a:t>
            </a:r>
            <a:r>
              <a:rPr lang="zh-CN" altLang="en-US" sz="3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大学 首次公开提出</a:t>
            </a:r>
            <a:endParaRPr lang="en-US" sz="34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eaLnBrk="1" hangingPunct="1">
              <a:lnSpc>
                <a:spcPct val="90000"/>
              </a:lnSpc>
              <a:defRPr/>
            </a:pPr>
            <a:endParaRPr lang="en-AU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101987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4590" y="593118"/>
            <a:ext cx="10585605" cy="1194486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具有密码块链式信息认证码的计数器</a:t>
            </a:r>
            <a:r>
              <a:rPr lang="en-US" altLang="zh-CN" dirty="0" smtClean="0"/>
              <a:t>(CCM)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6740" y="2090346"/>
            <a:ext cx="10972800" cy="4149725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在 </a:t>
            </a:r>
            <a:r>
              <a:rPr 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NIST 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标准</a:t>
            </a:r>
            <a:r>
              <a:rPr 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SP 800-38C </a:t>
            </a:r>
            <a:r>
              <a:rPr lang="en-US" altLang="zh-CN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WiFi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中使用</a:t>
            </a:r>
            <a:endParaRPr lang="en-US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加密</a:t>
            </a:r>
            <a:r>
              <a:rPr 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-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和</a:t>
            </a:r>
            <a:r>
              <a:rPr 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-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消息认证码方法的变种</a:t>
            </a:r>
            <a:endParaRPr lang="en-US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defRPr/>
            </a:pPr>
            <a:r>
              <a:rPr 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算法的组成：</a:t>
            </a:r>
            <a:r>
              <a:rPr 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</a:p>
          <a:p>
            <a:pPr lvl="1">
              <a:defRPr/>
            </a:pPr>
            <a:r>
              <a:rPr 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AES 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加密算法</a:t>
            </a:r>
            <a:endParaRPr lang="en-US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defRPr/>
            </a:pPr>
            <a:r>
              <a:rPr 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CTR 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操作模式</a:t>
            </a:r>
            <a:endParaRPr lang="en-US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defRPr/>
            </a:pPr>
            <a:r>
              <a:rPr 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CMAC 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认证算法</a:t>
            </a:r>
            <a:endParaRPr lang="en-US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在加密和消息认证码中使用单一密钥</a:t>
            </a:r>
            <a:endParaRPr lang="en-US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defRPr/>
            </a:pPr>
            <a:endParaRPr lang="en-US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714094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4800"/>
            <a:ext cx="4368800" cy="5867400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/>
              <a:t>CCM </a:t>
            </a:r>
            <a:r>
              <a:rPr lang="zh-CN" altLang="en-US" dirty="0" smtClean="0"/>
              <a:t>操作</a:t>
            </a:r>
            <a:endParaRPr lang="en-US" dirty="0" smtClean="0"/>
          </a:p>
        </p:txBody>
      </p:sp>
      <p:pic>
        <p:nvPicPr>
          <p:cNvPr id="47107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0400" y="90488"/>
            <a:ext cx="7518400" cy="6694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7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1126916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数字签名</a:t>
            </a:r>
            <a:endParaRPr lang="en-AU" altLang="zh-CN" smtClean="0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3140" y="2017713"/>
            <a:ext cx="103632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着重于消息认证</a:t>
            </a:r>
            <a:endParaRPr lang="en-AU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但没有解决缺少信任的问题</a:t>
            </a:r>
            <a:endParaRPr lang="en-AU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数字签名提供以下能力</a:t>
            </a:r>
            <a:r>
              <a:rPr lang="en-AU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: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验证作者</a:t>
            </a:r>
            <a:r>
              <a:rPr lang="en-AU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, 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签名日期时间</a:t>
            </a:r>
            <a:endParaRPr lang="en-AU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验证消息内容</a:t>
            </a:r>
            <a:r>
              <a:rPr lang="en-AU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通过第三方认证解决纠纷</a:t>
            </a:r>
            <a:endParaRPr lang="en-AU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因此包含具有附加功能的身份验证函数</a:t>
            </a:r>
            <a:endParaRPr lang="en-AU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1199063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3178" y="556054"/>
            <a:ext cx="10972800" cy="113982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数字签名模型</a:t>
            </a:r>
            <a:endParaRPr lang="en-US" dirty="0" smtClean="0"/>
          </a:p>
        </p:txBody>
      </p:sp>
      <p:pic>
        <p:nvPicPr>
          <p:cNvPr id="90115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8046" y="1856903"/>
            <a:ext cx="7109251" cy="494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7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766886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4800"/>
            <a:ext cx="3860800" cy="62484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数字签名模型</a:t>
            </a:r>
            <a:endParaRPr lang="en-US" dirty="0" smtClean="0"/>
          </a:p>
        </p:txBody>
      </p:sp>
      <p:pic>
        <p:nvPicPr>
          <p:cNvPr id="92163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9201" y="578712"/>
            <a:ext cx="8183033" cy="6103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7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12940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500118" y="3192576"/>
            <a:ext cx="345277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8800" b="1" kern="10" dirty="0" smtClean="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Q&amp;A</a:t>
            </a:r>
            <a:endParaRPr lang="zh-CN" altLang="en-US" sz="8800" b="1" kern="10" dirty="0">
              <a:ln w="9525">
                <a:noFill/>
                <a:round/>
                <a:headEnd/>
                <a:tailEnd/>
              </a:ln>
              <a:solidFill>
                <a:srgbClr val="336699"/>
              </a:solidFill>
              <a:effectLst>
                <a:outerShdw dist="45791" dir="2021404" algn="ctr" rotWithShape="0">
                  <a:srgbClr val="B2B2B2">
                    <a:alpha val="79999"/>
                  </a:srgbClr>
                </a:outerShdw>
              </a:effectLst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90313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b="1" dirty="0" smtClean="0"/>
              <a:t>公钥加密</a:t>
            </a:r>
            <a:endParaRPr lang="zh-CN" altLang="en-AU" b="1" dirty="0" smtClean="0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9079" y="2034753"/>
            <a:ext cx="11298186" cy="48768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公钥</a:t>
            </a:r>
            <a:r>
              <a:rPr lang="en-AU" altLang="zh-CN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/</a:t>
            </a: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双密钥</a:t>
            </a:r>
            <a:r>
              <a:rPr lang="en-AU" altLang="zh-CN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/</a:t>
            </a: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非对称 加密 涉及到两个密钥的使用</a:t>
            </a:r>
            <a:r>
              <a:rPr lang="en-AU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: </a:t>
            </a:r>
          </a:p>
          <a:p>
            <a:pPr lvl="1" eaLnBrk="1" hangingPunct="1">
              <a:defRPr/>
            </a:pPr>
            <a:r>
              <a:rPr lang="zh-CN" altLang="en-US" sz="3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一个公钥</a:t>
            </a:r>
            <a:r>
              <a:rPr lang="en-AU" altLang="zh-CN" sz="3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, </a:t>
            </a:r>
            <a:r>
              <a:rPr lang="zh-CN" altLang="en-US" sz="3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可以被任何人知道，用于加密消息和验证签名</a:t>
            </a:r>
            <a:endParaRPr lang="en-AU" altLang="zh-CN" sz="32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eaLnBrk="1" hangingPunct="1">
              <a:defRPr/>
            </a:pPr>
            <a:r>
              <a:rPr lang="zh-CN" altLang="en-US" sz="3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一个私钥</a:t>
            </a:r>
            <a:r>
              <a:rPr lang="en-AU" altLang="zh-CN" sz="3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, </a:t>
            </a:r>
            <a:r>
              <a:rPr lang="zh-CN" altLang="en-US" sz="3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只有接收方才知道，用于解密消息和创造签名</a:t>
            </a:r>
            <a:endParaRPr lang="en-AU" altLang="zh-CN" sz="3200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defRPr/>
            </a:pP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由公钥去生成私钥实际上不可行</a:t>
            </a:r>
            <a:endParaRPr lang="en-US" altLang="zh-CN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defRPr/>
            </a:pP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是非对称的，因为</a:t>
            </a:r>
            <a:endParaRPr lang="en-AU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eaLnBrk="1" hangingPunct="1">
              <a:defRPr/>
            </a:pPr>
            <a:r>
              <a:rPr lang="zh-CN" altLang="en-US" sz="3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那些加密消息或验证签名的人无法解密消息或创造签名</a:t>
            </a:r>
            <a:endParaRPr lang="en-AU" altLang="zh-CN" sz="32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en-AU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70639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b="1" dirty="0" smtClean="0"/>
              <a:t>公钥加密</a:t>
            </a:r>
            <a:endParaRPr lang="zh-CN" altLang="en-AU" b="1" dirty="0" smtClean="0"/>
          </a:p>
        </p:txBody>
      </p:sp>
      <p:pic>
        <p:nvPicPr>
          <p:cNvPr id="57347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828800"/>
            <a:ext cx="9652000" cy="435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7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5746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b="1" dirty="0" smtClean="0"/>
              <a:t>对称加密 </a:t>
            </a:r>
            <a:r>
              <a:rPr lang="en-AU" altLang="zh-CN" b="1" dirty="0" err="1" smtClean="0"/>
              <a:t>vs</a:t>
            </a:r>
            <a:r>
              <a:rPr lang="en-AU" altLang="zh-CN" b="1" dirty="0" smtClean="0"/>
              <a:t> </a:t>
            </a:r>
            <a:r>
              <a:rPr lang="zh-CN" altLang="en-US" b="1" dirty="0" smtClean="0"/>
              <a:t>公钥加密</a:t>
            </a:r>
            <a:endParaRPr lang="zh-CN" altLang="en-AU" b="1" dirty="0" smtClean="0"/>
          </a:p>
        </p:txBody>
      </p:sp>
      <p:pic>
        <p:nvPicPr>
          <p:cNvPr id="59395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1114" y="1902942"/>
            <a:ext cx="9036674" cy="4831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7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26541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b="1" dirty="0" smtClean="0"/>
              <a:t>RSA</a:t>
            </a:r>
            <a:endParaRPr lang="en-AU" altLang="zh-CN" b="1" dirty="0" smtClean="0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69086" y="1972966"/>
            <a:ext cx="10202568" cy="445452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在</a:t>
            </a:r>
            <a:r>
              <a:rPr lang="en-US" altLang="zh-CN" sz="3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1977</a:t>
            </a:r>
            <a:r>
              <a:rPr lang="zh-CN" altLang="en-US" sz="3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年由</a:t>
            </a:r>
            <a:r>
              <a:rPr lang="en-AU" altLang="zh-CN" sz="30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Rivest</a:t>
            </a:r>
            <a:r>
              <a:rPr lang="en-AU" altLang="zh-CN" sz="3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, Shamir &amp; </a:t>
            </a:r>
            <a:r>
              <a:rPr lang="en-AU" altLang="zh-CN" sz="30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Adleman</a:t>
            </a:r>
            <a:r>
              <a:rPr lang="zh-CN" altLang="en-US" sz="3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在</a:t>
            </a:r>
            <a:r>
              <a:rPr lang="en-AU" altLang="zh-CN" sz="3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MIT</a:t>
            </a:r>
            <a:r>
              <a:rPr lang="zh-CN" altLang="en-US" sz="3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提出</a:t>
            </a:r>
            <a:endParaRPr lang="en-US" altLang="zh-CN" sz="30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defRPr/>
            </a:pPr>
            <a:r>
              <a:rPr lang="zh-CN" altLang="en-US" sz="3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广泛接受和实现的通用公钥加密方法</a:t>
            </a:r>
            <a:endParaRPr lang="en-AU" altLang="zh-CN" sz="30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defRPr/>
            </a:pPr>
            <a:r>
              <a:rPr lang="zh-CN" altLang="en-US" sz="3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基于在有限域（</a:t>
            </a:r>
            <a:r>
              <a:rPr lang="en-US" altLang="zh-CN" sz="3000" dirty="0">
                <a:latin typeface="华文楷体" panose="02010600040101010101" pitchFamily="2" charset="-122"/>
                <a:ea typeface="华文楷体" panose="02010600040101010101" pitchFamily="2" charset="-122"/>
              </a:rPr>
              <a:t>Galois</a:t>
            </a:r>
            <a:r>
              <a:rPr lang="zh-CN" altLang="en-US" sz="30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）上的整数幂模运算 </a:t>
            </a:r>
            <a:endParaRPr lang="en-AU" altLang="zh-CN" sz="30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eaLnBrk="1" hangingPunct="1">
              <a:defRPr/>
            </a:pPr>
            <a:r>
              <a:rPr lang="zh-CN" altLang="en-US" sz="3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注意</a:t>
            </a:r>
            <a:r>
              <a:rPr lang="zh-CN" altLang="en-US" sz="3000" dirty="0">
                <a:latin typeface="华文楷体" panose="02010600040101010101" pitchFamily="2" charset="-122"/>
                <a:ea typeface="华文楷体" panose="02010600040101010101" pitchFamily="2" charset="-122"/>
                <a:cs typeface="ＭＳ Ｐゴシック" pitchFamily="-107" charset="-128"/>
              </a:rPr>
              <a:t>求幂需要执行</a:t>
            </a:r>
            <a:r>
              <a:rPr lang="en-AU" altLang="zh-CN" sz="3000" dirty="0">
                <a:latin typeface="华文楷体" panose="02010600040101010101" pitchFamily="2" charset="-122"/>
                <a:ea typeface="华文楷体" panose="02010600040101010101" pitchFamily="2" charset="-122"/>
                <a:cs typeface="ＭＳ Ｐゴシック" pitchFamily="-107" charset="-128"/>
              </a:rPr>
              <a:t> O((log n)</a:t>
            </a:r>
            <a:r>
              <a:rPr lang="en-AU" altLang="zh-CN" sz="3000" baseline="30000" dirty="0">
                <a:latin typeface="华文楷体" panose="02010600040101010101" pitchFamily="2" charset="-122"/>
                <a:ea typeface="华文楷体" panose="02010600040101010101" pitchFamily="2" charset="-122"/>
                <a:cs typeface="ＭＳ Ｐゴシック" pitchFamily="-107" charset="-128"/>
              </a:rPr>
              <a:t>3</a:t>
            </a:r>
            <a:r>
              <a:rPr lang="en-AU" altLang="zh-CN" sz="3000" dirty="0">
                <a:latin typeface="华文楷体" panose="02010600040101010101" pitchFamily="2" charset="-122"/>
                <a:ea typeface="华文楷体" panose="02010600040101010101" pitchFamily="2" charset="-122"/>
                <a:cs typeface="ＭＳ Ｐゴシック" pitchFamily="-107" charset="-128"/>
              </a:rPr>
              <a:t>) </a:t>
            </a:r>
            <a:r>
              <a:rPr lang="zh-CN" altLang="en-US" sz="3000" dirty="0">
                <a:latin typeface="华文楷体" panose="02010600040101010101" pitchFamily="2" charset="-122"/>
                <a:ea typeface="华文楷体" panose="02010600040101010101" pitchFamily="2" charset="-122"/>
                <a:cs typeface="ＭＳ Ｐゴシック" pitchFamily="-107" charset="-128"/>
              </a:rPr>
              <a:t>操作</a:t>
            </a:r>
            <a:r>
              <a:rPr lang="en-AU" altLang="zh-CN" sz="3000" dirty="0">
                <a:latin typeface="华文楷体" panose="02010600040101010101" pitchFamily="2" charset="-122"/>
                <a:ea typeface="华文楷体" panose="02010600040101010101" pitchFamily="2" charset="-122"/>
                <a:cs typeface="ＭＳ Ｐゴシック" pitchFamily="-107" charset="-128"/>
              </a:rPr>
              <a:t>(</a:t>
            </a:r>
            <a:r>
              <a:rPr lang="zh-CN" altLang="en-US" sz="3000" dirty="0">
                <a:latin typeface="华文楷体" panose="02010600040101010101" pitchFamily="2" charset="-122"/>
                <a:ea typeface="华文楷体" panose="02010600040101010101" pitchFamily="2" charset="-122"/>
                <a:cs typeface="ＭＳ Ｐゴシック" pitchFamily="-107" charset="-128"/>
              </a:rPr>
              <a:t>简单</a:t>
            </a:r>
            <a:r>
              <a:rPr lang="en-AU" altLang="zh-CN" sz="3000" dirty="0">
                <a:latin typeface="华文楷体" panose="02010600040101010101" pitchFamily="2" charset="-122"/>
                <a:ea typeface="华文楷体" panose="02010600040101010101" pitchFamily="2" charset="-122"/>
                <a:cs typeface="ＭＳ Ｐゴシック" pitchFamily="-107" charset="-128"/>
              </a:rPr>
              <a:t>) </a:t>
            </a:r>
          </a:p>
          <a:p>
            <a:pPr eaLnBrk="1" hangingPunct="1">
              <a:defRPr/>
            </a:pPr>
            <a:r>
              <a:rPr lang="zh-CN" altLang="en-US" sz="3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采用大整数</a:t>
            </a:r>
            <a:r>
              <a:rPr lang="en-US" sz="3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(</a:t>
            </a:r>
            <a:r>
              <a:rPr lang="zh-CN" altLang="en-US" sz="3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例如：</a:t>
            </a:r>
            <a:r>
              <a:rPr lang="en-US" sz="3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1024 bits)</a:t>
            </a:r>
            <a:endParaRPr lang="en-AU" altLang="zh-CN" sz="30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defRPr/>
            </a:pPr>
            <a:r>
              <a:rPr lang="zh-CN" altLang="en-US" sz="3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基于分解大整数的时间消耗，保证安全</a:t>
            </a:r>
            <a:endParaRPr lang="en-AU" altLang="zh-CN" sz="30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eaLnBrk="1" hangingPunct="1">
              <a:defRPr/>
            </a:pPr>
            <a:r>
              <a:rPr lang="zh-CN" altLang="en-US" sz="3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注意 分解大整数需要执行 </a:t>
            </a:r>
            <a:r>
              <a:rPr lang="en-AU" altLang="zh-CN" sz="3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O(e </a:t>
            </a:r>
            <a:r>
              <a:rPr lang="en-AU" altLang="zh-CN" sz="3000" baseline="30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log n log </a:t>
            </a:r>
            <a:r>
              <a:rPr lang="en-AU" altLang="zh-CN" sz="3000" baseline="300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log</a:t>
            </a:r>
            <a:r>
              <a:rPr lang="en-AU" altLang="zh-CN" sz="3000" baseline="30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n</a:t>
            </a:r>
            <a:r>
              <a:rPr lang="en-AU" altLang="zh-CN" sz="3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) </a:t>
            </a:r>
            <a:r>
              <a:rPr lang="zh-CN" altLang="en-US" sz="3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操作</a:t>
            </a:r>
            <a:r>
              <a:rPr lang="en-AU" altLang="zh-CN" sz="3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zh-CN" altLang="en-US" sz="3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困难</a:t>
            </a:r>
            <a:r>
              <a:rPr lang="en-AU" altLang="zh-CN" sz="3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2964775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b="1" dirty="0" smtClean="0"/>
              <a:t>RSA </a:t>
            </a:r>
            <a:r>
              <a:rPr lang="zh-CN" altLang="en-US" b="1" dirty="0" smtClean="0"/>
              <a:t>加密</a:t>
            </a:r>
            <a:r>
              <a:rPr lang="en-US" altLang="zh-CN" b="1" dirty="0" smtClean="0"/>
              <a:t>/</a:t>
            </a:r>
            <a:r>
              <a:rPr lang="zh-CN" altLang="en-US" b="1" dirty="0" smtClean="0"/>
              <a:t>解密</a:t>
            </a:r>
            <a:endParaRPr lang="en-AU" altLang="zh-CN" b="1" dirty="0" smtClean="0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5497" y="2017713"/>
            <a:ext cx="10363200" cy="41148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去加密一个消息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M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，发送方需要</a:t>
            </a:r>
            <a:r>
              <a:rPr lang="en-AU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:</a:t>
            </a:r>
          </a:p>
          <a:p>
            <a:pPr lvl="1" eaLnBrk="1" hangingPunct="1">
              <a:defRPr/>
            </a:pP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获得一个接收者的公钥</a:t>
            </a:r>
            <a:r>
              <a:rPr lang="en-AU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PU={</a:t>
            </a:r>
            <a:r>
              <a:rPr lang="en-AU" altLang="zh-CN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e,n</a:t>
            </a:r>
            <a:r>
              <a:rPr lang="en-AU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} </a:t>
            </a:r>
          </a:p>
          <a:p>
            <a:pPr lvl="1" eaLnBrk="1" hangingPunct="1"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计算</a:t>
            </a:r>
            <a:r>
              <a:rPr lang="en-AU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: C = M</a:t>
            </a:r>
            <a:r>
              <a:rPr lang="en-AU" altLang="zh-CN" baseline="30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e</a:t>
            </a:r>
            <a:r>
              <a:rPr lang="en-AU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mod n, 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这里 </a:t>
            </a:r>
            <a:r>
              <a:rPr lang="en-AU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0</a:t>
            </a:r>
            <a:r>
              <a:rPr lang="en-AU" altLang="zh-CN" dirty="0" smtClean="0">
                <a:latin typeface="华文楷体" panose="02010600040101010101" pitchFamily="2" charset="-122"/>
                <a:ea typeface="华文楷体" panose="02010600040101010101" pitchFamily="2" charset="-122"/>
                <a:cs typeface="Courier New" panose="02070309020205020404" pitchFamily="49" charset="0"/>
              </a:rPr>
              <a:t>≤</a:t>
            </a:r>
            <a:r>
              <a:rPr lang="en-AU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M&lt;n</a:t>
            </a:r>
          </a:p>
          <a:p>
            <a:pPr eaLnBrk="1" hangingPunct="1"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去解密密文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C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，拥有者需要：</a:t>
            </a:r>
            <a:endParaRPr lang="en-AU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eaLnBrk="1" hangingPunct="1"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使用他们的私钥</a:t>
            </a:r>
            <a:r>
              <a:rPr lang="en-AU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PR={</a:t>
            </a:r>
            <a:r>
              <a:rPr lang="en-AU" altLang="zh-CN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d,n</a:t>
            </a:r>
            <a:r>
              <a:rPr lang="en-AU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} </a:t>
            </a:r>
          </a:p>
          <a:p>
            <a:pPr lvl="1" eaLnBrk="1" hangingPunct="1"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计算</a:t>
            </a:r>
            <a:r>
              <a:rPr lang="en-AU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: M = C</a:t>
            </a:r>
            <a:r>
              <a:rPr lang="en-AU" altLang="zh-CN" baseline="30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d</a:t>
            </a:r>
            <a:r>
              <a:rPr lang="en-AU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mod n </a:t>
            </a:r>
          </a:p>
          <a:p>
            <a:pPr eaLnBrk="1" hangingPunct="1"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注意消息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M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必须小于模数</a:t>
            </a:r>
            <a:r>
              <a:rPr 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n (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可以进行分组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endParaRPr lang="en-AU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22835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Office 主题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Office 主题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lnDef>
  </a:objectDefaults>
  <a:extraClrSchemeLst>
    <a:extraClrScheme>
      <a:clrScheme name="Office 主题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1124</TotalTime>
  <Words>2139</Words>
  <Application>Microsoft Office PowerPoint</Application>
  <PresentationFormat>宽屏</PresentationFormat>
  <Paragraphs>357</Paragraphs>
  <Slides>45</Slides>
  <Notes>45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链接</vt:lpstr>
      </vt:variant>
      <vt:variant>
        <vt:i4>1</vt:i4>
      </vt:variant>
      <vt:variant>
        <vt:lpstr>幻灯片标题</vt:lpstr>
      </vt:variant>
      <vt:variant>
        <vt:i4>45</vt:i4>
      </vt:variant>
    </vt:vector>
  </HeadingPairs>
  <TitlesOfParts>
    <vt:vector size="57" baseType="lpstr">
      <vt:lpstr>MS PGothic</vt:lpstr>
      <vt:lpstr>MS PGothic</vt:lpstr>
      <vt:lpstr>华文楷体</vt:lpstr>
      <vt:lpstr>宋体</vt:lpstr>
      <vt:lpstr>Arial</vt:lpstr>
      <vt:lpstr>Calibri</vt:lpstr>
      <vt:lpstr>Courier New</vt:lpstr>
      <vt:lpstr>Tahoma</vt:lpstr>
      <vt:lpstr>Times New Roman</vt:lpstr>
      <vt:lpstr>Wingdings</vt:lpstr>
      <vt:lpstr>Blends</vt:lpstr>
      <vt:lpstr>K:\资料\2019-2020第二学期 网络安全\网络安全课后答疑\修改PPT版本\Document1!OLE_LINK1</vt:lpstr>
      <vt:lpstr>公钥密码和消息认证</vt:lpstr>
      <vt:lpstr>私钥加密</vt:lpstr>
      <vt:lpstr>公钥加密</vt:lpstr>
      <vt:lpstr>为什么是公钥加密?</vt:lpstr>
      <vt:lpstr>公钥加密</vt:lpstr>
      <vt:lpstr>公钥加密</vt:lpstr>
      <vt:lpstr>对称加密 vs 公钥加密</vt:lpstr>
      <vt:lpstr>RSA</vt:lpstr>
      <vt:lpstr>RSA 加密/解密</vt:lpstr>
      <vt:lpstr>RSA 密钥设置</vt:lpstr>
      <vt:lpstr>Why RSA Works</vt:lpstr>
      <vt:lpstr>Why RSA Works</vt:lpstr>
      <vt:lpstr>RSA 例子- 密钥设置</vt:lpstr>
      <vt:lpstr>RSA 例子- 加密/解密</vt:lpstr>
      <vt:lpstr>Diffie-Hellman 密钥交换</vt:lpstr>
      <vt:lpstr>Diffie-Hellman密钥交换</vt:lpstr>
      <vt:lpstr>Diffie-Hellman 设置</vt:lpstr>
      <vt:lpstr>Diffie-Hellman 密钥交换</vt:lpstr>
      <vt:lpstr>Diffie-Hellman 例子</vt:lpstr>
      <vt:lpstr>密钥交换协议</vt:lpstr>
      <vt:lpstr>“中间人”攻击</vt:lpstr>
      <vt:lpstr>消息认证</vt:lpstr>
      <vt:lpstr>散列函数</vt:lpstr>
      <vt:lpstr>两个简单不安全的散列函数</vt:lpstr>
      <vt:lpstr>散列函数要求</vt:lpstr>
      <vt:lpstr>散列函数的攻击</vt:lpstr>
      <vt:lpstr>安全散列函数(SHA)</vt:lpstr>
      <vt:lpstr>修改的安全散列标准</vt:lpstr>
      <vt:lpstr>SHA 版本</vt:lpstr>
      <vt:lpstr>SHA-512概览 </vt:lpstr>
      <vt:lpstr>SHA-512 压缩函数</vt:lpstr>
      <vt:lpstr>带有密钥的散列函数作为消息认证码</vt:lpstr>
      <vt:lpstr>HMAC 设计目标</vt:lpstr>
      <vt:lpstr>HMAC</vt:lpstr>
      <vt:lpstr>HMAC 概述</vt:lpstr>
      <vt:lpstr>HMAC 安全性</vt:lpstr>
      <vt:lpstr>CMAC</vt:lpstr>
      <vt:lpstr>CMAC 概览</vt:lpstr>
      <vt:lpstr>认证加密</vt:lpstr>
      <vt:lpstr>具有密码块链式信息认证码的计数器(CCM) </vt:lpstr>
      <vt:lpstr>CCM 操作</vt:lpstr>
      <vt:lpstr>数字签名</vt:lpstr>
      <vt:lpstr>数字签名模型</vt:lpstr>
      <vt:lpstr>数字签名模型</vt:lpstr>
      <vt:lpstr>PowerPoint 演示文稿</vt:lpstr>
    </vt:vector>
  </TitlesOfParts>
  <Company>Sky123.Org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企业网络安全</dc:title>
  <dc:creator>Qiuzhen Lin</dc:creator>
  <cp:lastModifiedBy>qiuzhlin</cp:lastModifiedBy>
  <cp:revision>257</cp:revision>
  <dcterms:created xsi:type="dcterms:W3CDTF">2017-03-10T06:09:35Z</dcterms:created>
  <dcterms:modified xsi:type="dcterms:W3CDTF">2022-04-15T06:10:41Z</dcterms:modified>
</cp:coreProperties>
</file>