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26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57" autoAdjust="0"/>
  </p:normalViewPr>
  <p:slideViewPr>
    <p:cSldViewPr snapToGrid="0">
      <p:cViewPr varScale="1">
        <p:scale>
          <a:sx n="73" d="100"/>
          <a:sy n="73" d="100"/>
        </p:scale>
        <p:origin x="-199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30D9-4CD0-4AA2-AE92-FB07B7826674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52D2-CB8D-443A-8C53-98FA45030B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73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52D2-CB8D-443A-8C53-98FA45030B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6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EB2D9F-A844-45F6-B222-5083456FB8C2}" type="slidenum">
              <a:rPr lang="en-AU" altLang="zh-CN"/>
              <a:pPr/>
              <a:t>10</a:t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8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B18D6-7A70-4244-9AE6-890B128C62CD}" type="slidenum">
              <a:rPr lang="en-AU" altLang="zh-CN"/>
              <a:pPr/>
              <a:t>11</a:t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4343400"/>
            <a:ext cx="5829300" cy="4506913"/>
          </a:xfrm>
          <a:noFill/>
          <a:ln/>
        </p:spPr>
        <p:txBody>
          <a:bodyPr/>
          <a:lstStyle/>
          <a:p>
            <a:pPr eaLnBrk="1" hangingPunct="1"/>
            <a:endParaRPr lang="zh-CN" altLang="en-US" sz="12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060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FC3544-B096-4C88-A8AE-0C6FFE21A893}" type="slidenum">
              <a:rPr lang="en-AU" altLang="zh-CN"/>
              <a:pPr/>
              <a:t>12</a:t>
            </a:fld>
            <a:endParaRPr lang="en-AU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343400"/>
            <a:ext cx="5788025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8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072851-FBB5-4DFD-8003-C3C7C613DE48}" type="slidenum">
              <a:rPr lang="en-AU" altLang="zh-CN"/>
              <a:pPr/>
              <a:t>13</a:t>
            </a:fld>
            <a:endParaRPr lang="en-AU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4343400"/>
            <a:ext cx="5926137" cy="4487863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2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09C8B8-7C6D-4816-B1B3-4771CAC54EFB}" type="slidenum">
              <a:rPr lang="en-AU" altLang="zh-CN"/>
              <a:pPr/>
              <a:t>14</a:t>
            </a:fld>
            <a:endParaRPr lang="en-AU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32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44802E-D8F1-4A96-BCCA-6B8C1383CBB0}" type="slidenum">
              <a:rPr lang="en-AU" altLang="zh-CN"/>
              <a:pPr/>
              <a:t>15</a:t>
            </a:fld>
            <a:endParaRPr lang="en-AU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0796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DE4E8-0EAA-4CF3-8E56-19EC22B00DB5}" type="slidenum">
              <a:rPr lang="en-AU" altLang="zh-CN"/>
              <a:pPr/>
              <a:t>16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4343400"/>
            <a:ext cx="5789612" cy="447833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93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DE4E8-0EAA-4CF3-8E56-19EC22B00DB5}" type="slidenum">
              <a:rPr lang="en-AU" altLang="zh-CN"/>
              <a:pPr/>
              <a:t>17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4343400"/>
            <a:ext cx="5789612" cy="447833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797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DE4E8-0EAA-4CF3-8E56-19EC22B00DB5}" type="slidenum">
              <a:rPr lang="en-AU" altLang="zh-CN"/>
              <a:pPr/>
              <a:t>18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4343400"/>
            <a:ext cx="5789612" cy="447833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41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854AC1-9CB0-41E9-AB73-C6A69887F8FD}" type="slidenum">
              <a:rPr lang="en-AU" altLang="zh-CN"/>
              <a:pPr/>
              <a:t>19</a:t>
            </a:fld>
            <a:endParaRPr lang="en-AU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4343400"/>
            <a:ext cx="5768975" cy="4478338"/>
          </a:xfrm>
          <a:noFill/>
          <a:ln/>
        </p:spPr>
        <p:txBody>
          <a:bodyPr/>
          <a:lstStyle/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1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D336E-3492-42EB-97F7-2A9E8BDDC284}" type="slidenum">
              <a:rPr lang="en-AU" altLang="zh-CN"/>
              <a:pPr/>
              <a:t>2</a:t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71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FA763-DFB6-4502-A516-276E6432F86B}" type="slidenum">
              <a:rPr lang="en-AU" altLang="zh-CN"/>
              <a:pPr/>
              <a:t>20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990476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0434F-0C39-48E9-9E11-DC3C6716C7F7}" type="slidenum">
              <a:rPr lang="en-AU" altLang="zh-CN"/>
              <a:pPr/>
              <a:t>21</a:t>
            </a:fld>
            <a:endParaRPr lang="en-AU" altLang="zh-CN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050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0434F-0C39-48E9-9E11-DC3C6716C7F7}" type="slidenum">
              <a:rPr lang="en-AU" altLang="zh-CN"/>
              <a:pPr/>
              <a:t>22</a:t>
            </a:fld>
            <a:endParaRPr lang="en-AU" altLang="zh-CN"/>
          </a:p>
        </p:txBody>
      </p:sp>
      <p:sp>
        <p:nvSpPr>
          <p:cNvPr id="460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4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23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73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24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88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25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63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26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86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27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06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28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62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A0E366-DEB3-4757-925E-913C5EB4F40C}" type="slidenum">
              <a:rPr lang="en-AU" altLang="zh-CN"/>
              <a:pPr/>
              <a:t>29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48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D336E-3492-42EB-97F7-2A9E8BDDC284}" type="slidenum">
              <a:rPr lang="en-AU" altLang="zh-CN"/>
              <a:pPr/>
              <a:t>3</a:t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8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CFFA40-423A-4E3B-8CA0-9C2A5C5E227C}" type="slidenum">
              <a:rPr lang="en-AU" altLang="zh-CN"/>
              <a:pPr/>
              <a:t>30</a:t>
            </a:fld>
            <a:endParaRPr lang="en-AU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54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6FCA0C-BE4D-420F-B9C1-C8F6885AAC57}" type="slidenum">
              <a:rPr lang="en-AU" altLang="zh-CN"/>
              <a:pPr/>
              <a:t>31</a:t>
            </a:fld>
            <a:endParaRPr lang="en-AU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813" y="4343400"/>
            <a:ext cx="5846762" cy="4341813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237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0C3859-ACCE-4483-A50A-1604AB359F05}" type="slidenum">
              <a:rPr lang="en-AU" altLang="zh-CN"/>
              <a:pPr/>
              <a:t>32</a:t>
            </a:fld>
            <a:endParaRPr lang="en-AU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93675" indent="-193675"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565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C8E73C-C10F-43BF-8C3C-1CAD50EF3C0E}" type="slidenum">
              <a:rPr lang="en-AU" altLang="zh-CN"/>
              <a:pPr/>
              <a:t>33</a:t>
            </a:fld>
            <a:endParaRPr lang="en-AU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4343400"/>
            <a:ext cx="5975350" cy="4478338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33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4803B7-365A-4518-8F6B-A58A6A1702AF}" type="slidenum">
              <a:rPr lang="en-AU" altLang="zh-CN"/>
              <a:pPr/>
              <a:t>34</a:t>
            </a:fld>
            <a:endParaRPr lang="en-AU" altLang="zh-CN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84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F84814-8DEC-4300-A307-93F7C9E20244}" type="slidenum">
              <a:rPr lang="en-AU" altLang="zh-CN"/>
              <a:pPr/>
              <a:t>35</a:t>
            </a:fld>
            <a:endParaRPr lang="en-AU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AU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178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939F9B-960A-4BD9-A713-BF6300FFADB6}" type="slidenum">
              <a:rPr lang="en-AU" altLang="zh-CN"/>
              <a:pPr/>
              <a:t>36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7892372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A0B07-5CFD-4A44-8121-57B4C907AC64}" type="slidenum">
              <a:rPr lang="en-AU" altLang="zh-CN"/>
              <a:pPr/>
              <a:t>37</a:t>
            </a:fld>
            <a:endParaRPr lang="en-AU" altLang="zh-CN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5326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37E92-E250-4CA5-9178-EE6CB98D6CAB}" type="slidenum">
              <a:rPr lang="en-AU" altLang="zh-CN"/>
              <a:pPr/>
              <a:t>38</a:t>
            </a:fld>
            <a:endParaRPr lang="en-AU" altLang="zh-CN"/>
          </a:p>
        </p:txBody>
      </p:sp>
      <p:sp>
        <p:nvSpPr>
          <p:cNvPr id="8499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03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888300-EE2D-4AF2-B286-D7F8E37398A6}" type="slidenum">
              <a:rPr lang="en-AU" altLang="zh-CN"/>
              <a:pPr/>
              <a:t>39</a:t>
            </a:fld>
            <a:endParaRPr lang="en-AU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D336E-3492-42EB-97F7-2A9E8BDDC284}" type="slidenum">
              <a:rPr lang="en-AU" altLang="zh-CN"/>
              <a:pPr/>
              <a:t>4</a:t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92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4D336E-3492-42EB-97F7-2A9E8BDDC284}" type="slidenum">
              <a:rPr lang="en-AU" altLang="zh-CN"/>
              <a:pPr/>
              <a:t>5</a:t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18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B84647-1F9E-4809-99F1-7FF19AD1CCC7}" type="slidenum">
              <a:rPr lang="en-AU" altLang="zh-CN"/>
              <a:pPr/>
              <a:t>6</a:t>
            </a:fld>
            <a:endParaRPr lang="en-AU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AU" altLang="zh-CN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5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77BE9-DEB3-491B-AEB6-A046FBE2C9BA}" type="slidenum">
              <a:rPr lang="en-AU" altLang="zh-CN"/>
              <a:pPr/>
              <a:t>7</a:t>
            </a:fld>
            <a:endParaRPr lang="en-AU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4343400"/>
            <a:ext cx="5797550" cy="4114800"/>
          </a:xfrm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19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68CB0-C646-46CF-B09A-EBC3B2994734}" type="slidenum">
              <a:rPr lang="en-AU" altLang="zh-CN"/>
              <a:pPr/>
              <a:t>8</a:t>
            </a:fld>
            <a:endParaRPr lang="en-AU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4343400"/>
            <a:ext cx="5837237" cy="4114800"/>
          </a:xfrm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23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9B839-81FF-4087-AB46-F77BF03758CE}" type="slidenum">
              <a:rPr lang="en-AU" altLang="zh-CN"/>
              <a:pPr/>
              <a:t>9</a:t>
            </a:fld>
            <a:endParaRPr lang="en-AU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56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2020/6/8 Monday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ea typeface="ＭＳ Ｐゴシック" panose="020B0600070205080204" pitchFamily="34" charset="-128"/>
              </a:rPr>
              <a:t>第九章 恶意软件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79" y="3547060"/>
            <a:ext cx="2799821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压缩病毒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8915" name="Picture 4" descr="&#10;fig7.2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/>
          <a:srcRect l="9265" t="5370" r="9265" b="60852"/>
          <a:stretch>
            <a:fillRect/>
          </a:stretch>
        </p:blipFill>
        <p:spPr bwMode="auto">
          <a:xfrm>
            <a:off x="3174289" y="1079863"/>
            <a:ext cx="8441267" cy="339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Picture 5" descr="&#10;fig7.3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4"/>
          <a:srcRect l="3580" t="13875" r="3580" b="32373"/>
          <a:stretch>
            <a:fillRect/>
          </a:stretch>
        </p:blipFill>
        <p:spPr bwMode="auto">
          <a:xfrm>
            <a:off x="4190289" y="4508863"/>
            <a:ext cx="6225117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682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病毒分类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846220"/>
            <a:ext cx="11343051" cy="4454525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目标型病毒：企图感染的病毒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引导扇区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从包含病毒的磁盘启动时，病毒将传开</a:t>
            </a: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：感染被操作系统认为是可执行的文件</a:t>
            </a: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宏病毒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：一个应用程序解释宏代码或脚本代码时感染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混合体病毒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：以上多种方式感染文件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方法型病毒：病毒隐藏自己的方法</a:t>
            </a: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加密病毒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：病毒的一部分进行加密并将密钥储存</a:t>
            </a: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隐形飞机式病毒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：具有较好的隐蔽性，逃避检测</a:t>
            </a: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多态病毒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：感染时表现为不同的形态</a:t>
            </a:r>
          </a:p>
          <a:p>
            <a:pPr indent="342900"/>
            <a:r>
              <a:rPr lang="zh-CN" altLang="en-US" sz="26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变形病毒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：反复感染时会改写自己的代码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906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8876" y="570417"/>
            <a:ext cx="8743406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宏病毒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841868"/>
            <a:ext cx="10350134" cy="4781001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世纪</a:t>
            </a:r>
            <a:r>
              <a:rPr 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90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年代中期开始变得非常普遍</a:t>
            </a:r>
          </a:p>
          <a:p>
            <a:pPr marL="720000">
              <a:buFont typeface="Wingdings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平台无关的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720000">
              <a:buFont typeface="Wingding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感染的文件</a:t>
            </a:r>
          </a:p>
          <a:p>
            <a:pPr marL="720000">
              <a:buFont typeface="Wingdings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很容易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传播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利用</a:t>
            </a:r>
            <a:r>
              <a:rPr 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office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应用的宏功能</a:t>
            </a: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嵌入在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office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文档中的可执行程序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marL="72000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通常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是一种基本的形式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最近的版本包括了保护程序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被许多反病毒程序识别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86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蠕虫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8" y="1963786"/>
            <a:ext cx="10911838" cy="4648200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蠕虫可以主动感染其它机器并变成攻击的源头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借助网络连接或者共享媒介传播</a:t>
            </a:r>
          </a:p>
          <a:p>
            <a:pPr marL="720000">
              <a:buFont typeface="Wingdings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电子邮件，远程执行，远程登录，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USB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CD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DVD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有像病毒一样的阶段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休眠，传播，触发，执行</a:t>
            </a:r>
          </a:p>
          <a:p>
            <a:pPr>
              <a:buNone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传播阶段：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扫描目标宿主（随机，预先生成的目标列表，内部目标列表，本地子网），找到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适合的访问机制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传送副本，使之运行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可以伪装成一个系统进程，不易被察觉</a:t>
            </a:r>
          </a:p>
          <a:p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03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814" y="505097"/>
            <a:ext cx="947492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蠕虫传播模型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61443" name="Picture 4" descr="&#10;fig7.6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/>
          <a:srcRect l="4633" t="21477" r="4633" b="21477"/>
          <a:stretch>
            <a:fillRect/>
          </a:stretch>
        </p:blipFill>
        <p:spPr bwMode="auto">
          <a:xfrm>
            <a:off x="1930400" y="1619797"/>
            <a:ext cx="8460317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845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Morris </a:t>
            </a:r>
            <a:r>
              <a:rPr lang="zh-CN" altLang="en-US" dirty="0" smtClean="0">
                <a:ea typeface="+mj-ea"/>
                <a:cs typeface="+mj-cs"/>
              </a:rPr>
              <a:t>蠕虫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671" y="1911535"/>
            <a:ext cx="11264537" cy="445452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最著名的蠕虫之一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罗伯特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莫里斯于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1988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年发布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对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UNIX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系统的攻击，搜索其它可进入主机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尝试以合法用户的身份登陆远程主机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攻击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finger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协议的漏洞，报告远程用户位置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攻击接收并发送邮件的远程程序的调试选项中的陷门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任何一个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成功 ，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蠕虫会往命令解释器发送引导程序，并发出运行命令，然后注销当前的远程登陆，新的蠕虫然后被执行。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012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最近的蠕虫攻击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167" y="2244643"/>
            <a:ext cx="10972800" cy="3202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WannaCry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（又叫</a:t>
            </a:r>
            <a:r>
              <a:rPr lang="en-US" altLang="zh-CN" sz="2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Wanna</a:t>
            </a:r>
            <a:r>
              <a:rPr lang="en-US" altLang="zh-CN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Decryptor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），一种“蠕虫式”的勒索病毒软件，大小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3.3MB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，由不法分子利用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NSA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National Security Agency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，美国国家安全局）泄露的危险漏洞“</a:t>
            </a:r>
            <a:r>
              <a:rPr lang="en-US" altLang="zh-CN" sz="2800" dirty="0" err="1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EternalBlue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（永恒之蓝）进行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传播。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勒索病毒肆虐，俨然是一场全球性互联网灾难，给广大电脑用户造成了巨大损失。最新统计数据显示，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100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多个国家和地区超过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10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万台电脑遭到了勒索病毒攻击、感染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。勒索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病毒是自</a:t>
            </a:r>
            <a:r>
              <a:rPr lang="zh-CN" alt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熊猫烧香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以来影响力最大的病毒之一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105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最近的蠕虫攻击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31580"/>
            <a:ext cx="10972800" cy="296744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err="1" smtClea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WannaCry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勒索病毒全球大爆发，至少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150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个国家、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30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万名用户中招，造成损失达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80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亿美元，已经影响到金融，能源，医疗等众多行业，造成严重的危机管理问题</a:t>
            </a: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sz="2800" dirty="0" smtClean="0">
              <a:effectLst/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中国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部分</a:t>
            </a:r>
            <a:r>
              <a:rPr lang="en-US" altLang="zh-CN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Windows</a:t>
            </a:r>
            <a:r>
              <a:rPr lang="zh-CN" altLang="en-US" sz="2800" dirty="0">
                <a:effectLst/>
                <a:latin typeface="Times New Roman" panose="02020603050405020304" pitchFamily="18" charset="0"/>
                <a:ea typeface="华文楷体" panose="02010600040101010101" pitchFamily="2" charset="-122"/>
              </a:rPr>
              <a:t>操作系统用户遭受感染，校园网用户首当其冲，受害严重，大量实验室数据和毕业设计被锁定加密。部分大型企业的应用系统和数据库文件被加密后，无法正常工作，影响巨大。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290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最近的蠕虫攻击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1026" name="Picture 2" descr="https://gss2.bdstatic.com/9fo3dSag_xI4khGkpoWK1HF6hhy/baike/c0%3Dbaike92%2C5%2C5%2C92%2C30/sign=0a20a5ad093b5bb5aada28ac57babe5c/a686c9177f3e6709eb29e1f931c79f3df8dc558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08" y="1915863"/>
            <a:ext cx="9282858" cy="481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249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蠕虫技术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8" y="1963787"/>
            <a:ext cx="9657806" cy="44545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多平台：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Windows, UNIX,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宏语言或脚本语言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多攻击点：多种攻击方式入侵系统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超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速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传播：利用各种技术以最优化蠕虫传播速度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多态：利用功能上等价的及加密技术生成新代码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变形：不同阶段中释放不同行为模式的指令表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传输工具：传播多种恶意载荷的理想工具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零天攻击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 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：攻击不为人知的漏洞，发起进攻时才被发现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84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病毒和其他恶意软件</a:t>
            </a:r>
            <a:endParaRPr lang="en-AU" sz="4000" dirty="0"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52" y="1978524"/>
            <a:ext cx="10363200" cy="41148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电脑病毒已经被大众所熟知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是一个值得关注的问题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恶意软件：隐蔽植入另一段程序的程序，它企图破坏数据，运行破坏性或者入侵性程序，或者破坏受害者数据，应用程序或操作系统的机密性、完整性和可用性。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endParaRPr lang="en-AU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97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514" y="214314"/>
            <a:ext cx="10390716" cy="1462087"/>
          </a:xfrm>
        </p:spPr>
        <p:txBody>
          <a:bodyPr/>
          <a:lstStyle/>
          <a:p>
            <a:r>
              <a:rPr lang="zh-CN" altLang="en-US" dirty="0" smtClean="0"/>
              <a:t> 恶意移动代码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89" y="2017713"/>
            <a:ext cx="10363200" cy="41148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指的是能够不变地植入各种不同平台，执行时有相同的语义程序（程序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脚本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宏）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从远程系统传输到本地系统，然后在本地系统上执行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经常注射病毒，蠕虫或特洛伊木马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或者利用漏洞来执行自身的动作，比如：</a:t>
            </a: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未经授权的数据访问，获得根用户权限</a:t>
            </a:r>
          </a:p>
          <a:p>
            <a:pPr lvl="1" eaLnBrk="1" hangingPunct="1">
              <a:defRPr/>
            </a:pPr>
            <a:endParaRPr 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022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电子邮件病毒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91587"/>
            <a:ext cx="10363200" cy="41148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垃圾邮件：大大加重了用来传送信息的网络花费，又增大了用户从垃圾邮件洪流中挑选正当邮件所耗费的精力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邮件病毒：在附件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doc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中使用了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Word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宏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如果附件打开，宏激活并发送电子邮件到所有的用户地址列表，造成本地伤害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附件是特洛伊木马程序或脚本代码，自动安装恶意软件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钓鱼攻击，引导用户输入用户名与密码</a:t>
            </a:r>
          </a:p>
        </p:txBody>
      </p:sp>
    </p:spTree>
    <p:extLst>
      <p:ext uri="{BB962C8B-B14F-4D97-AF65-F5344CB8AC3E}">
        <p14:creationId xmlns:p14="http://schemas.microsoft.com/office/powerpoint/2010/main" val="30202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电子邮件病毒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2052" name="Picture 4" descr="http://www.cnnb.com.cn/pic/0/03/21/54/3215450_0738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7" y="1935047"/>
            <a:ext cx="8588309" cy="470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www.cnnb.com.cn/pic/0/03/21/54/3215451_87907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593" y="2361944"/>
            <a:ext cx="8267437" cy="431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5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特洛伊木马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1" y="1937661"/>
            <a:ext cx="10715896" cy="3927565"/>
          </a:xfrm>
        </p:spPr>
        <p:txBody>
          <a:bodyPr/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一种有用的，或者表明上有用的程序或实用工具，包含隐藏代码，一旦被调用将会执行一些不想要或有害的功能</a:t>
            </a:r>
          </a:p>
          <a:p>
            <a:pPr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例如游戏，系统安全升级程序等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执行时间接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完成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一些攻击者无法直接完成的功能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通常用于传播病毒</a:t>
            </a:r>
            <a:r>
              <a:rPr 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蠕虫或安装后门，或者只是为了破坏数据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三种模式：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执行原程序功能之外还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执行一个独立的恶意动作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；继续执行原程序功能，但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修改某些功能以便能够执行恶意动作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执行恶意功能并完全取代原有程序的功能</a:t>
            </a:r>
          </a:p>
          <a:p>
            <a:pPr>
              <a:buNone/>
            </a:pPr>
            <a:r>
              <a:rPr 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 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6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系统破坏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50724"/>
            <a:ext cx="10833463" cy="44545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唯一目的是传播，携带空载荷或者无功能的载荷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触发条件满足时，会导致受感染系统的数据毁坏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加密用户的数据然后要求用户付款解密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试图对物理设备造成损害，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Chernoby1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病毒不仅破坏数据，还重写启动计算机的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BIOS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代码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Stuxnet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蠕虫以某些特定的工业控制系统软件作为它的主要载荷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 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逻辑炸弹当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指定条件满足时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激活，便会“爆发”，触发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典型的伤害系统，修改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删除文件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磁盘，停止机器</a:t>
            </a:r>
            <a:endParaRPr lang="zh-CN" altLang="en-US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14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攻击代理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3923" y="1989913"/>
            <a:ext cx="9892937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恶意软件破坏已感染系统的计算和网络资源以便被攻击者使用，这类系统被称为机器人或僵尸。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分布式拒绝服务攻击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垃圾邮件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流量探测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键盘记录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扩散新型恶意软件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安装广告插件和浏览器助手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BHOs</a:t>
            </a: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攻击</a:t>
            </a:r>
            <a:r>
              <a:rPr lang="en-US" altLang="zh-CN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IRC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聊天网络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楷体" panose="02010609060101010101" pitchFamily="49" charset="-122"/>
                <a:ea typeface="楷体" panose="02010609060101010101" pitchFamily="49" charset="-122"/>
              </a:rPr>
              <a:t>操</a:t>
            </a: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控在线投票和游戏</a:t>
            </a:r>
            <a:endParaRPr lang="en-US" altLang="zh-CN" sz="26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961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攻击代理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2029102"/>
            <a:ext cx="9827623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在执行开始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时，机器人受到中央设备控制的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典型方法是使用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IRC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服务器，最近更倾向于借助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HTTP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之类的协议来使用隐蔽通信信道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使用点对点协议的分散式控制机制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控制模块向机器人简单发布命令，使机器人执行已经内置好的程序。</a:t>
            </a:r>
            <a:endParaRPr lang="en-AU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614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信息窃取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5" y="2016039"/>
            <a:ext cx="103632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攻击目标是用户登录银行、游戏和相关站点的用户名和密码证书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证书窃取、键盘监测器和间谍软件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网络钓鱼和身份窃取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侦察和间谍</a:t>
            </a:r>
            <a:endParaRPr lang="en-AU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272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隐身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24598"/>
            <a:ext cx="9775371" cy="4454525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陷门是进入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程序的秘密入口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允许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绕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开正常的安全访问机制而直接访问程序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一种识别特定输入序列的代码，可以被激活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连接到非标准端口的网络服务来实现监听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安全措施必须集中关注程序开发过程和软件更新活动，还有希望提供网络服务的程序</a:t>
            </a:r>
            <a:endParaRPr lang="en-AU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937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载荷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隐身</a:t>
            </a:r>
            <a:endParaRPr lang="en-AU" altLang="zh-CN" dirty="0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37661"/>
            <a:ext cx="10324011" cy="4454525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隐匿程序是安装在系统上的一组程序，利用管理员特权隐蔽连接到该系统的访问路径，同时最大程度地掩盖自己存在的证据</a:t>
            </a:r>
          </a:p>
          <a:p>
            <a:pPr marL="8001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持续性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记忆依赖性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用户模式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内核模式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虚拟机依赖型 </a:t>
            </a:r>
            <a:endParaRPr lang="en-US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800100" indent="-457200" eaLnBrk="1" hangingPunct="1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外置模式</a:t>
            </a:r>
            <a:endParaRPr lang="en-AU" altLang="zh-CN" sz="28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98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病毒和其他恶意软件</a:t>
            </a:r>
            <a:endParaRPr lang="en-AU" sz="4000" dirty="0"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96" y="1978524"/>
            <a:ext cx="10363200" cy="41148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目前活跃度最高的三大恶意软件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indent="-457200" latinLnBrk="0"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Kelihos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：影响全球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12%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的组织机构。</a:t>
            </a:r>
          </a:p>
          <a:p>
            <a:pPr marL="800100" indent="-457200" latinLnBrk="0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HackerDefender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影响全球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%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的企业。</a:t>
            </a:r>
          </a:p>
          <a:p>
            <a:pPr marL="800100" indent="-457200" latinLnBrk="0">
              <a:buFont typeface="Wingdings" panose="05000000000000000000" pitchFamily="2" charset="2"/>
              <a:buChar char="u"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Cryptowall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：影响全球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4.5%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的企业。</a:t>
            </a:r>
          </a:p>
          <a:p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defRPr/>
            </a:pPr>
            <a:endParaRPr lang="en-AU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73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防护措施</a:t>
            </a:r>
            <a:endParaRPr lang="zh-CN" altLang="en-US" dirty="0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57794" y="1989910"/>
            <a:ext cx="9919063" cy="4454525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预防措施：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/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确保所有的系统尽可能是最新的，打完所有补丁</a:t>
            </a:r>
            <a:endParaRPr lang="en-US" altLang="zh-CN" sz="2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/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对应用程序和数据设置合适的访问权限</a:t>
            </a:r>
            <a:endParaRPr lang="en-US" altLang="zh-CN" sz="2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indent="342900"/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通过合适的用户觉悟和训练进行应对传播机制</a:t>
            </a: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预防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措施失败，需要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检测：用来决定感染是否发生并定位恶意软件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鉴定：一旦检测完成，鉴定感染系统的恶意软件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删除：移除所有感染软件病毒的痕迹</a:t>
            </a:r>
            <a:endParaRPr 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285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反病毒软件</a:t>
            </a:r>
            <a:endParaRPr lang="zh-CN" alt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269" y="2017713"/>
            <a:ext cx="10363200" cy="41148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病毒和杀毒技术都有发展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早期病毒代码简单，容易删除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由于病毒越来越复杂，所以必须采取相应的对策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第一代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简单的扫描器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第二代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启发式扫描器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第三代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活动陷阱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第四代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全功能保护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3209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473" y="544291"/>
            <a:ext cx="8191863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蠕虫应对措施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476" y="1918065"/>
            <a:ext cx="11277600" cy="48768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与反病毒技术重叠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一旦蠕虫进入系统，反病毒软件可以检测到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蠕虫也会导致重要的网络活动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蠕虫防御的方法包括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基于签名的蠕虫扫描过滤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基于过滤的蠕虫控制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基于有效载荷分类的蠕虫控制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阈值随机游走扫描检测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速率限制和速率停止</a:t>
            </a:r>
            <a:endParaRPr lang="zh-CN" altLang="en-US" sz="2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5627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629" y="447632"/>
            <a:ext cx="8593909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基于网络的蠕虫防御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73731" name="Picture 4" descr="&#10;fig7.7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/>
          <a:srcRect l="3580" t="4625" b="9250"/>
          <a:stretch>
            <a:fillRect/>
          </a:stretch>
        </p:blipFill>
        <p:spPr bwMode="auto">
          <a:xfrm>
            <a:off x="2243840" y="1920202"/>
            <a:ext cx="9146822" cy="474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224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4821" y="498568"/>
            <a:ext cx="8103326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分布式拒绝服务攻击</a:t>
            </a:r>
            <a:r>
              <a:rPr lang="en-US" dirty="0" smtClean="0"/>
              <a:t>(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  <a:endParaRPr lang="en-AU" altLang="zh-CN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55075"/>
            <a:ext cx="11042469" cy="4149725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分布式拒绝服务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DDoS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试图阻止某种服务的合法用户使用该服务，构成了严重的安全威胁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使网络系统不可用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利用无用的流量来堵塞网络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使用大量的僵尸主机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日趋复杂的攻击</a:t>
            </a:r>
          </a:p>
          <a:p>
            <a:pPr marL="800100" indent="-457200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防御技术难以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应付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634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分布式拒绝服务攻击</a:t>
            </a:r>
            <a:br>
              <a:rPr lang="zh-CN" alt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DDoS</a:t>
            </a:r>
            <a:r>
              <a:rPr lang="en-US" dirty="0" smtClean="0"/>
              <a:t>)</a:t>
            </a:r>
            <a:endParaRPr lang="en-AU" altLang="zh-CN" dirty="0" smtClean="0"/>
          </a:p>
        </p:txBody>
      </p:sp>
      <p:pic>
        <p:nvPicPr>
          <p:cNvPr id="77827" name="Picture 4" descr="Ch19. DDoS-1.pdf         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/>
          <a:srcRect l="3580" t="4633" r="3580" b="9265"/>
          <a:stretch>
            <a:fillRect/>
          </a:stretch>
        </p:blipFill>
        <p:spPr bwMode="auto">
          <a:xfrm>
            <a:off x="1375833" y="1641475"/>
            <a:ext cx="9332384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283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65" y="3056706"/>
            <a:ext cx="4376053" cy="1068977"/>
          </a:xfrm>
        </p:spPr>
        <p:txBody>
          <a:bodyPr/>
          <a:lstStyle/>
          <a:p>
            <a:r>
              <a:rPr lang="en-US" dirty="0" err="1" smtClean="0"/>
              <a:t>DDoS</a:t>
            </a:r>
            <a:r>
              <a:rPr lang="zh-CN" altLang="en-US" dirty="0" smtClean="0"/>
              <a:t>泛洪类型</a:t>
            </a:r>
            <a:endParaRPr lang="zh-CN" altLang="en-US" dirty="0"/>
          </a:p>
        </p:txBody>
      </p:sp>
      <p:pic>
        <p:nvPicPr>
          <p:cNvPr id="79875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88001" y="228601"/>
            <a:ext cx="6371167" cy="645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62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06596" y="459379"/>
            <a:ext cx="6043749" cy="113982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构建网络攻击</a:t>
            </a:r>
            <a:endParaRPr lang="en-AU" altLang="zh-CN" dirty="0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1981201"/>
            <a:ext cx="10324011" cy="4149725"/>
          </a:xfrm>
        </p:spPr>
        <p:txBody>
          <a:bodyPr/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必须感染大量的僵尸</a:t>
            </a: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实现攻击主要有以下几点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实现</a:t>
            </a:r>
            <a:r>
              <a:rPr lang="en-US" sz="2800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DDoS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攻击的软件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存在大量系统漏洞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定位存在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漏洞机器的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策略，如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扫描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扫描策略：随机，攻击表，拓扑，本地子网</a:t>
            </a:r>
          </a:p>
          <a:p>
            <a:pPr marL="609600" indent="-609600" eaLnBrk="1" hangingPunct="1">
              <a:buFont typeface="Wingdings" pitchFamily="-107" charset="2"/>
              <a:buNone/>
            </a:pPr>
            <a:endParaRPr lang="en-AU" altLang="zh-CN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15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0136" y="498568"/>
            <a:ext cx="8312331" cy="1139825"/>
          </a:xfrm>
        </p:spPr>
        <p:txBody>
          <a:bodyPr/>
          <a:lstStyle/>
          <a:p>
            <a:pPr eaLnBrk="1" hangingPunct="1"/>
            <a:r>
              <a:rPr lang="en-US" dirty="0" err="1" smtClean="0"/>
              <a:t>DDoS</a:t>
            </a:r>
            <a:r>
              <a:rPr lang="zh-CN" altLang="en-US" dirty="0" smtClean="0"/>
              <a:t>攻击应对措施</a:t>
            </a:r>
            <a:endParaRPr lang="en-AU" altLang="zh-CN" dirty="0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81201"/>
            <a:ext cx="9579429" cy="4149725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三大防线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预防攻击和先占（攻击前）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攻击检测和过滤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(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期间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</a:p>
          <a:p>
            <a:pPr indent="34290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攻击源回溯与鉴定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(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攻击后</a:t>
            </a:r>
            <a:r>
              <a:rPr lang="en-US" sz="2800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)</a:t>
            </a:r>
            <a:endParaRPr lang="zh-CN" altLang="en-US" sz="2800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应对</a:t>
            </a:r>
            <a:r>
              <a:rPr lang="en-US" altLang="zh-CN" dirty="0" err="1" smtClean="0">
                <a:latin typeface="Times New Roman" panose="02020603050405020304" pitchFamily="18" charset="0"/>
                <a:ea typeface="楷体" panose="02010609060101010101" pitchFamily="49" charset="-122"/>
              </a:rPr>
              <a:t>DDoS</a:t>
            </a:r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在于巨大的攻击操作方法数量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因此必须发展应对措施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533400" indent="-533400" eaLnBrk="1" hangingPunct="1">
              <a:lnSpc>
                <a:spcPct val="90000"/>
              </a:lnSpc>
            </a:pPr>
            <a:endParaRPr lang="en-AU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629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总结</a:t>
            </a:r>
            <a:endParaRPr lang="en-AU" altLang="zh-CN" dirty="0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25" y="2017713"/>
            <a:ext cx="10545423" cy="2893921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考虑了以下几个方面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各种恶意程序</a:t>
            </a: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陷门，逻辑炸弹，特洛伊木马，僵尸</a:t>
            </a: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病毒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DDoS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攻击</a:t>
            </a:r>
          </a:p>
          <a:p>
            <a:pPr lvl="1" eaLnBrk="1" hangingPunct="1"/>
            <a:endParaRPr lang="en-AU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94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病毒和其他恶意软件</a:t>
            </a:r>
            <a:endParaRPr lang="en-AU" sz="4000" dirty="0"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59" y="2004650"/>
            <a:ext cx="10363200" cy="4114800"/>
          </a:xfrm>
        </p:spPr>
        <p:txBody>
          <a:bodyPr/>
          <a:lstStyle/>
          <a:p>
            <a:pPr latinLnBrk="0"/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Kelihos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僵尸网络</a:t>
            </a:r>
            <a:endParaRPr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349200" indent="0" latinLnBrk="0">
              <a:buNone/>
            </a:pPr>
            <a:r>
              <a:rPr lang="en-US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Kelihos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是一个盗窃比特币和发送垃圾邮件的僵尸网络。它是最“受欢迎”的恶意软件家族，目前影响了全球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12%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的组织机构。自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2010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年活跃以来，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Kelihos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的角色逐渐从发送垃圾邮件演变成出租僵尸网络，只要有人愿意付钱，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Kelihos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便会发送垃圾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邮件，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Kelihos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的发展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势头迅速，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感染了超过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30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万台设备，每台设备每天能发送超过</a:t>
            </a:r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万封电子邮件，已成为全球最臭名昭著的垃圾邮件分销商之一。</a:t>
            </a:r>
          </a:p>
          <a:p>
            <a:pPr indent="342900" latinLnBrk="0">
              <a:buFont typeface="Wingdings" panose="05000000000000000000" pitchFamily="2" charset="2"/>
              <a:buChar char="u"/>
            </a:pPr>
            <a:endParaRPr lang="zh-CN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2809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65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 smtClean="0"/>
              <a:t>病毒和其他恶意软件</a:t>
            </a:r>
            <a:endParaRPr lang="en-AU" sz="4000" dirty="0">
              <a:ea typeface="+mj-ea"/>
              <a:cs typeface="+mj-cs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2055229"/>
            <a:ext cx="10128066" cy="3587930"/>
          </a:xfrm>
        </p:spPr>
        <p:txBody>
          <a:bodyPr/>
          <a:lstStyle/>
          <a:p>
            <a:pPr latinLnBrk="0"/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HackerDefender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en-US" altLang="zh-CN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Windows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的用户模式隐匿技术（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Rootkit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），可用来隐藏文件、进程和注册表项。它还能实现后门和端口重定向器（通过现有服务打开的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TCP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端口运作），因此安全人员通过传统的方式不可能发现隐藏后门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atinLnBrk="0"/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Cryptowall</a:t>
            </a:r>
            <a:r>
              <a:rPr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：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使用公钥加密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并通过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Tor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匿名网络执行控制与命令通信。这款勒索软件通过漏洞利用工具包（</a:t>
            </a:r>
            <a:r>
              <a:rPr lang="en-US" altLang="zh-CN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EK</a:t>
            </a:r>
            <a:r>
              <a:rPr lang="zh-CN" altLang="en-US" sz="2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）、恶意广告和网络钓鱼活动广泛传播</a:t>
            </a:r>
            <a:r>
              <a:rPr lang="zh-CN" altLang="en-US" sz="26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atinLnBrk="0"/>
            <a:endParaRPr lang="en-US" altLang="zh-CN" sz="26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atinLnBrk="0"/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 latinLnBrk="0">
              <a:buNone/>
            </a:pPr>
            <a:endParaRPr lang="en-US" altLang="zh-CN" sz="2600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https://www.zhihu.com/question/31567248</a:t>
            </a:r>
            <a:endParaRPr lang="zh-CN" altLang="en-US" sz="16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351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恶意软件</a:t>
            </a:r>
            <a:endParaRPr lang="en-AU" altLang="zh-CN" dirty="0" smtClean="0"/>
          </a:p>
        </p:txBody>
      </p:sp>
      <p:pic>
        <p:nvPicPr>
          <p:cNvPr id="20483" name="Picture 5" descr="Ch19. Taxonomy.pdf                                             002F6F4DMacintosh HD                   B83AE914:"/>
          <p:cNvPicPr>
            <a:picLocks noChangeAspect="1" noChangeArrowheads="1"/>
          </p:cNvPicPr>
          <p:nvPr/>
        </p:nvPicPr>
        <p:blipFill>
          <a:blip r:embed="rId3"/>
          <a:srcRect l="3580" t="4633" r="3580" b="18529"/>
          <a:stretch>
            <a:fillRect/>
          </a:stretch>
        </p:blipFill>
        <p:spPr bwMode="auto">
          <a:xfrm>
            <a:off x="1727515" y="2795292"/>
            <a:ext cx="8784976" cy="4062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/>
        </p:nvSpPr>
        <p:spPr>
          <a:xfrm>
            <a:off x="837616" y="2031600"/>
            <a:ext cx="10081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分类方法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：基于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恶意软件传播方法，然后基于恶意软件到达指定目标后执行的动作对其分类</a:t>
            </a:r>
          </a:p>
        </p:txBody>
      </p:sp>
    </p:spTree>
    <p:extLst>
      <p:ext uri="{BB962C8B-B14F-4D97-AF65-F5344CB8AC3E}">
        <p14:creationId xmlns:p14="http://schemas.microsoft.com/office/powerpoint/2010/main" val="4077175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7073" y="505102"/>
            <a:ext cx="9056914" cy="1139825"/>
          </a:xfrm>
        </p:spPr>
        <p:txBody>
          <a:bodyPr/>
          <a:lstStyle/>
          <a:p>
            <a:r>
              <a:rPr lang="zh-CN" altLang="en-US" dirty="0" smtClean="0"/>
              <a:t>病毒</a:t>
            </a:r>
            <a:endParaRPr lang="zh-CN" alt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1878879"/>
            <a:ext cx="9265920" cy="4876800"/>
          </a:xfrm>
        </p:spPr>
        <p:txBody>
          <a:bodyPr/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一种能感染程序的软件</a:t>
            </a:r>
          </a:p>
          <a:p>
            <a:pPr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软件让它们包含复制好的病毒</a:t>
            </a:r>
          </a:p>
          <a:p>
            <a:pPr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因此在运行主机程序时它会秘密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地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针对操作系统和硬件</a:t>
            </a:r>
          </a:p>
          <a:p>
            <a:pPr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利用他们的细节和弱点</a:t>
            </a: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一种典型的病毒有以下阶段</a:t>
            </a:r>
            <a:r>
              <a:rPr 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休眠：不执行操作并等待被某些事件激活</a:t>
            </a:r>
          </a:p>
          <a:p>
            <a:pP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传播：将副本植入其它程序或磁盘的某些系统区域</a:t>
            </a:r>
          </a:p>
          <a:p>
            <a:pP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触发：病毒将被激活以执行其预先设定的功能</a:t>
            </a:r>
          </a:p>
          <a:p>
            <a:pPr>
              <a:buNone/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执行：病毒先执行其预期的功能</a:t>
            </a:r>
            <a:endParaRPr 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90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病毒结构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6" y="1885408"/>
            <a:ext cx="10493829" cy="4800600"/>
          </a:xfrm>
        </p:spPr>
        <p:txBody>
          <a:bodyPr/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组件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感染机制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病毒散布或传播的方法，能使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病毒复制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None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触发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使有效载荷激活的事件</a:t>
            </a: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有效载荷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-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除传播外病毒所做的事，恶意的或良性的</a:t>
            </a:r>
          </a:p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预先的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后补的</a:t>
            </a:r>
            <a:r>
              <a:rPr 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嵌入的</a:t>
            </a:r>
          </a:p>
          <a:p>
            <a:pPr>
              <a:buNone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当被感染的程序调用时，先执行病毒代码然后原始程序代码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87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病毒结构</a:t>
            </a:r>
            <a:endParaRPr lang="en-US" dirty="0">
              <a:ea typeface="+mj-ea"/>
              <a:cs typeface="+mj-cs"/>
            </a:endParaRPr>
          </a:p>
        </p:txBody>
      </p:sp>
      <p:pic>
        <p:nvPicPr>
          <p:cNvPr id="36867" name="Picture 4" descr="&#10;fig7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/>
          <a:srcRect l="4633" t="3580" r="4633" b="44745"/>
          <a:stretch>
            <a:fillRect/>
          </a:stretch>
        </p:blipFill>
        <p:spPr bwMode="auto">
          <a:xfrm>
            <a:off x="1600990" y="1901788"/>
            <a:ext cx="8873988" cy="4903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396193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12202</TotalTime>
  <Words>2156</Words>
  <Application>Microsoft Office PowerPoint</Application>
  <PresentationFormat>自定义</PresentationFormat>
  <Paragraphs>257</Paragraphs>
  <Slides>40</Slides>
  <Notes>39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Blends</vt:lpstr>
      <vt:lpstr>第九章 恶意软件</vt:lpstr>
      <vt:lpstr>病毒和其他恶意软件</vt:lpstr>
      <vt:lpstr>病毒和其他恶意软件</vt:lpstr>
      <vt:lpstr>病毒和其他恶意软件</vt:lpstr>
      <vt:lpstr>病毒和其他恶意软件</vt:lpstr>
      <vt:lpstr>恶意软件</vt:lpstr>
      <vt:lpstr>病毒</vt:lpstr>
      <vt:lpstr>病毒结构</vt:lpstr>
      <vt:lpstr>病毒结构</vt:lpstr>
      <vt:lpstr> 压缩病毒</vt:lpstr>
      <vt:lpstr>病毒分类</vt:lpstr>
      <vt:lpstr> 宏病毒</vt:lpstr>
      <vt:lpstr>蠕虫</vt:lpstr>
      <vt:lpstr>蠕虫传播模型</vt:lpstr>
      <vt:lpstr>Morris 蠕虫</vt:lpstr>
      <vt:lpstr>最近的蠕虫攻击</vt:lpstr>
      <vt:lpstr>最近的蠕虫攻击</vt:lpstr>
      <vt:lpstr>最近的蠕虫攻击</vt:lpstr>
      <vt:lpstr>蠕虫技术</vt:lpstr>
      <vt:lpstr> 恶意移动代码</vt:lpstr>
      <vt:lpstr>电子邮件病毒</vt:lpstr>
      <vt:lpstr>电子邮件病毒</vt:lpstr>
      <vt:lpstr>特洛伊木马</vt:lpstr>
      <vt:lpstr>载荷-系统破坏</vt:lpstr>
      <vt:lpstr>载荷-攻击代理</vt:lpstr>
      <vt:lpstr>载荷-攻击代理</vt:lpstr>
      <vt:lpstr>载荷-信息窃取</vt:lpstr>
      <vt:lpstr>载荷-隐身</vt:lpstr>
      <vt:lpstr>载荷-隐身</vt:lpstr>
      <vt:lpstr>防护措施</vt:lpstr>
      <vt:lpstr>反病毒软件</vt:lpstr>
      <vt:lpstr>蠕虫应对措施</vt:lpstr>
      <vt:lpstr>基于网络的蠕虫防御</vt:lpstr>
      <vt:lpstr>分布式拒绝服务攻击(DDoS)</vt:lpstr>
      <vt:lpstr>分布式拒绝服务攻击 (DDoS)</vt:lpstr>
      <vt:lpstr>DDoS泛洪类型</vt:lpstr>
      <vt:lpstr>构建网络攻击</vt:lpstr>
      <vt:lpstr>DDoS攻击应对措施</vt:lpstr>
      <vt:lpstr>总结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Qiuzhen Lin</cp:lastModifiedBy>
  <cp:revision>1139</cp:revision>
  <dcterms:created xsi:type="dcterms:W3CDTF">2017-03-10T06:09:35Z</dcterms:created>
  <dcterms:modified xsi:type="dcterms:W3CDTF">2020-06-08T06:29:43Z</dcterms:modified>
</cp:coreProperties>
</file>