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9"/>
  </p:notesMasterIdLst>
  <p:sldIdLst>
    <p:sldId id="256" r:id="rId2"/>
    <p:sldId id="310" r:id="rId3"/>
    <p:sldId id="311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40" r:id="rId33"/>
    <p:sldId id="341" r:id="rId34"/>
    <p:sldId id="342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280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42" autoAdjust="0"/>
  </p:normalViewPr>
  <p:slideViewPr>
    <p:cSldViewPr snapToGrid="0">
      <p:cViewPr varScale="1">
        <p:scale>
          <a:sx n="64" d="100"/>
          <a:sy n="64" d="100"/>
        </p:scale>
        <p:origin x="-724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62FEB-4B94-4039-A0E6-EF1B801D4D64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D7B1F-6C50-40B3-8B01-F85E2CE04B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587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13AAE0C-CE87-4AA4-BB39-1A32E3D343C8}" type="slidenum">
              <a:rPr lang="en-AU" altLang="zh-CN"/>
              <a:pPr/>
              <a:t>2</a:t>
            </a:fld>
            <a:endParaRPr lang="en-AU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b="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167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CA2F33F-8BFB-4E28-8EBB-6CABD6243475}" type="slidenum">
              <a:rPr lang="en-AU" altLang="zh-CN"/>
              <a:pPr/>
              <a:t>11</a:t>
            </a:fld>
            <a:endParaRPr lang="en-AU" altLang="zh-CN"/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959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64FDA76-C4B6-4395-840C-68FD31BA8BBE}" type="slidenum">
              <a:rPr lang="en-AU" altLang="zh-CN"/>
              <a:pPr/>
              <a:t>12</a:t>
            </a:fld>
            <a:endParaRPr lang="en-AU" altLang="zh-CN"/>
          </a:p>
        </p:txBody>
      </p:sp>
      <p:sp>
        <p:nvSpPr>
          <p:cNvPr id="276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9746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5FAEF37-2607-489F-9BD4-A5336EA80F6A}" type="slidenum">
              <a:rPr lang="en-AU" altLang="zh-CN"/>
              <a:pPr/>
              <a:t>13</a:t>
            </a:fld>
            <a:endParaRPr lang="en-AU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618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80ABB52-72AC-412F-8E85-BD523B4C999D}" type="slidenum">
              <a:rPr lang="en-AU" altLang="zh-CN"/>
              <a:pPr/>
              <a:t>14</a:t>
            </a:fld>
            <a:endParaRPr lang="en-AU" altLang="zh-CN"/>
          </a:p>
        </p:txBody>
      </p:sp>
      <p:sp>
        <p:nvSpPr>
          <p:cNvPr id="317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966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4222D8C-9C3E-4BFC-9E6E-18374601C281}" type="slidenum">
              <a:rPr lang="en-AU" altLang="zh-CN"/>
              <a:pPr/>
              <a:t>15</a:t>
            </a:fld>
            <a:endParaRPr lang="en-AU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53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B4F8136-91CB-4D13-B057-4C22C4F07DF2}" type="slidenum">
              <a:rPr lang="en-AU" altLang="zh-CN"/>
              <a:pPr/>
              <a:t>16</a:t>
            </a:fld>
            <a:endParaRPr lang="en-AU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132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2C39BCA-92DA-495B-8940-3C8067ED16F2}" type="slidenum">
              <a:rPr lang="en-AU" altLang="zh-CN"/>
              <a:pPr/>
              <a:t>17</a:t>
            </a:fld>
            <a:endParaRPr lang="en-AU" altLang="zh-CN"/>
          </a:p>
        </p:txBody>
      </p:sp>
      <p:sp>
        <p:nvSpPr>
          <p:cNvPr id="378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4999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328F4F5D-6C3F-4A84-9B6F-A46F85E20A82}" type="slidenum">
              <a:rPr lang="en-AU" altLang="zh-CN"/>
              <a:pPr/>
              <a:t>18</a:t>
            </a:fld>
            <a:endParaRPr lang="en-AU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913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F1A494B-11DC-4746-9038-04BB34D50D1B}" type="slidenum">
              <a:rPr lang="en-AU" altLang="zh-CN"/>
              <a:pPr/>
              <a:t>19</a:t>
            </a:fld>
            <a:endParaRPr lang="en-AU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88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CEA0F4D-2F26-4C9A-9108-7EFFFDF76179}" type="slidenum">
              <a:rPr lang="en-AU" altLang="zh-CN"/>
              <a:pPr/>
              <a:t>20</a:t>
            </a:fld>
            <a:endParaRPr lang="en-AU" altLang="zh-CN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1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FA1AE05-A643-4981-A8FF-5B059DB91DE2}" type="slidenum">
              <a:rPr lang="en-AU" altLang="zh-CN"/>
              <a:pPr/>
              <a:t>3</a:t>
            </a:fld>
            <a:endParaRPr lang="en-AU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66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779E549-B45E-4214-957F-BAD3FA1A7FB2}" type="slidenum">
              <a:rPr lang="en-AU" altLang="zh-CN"/>
              <a:pPr/>
              <a:t>21</a:t>
            </a:fld>
            <a:endParaRPr lang="en-AU" altLang="zh-CN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340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E0827CD-6D78-4B25-9B67-A172CB77D86F}" type="slidenum">
              <a:rPr lang="en-AU" altLang="zh-CN"/>
              <a:pPr/>
              <a:t>22</a:t>
            </a:fld>
            <a:endParaRPr lang="en-AU" altLang="zh-CN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818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25E53E7-374C-48B9-95E9-F2618CC56952}" type="slidenum">
              <a:rPr lang="en-AU" altLang="zh-CN"/>
              <a:pPr/>
              <a:t>23</a:t>
            </a:fld>
            <a:endParaRPr lang="en-AU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7319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65283EB-E251-419B-91C1-C46CFF0E62C5}" type="slidenum">
              <a:rPr lang="en-AU" altLang="zh-CN"/>
              <a:pPr/>
              <a:t>24</a:t>
            </a:fld>
            <a:endParaRPr lang="en-AU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71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03D3F7AE-68A6-49BC-8121-0047F8528081}" type="slidenum">
              <a:rPr lang="en-AU" altLang="zh-CN"/>
              <a:pPr/>
              <a:t>25</a:t>
            </a:fld>
            <a:endParaRPr lang="en-AU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456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574DF41-D93E-423E-A8C4-0592B6356882}" type="slidenum">
              <a:rPr lang="en-AU" altLang="zh-CN"/>
              <a:pPr/>
              <a:t>26</a:t>
            </a:fld>
            <a:endParaRPr lang="en-AU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050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8849AE7-7738-4053-94CF-2452918B394D}" type="slidenum">
              <a:rPr lang="en-AU" altLang="zh-CN"/>
              <a:pPr/>
              <a:t>27</a:t>
            </a:fld>
            <a:endParaRPr lang="en-AU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411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522C6A0-5B6B-4265-8104-660B4FE922D3}" type="slidenum">
              <a:rPr lang="en-AU" altLang="zh-CN"/>
              <a:pPr/>
              <a:t>28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4054199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2E1BBF3-FD2B-48BD-8873-C8BB3658E9A3}" type="slidenum">
              <a:rPr lang="en-AU" altLang="zh-CN"/>
              <a:pPr/>
              <a:t>29</a:t>
            </a:fld>
            <a:endParaRPr lang="en-AU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455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E5B135D-98DF-4DBA-BB1B-EE057431FC9E}" type="slidenum">
              <a:rPr lang="en-AU" altLang="zh-CN"/>
              <a:pPr/>
              <a:t>30</a:t>
            </a:fld>
            <a:endParaRPr lang="en-AU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02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FD72054-497D-41A3-9CC6-C838F2003C3B}" type="slidenum">
              <a:rPr lang="en-AU" altLang="zh-CN"/>
              <a:pPr/>
              <a:t>4</a:t>
            </a:fld>
            <a:endParaRPr lang="en-AU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6003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C40B317-7A3D-4771-9823-1EED3702AE4C}" type="slidenum">
              <a:rPr lang="en-AU" altLang="zh-CN"/>
              <a:pPr/>
              <a:t>31</a:t>
            </a:fld>
            <a:endParaRPr lang="en-AU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566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5FA2D718-5E7B-4052-839E-C8ABDCA71B8C}" type="slidenum">
              <a:rPr lang="en-AU" altLang="zh-CN"/>
              <a:pPr/>
              <a:t>32</a:t>
            </a:fld>
            <a:endParaRPr lang="en-AU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67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279BF55-5FFD-4521-94EF-6B32021F474A}" type="slidenum">
              <a:rPr lang="en-AU" altLang="zh-CN"/>
              <a:pPr/>
              <a:t>33</a:t>
            </a:fld>
            <a:endParaRPr lang="en-AU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1830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D12AEBCF-34EE-48D4-8445-A21FA635DCA4}" type="slidenum">
              <a:rPr lang="en-AU" altLang="zh-CN"/>
              <a:pPr/>
              <a:t>34</a:t>
            </a:fld>
            <a:endParaRPr lang="en-AU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104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4E24CC8-E60E-4D8D-982F-CBA260E970A5}" type="slidenum">
              <a:rPr lang="en-AU" altLang="zh-CN"/>
              <a:pPr/>
              <a:t>35</a:t>
            </a:fld>
            <a:endParaRPr lang="en-AU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6976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B0E4A45-F06F-4E8E-A612-EEE95CCDCF54}" type="slidenum">
              <a:rPr lang="en-AU" altLang="zh-CN"/>
              <a:pPr/>
              <a:t>36</a:t>
            </a:fld>
            <a:endParaRPr lang="en-AU" altLang="zh-CN"/>
          </a:p>
        </p:txBody>
      </p:sp>
      <p:sp>
        <p:nvSpPr>
          <p:cNvPr id="768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Times-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804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9BD9F97-9019-4ED0-A33B-ED781A7126DE}" type="slidenum">
              <a:rPr lang="en-AU" altLang="zh-CN"/>
              <a:pPr/>
              <a:t>37</a:t>
            </a:fld>
            <a:endParaRPr lang="en-AU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9403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08F99F0-70DA-458A-9C33-97E9985D5804}" type="slidenum">
              <a:rPr lang="en-AU" altLang="zh-CN"/>
              <a:pPr/>
              <a:t>38</a:t>
            </a:fld>
            <a:endParaRPr lang="en-AU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289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9FA408D3-ACC8-42F2-B18E-2D2CAB0D2518}" type="slidenum">
              <a:rPr lang="en-AU" altLang="zh-CN"/>
              <a:pPr/>
              <a:t>39</a:t>
            </a:fld>
            <a:endParaRPr lang="en-AU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8235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4A2DA87-5017-4916-A21F-180BA17F30B7}" type="slidenum">
              <a:rPr lang="en-AU" altLang="zh-CN"/>
              <a:pPr/>
              <a:t>40</a:t>
            </a:fld>
            <a:endParaRPr lang="en-AU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95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160C95E-0F4C-442D-87E2-B10D6D7E09F3}" type="slidenum">
              <a:rPr lang="en-AU" altLang="zh-CN"/>
              <a:pPr/>
              <a:t>5</a:t>
            </a:fld>
            <a:endParaRPr lang="en-AU" altLang="zh-CN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1364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69A37A4-19C7-48CA-9F47-78573DDDCB30}" type="slidenum">
              <a:rPr lang="en-AU" altLang="zh-CN"/>
              <a:pPr/>
              <a:t>41</a:t>
            </a:fld>
            <a:endParaRPr lang="en-AU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060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AA527FFB-D065-42E9-9150-98465502D03E}" type="slidenum">
              <a:rPr lang="en-AU" altLang="zh-CN"/>
              <a:pPr/>
              <a:t>42</a:t>
            </a:fld>
            <a:endParaRPr lang="en-AU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224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289BD51-E790-43AB-8447-BCD6DE7422DB}" type="slidenum">
              <a:rPr lang="en-AU" altLang="zh-CN"/>
              <a:pPr/>
              <a:t>43</a:t>
            </a:fld>
            <a:endParaRPr lang="en-AU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7983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F0A44F6-6C15-4911-8711-A3913819D519}" type="slidenum">
              <a:rPr lang="en-AU" altLang="zh-CN"/>
              <a:pPr/>
              <a:t>44</a:t>
            </a:fld>
            <a:endParaRPr lang="en-AU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1026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8A4359B-5882-4897-84ED-E47F13305FB1}" type="slidenum">
              <a:rPr lang="en-AU" altLang="zh-CN"/>
              <a:pPr/>
              <a:t>45</a:t>
            </a:fld>
            <a:endParaRPr lang="en-AU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616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021B72E-16C3-472A-BA7F-DEE38BC2F2A1}" type="slidenum">
              <a:rPr lang="en-AU" altLang="zh-CN"/>
              <a:pPr/>
              <a:t>46</a:t>
            </a:fld>
            <a:endParaRPr lang="en-AU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667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62508B3-C51E-4B7C-9E23-43CD1FFC13D3}" type="slidenum">
              <a:rPr lang="en-AU" altLang="zh-CN"/>
              <a:pPr/>
              <a:t>6</a:t>
            </a:fld>
            <a:endParaRPr lang="en-AU" altLang="zh-CN"/>
          </a:p>
        </p:txBody>
      </p:sp>
      <p:sp>
        <p:nvSpPr>
          <p:cNvPr id="153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899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45BA9930-5766-4A97-8047-CDFF37E75925}" type="slidenum">
              <a:rPr lang="en-AU" altLang="zh-CN"/>
              <a:pPr/>
              <a:t>7</a:t>
            </a:fld>
            <a:endParaRPr lang="en-AU" altLang="zh-CN"/>
          </a:p>
        </p:txBody>
      </p:sp>
      <p:sp>
        <p:nvSpPr>
          <p:cNvPr id="174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95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E5BF333F-0E07-497A-9696-A9B25FAB8C77}" type="slidenum">
              <a:rPr lang="en-AU" altLang="zh-CN"/>
              <a:pPr/>
              <a:t>8</a:t>
            </a:fld>
            <a:endParaRPr lang="en-AU" altLang="zh-CN"/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526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51A877C-6E76-4DA4-8F14-28A510617FBC}" type="slidenum">
              <a:rPr lang="en-AU" altLang="zh-CN"/>
              <a:pPr/>
              <a:t>9</a:t>
            </a:fld>
            <a:endParaRPr lang="en-AU" altLang="zh-CN"/>
          </a:p>
        </p:txBody>
      </p:sp>
      <p:sp>
        <p:nvSpPr>
          <p:cNvPr id="21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325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97B8FC5-9F02-473C-88F3-78AAF54D0868}" type="slidenum">
              <a:rPr lang="en-AU" altLang="zh-CN"/>
              <a:pPr/>
              <a:t>10</a:t>
            </a:fld>
            <a:endParaRPr lang="en-AU" altLang="zh-CN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3935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EC4077-B710-4885-BE33-21AAC568FA07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7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4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6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2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2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9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1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4CEC4077-B710-4885-BE33-21AAC568FA07}" type="datetimeFigureOut">
              <a:rPr lang="zh-CN" altLang="en-US" smtClean="0"/>
              <a:t>2023/3/15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8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第二章 对称</a:t>
            </a:r>
            <a:r>
              <a:rPr lang="zh-CN" altLang="en-US" b="1" dirty="0"/>
              <a:t>加密和消息机密性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林秋镇博士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深圳大学计算机与软件学院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qiuzhlin@szu.edu.cn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7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b="1" dirty="0" err="1" smtClean="0"/>
              <a:t>Feistel</a:t>
            </a:r>
            <a:r>
              <a:rPr lang="en-AU" altLang="zh-CN" b="1" dirty="0" smtClean="0"/>
              <a:t> </a:t>
            </a:r>
            <a:r>
              <a:rPr lang="zh-CN" altLang="en-US" b="1" dirty="0" smtClean="0"/>
              <a:t>密码结构</a:t>
            </a:r>
            <a:endParaRPr lang="zh-CN" altLang="en-AU" b="1" dirty="0" smtClean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541" y="2017712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年，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Horst 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Feistel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设计了</a:t>
            </a:r>
            <a:r>
              <a:rPr lang="en-AU" altLang="zh-CN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Feistel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基于可逆乘积密码的概念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将明文分组分成两半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经过多轮处理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在左半部分采用替换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基于子密钥，对右半部边数据应用轮函数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接着两部分数据进行对换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93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5481" y="425304"/>
            <a:ext cx="9240875" cy="1292225"/>
          </a:xfrm>
        </p:spPr>
        <p:txBody>
          <a:bodyPr/>
          <a:lstStyle/>
          <a:p>
            <a:pPr>
              <a:defRPr/>
            </a:pPr>
            <a:r>
              <a:rPr lang="en-AU" altLang="zh-CN" b="1" dirty="0" err="1"/>
              <a:t>Feistel</a:t>
            </a:r>
            <a:r>
              <a:rPr lang="en-AU" altLang="zh-CN" b="1" dirty="0"/>
              <a:t> </a:t>
            </a:r>
            <a:r>
              <a:rPr lang="zh-CN" altLang="en-US" b="1" dirty="0"/>
              <a:t>密码结构</a:t>
            </a:r>
            <a:endParaRPr lang="en-AU" dirty="0">
              <a:ea typeface="ＭＳ Ｐゴシック" pitchFamily="-107" charset="-128"/>
            </a:endParaRPr>
          </a:p>
        </p:txBody>
      </p:sp>
      <p:pic>
        <p:nvPicPr>
          <p:cNvPr id="24579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636" y="1883735"/>
            <a:ext cx="4722416" cy="487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847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5767" y="586156"/>
            <a:ext cx="8902996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AU" altLang="zh-CN" b="1" dirty="0" err="1" smtClean="0"/>
              <a:t>Feistel</a:t>
            </a:r>
            <a:r>
              <a:rPr lang="en-AU" altLang="zh-CN" b="1" dirty="0" smtClean="0"/>
              <a:t> </a:t>
            </a:r>
            <a:r>
              <a:rPr lang="zh-CN" altLang="en-US" b="1" dirty="0" smtClean="0"/>
              <a:t>密码设计要素</a:t>
            </a:r>
            <a:endParaRPr lang="zh-CN" altLang="en-AU" b="1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906" y="2007081"/>
            <a:ext cx="8842987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分组大小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密钥大小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迭代轮数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子密钥生成算法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快速软件加密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解密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容易分析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091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数据加密标准</a:t>
            </a:r>
            <a:r>
              <a:rPr lang="zh-CN" altLang="en-AU" b="1" dirty="0" smtClean="0"/>
              <a:t> </a:t>
            </a:r>
            <a:r>
              <a:rPr lang="en-AU" altLang="zh-CN" b="1" dirty="0" smtClean="0"/>
              <a:t>(DES)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267" y="201771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世界上广泛使用的分组密码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1977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被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NBS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现在是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NIST)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作为 标准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FIPS PUB 46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发布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采用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56-bit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密钥，加密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64-bit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已经广泛使用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在安全性方面有很大的争议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DES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算法展示：</a:t>
            </a:r>
            <a:endParaRPr lang="en-US" altLang="zh-CN" dirty="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https://kathrynneugent.com/assets/pdf/DESwalkthrough.pdf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9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/>
              <a:t>DES </a:t>
            </a:r>
            <a:r>
              <a:rPr lang="zh-CN" altLang="en-US" b="1" dirty="0" smtClean="0"/>
              <a:t>历史</a:t>
            </a:r>
            <a:endParaRPr lang="en-AU" altLang="zh-CN" b="1" dirty="0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743" y="2007081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IBM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发明了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Lucifer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年代后期由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Feistel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领导的小组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采用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64-bit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消息分组 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128-bit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Lucifer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密码，设计了一个商业密码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1973 NBS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发布了一个提议，设计一个国家密码标准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IBM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提交了他们修改后的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Lucifer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算法，后来被接收成为数据加密标准（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864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640958" y="528084"/>
            <a:ext cx="10054856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AU" altLang="zh-CN" b="1" dirty="0" smtClean="0"/>
              <a:t>DES </a:t>
            </a:r>
            <a:r>
              <a:rPr lang="zh-CN" altLang="en-US" b="1" dirty="0" smtClean="0"/>
              <a:t>设计的争议</a:t>
            </a:r>
            <a:endParaRPr lang="zh-CN" altLang="en-AU" b="1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256" y="1993621"/>
            <a:ext cx="10972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虽然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标准是公开的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在设计方面具有具有的争议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56-bit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key (vs Lucifer 128-bit)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而且因为算法的设计标准本身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随后的事件和公开分析表明这个设计事实上是适当的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越来越多的应用采用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特别是在金融领域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在遗留的应用程序仍然使用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33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多重加密和</a:t>
            </a:r>
            <a:r>
              <a:rPr lang="en-US" altLang="zh-CN" b="1" dirty="0" smtClean="0"/>
              <a:t>DES</a:t>
            </a:r>
            <a:endParaRPr lang="en-AU" altLang="zh-CN" b="1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270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进行替换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理论攻击可以攻破它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表明存在穷举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搜索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密钥攻击的可能性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AES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是一个新的密码选择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在这个选择之前，采用对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进行多重加密的方法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Triple-DES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就是三重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048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双重</a:t>
            </a:r>
            <a:r>
              <a:rPr lang="en-US" altLang="zh-CN" b="1" dirty="0" smtClean="0"/>
              <a:t>-DES</a:t>
            </a:r>
            <a:endParaRPr lang="en-AU" altLang="zh-CN" b="1" dirty="0" smtClean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526" y="1878427"/>
            <a:ext cx="9810307" cy="495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能够在每个块上使用两个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 = E</a:t>
            </a:r>
            <a:r>
              <a:rPr lang="en-US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K2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(E</a:t>
            </a:r>
            <a:r>
              <a:rPr lang="en-US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K1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(P))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存在着退化成单个加密的问题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存在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“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中途相遇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攻击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密码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使用两次时有效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 = E</a:t>
            </a:r>
            <a:r>
              <a:rPr lang="en-US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K1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(P) = D</a:t>
            </a:r>
            <a:r>
              <a:rPr lang="en-US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K2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(C)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通过采用所有密钥加密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并储存密文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接着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采用所有密钥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，并与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进行对比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只需要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O(2</a:t>
            </a:r>
            <a:r>
              <a:rPr lang="en-US" altLang="zh-CN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56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步骤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42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两个密钥的三重</a:t>
            </a:r>
            <a:r>
              <a:rPr lang="en-US" altLang="zh-CN" b="1" dirty="0" smtClean="0"/>
              <a:t>DES</a:t>
            </a:r>
            <a:endParaRPr lang="en-AU" altLang="zh-CN" b="1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158" y="2002466"/>
            <a:ext cx="10972800" cy="458972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因此，必须使用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重加密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个不同密钥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但也可以在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E-D-E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序列下使用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个密钥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 = E</a:t>
            </a:r>
            <a:r>
              <a:rPr lang="en-US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K1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(D</a:t>
            </a:r>
            <a:r>
              <a:rPr lang="en-US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K2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(E</a:t>
            </a:r>
            <a:r>
              <a:rPr lang="en-US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K1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(P)))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在安全上加密和解密是等效的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K1=K2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，相当于单个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ANSI X9.17 &amp; ISO8732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标准化了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至今没有已知的实际攻击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一些提出的不具可行性的攻击可能成为未来攻击的基础</a:t>
            </a: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8466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三个密钥的三重</a:t>
            </a:r>
            <a:r>
              <a:rPr lang="en-US" altLang="zh-CN" b="1" dirty="0" smtClean="0"/>
              <a:t>DES</a:t>
            </a:r>
            <a:endParaRPr lang="en-AU" altLang="zh-CN" b="1" dirty="0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902" y="1996448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虽然对两个密钥的三重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没有实际的攻击，但是有一些迹象表明其可能性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能够采用三个密钥的三重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去避免这些攻击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 = E</a:t>
            </a:r>
            <a:r>
              <a:rPr lang="en-US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K3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(D</a:t>
            </a:r>
            <a:r>
              <a:rPr lang="en-US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K2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(E</a:t>
            </a:r>
            <a:r>
              <a:rPr lang="en-US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K1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(P)))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在一些互联网应用中已有采用如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PGP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完美隐私，加密套件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S/MIME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多用途网际邮件扩充协议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655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对称加密</a:t>
            </a:r>
            <a:endParaRPr lang="en-AU" altLang="zh-CN" b="1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5161" y="2049610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或者 常规加密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私钥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加密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单钥加密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发送方和接收方共享同一密钥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所有的古典加密算法都是基于私钥加密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年公钥加密出现之前，是唯一被使用的加密类型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仍然属于最广泛使用的两种加密类型之一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170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/>
              <a:t>AES </a:t>
            </a:r>
            <a:r>
              <a:rPr lang="zh-CN" altLang="en-US" b="1" dirty="0" smtClean="0"/>
              <a:t>起源</a:t>
            </a:r>
            <a:endParaRPr lang="en-AU" altLang="zh-CN" b="1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597" y="2059173"/>
            <a:ext cx="11438467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很明显，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迟早会被替换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存在理论攻击能攻破它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已经表明遭受穷举搜索攻击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能够使用三重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 –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但是速度慢，小分组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US NIST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1997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年公开征集新的高级加密标准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1998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月接受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个候选算法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1999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月缩减到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月，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NIST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选择了</a:t>
            </a:r>
            <a:r>
              <a:rPr lang="en-AU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Rijndael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作为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AES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月，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NIST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发布了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FIPS PUB 197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标准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099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b="1" dirty="0" smtClean="0"/>
              <a:t>AES </a:t>
            </a:r>
            <a:r>
              <a:rPr lang="zh-CN" altLang="en-US" b="1" dirty="0" smtClean="0"/>
              <a:t>密码</a:t>
            </a:r>
            <a:r>
              <a:rPr lang="en-AU" altLang="zh-CN" b="1" dirty="0" smtClean="0"/>
              <a:t>- </a:t>
            </a:r>
            <a:r>
              <a:rPr lang="en-AU" altLang="zh-CN" b="1" dirty="0" err="1" smtClean="0"/>
              <a:t>Rijndael</a:t>
            </a:r>
            <a:r>
              <a:rPr lang="en-AU" altLang="zh-CN" b="1" dirty="0" smtClean="0"/>
              <a:t> 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907" y="2049611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Rijmen-Daemen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 比利时 设计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128/192/256 bit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128 bit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是一个迭代算法，但不是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800" b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feistel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列（每列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字节）为分组进行处理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在一轮处理整个数据分组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具有以下优点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能抵抗已知攻击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在很多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CPUs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上运行速度快和代码简洁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设计简单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05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4673600" cy="4522788"/>
          </a:xfrm>
        </p:spPr>
        <p:txBody>
          <a:bodyPr/>
          <a:lstStyle/>
          <a:p>
            <a:pPr eaLnBrk="1" hangingPunct="1">
              <a:defRPr/>
            </a:pPr>
            <a:r>
              <a:rPr lang="en-AU" altLang="zh-CN" dirty="0" smtClean="0"/>
              <a:t>AES </a:t>
            </a:r>
            <a:br>
              <a:rPr lang="en-AU" altLang="zh-CN" dirty="0" smtClean="0"/>
            </a:br>
            <a:r>
              <a:rPr lang="zh-CN" altLang="en-US" dirty="0" smtClean="0"/>
              <a:t>加密过程</a:t>
            </a:r>
            <a:endParaRPr lang="zh-CN" altLang="en-AU" dirty="0" smtClean="0"/>
          </a:p>
        </p:txBody>
      </p:sp>
      <p:pic>
        <p:nvPicPr>
          <p:cNvPr id="4710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228600"/>
            <a:ext cx="6216651" cy="635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475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b="1" dirty="0" smtClean="0"/>
              <a:t>AES </a:t>
            </a:r>
            <a:r>
              <a:rPr lang="zh-CN" altLang="en-US" b="1" dirty="0" smtClean="0"/>
              <a:t>结构</a:t>
            </a:r>
            <a:endParaRPr lang="zh-CN" altLang="en-AU" b="1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793" y="1892602"/>
            <a:ext cx="10671533" cy="4805910"/>
          </a:xfrm>
        </p:spPr>
        <p:txBody>
          <a:bodyPr/>
          <a:lstStyle/>
          <a:p>
            <a:pPr>
              <a:buFont typeface="Wingdings" pitchFamily="-107" charset="2"/>
              <a:buChar char="Ø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具有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列，每列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个字节的消息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分组，密钥被扩展成为字节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方阵</a:t>
            </a:r>
            <a:endParaRPr lang="en-AU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 typeface="Wingdings" pitchFamily="-107" charset="2"/>
              <a:buChar char="Ø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状态数组经历</a:t>
            </a:r>
            <a:r>
              <a:rPr lang="en-AU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9/11/13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轮</a:t>
            </a:r>
            <a:r>
              <a:rPr lang="en-AU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endParaRPr lang="en-AU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字节替换 </a:t>
            </a:r>
            <a:r>
              <a:rPr lang="en-AU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在每个字节使用一个</a:t>
            </a:r>
            <a:r>
              <a:rPr lang="en-AU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S-box) </a:t>
            </a:r>
            <a:endParaRPr lang="en-AU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行移位 </a:t>
            </a:r>
            <a:r>
              <a:rPr lang="en-AU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对行做简单的移位</a:t>
            </a:r>
            <a:r>
              <a:rPr lang="en-AU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endParaRPr lang="en-AU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列混合</a:t>
            </a:r>
            <a:r>
              <a:rPr lang="en-AU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对列的每个字节做替换</a:t>
            </a:r>
            <a:r>
              <a:rPr lang="en-AU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endParaRPr lang="en-AU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轮密钥加</a:t>
            </a:r>
            <a:r>
              <a:rPr lang="en-AU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将当前分组与一部分扩展密钥简单地按位异或</a:t>
            </a:r>
            <a:r>
              <a:rPr lang="en-AU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AU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可以看作是交替异或密钥和扰乱消息字节</a:t>
            </a:r>
            <a:endParaRPr lang="en-AU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 typeface="Wingdings" pitchFamily="-107" charset="2"/>
              <a:buChar char="Ø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初始异或密钥</a:t>
            </a:r>
            <a:r>
              <a:rPr lang="en-AU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&amp;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不完整的最后一轮</a:t>
            </a:r>
            <a:endParaRPr lang="en-AU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 typeface="Wingdings" pitchFamily="-107" charset="2"/>
              <a:buChar char="Ø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具有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实现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快速异或的查找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buFont typeface="Wingdings" pitchFamily="-107" charset="2"/>
              <a:buChar char="Ø"/>
              <a:defRPr/>
            </a:pPr>
            <a:r>
              <a:rPr 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AES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详细介绍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1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http</a:t>
            </a:r>
            <a:r>
              <a:rPr lang="en-US" altLang="zh-CN" sz="1800" dirty="0">
                <a:latin typeface="华文楷体" panose="02010600040101010101" pitchFamily="2" charset="-122"/>
                <a:ea typeface="华文楷体" panose="02010600040101010101" pitchFamily="2" charset="-122"/>
              </a:rPr>
              <a:t>://blog.csdn.net/qq_28205153/article/details/55798628</a:t>
            </a:r>
            <a:endParaRPr lang="en-AU" sz="1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038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b="1" dirty="0" smtClean="0"/>
              <a:t>AES </a:t>
            </a:r>
            <a:r>
              <a:rPr lang="zh-CN" altLang="en-US" b="1" dirty="0" smtClean="0"/>
              <a:t>结构</a:t>
            </a:r>
            <a:endParaRPr lang="zh-CN" altLang="en-AU" b="1" dirty="0" smtClean="0"/>
          </a:p>
        </p:txBody>
      </p:sp>
      <p:pic>
        <p:nvPicPr>
          <p:cNvPr id="5120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362" y="1284768"/>
            <a:ext cx="5781749" cy="5341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44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/>
              <a:t>AES </a:t>
            </a:r>
            <a:r>
              <a:rPr lang="zh-CN" altLang="en-US" b="1" dirty="0" smtClean="0"/>
              <a:t>每一轮</a:t>
            </a:r>
            <a:endParaRPr lang="en-AU" altLang="zh-CN" b="1" dirty="0" smtClean="0"/>
          </a:p>
        </p:txBody>
      </p:sp>
      <p:pic>
        <p:nvPicPr>
          <p:cNvPr id="53251" name="Picture 10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423" y="1881962"/>
            <a:ext cx="8278037" cy="479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34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b="1" dirty="0" smtClean="0"/>
              <a:t>随机数</a:t>
            </a:r>
            <a:endParaRPr lang="zh-CN" altLang="en-AU" b="1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5412" y="1915633"/>
            <a:ext cx="10972800" cy="4804144"/>
          </a:xfrm>
        </p:spPr>
        <p:txBody>
          <a:bodyPr/>
          <a:lstStyle/>
          <a:p>
            <a:pPr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在密码学中，有很多算法需要使用随机数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防止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重放的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身份认证协议中使用的临时标签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会话密钥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公钥产生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一次一密的密钥流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在所有情况下都非常重要，这些值应该是：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统计意义上随机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平均分布，独立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不可预测性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真正的随机数具有以上特点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真正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需要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关心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是生成的随机数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36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b="1" dirty="0" smtClean="0"/>
              <a:t>伪随机数生成器</a:t>
            </a:r>
            <a:r>
              <a:rPr lang="zh-CN" altLang="en-AU" sz="4000" b="1" dirty="0" smtClean="0"/>
              <a:t> </a:t>
            </a:r>
            <a:r>
              <a:rPr lang="en-AU" altLang="zh-CN" sz="4000" b="1" dirty="0" smtClean="0"/>
              <a:t>(PRNGs)</a:t>
            </a: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64532" y="2028346"/>
            <a:ext cx="10363200" cy="41148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经常使用确定性算法去生成“随机数”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虽然不是真正地随机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但是能通过很多“随机性”测试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被认为是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“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伪随机数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</a:t>
            </a: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“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伪随机数生成器” 产生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22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795" y="426669"/>
            <a:ext cx="10972800" cy="1322387"/>
          </a:xfrm>
        </p:spPr>
        <p:txBody>
          <a:bodyPr/>
          <a:lstStyle/>
          <a:p>
            <a:pPr>
              <a:defRPr/>
            </a:pPr>
            <a:r>
              <a:rPr lang="zh-CN" altLang="en-US" b="1" dirty="0" smtClean="0"/>
              <a:t>随机 </a:t>
            </a:r>
            <a:r>
              <a:rPr lang="en-AU" altLang="zh-CN" b="1" dirty="0" smtClean="0"/>
              <a:t>&amp; </a:t>
            </a:r>
            <a:r>
              <a:rPr lang="zh-CN" altLang="en-US" b="1" dirty="0" smtClean="0"/>
              <a:t>伪随机生成器</a:t>
            </a:r>
            <a:endParaRPr lang="en-US" altLang="zh-CN" b="1" dirty="0" smtClean="0"/>
          </a:p>
        </p:txBody>
      </p:sp>
      <p:pic>
        <p:nvPicPr>
          <p:cNvPr id="5939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2209800"/>
            <a:ext cx="8822267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012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流密码结构</a:t>
            </a:r>
            <a:endParaRPr lang="en-AU" altLang="zh-CN" b="1" dirty="0" smtClean="0"/>
          </a:p>
        </p:txBody>
      </p:sp>
      <p:pic>
        <p:nvPicPr>
          <p:cNvPr id="6144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981201"/>
            <a:ext cx="10955867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7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一些基本的术语</a:t>
            </a:r>
            <a:endParaRPr lang="zh-CN" altLang="en-AU" b="1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790" y="2049689"/>
            <a:ext cx="10972800" cy="4779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Aft>
                <a:spcPts val="1200"/>
              </a:spcAft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明文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原始消息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密文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编码后消息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将明文转变成密文的算法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spcAft>
                <a:spcPts val="1200"/>
              </a:spcAft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在密码中只有发送方和接收方使用的秘密信息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spcAft>
                <a:spcPts val="1200"/>
              </a:spcAft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加密器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将明文转换成密文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spcAft>
                <a:spcPts val="1200"/>
              </a:spcAft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解密器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解密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将密文转换成明文</a:t>
            </a:r>
            <a:endParaRPr lang="en-AU" altLang="zh-CN" sz="24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spcAft>
                <a:spcPts val="1200"/>
              </a:spcAft>
              <a:defRPr/>
            </a:pPr>
            <a:r>
              <a:rPr lang="zh-CN" altLang="en-US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编码学 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Cryptography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） 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学习加密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原理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endParaRPr lang="en-AU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spcAft>
                <a:spcPts val="1200"/>
              </a:spcAft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密码分析学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Cryptanalysis</a:t>
            </a:r>
            <a:r>
              <a:rPr lang="en-AU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–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学习在不知密钥的情况下解密密文的原理和方法</a:t>
            </a:r>
            <a:endParaRPr lang="en-AU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spcAft>
                <a:spcPts val="1200"/>
              </a:spcAft>
              <a:defRPr/>
            </a:pP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密码学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Cryptology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包含密码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编码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密码分析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学</a:t>
            </a:r>
            <a:endParaRPr lang="en-AU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6770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流密码特征</a:t>
            </a:r>
            <a:endParaRPr lang="en-AU" altLang="zh-CN" b="1" dirty="0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531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一些设计方面的考虑 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无重复的长周期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统计意义上随机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依赖于大量足够的密钥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线性复杂度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通过合理的设计，可以跟同等密钥长度的分组密码具有相当安全性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但是一般更简单，更快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84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/>
              <a:t>RC4</a:t>
            </a:r>
            <a:endParaRPr lang="en-AU" altLang="zh-CN" b="1" dirty="0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278" y="2060245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Ron </a:t>
            </a:r>
            <a:r>
              <a:rPr lang="en-AU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Rivest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1987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年为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RSA Security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公司设计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可变密钥长度，面向字节的流密码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广泛使用 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(web SSL/TLS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wireless WEP/WPA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密钥由所有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比特的值随机置换生成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采用这个置换去扰乱（异或）输入消息，每次处理一个字节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10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b="1" dirty="0" smtClean="0"/>
              <a:t>RC4 </a:t>
            </a:r>
            <a:r>
              <a:rPr lang="zh-CN" altLang="en-US" b="1" dirty="0" smtClean="0"/>
              <a:t>密钥调度</a:t>
            </a:r>
            <a:endParaRPr lang="zh-CN" altLang="en-AU" b="1" dirty="0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889" y="1963479"/>
            <a:ext cx="10972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一个数组开始： 从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0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到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255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使用密钥去彻底打乱排序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形成了密码的中间状态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0 to 255 do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S[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 = 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T[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 = K[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keylen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 = 0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for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0 to 255 do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 = (j + S[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 + T[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]) (mod 256)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swap (S[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], S[j])</a:t>
            </a:r>
          </a:p>
        </p:txBody>
      </p:sp>
    </p:spTree>
    <p:extLst>
      <p:ext uri="{BB962C8B-B14F-4D97-AF65-F5344CB8AC3E}">
        <p14:creationId xmlns:p14="http://schemas.microsoft.com/office/powerpoint/2010/main" val="3512953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b="1" dirty="0" smtClean="0"/>
              <a:t>RC4 </a:t>
            </a:r>
            <a:r>
              <a:rPr lang="zh-CN" altLang="en-US" b="1" dirty="0" smtClean="0"/>
              <a:t>加密</a:t>
            </a:r>
            <a:endParaRPr lang="zh-CN" altLang="en-AU" b="1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536" y="2049611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加密将继续扰乱数组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的值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两个被扰乱的值进行相加，得到流密钥在数据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的位置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采用流密码去（加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解密）异或下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一消息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字节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S[t]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AU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j = 0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for each message byte </a:t>
            </a:r>
            <a:r>
              <a:rPr lang="en-AU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AU" altLang="zh-CN" sz="20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endParaRPr lang="en-AU" altLang="zh-CN" sz="2000" baseline="-25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(</a:t>
            </a:r>
            <a:r>
              <a:rPr lang="en-AU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+ 1) (mod 256)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j = (j + S[</a:t>
            </a:r>
            <a:r>
              <a:rPr lang="en-AU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]) (mod 256)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swap(S[</a:t>
            </a:r>
            <a:r>
              <a:rPr lang="en-AU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], S[j])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 = (S[</a:t>
            </a:r>
            <a:r>
              <a:rPr lang="en-AU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] + S[j]) (mod 256) </a:t>
            </a:r>
          </a:p>
          <a:p>
            <a:pPr lvl="2" eaLnBrk="1" hangingPunct="1">
              <a:lnSpc>
                <a:spcPct val="90000"/>
              </a:lnSpc>
              <a:buFontTx/>
              <a:buNone/>
              <a:defRPr/>
            </a:pP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AU" altLang="zh-CN" sz="20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AU" altLang="zh-CN" sz="2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AU" altLang="zh-CN" sz="20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XOR S[t]</a:t>
            </a:r>
          </a:p>
        </p:txBody>
      </p:sp>
    </p:spTree>
    <p:extLst>
      <p:ext uri="{BB962C8B-B14F-4D97-AF65-F5344CB8AC3E}">
        <p14:creationId xmlns:p14="http://schemas.microsoft.com/office/powerpoint/2010/main" val="29818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8726" y="595422"/>
            <a:ext cx="10496698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AU" b="1" dirty="0">
                <a:ea typeface="ＭＳ Ｐゴシック" pitchFamily="-107" charset="-128"/>
              </a:rPr>
              <a:t>RC4 </a:t>
            </a:r>
            <a:r>
              <a:rPr lang="zh-CN" altLang="en-US" b="1" dirty="0" smtClean="0">
                <a:ea typeface="ＭＳ Ｐゴシック" pitchFamily="-107" charset="-128"/>
              </a:rPr>
              <a:t>综述</a:t>
            </a:r>
            <a:endParaRPr lang="en-AU" b="1" dirty="0">
              <a:ea typeface="ＭＳ Ｐゴシック" pitchFamily="-107" charset="-128"/>
            </a:endParaRPr>
          </a:p>
        </p:txBody>
      </p:sp>
      <p:pic>
        <p:nvPicPr>
          <p:cNvPr id="7168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6" y="1933574"/>
            <a:ext cx="8601074" cy="475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669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b="1" dirty="0" smtClean="0"/>
              <a:t>RC4 </a:t>
            </a:r>
            <a:r>
              <a:rPr lang="zh-CN" altLang="en-US" b="1" dirty="0" smtClean="0"/>
              <a:t>安全</a:t>
            </a:r>
            <a:endParaRPr lang="zh-CN" altLang="en-AU" b="1" dirty="0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271" y="2028345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声称对抗已知攻击，目前仍是安全的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有一些分析，当密钥长度很大时没有实际有效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RC4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是一个流密码，必须永不重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复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使用一个密钥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有一个在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WEP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的应用问题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但问题在于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RC4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的密钥产生方法，而不是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RC4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本身。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4449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工作模式</a:t>
            </a:r>
            <a:endParaRPr lang="en-AU" altLang="zh-CN" b="1" dirty="0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893" y="1942214"/>
            <a:ext cx="10972800" cy="43203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分组密码加密固定长度的分组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例如：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DES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56-bit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 加密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64-bit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分组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实际应用中，需要一些方法去加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解密任意长度的消息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NIST SP 800-38A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定义了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种模式</a:t>
            </a:r>
            <a:endParaRPr lang="en-AU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拥有分组和流模式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能覆盖大多数的应用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能够被任意分组密码所使用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2349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/>
              <a:t>电子密码本模式 </a:t>
            </a:r>
            <a:r>
              <a:rPr lang="en-AU" altLang="zh-CN" sz="4000" b="1" dirty="0" smtClean="0"/>
              <a:t>(ECB)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159" y="1972355"/>
            <a:ext cx="10972800" cy="405632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消息被独立分成分组进行加密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每一个分组是一个值，将会被替换，就像一个密码本一样，因此命名为电子密码本模式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每一个分组都是独立其它分组进行编码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AU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E</a:t>
            </a:r>
            <a:r>
              <a:rPr lang="en-AU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(P</a:t>
            </a:r>
            <a:r>
              <a:rPr lang="en-AU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单一数值是可以安全传输，对于过长的消息，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ECB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模式可能不安全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	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046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97665" y="564890"/>
            <a:ext cx="10285228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AU" altLang="zh-CN" sz="4000" b="1" dirty="0" smtClean="0"/>
              <a:t>ECB</a:t>
            </a:r>
            <a:r>
              <a:rPr lang="zh-CN" altLang="en-US" sz="4000" b="1" dirty="0" smtClean="0"/>
              <a:t>的优势和缺点</a:t>
            </a:r>
            <a:endParaRPr lang="zh-CN" altLang="en-AU" sz="4000" b="1" dirty="0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152" y="2016642"/>
            <a:ext cx="11582400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消息重复可能在密文中出现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与消息分组对齐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特别是处理如图片的消息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或者是与改变很少的消息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这个将变成一个密码本分析问题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缺点是因为这些加密的消息是独立处理而造成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主要应用在发送少量消息分组时可用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77861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密码分组链接模式</a:t>
            </a:r>
            <a:r>
              <a:rPr lang="zh-CN" altLang="en-AU" b="1" dirty="0" smtClean="0"/>
              <a:t> </a:t>
            </a:r>
            <a:r>
              <a:rPr lang="en-AU" altLang="zh-CN" b="1" dirty="0" smtClean="0"/>
              <a:t>(CBC) 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8783" y="1905000"/>
            <a:ext cx="11343217" cy="429378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消息被分成分组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在加密操作时链接在一起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每一个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现在的明文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分组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前面密文分组链接</a:t>
            </a: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采用初始向量去开始处理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AU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E</a:t>
            </a:r>
            <a:r>
              <a:rPr lang="en-AU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(P</a:t>
            </a:r>
            <a:r>
              <a:rPr lang="en-AU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XOR C</a:t>
            </a:r>
            <a:r>
              <a:rPr lang="en-AU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i-1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AU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IV 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批量数据加密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认证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76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对称加密模型</a:t>
            </a:r>
            <a:endParaRPr lang="en-AU" altLang="zh-CN" b="1" dirty="0" smtClean="0"/>
          </a:p>
        </p:txBody>
      </p:sp>
      <p:pic>
        <p:nvPicPr>
          <p:cNvPr id="1024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989138"/>
            <a:ext cx="114300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82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3657600" cy="5867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密码分组链接模式</a:t>
            </a:r>
            <a:r>
              <a:rPr lang="en-AU" altLang="zh-CN" dirty="0" smtClean="0"/>
              <a:t>(CBC)</a:t>
            </a:r>
          </a:p>
        </p:txBody>
      </p:sp>
      <p:pic>
        <p:nvPicPr>
          <p:cNvPr id="8397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81000"/>
            <a:ext cx="8333317" cy="608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6884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4585" y="246213"/>
            <a:ext cx="10390716" cy="14620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密码反馈模式</a:t>
            </a:r>
            <a:r>
              <a:rPr lang="zh-CN" altLang="en-AU" b="1" dirty="0" smtClean="0"/>
              <a:t> </a:t>
            </a:r>
            <a:r>
              <a:rPr lang="en-AU" altLang="zh-CN" b="1" dirty="0" smtClean="0"/>
              <a:t>(CFB)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3270" y="206024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消息被当成是比特流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在分组密码的输出 进行 增加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结果是在下一阶段进行反馈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标准允许任意比特（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1,8, 64 or 128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进行反馈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标记为 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CFB-1, CFB-8, CFB-64, CFB-128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最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高效率使用分组里的每一比特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AU" altLang="zh-CN" sz="24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P</a:t>
            </a:r>
            <a:r>
              <a:rPr lang="en-AU" altLang="zh-CN" sz="24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XOR E</a:t>
            </a:r>
            <a:r>
              <a:rPr lang="en-AU" altLang="zh-CN" sz="24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(C</a:t>
            </a:r>
            <a:r>
              <a:rPr lang="en-AU" altLang="zh-CN" sz="24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i-1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AU" altLang="zh-CN" sz="24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-1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IV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流数据加密，认证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1301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4165600" cy="6096000"/>
          </a:xfrm>
        </p:spPr>
        <p:txBody>
          <a:bodyPr/>
          <a:lstStyle/>
          <a:p>
            <a:pPr eaLnBrk="1" hangingPunct="1">
              <a:defRPr/>
            </a:pP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s-bit</a:t>
            </a:r>
            <a:b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密码反馈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(CFB-s)</a:t>
            </a:r>
          </a:p>
        </p:txBody>
      </p:sp>
      <p:pic>
        <p:nvPicPr>
          <p:cNvPr id="8806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1" y="152400"/>
            <a:ext cx="767503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303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z="4000" b="1" dirty="0" smtClean="0"/>
              <a:t>CFB</a:t>
            </a:r>
            <a:r>
              <a:rPr lang="zh-CN" altLang="en-US" sz="4000" b="1" dirty="0" smtClean="0"/>
              <a:t>的优点和缺点</a:t>
            </a:r>
            <a:endParaRPr lang="zh-CN" altLang="en-AU" sz="4000" b="1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906" y="2007081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适合于消息以比特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字节到达时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最常见的流模式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缺点是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在做分组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需要延迟每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比特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注意在做分组密码时，加密函数在两边都使用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传输错误会延递几个分组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8035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计数器模式</a:t>
            </a:r>
            <a:r>
              <a:rPr lang="en-US" altLang="zh-CN" b="1" dirty="0" smtClean="0"/>
              <a:t>(CTR)</a:t>
            </a:r>
            <a:endParaRPr lang="en-AU" altLang="zh-CN" b="1" dirty="0" smtClean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506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虽然很早提出，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但是是一种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“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新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”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模式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类型于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CFB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，但是加密每个计数值，而不是任何反馈值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对每个明文分组，必须有不同的密钥和计数值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从不重复使用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AU" altLang="zh-CN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E</a:t>
            </a:r>
            <a:r>
              <a:rPr lang="en-AU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AU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P</a:t>
            </a:r>
            <a:r>
              <a:rPr lang="en-AU" altLang="zh-CN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XOR 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</a:t>
            </a:r>
            <a:r>
              <a:rPr lang="en-AU" altLang="zh-CN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快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速网络加密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369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3556000" cy="5818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计数器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(CTR)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4211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01" y="228600"/>
            <a:ext cx="8420100" cy="644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3483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z="4000" b="1" dirty="0" smtClean="0"/>
              <a:t>CTR</a:t>
            </a:r>
            <a:r>
              <a:rPr lang="zh-CN" altLang="en-US" sz="4000" b="1" dirty="0" smtClean="0"/>
              <a:t>的优点和缺点</a:t>
            </a:r>
            <a:endParaRPr lang="zh-CN" altLang="en-AU" sz="4000" b="1" dirty="0" smtClean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505" y="2017713"/>
            <a:ext cx="10693085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高效率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在硬件和软件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实现上能够并行加密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如果需要，能提前预处理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适用于突发性高速链路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随机访问加密消息分组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可证明安全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与其它模式一样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但必须保证永不重复使用密钥和计数器值，否则能被破解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562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00118" y="3192576"/>
            <a:ext cx="3452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Q&amp;A</a:t>
            </a:r>
            <a:endParaRPr lang="zh-CN" altLang="en-US" sz="8800" b="1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03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要求</a:t>
            </a:r>
            <a:endParaRPr lang="en-AU" altLang="zh-CN" b="1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900" y="206024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对称密码的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安全使用有以下两个要求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一个强加密算法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只有发送发和接收方知道私钥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从数学上表示，有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US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E(K, X) //Y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是密文，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是明文，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是私钥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 = D(K, Y) // E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是加密算法，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是解密算法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加密算法是公开的，不需保密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有一个安全通道去分发密钥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570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17674" y="588332"/>
            <a:ext cx="109728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密码编码学</a:t>
            </a:r>
            <a:endParaRPr lang="en-AU" altLang="zh-CN" b="1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041450"/>
            <a:ext cx="10972800" cy="4130749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密码体制一般从以下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个方面进行分类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明文转换成密文的操作类型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替换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换位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乘积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使用的密钥数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单钥或者传统加密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双钥或者公钥加密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明文的处理方式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分组密码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流密码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84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密码分析学</a:t>
            </a:r>
            <a:endParaRPr lang="en-AU" altLang="zh-CN" b="1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537" y="1985815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目的在于恢复密钥而不仅仅是消息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一般的方法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密码分析攻击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穷举搜索攻击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有一个攻击成功之后，所有加密消息将被破解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12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密码分析攻击</a:t>
            </a:r>
            <a:endParaRPr lang="en-AU" altLang="zh-CN" b="1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7078" y="2012694"/>
            <a:ext cx="10972800" cy="476024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u"/>
              <a:defRPr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惟密文攻击</a:t>
            </a:r>
            <a:endParaRPr lang="en-AU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0B5CC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zh-CN" altLang="en-US" kern="1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加密算法，需要解密的密文</a:t>
            </a:r>
            <a:endParaRPr lang="en-AU" altLang="zh-CN" kern="1200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u"/>
              <a:defRPr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已知明文攻击</a:t>
            </a:r>
            <a:endParaRPr lang="en-AU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0B5CC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zh-CN" altLang="en-US" kern="1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加密算法，同一</a:t>
            </a:r>
            <a:r>
              <a:rPr lang="zh-CN" altLang="en-US" kern="120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密钥产生的明文</a:t>
            </a:r>
            <a:r>
              <a:rPr lang="en-US" altLang="zh-CN" kern="120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kern="120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密文</a:t>
            </a:r>
            <a:r>
              <a:rPr lang="zh-CN" altLang="en-US" kern="1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endParaRPr lang="en-AU" altLang="zh-CN" kern="1200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u"/>
              <a:defRPr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选择明文攻击</a:t>
            </a:r>
            <a:endParaRPr lang="en-AU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0B5CC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zh-CN" altLang="en-US" kern="1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加密算法，选择任意明文</a:t>
            </a:r>
            <a:r>
              <a:rPr lang="zh-CN" altLang="en-US" kern="120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得到对应</a:t>
            </a:r>
            <a:r>
              <a:rPr lang="zh-CN" altLang="en-US" kern="1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密文</a:t>
            </a:r>
            <a:r>
              <a:rPr lang="en-AU" altLang="zh-CN" kern="1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u"/>
              <a:defRPr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选择密文攻击</a:t>
            </a:r>
            <a:endParaRPr lang="en-AU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0B5CC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zh-CN" altLang="en-US" kern="1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加密算法，选择任意密文</a:t>
            </a:r>
            <a:r>
              <a:rPr lang="zh-CN" altLang="en-US" kern="120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得到对应明文</a:t>
            </a:r>
            <a:endParaRPr lang="en-AU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u"/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选择文本攻击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Clr>
                <a:srgbClr val="60B5CC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lang="zh-CN" altLang="en-US" kern="1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加密算法，</a:t>
            </a:r>
            <a:r>
              <a:rPr lang="zh-CN" altLang="en-US" kern="1200" dirty="0" smtClean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选择明文</a:t>
            </a:r>
            <a:r>
              <a:rPr lang="zh-CN" altLang="en-US" kern="12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或者密文进行加密或解密</a:t>
            </a:r>
            <a:endParaRPr lang="en-AU" kern="1200" dirty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376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穷举搜索攻击</a:t>
            </a:r>
            <a:endParaRPr lang="en-AU" altLang="zh-CN" b="1" dirty="0" smtClean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789" y="1942214"/>
            <a:ext cx="109728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总是简单地尝试每一个密钥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最基本的攻击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跟密钥大小成正比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假设明文可以理解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 eaLnBrk="1" hangingPunct="1">
              <a:lnSpc>
                <a:spcPct val="90000"/>
              </a:lnSpc>
              <a:defRPr/>
            </a:pPr>
            <a:endParaRPr lang="en-US" sz="2800" b="1" dirty="0" smtClean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sz="2800" dirty="0" smtClean="0"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58505" name="Group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49476"/>
              </p:ext>
            </p:extLst>
          </p:nvPr>
        </p:nvGraphicFramePr>
        <p:xfrm>
          <a:off x="743099" y="3421913"/>
          <a:ext cx="10769600" cy="3155132"/>
        </p:xfrm>
        <a:graphic>
          <a:graphicData uri="http://schemas.openxmlformats.org/drawingml/2006/table">
            <a:tbl>
              <a:tblPr/>
              <a:tblGrid>
                <a:gridCol w="2006600"/>
                <a:gridCol w="2582333"/>
                <a:gridCol w="3225800"/>
                <a:gridCol w="2954867"/>
              </a:tblGrid>
              <a:tr h="5943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密钥大小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(bits)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密钥空间大小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所需要时间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1µs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执行一次解密）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所需要时间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（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1µs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执行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次解密）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32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= 4.3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µs	= 35.8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分钟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2.15 </a:t>
                      </a:r>
                      <a:r>
                        <a:rPr lang="zh-CN" altLang="en-US" sz="2000" dirty="0" smtClean="0"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毫秒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12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56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= 7.2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55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µs	= 1142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年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10.01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小时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7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128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128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= 3.4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127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µs	= 5.4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24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年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5.4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18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年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79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168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168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 = 3.7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50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167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µs	= 5.9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36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年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5.9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30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年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3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26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字母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置换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26! = 4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26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26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µs= 6.4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年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6.4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sym typeface="Symbol" panose="05050102010706020507" pitchFamily="18" charset="2"/>
                        </a:rPr>
                        <a:t>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10</a:t>
                      </a:r>
                      <a:r>
                        <a:rPr kumimoji="0" lang="en-US" sz="2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年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21920" marR="121920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13421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3784</TotalTime>
  <Words>2251</Words>
  <Application>Microsoft Office PowerPoint</Application>
  <PresentationFormat>自定义</PresentationFormat>
  <Paragraphs>372</Paragraphs>
  <Slides>47</Slides>
  <Notes>45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48" baseType="lpstr">
      <vt:lpstr>Blends</vt:lpstr>
      <vt:lpstr>第二章 对称加密和消息机密性</vt:lpstr>
      <vt:lpstr>对称加密</vt:lpstr>
      <vt:lpstr>一些基本的术语</vt:lpstr>
      <vt:lpstr>对称加密模型</vt:lpstr>
      <vt:lpstr>要求</vt:lpstr>
      <vt:lpstr>密码编码学</vt:lpstr>
      <vt:lpstr>密码分析学</vt:lpstr>
      <vt:lpstr>密码分析攻击</vt:lpstr>
      <vt:lpstr>穷举搜索攻击</vt:lpstr>
      <vt:lpstr>Feistel 密码结构</vt:lpstr>
      <vt:lpstr>Feistel 密码结构</vt:lpstr>
      <vt:lpstr>Feistel 密码设计要素</vt:lpstr>
      <vt:lpstr>数据加密标准 (DES)</vt:lpstr>
      <vt:lpstr>DES 历史</vt:lpstr>
      <vt:lpstr>DES 设计的争议</vt:lpstr>
      <vt:lpstr>多重加密和DES</vt:lpstr>
      <vt:lpstr>双重-DES</vt:lpstr>
      <vt:lpstr>两个密钥的三重DES</vt:lpstr>
      <vt:lpstr>三个密钥的三重DES</vt:lpstr>
      <vt:lpstr>AES 起源</vt:lpstr>
      <vt:lpstr>AES 密码- Rijndael </vt:lpstr>
      <vt:lpstr>AES  加密过程</vt:lpstr>
      <vt:lpstr>AES 结构</vt:lpstr>
      <vt:lpstr>AES 结构</vt:lpstr>
      <vt:lpstr>AES 每一轮</vt:lpstr>
      <vt:lpstr>随机数</vt:lpstr>
      <vt:lpstr>伪随机数生成器 (PRNGs)</vt:lpstr>
      <vt:lpstr>随机 &amp; 伪随机生成器</vt:lpstr>
      <vt:lpstr>流密码结构</vt:lpstr>
      <vt:lpstr>流密码特征</vt:lpstr>
      <vt:lpstr>RC4</vt:lpstr>
      <vt:lpstr>RC4 密钥调度</vt:lpstr>
      <vt:lpstr>RC4 加密</vt:lpstr>
      <vt:lpstr>RC4 综述</vt:lpstr>
      <vt:lpstr>RC4 安全</vt:lpstr>
      <vt:lpstr>工作模式</vt:lpstr>
      <vt:lpstr>电子密码本模式 (ECB)</vt:lpstr>
      <vt:lpstr>ECB的优势和缺点</vt:lpstr>
      <vt:lpstr>密码分组链接模式 (CBC) </vt:lpstr>
      <vt:lpstr>密码分组链接模式(CBC)</vt:lpstr>
      <vt:lpstr>密码反馈模式 (CFB)</vt:lpstr>
      <vt:lpstr>s-bit 密码反馈(CFB-s)</vt:lpstr>
      <vt:lpstr>CFB的优点和缺点</vt:lpstr>
      <vt:lpstr>计数器模式(CTR)</vt:lpstr>
      <vt:lpstr>计数器(CTR)</vt:lpstr>
      <vt:lpstr>CTR的优点和缺点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企业网络安全</dc:title>
  <dc:creator>Qiuzhen Lin</dc:creator>
  <cp:lastModifiedBy>Qiuzhen Lin</cp:lastModifiedBy>
  <cp:revision>486</cp:revision>
  <dcterms:created xsi:type="dcterms:W3CDTF">2017-03-10T06:09:35Z</dcterms:created>
  <dcterms:modified xsi:type="dcterms:W3CDTF">2023-03-15T05:34:40Z</dcterms:modified>
</cp:coreProperties>
</file>