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8" r:id="rId15"/>
    <p:sldId id="275" r:id="rId16"/>
    <p:sldId id="276" r:id="rId17"/>
    <p:sldId id="277" r:id="rId18"/>
    <p:sldId id="278" r:id="rId19"/>
    <p:sldId id="289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96" autoAdjust="0"/>
  </p:normalViewPr>
  <p:slideViewPr>
    <p:cSldViewPr snapToGrid="0">
      <p:cViewPr varScale="1">
        <p:scale>
          <a:sx n="87" d="100"/>
          <a:sy n="87" d="100"/>
        </p:scale>
        <p:origin x="14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30D9-4CD0-4AA2-AE92-FB07B782667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052D2-CB8D-443A-8C53-98FA4503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3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052D2-CB8D-443A-8C53-98FA45030B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6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50B06A7A-B39C-44F8-AD80-E017C533CD10}" type="slidenum">
              <a:rPr lang="en-AU" altLang="zh-CN"/>
              <a:pPr/>
              <a:t>10</a:t>
            </a:fld>
            <a:endParaRPr lang="en-AU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5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76A48BA1-0226-4650-94D3-018B19F60AAA}" type="slidenum">
              <a:rPr lang="en-AU" altLang="zh-CN"/>
              <a:pPr/>
              <a:t>11</a:t>
            </a:fld>
            <a:endParaRPr lang="en-AU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782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FD2060BD-D43C-40F2-99C9-B475F29DA6C5}" type="slidenum">
              <a:rPr lang="en-AU" altLang="zh-CN"/>
              <a:pPr/>
              <a:t>12</a:t>
            </a:fld>
            <a:endParaRPr lang="en-AU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634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53B4F8FA-08C4-424C-BCAE-311088FB631F}" type="slidenum">
              <a:rPr lang="en-AU" altLang="zh-CN"/>
              <a:pPr/>
              <a:t>13</a:t>
            </a:fld>
            <a:endParaRPr lang="en-AU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52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C5A3ABF6-897D-4BF8-A41D-9CC5FDBFE0DD}" type="slidenum">
              <a:rPr lang="en-AU" altLang="zh-CN"/>
              <a:pPr/>
              <a:t>14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197580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2A72CB01-6E8D-4C89-9D7D-1BEE115176C5}" type="slidenum">
              <a:rPr lang="en-AU" altLang="zh-CN"/>
              <a:pPr/>
              <a:t>15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84059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21DF9B88-DDB4-438E-A400-93B01F8779A0}" type="slidenum">
              <a:rPr lang="en-AU" altLang="zh-CN"/>
              <a:pPr/>
              <a:t>16</a:t>
            </a:fld>
            <a:endParaRPr lang="en-AU" altLang="zh-CN"/>
          </a:p>
        </p:txBody>
      </p:sp>
      <p:sp>
        <p:nvSpPr>
          <p:cNvPr id="368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29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EB23A546-D372-4636-8F90-253DCEB89980}" type="slidenum">
              <a:rPr lang="en-AU" altLang="zh-CN"/>
              <a:pPr/>
              <a:t>17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688602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C5A3ABF6-897D-4BF8-A41D-9CC5FDBFE0DD}" type="slidenum">
              <a:rPr lang="en-AU" altLang="zh-CN"/>
              <a:pPr/>
              <a:t>18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52355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C5A3ABF6-897D-4BF8-A41D-9CC5FDBFE0DD}" type="slidenum">
              <a:rPr lang="en-AU" altLang="zh-CN"/>
              <a:pPr/>
              <a:t>19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28790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83A2600B-3E98-4978-B6D5-D8EE55839A7C}" type="slidenum">
              <a:rPr lang="en-AU" altLang="zh-CN"/>
              <a:pPr/>
              <a:t>2</a:t>
            </a:fld>
            <a:endParaRPr lang="en-AU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2647B183-EC3D-4B6C-8D51-5959359ACA7F}" type="slidenum">
              <a:rPr lang="en-AU" altLang="zh-CN"/>
              <a:pPr/>
              <a:t>20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5476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FB642D2D-64E5-423A-8BCE-3BBCE017A50C}" type="slidenum">
              <a:rPr lang="en-AU" altLang="zh-CN"/>
              <a:pPr/>
              <a:t>21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215751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100" dirty="0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E663BF53-7427-48D3-9B4A-6D4AE92EFE7F}" type="slidenum">
              <a:rPr lang="en-AU" altLang="zh-CN"/>
              <a:pPr/>
              <a:t>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880118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35568EF9-4FB4-4C8C-BD11-EDF7463967B9}" type="slidenum">
              <a:rPr lang="en-AU" altLang="zh-CN"/>
              <a:pPr/>
              <a:t>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660865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37660EE7-4610-4038-BEA4-5AF535D55E2C}" type="slidenum">
              <a:rPr lang="en-AU" altLang="zh-CN"/>
              <a:pPr/>
              <a:t>24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257161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B3B6D121-9C3D-4D0B-B9F2-8BF99C96E642}" type="slidenum">
              <a:rPr lang="en-AU" altLang="zh-CN"/>
              <a:pPr/>
              <a:t>25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97120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3215C6B7-A408-4D69-8DD6-F324D3366D9E}" type="slidenum">
              <a:rPr lang="en-AU" altLang="zh-CN"/>
              <a:pPr/>
              <a:t>26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540252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5FE3D273-BEDC-40EB-A876-D0811D256A7A}" type="slidenum">
              <a:rPr lang="en-AU" altLang="zh-CN"/>
              <a:pPr/>
              <a:t>27</a:t>
            </a:fld>
            <a:endParaRPr lang="en-AU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07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052D2-CB8D-443A-8C53-98FA45030B1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7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066A805C-4279-4C3B-9975-418554D3ECAA}" type="slidenum">
              <a:rPr lang="en-AU" altLang="zh-CN"/>
              <a:pPr/>
              <a:t>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0628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CC1FBDE5-17BC-4F6E-A935-FDE1F8CDD281}" type="slidenum">
              <a:rPr lang="en-AU" altLang="zh-CN"/>
              <a:pPr/>
              <a:t>4</a:t>
            </a:fld>
            <a:endParaRPr lang="en-AU" altLang="zh-CN"/>
          </a:p>
        </p:txBody>
      </p:sp>
      <p:sp>
        <p:nvSpPr>
          <p:cNvPr id="1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49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B586663E-8ABC-4669-B51D-A0CB81F488A4}" type="slidenum">
              <a:rPr lang="en-AU" altLang="zh-CN"/>
              <a:pPr/>
              <a:t>5</a:t>
            </a:fld>
            <a:endParaRPr lang="en-AU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CN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2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CCFB8D88-46F4-4C98-80DB-6CCE022429B7}" type="slidenum">
              <a:rPr lang="en-AU" altLang="zh-CN"/>
              <a:pPr/>
              <a:t>6</a:t>
            </a:fld>
            <a:endParaRPr lang="en-AU" altLang="zh-CN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70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F69232EF-2F39-420F-9E27-BD545F713A14}" type="slidenum">
              <a:rPr lang="en-AU" altLang="zh-CN"/>
              <a:pPr/>
              <a:t>7</a:t>
            </a:fld>
            <a:endParaRPr lang="en-AU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  <a:cs typeface="Arial" charset="0"/>
            </a:endParaRPr>
          </a:p>
          <a:p>
            <a:pPr eaLnBrk="1" hangingPunct="1"/>
            <a:endParaRPr lang="en-AU" altLang="zh-CN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3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42C10693-CC08-428C-A17E-AF340F84DDAB}" type="slidenum">
              <a:rPr lang="en-AU" altLang="zh-CN"/>
              <a:pPr/>
              <a:t>8</a:t>
            </a:fld>
            <a:endParaRPr lang="en-AU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31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fld id="{C3826ABE-BD1B-46BD-8CBF-ED93E0AB9489}" type="slidenum">
              <a:rPr lang="en-AU" altLang="zh-CN"/>
              <a:pPr/>
              <a:t>9</a:t>
            </a:fld>
            <a:endParaRPr lang="en-AU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5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EC4077-B710-4885-BE33-21AAC568FA0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4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6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2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1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4CEC4077-B710-4885-BE33-21AAC568FA07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ＭＳ Ｐゴシック" panose="020B0600070205080204" pitchFamily="34" charset="-128"/>
              </a:rPr>
              <a:t>第五章 传输层安全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林秋镇博士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深圳大学计算机与软件学院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qiuzhlin@szu.edu.cn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7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SSL 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警报协议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097" y="2053293"/>
            <a:ext cx="10972800" cy="382853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传达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SSL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相关警报给对等实体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严重性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警告 或者 致命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具体的警报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致命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非预期消息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MAC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记录出错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解压缩失败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握手失败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不合法参数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警告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结束通知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没有证书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证书不可用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不支持的证书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证书撤销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证书过期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末知证书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压缩、加密所有的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SSL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消息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2560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2057400"/>
            <a:ext cx="189653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23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1661" y="560182"/>
            <a:ext cx="6532605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SSL 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握手协议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282" y="1923549"/>
            <a:ext cx="9451546" cy="48006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允许“服务器和客户端”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: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990600" lvl="1" indent="-533400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相互认证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90600" lvl="1" indent="-533400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协商加密和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90600" lvl="1" indent="-533400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协商用于保护数据使用的密钥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由一系列消息组成 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990600" lvl="1" indent="-533400" eaLnBrk="1" hangingPunct="1">
              <a:buFont typeface="Times" pitchFamily="-107" charset="0"/>
              <a:buAutoNum type="arabicPeriod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建立安全功能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90600" lvl="1" indent="-533400" eaLnBrk="1" hangingPunct="1">
              <a:buFont typeface="Times" pitchFamily="-107" charset="0"/>
              <a:buAutoNum type="arabicPeriod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服务器认证和密钥交换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90600" lvl="1" indent="-533400" eaLnBrk="1" hangingPunct="1">
              <a:buFont typeface="Times" pitchFamily="-107" charset="0"/>
              <a:buAutoNum type="arabicPeriod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客户端认证和密钥交换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90600" lvl="1" indent="-533400" eaLnBrk="1" hangingPunct="1">
              <a:buFont typeface="Times" pitchFamily="-107" charset="0"/>
              <a:buAutoNum type="arabicPeriod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完成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765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742" y="2286005"/>
            <a:ext cx="5740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0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6179" y="2224211"/>
            <a:ext cx="4673600" cy="400940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SSL </a:t>
            </a:r>
            <a:br>
              <a:rPr lang="en-US" dirty="0" smtClean="0">
                <a:ea typeface="ＭＳ Ｐゴシック" panose="020B0600070205080204" pitchFamily="34" charset="-128"/>
              </a:rPr>
            </a:br>
            <a:r>
              <a:rPr lang="zh-CN" altLang="en-US" dirty="0" smtClean="0">
                <a:ea typeface="ＭＳ Ｐゴシック" panose="020B0600070205080204" pitchFamily="34" charset="-128"/>
              </a:rPr>
              <a:t>握手协议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969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1" y="1"/>
            <a:ext cx="7531100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02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576" y="510748"/>
            <a:ext cx="985657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SSL 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握手协议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639" y="1935906"/>
            <a:ext cx="10823139" cy="48006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第一阶段：客户端发起建立连接请求。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indent="3429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客户端发送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client_hello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（版本，随机数，会话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，密码套件，压缩方法）消息启动，等待服务器端的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server_hello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609600" indent="-609600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第二阶段：服务器认证和密钥交换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indent="3429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以服务器发送其证书为标志，如果有必要将发送一个服务器密钥交换消息（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server_key_exchange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）消息；服务器向客户端请求证书（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certificate_request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）（包含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certificate_type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certificate_authorities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），最后是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server_done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第三阶段：客户端认证和密钥交换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indent="3429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客户端发送一条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certificate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消息为开始，然后发送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client_key_exchange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（客户端密钥交换），发送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certificate_verify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消息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609600" indent="-609600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第四阶段：完成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indent="396000" eaLnBrk="1" hangingPunct="1"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30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92" y="2227782"/>
            <a:ext cx="11022227" cy="2875562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关于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安全套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接字层协议（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SSL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），以下那个说法是错误的？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.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SSL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一种基于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web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应用的安全协议</a:t>
            </a:r>
            <a:br>
              <a:rPr lang="zh-CN" altLang="en-US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B .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SSL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简单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易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用，可以用于多个应用程序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/>
            </a:r>
            <a:br>
              <a:rPr lang="zh-CN" altLang="en-US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C .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SSL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在网络层上工作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/>
            </a:r>
            <a:br>
              <a:rPr lang="zh-CN" altLang="en-US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D .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SSL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提供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身份认证、加密和完整性校验的功能</a:t>
            </a:r>
          </a:p>
          <a:p>
            <a:pPr>
              <a:defRPr/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密码计算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383" y="1997682"/>
            <a:ext cx="10972800" cy="464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创建共享主密钥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一个一次性</a:t>
            </a:r>
            <a:r>
              <a:rPr lang="en-US" altLang="zh-CN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48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字节的值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使用安全密钥交换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(RSA / </a:t>
            </a:r>
            <a:r>
              <a:rPr lang="en-US" kern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Diffie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-Hellman)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产生，接着得到这些信息的散列值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密码参数产生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客户端写</a:t>
            </a:r>
            <a:r>
              <a:rPr lang="en-US" altLang="zh-CN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MAC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值的密钥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服务器写</a:t>
            </a:r>
            <a:r>
              <a:rPr lang="en-US" altLang="zh-CN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MAC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值密钥，客户端写密钥、服务器写密钥、客户端写初始向量</a:t>
            </a:r>
            <a:r>
              <a:rPr lang="en-US" altLang="zh-CN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IV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，和服务器写初始向量</a:t>
            </a:r>
            <a:r>
              <a:rPr lang="en-US" altLang="zh-CN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IV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主密钥利用散列函数产生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83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TLS (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传输层安全</a:t>
            </a:r>
            <a:r>
              <a:rPr lang="en-US" dirty="0" smtClean="0">
                <a:ea typeface="ＭＳ Ｐゴシック" panose="020B0600070205080204" pitchFamily="34" charset="-128"/>
              </a:rPr>
              <a:t>)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740" y="1972968"/>
            <a:ext cx="9757719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IETF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标准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RFC 2246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非常接近于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SSLv3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有一些小的不同点：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记录规格版本号（主版本号是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，从版本号是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HMAC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一个伪随机函数扩展密钥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HMAC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SHA-1 or MD5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拥有额外的警告码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在支持的密码套件有一些改变（不支持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Fortezza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在证书类型和握手信息有一些改变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在加密计算和填充有一些改变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36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40" y="1964736"/>
            <a:ext cx="10972800" cy="4744983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HTTPS (HTTP over SSL) </a:t>
            </a:r>
          </a:p>
          <a:p>
            <a:pPr lvl="1"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用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HTTP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SSL/TLS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的结合来实现网络浏览器和服务器之前的安全通信 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2"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规范文档可参阅 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RFC2818 </a:t>
            </a:r>
          </a:p>
          <a:p>
            <a:pPr lvl="2"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SSL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TLS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之上的</a:t>
            </a:r>
            <a:r>
              <a:rPr lang="en-US" altLang="zh-CN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没有根本性区别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使用 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https://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URL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而不是 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http://</a:t>
            </a:r>
          </a:p>
          <a:p>
            <a:pPr lvl="1"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使用端口 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443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 而不是 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80</a:t>
            </a:r>
          </a:p>
          <a:p>
            <a:pPr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加密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URL,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文件内容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表单内容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 cookies, HTTP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报头的内容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94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HTTPS </a:t>
            </a:r>
            <a:r>
              <a:rPr lang="zh-CN" altLang="en-US" dirty="0" smtClean="0">
                <a:ea typeface="+mj-ea"/>
                <a:cs typeface="+mj-cs"/>
              </a:rPr>
              <a:t>使用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97" y="2042427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连接初始化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TLS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握手，然后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请求 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连接关闭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HTTP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记录有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关闭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TLS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层 交换 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close_notify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警告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接着关闭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TCP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TLS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实例在关闭连接之前，发起一个关闭警报的交换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71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HTTPS </a:t>
            </a:r>
            <a:r>
              <a:rPr lang="zh-CN" altLang="en-US" dirty="0" smtClean="0">
                <a:ea typeface="+mj-ea"/>
                <a:cs typeface="+mj-cs"/>
              </a:rPr>
              <a:t>使用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92" y="2042427"/>
            <a:ext cx="11738919" cy="4114800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安全套接字层的工作过程（以使用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协议为例）</a:t>
            </a:r>
          </a:p>
          <a:p>
            <a:pPr marL="0" indent="0"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）浏览器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将自己支持的一套加密算法发送给服务器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）服务器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从中选出一组加密算法和哈希算法，并将自己的身份信息以证书的形式发回给客户端浏览器。证书里包含了网站域名、加密公钥以及证书颁发机构等信息。</a:t>
            </a:r>
          </a:p>
          <a:p>
            <a:pPr marL="0" indent="0"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）客户端验证证书的合法性（是否信任证书颁发机构，证书中包含的网站域名地址是否与正在访问的地址一致，证书是否过期等）。如果证书受信任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，浏览器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会产生秘密数，客户端使用双方协商的算法将秘密数转换成会话密钥。同时使用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提供的公钥加密秘密数，然后发送给服务器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  <a:p>
            <a:pPr marL="0" indent="0"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）服务器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用私钥解密秘密数，根据双方协商的算法产生会话密钥，这和浏览器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产生的会话密钥相同。</a:t>
            </a:r>
          </a:p>
          <a:p>
            <a:pPr marL="0" indent="0"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）安全数据传输。双方用会话密加密和解密它们之间传送的数据并验证其完整性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37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ＭＳ Ｐゴシック" panose="020B0600070205080204" pitchFamily="34" charset="-128"/>
              </a:rPr>
              <a:t>网络安全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497" y="2017713"/>
            <a:ext cx="103632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现在</a:t>
            </a:r>
            <a:r>
              <a:rPr lang="zh-CN" altLang="en-US" dirty="0"/>
              <a:t>企业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，政府，工业界普遍拥有网站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但是互联网或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都极易遭受各种攻击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存在各种各样的威胁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泄密性（网上窃听，窃取服务器、客户端信息、网络配置信息、通话信息）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完整性（用户数据修改，特洛伊木马浏览器，内存修改，更改传输中的消息）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拒绝服务（破坏用户线程、用假消息使机器溢出、填满硬盘或内存、用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DNS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攻击孤立机器）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认证（假冒合法用户，伪造数据）</a:t>
            </a:r>
          </a:p>
        </p:txBody>
      </p:sp>
    </p:spTree>
    <p:extLst>
      <p:ext uri="{BB962C8B-B14F-4D97-AF65-F5344CB8AC3E}">
        <p14:creationId xmlns:p14="http://schemas.microsoft.com/office/powerpoint/2010/main" val="233392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Secure Shell (SSH)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52" y="1841166"/>
            <a:ext cx="10356335" cy="488091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网络信息安全通信协议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相对简单和经济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SSH1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提供安全的远程登录装置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替换 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TELNET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和其它不安全的远程登陆机制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还提供了客户端</a:t>
            </a:r>
            <a:r>
              <a:rPr lang="en-US" altLang="zh-CN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/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服务器功能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SSH2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修补了一些安全缺陷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记录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 标准 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RFCs 4250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到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4254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中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SSH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客户端和服务器随处可见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远程登录</a:t>
            </a:r>
            <a:r>
              <a:rPr lang="en-US" altLang="zh-CN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/ X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隧道 选择的方法 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421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233" y="498397"/>
            <a:ext cx="6507892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SSH </a:t>
            </a:r>
            <a:r>
              <a:rPr lang="zh-CN" altLang="en-US" dirty="0" smtClean="0">
                <a:ea typeface="+mj-ea"/>
                <a:cs typeface="+mj-cs"/>
              </a:rPr>
              <a:t>协议栈</a:t>
            </a:r>
            <a:endParaRPr lang="en-US" dirty="0" smtClean="0">
              <a:ea typeface="+mj-ea"/>
              <a:cs typeface="+mj-cs"/>
            </a:endParaRPr>
          </a:p>
        </p:txBody>
      </p:sp>
      <p:pic>
        <p:nvPicPr>
          <p:cNvPr id="4403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14" y="1876179"/>
            <a:ext cx="6443362" cy="48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97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97" y="498393"/>
            <a:ext cx="5964195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SSH </a:t>
            </a:r>
            <a:r>
              <a:rPr lang="zh-CN" altLang="en-US" dirty="0" smtClean="0">
                <a:ea typeface="+mj-ea"/>
                <a:cs typeface="+mj-cs"/>
              </a:rPr>
              <a:t>传输层协议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026" y="1985334"/>
            <a:ext cx="10972800" cy="42054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服务器认证发生在传输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基于一对公共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私有密钥的服务器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服务器认证需要客户端提前知道服务器的公共主机密钥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分组交换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建立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TCP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接着交换消息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身份识别字符串交换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算法协商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密钥交换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密钥交换结束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服务请求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使用特定的分组格式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35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75" y="339598"/>
            <a:ext cx="7694141" cy="13223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SSH </a:t>
            </a:r>
            <a:r>
              <a:rPr lang="zh-CN" altLang="en-US" dirty="0" smtClean="0">
                <a:ea typeface="+mj-ea"/>
                <a:cs typeface="+mj-cs"/>
              </a:rPr>
              <a:t>用户认证协议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383" y="1890585"/>
            <a:ext cx="10972800" cy="41271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提供用户向服务器证明自己身份的方法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三种消息类型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SSH_MSG_USERAUTH_REQUEST</a:t>
            </a:r>
          </a:p>
          <a:p>
            <a:pPr lvl="1" eaLnBrk="1" hangingPunct="1">
              <a:defRPr/>
            </a:pP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SSH_MSG_USERAUTH_FAILURE </a:t>
            </a:r>
          </a:p>
          <a:p>
            <a:pPr lvl="1" eaLnBrk="1" hangingPunct="1">
              <a:defRPr/>
            </a:pP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SSH_MSG_USERAUTH_SUCCESS</a:t>
            </a:r>
          </a:p>
          <a:p>
            <a:pPr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使用认证方法</a:t>
            </a:r>
            <a:endParaRPr lang="en-US" kern="1200" dirty="0" smtClean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公开密钥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口令密钥</a:t>
            </a:r>
            <a:r>
              <a:rPr 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 </a:t>
            </a:r>
            <a:r>
              <a:rPr lang="zh-CN" altLang="en-US" kern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基于主机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785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96" y="510748"/>
            <a:ext cx="4926227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SSH </a:t>
            </a:r>
            <a:r>
              <a:rPr lang="zh-CN" altLang="en-US" dirty="0" smtClean="0">
                <a:ea typeface="+mj-ea"/>
                <a:cs typeface="+mj-cs"/>
              </a:rPr>
              <a:t>连接协议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40" y="2022405"/>
            <a:ext cx="10972800" cy="430427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SSH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传输层协议运行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假设使用了安全的认证连接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用一个通道虚拟出多条逻辑信道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SSH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通信 使用独立的信道 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每一方都有一个独一无二的信道序列号，可以开启一个信道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打开一个信道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数据传输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关闭一个信道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四种类型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2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会话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x11,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前向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tcpip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直接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tcpip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  <a:p>
            <a:pPr lvl="2" eaLnBrk="1" hangingPunct="1">
              <a:defRPr/>
            </a:pP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053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63" y="304800"/>
            <a:ext cx="4470400" cy="6248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SSH </a:t>
            </a:r>
            <a:r>
              <a:rPr lang="zh-CN" altLang="en-US" dirty="0" smtClean="0">
                <a:ea typeface="+mj-ea"/>
                <a:cs typeface="+mj-cs"/>
              </a:rPr>
              <a:t>连接</a:t>
            </a:r>
            <a:r>
              <a:rPr lang="en-US" altLang="zh-CN" dirty="0" smtClean="0">
                <a:ea typeface="+mj-ea"/>
                <a:cs typeface="+mj-cs"/>
              </a:rPr>
              <a:t/>
            </a:r>
            <a:br>
              <a:rPr lang="en-US" altLang="zh-CN" dirty="0" smtClean="0">
                <a:ea typeface="+mj-ea"/>
                <a:cs typeface="+mj-cs"/>
              </a:rPr>
            </a:br>
            <a:r>
              <a:rPr lang="zh-CN" altLang="en-US" dirty="0" smtClean="0">
                <a:ea typeface="+mj-ea"/>
                <a:cs typeface="+mj-cs"/>
              </a:rPr>
              <a:t>协议交换</a:t>
            </a:r>
            <a:endParaRPr lang="en-US" dirty="0" smtClean="0">
              <a:ea typeface="+mj-ea"/>
              <a:cs typeface="+mj-cs"/>
            </a:endParaRPr>
          </a:p>
        </p:txBody>
      </p:sp>
      <p:pic>
        <p:nvPicPr>
          <p:cNvPr id="5222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017" y="304800"/>
            <a:ext cx="6843184" cy="624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296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32" y="473683"/>
            <a:ext cx="4555524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端口转发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026" y="1966794"/>
            <a:ext cx="10972800" cy="41745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将任何不安全的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TCP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连接转换成安全的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SSH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SSH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传输层协议在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SSH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客户端和服务器 建立一个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TCP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客户端流量重定向到当地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SSH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，通过隧道转发，接着远程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SSH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传送到服务器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支持两种类型的端口转发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本地转发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建立一个“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hjjacker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”进程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远程转发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客户端代替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行动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区别参考：</a:t>
            </a:r>
            <a:r>
              <a:rPr 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https</a:t>
            </a:r>
            <a:r>
              <a:rPr lang="en-US">
                <a:latin typeface="华文楷体" panose="02010600040101010101" pitchFamily="2" charset="-122"/>
                <a:ea typeface="华文楷体" panose="02010600040101010101" pitchFamily="2" charset="-122"/>
              </a:rPr>
              <a:t>://blog.csdn.net/cpxsxn/article/details/106863647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46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ＭＳ Ｐゴシック" panose="020B0600070205080204" pitchFamily="34" charset="-128"/>
              </a:rPr>
              <a:t>总结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211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考虑以下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网络安全的需要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SSL/TLS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传输层安全协议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HTTPS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secure shell (SSH)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746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0118" y="3192576"/>
            <a:ext cx="3452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Q&amp;A</a:t>
            </a:r>
            <a:endParaRPr lang="zh-CN" altLang="en-US" sz="8800" b="1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65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972" y="512596"/>
            <a:ext cx="8916085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+mj-ea"/>
                <a:cs typeface="+mj-cs"/>
              </a:rPr>
              <a:t>Web</a:t>
            </a:r>
            <a:r>
              <a:rPr lang="zh-CN" altLang="en-US" dirty="0" smtClean="0">
                <a:ea typeface="+mj-ea"/>
                <a:cs typeface="+mj-cs"/>
              </a:rPr>
              <a:t>流量安全方法</a:t>
            </a:r>
            <a:endParaRPr lang="en-US" dirty="0" smtClean="0">
              <a:ea typeface="+mj-ea"/>
              <a:cs typeface="+mj-cs"/>
            </a:endParaRPr>
          </a:p>
        </p:txBody>
      </p:sp>
      <p:pic>
        <p:nvPicPr>
          <p:cNvPr id="1126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095637"/>
            <a:ext cx="94996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901366" y="4296000"/>
            <a:ext cx="9886092" cy="170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IPSec</a:t>
            </a:r>
            <a:r>
              <a:rPr lang="zh-CN" alt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（网络层）</a:t>
            </a:r>
            <a:r>
              <a:rPr 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透明性、通用、过滤功能、只处理所选流量。</a:t>
            </a:r>
            <a:endParaRPr lang="en-US" altLang="zh-CN" sz="2400" kern="0" dirty="0" smtClean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en-US" altLang="zh-CN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TLS</a:t>
            </a:r>
            <a:r>
              <a:rPr lang="zh-CN" alt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：安全套接字层或传输层安全、对应用透明性。</a:t>
            </a:r>
            <a:endParaRPr lang="en-US" altLang="zh-CN" sz="2400" kern="0" dirty="0" smtClean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Kerberos</a:t>
            </a:r>
            <a:r>
              <a:rPr lang="zh-CN" alt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en-US" altLang="zh-CN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S/MIME</a:t>
            </a:r>
            <a:r>
              <a:rPr lang="zh-CN" alt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：针对给定应用的特定需求进行定制。</a:t>
            </a:r>
            <a:endParaRPr lang="en-US" sz="2400" kern="0" dirty="0" smtClean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82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SSL (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安全套接字层</a:t>
            </a:r>
            <a:r>
              <a:rPr lang="en-US" dirty="0" smtClean="0">
                <a:ea typeface="ＭＳ Ｐゴシック" panose="020B0600070205080204" pitchFamily="34" charset="-128"/>
              </a:rPr>
              <a:t>)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740" y="2071824"/>
            <a:ext cx="10993391" cy="3768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传输层安全服务 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Netscape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发明了 安全套接字层（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第三版是经过公开讨论和工业界使用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互联网标准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TLS (Transport Layer Security)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可以看成是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SSLv3.1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TCP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提供一种可靠的端对端的安全服务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SSL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由两层协议组成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61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SSL 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体系结构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5363" name="Picture 5" descr="Ch17. SSL Protocol Stack.pdf                                   00156198  Mnementh                      BEAE7A2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7" t="18529" r="21477" b="37059"/>
          <a:stretch>
            <a:fillRect/>
          </a:stretch>
        </p:blipFill>
        <p:spPr bwMode="auto">
          <a:xfrm>
            <a:off x="2336801" y="1922218"/>
            <a:ext cx="764963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704851" y="5309893"/>
            <a:ext cx="11247967" cy="94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altLang="zh-CN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记录协议对各种更高层协议提供基本安全服务（握手协议、修改密码规范协议和警报协议）</a:t>
            </a:r>
            <a:endParaRPr lang="en-US" kern="0" dirty="0" smtClean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10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SSL 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体系结构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211" y="2067141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SSL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连接：提供合适服务类型的传输</a:t>
            </a:r>
            <a:endParaRPr 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一个短暂的，点对点的，传输连接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每一条连接与一个会话相关联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SSL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会话：客户与服务器之间的一种关联</a:t>
            </a:r>
            <a:endParaRPr 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通过握手协议来创建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所有会话都定义了密码安全参数集合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这些参数可以在多个安全连接之间共享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40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SSL 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记录协议服务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53" y="2017713"/>
            <a:ext cx="10928136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机密性</a:t>
            </a:r>
            <a:endParaRPr 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握手协议定义了一个可以用于加密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载荷的对称加密共享密钥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AES, IDEA, RC2-40, DES-40, DES, 3DES, 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Fortezza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RC4-40, RC4-128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信息在加密之前被压缩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消息完整性</a:t>
            </a:r>
            <a:endParaRPr 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一个用于产生消息认证码（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）的共享密钥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HMAC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相似，但是有不同的填充方法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18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SSL 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记录协议操作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1507" name="Picture 6" descr="Ch17. SSL Protocol O#1A558B.pdf                                00156198  Mnementh                      BEAE7A2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5" b="18529"/>
          <a:stretch>
            <a:fillRect/>
          </a:stretch>
        </p:blipFill>
        <p:spPr bwMode="auto">
          <a:xfrm>
            <a:off x="711201" y="1910977"/>
            <a:ext cx="10725151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1655145" y="6333017"/>
            <a:ext cx="9095258" cy="44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07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zh-CN" alt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应用数据</a:t>
            </a:r>
            <a:r>
              <a:rPr lang="en-US" altLang="zh-CN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分段</a:t>
            </a:r>
            <a:r>
              <a:rPr lang="en-US" altLang="zh-CN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压缩</a:t>
            </a:r>
            <a:r>
              <a:rPr lang="en-US" altLang="zh-CN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添加</a:t>
            </a:r>
            <a:r>
              <a:rPr lang="en-US" altLang="zh-CN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MAC</a:t>
            </a:r>
            <a:r>
              <a:rPr lang="zh-CN" alt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加密</a:t>
            </a:r>
            <a:r>
              <a:rPr lang="en-US" altLang="zh-CN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添加</a:t>
            </a:r>
            <a:r>
              <a:rPr lang="en-US" altLang="zh-CN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SSL</a:t>
            </a:r>
            <a:r>
              <a:rPr lang="zh-CN" altLang="en-US" sz="2400" kern="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记录头</a:t>
            </a:r>
            <a:endParaRPr lang="en-US" sz="2400" kern="0" dirty="0" smtClean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14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ea typeface="ＭＳ Ｐゴシック" panose="020B0600070205080204" pitchFamily="34" charset="-128"/>
              </a:rPr>
              <a:t>SSL </a:t>
            </a:r>
            <a:r>
              <a:rPr lang="zh-CN" altLang="en-US" sz="4000" dirty="0" smtClean="0">
                <a:ea typeface="ＭＳ Ｐゴシック" panose="020B0600070205080204" pitchFamily="34" charset="-128"/>
              </a:rPr>
              <a:t>修改密码规格协议</a:t>
            </a:r>
            <a:endParaRPr lang="en-AU" altLang="zh-CN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089" y="1968847"/>
            <a:ext cx="8163697" cy="3048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记录协议的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规格协议之一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只包含一条消息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使得挂起状态改变为当前状态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因此更新此连接使用的密码套件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355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00600"/>
            <a:ext cx="31496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5746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7427</TotalTime>
  <Words>1522</Words>
  <Application>Microsoft Office PowerPoint</Application>
  <PresentationFormat>宽屏</PresentationFormat>
  <Paragraphs>200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ＭＳ Ｐゴシック</vt:lpstr>
      <vt:lpstr>华文楷体</vt:lpstr>
      <vt:lpstr>宋体</vt:lpstr>
      <vt:lpstr>Arial</vt:lpstr>
      <vt:lpstr>Calibri</vt:lpstr>
      <vt:lpstr>Tahoma</vt:lpstr>
      <vt:lpstr>Times</vt:lpstr>
      <vt:lpstr>Times New Roman</vt:lpstr>
      <vt:lpstr>Wingdings</vt:lpstr>
      <vt:lpstr>Blends</vt:lpstr>
      <vt:lpstr>第五章 传输层安全</vt:lpstr>
      <vt:lpstr>网络安全</vt:lpstr>
      <vt:lpstr>Web流量安全方法</vt:lpstr>
      <vt:lpstr>SSL (安全套接字层)</vt:lpstr>
      <vt:lpstr>SSL 体系结构</vt:lpstr>
      <vt:lpstr>SSL 体系结构</vt:lpstr>
      <vt:lpstr>SSL 记录协议服务</vt:lpstr>
      <vt:lpstr>SSL 记录协议操作</vt:lpstr>
      <vt:lpstr>SSL 修改密码规格协议</vt:lpstr>
      <vt:lpstr>SSL 警报协议</vt:lpstr>
      <vt:lpstr>SSL 握手协议</vt:lpstr>
      <vt:lpstr>SSL  握手协议</vt:lpstr>
      <vt:lpstr>SSL 握手协议</vt:lpstr>
      <vt:lpstr>SSL</vt:lpstr>
      <vt:lpstr>密码计算</vt:lpstr>
      <vt:lpstr>TLS (传输层安全)</vt:lpstr>
      <vt:lpstr>HTTPS</vt:lpstr>
      <vt:lpstr>HTTPS 使用</vt:lpstr>
      <vt:lpstr>HTTPS 使用</vt:lpstr>
      <vt:lpstr>Secure Shell (SSH)</vt:lpstr>
      <vt:lpstr>SSH 协议栈</vt:lpstr>
      <vt:lpstr>SSH 传输层协议</vt:lpstr>
      <vt:lpstr>SSH 用户认证协议</vt:lpstr>
      <vt:lpstr>SSH 连接协议</vt:lpstr>
      <vt:lpstr>SSH 连接 协议交换</vt:lpstr>
      <vt:lpstr>端口转发</vt:lpstr>
      <vt:lpstr>总结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企业网络安全</dc:title>
  <dc:creator>Qiuzhen Lin</dc:creator>
  <cp:lastModifiedBy>qiuzhlin</cp:lastModifiedBy>
  <cp:revision>491</cp:revision>
  <dcterms:created xsi:type="dcterms:W3CDTF">2017-03-10T06:09:35Z</dcterms:created>
  <dcterms:modified xsi:type="dcterms:W3CDTF">2023-04-26T03:10:04Z</dcterms:modified>
</cp:coreProperties>
</file>