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5"/>
  </p:notesMasterIdLst>
  <p:sldIdLst>
    <p:sldId id="256"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 id="342" r:id="rId31"/>
    <p:sldId id="344" r:id="rId32"/>
    <p:sldId id="346"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5457" autoAdjust="0"/>
  </p:normalViewPr>
  <p:slideViewPr>
    <p:cSldViewPr snapToGrid="0">
      <p:cViewPr varScale="1">
        <p:scale>
          <a:sx n="96" d="100"/>
          <a:sy n="96" d="100"/>
        </p:scale>
        <p:origin x="68" y="4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98FC1A9B-BA9D-45B7-A3C0-8D328D55930A}"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342141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61EA9211-6E32-47E8-A1C7-868DB9BF1EC4}" type="slidenum">
              <a:rPr lang="en-AU" altLang="zh-CN"/>
              <a:pPr/>
              <a:t>11</a:t>
            </a:fld>
            <a:endParaRPr lang="en-AU"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4650763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C0D1EABC-2E0A-4F60-8FBB-A7AD7B512743}" type="slidenum">
              <a:rPr lang="en-AU" altLang="zh-CN"/>
              <a:pPr/>
              <a:t>12</a:t>
            </a:fld>
            <a:endParaRPr lang="en-AU"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84747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DF4EF084-26CF-4CEF-A3CA-435C1495EA2C}" type="slidenum">
              <a:rPr lang="en-AU" altLang="zh-CN"/>
              <a:pPr/>
              <a:t>13</a:t>
            </a:fld>
            <a:endParaRPr lang="en-AU"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765066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D23AD870-AA42-4E5F-BC2E-75D66C84F6F9}" type="slidenum">
              <a:rPr lang="en-AU" altLang="zh-CN"/>
              <a:pPr/>
              <a:t>14</a:t>
            </a:fld>
            <a:endParaRPr lang="en-AU"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73707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A0E1E0BA-B02F-4837-94CC-C1DFE24AE255}" type="slidenum">
              <a:rPr lang="en-AU" altLang="zh-CN"/>
              <a:pPr/>
              <a:t>15</a:t>
            </a:fld>
            <a:endParaRPr lang="en-AU" altLang="zh-CN"/>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111438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719DCE3-5C11-4EC0-89FE-793A3AF58154}" type="slidenum">
              <a:rPr lang="en-AU" altLang="zh-CN"/>
              <a:pPr/>
              <a:t>16</a:t>
            </a:fld>
            <a:endParaRPr lang="en-AU"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93115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3C314EB5-A60C-4B98-8609-70BA16E03293}" type="slidenum">
              <a:rPr lang="en-AU" altLang="zh-CN"/>
              <a:pPr/>
              <a:t>17</a:t>
            </a:fld>
            <a:endParaRPr lang="en-AU" altLang="zh-CN"/>
          </a:p>
        </p:txBody>
      </p:sp>
    </p:spTree>
    <p:extLst>
      <p:ext uri="{BB962C8B-B14F-4D97-AF65-F5344CB8AC3E}">
        <p14:creationId xmlns:p14="http://schemas.microsoft.com/office/powerpoint/2010/main" val="6373775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F9D6E78-4B18-47F0-860D-52141AF9068F}" type="slidenum">
              <a:rPr lang="en-AU" altLang="zh-CN"/>
              <a:pPr/>
              <a:t>18</a:t>
            </a:fld>
            <a:endParaRPr lang="en-AU" altLang="zh-CN"/>
          </a:p>
        </p:txBody>
      </p:sp>
      <p:sp>
        <p:nvSpPr>
          <p:cNvPr id="39939" name="Rectangle 2"/>
          <p:cNvSpPr>
            <a:spLocks noGrp="1" noRot="1" noChangeAspect="1" noChangeArrowheads="1" noTextEdit="1"/>
          </p:cNvSpPr>
          <p:nvPr>
            <p:ph type="sldImg"/>
          </p:nvPr>
        </p:nvSpPr>
        <p:spPr>
          <a:solidFill>
            <a:srgbClr val="FFFFFF"/>
          </a:solidFill>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3581307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2EFEC73-EE14-449E-BE39-E416FA1677CD}" type="slidenum">
              <a:rPr lang="en-AU" altLang="zh-CN"/>
              <a:pPr/>
              <a:t>19</a:t>
            </a:fld>
            <a:endParaRPr lang="en-AU" altLang="zh-CN"/>
          </a:p>
        </p:txBody>
      </p:sp>
      <p:sp>
        <p:nvSpPr>
          <p:cNvPr id="41987" name="Rectangle 2"/>
          <p:cNvSpPr>
            <a:spLocks noGrp="1" noRot="1" noChangeAspect="1" noChangeArrowheads="1" noTextEdit="1"/>
          </p:cNvSpPr>
          <p:nvPr>
            <p:ph type="sldImg"/>
          </p:nvPr>
        </p:nvSpPr>
        <p:spPr>
          <a:solidFill>
            <a:srgbClr val="FFFFFF"/>
          </a:solidFill>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3984223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4C1692AC-BCD0-4463-A68C-C42BB0A3B9BF}" type="slidenum">
              <a:rPr lang="en-AU" altLang="zh-CN"/>
              <a:pPr/>
              <a:t>2</a:t>
            </a:fld>
            <a:endParaRPr lang="en-AU" altLang="zh-CN"/>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1897226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BEB6A54-8199-46BA-9729-F26D2D2DCB5A}" type="slidenum">
              <a:rPr lang="en-AU" altLang="zh-CN"/>
              <a:pPr/>
              <a:t>20</a:t>
            </a:fld>
            <a:endParaRPr lang="en-AU"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074584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FEDBEF3-1663-4F72-A338-EE29E9B27EEA}" type="slidenum">
              <a:rPr lang="en-AU" altLang="zh-CN"/>
              <a:pPr/>
              <a:t>21</a:t>
            </a:fld>
            <a:endParaRPr lang="en-AU" altLang="zh-CN"/>
          </a:p>
        </p:txBody>
      </p:sp>
    </p:spTree>
    <p:extLst>
      <p:ext uri="{BB962C8B-B14F-4D97-AF65-F5344CB8AC3E}">
        <p14:creationId xmlns:p14="http://schemas.microsoft.com/office/powerpoint/2010/main" val="1410233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A1BF856A-E874-45D5-8B66-42C9691A33EC}" type="slidenum">
              <a:rPr lang="en-AU" altLang="zh-CN"/>
              <a:pPr/>
              <a:t>22</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1665106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89713EE-3F99-40AF-AB24-D431434B676B}" type="slidenum">
              <a:rPr lang="en-AU" altLang="zh-CN"/>
              <a:pPr/>
              <a:t>23</a:t>
            </a:fld>
            <a:endParaRPr lang="en-AU"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758154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98DAB01-83DD-42F6-9BD6-D3044EF2331C}" type="slidenum">
              <a:rPr lang="en-AU" altLang="zh-CN"/>
              <a:pPr/>
              <a:t>24</a:t>
            </a:fld>
            <a:endParaRPr lang="en-AU"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7961390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58F52DCC-DB0E-4DF6-8F8F-7495B5818A05}" type="slidenum">
              <a:rPr lang="en-AU" altLang="zh-CN"/>
              <a:pPr/>
              <a:t>25</a:t>
            </a:fld>
            <a:endParaRPr lang="en-AU" altLang="zh-CN"/>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200" b="0" i="0" kern="1200" dirty="0">
              <a:solidFill>
                <a:schemeClr val="tx1"/>
              </a:solidFill>
              <a:effectLst/>
              <a:latin typeface="+mn-lt"/>
              <a:ea typeface="+mn-ea"/>
              <a:cs typeface="+mn-cs"/>
            </a:endParaRPr>
          </a:p>
          <a:p>
            <a:pPr eaLnBrk="1" hangingPunct="1"/>
            <a:endParaRPr lang="en-US" altLang="zh-CN"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13163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16CCE980-3B5D-4BC7-B7BD-71F43F3FAE68}" type="slidenum">
              <a:rPr lang="en-AU" altLang="zh-CN"/>
              <a:pPr/>
              <a:t>26</a:t>
            </a:fld>
            <a:endParaRPr lang="en-AU"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1313122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833674B-4B9F-4089-A8D3-86CBDF8BE1F2}" type="slidenum">
              <a:rPr lang="en-AU" altLang="zh-CN"/>
              <a:pPr/>
              <a:t>27</a:t>
            </a:fld>
            <a:endParaRPr lang="en-AU" altLang="zh-CN"/>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5939551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b="0" i="0" kern="1200" dirty="0">
              <a:solidFill>
                <a:schemeClr val="tx1"/>
              </a:solidFill>
              <a:effectLst/>
              <a:latin typeface="+mn-lt"/>
              <a:ea typeface="+mn-ea"/>
              <a:cs typeface="+mn-cs"/>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783AE88C-5E6A-47E5-9F10-8EFFA5DFD60D}" type="slidenum">
              <a:rPr lang="en-AU" altLang="zh-CN"/>
              <a:pPr/>
              <a:t>28</a:t>
            </a:fld>
            <a:endParaRPr lang="en-AU" altLang="zh-CN"/>
          </a:p>
        </p:txBody>
      </p:sp>
    </p:spTree>
    <p:extLst>
      <p:ext uri="{BB962C8B-B14F-4D97-AF65-F5344CB8AC3E}">
        <p14:creationId xmlns:p14="http://schemas.microsoft.com/office/powerpoint/2010/main" val="26677376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F3BFFF8-4D68-413F-BBF1-CDA5C4953264}" type="slidenum">
              <a:rPr lang="en-AU" altLang="zh-CN"/>
              <a:pPr/>
              <a:t>29</a:t>
            </a:fld>
            <a:endParaRPr lang="en-AU" altLang="zh-CN"/>
          </a:p>
        </p:txBody>
      </p:sp>
    </p:spTree>
    <p:extLst>
      <p:ext uri="{BB962C8B-B14F-4D97-AF65-F5344CB8AC3E}">
        <p14:creationId xmlns:p14="http://schemas.microsoft.com/office/powerpoint/2010/main" val="3026913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2CA41AEA-776D-45FC-9BD7-2F7E39553979}"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latin typeface="Arial" charset="0"/>
              <a:ea typeface="ＭＳ Ｐゴシック" pitchFamily="34" charset="-128"/>
            </a:endParaRPr>
          </a:p>
        </p:txBody>
      </p:sp>
    </p:spTree>
    <p:extLst>
      <p:ext uri="{BB962C8B-B14F-4D97-AF65-F5344CB8AC3E}">
        <p14:creationId xmlns:p14="http://schemas.microsoft.com/office/powerpoint/2010/main" val="2210486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347F2B06-2138-456D-9D3B-09EFD81DE882}" type="slidenum">
              <a:rPr lang="en-AU" altLang="zh-CN"/>
              <a:pPr/>
              <a:t>30</a:t>
            </a:fld>
            <a:endParaRPr lang="en-AU" altLang="zh-CN"/>
          </a:p>
        </p:txBody>
      </p:sp>
    </p:spTree>
    <p:extLst>
      <p:ext uri="{BB962C8B-B14F-4D97-AF65-F5344CB8AC3E}">
        <p14:creationId xmlns:p14="http://schemas.microsoft.com/office/powerpoint/2010/main" val="508230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xfrm>
            <a:off x="685800" y="4343400"/>
            <a:ext cx="5486400" cy="4341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charset="0"/>
              <a:ea typeface="ＭＳ Ｐゴシック" pitchFamily="34"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550B0D31-E7C4-4658-A196-23FDEB79DAA7}" type="slidenum">
              <a:rPr lang="en-AU" altLang="zh-CN"/>
              <a:pPr/>
              <a:t>31</a:t>
            </a:fld>
            <a:endParaRPr lang="en-AU" altLang="zh-CN"/>
          </a:p>
        </p:txBody>
      </p:sp>
    </p:spTree>
    <p:extLst>
      <p:ext uri="{BB962C8B-B14F-4D97-AF65-F5344CB8AC3E}">
        <p14:creationId xmlns:p14="http://schemas.microsoft.com/office/powerpoint/2010/main" val="33988519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9AF684FC-3144-487B-B7B6-5659F266EE27}" type="slidenum">
              <a:rPr lang="en-AU" altLang="zh-CN"/>
              <a:pPr/>
              <a:t>32</a:t>
            </a:fld>
            <a:endParaRPr lang="en-AU" altLang="zh-CN"/>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4223646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8DD5E083-0CB1-417B-888F-53027D3D414C}"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1919351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BB114730-0678-47A5-8A9C-698F6D49957B}"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395362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C0C5F62-AE2C-42D6-AB18-6D0F8127A003}"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99446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46344590-6063-44F5-8D0A-B9CD271C42F5}" type="slidenum">
              <a:rPr lang="en-AU" altLang="zh-CN"/>
              <a:pPr/>
              <a:t>7</a:t>
            </a:fld>
            <a:endParaRPr lang="en-AU" altLang="zh-CN"/>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43812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CCB73EFF-A64B-4DE1-8B2B-16CEF515967F}"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2805564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charset="0"/>
                <a:ea typeface="ＭＳ Ｐゴシック" pitchFamily="34" charset="-128"/>
              </a:defRPr>
            </a:lvl1pPr>
            <a:lvl2pPr marL="742950" indent="-285750">
              <a:defRPr sz="1200">
                <a:solidFill>
                  <a:schemeClr val="tx1"/>
                </a:solidFill>
                <a:latin typeface="Arial" charset="0"/>
                <a:ea typeface="ＭＳ Ｐゴシック" pitchFamily="34" charset="-128"/>
              </a:defRPr>
            </a:lvl2pPr>
            <a:lvl3pPr marL="1143000" indent="-228600">
              <a:defRPr sz="1200">
                <a:solidFill>
                  <a:schemeClr val="tx1"/>
                </a:solidFill>
                <a:latin typeface="Arial" charset="0"/>
                <a:ea typeface="ＭＳ Ｐゴシック" pitchFamily="34" charset="-128"/>
              </a:defRPr>
            </a:lvl3pPr>
            <a:lvl4pPr marL="1600200" indent="-228600">
              <a:defRPr sz="1200">
                <a:solidFill>
                  <a:schemeClr val="tx1"/>
                </a:solidFill>
                <a:latin typeface="Arial" charset="0"/>
                <a:ea typeface="ＭＳ Ｐゴシック" pitchFamily="34" charset="-128"/>
              </a:defRPr>
            </a:lvl4pPr>
            <a:lvl5pPr marL="2057400" indent="-228600">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fld id="{0A37B0DC-B3B4-4B78-A919-6B9216CBB247}" type="slidenum">
              <a:rPr lang="en-AU" altLang="zh-CN"/>
              <a:pPr/>
              <a:t>9</a:t>
            </a:fld>
            <a:endParaRPr lang="en-AU" altLang="zh-CN"/>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latin typeface="Arial" charset="0"/>
              <a:ea typeface="ＭＳ Ｐゴシック" pitchFamily="34" charset="-128"/>
            </a:endParaRPr>
          </a:p>
        </p:txBody>
      </p:sp>
    </p:spTree>
    <p:extLst>
      <p:ext uri="{BB962C8B-B14F-4D97-AF65-F5344CB8AC3E}">
        <p14:creationId xmlns:p14="http://schemas.microsoft.com/office/powerpoint/2010/main" val="860823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2023/5/17</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2023/5/17</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a typeface="ＭＳ Ｐゴシック" panose="020B0600070205080204" pitchFamily="34" charset="-128"/>
              </a:rPr>
              <a:t>第八章 电子邮件安全</a:t>
            </a:r>
            <a:endParaRPr lang="zh-CN" altLang="en-US" dirty="0"/>
          </a:p>
        </p:txBody>
      </p:sp>
      <p:sp>
        <p:nvSpPr>
          <p:cNvPr id="3" name="副标题 2"/>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林秋镇博士</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深圳大学计算机与软件学院</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qiuzhlin@szu.edu.cn</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764117" y="2017713"/>
            <a:ext cx="10363200" cy="3494087"/>
          </a:xfrm>
        </p:spPr>
        <p:txBody>
          <a:bodyPr/>
          <a:lstStyle/>
          <a:p>
            <a:pPr marL="0" indent="0">
              <a:buFont typeface="Wingdings" pitchFamily="2" charset="2"/>
              <a:buNone/>
              <a:defRPr/>
            </a:pPr>
            <a:r>
              <a:rPr lang="zh-CN" altLang="en-US" sz="2800" dirty="0">
                <a:latin typeface="华文楷体" panose="02010600040101010101" pitchFamily="2" charset="-122"/>
                <a:ea typeface="华文楷体" panose="02010600040101010101" pitchFamily="2" charset="-122"/>
              </a:rPr>
              <a:t>一</a:t>
            </a:r>
            <a:r>
              <a:rPr lang="en-US" altLang="zh-CN" sz="2800" dirty="0">
                <a:latin typeface="华文楷体" panose="02010600040101010101" pitchFamily="2" charset="-122"/>
                <a:ea typeface="华文楷体" panose="02010600040101010101" pitchFamily="2" charset="-122"/>
              </a:rPr>
              <a:t>. Base64</a:t>
            </a:r>
            <a:r>
              <a:rPr lang="zh-CN" altLang="en-US" sz="2800" dirty="0">
                <a:latin typeface="华文楷体" panose="02010600040101010101" pitchFamily="2" charset="-122"/>
                <a:ea typeface="华文楷体" panose="02010600040101010101" pitchFamily="2" charset="-122"/>
              </a:rPr>
              <a:t>的编码规则</a:t>
            </a:r>
          </a:p>
          <a:p>
            <a:pPr marL="0" indent="0">
              <a:buFont typeface="Wingdings" pitchFamily="2" charset="2"/>
              <a:buNone/>
              <a:defRPr/>
            </a:pPr>
            <a:r>
              <a:rPr lang="en-US" altLang="zh-CN" sz="2400" dirty="0">
                <a:latin typeface="华文楷体" panose="02010600040101010101" pitchFamily="2" charset="-122"/>
                <a:ea typeface="华文楷体" panose="02010600040101010101" pitchFamily="2" charset="-122"/>
              </a:rPr>
              <a:t>Base64</a:t>
            </a:r>
            <a:r>
              <a:rPr lang="zh-CN" altLang="en-US" sz="2400" dirty="0">
                <a:latin typeface="华文楷体" panose="02010600040101010101" pitchFamily="2" charset="-122"/>
                <a:ea typeface="华文楷体" panose="02010600040101010101" pitchFamily="2" charset="-122"/>
              </a:rPr>
              <a:t>编码的思想是是采用</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个基本的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码字符（并不是</a:t>
            </a:r>
            <a:r>
              <a:rPr lang="en-US" altLang="zh-CN" sz="2400" dirty="0" err="1">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码的从</a:t>
            </a:r>
            <a:r>
              <a:rPr lang="en-US" altLang="zh-CN" sz="2400" dirty="0">
                <a:latin typeface="华文楷体" panose="02010600040101010101" pitchFamily="2" charset="-122"/>
                <a:ea typeface="华文楷体" panose="02010600040101010101" pitchFamily="2" charset="-122"/>
              </a:rPr>
              <a:t>1-64</a:t>
            </a:r>
            <a:r>
              <a:rPr lang="zh-CN" altLang="en-US" sz="2400" dirty="0">
                <a:latin typeface="华文楷体" panose="02010600040101010101" pitchFamily="2" charset="-122"/>
                <a:ea typeface="华文楷体" panose="02010600040101010101" pitchFamily="2" charset="-122"/>
              </a:rPr>
              <a:t>码的数据，是从中选出的。）对数据进行重新编码。它将需要编码的数据拆分成字节数组。以</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个字节为一组。按顺序排列</a:t>
            </a:r>
            <a:r>
              <a:rPr lang="en-US" altLang="zh-CN" sz="2400" dirty="0">
                <a:latin typeface="华文楷体" panose="02010600040101010101" pitchFamily="2" charset="-122"/>
                <a:ea typeface="华文楷体" panose="02010600040101010101" pitchFamily="2" charset="-122"/>
              </a:rPr>
              <a:t>24 </a:t>
            </a:r>
            <a:r>
              <a:rPr lang="zh-CN" altLang="en-US" sz="2400" dirty="0">
                <a:latin typeface="华文楷体" panose="02010600040101010101" pitchFamily="2" charset="-122"/>
                <a:ea typeface="华文楷体" panose="02010600040101010101" pitchFamily="2" charset="-122"/>
              </a:rPr>
              <a:t>位数据，再把这</a:t>
            </a:r>
            <a:r>
              <a:rPr lang="en-US" altLang="zh-CN" sz="2400" dirty="0">
                <a:latin typeface="华文楷体" panose="02010600040101010101" pitchFamily="2" charset="-122"/>
                <a:ea typeface="华文楷体" panose="02010600040101010101" pitchFamily="2" charset="-122"/>
              </a:rPr>
              <a:t>24</a:t>
            </a:r>
            <a:r>
              <a:rPr lang="zh-CN" altLang="en-US" sz="2400" dirty="0">
                <a:latin typeface="华文楷体" panose="02010600040101010101" pitchFamily="2" charset="-122"/>
                <a:ea typeface="华文楷体" panose="02010600040101010101" pitchFamily="2" charset="-122"/>
              </a:rPr>
              <a:t>位数据分成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组，即每组</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位。再在每组的的最高位前补两个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凑足一个字节。这样就把一个</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字节为一组的数据重新编码成了</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个字节。当所要编码的数据的字节数不是</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的整倍数，也就是说在分组时最后一组不够</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个字节。这时在最后一组填充</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字节。并在最后编码完成后在结尾添加</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到</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个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a:p>
            <a:pPr marL="0" indent="0" eaLnBrk="1" hangingPunct="1">
              <a:buFont typeface="Wingdings" pitchFamily="2" charset="2"/>
              <a:buNone/>
              <a:defRPr/>
            </a:pP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736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685801" y="2095501"/>
            <a:ext cx="11315700" cy="4454525"/>
          </a:xfrm>
        </p:spPr>
        <p:txBody>
          <a:bodyPr lIns="0" rIns="0"/>
          <a:lstStyle/>
          <a:p>
            <a:pPr marL="0" indent="0">
              <a:buFont typeface="Wingdings" pitchFamily="2" charset="2"/>
              <a:buNone/>
              <a:defRPr/>
            </a:pPr>
            <a:r>
              <a:rPr lang="zh-CN" altLang="en-US" sz="2800" dirty="0">
                <a:latin typeface="华文楷体" panose="02010600040101010101" pitchFamily="2" charset="-122"/>
                <a:ea typeface="华文楷体" panose="02010600040101010101" pitchFamily="2" charset="-122"/>
              </a:rPr>
              <a:t>一</a:t>
            </a:r>
            <a:r>
              <a:rPr lang="en-US" altLang="zh-CN" sz="2800" dirty="0">
                <a:latin typeface="华文楷体" panose="02010600040101010101" pitchFamily="2" charset="-122"/>
                <a:ea typeface="华文楷体" panose="02010600040101010101" pitchFamily="2" charset="-122"/>
              </a:rPr>
              <a:t>. Base64</a:t>
            </a:r>
            <a:r>
              <a:rPr lang="zh-CN" altLang="en-US" sz="2800" dirty="0">
                <a:latin typeface="华文楷体" panose="02010600040101010101" pitchFamily="2" charset="-122"/>
                <a:ea typeface="华文楷体" panose="02010600040101010101" pitchFamily="2" charset="-122"/>
              </a:rPr>
              <a:t>的编码规则</a:t>
            </a:r>
          </a:p>
          <a:p>
            <a:pPr marL="0" indent="0">
              <a:buFont typeface="Wingdings" pitchFamily="2" charset="2"/>
              <a:buNone/>
              <a:defRPr/>
            </a:pP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、首先取</a:t>
            </a:r>
            <a:r>
              <a:rPr lang="en-US" altLang="zh-CN" sz="2400" dirty="0">
                <a:latin typeface="华文楷体" panose="02010600040101010101" pitchFamily="2" charset="-122"/>
                <a:ea typeface="华文楷体" panose="02010600040101010101" pitchFamily="2" charset="-122"/>
              </a:rPr>
              <a:t>ABC</a:t>
            </a:r>
            <a:r>
              <a:rPr lang="zh-CN" altLang="en-US" sz="2400" dirty="0">
                <a:latin typeface="华文楷体" panose="02010600040101010101" pitchFamily="2" charset="-122"/>
                <a:ea typeface="华文楷体" panose="02010600040101010101" pitchFamily="2" charset="-122"/>
              </a:rPr>
              <a:t>对应的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码值。</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65</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66</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67</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、再取二进制值</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01000001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01000010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01000011</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、然后把这三个字节的二进制码接起来</a:t>
            </a:r>
            <a:r>
              <a:rPr lang="en-US" altLang="zh-CN" sz="2400" dirty="0">
                <a:latin typeface="华文楷体" panose="02010600040101010101" pitchFamily="2" charset="-122"/>
                <a:ea typeface="华文楷体" panose="02010600040101010101" pitchFamily="2" charset="-122"/>
              </a:rPr>
              <a:t>(010000010100001001000011)</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 再以</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位为单位分成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个数据块</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并在最高位填充两个</a:t>
            </a:r>
            <a:r>
              <a:rPr lang="en-US" altLang="zh-CN" sz="2400" dirty="0">
                <a:latin typeface="华文楷体" panose="02010600040101010101" pitchFamily="2" charset="-122"/>
                <a:ea typeface="华文楷体" panose="02010600040101010101" pitchFamily="2" charset="-122"/>
              </a:rPr>
              <a:t>0</a:t>
            </a:r>
            <a:r>
              <a:rPr lang="zh-CN" altLang="en-US" sz="2400" dirty="0">
                <a:latin typeface="华文楷体" panose="02010600040101010101" pitchFamily="2" charset="-122"/>
                <a:ea typeface="华文楷体" panose="02010600040101010101" pitchFamily="2" charset="-122"/>
              </a:rPr>
              <a:t>后形成</a:t>
            </a: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个字节的编码后的值，（</a:t>
            </a:r>
            <a:r>
              <a:rPr lang="en-US" altLang="zh-CN" sz="2400" dirty="0">
                <a:latin typeface="华文楷体" panose="02010600040101010101" pitchFamily="2" charset="-122"/>
                <a:ea typeface="华文楷体" panose="02010600040101010101" pitchFamily="2" charset="-122"/>
              </a:rPr>
              <a:t>00010000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00010100</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00001001</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00000011</a:t>
            </a:r>
            <a:r>
              <a:rPr lang="zh-CN" altLang="en-US" sz="2400" dirty="0">
                <a:latin typeface="华文楷体" panose="02010600040101010101" pitchFamily="2" charset="-122"/>
                <a:ea typeface="华文楷体" panose="02010600040101010101" pitchFamily="2" charset="-122"/>
              </a:rPr>
              <a:t>），其中蓝色部分为真实数据；</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、再把这四个字节数据转化成</a:t>
            </a:r>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进制数得</a:t>
            </a:r>
            <a:r>
              <a:rPr lang="en-US" altLang="zh-CN" sz="2400" dirty="0">
                <a:latin typeface="华文楷体" panose="02010600040101010101" pitchFamily="2" charset="-122"/>
                <a:ea typeface="华文楷体" panose="02010600040101010101" pitchFamily="2" charset="-122"/>
              </a:rPr>
              <a:t>(16)(20)(9)(3)</a:t>
            </a:r>
            <a:r>
              <a:rPr lang="zh-CN" altLang="en-US" sz="2400" dirty="0">
                <a:latin typeface="华文楷体" panose="02010600040101010101" pitchFamily="2" charset="-122"/>
                <a:ea typeface="华文楷体" panose="02010600040101010101" pitchFamily="2" charset="-122"/>
              </a:rPr>
              <a:t>；</a:t>
            </a:r>
            <a:br>
              <a:rPr lang="zh-CN" altLang="en-US"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、最后根据</a:t>
            </a:r>
            <a:r>
              <a:rPr lang="en-US" altLang="zh-CN" sz="2400" dirty="0">
                <a:latin typeface="华文楷体" panose="02010600040101010101" pitchFamily="2" charset="-122"/>
                <a:ea typeface="华文楷体" panose="02010600040101010101" pitchFamily="2" charset="-122"/>
              </a:rPr>
              <a:t>BASE64</a:t>
            </a:r>
            <a:r>
              <a:rPr lang="zh-CN" altLang="en-US" sz="2400" dirty="0">
                <a:latin typeface="华文楷体" panose="02010600040101010101" pitchFamily="2" charset="-122"/>
                <a:ea typeface="华文楷体" panose="02010600040101010101" pitchFamily="2" charset="-122"/>
              </a:rPr>
              <a:t>给出的</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个基本字符表，查出对应的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码字符</a:t>
            </a:r>
            <a:r>
              <a:rPr lang="en-US" altLang="zh-CN" sz="2400" dirty="0">
                <a:latin typeface="华文楷体" panose="02010600040101010101" pitchFamily="2" charset="-122"/>
                <a:ea typeface="华文楷体" panose="02010600040101010101" pitchFamily="2" charset="-122"/>
              </a:rPr>
              <a:t>(Q)(U)(J)(D)</a:t>
            </a:r>
            <a:r>
              <a:rPr lang="zh-CN" altLang="en-US" sz="2400" dirty="0">
                <a:latin typeface="华文楷体" panose="02010600040101010101" pitchFamily="2" charset="-122"/>
                <a:ea typeface="华文楷体" panose="02010600040101010101" pitchFamily="2" charset="-122"/>
              </a:rPr>
              <a:t>，这里的值实际就是数据在字符表中的索引。</a:t>
            </a:r>
            <a:endParaRPr lang="en-AU"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977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zh-CN" dirty="0"/>
              <a:t>PGP </a:t>
            </a:r>
            <a:r>
              <a:rPr lang="zh-CN" altLang="en-US" dirty="0"/>
              <a:t>功能：总结</a:t>
            </a:r>
            <a:endParaRPr lang="en-AU" altLang="zh-CN" dirty="0"/>
          </a:p>
        </p:txBody>
      </p:sp>
      <p:pic>
        <p:nvPicPr>
          <p:cNvPr id="26627" name="Picture 5" descr="Ch15. PGP Flowcharts.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711201" y="1689100"/>
            <a:ext cx="10725151" cy="47767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en-US" dirty="0"/>
              <a:t>PGP </a:t>
            </a:r>
            <a:r>
              <a:rPr lang="zh-CN" altLang="en-US" dirty="0"/>
              <a:t>会话密钥</a:t>
            </a:r>
            <a:endParaRPr lang="en-AU" altLang="zh-CN" dirty="0"/>
          </a:p>
        </p:txBody>
      </p:sp>
      <p:sp>
        <p:nvSpPr>
          <p:cNvPr id="58371" name="Rectangle 3"/>
          <p:cNvSpPr>
            <a:spLocks noGrp="1" noChangeArrowheads="1"/>
          </p:cNvSpPr>
          <p:nvPr>
            <p:ph type="body" idx="1"/>
          </p:nvPr>
        </p:nvSpPr>
        <p:spPr>
          <a:xfrm>
            <a:off x="853017" y="20177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每个消息都需要新的会话密钥</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不同密码算法密钥长度不一</a:t>
            </a:r>
            <a:r>
              <a:rPr lang="en-US" dirty="0">
                <a:latin typeface="华文楷体" panose="02010600040101010101" pitchFamily="2" charset="-122"/>
                <a:ea typeface="华文楷体" panose="02010600040101010101" pitchFamily="2" charset="-122"/>
              </a:rPr>
              <a:t>: 56-bit DES, 128-bit CAST or IDEA, 168-bit Triple-DES</a:t>
            </a:r>
          </a:p>
          <a:p>
            <a:pPr eaLnBrk="1" hangingPunct="1">
              <a:defRPr/>
            </a:pPr>
            <a:r>
              <a:rPr lang="zh-CN" altLang="en-US" dirty="0">
                <a:latin typeface="华文楷体" panose="02010600040101010101" pitchFamily="2" charset="-122"/>
                <a:ea typeface="华文楷体" panose="02010600040101010101" pitchFamily="2" charset="-122"/>
              </a:rPr>
              <a:t>使用</a:t>
            </a:r>
            <a:r>
              <a:rPr lang="en-US" dirty="0">
                <a:latin typeface="华文楷体" panose="02010600040101010101" pitchFamily="2" charset="-122"/>
                <a:ea typeface="华文楷体" panose="02010600040101010101" pitchFamily="2" charset="-122"/>
              </a:rPr>
              <a:t>ANSI X12.17 </a:t>
            </a:r>
            <a:r>
              <a:rPr lang="zh-CN" altLang="en-US" dirty="0">
                <a:latin typeface="华文楷体" panose="02010600040101010101" pitchFamily="2" charset="-122"/>
                <a:ea typeface="华文楷体" panose="02010600040101010101" pitchFamily="2" charset="-122"/>
              </a:rPr>
              <a:t>随机数生成器 生成，基于用户历史使用情况及时间信息</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35651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US" dirty="0"/>
              <a:t>PGP </a:t>
            </a:r>
            <a:r>
              <a:rPr lang="zh-CN" altLang="en-US" dirty="0"/>
              <a:t>公钥、私钥</a:t>
            </a:r>
            <a:endParaRPr lang="en-AU" altLang="zh-CN" dirty="0"/>
          </a:p>
        </p:txBody>
      </p:sp>
      <p:sp>
        <p:nvSpPr>
          <p:cNvPr id="59395" name="Rectangle 3"/>
          <p:cNvSpPr>
            <a:spLocks noGrp="1" noChangeArrowheads="1"/>
          </p:cNvSpPr>
          <p:nvPr>
            <p:ph type="body" idx="1"/>
          </p:nvPr>
        </p:nvSpPr>
        <p:spPr>
          <a:xfrm>
            <a:off x="853017" y="2017713"/>
            <a:ext cx="10363200" cy="4114800"/>
          </a:xfrm>
        </p:spPr>
        <p:txBody>
          <a:bodyPr/>
          <a:lstStyle/>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可以使用多个公私钥对加密消息，但需要进行密钥管理</a:t>
            </a:r>
            <a:endParaRPr lang="en-US" sz="2800" dirty="0">
              <a:latin typeface="华文楷体" panose="02010600040101010101" pitchFamily="2" charset="-122"/>
              <a:ea typeface="华文楷体" panose="02010600040101010101" pitchFamily="2" charset="-122"/>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cs typeface="ＭＳ Ｐゴシック" pitchFamily="-107" charset="-128"/>
              </a:rPr>
              <a:t>简单方法：附加完整的公钥信息在每个消息上</a:t>
            </a:r>
            <a:endParaRPr lang="en-US" sz="2400" dirty="0">
              <a:latin typeface="华文楷体" panose="02010600040101010101" pitchFamily="2" charset="-122"/>
              <a:ea typeface="华文楷体" panose="02010600040101010101" pitchFamily="2" charset="-122"/>
              <a:cs typeface="ＭＳ Ｐゴシック" pitchFamily="-107" charset="-128"/>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缺点：低效</a:t>
            </a:r>
            <a:endParaRPr lang="en-US" sz="2400"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更加高效的方法：密钥标识符</a:t>
            </a:r>
            <a:endParaRPr lang="en-US" altLang="zh-CN" sz="2800" dirty="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sz="2400" dirty="0">
                <a:latin typeface="华文楷体" panose="02010600040101010101" pitchFamily="2" charset="-122"/>
                <a:ea typeface="华文楷体" panose="02010600040101010101" pitchFamily="2" charset="-122"/>
              </a:rPr>
              <a:t>使用密钥低</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位</a:t>
            </a:r>
            <a:endParaRPr lang="en-US" sz="2000" dirty="0">
              <a:latin typeface="华文楷体" panose="02010600040101010101" pitchFamily="2" charset="-122"/>
              <a:ea typeface="华文楷体" panose="02010600040101010101" pitchFamily="2" charset="-122"/>
            </a:endParaRPr>
          </a:p>
          <a:p>
            <a:pPr lvl="1" eaLnBrk="1" hangingPunct="1">
              <a:lnSpc>
                <a:spcPct val="90000"/>
              </a:lnSpc>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唯一性概率较大</a:t>
            </a:r>
            <a:endParaRPr lang="en-US" sz="2400"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a:latin typeface="华文楷体" panose="02010600040101010101" pitchFamily="2" charset="-122"/>
                <a:ea typeface="华文楷体" panose="02010600040101010101" pitchFamily="2" charset="-122"/>
              </a:rPr>
              <a:t>同样适用于签名情形</a:t>
            </a: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10535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dirty="0"/>
              <a:t>PGP </a:t>
            </a:r>
            <a:r>
              <a:rPr lang="zh-CN" altLang="en-US" dirty="0"/>
              <a:t>消息格式</a:t>
            </a:r>
            <a:endParaRPr lang="en-AU" altLang="zh-CN" dirty="0"/>
          </a:p>
        </p:txBody>
      </p:sp>
      <p:pic>
        <p:nvPicPr>
          <p:cNvPr id="32771" name="Picture 3" descr="Ch15. PGP Message Format.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5370" b="28636"/>
          <a:stretch>
            <a:fillRect/>
          </a:stretch>
        </p:blipFill>
        <p:spPr bwMode="auto">
          <a:xfrm>
            <a:off x="2235201" y="1701801"/>
            <a:ext cx="7768167" cy="49752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50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en-US" dirty="0"/>
              <a:t>PGP </a:t>
            </a:r>
            <a:r>
              <a:rPr lang="zh-CN" altLang="en-US" dirty="0"/>
              <a:t>密钥环</a:t>
            </a:r>
            <a:endParaRPr lang="en-AU" altLang="zh-CN" dirty="0"/>
          </a:p>
        </p:txBody>
      </p:sp>
      <p:sp>
        <p:nvSpPr>
          <p:cNvPr id="60419" name="Rectangle 3"/>
          <p:cNvSpPr>
            <a:spLocks noGrp="1" noChangeArrowheads="1"/>
          </p:cNvSpPr>
          <p:nvPr>
            <p:ph type="body" idx="1"/>
          </p:nvPr>
        </p:nvSpPr>
        <p:spPr>
          <a:xfrm>
            <a:off x="840317" y="2017713"/>
            <a:ext cx="10363200" cy="4114800"/>
          </a:xfrm>
        </p:spPr>
        <p:txBody>
          <a:bodyPr/>
          <a:lstStyle/>
          <a:p>
            <a:pPr eaLnBrk="1" hangingPunct="1">
              <a:defRPr/>
            </a:pPr>
            <a:r>
              <a:rPr lang="en-US" dirty="0">
                <a:latin typeface="华文楷体" panose="02010600040101010101" pitchFamily="2" charset="-122"/>
                <a:ea typeface="华文楷体" panose="02010600040101010101" pitchFamily="2" charset="-122"/>
                <a:cs typeface="+mn-cs"/>
              </a:rPr>
              <a:t>PGP</a:t>
            </a:r>
            <a:r>
              <a:rPr lang="zh-CN" altLang="en-US" dirty="0">
                <a:latin typeface="华文楷体" panose="02010600040101010101" pitchFamily="2" charset="-122"/>
                <a:ea typeface="华文楷体" panose="02010600040101010101" pitchFamily="2" charset="-122"/>
                <a:cs typeface="+mn-cs"/>
              </a:rPr>
              <a:t>用户使用一对密钥环存储公私钥</a:t>
            </a:r>
            <a:endParaRPr lang="en-US"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公钥环包含了当前</a:t>
            </a:r>
            <a:r>
              <a:rPr lang="en-US" altLang="zh-CN"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用户已经知道的所有公钥，由密钥标识符索引</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私钥环包含了当前</a:t>
            </a:r>
            <a:r>
              <a:rPr lang="en-US" altLang="zh-CN"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用户的所有私钥，由密钥标识符索引，安全性由口令散列保护</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因而，私钥安全性依赖于口令安全性</a:t>
            </a:r>
            <a:endParaRPr lang="en-AU"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1290282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PGP </a:t>
            </a:r>
            <a:r>
              <a:rPr lang="zh-CN" altLang="en-US" dirty="0"/>
              <a:t>密钥环</a:t>
            </a:r>
            <a:endParaRPr lang="en-US" dirty="0"/>
          </a:p>
        </p:txBody>
      </p:sp>
      <p:pic>
        <p:nvPicPr>
          <p:cNvPr id="3686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30400"/>
            <a:ext cx="11667067" cy="4826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449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PGP </a:t>
            </a:r>
            <a:r>
              <a:rPr lang="zh-CN" altLang="en-US" dirty="0"/>
              <a:t>消息发送</a:t>
            </a:r>
            <a:endParaRPr lang="en-AU" altLang="zh-CN" dirty="0"/>
          </a:p>
        </p:txBody>
      </p:sp>
      <p:pic>
        <p:nvPicPr>
          <p:cNvPr id="38915" name="Picture 4" descr="Ch15. PGP Sender.pdf                                           002F6F4DMacintosh HD                   B83AE914:"/>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1054101" y="1866902"/>
            <a:ext cx="10159999" cy="479878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637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dirty="0"/>
              <a:t>PGP </a:t>
            </a:r>
            <a:r>
              <a:rPr lang="zh-CN" altLang="en-US" dirty="0"/>
              <a:t>消息接收</a:t>
            </a:r>
            <a:endParaRPr lang="en-AU" altLang="zh-CN" dirty="0"/>
          </a:p>
        </p:txBody>
      </p:sp>
      <p:pic>
        <p:nvPicPr>
          <p:cNvPr id="40963" name="Picture 4" descr="Ch15. PGP Receiver.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3898"/>
          <a:stretch>
            <a:fillRect/>
          </a:stretch>
        </p:blipFill>
        <p:spPr bwMode="auto">
          <a:xfrm>
            <a:off x="1168401" y="1879600"/>
            <a:ext cx="10071099" cy="475380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42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AU" dirty="0">
                <a:ea typeface="+mj-ea"/>
                <a:cs typeface="+mj-cs"/>
              </a:rPr>
              <a:t>Email </a:t>
            </a:r>
            <a:r>
              <a:rPr lang="zh-CN" altLang="en-US" dirty="0">
                <a:ea typeface="+mj-ea"/>
                <a:cs typeface="+mj-cs"/>
              </a:rPr>
              <a:t>安全</a:t>
            </a:r>
            <a:endParaRPr lang="en-AU" dirty="0">
              <a:ea typeface="+mj-ea"/>
              <a:cs typeface="+mj-cs"/>
            </a:endParaRPr>
          </a:p>
        </p:txBody>
      </p:sp>
      <p:sp>
        <p:nvSpPr>
          <p:cNvPr id="46083" name="Rectangle 3"/>
          <p:cNvSpPr>
            <a:spLocks noGrp="1" noChangeArrowheads="1"/>
          </p:cNvSpPr>
          <p:nvPr>
            <p:ph type="body" idx="1"/>
          </p:nvPr>
        </p:nvSpPr>
        <p:spPr>
          <a:xfrm>
            <a:off x="853017" y="20558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cs typeface="+mn-cs"/>
              </a:rPr>
              <a:t>电子邮件是使用最广泛的网络</a:t>
            </a:r>
            <a:r>
              <a:rPr lang="zh-CN" altLang="en-US" dirty="0">
                <a:latin typeface="华文楷体" panose="02010600040101010101" pitchFamily="2" charset="-122"/>
                <a:ea typeface="华文楷体" panose="02010600040101010101" pitchFamily="2" charset="-122"/>
              </a:rPr>
              <a:t>应用</a:t>
            </a:r>
            <a:endParaRPr lang="en-US" altLang="zh-CN"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当前电子邮件的消息内容存在安全隐患</a:t>
            </a:r>
            <a:r>
              <a:rPr lang="en-AU" dirty="0">
                <a:latin typeface="华文楷体" panose="02010600040101010101" pitchFamily="2" charset="-122"/>
                <a:ea typeface="华文楷体" panose="02010600040101010101" pitchFamily="2" charset="-122"/>
                <a:cs typeface="+mn-cs"/>
              </a:rPr>
              <a:t> </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在传输过程中可能被查看</a:t>
            </a:r>
            <a:r>
              <a:rPr lang="en-AU" dirty="0">
                <a:latin typeface="华文楷体" panose="02010600040101010101" pitchFamily="2" charset="-122"/>
                <a:ea typeface="华文楷体" panose="02010600040101010101" pitchFamily="2" charset="-122"/>
              </a:rPr>
              <a:t> </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在邮件服务器中被特权管理员查看</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41035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a:t>PGP </a:t>
            </a:r>
            <a:r>
              <a:rPr lang="zh-CN" altLang="en-US" dirty="0"/>
              <a:t>密钥管理</a:t>
            </a:r>
            <a:endParaRPr lang="en-AU" altLang="zh-CN" dirty="0"/>
          </a:p>
        </p:txBody>
      </p:sp>
      <p:sp>
        <p:nvSpPr>
          <p:cNvPr id="61443" name="Rectangle 3"/>
          <p:cNvSpPr>
            <a:spLocks noGrp="1" noChangeArrowheads="1"/>
          </p:cNvSpPr>
          <p:nvPr>
            <p:ph type="body" idx="1"/>
          </p:nvPr>
        </p:nvSpPr>
        <p:spPr>
          <a:xfrm>
            <a:off x="853017" y="2017713"/>
            <a:ext cx="9205383" cy="4114800"/>
          </a:xfrm>
        </p:spPr>
        <p:txBody>
          <a:bodyPr/>
          <a:lstStyle/>
          <a:p>
            <a:pPr eaLnBrk="1" hangingPunct="1">
              <a:defRPr/>
            </a:pPr>
            <a:r>
              <a:rPr lang="zh-CN" altLang="en-US" sz="2800" dirty="0">
                <a:latin typeface="华文楷体" panose="02010600040101010101" pitchFamily="2" charset="-122"/>
                <a:ea typeface="华文楷体" panose="02010600040101010101" pitchFamily="2" charset="-122"/>
              </a:rPr>
              <a:t>不依赖于证书机构</a:t>
            </a:r>
            <a:r>
              <a:rPr lang="en-US" sz="2800" dirty="0">
                <a:latin typeface="华文楷体" panose="02010600040101010101" pitchFamily="2" charset="-122"/>
                <a:ea typeface="华文楷体" panose="02010600040101010101" pitchFamily="2" charset="-122"/>
              </a:rPr>
              <a:t>CA</a:t>
            </a: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每个用户都可以作为</a:t>
            </a:r>
            <a:r>
              <a:rPr lang="en-US" altLang="zh-CN" sz="2400" dirty="0">
                <a:latin typeface="华文楷体" panose="02010600040101010101" pitchFamily="2" charset="-122"/>
                <a:ea typeface="华文楷体" panose="02010600040101010101" pitchFamily="2" charset="-122"/>
              </a:rPr>
              <a:t>CA</a:t>
            </a: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可以为别的用户签发证书</a:t>
            </a:r>
            <a:endParaRPr lang="en-US" sz="24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用户总体集合形成了“信任网络”</a:t>
            </a:r>
            <a:endParaRPr lang="en-US" sz="2800"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信任密钥办法的证书，可以信任</a:t>
            </a:r>
            <a:endParaRPr lang="en-US" altLang="zh-CN" sz="2400"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sz="2400" dirty="0">
                <a:latin typeface="华文楷体" panose="02010600040101010101" pitchFamily="2" charset="-122"/>
                <a:ea typeface="华文楷体" panose="02010600040101010101" pitchFamily="2" charset="-122"/>
              </a:rPr>
              <a:t>密钥环有相应的信任标识符</a:t>
            </a:r>
            <a:endParaRPr lang="en-US"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同时，用户可以吊销密钥</a:t>
            </a: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4830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5601" y="508001"/>
            <a:ext cx="8013700" cy="1139825"/>
          </a:xfrm>
        </p:spPr>
        <p:txBody>
          <a:bodyPr/>
          <a:lstStyle/>
          <a:p>
            <a:pPr>
              <a:defRPr/>
            </a:pPr>
            <a:r>
              <a:rPr lang="en-US" dirty="0"/>
              <a:t>PGP </a:t>
            </a:r>
            <a:r>
              <a:rPr lang="zh-CN" altLang="en-US" dirty="0"/>
              <a:t>信任模型举例</a:t>
            </a:r>
            <a:endParaRPr lang="en-US" dirty="0"/>
          </a:p>
        </p:txBody>
      </p:sp>
      <p:pic>
        <p:nvPicPr>
          <p:cNvPr id="450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9901" y="1930400"/>
            <a:ext cx="8648699" cy="4820301"/>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24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US" sz="4000" dirty="0"/>
              <a:t>S/MIME</a:t>
            </a:r>
            <a:r>
              <a:rPr lang="zh-CN" altLang="en-US" sz="4000" dirty="0"/>
              <a:t>协议</a:t>
            </a:r>
            <a:endParaRPr lang="en-AU" altLang="zh-CN" sz="4000" dirty="0"/>
          </a:p>
        </p:txBody>
      </p:sp>
      <p:sp>
        <p:nvSpPr>
          <p:cNvPr id="62467" name="Rectangle 3"/>
          <p:cNvSpPr>
            <a:spLocks noGrp="1" noChangeArrowheads="1"/>
          </p:cNvSpPr>
          <p:nvPr>
            <p:ph type="body" idx="1"/>
          </p:nvPr>
        </p:nvSpPr>
        <p:spPr>
          <a:xfrm>
            <a:off x="853017" y="2017713"/>
            <a:ext cx="10363200" cy="4114800"/>
          </a:xfrm>
        </p:spPr>
        <p:txBody>
          <a:bodyPr/>
          <a:lstStyle/>
          <a:p>
            <a:pPr eaLnBrk="1" hangingPunct="1">
              <a:defRPr/>
            </a:pPr>
            <a:r>
              <a:rPr lang="en-US" dirty="0">
                <a:latin typeface="华文楷体" panose="02010600040101010101" pitchFamily="2" charset="-122"/>
                <a:ea typeface="华文楷体" panose="02010600040101010101" pitchFamily="2" charset="-122"/>
              </a:rPr>
              <a:t>Secure/Multipurpose Internet Mail Extensions</a:t>
            </a:r>
          </a:p>
          <a:p>
            <a:pPr eaLnBrk="1" hangingPunct="1">
              <a:defRPr/>
            </a:pPr>
            <a:r>
              <a:rPr lang="zh-CN" altLang="en-US" dirty="0">
                <a:latin typeface="华文楷体" panose="02010600040101010101" pitchFamily="2" charset="-122"/>
                <a:ea typeface="华文楷体" panose="02010600040101010101" pitchFamily="2" charset="-122"/>
              </a:rPr>
              <a:t>对</a:t>
            </a:r>
            <a:r>
              <a:rPr lang="en-US" dirty="0">
                <a:latin typeface="华文楷体" panose="02010600040101010101" pitchFamily="2" charset="-122"/>
                <a:ea typeface="华文楷体" panose="02010600040101010101" pitchFamily="2" charset="-122"/>
              </a:rPr>
              <a:t>MIM</a:t>
            </a:r>
            <a:r>
              <a:rPr lang="en-US" altLang="zh-CN" dirty="0">
                <a:latin typeface="华文楷体" panose="02010600040101010101" pitchFamily="2" charset="-122"/>
                <a:ea typeface="华文楷体" panose="02010600040101010101" pitchFamily="2" charset="-122"/>
              </a:rPr>
              <a:t>E</a:t>
            </a:r>
            <a:r>
              <a:rPr lang="zh-CN" altLang="en-US" dirty="0">
                <a:latin typeface="华文楷体" panose="02010600040101010101" pitchFamily="2" charset="-122"/>
                <a:ea typeface="华文楷体" panose="02010600040101010101" pitchFamily="2" charset="-122"/>
              </a:rPr>
              <a:t>协议做了安全性增强</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初始</a:t>
            </a:r>
            <a:r>
              <a:rPr lang="en-US" altLang="zh-CN" dirty="0">
                <a:latin typeface="华文楷体" panose="02010600040101010101" pitchFamily="2" charset="-122"/>
                <a:ea typeface="华文楷体" panose="02010600040101010101" pitchFamily="2" charset="-122"/>
              </a:rPr>
              <a:t>R</a:t>
            </a:r>
            <a:r>
              <a:rPr lang="en-US" dirty="0">
                <a:latin typeface="华文楷体" panose="02010600040101010101" pitchFamily="2" charset="-122"/>
                <a:ea typeface="华文楷体" panose="02010600040101010101" pitchFamily="2" charset="-122"/>
              </a:rPr>
              <a:t>FC822</a:t>
            </a:r>
            <a:r>
              <a:rPr lang="zh-CN" altLang="en-US" dirty="0">
                <a:latin typeface="华文楷体" panose="02010600040101010101" pitchFamily="2" charset="-122"/>
                <a:ea typeface="华文楷体" panose="02010600040101010101" pitchFamily="2" charset="-122"/>
              </a:rPr>
              <a:t>邮件协议仅支持文本发送</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MIME</a:t>
            </a:r>
            <a:r>
              <a:rPr lang="zh-CN" altLang="en-US" dirty="0">
                <a:latin typeface="华文楷体" panose="02010600040101010101" pitchFamily="2" charset="-122"/>
                <a:ea typeface="华文楷体" panose="02010600040101010101" pitchFamily="2" charset="-122"/>
              </a:rPr>
              <a:t>提供了多种数据类型发送及消息分块，技术上使用</a:t>
            </a:r>
            <a:r>
              <a:rPr lang="en-US" altLang="zh-CN" dirty="0">
                <a:latin typeface="华文楷体" panose="02010600040101010101" pitchFamily="2" charset="-122"/>
                <a:ea typeface="华文楷体" panose="02010600040101010101" pitchFamily="2" charset="-122"/>
              </a:rPr>
              <a:t>Radix 64</a:t>
            </a:r>
            <a:r>
              <a:rPr lang="zh-CN" altLang="en-US" dirty="0">
                <a:latin typeface="华文楷体" panose="02010600040101010101" pitchFamily="2" charset="-122"/>
                <a:ea typeface="华文楷体" panose="02010600040101010101" pitchFamily="2" charset="-122"/>
              </a:rPr>
              <a:t>编码</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S/MIME </a:t>
            </a:r>
            <a:r>
              <a:rPr lang="zh-CN" altLang="en-US" dirty="0">
                <a:latin typeface="华文楷体" panose="02010600040101010101" pitchFamily="2" charset="-122"/>
                <a:ea typeface="华文楷体" panose="02010600040101010101" pitchFamily="2" charset="-122"/>
              </a:rPr>
              <a:t>增加了安全性</a:t>
            </a:r>
            <a:endParaRPr lang="en-US"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多个软件支持</a:t>
            </a:r>
            <a:r>
              <a:rPr lang="en-US" altLang="zh-CN" dirty="0">
                <a:latin typeface="华文楷体" panose="02010600040101010101" pitchFamily="2" charset="-122"/>
                <a:ea typeface="华文楷体" panose="02010600040101010101" pitchFamily="2" charset="-122"/>
              </a:rPr>
              <a:t>S/MIME</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e.g. MS Outlook, Mozilla, Mac Mail </a:t>
            </a:r>
            <a:r>
              <a:rPr lang="zh-CN" altLang="en-US" dirty="0">
                <a:latin typeface="华文楷体" panose="02010600040101010101" pitchFamily="2" charset="-122"/>
                <a:ea typeface="华文楷体" panose="02010600040101010101" pitchFamily="2" charset="-122"/>
              </a:rPr>
              <a:t>等</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44549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a:t>S/MIME </a:t>
            </a:r>
            <a:r>
              <a:rPr lang="zh-CN" altLang="en-US" dirty="0"/>
              <a:t>功能</a:t>
            </a:r>
            <a:endParaRPr lang="en-AU" altLang="zh-CN" dirty="0"/>
          </a:p>
        </p:txBody>
      </p:sp>
      <p:sp>
        <p:nvSpPr>
          <p:cNvPr id="63491" name="Rectangle 3"/>
          <p:cNvSpPr>
            <a:spLocks noGrp="1" noChangeArrowheads="1"/>
          </p:cNvSpPr>
          <p:nvPr>
            <p:ph type="body" idx="1"/>
          </p:nvPr>
        </p:nvSpPr>
        <p:spPr>
          <a:xfrm>
            <a:off x="840317" y="2030413"/>
            <a:ext cx="10145183"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数据保密（</a:t>
            </a:r>
            <a:r>
              <a:rPr lang="en-US" dirty="0">
                <a:latin typeface="华文楷体" panose="02010600040101010101" pitchFamily="2" charset="-122"/>
                <a:ea typeface="华文楷体" panose="02010600040101010101" pitchFamily="2" charset="-122"/>
              </a:rPr>
              <a:t>enveloped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加密内容及密钥</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数据签名（</a:t>
            </a:r>
            <a:r>
              <a:rPr lang="en-US" dirty="0">
                <a:latin typeface="华文楷体" panose="02010600040101010101" pitchFamily="2" charset="-122"/>
                <a:ea typeface="华文楷体" panose="02010600040101010101" pitchFamily="2" charset="-122"/>
              </a:rPr>
              <a:t>signed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消息编码 </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摘要签名</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仅签名消息（</a:t>
            </a:r>
            <a:r>
              <a:rPr lang="en-US" dirty="0">
                <a:latin typeface="华文楷体" panose="02010600040101010101" pitchFamily="2" charset="-122"/>
                <a:ea typeface="华文楷体" panose="02010600040101010101" pitchFamily="2" charset="-122"/>
              </a:rPr>
              <a:t>clear-signed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未编码消息 </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编码后摘要签名</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数据保密及签名（</a:t>
            </a:r>
            <a:r>
              <a:rPr lang="en-US" dirty="0">
                <a:latin typeface="华文楷体" panose="02010600040101010101" pitchFamily="2" charset="-122"/>
                <a:ea typeface="华文楷体" panose="02010600040101010101" pitchFamily="2" charset="-122"/>
              </a:rPr>
              <a:t>signed &amp; enveloped data</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保密及签名功能套嵌</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52623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sz="4000" dirty="0"/>
              <a:t>S/MIME </a:t>
            </a:r>
            <a:r>
              <a:rPr lang="zh-CN" altLang="en-US" sz="4000" dirty="0"/>
              <a:t>支持的密码算法</a:t>
            </a:r>
            <a:endParaRPr lang="en-AU" altLang="zh-CN" sz="4000" dirty="0"/>
          </a:p>
        </p:txBody>
      </p:sp>
      <p:sp>
        <p:nvSpPr>
          <p:cNvPr id="64515" name="Rectangle 3"/>
          <p:cNvSpPr>
            <a:spLocks noGrp="1" noChangeArrowheads="1"/>
          </p:cNvSpPr>
          <p:nvPr>
            <p:ph type="body" idx="1"/>
          </p:nvPr>
        </p:nvSpPr>
        <p:spPr>
          <a:xfrm>
            <a:off x="814917" y="20304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数字签名</a:t>
            </a:r>
            <a:r>
              <a:rPr lang="en-US" dirty="0">
                <a:latin typeface="华文楷体" panose="02010600040101010101" pitchFamily="2" charset="-122"/>
                <a:ea typeface="华文楷体" panose="02010600040101010101" pitchFamily="2" charset="-122"/>
              </a:rPr>
              <a:t>: DSS &amp; RSA</a:t>
            </a:r>
          </a:p>
          <a:p>
            <a:pPr eaLnBrk="1" hangingPunct="1">
              <a:defRPr/>
            </a:pPr>
            <a:r>
              <a:rPr lang="zh-CN" altLang="en-US" dirty="0">
                <a:latin typeface="华文楷体" panose="02010600040101010101" pitchFamily="2" charset="-122"/>
                <a:ea typeface="华文楷体" panose="02010600040101010101" pitchFamily="2" charset="-122"/>
              </a:rPr>
              <a:t>散列函数</a:t>
            </a:r>
            <a:r>
              <a:rPr lang="en-US" dirty="0">
                <a:latin typeface="华文楷体" panose="02010600040101010101" pitchFamily="2" charset="-122"/>
                <a:ea typeface="华文楷体" panose="02010600040101010101" pitchFamily="2" charset="-122"/>
              </a:rPr>
              <a:t>: SHA-1 &amp; MD5</a:t>
            </a:r>
          </a:p>
          <a:p>
            <a:pPr eaLnBrk="1" hangingPunct="1">
              <a:defRPr/>
            </a:pPr>
            <a:r>
              <a:rPr lang="zh-CN" altLang="en-US" dirty="0">
                <a:latin typeface="华文楷体" panose="02010600040101010101" pitchFamily="2" charset="-122"/>
                <a:ea typeface="华文楷体" panose="02010600040101010101" pitchFamily="2" charset="-122"/>
              </a:rPr>
              <a:t>会话密钥加密</a:t>
            </a:r>
            <a:r>
              <a:rPr lang="en-US" dirty="0">
                <a:latin typeface="华文楷体" panose="02010600040101010101" pitchFamily="2" charset="-122"/>
                <a:ea typeface="华文楷体" panose="02010600040101010101" pitchFamily="2" charset="-122"/>
              </a:rPr>
              <a:t>: </a:t>
            </a:r>
            <a:r>
              <a:rPr lang="en-US" dirty="0" err="1">
                <a:latin typeface="华文楷体" panose="02010600040101010101" pitchFamily="2" charset="-122"/>
                <a:ea typeface="华文楷体" panose="02010600040101010101" pitchFamily="2" charset="-122"/>
              </a:rPr>
              <a:t>ElGamal</a:t>
            </a:r>
            <a:r>
              <a:rPr lang="en-US" dirty="0">
                <a:latin typeface="华文楷体" panose="02010600040101010101" pitchFamily="2" charset="-122"/>
                <a:ea typeface="华文楷体" panose="02010600040101010101" pitchFamily="2" charset="-122"/>
              </a:rPr>
              <a:t> &amp; RSA</a:t>
            </a:r>
          </a:p>
          <a:p>
            <a:pPr eaLnBrk="1" hangingPunct="1">
              <a:defRPr/>
            </a:pPr>
            <a:r>
              <a:rPr lang="zh-CN" altLang="en-US" dirty="0">
                <a:latin typeface="华文楷体" panose="02010600040101010101" pitchFamily="2" charset="-122"/>
                <a:ea typeface="华文楷体" panose="02010600040101010101" pitchFamily="2" charset="-122"/>
              </a:rPr>
              <a:t>消息加密</a:t>
            </a:r>
            <a:r>
              <a:rPr lang="en-US" dirty="0">
                <a:latin typeface="华文楷体" panose="02010600040101010101" pitchFamily="2" charset="-122"/>
                <a:ea typeface="华文楷体" panose="02010600040101010101" pitchFamily="2" charset="-122"/>
              </a:rPr>
              <a:t>: AES, Triple-DES, RC2/40 and others</a:t>
            </a:r>
          </a:p>
          <a:p>
            <a:pPr eaLnBrk="1" hangingPunct="1">
              <a:defRPr/>
            </a:pPr>
            <a:r>
              <a:rPr lang="zh-CN" altLang="en-US" dirty="0">
                <a:latin typeface="华文楷体" panose="02010600040101010101" pitchFamily="2" charset="-122"/>
                <a:ea typeface="华文楷体" panose="02010600040101010101" pitchFamily="2" charset="-122"/>
              </a:rPr>
              <a:t>消息认证码</a:t>
            </a:r>
            <a:r>
              <a:rPr lang="en-US" dirty="0">
                <a:latin typeface="华文楷体" panose="02010600040101010101" pitchFamily="2" charset="-122"/>
                <a:ea typeface="华文楷体" panose="02010600040101010101" pitchFamily="2" charset="-122"/>
              </a:rPr>
              <a:t>: HMAC with SHA-1</a:t>
            </a:r>
          </a:p>
          <a:p>
            <a:pPr eaLnBrk="1" hangingPunct="1">
              <a:defRPr/>
            </a:pPr>
            <a:r>
              <a:rPr lang="zh-CN" altLang="en-US" dirty="0">
                <a:latin typeface="华文楷体" panose="02010600040101010101" pitchFamily="2" charset="-122"/>
                <a:ea typeface="华文楷体" panose="02010600040101010101" pitchFamily="2" charset="-122"/>
              </a:rPr>
              <a:t>具体使用哪种算法，协商决定</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9328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en-AU" dirty="0">
                <a:ea typeface="+mj-ea"/>
                <a:cs typeface="+mj-cs"/>
              </a:rPr>
              <a:t>S/MIME </a:t>
            </a:r>
            <a:r>
              <a:rPr lang="zh-CN" altLang="en-US" dirty="0">
                <a:ea typeface="+mj-ea"/>
                <a:cs typeface="+mj-cs"/>
              </a:rPr>
              <a:t>消息</a:t>
            </a:r>
            <a:endParaRPr lang="en-AU" dirty="0">
              <a:ea typeface="+mj-ea"/>
              <a:cs typeface="+mj-cs"/>
            </a:endParaRPr>
          </a:p>
        </p:txBody>
      </p:sp>
      <p:sp>
        <p:nvSpPr>
          <p:cNvPr id="94211" name="Rectangle 3"/>
          <p:cNvSpPr>
            <a:spLocks noGrp="1" noChangeArrowheads="1"/>
          </p:cNvSpPr>
          <p:nvPr>
            <p:ph type="body" idx="1"/>
          </p:nvPr>
        </p:nvSpPr>
        <p:spPr>
          <a:xfrm>
            <a:off x="863600" y="2032000"/>
            <a:ext cx="10325100" cy="4495800"/>
          </a:xfrm>
        </p:spPr>
        <p:txBody>
          <a:bodyPr/>
          <a:lstStyle/>
          <a:p>
            <a:pPr eaLnBrk="1" hangingPunct="1">
              <a:defRPr/>
            </a:pPr>
            <a:r>
              <a:rPr lang="en-AU" dirty="0">
                <a:latin typeface="华文楷体" panose="02010600040101010101" pitchFamily="2" charset="-122"/>
                <a:ea typeface="华文楷体" panose="02010600040101010101" pitchFamily="2" charset="-122"/>
                <a:cs typeface="+mn-cs"/>
              </a:rPr>
              <a:t>S/MIME </a:t>
            </a:r>
            <a:r>
              <a:rPr lang="zh-CN" altLang="en-US" dirty="0">
                <a:latin typeface="华文楷体" panose="02010600040101010101" pitchFamily="2" charset="-122"/>
                <a:ea typeface="华文楷体" panose="02010600040101010101" pitchFamily="2" charset="-122"/>
                <a:cs typeface="+mn-cs"/>
              </a:rPr>
              <a:t>通过签名、加密为</a:t>
            </a:r>
            <a:r>
              <a:rPr lang="en-US" dirty="0">
                <a:latin typeface="华文楷体" panose="02010600040101010101" pitchFamily="2" charset="-122"/>
                <a:ea typeface="华文楷体" panose="02010600040101010101" pitchFamily="2" charset="-122"/>
                <a:cs typeface="+mn-cs"/>
              </a:rPr>
              <a:t>MIME</a:t>
            </a:r>
            <a:r>
              <a:rPr lang="zh-CN" altLang="en-US" dirty="0">
                <a:latin typeface="华文楷体" panose="02010600040101010101" pitchFamily="2" charset="-122"/>
                <a:ea typeface="华文楷体" panose="02010600040101010101" pitchFamily="2" charset="-122"/>
                <a:cs typeface="+mn-cs"/>
              </a:rPr>
              <a:t>实体提供安全性</a:t>
            </a:r>
            <a:endParaRPr lang="en-US"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为</a:t>
            </a:r>
            <a:r>
              <a:rPr lang="en-US" dirty="0">
                <a:latin typeface="华文楷体" panose="02010600040101010101" pitchFamily="2" charset="-122"/>
                <a:ea typeface="华文楷体" panose="02010600040101010101" pitchFamily="2" charset="-122"/>
                <a:cs typeface="+mn-cs"/>
              </a:rPr>
              <a:t>MIME</a:t>
            </a:r>
            <a:r>
              <a:rPr lang="zh-CN" altLang="en-US" dirty="0">
                <a:latin typeface="华文楷体" panose="02010600040101010101" pitchFamily="2" charset="-122"/>
                <a:ea typeface="华文楷体" panose="02010600040101010101" pitchFamily="2" charset="-122"/>
                <a:cs typeface="+mn-cs"/>
              </a:rPr>
              <a:t>封装</a:t>
            </a:r>
            <a:r>
              <a:rPr lang="en-US" dirty="0">
                <a:latin typeface="华文楷体" panose="02010600040101010101" pitchFamily="2" charset="-122"/>
                <a:ea typeface="华文楷体" panose="02010600040101010101" pitchFamily="2" charset="-122"/>
                <a:cs typeface="+mn-cs"/>
              </a:rPr>
              <a:t>PKCS</a:t>
            </a:r>
            <a:r>
              <a:rPr lang="zh-CN" altLang="en-US" dirty="0">
                <a:latin typeface="华文楷体" panose="02010600040101010101" pitchFamily="2" charset="-122"/>
                <a:ea typeface="华文楷体" panose="02010600040101010101" pitchFamily="2" charset="-122"/>
                <a:cs typeface="+mn-cs"/>
              </a:rPr>
              <a:t>对象</a:t>
            </a:r>
            <a:endParaRPr lang="en-US" dirty="0">
              <a:latin typeface="华文楷体" panose="02010600040101010101" pitchFamily="2" charset="-122"/>
              <a:ea typeface="华文楷体" panose="02010600040101010101" pitchFamily="2" charset="-122"/>
              <a:cs typeface="+mn-cs"/>
            </a:endParaRPr>
          </a:p>
          <a:p>
            <a:pPr eaLnBrk="1" hangingPunct="1">
              <a:defRPr/>
            </a:pPr>
            <a:r>
              <a:rPr lang="zh-CN" altLang="en-US" dirty="0">
                <a:latin typeface="华文楷体" panose="02010600040101010101" pitchFamily="2" charset="-122"/>
                <a:ea typeface="华文楷体" panose="02010600040101010101" pitchFamily="2" charset="-122"/>
                <a:cs typeface="+mn-cs"/>
              </a:rPr>
              <a:t>支持多种内容类型</a:t>
            </a:r>
            <a:r>
              <a:rPr lang="en-US" dirty="0">
                <a:latin typeface="华文楷体" panose="02010600040101010101" pitchFamily="2" charset="-122"/>
                <a:ea typeface="华文楷体" panose="02010600040101010101" pitchFamily="2" charset="-122"/>
                <a:cs typeface="+mn-cs"/>
              </a:rPr>
              <a:t>:</a:t>
            </a: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enveloped data </a:t>
            </a:r>
            <a:r>
              <a:rPr lang="zh-CN" altLang="en-US" dirty="0">
                <a:latin typeface="华文楷体" panose="02010600040101010101" pitchFamily="2" charset="-122"/>
                <a:ea typeface="华文楷体" panose="02010600040101010101" pitchFamily="2" charset="-122"/>
              </a:rPr>
              <a:t>（封装数据）</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signed data </a:t>
            </a:r>
            <a:r>
              <a:rPr lang="zh-CN" altLang="en-US" dirty="0">
                <a:latin typeface="华文楷体" panose="02010600040101010101" pitchFamily="2" charset="-122"/>
                <a:ea typeface="华文楷体" panose="02010600040101010101" pitchFamily="2" charset="-122"/>
              </a:rPr>
              <a:t>（签名数据）</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clear-signed data </a:t>
            </a:r>
            <a:r>
              <a:rPr lang="zh-CN" altLang="en-US" dirty="0">
                <a:latin typeface="华文楷体" panose="02010600040101010101" pitchFamily="2" charset="-122"/>
                <a:ea typeface="华文楷体" panose="02010600040101010101" pitchFamily="2" charset="-122"/>
              </a:rPr>
              <a:t>（透明签名）</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registration request </a:t>
            </a:r>
            <a:r>
              <a:rPr lang="zh-CN" altLang="en-US" dirty="0">
                <a:latin typeface="华文楷体" panose="02010600040101010101" pitchFamily="2" charset="-122"/>
                <a:ea typeface="华文楷体" panose="02010600040101010101" pitchFamily="2" charset="-122"/>
              </a:rPr>
              <a:t>（注册请求）</a:t>
            </a:r>
            <a:endParaRPr lang="en-AU"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AU" dirty="0">
                <a:latin typeface="华文楷体" panose="02010600040101010101" pitchFamily="2" charset="-122"/>
                <a:ea typeface="华文楷体" panose="02010600040101010101" pitchFamily="2" charset="-122"/>
              </a:rPr>
              <a:t>certificate only message </a:t>
            </a:r>
            <a:r>
              <a:rPr lang="zh-CN" altLang="en-US" dirty="0">
                <a:latin typeface="华文楷体" panose="02010600040101010101" pitchFamily="2" charset="-122"/>
                <a:ea typeface="华文楷体" panose="02010600040101010101" pitchFamily="2" charset="-122"/>
              </a:rPr>
              <a:t>（仅证书消息）</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9762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en-AU" dirty="0">
                <a:ea typeface="+mj-ea"/>
                <a:cs typeface="+mj-cs"/>
              </a:rPr>
              <a:t>S/MIME </a:t>
            </a:r>
            <a:r>
              <a:rPr lang="zh-CN" altLang="en-US" dirty="0">
                <a:ea typeface="+mj-ea"/>
                <a:cs typeface="+mj-cs"/>
              </a:rPr>
              <a:t>认证处理</a:t>
            </a:r>
            <a:endParaRPr lang="en-AU" dirty="0">
              <a:ea typeface="+mj-ea"/>
              <a:cs typeface="+mj-cs"/>
            </a:endParaRPr>
          </a:p>
        </p:txBody>
      </p:sp>
      <p:sp>
        <p:nvSpPr>
          <p:cNvPr id="65539" name="Rectangle 3"/>
          <p:cNvSpPr>
            <a:spLocks noGrp="1" noChangeArrowheads="1"/>
          </p:cNvSpPr>
          <p:nvPr>
            <p:ph type="body" idx="1"/>
          </p:nvPr>
        </p:nvSpPr>
        <p:spPr>
          <a:xfrm>
            <a:off x="853016" y="2030413"/>
            <a:ext cx="10107084" cy="4114800"/>
          </a:xfrm>
        </p:spPr>
        <p:txBody>
          <a:bodyPr/>
          <a:lstStyle/>
          <a:p>
            <a:pPr eaLnBrk="1" hangingPunct="1">
              <a:defRPr/>
            </a:pPr>
            <a:r>
              <a:rPr lang="en-AU" altLang="zh-CN" dirty="0">
                <a:latin typeface="华文楷体" panose="02010600040101010101" pitchFamily="2" charset="-122"/>
                <a:ea typeface="华文楷体" panose="02010600040101010101" pitchFamily="2" charset="-122"/>
              </a:rPr>
              <a:t>S/MIME</a:t>
            </a:r>
            <a:r>
              <a:rPr lang="zh-CN" altLang="en-US" dirty="0">
                <a:latin typeface="华文楷体" panose="02010600040101010101" pitchFamily="2" charset="-122"/>
                <a:ea typeface="华文楷体" panose="02010600040101010101" pitchFamily="2" charset="-122"/>
              </a:rPr>
              <a:t>使用</a:t>
            </a:r>
            <a:r>
              <a:rPr lang="en-AU" altLang="zh-CN" dirty="0">
                <a:latin typeface="华文楷体" panose="02010600040101010101" pitchFamily="2" charset="-122"/>
                <a:ea typeface="华文楷体" panose="02010600040101010101" pitchFamily="2" charset="-122"/>
              </a:rPr>
              <a:t>X.509 v3 </a:t>
            </a:r>
            <a:r>
              <a:rPr lang="zh-CN" altLang="en-US" dirty="0">
                <a:latin typeface="华文楷体" panose="02010600040101010101" pitchFamily="2" charset="-122"/>
                <a:ea typeface="华文楷体" panose="02010600040101010101" pitchFamily="2" charset="-122"/>
              </a:rPr>
              <a:t>证书</a:t>
            </a:r>
            <a:endParaRPr lang="en-AU"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通过严格的</a:t>
            </a:r>
            <a:r>
              <a:rPr lang="en-US" dirty="0">
                <a:latin typeface="华文楷体" panose="02010600040101010101" pitchFamily="2" charset="-122"/>
                <a:ea typeface="华文楷体" panose="02010600040101010101" pitchFamily="2" charset="-122"/>
              </a:rPr>
              <a:t>X.509</a:t>
            </a:r>
            <a:r>
              <a:rPr lang="zh-CN" altLang="en-US" dirty="0">
                <a:latin typeface="华文楷体" panose="02010600040101010101" pitchFamily="2" charset="-122"/>
                <a:ea typeface="华文楷体" panose="02010600040101010101" pitchFamily="2" charset="-122"/>
              </a:rPr>
              <a:t>证书体系，及</a:t>
            </a:r>
            <a:r>
              <a:rPr lang="en-US"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的信任网络，管理信任关系</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每个客户端保存了信任的</a:t>
            </a:r>
            <a:r>
              <a:rPr lang="en-US" altLang="zh-CN" dirty="0">
                <a:latin typeface="华文楷体" panose="02010600040101010101" pitchFamily="2" charset="-122"/>
                <a:ea typeface="华文楷体" panose="02010600040101010101" pitchFamily="2" charset="-122"/>
              </a:rPr>
              <a:t>CA</a:t>
            </a:r>
            <a:r>
              <a:rPr lang="zh-CN" altLang="en-US" dirty="0">
                <a:latin typeface="华文楷体" panose="02010600040101010101" pitchFamily="2" charset="-122"/>
                <a:ea typeface="华文楷体" panose="02010600040101010101" pitchFamily="2" charset="-122"/>
              </a:rPr>
              <a:t>列表，及自己的公私钥对和证书</a:t>
            </a:r>
            <a:endParaRPr lang="en-US" altLang="zh-CN"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证书必须由受信任的</a:t>
            </a:r>
            <a:r>
              <a:rPr lang="en-US" altLang="zh-CN" dirty="0">
                <a:latin typeface="华文楷体" panose="02010600040101010101" pitchFamily="2" charset="-122"/>
                <a:ea typeface="华文楷体" panose="02010600040101010101" pitchFamily="2" charset="-122"/>
              </a:rPr>
              <a:t>CA</a:t>
            </a:r>
            <a:r>
              <a:rPr lang="zh-CN" altLang="en-US" dirty="0">
                <a:latin typeface="华文楷体" panose="02010600040101010101" pitchFamily="2" charset="-122"/>
                <a:ea typeface="华文楷体" panose="02010600040101010101" pitchFamily="2" charset="-122"/>
              </a:rPr>
              <a:t>签发</a:t>
            </a:r>
            <a:endParaRPr lang="en-AU" altLang="zh-CN" dirty="0">
              <a:latin typeface="华文楷体" panose="02010600040101010101" pitchFamily="2" charset="-122"/>
              <a:ea typeface="华文楷体" panose="02010600040101010101" pitchFamily="2" charset="-122"/>
            </a:endParaRPr>
          </a:p>
          <a:p>
            <a:pPr eaLnBrk="1" hangingPunct="1">
              <a:buFont typeface="Wingdings" pitchFamily="-107" charset="2"/>
              <a:buChar char="Ø"/>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551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dirty="0"/>
              <a:t>证书颁发机构</a:t>
            </a:r>
            <a:endParaRPr lang="en-AU" altLang="zh-CN" dirty="0"/>
          </a:p>
        </p:txBody>
      </p:sp>
      <p:sp>
        <p:nvSpPr>
          <p:cNvPr id="66563" name="Rectangle 3"/>
          <p:cNvSpPr>
            <a:spLocks noGrp="1" noChangeArrowheads="1"/>
          </p:cNvSpPr>
          <p:nvPr>
            <p:ph type="body" idx="1"/>
          </p:nvPr>
        </p:nvSpPr>
        <p:spPr>
          <a:xfrm>
            <a:off x="850900" y="1981200"/>
            <a:ext cx="9829800" cy="45212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当前有一些著名的证书颁发机构</a:t>
            </a:r>
            <a:endParaRPr lang="en-US" dirty="0">
              <a:latin typeface="华文楷体" panose="02010600040101010101" pitchFamily="2" charset="-122"/>
              <a:ea typeface="华文楷体" panose="02010600040101010101" pitchFamily="2" charset="-122"/>
            </a:endParaRPr>
          </a:p>
          <a:p>
            <a:pPr eaLnBrk="1" hangingPunct="1">
              <a:defRPr/>
            </a:pPr>
            <a:r>
              <a:rPr lang="en-US" dirty="0">
                <a:latin typeface="华文楷体" panose="02010600040101010101" pitchFamily="2" charset="-122"/>
                <a:ea typeface="华文楷体" panose="02010600040101010101" pitchFamily="2" charset="-122"/>
              </a:rPr>
              <a:t>Verisign</a:t>
            </a:r>
            <a:r>
              <a:rPr lang="zh-CN" altLang="en-US" dirty="0">
                <a:latin typeface="华文楷体" panose="02010600040101010101" pitchFamily="2" charset="-122"/>
                <a:ea typeface="华文楷体" panose="02010600040101010101" pitchFamily="2" charset="-122"/>
              </a:rPr>
              <a:t>：使用最广泛的机构</a:t>
            </a:r>
            <a:endParaRPr lang="en-US" dirty="0">
              <a:latin typeface="华文楷体" panose="02010600040101010101" pitchFamily="2" charset="-122"/>
              <a:ea typeface="华文楷体" panose="02010600040101010101" pitchFamily="2" charset="-122"/>
            </a:endParaRPr>
          </a:p>
          <a:p>
            <a:pPr eaLnBrk="1" hangingPunct="1">
              <a:defRPr/>
            </a:pPr>
            <a:r>
              <a:rPr lang="en-US" dirty="0">
                <a:latin typeface="华文楷体" panose="02010600040101010101" pitchFamily="2" charset="-122"/>
                <a:ea typeface="华文楷体" panose="02010600040101010101" pitchFamily="2" charset="-122"/>
              </a:rPr>
              <a:t>Verisign</a:t>
            </a:r>
            <a:r>
              <a:rPr lang="zh-CN" altLang="en-US" dirty="0">
                <a:latin typeface="华文楷体" panose="02010600040101010101" pitchFamily="2" charset="-122"/>
                <a:ea typeface="华文楷体" panose="02010600040101010101" pitchFamily="2" charset="-122"/>
              </a:rPr>
              <a:t>颁发了几类的证书</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严格性及信任等级逐渐提高</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None/>
              <a:defRPr/>
            </a:pPr>
            <a:r>
              <a:rPr lang="en-AU" altLang="zh-CN" sz="2400" b="1" dirty="0">
                <a:latin typeface="华文楷体" panose="02010600040101010101" pitchFamily="2" charset="-122"/>
                <a:ea typeface="华文楷体" panose="02010600040101010101" pitchFamily="2" charset="-122"/>
              </a:rPr>
              <a:t>Class	Identity Checks	Usage</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1			name/email check	web browsing/email</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2			+ </a:t>
            </a:r>
            <a:r>
              <a:rPr lang="en-AU" altLang="zh-CN" sz="2400" dirty="0" err="1">
                <a:latin typeface="华文楷体" panose="02010600040101010101" pitchFamily="2" charset="-122"/>
                <a:ea typeface="华文楷体" panose="02010600040101010101" pitchFamily="2" charset="-122"/>
              </a:rPr>
              <a:t>enroll</a:t>
            </a:r>
            <a:r>
              <a:rPr lang="en-AU" altLang="zh-CN" sz="2400" dirty="0">
                <a:latin typeface="华文楷体" panose="02010600040101010101" pitchFamily="2" charset="-122"/>
                <a:ea typeface="华文楷体" panose="02010600040101010101" pitchFamily="2" charset="-122"/>
              </a:rPr>
              <a:t>/</a:t>
            </a:r>
            <a:r>
              <a:rPr lang="en-AU" altLang="zh-CN" sz="2400" dirty="0" err="1">
                <a:latin typeface="华文楷体" panose="02010600040101010101" pitchFamily="2" charset="-122"/>
                <a:ea typeface="华文楷体" panose="02010600040101010101" pitchFamily="2" charset="-122"/>
              </a:rPr>
              <a:t>addr</a:t>
            </a:r>
            <a:r>
              <a:rPr lang="en-AU" altLang="zh-CN" sz="2400" dirty="0">
                <a:latin typeface="华文楷体" panose="02010600040101010101" pitchFamily="2" charset="-122"/>
                <a:ea typeface="华文楷体" panose="02010600040101010101" pitchFamily="2" charset="-122"/>
              </a:rPr>
              <a:t> check	email, subs, s/w validate</a:t>
            </a:r>
          </a:p>
          <a:p>
            <a:pPr lvl="1" eaLnBrk="1" hangingPunct="1">
              <a:buFont typeface="Wingdings" pitchFamily="-107" charset="2"/>
              <a:buNone/>
              <a:defRPr/>
            </a:pPr>
            <a:r>
              <a:rPr lang="en-AU" altLang="zh-CN" sz="2400" dirty="0">
                <a:latin typeface="华文楷体" panose="02010600040101010101" pitchFamily="2" charset="-122"/>
                <a:ea typeface="华文楷体" panose="02010600040101010101" pitchFamily="2" charset="-122"/>
              </a:rPr>
              <a:t>3			+ ID documents	e-banking/service access</a:t>
            </a:r>
          </a:p>
        </p:txBody>
      </p:sp>
    </p:spTree>
    <p:extLst>
      <p:ext uri="{BB962C8B-B14F-4D97-AF65-F5344CB8AC3E}">
        <p14:creationId xmlns:p14="http://schemas.microsoft.com/office/powerpoint/2010/main" val="22645029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S/MIME </a:t>
            </a:r>
            <a:r>
              <a:rPr lang="zh-CN" altLang="en-US" dirty="0"/>
              <a:t>增强的安全服务</a:t>
            </a:r>
            <a:endParaRPr lang="en-US" dirty="0"/>
          </a:p>
        </p:txBody>
      </p:sp>
      <p:sp>
        <p:nvSpPr>
          <p:cNvPr id="3" name="Content Placeholder 2"/>
          <p:cNvSpPr>
            <a:spLocks noGrp="1"/>
          </p:cNvSpPr>
          <p:nvPr>
            <p:ph idx="1"/>
          </p:nvPr>
        </p:nvSpPr>
        <p:spPr>
          <a:xfrm>
            <a:off x="840317" y="2017713"/>
            <a:ext cx="10363200" cy="4114800"/>
          </a:xfrm>
        </p:spPr>
        <p:txBody>
          <a:bodyPr/>
          <a:lstStyle/>
          <a:p>
            <a:pPr>
              <a:defRPr/>
            </a:pPr>
            <a:r>
              <a:rPr lang="zh-CN" altLang="en-US" dirty="0">
                <a:latin typeface="华文楷体" panose="02010600040101010101" pitchFamily="2" charset="-122"/>
                <a:ea typeface="华文楷体" panose="02010600040101010101" pitchFamily="2" charset="-122"/>
              </a:rPr>
              <a:t>三类服务</a:t>
            </a:r>
            <a:r>
              <a:rPr lang="en-US" dirty="0">
                <a:latin typeface="华文楷体" panose="02010600040101010101" pitchFamily="2" charset="-122"/>
                <a:ea typeface="华文楷体" panose="02010600040101010101" pitchFamily="2" charset="-122"/>
              </a:rPr>
              <a:t>:</a:t>
            </a: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签名的接收方（</a:t>
            </a:r>
            <a:r>
              <a:rPr lang="en-US" dirty="0">
                <a:latin typeface="华文楷体" panose="02010600040101010101" pitchFamily="2" charset="-122"/>
                <a:ea typeface="华文楷体" panose="02010600040101010101" pitchFamily="2" charset="-122"/>
              </a:rPr>
              <a:t>signed receipts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安全标签（</a:t>
            </a:r>
            <a:r>
              <a:rPr lang="en-US" dirty="0">
                <a:latin typeface="华文楷体" panose="02010600040101010101" pitchFamily="2" charset="-122"/>
                <a:ea typeface="华文楷体" panose="02010600040101010101" pitchFamily="2" charset="-122"/>
              </a:rPr>
              <a:t>security labels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zh-CN" altLang="en-US" dirty="0">
                <a:latin typeface="华文楷体" panose="02010600040101010101" pitchFamily="2" charset="-122"/>
                <a:ea typeface="华文楷体" panose="02010600040101010101" pitchFamily="2" charset="-122"/>
              </a:rPr>
              <a:t>安全邮件列表（</a:t>
            </a:r>
            <a:r>
              <a:rPr lang="en-US" dirty="0">
                <a:latin typeface="华文楷体" panose="02010600040101010101" pitchFamily="2" charset="-122"/>
                <a:ea typeface="华文楷体" panose="02010600040101010101" pitchFamily="2" charset="-122"/>
              </a:rPr>
              <a:t>secure mailing lists</a:t>
            </a:r>
            <a:r>
              <a:rPr lang="zh-CN" alt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63439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zh-CN" dirty="0"/>
              <a:t>DKIM</a:t>
            </a:r>
            <a:r>
              <a:rPr lang="zh-CN" altLang="en-US" dirty="0"/>
              <a:t>协议</a:t>
            </a:r>
            <a:endParaRPr lang="en-US" dirty="0"/>
          </a:p>
        </p:txBody>
      </p:sp>
      <p:sp>
        <p:nvSpPr>
          <p:cNvPr id="3" name="Content Placeholder 2"/>
          <p:cNvSpPr>
            <a:spLocks noGrp="1"/>
          </p:cNvSpPr>
          <p:nvPr>
            <p:ph idx="1"/>
          </p:nvPr>
        </p:nvSpPr>
        <p:spPr>
          <a:xfrm>
            <a:off x="814917" y="2017713"/>
            <a:ext cx="10363200" cy="4114800"/>
          </a:xfrm>
        </p:spPr>
        <p:txBody>
          <a:bodyPr/>
          <a:lstStyle/>
          <a:p>
            <a:pPr>
              <a:defRPr/>
            </a:pPr>
            <a:r>
              <a:rPr lang="zh-CN" altLang="en-US" dirty="0">
                <a:latin typeface="华文楷体" panose="02010600040101010101" pitchFamily="2" charset="-122"/>
                <a:ea typeface="华文楷体" panose="02010600040101010101" pitchFamily="2" charset="-122"/>
              </a:rPr>
              <a:t>全称：</a:t>
            </a:r>
            <a:r>
              <a:rPr lang="en-US" altLang="zh-CN" dirty="0">
                <a:latin typeface="华文楷体" panose="02010600040101010101" pitchFamily="2" charset="-122"/>
                <a:ea typeface="华文楷体" panose="02010600040101010101" pitchFamily="2" charset="-122"/>
              </a:rPr>
              <a:t>Domain Keys Identified Mail</a:t>
            </a:r>
          </a:p>
          <a:p>
            <a:pPr>
              <a:defRPr/>
            </a:pPr>
            <a:r>
              <a:rPr lang="zh-CN" altLang="en-US" dirty="0">
                <a:latin typeface="华文楷体" panose="02010600040101010101" pitchFamily="2" charset="-122"/>
                <a:ea typeface="华文楷体" panose="02010600040101010101" pitchFamily="2" charset="-122"/>
              </a:rPr>
              <a:t>协议描述了如何由邮件服务提供商使用密码学工具对消息进行安全保护，消息接收方对消息进行验证</a:t>
            </a:r>
            <a:endParaRPr lang="en-US" altLang="zh-CN" dirty="0">
              <a:latin typeface="华文楷体" panose="02010600040101010101" pitchFamily="2" charset="-122"/>
              <a:ea typeface="华文楷体" panose="02010600040101010101" pitchFamily="2" charset="-122"/>
            </a:endParaRPr>
          </a:p>
          <a:p>
            <a:pPr>
              <a:defRPr/>
            </a:pPr>
            <a:r>
              <a:rPr lang="zh-CN" altLang="en-US" dirty="0">
                <a:latin typeface="华文楷体" panose="02010600040101010101" pitchFamily="2" charset="-122"/>
                <a:ea typeface="华文楷体" panose="02010600040101010101" pitchFamily="2" charset="-122"/>
              </a:rPr>
              <a:t>因特网标准：</a:t>
            </a:r>
            <a:r>
              <a:rPr lang="en-US" dirty="0">
                <a:latin typeface="华文楷体" panose="02010600040101010101" pitchFamily="2" charset="-122"/>
                <a:ea typeface="华文楷体" panose="02010600040101010101" pitchFamily="2" charset="-122"/>
              </a:rPr>
              <a:t>RFC 4871</a:t>
            </a:r>
          </a:p>
          <a:p>
            <a:pPr>
              <a:defRPr/>
            </a:pPr>
            <a:r>
              <a:rPr lang="zh-CN" altLang="en-US" dirty="0">
                <a:latin typeface="华文楷体" panose="02010600040101010101" pitchFamily="2" charset="-122"/>
                <a:ea typeface="华文楷体" panose="02010600040101010101" pitchFamily="2" charset="-122"/>
              </a:rPr>
              <a:t>当前已经广泛使用</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053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a:ea typeface="+mj-ea"/>
                <a:cs typeface="+mj-cs"/>
              </a:rPr>
              <a:t>电子邮件安全涉及多个方面</a:t>
            </a:r>
            <a:endParaRPr lang="en-AU" dirty="0">
              <a:ea typeface="+mj-ea"/>
              <a:cs typeface="+mj-cs"/>
            </a:endParaRPr>
          </a:p>
        </p:txBody>
      </p:sp>
      <p:sp>
        <p:nvSpPr>
          <p:cNvPr id="48131" name="Rectangle 3"/>
          <p:cNvSpPr>
            <a:spLocks noGrp="1" noChangeArrowheads="1"/>
          </p:cNvSpPr>
          <p:nvPr>
            <p:ph type="body" idx="1"/>
          </p:nvPr>
        </p:nvSpPr>
        <p:spPr>
          <a:xfrm>
            <a:off x="865717" y="19923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cs typeface="+mn-cs"/>
              </a:rPr>
              <a:t>保密性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防止邮件泄露</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认证性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发送方身份认证</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邮件完整性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防止邮件被修改</a:t>
            </a:r>
            <a:endParaRPr lang="en-AU"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cs typeface="+mn-cs"/>
              </a:rPr>
              <a:t>不可否认性</a:t>
            </a:r>
            <a:endParaRPr lang="en-AU" dirty="0">
              <a:latin typeface="华文楷体" panose="02010600040101010101" pitchFamily="2" charset="-122"/>
              <a:ea typeface="华文楷体" panose="02010600040101010101" pitchFamily="2" charset="-122"/>
              <a:cs typeface="+mn-cs"/>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防止发送方否认曾发送过邮件</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90053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31801"/>
            <a:ext cx="6553200" cy="1139825"/>
          </a:xfrm>
        </p:spPr>
        <p:txBody>
          <a:bodyPr/>
          <a:lstStyle/>
          <a:p>
            <a:pPr>
              <a:defRPr/>
            </a:pPr>
            <a:r>
              <a:rPr lang="zh-CN" altLang="en-US" dirty="0"/>
              <a:t>邮件协议架构</a:t>
            </a:r>
            <a:endParaRPr lang="en-US" dirty="0"/>
          </a:p>
        </p:txBody>
      </p:sp>
      <p:pic>
        <p:nvPicPr>
          <p:cNvPr id="6349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4801" y="1917700"/>
            <a:ext cx="8521699" cy="483633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666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571500"/>
            <a:ext cx="4064000" cy="2362200"/>
          </a:xfrm>
        </p:spPr>
        <p:txBody>
          <a:bodyPr/>
          <a:lstStyle/>
          <a:p>
            <a:pPr>
              <a:defRPr/>
            </a:pPr>
            <a:r>
              <a:rPr lang="en-US" dirty="0"/>
              <a:t>DKIM </a:t>
            </a:r>
            <a:r>
              <a:rPr lang="zh-CN" altLang="en-US" dirty="0"/>
              <a:t>设计</a:t>
            </a:r>
            <a:endParaRPr lang="en-US" dirty="0"/>
          </a:p>
        </p:txBody>
      </p:sp>
      <p:sp>
        <p:nvSpPr>
          <p:cNvPr id="3" name="Content Placeholder 2"/>
          <p:cNvSpPr>
            <a:spLocks noGrp="1"/>
          </p:cNvSpPr>
          <p:nvPr>
            <p:ph idx="1"/>
          </p:nvPr>
        </p:nvSpPr>
        <p:spPr>
          <a:xfrm>
            <a:off x="469900" y="2997200"/>
            <a:ext cx="3860800" cy="2679700"/>
          </a:xfrm>
        </p:spPr>
        <p:txBody>
          <a:bodyPr/>
          <a:lstStyle/>
          <a:p>
            <a:pPr>
              <a:defRPr/>
            </a:pPr>
            <a:r>
              <a:rPr lang="zh-CN" altLang="en-US" dirty="0">
                <a:latin typeface="华文楷体" panose="02010600040101010101" pitchFamily="2" charset="-122"/>
                <a:ea typeface="华文楷体" panose="02010600040101010101" pitchFamily="2" charset="-122"/>
              </a:rPr>
              <a:t>对用户透明</a:t>
            </a:r>
            <a:endParaRPr lang="en-US" dirty="0">
              <a:latin typeface="华文楷体" panose="02010600040101010101" pitchFamily="2" charset="-122"/>
              <a:ea typeface="华文楷体" panose="02010600040101010101" pitchFamily="2" charset="-122"/>
            </a:endParaRPr>
          </a:p>
          <a:p>
            <a:pPr lvl="1">
              <a:buFont typeface="Wingdings" pitchFamily="-107" charset="2"/>
              <a:buChar char="l"/>
              <a:defRPr/>
            </a:pPr>
            <a:r>
              <a:rPr lang="en-US" dirty="0">
                <a:latin typeface="华文楷体" panose="02010600040101010101" pitchFamily="2" charset="-122"/>
                <a:ea typeface="华文楷体" panose="02010600040101010101" pitchFamily="2" charset="-122"/>
              </a:rPr>
              <a:t>MSA sign</a:t>
            </a:r>
          </a:p>
          <a:p>
            <a:pPr lvl="1">
              <a:buFont typeface="Wingdings" pitchFamily="-107" charset="2"/>
              <a:buChar char="l"/>
              <a:defRPr/>
            </a:pPr>
            <a:r>
              <a:rPr lang="en-US" dirty="0">
                <a:latin typeface="华文楷体" panose="02010600040101010101" pitchFamily="2" charset="-122"/>
                <a:ea typeface="华文楷体" panose="02010600040101010101" pitchFamily="2" charset="-122"/>
              </a:rPr>
              <a:t>MDA verify</a:t>
            </a:r>
          </a:p>
          <a:p>
            <a:pPr>
              <a:defRPr/>
            </a:pPr>
            <a:r>
              <a:rPr lang="zh-CN" altLang="en-US" dirty="0">
                <a:latin typeface="华文楷体" panose="02010600040101010101" pitchFamily="2" charset="-122"/>
                <a:ea typeface="华文楷体" panose="02010600040101010101" pitchFamily="2" charset="-122"/>
              </a:rPr>
              <a:t>较务实</a:t>
            </a:r>
            <a:endParaRPr lang="en-US" dirty="0">
              <a:latin typeface="华文楷体" panose="02010600040101010101" pitchFamily="2" charset="-122"/>
              <a:ea typeface="华文楷体" panose="02010600040101010101" pitchFamily="2" charset="-122"/>
            </a:endParaRPr>
          </a:p>
        </p:txBody>
      </p:sp>
      <p:pic>
        <p:nvPicPr>
          <p:cNvPr id="67588"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52901" y="952501"/>
            <a:ext cx="7626351" cy="56689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5769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dirty="0"/>
              <a:t>总结</a:t>
            </a:r>
            <a:endParaRPr lang="en-AU" altLang="zh-CN" dirty="0"/>
          </a:p>
        </p:txBody>
      </p:sp>
      <p:sp>
        <p:nvSpPr>
          <p:cNvPr id="45059" name="Rectangle 3"/>
          <p:cNvSpPr>
            <a:spLocks noGrp="1" noChangeArrowheads="1"/>
          </p:cNvSpPr>
          <p:nvPr>
            <p:ph type="body" idx="1"/>
          </p:nvPr>
        </p:nvSpPr>
        <p:spPr>
          <a:xfrm>
            <a:off x="814917" y="20177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本章讨论了</a:t>
            </a:r>
            <a:r>
              <a:rPr lang="en-US" dirty="0">
                <a:latin typeface="华文楷体" panose="02010600040101010101" pitchFamily="2" charset="-122"/>
                <a:ea typeface="华文楷体" panose="02010600040101010101" pitchFamily="2" charset="-122"/>
              </a:rPr>
              <a:t>:</a:t>
            </a: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电子邮件安全</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PGP</a:t>
            </a:r>
          </a:p>
          <a:p>
            <a:pPr lvl="1" eaLnBrk="1" hangingPunct="1">
              <a:buFont typeface="Wingdings" pitchFamily="-107" charset="2"/>
              <a:buChar char="l"/>
              <a:defRPr/>
            </a:pPr>
            <a:r>
              <a:rPr lang="en-US" dirty="0">
                <a:latin typeface="华文楷体" panose="02010600040101010101" pitchFamily="2" charset="-122"/>
                <a:ea typeface="华文楷体" panose="02010600040101010101" pitchFamily="2" charset="-122"/>
              </a:rPr>
              <a:t>S/MIME</a:t>
            </a:r>
          </a:p>
          <a:p>
            <a:pPr lvl="1" eaLnBrk="1" hangingPunct="1">
              <a:buFont typeface="Wingdings" pitchFamily="-107" charset="2"/>
              <a:buChar char="l"/>
              <a:defRPr/>
            </a:pPr>
            <a:r>
              <a:rPr lang="en-US" altLang="zh-CN" dirty="0">
                <a:latin typeface="华文楷体" panose="02010600040101010101" pitchFamily="2" charset="-122"/>
                <a:ea typeface="华文楷体" panose="02010600040101010101" pitchFamily="2" charset="-122"/>
              </a:rPr>
              <a:t>DKIM</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56666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zh-CN" dirty="0">
                <a:ea typeface="+mj-ea"/>
                <a:cs typeface="+mj-cs"/>
              </a:rPr>
              <a:t>PGP</a:t>
            </a:r>
            <a:r>
              <a:rPr lang="zh-CN" altLang="en-US" dirty="0">
                <a:ea typeface="+mj-ea"/>
                <a:cs typeface="+mj-cs"/>
              </a:rPr>
              <a:t>协议：</a:t>
            </a:r>
            <a:r>
              <a:rPr lang="en-AU" dirty="0">
                <a:ea typeface="+mj-ea"/>
                <a:cs typeface="+mj-cs"/>
              </a:rPr>
              <a:t>Pretty Good Privacy</a:t>
            </a:r>
          </a:p>
        </p:txBody>
      </p:sp>
      <p:sp>
        <p:nvSpPr>
          <p:cNvPr id="50179" name="Rectangle 3"/>
          <p:cNvSpPr>
            <a:spLocks noGrp="1" noChangeArrowheads="1"/>
          </p:cNvSpPr>
          <p:nvPr>
            <p:ph type="body" idx="1"/>
          </p:nvPr>
        </p:nvSpPr>
        <p:spPr>
          <a:xfrm>
            <a:off x="865717" y="2017713"/>
            <a:ext cx="10363200" cy="4114800"/>
          </a:xfrm>
        </p:spPr>
        <p:txBody>
          <a:bodyPr/>
          <a:lstStyle/>
          <a:p>
            <a:pPr eaLnBrk="1" hangingPunct="1">
              <a:lnSpc>
                <a:spcPct val="90000"/>
              </a:lnSpc>
              <a:defRPr/>
            </a:pPr>
            <a:r>
              <a:rPr lang="zh-CN" altLang="en-US" dirty="0">
                <a:latin typeface="华文楷体" panose="02010600040101010101" pitchFamily="2" charset="-122"/>
                <a:ea typeface="华文楷体" panose="02010600040101010101" pitchFamily="2" charset="-122"/>
              </a:rPr>
              <a:t>使用广泛，事实上的邮件安全标准</a:t>
            </a:r>
            <a:endParaRPr lang="en-US" altLang="zh-CN"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使用当前最好的密码算法</a:t>
            </a:r>
            <a:endParaRPr lang="en-US" altLang="zh-CN"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提供单一的软件实现： </a:t>
            </a:r>
            <a:r>
              <a:rPr lang="en-US" altLang="zh-CN" dirty="0">
                <a:latin typeface="华文楷体" panose="02010600040101010101" pitchFamily="2" charset="-122"/>
                <a:ea typeface="华文楷体" panose="02010600040101010101" pitchFamily="2" charset="-122"/>
              </a:rPr>
              <a:t>Unix</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Windows</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Mac</a:t>
            </a:r>
            <a:r>
              <a:rPr lang="zh-CN" altLang="en-US" dirty="0">
                <a:latin typeface="华文楷体" panose="02010600040101010101" pitchFamily="2" charset="-122"/>
                <a:ea typeface="华文楷体" panose="02010600040101010101" pitchFamily="2" charset="-122"/>
              </a:rPr>
              <a:t>皆有实现</a:t>
            </a:r>
            <a:r>
              <a:rPr lang="en-AU" altLang="zh-CN" dirty="0">
                <a:latin typeface="华文楷体" panose="02010600040101010101" pitchFamily="2" charset="-122"/>
                <a:ea typeface="华文楷体" panose="02010600040101010101" pitchFamily="2" charset="-122"/>
              </a:rPr>
              <a:t> </a:t>
            </a:r>
          </a:p>
          <a:p>
            <a:pPr eaLnBrk="1" hangingPunct="1">
              <a:lnSpc>
                <a:spcPct val="90000"/>
              </a:lnSpc>
              <a:defRPr/>
            </a:pPr>
            <a:r>
              <a:rPr lang="zh-CN" altLang="en-US" dirty="0">
                <a:latin typeface="华文楷体" panose="02010600040101010101" pitchFamily="2" charset="-122"/>
                <a:ea typeface="华文楷体" panose="02010600040101010101" pitchFamily="2" charset="-122"/>
              </a:rPr>
              <a:t>免费，当前也有商业版本</a:t>
            </a:r>
            <a:endParaRPr lang="en-AU" altLang="zh-CN" dirty="0">
              <a:latin typeface="华文楷体" panose="02010600040101010101" pitchFamily="2" charset="-122"/>
              <a:ea typeface="华文楷体" panose="02010600040101010101" pitchFamily="2" charset="-122"/>
            </a:endParaRPr>
          </a:p>
          <a:p>
            <a:pPr eaLnBrk="1" hangingPunct="1">
              <a:lnSpc>
                <a:spcPct val="90000"/>
              </a:lnSpc>
              <a:buFont typeface="Wingdings" pitchFamily="-107" charset="2"/>
              <a:buChar char="Ø"/>
              <a:defRPr/>
            </a:pP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8167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altLang="zh-CN" dirty="0"/>
              <a:t>PGP </a:t>
            </a:r>
            <a:r>
              <a:rPr lang="zh-CN" altLang="en-US" dirty="0"/>
              <a:t>功能：消息认证</a:t>
            </a:r>
            <a:endParaRPr lang="en-AU" altLang="zh-CN" dirty="0"/>
          </a:p>
        </p:txBody>
      </p:sp>
      <p:sp>
        <p:nvSpPr>
          <p:cNvPr id="51203" name="Rectangle 3"/>
          <p:cNvSpPr>
            <a:spLocks noGrp="1" noChangeArrowheads="1"/>
          </p:cNvSpPr>
          <p:nvPr>
            <p:ph type="body" idx="1"/>
          </p:nvPr>
        </p:nvSpPr>
        <p:spPr>
          <a:xfrm>
            <a:off x="876300" y="2006600"/>
            <a:ext cx="9321800" cy="2667000"/>
          </a:xfrm>
        </p:spPr>
        <p:txBody>
          <a:bodyPr/>
          <a:lstStyle/>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发送方准备待发送消息</a:t>
            </a:r>
            <a:endParaRPr lang="en-US" altLang="zh-CN"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计算消息摘要（</a:t>
            </a:r>
            <a:r>
              <a:rPr lang="en-AU" dirty="0">
                <a:latin typeface="华文楷体" panose="02010600040101010101" pitchFamily="2" charset="-122"/>
                <a:ea typeface="华文楷体" panose="02010600040101010101" pitchFamily="2" charset="-122"/>
                <a:cs typeface="+mn-cs"/>
              </a:rPr>
              <a:t>SHA-1 160-bit</a:t>
            </a:r>
            <a:r>
              <a:rPr lang="zh-CN" altLang="en-US" dirty="0">
                <a:latin typeface="华文楷体" panose="02010600040101010101" pitchFamily="2" charset="-122"/>
                <a:ea typeface="华文楷体" panose="02010600040101010101" pitchFamily="2" charset="-122"/>
                <a:cs typeface="+mn-cs"/>
              </a:rPr>
              <a:t>）</a:t>
            </a:r>
            <a:endParaRPr lang="en-AU"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rPr>
              <a:t>使用</a:t>
            </a:r>
            <a:r>
              <a:rPr lang="en-AU" dirty="0">
                <a:latin typeface="华文楷体" panose="02010600040101010101" pitchFamily="2" charset="-122"/>
                <a:ea typeface="华文楷体" panose="02010600040101010101" pitchFamily="2" charset="-122"/>
              </a:rPr>
              <a:t>RSA</a:t>
            </a:r>
            <a:r>
              <a:rPr lang="zh-CN" altLang="en-US" dirty="0">
                <a:latin typeface="华文楷体" panose="02010600040101010101" pitchFamily="2" charset="-122"/>
                <a:ea typeface="华文楷体" panose="02010600040101010101" pitchFamily="2" charset="-122"/>
              </a:rPr>
              <a:t>签名消息摘要</a:t>
            </a:r>
            <a:endParaRPr lang="en-AU"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cs typeface="+mn-cs"/>
              </a:rPr>
              <a:t>接收方按</a:t>
            </a:r>
            <a:r>
              <a:rPr lang="en-US" altLang="zh-CN" dirty="0">
                <a:latin typeface="华文楷体" panose="02010600040101010101" pitchFamily="2" charset="-122"/>
                <a:ea typeface="华文楷体" panose="02010600040101010101" pitchFamily="2" charset="-122"/>
                <a:cs typeface="+mn-cs"/>
              </a:rPr>
              <a:t>RSA</a:t>
            </a:r>
            <a:r>
              <a:rPr lang="zh-CN" altLang="en-US" dirty="0">
                <a:latin typeface="华文楷体" panose="02010600040101010101" pitchFamily="2" charset="-122"/>
                <a:ea typeface="华文楷体" panose="02010600040101010101" pitchFamily="2" charset="-122"/>
                <a:cs typeface="+mn-cs"/>
              </a:rPr>
              <a:t>解密，恢复散列码</a:t>
            </a:r>
            <a:endParaRPr lang="en-US" altLang="zh-CN" dirty="0">
              <a:latin typeface="华文楷体" panose="02010600040101010101" pitchFamily="2" charset="-122"/>
              <a:ea typeface="华文楷体" panose="02010600040101010101" pitchFamily="2" charset="-122"/>
              <a:cs typeface="+mn-cs"/>
            </a:endParaRPr>
          </a:p>
          <a:p>
            <a:pPr eaLnBrk="1" hangingPunct="1">
              <a:lnSpc>
                <a:spcPct val="80000"/>
              </a:lnSpc>
              <a:defRPr/>
            </a:pPr>
            <a:r>
              <a:rPr lang="zh-CN" altLang="en-US" dirty="0">
                <a:latin typeface="华文楷体" panose="02010600040101010101" pitchFamily="2" charset="-122"/>
                <a:ea typeface="华文楷体" panose="02010600040101010101" pitchFamily="2" charset="-122"/>
              </a:rPr>
              <a:t>接收方从消息中生成散列码，验证真实性</a:t>
            </a:r>
            <a:endParaRPr lang="en-US" altLang="zh-CN" dirty="0">
              <a:latin typeface="华文楷体" panose="02010600040101010101" pitchFamily="2" charset="-122"/>
              <a:ea typeface="华文楷体" panose="02010600040101010101" pitchFamily="2" charset="-122"/>
            </a:endParaRPr>
          </a:p>
        </p:txBody>
      </p:sp>
      <p:pic>
        <p:nvPicPr>
          <p:cNvPr id="122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1" y="4708525"/>
            <a:ext cx="9793817" cy="18494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63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zh-CN" dirty="0"/>
              <a:t>PGP </a:t>
            </a:r>
            <a:r>
              <a:rPr lang="zh-CN" altLang="en-US" dirty="0"/>
              <a:t>功能：消息保密</a:t>
            </a:r>
            <a:endParaRPr lang="en-AU" altLang="zh-CN" dirty="0"/>
          </a:p>
        </p:txBody>
      </p:sp>
      <p:sp>
        <p:nvSpPr>
          <p:cNvPr id="52227" name="Rectangle 3"/>
          <p:cNvSpPr>
            <a:spLocks noGrp="1" noChangeArrowheads="1"/>
          </p:cNvSpPr>
          <p:nvPr>
            <p:ph type="body" idx="1"/>
          </p:nvPr>
        </p:nvSpPr>
        <p:spPr>
          <a:xfrm>
            <a:off x="863600" y="2006600"/>
            <a:ext cx="10972800" cy="2819400"/>
          </a:xfrm>
        </p:spPr>
        <p:txBody>
          <a:bodyPr/>
          <a:lstStyle/>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发送方生成</a:t>
            </a:r>
            <a:r>
              <a:rPr lang="en-AU" dirty="0">
                <a:latin typeface="华文楷体" panose="02010600040101010101" pitchFamily="2" charset="-122"/>
                <a:ea typeface="华文楷体" panose="02010600040101010101" pitchFamily="2" charset="-122"/>
                <a:cs typeface="+mn-cs"/>
              </a:rPr>
              <a:t>128 bit</a:t>
            </a:r>
            <a:r>
              <a:rPr lang="zh-CN" altLang="en-US" dirty="0">
                <a:latin typeface="华文楷体" panose="02010600040101010101" pitchFamily="2" charset="-122"/>
                <a:ea typeface="华文楷体" panose="02010600040101010101" pitchFamily="2" charset="-122"/>
                <a:cs typeface="+mn-cs"/>
              </a:rPr>
              <a:t>随机会话密钥</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使用会话密钥加密消息</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使用</a:t>
            </a:r>
            <a:r>
              <a:rPr lang="en-AU" dirty="0">
                <a:latin typeface="华文楷体" panose="02010600040101010101" pitchFamily="2" charset="-122"/>
                <a:ea typeface="华文楷体" panose="02010600040101010101" pitchFamily="2" charset="-122"/>
                <a:cs typeface="+mn-cs"/>
              </a:rPr>
              <a:t>RSA</a:t>
            </a:r>
            <a:r>
              <a:rPr lang="zh-CN" altLang="en-US" dirty="0">
                <a:latin typeface="华文楷体" panose="02010600040101010101" pitchFamily="2" charset="-122"/>
                <a:ea typeface="华文楷体" panose="02010600040101010101" pitchFamily="2" charset="-122"/>
                <a:cs typeface="+mn-cs"/>
              </a:rPr>
              <a:t>加密会话密钥，并附加于消息</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接收方先解密会话密钥</a:t>
            </a:r>
            <a:endParaRPr lang="en-AU"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接收方进而解密消息</a:t>
            </a:r>
            <a:endParaRPr lang="en-AU" dirty="0">
              <a:latin typeface="华文楷体" panose="02010600040101010101" pitchFamily="2" charset="-122"/>
              <a:ea typeface="华文楷体" panose="02010600040101010101" pitchFamily="2" charset="-122"/>
              <a:cs typeface="+mn-cs"/>
            </a:endParaRP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1" y="4876801"/>
            <a:ext cx="9522884" cy="14827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48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功能：消息认证及保密</a:t>
            </a:r>
            <a:endParaRPr lang="en-AU" altLang="zh-CN" sz="4000" dirty="0"/>
          </a:p>
        </p:txBody>
      </p:sp>
      <p:sp>
        <p:nvSpPr>
          <p:cNvPr id="53251" name="Rectangle 3"/>
          <p:cNvSpPr>
            <a:spLocks noGrp="1" noChangeArrowheads="1"/>
          </p:cNvSpPr>
          <p:nvPr>
            <p:ph type="body" idx="1"/>
          </p:nvPr>
        </p:nvSpPr>
        <p:spPr>
          <a:xfrm>
            <a:off x="865717" y="20050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即同时使用认证及保密功能</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生成签名，附加于消息</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同时加密消息、签名</a:t>
            </a:r>
            <a:endParaRPr lang="en-US" altLang="zh-CN"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附加会话密钥</a:t>
            </a:r>
            <a:endParaRPr lang="en-AU" altLang="zh-CN" dirty="0">
              <a:latin typeface="华文楷体" panose="02010600040101010101" pitchFamily="2" charset="-122"/>
              <a:ea typeface="华文楷体" panose="02010600040101010101" pitchFamily="2" charset="-122"/>
            </a:endParaRPr>
          </a:p>
        </p:txBody>
      </p:sp>
      <p:pic>
        <p:nvPicPr>
          <p:cNvPr id="1638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4305301"/>
            <a:ext cx="9808633" cy="201136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3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zh-CN" dirty="0"/>
              <a:t>PGP </a:t>
            </a:r>
            <a:r>
              <a:rPr lang="zh-CN" altLang="en-US" dirty="0"/>
              <a:t>功能：压缩</a:t>
            </a:r>
            <a:endParaRPr lang="en-AU" altLang="zh-CN" dirty="0"/>
          </a:p>
        </p:txBody>
      </p:sp>
      <p:sp>
        <p:nvSpPr>
          <p:cNvPr id="54275" name="Rectangle 3"/>
          <p:cNvSpPr>
            <a:spLocks noGrp="1" noChangeArrowheads="1"/>
          </p:cNvSpPr>
          <p:nvPr>
            <p:ph type="body" idx="1"/>
          </p:nvPr>
        </p:nvSpPr>
        <p:spPr>
          <a:xfrm>
            <a:off x="891117" y="2043113"/>
            <a:ext cx="10363200" cy="4114800"/>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默认情况下，</a:t>
            </a:r>
            <a:r>
              <a:rPr lang="en-US" dirty="0">
                <a:latin typeface="华文楷体" panose="02010600040101010101" pitchFamily="2" charset="-122"/>
                <a:ea typeface="华文楷体" panose="02010600040101010101" pitchFamily="2" charset="-122"/>
              </a:rPr>
              <a:t>PGP</a:t>
            </a:r>
            <a:r>
              <a:rPr lang="zh-CN" altLang="en-US" dirty="0">
                <a:latin typeface="华文楷体" panose="02010600040101010101" pitchFamily="2" charset="-122"/>
                <a:ea typeface="华文楷体" panose="02010600040101010101" pitchFamily="2" charset="-122"/>
              </a:rPr>
              <a:t>签名后、加密前压缩待加密消息</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因而，可以先存储消息，验证可以延后</a:t>
            </a:r>
            <a:endParaRPr lang="en-US" dirty="0">
              <a:latin typeface="华文楷体" panose="02010600040101010101" pitchFamily="2" charset="-122"/>
              <a:ea typeface="华文楷体" panose="02010600040101010101" pitchFamily="2" charset="-122"/>
            </a:endParaRPr>
          </a:p>
          <a:p>
            <a:pPr lvl="1" eaLnBrk="1" hangingPunct="1">
              <a:buFont typeface="Wingdings" pitchFamily="-107" charset="2"/>
              <a:buChar char="l"/>
              <a:defRPr/>
            </a:pPr>
            <a:r>
              <a:rPr lang="zh-CN" altLang="en-US" dirty="0">
                <a:latin typeface="华文楷体" panose="02010600040101010101" pitchFamily="2" charset="-122"/>
                <a:ea typeface="华文楷体" panose="02010600040101010101" pitchFamily="2" charset="-122"/>
              </a:rPr>
              <a:t>压缩是非确定性的</a:t>
            </a:r>
            <a:endParaRPr lang="en-US" dirty="0">
              <a:latin typeface="华文楷体" panose="02010600040101010101" pitchFamily="2" charset="-122"/>
              <a:ea typeface="华文楷体" panose="02010600040101010101" pitchFamily="2" charset="-122"/>
            </a:endParaRPr>
          </a:p>
          <a:p>
            <a:pPr eaLnBrk="1" hangingPunct="1">
              <a:defRPr/>
            </a:pPr>
            <a:r>
              <a:rPr lang="zh-CN" altLang="en-US" dirty="0">
                <a:latin typeface="华文楷体" panose="02010600040101010101" pitchFamily="2" charset="-122"/>
                <a:ea typeface="华文楷体" panose="02010600040101010101" pitchFamily="2" charset="-122"/>
              </a:rPr>
              <a:t>使用</a:t>
            </a:r>
            <a:r>
              <a:rPr lang="en-US" dirty="0">
                <a:latin typeface="华文楷体" panose="02010600040101010101" pitchFamily="2" charset="-122"/>
                <a:ea typeface="华文楷体" panose="02010600040101010101" pitchFamily="2" charset="-122"/>
              </a:rPr>
              <a:t>ZIP</a:t>
            </a:r>
            <a:r>
              <a:rPr lang="zh-CN" altLang="en-US" dirty="0">
                <a:latin typeface="华文楷体" panose="02010600040101010101" pitchFamily="2" charset="-122"/>
                <a:ea typeface="华文楷体" panose="02010600040101010101" pitchFamily="2" charset="-122"/>
              </a:rPr>
              <a:t>压缩算法</a:t>
            </a:r>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1066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ltLang="zh-CN" sz="4000" dirty="0"/>
              <a:t>PGP </a:t>
            </a:r>
            <a:r>
              <a:rPr lang="zh-CN" altLang="en-US" sz="4000" dirty="0"/>
              <a:t>功能：邮件兼容性</a:t>
            </a:r>
            <a:endParaRPr lang="en-AU" altLang="zh-CN" sz="4000" dirty="0"/>
          </a:p>
        </p:txBody>
      </p:sp>
      <p:sp>
        <p:nvSpPr>
          <p:cNvPr id="55299" name="Rectangle 3"/>
          <p:cNvSpPr>
            <a:spLocks noGrp="1" noChangeArrowheads="1"/>
          </p:cNvSpPr>
          <p:nvPr>
            <p:ph type="body" idx="1"/>
          </p:nvPr>
        </p:nvSpPr>
        <p:spPr>
          <a:xfrm>
            <a:off x="865717" y="2043113"/>
            <a:ext cx="10363200" cy="4114800"/>
          </a:xfrm>
        </p:spPr>
        <p:txBody>
          <a:bodyPr/>
          <a:lstStyle/>
          <a:p>
            <a:pPr eaLnBrk="1" hangingPunct="1">
              <a:defRPr/>
            </a:pPr>
            <a:r>
              <a:rPr lang="zh-CN" altLang="en-US" sz="2800" dirty="0">
                <a:latin typeface="华文楷体" panose="02010600040101010101" pitchFamily="2" charset="-122"/>
                <a:ea typeface="华文楷体" panose="02010600040101010101" pitchFamily="2" charset="-122"/>
              </a:rPr>
              <a:t>邮件发送协议仅支持文本，如何处理任意二进制数据？</a:t>
            </a:r>
            <a:endParaRPr lang="en-US" altLang="zh-CN" sz="28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需要转化为</a:t>
            </a:r>
            <a:r>
              <a:rPr lang="en-US" sz="2800" dirty="0">
                <a:latin typeface="华文楷体" panose="02010600040101010101" pitchFamily="2" charset="-122"/>
                <a:ea typeface="华文楷体" panose="02010600040101010101" pitchFamily="2" charset="-122"/>
              </a:rPr>
              <a:t>ASCII</a:t>
            </a:r>
            <a:r>
              <a:rPr lang="zh-CN" altLang="en-US" sz="2800" dirty="0">
                <a:latin typeface="华文楷体" panose="02010600040101010101" pitchFamily="2" charset="-122"/>
                <a:ea typeface="华文楷体" panose="02010600040101010101" pitchFamily="2" charset="-122"/>
              </a:rPr>
              <a:t>字符</a:t>
            </a:r>
            <a:endParaRPr lang="en-US" sz="28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使用</a:t>
            </a:r>
            <a:r>
              <a:rPr lang="en-US" sz="2800" dirty="0">
                <a:latin typeface="华文楷体" panose="02010600040101010101" pitchFamily="2" charset="-122"/>
                <a:ea typeface="华文楷体" panose="02010600040101010101" pitchFamily="2" charset="-122"/>
              </a:rPr>
              <a:t>radix-64</a:t>
            </a:r>
            <a:r>
              <a:rPr lang="zh-CN" altLang="en-US" sz="2800" dirty="0">
                <a:latin typeface="华文楷体" panose="02010600040101010101" pitchFamily="2" charset="-122"/>
                <a:ea typeface="华文楷体" panose="02010600040101010101" pitchFamily="2" charset="-122"/>
              </a:rPr>
              <a:t>编码算法：将</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字节，映射为</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个可打印的</a:t>
            </a:r>
            <a:r>
              <a:rPr lang="en-US" altLang="zh-CN" sz="2400" dirty="0">
                <a:latin typeface="华文楷体" panose="02010600040101010101" pitchFamily="2" charset="-122"/>
                <a:ea typeface="华文楷体" panose="02010600040101010101" pitchFamily="2" charset="-122"/>
              </a:rPr>
              <a:t>ASCII</a:t>
            </a:r>
            <a:r>
              <a:rPr lang="zh-CN" altLang="en-US" sz="2400" dirty="0">
                <a:latin typeface="华文楷体" panose="02010600040101010101" pitchFamily="2" charset="-122"/>
                <a:ea typeface="华文楷体" panose="02010600040101010101" pitchFamily="2" charset="-122"/>
              </a:rPr>
              <a:t>字符</a:t>
            </a:r>
            <a:endParaRPr lang="en-US" altLang="zh-CN" sz="2400" dirty="0">
              <a:latin typeface="华文楷体" panose="02010600040101010101" pitchFamily="2" charset="-122"/>
              <a:ea typeface="华文楷体" panose="02010600040101010101" pitchFamily="2" charset="-122"/>
            </a:endParaRPr>
          </a:p>
          <a:p>
            <a:pPr eaLnBrk="1" hangingPunct="1">
              <a:defRPr/>
            </a:pPr>
            <a:r>
              <a:rPr lang="zh-CN" altLang="en-US" sz="2800" dirty="0">
                <a:latin typeface="华文楷体" panose="02010600040101010101" pitchFamily="2" charset="-122"/>
                <a:ea typeface="华文楷体" panose="02010600040101010101" pitchFamily="2" charset="-122"/>
              </a:rPr>
              <a:t>如果消息过大，</a:t>
            </a:r>
            <a:r>
              <a:rPr lang="en-US" altLang="zh-CN" sz="2800" dirty="0">
                <a:latin typeface="华文楷体" panose="02010600040101010101" pitchFamily="2" charset="-122"/>
                <a:ea typeface="华文楷体" panose="02010600040101010101" pitchFamily="2" charset="-122"/>
              </a:rPr>
              <a:t>P</a:t>
            </a:r>
            <a:r>
              <a:rPr lang="en-US" sz="2800" dirty="0">
                <a:latin typeface="华文楷体" panose="02010600040101010101" pitchFamily="2" charset="-122"/>
                <a:ea typeface="华文楷体" panose="02010600040101010101" pitchFamily="2" charset="-122"/>
              </a:rPr>
              <a:t>GP</a:t>
            </a:r>
            <a:r>
              <a:rPr lang="zh-CN" altLang="en-US" sz="2800" dirty="0">
                <a:latin typeface="华文楷体" panose="02010600040101010101" pitchFamily="2" charset="-122"/>
                <a:ea typeface="华文楷体" panose="02010600040101010101" pitchFamily="2" charset="-122"/>
              </a:rPr>
              <a:t>也会分割消息</a:t>
            </a:r>
            <a:endParaRPr lang="en-US" altLang="zh-CN" sz="2800" dirty="0">
              <a:latin typeface="华文楷体" panose="02010600040101010101" pitchFamily="2" charset="-122"/>
              <a:ea typeface="华文楷体" panose="02010600040101010101" pitchFamily="2" charset="-122"/>
            </a:endParaRPr>
          </a:p>
          <a:p>
            <a:pPr marL="0" indent="0" eaLnBrk="1" hangingPunct="1">
              <a:buFont typeface="Wingdings" pitchFamily="2" charset="2"/>
              <a:buNone/>
              <a:defRPr/>
            </a:pPr>
            <a:endParaRPr lang="en-AU" altLang="zh-CN"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04545871"/>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9223</TotalTime>
  <Words>1415</Words>
  <Application>Microsoft Office PowerPoint</Application>
  <PresentationFormat>宽屏</PresentationFormat>
  <Paragraphs>189</Paragraphs>
  <Slides>33</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华文楷体</vt:lpstr>
      <vt:lpstr>宋体</vt:lpstr>
      <vt:lpstr>Arial</vt:lpstr>
      <vt:lpstr>Calibri</vt:lpstr>
      <vt:lpstr>Tahoma</vt:lpstr>
      <vt:lpstr>Times New Roman</vt:lpstr>
      <vt:lpstr>Wingdings</vt:lpstr>
      <vt:lpstr>Blends</vt:lpstr>
      <vt:lpstr>第八章 电子邮件安全</vt:lpstr>
      <vt:lpstr>Email 安全</vt:lpstr>
      <vt:lpstr>电子邮件安全涉及多个方面</vt:lpstr>
      <vt:lpstr>PGP协议：Pretty Good Privacy</vt:lpstr>
      <vt:lpstr>PGP 功能：消息认证</vt:lpstr>
      <vt:lpstr>PGP 功能：消息保密</vt:lpstr>
      <vt:lpstr>PGP 功能：消息认证及保密</vt:lpstr>
      <vt:lpstr>PGP 功能：压缩</vt:lpstr>
      <vt:lpstr>PGP 功能：邮件兼容性</vt:lpstr>
      <vt:lpstr>PGP 功能：邮件兼容性</vt:lpstr>
      <vt:lpstr>PGP 功能：邮件兼容性</vt:lpstr>
      <vt:lpstr>PGP 功能：总结</vt:lpstr>
      <vt:lpstr>PGP 会话密钥</vt:lpstr>
      <vt:lpstr>PGP 公钥、私钥</vt:lpstr>
      <vt:lpstr>PGP 消息格式</vt:lpstr>
      <vt:lpstr>PGP 密钥环</vt:lpstr>
      <vt:lpstr>PGP 密钥环</vt:lpstr>
      <vt:lpstr>PGP 消息发送</vt:lpstr>
      <vt:lpstr>PGP 消息接收</vt:lpstr>
      <vt:lpstr>PGP 密钥管理</vt:lpstr>
      <vt:lpstr>PGP 信任模型举例</vt:lpstr>
      <vt:lpstr>S/MIME协议</vt:lpstr>
      <vt:lpstr>S/MIME 功能</vt:lpstr>
      <vt:lpstr>S/MIME 支持的密码算法</vt:lpstr>
      <vt:lpstr>S/MIME 消息</vt:lpstr>
      <vt:lpstr>S/MIME 认证处理</vt:lpstr>
      <vt:lpstr>证书颁发机构</vt:lpstr>
      <vt:lpstr>S/MIME 增强的安全服务</vt:lpstr>
      <vt:lpstr>DKIM协议</vt:lpstr>
      <vt:lpstr>邮件协议架构</vt:lpstr>
      <vt:lpstr>DKIM 设计</vt:lpstr>
      <vt:lpstr>总结</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qiuzhlin</cp:lastModifiedBy>
  <cp:revision>817</cp:revision>
  <dcterms:created xsi:type="dcterms:W3CDTF">2017-03-10T06:09:35Z</dcterms:created>
  <dcterms:modified xsi:type="dcterms:W3CDTF">2023-05-17T05:54:38Z</dcterms:modified>
</cp:coreProperties>
</file>