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62"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7" autoAdjust="0"/>
  </p:normalViewPr>
  <p:slideViewPr>
    <p:cSldViewPr snapToGrid="0">
      <p:cViewPr varScale="1">
        <p:scale>
          <a:sx n="76" d="100"/>
          <a:sy n="76" d="100"/>
        </p:scale>
        <p:origin x="191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2020/6/22 Monday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t>10</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61919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C568DFF-B69B-4015-A722-4BEE95007EE8}" type="slidenum">
              <a:rPr lang="en-AU" altLang="zh-CN"/>
              <a:t>11</a:t>
            </a:fld>
            <a:endParaRPr lang="en-AU" altLang="zh-CN"/>
          </a:p>
        </p:txBody>
      </p:sp>
      <p:sp>
        <p:nvSpPr>
          <p:cNvPr id="35843" name="Rectangle 2"/>
          <p:cNvSpPr>
            <a:spLocks noGrp="1" noRot="1" noChangeAspect="1" noChangeArrowheads="1" noTextEdit="1"/>
          </p:cNvSpPr>
          <p:nvPr>
            <p:ph type="sldImg"/>
          </p:nvPr>
        </p:nvSpPr>
        <p:spPr/>
      </p:sp>
      <p:sp>
        <p:nvSpPr>
          <p:cNvPr id="35844"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497465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A399847-649F-4AFB-9EF1-D4B23CB28778}" type="slidenum">
              <a:rPr lang="en-AU" altLang="zh-CN"/>
              <a:t>12</a:t>
            </a:fld>
            <a:endParaRPr lang="en-AU" altLang="zh-CN"/>
          </a:p>
        </p:txBody>
      </p:sp>
      <p:sp>
        <p:nvSpPr>
          <p:cNvPr id="37891" name="Rectangle 2"/>
          <p:cNvSpPr>
            <a:spLocks noGrp="1" noRot="1" noChangeAspect="1" noChangeArrowheads="1" noTextEdit="1"/>
          </p:cNvSpPr>
          <p:nvPr>
            <p:ph type="sldImg"/>
          </p:nvPr>
        </p:nvSpPr>
        <p:spPr/>
      </p:sp>
      <p:sp>
        <p:nvSpPr>
          <p:cNvPr id="37892"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731938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406CCCE-FB12-407F-95FA-A44A965CCE5F}" type="slidenum">
              <a:rPr lang="en-AU" altLang="zh-CN"/>
              <a:t>13</a:t>
            </a:fld>
            <a:endParaRPr lang="en-AU" altLang="zh-CN"/>
          </a:p>
        </p:txBody>
      </p:sp>
      <p:sp>
        <p:nvSpPr>
          <p:cNvPr id="39939" name="Rectangle 1026"/>
          <p:cNvSpPr>
            <a:spLocks noGrp="1" noRot="1" noChangeAspect="1" noChangeArrowheads="1" noTextEdit="1"/>
          </p:cNvSpPr>
          <p:nvPr>
            <p:ph type="sldImg"/>
          </p:nvPr>
        </p:nvSpPr>
        <p:spPr/>
      </p:sp>
      <p:sp>
        <p:nvSpPr>
          <p:cNvPr id="39940"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583380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9FE5706E-E90A-4406-9369-6C32D23FD5D3}" type="slidenum">
              <a:rPr lang="en-AU" altLang="zh-CN"/>
              <a:t>14</a:t>
            </a:fld>
            <a:endParaRPr lang="en-AU" altLang="zh-CN"/>
          </a:p>
        </p:txBody>
      </p:sp>
      <p:sp>
        <p:nvSpPr>
          <p:cNvPr id="41987" name="Rectangle 1026"/>
          <p:cNvSpPr>
            <a:spLocks noGrp="1" noRot="1" noChangeAspect="1" noChangeArrowheads="1" noTextEdit="1"/>
          </p:cNvSpPr>
          <p:nvPr>
            <p:ph type="sldImg"/>
          </p:nvPr>
        </p:nvSpPr>
        <p:spPr/>
      </p:sp>
      <p:sp>
        <p:nvSpPr>
          <p:cNvPr id="41988"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26063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4A019C-AD70-424B-AD54-5FD8848A18A9}" type="slidenum">
              <a:rPr lang="en-AU" altLang="zh-CN"/>
              <a:t>15</a:t>
            </a:fld>
            <a:endParaRPr lang="en-AU" altLang="zh-CN"/>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00864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1EB90A8-2757-4911-9577-9EE74FEF5D00}" type="slidenum">
              <a:rPr lang="en-AU" altLang="zh-CN"/>
              <a:t>16</a:t>
            </a:fld>
            <a:endParaRPr lang="en-AU" altLang="zh-CN"/>
          </a:p>
        </p:txBody>
      </p:sp>
      <p:sp>
        <p:nvSpPr>
          <p:cNvPr id="46083" name="Rectangle 2"/>
          <p:cNvSpPr>
            <a:spLocks noGrp="1" noRot="1" noChangeAspect="1" noChangeArrowheads="1" noTextEdit="1"/>
          </p:cNvSpPr>
          <p:nvPr>
            <p:ph type="sldImg"/>
          </p:nvPr>
        </p:nvSpPr>
        <p:spPr/>
      </p:sp>
      <p:sp>
        <p:nvSpPr>
          <p:cNvPr id="46084" name="Rectangle 3"/>
          <p:cNvSpPr>
            <a:spLocks noGrp="1" noChangeArrowheads="1"/>
          </p:cNvSpPr>
          <p:nvPr>
            <p:ph type="body" idx="1"/>
          </p:nvPr>
        </p:nvSpPr>
        <p:spPr>
          <a:xfrm>
            <a:off x="542925" y="4343400"/>
            <a:ext cx="5759450" cy="4341813"/>
          </a:xfrm>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721102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p:sp>
      <p:sp>
        <p:nvSpPr>
          <p:cNvPr id="48131"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48132" name="Slide Number Placeholder 3"/>
          <p:cNvSpPr>
            <a:spLocks noGrp="1"/>
          </p:cNvSpPr>
          <p:nvPr>
            <p:ph type="sldNum" sz="quarter" idx="5"/>
          </p:nvPr>
        </p:nvSpPr>
        <p:spPr>
          <a:noFill/>
        </p:spPr>
        <p:txBody>
          <a:bodyPr/>
          <a:lstStyle/>
          <a:p>
            <a:fld id="{D0A98109-1FDE-4FDE-9803-7D7D391AD373}" type="slidenum">
              <a:rPr lang="en-AU" altLang="zh-CN"/>
              <a:t>17</a:t>
            </a:fld>
            <a:endParaRPr lang="en-AU" altLang="zh-CN"/>
          </a:p>
        </p:txBody>
      </p:sp>
    </p:spTree>
    <p:extLst>
      <p:ext uri="{BB962C8B-B14F-4D97-AF65-F5344CB8AC3E}">
        <p14:creationId xmlns:p14="http://schemas.microsoft.com/office/powerpoint/2010/main" val="22347313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p:sp>
      <p:sp>
        <p:nvSpPr>
          <p:cNvPr id="50179"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0180" name="Slide Number Placeholder 3"/>
          <p:cNvSpPr>
            <a:spLocks noGrp="1"/>
          </p:cNvSpPr>
          <p:nvPr>
            <p:ph type="sldNum" sz="quarter" idx="5"/>
          </p:nvPr>
        </p:nvSpPr>
        <p:spPr>
          <a:noFill/>
        </p:spPr>
        <p:txBody>
          <a:bodyPr/>
          <a:lstStyle/>
          <a:p>
            <a:fld id="{D6D53C66-1A0D-4AF6-98E4-7D5EB97B0BFF}" type="slidenum">
              <a:rPr lang="en-AU" altLang="zh-CN"/>
              <a:t>18</a:t>
            </a:fld>
            <a:endParaRPr lang="en-AU" altLang="zh-CN"/>
          </a:p>
        </p:txBody>
      </p:sp>
    </p:spTree>
    <p:extLst>
      <p:ext uri="{BB962C8B-B14F-4D97-AF65-F5344CB8AC3E}">
        <p14:creationId xmlns:p14="http://schemas.microsoft.com/office/powerpoint/2010/main" val="23379059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p:sp>
      <p:sp>
        <p:nvSpPr>
          <p:cNvPr id="52227"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52228" name="Slide Number Placeholder 3"/>
          <p:cNvSpPr>
            <a:spLocks noGrp="1"/>
          </p:cNvSpPr>
          <p:nvPr>
            <p:ph type="sldNum" sz="quarter" idx="5"/>
          </p:nvPr>
        </p:nvSpPr>
        <p:spPr>
          <a:noFill/>
        </p:spPr>
        <p:txBody>
          <a:bodyPr/>
          <a:lstStyle/>
          <a:p>
            <a:fld id="{53B0629F-0836-4FF3-BBDF-6F013599B4FB}" type="slidenum">
              <a:rPr lang="en-AU" altLang="zh-CN"/>
              <a:t>19</a:t>
            </a:fld>
            <a:endParaRPr lang="en-AU" altLang="zh-CN"/>
          </a:p>
        </p:txBody>
      </p:sp>
    </p:spTree>
    <p:extLst>
      <p:ext uri="{BB962C8B-B14F-4D97-AF65-F5344CB8AC3E}">
        <p14:creationId xmlns:p14="http://schemas.microsoft.com/office/powerpoint/2010/main" val="2065764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2D48E2D-2694-4188-B35A-70EF7AF0FE19}" type="slidenum">
              <a:rPr lang="en-AU" altLang="zh-CN"/>
              <a:t>2</a:t>
            </a:fld>
            <a:endParaRPr lang="en-AU" altLang="zh-CN"/>
          </a:p>
        </p:txBody>
      </p:sp>
      <p:sp>
        <p:nvSpPr>
          <p:cNvPr id="19459" name="Rectangle 1026"/>
          <p:cNvSpPr>
            <a:spLocks noGrp="1" noRot="1" noChangeAspect="1" noChangeArrowheads="1" noTextEdit="1"/>
          </p:cNvSpPr>
          <p:nvPr>
            <p:ph type="sldImg"/>
          </p:nvPr>
        </p:nvSpPr>
        <p:spPr/>
      </p:sp>
      <p:sp>
        <p:nvSpPr>
          <p:cNvPr id="19460" name="Rectangle 1027"/>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14984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7B3D289-D616-4355-A06C-AFDD2F2CE1A9}" type="slidenum">
              <a:rPr lang="en-AU" altLang="zh-CN"/>
              <a:t>20</a:t>
            </a:fld>
            <a:endParaRPr lang="en-AU" altLang="zh-CN"/>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p:spPr>
        <p:txBody>
          <a:bodyPr/>
          <a:lstStyle/>
          <a:p>
            <a:pPr eaLnBrk="1" hangingPunct="1"/>
            <a:endParaRPr lang="en-AU" altLang="zh-CN" dirty="0" smtClean="0">
              <a:latin typeface="Arial" panose="020B0604020202020204" pitchFamily="34" charset="0"/>
            </a:endParaRPr>
          </a:p>
        </p:txBody>
      </p:sp>
    </p:spTree>
    <p:extLst>
      <p:ext uri="{BB962C8B-B14F-4D97-AF65-F5344CB8AC3E}">
        <p14:creationId xmlns:p14="http://schemas.microsoft.com/office/powerpoint/2010/main" val="890808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1813"/>
          </a:xfrm>
        </p:spPr>
        <p:txBody>
          <a:bodyPr>
            <a:normAutofit/>
          </a:bodyPr>
          <a:lstStyle/>
          <a:p>
            <a:pPr>
              <a:lnSpc>
                <a:spcPct val="90000"/>
              </a:lnSpc>
            </a:pPr>
            <a:endParaRPr lang="en-US" dirty="0" smtClean="0">
              <a:latin typeface="Arial" panose="020B0604020202020204" pitchFamily="34" charset="0"/>
            </a:endParaRPr>
          </a:p>
        </p:txBody>
      </p:sp>
      <p:sp>
        <p:nvSpPr>
          <p:cNvPr id="60420" name="Slide Number Placeholder 3"/>
          <p:cNvSpPr>
            <a:spLocks noGrp="1"/>
          </p:cNvSpPr>
          <p:nvPr>
            <p:ph type="sldNum" sz="quarter" idx="5"/>
          </p:nvPr>
        </p:nvSpPr>
        <p:spPr>
          <a:noFill/>
        </p:spPr>
        <p:txBody>
          <a:bodyPr/>
          <a:lstStyle/>
          <a:p>
            <a:fld id="{FA340EE2-322F-4327-B642-3F17EED588AB}" type="slidenum">
              <a:rPr lang="en-AU" altLang="zh-CN"/>
              <a:t>21</a:t>
            </a:fld>
            <a:endParaRPr lang="en-AU" altLang="zh-CN"/>
          </a:p>
        </p:txBody>
      </p:sp>
    </p:spTree>
    <p:extLst>
      <p:ext uri="{BB962C8B-B14F-4D97-AF65-F5344CB8AC3E}">
        <p14:creationId xmlns:p14="http://schemas.microsoft.com/office/powerpoint/2010/main" val="25457525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p:sp>
      <p:sp>
        <p:nvSpPr>
          <p:cNvPr id="62467"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62468" name="Slide Number Placeholder 3"/>
          <p:cNvSpPr>
            <a:spLocks noGrp="1"/>
          </p:cNvSpPr>
          <p:nvPr>
            <p:ph type="sldNum" sz="quarter" idx="5"/>
          </p:nvPr>
        </p:nvSpPr>
        <p:spPr>
          <a:noFill/>
        </p:spPr>
        <p:txBody>
          <a:bodyPr/>
          <a:lstStyle/>
          <a:p>
            <a:fld id="{7806C04A-D200-4504-8533-5DC26A27F8B6}" type="slidenum">
              <a:rPr lang="en-AU" altLang="zh-CN"/>
              <a:t>22</a:t>
            </a:fld>
            <a:endParaRPr lang="en-AU" altLang="zh-CN"/>
          </a:p>
        </p:txBody>
      </p:sp>
    </p:spTree>
    <p:extLst>
      <p:ext uri="{BB962C8B-B14F-4D97-AF65-F5344CB8AC3E}">
        <p14:creationId xmlns:p14="http://schemas.microsoft.com/office/powerpoint/2010/main" val="153140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p:cNvSpPr>
          <p:nvPr>
            <p:ph type="sldImg"/>
          </p:nvPr>
        </p:nvSpPr>
        <p:spPr/>
      </p:sp>
      <p:sp>
        <p:nvSpPr>
          <p:cNvPr id="64515" name="Notes Placeholder 2"/>
          <p:cNvSpPr>
            <a:spLocks noGrp="1"/>
          </p:cNvSpPr>
          <p:nvPr>
            <p:ph type="body" idx="1"/>
          </p:nvPr>
        </p:nvSpPr>
        <p:spPr>
          <a:noFill/>
        </p:spPr>
        <p:txBody>
          <a:bodyPr/>
          <a:lstStyle/>
          <a:p>
            <a:endParaRPr lang="en-US" dirty="0" smtClean="0">
              <a:latin typeface="Arial" panose="020B0604020202020204" pitchFamily="34" charset="0"/>
            </a:endParaRPr>
          </a:p>
        </p:txBody>
      </p:sp>
      <p:sp>
        <p:nvSpPr>
          <p:cNvPr id="64516" name="Slide Number Placeholder 3"/>
          <p:cNvSpPr>
            <a:spLocks noGrp="1"/>
          </p:cNvSpPr>
          <p:nvPr>
            <p:ph type="sldNum" sz="quarter" idx="5"/>
          </p:nvPr>
        </p:nvSpPr>
        <p:spPr>
          <a:noFill/>
        </p:spPr>
        <p:txBody>
          <a:bodyPr/>
          <a:lstStyle/>
          <a:p>
            <a:fld id="{2BB12092-D2AB-4D6E-A3DB-2260B531CF14}" type="slidenum">
              <a:rPr lang="en-AU" altLang="zh-CN"/>
              <a:t>23</a:t>
            </a:fld>
            <a:endParaRPr lang="en-AU" altLang="zh-CN"/>
          </a:p>
        </p:txBody>
      </p:sp>
    </p:spTree>
    <p:extLst>
      <p:ext uri="{BB962C8B-B14F-4D97-AF65-F5344CB8AC3E}">
        <p14:creationId xmlns:p14="http://schemas.microsoft.com/office/powerpoint/2010/main" val="653953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341813"/>
          </a:xfrm>
        </p:spPr>
        <p:txBody>
          <a:bodyPr>
            <a:normAutofit/>
          </a:bodyPr>
          <a:lstStyle/>
          <a:p>
            <a:endParaRPr lang="en-US" sz="1100" dirty="0" smtClean="0">
              <a:latin typeface="Arial" panose="020B0604020202020204" pitchFamily="34" charset="0"/>
            </a:endParaRPr>
          </a:p>
        </p:txBody>
      </p:sp>
      <p:sp>
        <p:nvSpPr>
          <p:cNvPr id="66564" name="Slide Number Placeholder 3"/>
          <p:cNvSpPr>
            <a:spLocks noGrp="1"/>
          </p:cNvSpPr>
          <p:nvPr>
            <p:ph type="sldNum" sz="quarter" idx="5"/>
          </p:nvPr>
        </p:nvSpPr>
        <p:spPr>
          <a:noFill/>
        </p:spPr>
        <p:txBody>
          <a:bodyPr/>
          <a:lstStyle/>
          <a:p>
            <a:fld id="{266468BD-B12D-45BC-A6B2-FE84371388E0}" type="slidenum">
              <a:rPr lang="en-AU" altLang="zh-CN"/>
              <a:t>24</a:t>
            </a:fld>
            <a:endParaRPr lang="en-AU" altLang="zh-CN"/>
          </a:p>
        </p:txBody>
      </p:sp>
    </p:spTree>
    <p:extLst>
      <p:ext uri="{BB962C8B-B14F-4D97-AF65-F5344CB8AC3E}">
        <p14:creationId xmlns:p14="http://schemas.microsoft.com/office/powerpoint/2010/main" val="15466159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0F1DFF3E-5EBC-4064-8743-84FDED09DF28}" type="slidenum">
              <a:rPr lang="en-AU" altLang="zh-CN"/>
              <a:t>25</a:t>
            </a:fld>
            <a:endParaRPr lang="en-AU" altLang="zh-CN"/>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p:spPr>
        <p:txBody>
          <a:bodyPr/>
          <a:lstStyle/>
          <a:p>
            <a:pPr eaLnBrk="1" hangingPunct="1"/>
            <a:r>
              <a:rPr lang="en-US" smtClean="0">
                <a:latin typeface="Arial" panose="020B0604020202020204" pitchFamily="34" charset="0"/>
              </a:rPr>
              <a:t>Chapter 11 summary.</a:t>
            </a:r>
          </a:p>
        </p:txBody>
      </p:sp>
    </p:spTree>
    <p:extLst>
      <p:ext uri="{BB962C8B-B14F-4D97-AF65-F5344CB8AC3E}">
        <p14:creationId xmlns:p14="http://schemas.microsoft.com/office/powerpoint/2010/main" val="3018687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t>3</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600012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5C46D8FD-EFC6-49B5-ADD8-9C9F27B667CE}" type="slidenum">
              <a:rPr lang="en-AU" altLang="zh-CN"/>
              <a:t>4</a:t>
            </a:fld>
            <a:endParaRPr lang="en-AU" altLang="zh-CN"/>
          </a:p>
        </p:txBody>
      </p:sp>
      <p:sp>
        <p:nvSpPr>
          <p:cNvPr id="21507" name="Rectangle 2"/>
          <p:cNvSpPr>
            <a:spLocks noGrp="1" noRot="1" noChangeAspect="1" noChangeArrowheads="1" noTextEdit="1"/>
          </p:cNvSpPr>
          <p:nvPr>
            <p:ph type="sldImg"/>
          </p:nvPr>
        </p:nvSpPr>
        <p:spPr/>
      </p:sp>
      <p:sp>
        <p:nvSpPr>
          <p:cNvPr id="21508" name="Rectangle 3"/>
          <p:cNvSpPr>
            <a:spLocks noGrp="1" noChangeArrowheads="1"/>
          </p:cNvSpPr>
          <p:nvPr>
            <p:ph type="body" idx="1"/>
          </p:nvPr>
        </p:nvSpPr>
        <p:spPr>
          <a:noFill/>
        </p:spPr>
        <p:txBody>
          <a:bodyPr/>
          <a:lstStyle/>
          <a:p>
            <a:pPr marL="228600" indent="-228600"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944320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2CD713C1-C87E-4183-9F89-65FDB6762287}" type="slidenum">
              <a:rPr lang="en-AU" altLang="zh-CN"/>
              <a:t>5</a:t>
            </a:fld>
            <a:endParaRPr lang="en-AU" altLang="zh-CN"/>
          </a:p>
        </p:txBody>
      </p:sp>
      <p:sp>
        <p:nvSpPr>
          <p:cNvPr id="23555" name="Rectangle 2"/>
          <p:cNvSpPr>
            <a:spLocks noGrp="1" noRot="1" noChangeAspect="1" noChangeArrowheads="1" noTextEdit="1"/>
          </p:cNvSpPr>
          <p:nvPr>
            <p:ph type="sldImg"/>
          </p:nvPr>
        </p:nvSpPr>
        <p:spPr/>
      </p:sp>
      <p:sp>
        <p:nvSpPr>
          <p:cNvPr id="2355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4266856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CE0EE18D-7CE6-49E0-BAA5-52591D2A748B}" type="slidenum">
              <a:rPr lang="en-AU" altLang="zh-CN"/>
              <a:t>6</a:t>
            </a:fld>
            <a:endParaRPr lang="en-AU" altLang="zh-CN"/>
          </a:p>
        </p:txBody>
      </p:sp>
      <p:sp>
        <p:nvSpPr>
          <p:cNvPr id="27651"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124203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36EF1C5-BA70-4D6B-9841-7F8066E0F1D5}" type="slidenum">
              <a:rPr lang="en-AU" altLang="zh-CN"/>
              <a:t>7</a:t>
            </a:fld>
            <a:endParaRPr lang="en-AU" altLang="zh-CN"/>
          </a:p>
        </p:txBody>
      </p:sp>
      <p:sp>
        <p:nvSpPr>
          <p:cNvPr id="29699"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314063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7637D3E9-47E9-407A-9BBA-3BB0B15F60C6}" type="slidenum">
              <a:rPr lang="en-AU" altLang="zh-CN"/>
              <a:t>8</a:t>
            </a:fld>
            <a:endParaRPr lang="en-AU" altLang="zh-CN"/>
          </a:p>
        </p:txBody>
      </p:sp>
      <p:sp>
        <p:nvSpPr>
          <p:cNvPr id="31747" name="Rectangle 2"/>
          <p:cNvSpPr>
            <a:spLocks noGrp="1" noRot="1" noChangeAspect="1" noChangeArrowheads="1" noTextEdit="1"/>
          </p:cNvSpPr>
          <p:nvPr>
            <p:ph type="sldImg"/>
          </p:nvPr>
        </p:nvSpPr>
        <p:spPr/>
      </p:sp>
      <p:sp>
        <p:nvSpPr>
          <p:cNvPr id="31748" name="Rectangle 3"/>
          <p:cNvSpPr>
            <a:spLocks noGrp="1" noChangeArrowheads="1"/>
          </p:cNvSpPr>
          <p:nvPr>
            <p:ph type="body" idx="1"/>
          </p:nvPr>
        </p:nvSpPr>
        <p:spPr>
          <a:noFill/>
        </p:spPr>
        <p:txBody>
          <a:bodyPr/>
          <a:lstStyle/>
          <a:p>
            <a:pPr eaLnBrk="1" hangingPunct="1"/>
            <a:endParaRPr lang="en-AU" altLang="zh-CN" dirty="0" smtClean="0">
              <a:latin typeface="Arial" panose="020B0604020202020204" pitchFamily="34" charset="0"/>
            </a:endParaRPr>
          </a:p>
        </p:txBody>
      </p:sp>
    </p:spTree>
    <p:extLst>
      <p:ext uri="{BB962C8B-B14F-4D97-AF65-F5344CB8AC3E}">
        <p14:creationId xmlns:p14="http://schemas.microsoft.com/office/powerpoint/2010/main" val="382861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204BB8E5-AD17-4A37-9F1D-017A13EBF5F2}" type="slidenum">
              <a:rPr lang="en-AU" altLang="zh-CN"/>
              <a:t>9</a:t>
            </a:fld>
            <a:endParaRPr lang="en-AU" altLang="zh-CN"/>
          </a:p>
        </p:txBody>
      </p:sp>
      <p:sp>
        <p:nvSpPr>
          <p:cNvPr id="33795" name="Rectangle 2"/>
          <p:cNvSpPr>
            <a:spLocks noGrp="1" noRot="1" noChangeAspect="1" noChangeArrowheads="1" noTextEdit="1"/>
          </p:cNvSpPr>
          <p:nvPr>
            <p:ph type="sldImg"/>
          </p:nvPr>
        </p:nvSpPr>
        <p:spPr/>
      </p:sp>
      <p:sp>
        <p:nvSpPr>
          <p:cNvPr id="33796" name="Rectangle 3"/>
          <p:cNvSpPr>
            <a:spLocks noGrp="1" noChangeArrowheads="1"/>
          </p:cNvSpPr>
          <p:nvPr>
            <p:ph type="body" idx="1"/>
          </p:nvPr>
        </p:nvSpPr>
        <p:spPr>
          <a:noFill/>
        </p:spPr>
        <p:txBody>
          <a:bodyPr/>
          <a:lstStyle/>
          <a:p>
            <a:pPr eaLnBrk="1" hangingPunct="1"/>
            <a:endParaRPr lang="en-US" dirty="0" smtClean="0">
              <a:latin typeface="Arial" panose="020B0604020202020204" pitchFamily="34" charset="0"/>
            </a:endParaRPr>
          </a:p>
        </p:txBody>
      </p:sp>
    </p:spTree>
    <p:extLst>
      <p:ext uri="{BB962C8B-B14F-4D97-AF65-F5344CB8AC3E}">
        <p14:creationId xmlns:p14="http://schemas.microsoft.com/office/powerpoint/2010/main" val="2860738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smtClean="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2020/6/22 Monday</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2020/6/22 Monday</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2020/6/22 Monday</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ea typeface="ＭＳ Ｐゴシック" panose="020B0600070205080204" pitchFamily="34" charset="-128"/>
              </a:rPr>
              <a:t>第十一章 防火墙</a:t>
            </a:r>
            <a:endParaRPr lang="zh-CN" altLang="en-US" dirty="0"/>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林秋镇博士</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深圳大学计算机与软件学院</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qiuzhlin@szu.edu.cn</a:t>
            </a:r>
            <a:endParaRPr lang="zh-CN" altLang="en-US"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smtClean="0"/>
              <a:t>包过滤器</a:t>
            </a:r>
            <a:r>
              <a:rPr lang="zh-CN" altLang="en-US" smtClean="0">
                <a:ea typeface="宋体" panose="02010600030101010101" pitchFamily="2" charset="-122"/>
              </a:rPr>
              <a:t>的攻击</a:t>
            </a:r>
            <a:endParaRPr lang="en-AU" altLang="zh-CN" smtClean="0"/>
          </a:p>
        </p:txBody>
      </p:sp>
      <p:sp>
        <p:nvSpPr>
          <p:cNvPr id="54275" name="Rectangle 3"/>
          <p:cNvSpPr>
            <a:spLocks noGrp="1" noChangeArrowheads="1"/>
          </p:cNvSpPr>
          <p:nvPr>
            <p:ph type="body" idx="1"/>
          </p:nvPr>
        </p:nvSpPr>
        <p:spPr>
          <a:xfrm>
            <a:off x="845389" y="2043839"/>
            <a:ext cx="10363200" cy="4114800"/>
          </a:xfrm>
        </p:spPr>
        <p:txBody>
          <a:bodyPr/>
          <a:lstStyle/>
          <a:p>
            <a:pPr eaLnBrk="1" hangingPunct="1">
              <a:lnSpc>
                <a:spcPct val="90000"/>
              </a:lnSpc>
            </a:pPr>
            <a:r>
              <a:rPr lang="en-US" dirty="0" err="1" smtClean="0">
                <a:latin typeface="华文楷体" panose="02010600040101010101" pitchFamily="2" charset="-122"/>
                <a:ea typeface="华文楷体" panose="02010600040101010101" pitchFamily="2" charset="-122"/>
              </a:rPr>
              <a:t>IP地址</a:t>
            </a:r>
            <a:r>
              <a:rPr lang="zh-CN" altLang="en-US" dirty="0" smtClean="0">
                <a:latin typeface="华文楷体" panose="02010600040101010101" pitchFamily="2" charset="-122"/>
                <a:ea typeface="华文楷体" panose="02010600040101010101" pitchFamily="2" charset="-122"/>
              </a:rPr>
              <a:t>假冒攻击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信任一个假地址</a:t>
            </a:r>
          </a:p>
          <a:p>
            <a:pPr lvl="1" eaLnBrk="1" hangingPunct="1">
              <a:lnSpc>
                <a:spcPct val="90000"/>
              </a:lnSpc>
            </a:pPr>
            <a:r>
              <a:rPr lang="en-US" dirty="0" err="1" smtClean="0">
                <a:latin typeface="华文楷体" panose="02010600040101010101" pitchFamily="2" charset="-122"/>
                <a:ea typeface="华文楷体" panose="02010600040101010101" pitchFamily="2" charset="-122"/>
              </a:rPr>
              <a:t>在路由器上添加过滤器以阻止</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US" dirty="0" err="1" smtClean="0">
                <a:latin typeface="华文楷体" panose="02010600040101010101" pitchFamily="2" charset="-122"/>
                <a:ea typeface="华文楷体" panose="02010600040101010101" pitchFamily="2" charset="-122"/>
              </a:rPr>
              <a:t>源路由攻击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攻击者设置默认路由</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阻止源路由数据包</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细小帧</a:t>
            </a:r>
            <a:r>
              <a:rPr lang="en-US" dirty="0" err="1" smtClean="0">
                <a:latin typeface="华文楷体" panose="02010600040101010101" pitchFamily="2" charset="-122"/>
                <a:ea typeface="华文楷体" panose="02010600040101010101" pitchFamily="2" charset="-122"/>
              </a:rPr>
              <a:t>攻击</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在几个</a:t>
            </a:r>
            <a:r>
              <a:rPr lang="zh-CN" altLang="en-US" dirty="0" smtClean="0">
                <a:latin typeface="华文楷体" panose="02010600040101010101" pitchFamily="2" charset="-122"/>
                <a:ea typeface="华文楷体" panose="02010600040101010101" pitchFamily="2" charset="-122"/>
              </a:rPr>
              <a:t>特别</a:t>
            </a:r>
            <a:r>
              <a:rPr lang="en-US" dirty="0" smtClean="0">
                <a:latin typeface="华文楷体" panose="02010600040101010101" pitchFamily="2" charset="-122"/>
                <a:ea typeface="华文楷体" panose="02010600040101010101" pitchFamily="2" charset="-122"/>
              </a:rPr>
              <a:t>小</a:t>
            </a:r>
            <a:r>
              <a:rPr lang="zh-CN" altLang="en-US" dirty="0" smtClean="0">
                <a:latin typeface="华文楷体" panose="02010600040101010101" pitchFamily="2" charset="-122"/>
                <a:ea typeface="华文楷体" panose="02010600040101010101" pitchFamily="2" charset="-122"/>
              </a:rPr>
              <a:t>的</a:t>
            </a:r>
            <a:r>
              <a:rPr lang="en-US" dirty="0" err="1" smtClean="0">
                <a:latin typeface="华文楷体" panose="02010600040101010101" pitchFamily="2" charset="-122"/>
                <a:ea typeface="华文楷体" panose="02010600040101010101" pitchFamily="2" charset="-122"/>
              </a:rPr>
              <a:t>数据</a:t>
            </a:r>
            <a:r>
              <a:rPr lang="zh-CN" altLang="en-US" dirty="0" smtClean="0">
                <a:latin typeface="华文楷体" panose="02010600040101010101" pitchFamily="2" charset="-122"/>
                <a:ea typeface="华文楷体" panose="02010600040101010101" pitchFamily="2" charset="-122"/>
              </a:rPr>
              <a:t>帧</a:t>
            </a:r>
            <a:r>
              <a:rPr lang="en-US" dirty="0" err="1" smtClean="0">
                <a:latin typeface="华文楷体" panose="02010600040101010101" pitchFamily="2" charset="-122"/>
                <a:ea typeface="华文楷体" panose="02010600040101010101" pitchFamily="2" charset="-122"/>
              </a:rPr>
              <a:t>上分割TCP</a:t>
            </a:r>
            <a:r>
              <a:rPr lang="zh-CN" altLang="en-US" dirty="0" smtClean="0">
                <a:latin typeface="华文楷体" panose="02010600040101010101" pitchFamily="2" charset="-122"/>
                <a:ea typeface="华文楷体" panose="02010600040101010101" pitchFamily="2" charset="-122"/>
              </a:rPr>
              <a:t>字头</a:t>
            </a:r>
            <a:r>
              <a:rPr lang="en-US" dirty="0" err="1" smtClean="0">
                <a:latin typeface="华文楷体" panose="02010600040101010101" pitchFamily="2" charset="-122"/>
                <a:ea typeface="华文楷体" panose="02010600040101010101" pitchFamily="2" charset="-122"/>
              </a:rPr>
              <a:t>信息</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希望过滤路由只检查第一个帧，其余通过</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955214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z="4000" dirty="0" smtClean="0"/>
              <a:t> </a:t>
            </a:r>
            <a:r>
              <a:rPr lang="en-US" sz="4000" dirty="0" err="1" smtClean="0"/>
              <a:t>状态</a:t>
            </a:r>
            <a:r>
              <a:rPr lang="zh-CN" altLang="en-US" sz="4000" dirty="0" smtClean="0"/>
              <a:t>检测防火墙</a:t>
            </a:r>
            <a:endParaRPr lang="en-US" sz="4000" dirty="0" smtClean="0"/>
          </a:p>
        </p:txBody>
      </p:sp>
      <p:sp>
        <p:nvSpPr>
          <p:cNvPr id="51203" name="Rectangle 3"/>
          <p:cNvSpPr>
            <a:spLocks noGrp="1" noChangeArrowheads="1"/>
          </p:cNvSpPr>
          <p:nvPr>
            <p:ph type="body" idx="1"/>
          </p:nvPr>
        </p:nvSpPr>
        <p:spPr>
          <a:xfrm>
            <a:off x="857797" y="1998624"/>
            <a:ext cx="9932123" cy="4310741"/>
          </a:xfrm>
        </p:spPr>
        <p:txBody>
          <a:bodyPr/>
          <a:lstStyle/>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传统的包过滤不检查更高一层的</a:t>
            </a:r>
            <a:r>
              <a:rPr lang="zh-CN" altLang="en-US" dirty="0" smtClean="0">
                <a:latin typeface="华文楷体" panose="02010600040101010101" pitchFamily="2" charset="-122"/>
                <a:ea typeface="华文楷体" panose="02010600040101010101" pitchFamily="2" charset="-122"/>
              </a:rPr>
              <a:t>上下文信息</a:t>
            </a:r>
            <a:endParaRPr lang="en-AU" altLang="zh-CN" dirty="0" smtClean="0">
              <a:latin typeface="华文楷体" panose="02010600040101010101" pitchFamily="2" charset="-122"/>
              <a:ea typeface="华文楷体" panose="02010600040101010101" pitchFamily="2" charset="-122"/>
            </a:endParaRPr>
          </a:p>
          <a:p>
            <a:pPr lvl="1" eaLnBrk="1" hangingPunct="1">
              <a:lnSpc>
                <a:spcPct val="90000"/>
              </a:lnSpc>
            </a:pPr>
            <a:r>
              <a:rPr lang="en-AU" altLang="zh-CN" dirty="0" err="1" smtClean="0">
                <a:latin typeface="华文楷体" panose="02010600040101010101" pitchFamily="2" charset="-122"/>
                <a:ea typeface="华文楷体" panose="02010600040101010101" pitchFamily="2" charset="-122"/>
              </a:rPr>
              <a:t>即匹配</a:t>
            </a:r>
            <a:r>
              <a:rPr lang="zh-CN" altLang="en-US" dirty="0" smtClean="0">
                <a:latin typeface="华文楷体" panose="02010600040101010101" pitchFamily="2" charset="-122"/>
                <a:ea typeface="华文楷体" panose="02010600040101010101" pitchFamily="2" charset="-122"/>
              </a:rPr>
              <a:t>访问</a:t>
            </a:r>
            <a:r>
              <a:rPr lang="en-AU" altLang="zh-CN" dirty="0" err="1" smtClean="0">
                <a:latin typeface="华文楷体" panose="02010600040101010101" pitchFamily="2" charset="-122"/>
                <a:ea typeface="华文楷体" panose="02010600040101010101" pitchFamily="2" charset="-122"/>
              </a:rPr>
              <a:t>包和外向流</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r>
              <a:rPr lang="en-US" dirty="0" err="1" smtClean="0">
                <a:latin typeface="华文楷体" panose="02010600040101010101" pitchFamily="2" charset="-122"/>
                <a:ea typeface="华文楷体" panose="02010600040101010101" pitchFamily="2" charset="-122"/>
              </a:rPr>
              <a:t>状态</a:t>
            </a:r>
            <a:r>
              <a:rPr lang="zh-CN" altLang="en-US" dirty="0" smtClean="0">
                <a:latin typeface="华文楷体" panose="02010600040101010101" pitchFamily="2" charset="-122"/>
                <a:ea typeface="华文楷体" panose="02010600040101010101" pitchFamily="2" charset="-122"/>
              </a:rPr>
              <a:t>检测防火墙</a:t>
            </a:r>
            <a:r>
              <a:rPr lang="en-US" dirty="0" err="1" smtClean="0">
                <a:latin typeface="华文楷体" panose="02010600040101010101" pitchFamily="2" charset="-122"/>
                <a:ea typeface="华文楷体" panose="02010600040101010101" pitchFamily="2" charset="-122"/>
              </a:rPr>
              <a:t>解决了这一</a:t>
            </a:r>
            <a:r>
              <a:rPr lang="zh-CN" altLang="en-US" dirty="0" smtClean="0">
                <a:latin typeface="华文楷体" panose="02010600040101010101" pitchFamily="2" charset="-122"/>
                <a:ea typeface="华文楷体" panose="02010600040101010101" pitchFamily="2" charset="-122"/>
              </a:rPr>
              <a:t>问题</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他们在上下文</a:t>
            </a:r>
            <a:r>
              <a:rPr lang="zh-CN" altLang="en-US" dirty="0" smtClean="0">
                <a:latin typeface="华文楷体" panose="02010600040101010101" pitchFamily="2" charset="-122"/>
                <a:ea typeface="华文楷体" panose="02010600040101010101" pitchFamily="2" charset="-122"/>
              </a:rPr>
              <a:t>语境</a:t>
            </a:r>
            <a:r>
              <a:rPr lang="en-AU" altLang="zh-CN" dirty="0" err="1" smtClean="0">
                <a:latin typeface="华文楷体" panose="02010600040101010101" pitchFamily="2" charset="-122"/>
                <a:ea typeface="华文楷体" panose="02010600040101010101" pitchFamily="2" charset="-122"/>
              </a:rPr>
              <a:t>中检查每个IP包</a:t>
            </a:r>
            <a:endParaRPr lang="en-AU" altLang="zh-CN"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跟踪客户</a:t>
            </a:r>
            <a:r>
              <a:rPr lang="zh-CN" altLang="en-US" dirty="0" smtClean="0">
                <a:latin typeface="华文楷体" panose="02010600040101010101" pitchFamily="2" charset="-122"/>
                <a:ea typeface="华文楷体" panose="02010600040101010101" pitchFamily="2" charset="-122"/>
              </a:rPr>
              <a:t>端</a:t>
            </a:r>
            <a:r>
              <a:rPr lang="en-US" dirty="0" err="1" smtClean="0">
                <a:latin typeface="华文楷体" panose="02010600040101010101" pitchFamily="2" charset="-122"/>
                <a:ea typeface="华文楷体" panose="02010600040101010101" pitchFamily="2" charset="-122"/>
              </a:rPr>
              <a:t>服务器会话</a:t>
            </a:r>
            <a:r>
              <a:rPr lang="zh-CN" altLang="en-US" dirty="0" smtClean="0">
                <a:latin typeface="华文楷体" panose="02010600040101010101" pitchFamily="2" charset="-122"/>
                <a:ea typeface="华文楷体" panose="02010600040101010101" pitchFamily="2" charset="-122"/>
              </a:rPr>
              <a:t>，建造出站</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连接目录</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检查每个包是否有效属于一个</a:t>
            </a:r>
            <a:endParaRPr lang="en-US" dirty="0" smtClean="0">
              <a:latin typeface="华文楷体" panose="02010600040101010101" pitchFamily="2" charset="-122"/>
              <a:ea typeface="华文楷体" panose="02010600040101010101" pitchFamily="2" charset="-122"/>
            </a:endParaRP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因此，能够</a:t>
            </a:r>
            <a:r>
              <a:rPr lang="zh-CN" altLang="en-AU" dirty="0" smtClean="0">
                <a:latin typeface="华文楷体" panose="02010600040101010101" pitchFamily="2" charset="-122"/>
                <a:ea typeface="华文楷体" panose="02010600040101010101" pitchFamily="2" charset="-122"/>
              </a:rPr>
              <a:t>在上下文中</a:t>
            </a:r>
            <a:r>
              <a:rPr lang="en-AU" altLang="zh-CN" dirty="0" err="1" smtClean="0">
                <a:latin typeface="华文楷体" panose="02010600040101010101" pitchFamily="2" charset="-122"/>
                <a:ea typeface="华文楷体" panose="02010600040101010101" pitchFamily="2" charset="-122"/>
              </a:rPr>
              <a:t>更好地检测</a:t>
            </a:r>
            <a:r>
              <a:rPr lang="zh-CN" altLang="en-AU" dirty="0" smtClean="0">
                <a:latin typeface="华文楷体" panose="02010600040101010101" pitchFamily="2" charset="-122"/>
                <a:ea typeface="华文楷体" panose="02010600040101010101" pitchFamily="2" charset="-122"/>
              </a:rPr>
              <a:t>伪造</a:t>
            </a:r>
            <a:r>
              <a:rPr lang="en-AU" altLang="zh-CN" dirty="0" smtClean="0">
                <a:latin typeface="华文楷体" panose="02010600040101010101" pitchFamily="2" charset="-122"/>
                <a:ea typeface="华文楷体" panose="02010600040101010101" pitchFamily="2" charset="-122"/>
              </a:rPr>
              <a:t>包</a:t>
            </a:r>
          </a:p>
          <a:p>
            <a:pPr eaLnBrk="1" hangingPunct="1">
              <a:lnSpc>
                <a:spcPct val="90000"/>
              </a:lnSpc>
            </a:pPr>
            <a:r>
              <a:rPr lang="en-AU" altLang="zh-CN" dirty="0" err="1" smtClean="0">
                <a:latin typeface="华文楷体" panose="02010600040101010101" pitchFamily="2" charset="-122"/>
                <a:ea typeface="华文楷体" panose="02010600040101010101" pitchFamily="2" charset="-122"/>
              </a:rPr>
              <a:t>甚至可能检查有限的应用程序数据</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83687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sz="4000" dirty="0" err="1" smtClean="0">
                <a:ea typeface="+mj-ea"/>
                <a:cs typeface="+mj-cs"/>
              </a:rPr>
              <a:t>防火墙的应用</a:t>
            </a:r>
            <a:r>
              <a:rPr lang="zh-CN" altLang="en-US" sz="4000" dirty="0" smtClean="0">
                <a:ea typeface="+mj-ea"/>
                <a:cs typeface="+mj-cs"/>
              </a:rPr>
              <a:t>层</a:t>
            </a:r>
            <a:r>
              <a:rPr sz="4000" dirty="0" err="1" smtClean="0">
                <a:ea typeface="+mj-ea"/>
                <a:cs typeface="+mj-cs"/>
              </a:rPr>
              <a:t>网关</a:t>
            </a:r>
            <a:r>
              <a:rPr sz="4000" dirty="0" err="1">
                <a:ea typeface="+mj-ea"/>
                <a:cs typeface="+mj-cs"/>
              </a:rPr>
              <a:t>（或代理</a:t>
            </a:r>
            <a:r>
              <a:rPr sz="4000" dirty="0">
                <a:ea typeface="+mj-ea"/>
                <a:cs typeface="+mj-cs"/>
              </a:rPr>
              <a:t>）</a:t>
            </a:r>
          </a:p>
        </p:txBody>
      </p:sp>
      <p:sp>
        <p:nvSpPr>
          <p:cNvPr id="55299" name="Rectangle 3"/>
          <p:cNvSpPr>
            <a:spLocks noGrp="1" noChangeArrowheads="1"/>
          </p:cNvSpPr>
          <p:nvPr>
            <p:ph type="body" idx="1"/>
          </p:nvPr>
        </p:nvSpPr>
        <p:spPr>
          <a:xfrm>
            <a:off x="857797" y="1937660"/>
            <a:ext cx="9226731" cy="4763586"/>
          </a:xfrm>
        </p:spPr>
        <p:txBody>
          <a:bodyPr/>
          <a:lstStyle/>
          <a:p>
            <a:pPr eaLnBrk="1" hangingPunct="1">
              <a:defRPr/>
            </a:pPr>
            <a:r>
              <a:rPr lang="en-AU" dirty="0" err="1">
                <a:latin typeface="华文楷体" panose="02010600040101010101" pitchFamily="2" charset="-122"/>
                <a:ea typeface="华文楷体" panose="02010600040101010101" pitchFamily="2" charset="-122"/>
                <a:cs typeface="+mn-cs"/>
              </a:rPr>
              <a:t>具有特定于应用程序的网关</a:t>
            </a:r>
            <a:r>
              <a:rPr lang="en-AU" dirty="0">
                <a:latin typeface="华文楷体" panose="02010600040101010101" pitchFamily="2" charset="-122"/>
                <a:ea typeface="华文楷体" panose="02010600040101010101" pitchFamily="2" charset="-122"/>
                <a:cs typeface="+mn-cs"/>
              </a:rPr>
              <a:t>/</a:t>
            </a:r>
            <a:r>
              <a:rPr lang="en-AU" dirty="0" err="1" smtClean="0">
                <a:latin typeface="华文楷体" panose="02010600040101010101" pitchFamily="2" charset="-122"/>
                <a:ea typeface="华文楷体" panose="02010600040101010101" pitchFamily="2" charset="-122"/>
                <a:cs typeface="+mn-cs"/>
              </a:rPr>
              <a:t>代理</a:t>
            </a:r>
            <a:r>
              <a:rPr lang="zh-CN" altLang="en-US" dirty="0" smtClean="0">
                <a:latin typeface="华文楷体" panose="02010600040101010101" pitchFamily="2" charset="-122"/>
                <a:ea typeface="华文楷体" panose="02010600040101010101" pitchFamily="2" charset="-122"/>
                <a:cs typeface="+mn-cs"/>
              </a:rPr>
              <a:t>（更安全）</a:t>
            </a:r>
            <a:r>
              <a:rPr lang="en-AU" dirty="0" smtClean="0">
                <a:latin typeface="华文楷体" panose="02010600040101010101" pitchFamily="2" charset="-122"/>
                <a:ea typeface="华文楷体" panose="02010600040101010101" pitchFamily="2" charset="-122"/>
                <a:cs typeface="+mn-cs"/>
              </a:rPr>
              <a:t> </a:t>
            </a:r>
            <a:endParaRPr lang="en-AU" dirty="0">
              <a:latin typeface="华文楷体" panose="02010600040101010101" pitchFamily="2" charset="-122"/>
              <a:ea typeface="华文楷体" panose="02010600040101010101" pitchFamily="2" charset="-122"/>
              <a:cs typeface="+mn-cs"/>
            </a:endParaRPr>
          </a:p>
          <a:p>
            <a:pPr eaLnBrk="1" hangingPunct="1">
              <a:defRPr/>
            </a:pPr>
            <a:r>
              <a:rPr lang="en-AU" dirty="0" err="1">
                <a:latin typeface="华文楷体" panose="02010600040101010101" pitchFamily="2" charset="-122"/>
                <a:ea typeface="华文楷体" panose="02010600040101010101" pitchFamily="2" charset="-122"/>
                <a:cs typeface="+mn-cs"/>
              </a:rPr>
              <a:t>完全访问协议</a:t>
            </a:r>
            <a:r>
              <a:rPr lang="en-AU" dirty="0">
                <a:latin typeface="华文楷体" panose="02010600040101010101" pitchFamily="2" charset="-122"/>
                <a:ea typeface="华文楷体" panose="02010600040101010101" pitchFamily="2" charset="-122"/>
                <a:cs typeface="+mn-cs"/>
              </a:rPr>
              <a:t> </a:t>
            </a:r>
          </a:p>
          <a:p>
            <a:pPr lvl="1" eaLnBrk="1" hangingPunct="1">
              <a:defRPr/>
            </a:pPr>
            <a:r>
              <a:rPr lang="en-AU" dirty="0" err="1">
                <a:latin typeface="华文楷体" panose="02010600040101010101" pitchFamily="2" charset="-122"/>
                <a:ea typeface="华文楷体" panose="02010600040101010101" pitchFamily="2" charset="-122"/>
              </a:rPr>
              <a:t>用户请求来自代理的服务</a:t>
            </a:r>
            <a:r>
              <a:rPr lang="en-AU" dirty="0">
                <a:latin typeface="华文楷体" panose="02010600040101010101" pitchFamily="2" charset="-122"/>
                <a:ea typeface="华文楷体" panose="02010600040101010101" pitchFamily="2" charset="-122"/>
              </a:rPr>
              <a:t> </a:t>
            </a:r>
          </a:p>
          <a:p>
            <a:pPr lvl="1" eaLnBrk="1" hangingPunct="1">
              <a:defRPr/>
            </a:pPr>
            <a:r>
              <a:rPr lang="en-AU" dirty="0" err="1">
                <a:latin typeface="华文楷体" panose="02010600040101010101" pitchFamily="2" charset="-122"/>
                <a:ea typeface="华文楷体" panose="02010600040101010101" pitchFamily="2" charset="-122"/>
              </a:rPr>
              <a:t>代理将请求验证为合法</a:t>
            </a:r>
            <a:endParaRPr lang="en-AU" dirty="0">
              <a:latin typeface="华文楷体" panose="02010600040101010101" pitchFamily="2" charset="-122"/>
              <a:ea typeface="华文楷体" panose="02010600040101010101" pitchFamily="2" charset="-122"/>
            </a:endParaRPr>
          </a:p>
          <a:p>
            <a:pPr lvl="1" eaLnBrk="1" hangingPunct="1">
              <a:defRPr/>
            </a:pPr>
            <a:r>
              <a:rPr lang="en-AU" dirty="0" err="1">
                <a:latin typeface="华文楷体" panose="02010600040101010101" pitchFamily="2" charset="-122"/>
                <a:ea typeface="华文楷体" panose="02010600040101010101" pitchFamily="2" charset="-122"/>
              </a:rPr>
              <a:t>然后行动请求并返回结果给用户</a:t>
            </a:r>
            <a:endParaRPr lang="en-AU" dirty="0">
              <a:latin typeface="华文楷体" panose="02010600040101010101" pitchFamily="2" charset="-122"/>
              <a:ea typeface="华文楷体" panose="02010600040101010101" pitchFamily="2" charset="-122"/>
            </a:endParaRPr>
          </a:p>
          <a:p>
            <a:pPr lvl="1" eaLnBrk="1" hangingPunct="1">
              <a:defRPr/>
            </a:pPr>
            <a:r>
              <a:rPr lang="en-AU" dirty="0" err="1">
                <a:latin typeface="华文楷体" panose="02010600040101010101" pitchFamily="2" charset="-122"/>
                <a:ea typeface="华文楷体" panose="02010600040101010101" pitchFamily="2" charset="-122"/>
              </a:rPr>
              <a:t>可以在应用程序级别记录</a:t>
            </a:r>
            <a:r>
              <a:rPr lang="en-AU" dirty="0">
                <a:latin typeface="华文楷体" panose="02010600040101010101" pitchFamily="2" charset="-122"/>
                <a:ea typeface="华文楷体" panose="02010600040101010101" pitchFamily="2" charset="-122"/>
              </a:rPr>
              <a:t>/</a:t>
            </a:r>
            <a:r>
              <a:rPr lang="en-AU" dirty="0" err="1">
                <a:latin typeface="华文楷体" panose="02010600040101010101" pitchFamily="2" charset="-122"/>
                <a:ea typeface="华文楷体" panose="02010600040101010101" pitchFamily="2" charset="-122"/>
              </a:rPr>
              <a:t>审核流量</a:t>
            </a:r>
            <a:endParaRPr lang="en-AU" dirty="0">
              <a:latin typeface="华文楷体" panose="02010600040101010101" pitchFamily="2" charset="-122"/>
              <a:ea typeface="华文楷体" panose="02010600040101010101" pitchFamily="2" charset="-122"/>
            </a:endParaRPr>
          </a:p>
          <a:p>
            <a:pPr eaLnBrk="1" hangingPunct="1">
              <a:defRPr/>
            </a:pPr>
            <a:r>
              <a:rPr lang="en-AU" dirty="0" err="1">
                <a:latin typeface="华文楷体" panose="02010600040101010101" pitchFamily="2" charset="-122"/>
                <a:ea typeface="华文楷体" panose="02010600040101010101" pitchFamily="2" charset="-122"/>
                <a:cs typeface="+mn-cs"/>
              </a:rPr>
              <a:t>每个服务需要单独的代理</a:t>
            </a:r>
            <a:r>
              <a:rPr lang="en-AU" dirty="0">
                <a:latin typeface="华文楷体" panose="02010600040101010101" pitchFamily="2" charset="-122"/>
                <a:ea typeface="华文楷体" panose="02010600040101010101" pitchFamily="2" charset="-122"/>
                <a:cs typeface="+mn-cs"/>
              </a:rPr>
              <a:t> </a:t>
            </a:r>
          </a:p>
          <a:p>
            <a:pPr lvl="1" eaLnBrk="1" hangingPunct="1">
              <a:defRPr/>
            </a:pPr>
            <a:r>
              <a:rPr lang="zh-CN" altLang="en-US" dirty="0" smtClean="0">
                <a:latin typeface="华文楷体" panose="02010600040101010101" pitchFamily="2" charset="-122"/>
                <a:ea typeface="华文楷体" panose="02010600040101010101" pitchFamily="2" charset="-122"/>
              </a:rPr>
              <a:t>对所有双向的流量进行检查和传送</a:t>
            </a:r>
            <a:endParaRPr lang="en-US" altLang="zh-CN" dirty="0">
              <a:latin typeface="华文楷体" panose="02010600040101010101" pitchFamily="2" charset="-122"/>
              <a:ea typeface="华文楷体" panose="02010600040101010101" pitchFamily="2" charset="-122"/>
            </a:endParaRPr>
          </a:p>
          <a:p>
            <a:pPr lvl="1" eaLnBrk="1" hangingPunct="1">
              <a:defRPr/>
            </a:pPr>
            <a:r>
              <a:rPr lang="zh-CN" altLang="en-US" dirty="0">
                <a:latin typeface="华文楷体" panose="02010600040101010101" pitchFamily="2" charset="-122"/>
                <a:ea typeface="华文楷体" panose="02010600040101010101" pitchFamily="2" charset="-122"/>
              </a:rPr>
              <a:t>对每个连接的额外处理带来</a:t>
            </a:r>
            <a:r>
              <a:rPr lang="zh-CN" altLang="en-US" dirty="0" smtClean="0">
                <a:latin typeface="华文楷体" panose="02010600040101010101" pitchFamily="2" charset="-122"/>
                <a:ea typeface="华文楷体" panose="02010600040101010101" pitchFamily="2" charset="-122"/>
              </a:rPr>
              <a:t>开销</a:t>
            </a:r>
            <a:endParaRPr lang="en-US"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9877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97884" y="518165"/>
            <a:ext cx="9435737" cy="1139825"/>
          </a:xfrm>
        </p:spPr>
        <p:txBody>
          <a:bodyPr/>
          <a:lstStyle/>
          <a:p>
            <a:pPr eaLnBrk="1" hangingPunct="1">
              <a:defRPr/>
            </a:pPr>
            <a:r>
              <a:rPr lang="en-AU" sz="4000" dirty="0" err="1" smtClean="0">
                <a:ea typeface="+mj-ea"/>
                <a:cs typeface="+mj-cs"/>
              </a:rPr>
              <a:t>防火墙的应用</a:t>
            </a:r>
            <a:r>
              <a:rPr lang="zh-CN" altLang="en-US" sz="4000" dirty="0" smtClean="0">
                <a:ea typeface="+mj-ea"/>
                <a:cs typeface="+mj-cs"/>
              </a:rPr>
              <a:t>层</a:t>
            </a:r>
            <a:r>
              <a:rPr lang="en-AU" sz="4000" dirty="0" err="1" smtClean="0">
                <a:ea typeface="+mj-ea"/>
                <a:cs typeface="+mj-cs"/>
              </a:rPr>
              <a:t>网关</a:t>
            </a:r>
            <a:r>
              <a:rPr lang="en-AU" sz="4000" dirty="0" err="1">
                <a:ea typeface="+mj-ea"/>
                <a:cs typeface="+mj-cs"/>
              </a:rPr>
              <a:t>（或代理</a:t>
            </a:r>
            <a:r>
              <a:rPr lang="en-AU" sz="4000" dirty="0">
                <a:ea typeface="+mj-ea"/>
                <a:cs typeface="+mj-cs"/>
              </a:rPr>
              <a:t>）</a:t>
            </a:r>
          </a:p>
        </p:txBody>
      </p:sp>
      <p:pic>
        <p:nvPicPr>
          <p:cNvPr id="38915" name="Picture 5" descr="Ch20. Firewall Types.pdf                                       002F6F4DMacintosh HD                   B83AE914:"/>
          <p:cNvPicPr>
            <a:picLocks noChangeAspect="1" noChangeArrowheads="1"/>
          </p:cNvPicPr>
          <p:nvPr/>
        </p:nvPicPr>
        <p:blipFill>
          <a:blip r:embed="rId3"/>
          <a:srcRect l="9265" t="32216" r="9265" b="42955"/>
          <a:stretch>
            <a:fillRect/>
          </a:stretch>
        </p:blipFill>
        <p:spPr bwMode="auto">
          <a:xfrm>
            <a:off x="2032000" y="4376060"/>
            <a:ext cx="8443384" cy="2489200"/>
          </a:xfrm>
          <a:prstGeom prst="rect">
            <a:avLst/>
          </a:prstGeom>
          <a:noFill/>
          <a:ln w="9525">
            <a:noFill/>
            <a:miter lim="800000"/>
            <a:headEnd/>
            <a:tailEnd/>
          </a:ln>
        </p:spPr>
      </p:pic>
      <p:pic>
        <p:nvPicPr>
          <p:cNvPr id="38916" name="Picture 4"/>
          <p:cNvPicPr>
            <a:picLocks noChangeAspect="1"/>
          </p:cNvPicPr>
          <p:nvPr/>
        </p:nvPicPr>
        <p:blipFill>
          <a:blip r:embed="rId4"/>
          <a:srcRect/>
          <a:stretch>
            <a:fillRect/>
          </a:stretch>
        </p:blipFill>
        <p:spPr bwMode="auto">
          <a:xfrm>
            <a:off x="3860800" y="1774375"/>
            <a:ext cx="4605867" cy="2578100"/>
          </a:xfrm>
          <a:prstGeom prst="rect">
            <a:avLst/>
          </a:prstGeom>
          <a:noFill/>
          <a:ln w="9525">
            <a:noFill/>
            <a:miter lim="800000"/>
            <a:headEnd/>
            <a:tailEnd/>
          </a:ln>
        </p:spPr>
      </p:pic>
    </p:spTree>
    <p:extLst>
      <p:ext uri="{BB962C8B-B14F-4D97-AF65-F5344CB8AC3E}">
        <p14:creationId xmlns:p14="http://schemas.microsoft.com/office/powerpoint/2010/main" val="2274730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sz="4000" dirty="0" err="1" smtClean="0">
                <a:ea typeface="+mj-ea"/>
                <a:cs typeface="+mj-cs"/>
              </a:rPr>
              <a:t>防火墙</a:t>
            </a:r>
            <a:r>
              <a:rPr lang="zh-CN" altLang="en-US" sz="4000" dirty="0" smtClean="0">
                <a:ea typeface="+mj-ea"/>
                <a:cs typeface="+mj-cs"/>
              </a:rPr>
              <a:t>链</a:t>
            </a:r>
            <a:r>
              <a:rPr sz="4000" dirty="0" smtClean="0">
                <a:ea typeface="+mj-ea"/>
                <a:cs typeface="+mj-cs"/>
              </a:rPr>
              <a:t>路</a:t>
            </a:r>
            <a:r>
              <a:rPr lang="zh-CN" altLang="en-US" sz="4000" dirty="0" smtClean="0">
                <a:ea typeface="+mj-ea"/>
                <a:cs typeface="+mj-cs"/>
              </a:rPr>
              <a:t>层</a:t>
            </a:r>
            <a:r>
              <a:rPr sz="4000" dirty="0" err="1" smtClean="0">
                <a:ea typeface="+mj-ea"/>
                <a:cs typeface="+mj-cs"/>
              </a:rPr>
              <a:t>网关</a:t>
            </a:r>
            <a:r>
              <a:rPr lang="zh-CN" altLang="en-US" sz="4000" dirty="0" smtClean="0">
                <a:ea typeface="+mj-ea"/>
                <a:cs typeface="+mj-cs"/>
              </a:rPr>
              <a:t>（或代理）</a:t>
            </a:r>
            <a:endParaRPr sz="4000" dirty="0">
              <a:ea typeface="+mj-ea"/>
              <a:cs typeface="+mj-cs"/>
            </a:endParaRPr>
          </a:p>
        </p:txBody>
      </p:sp>
      <p:sp>
        <p:nvSpPr>
          <p:cNvPr id="58371" name="Rectangle 3"/>
          <p:cNvSpPr>
            <a:spLocks noGrp="1" noChangeArrowheads="1"/>
          </p:cNvSpPr>
          <p:nvPr>
            <p:ph type="body" idx="1"/>
          </p:nvPr>
        </p:nvSpPr>
        <p:spPr>
          <a:xfrm>
            <a:off x="831671" y="1989913"/>
            <a:ext cx="11146971" cy="4005937"/>
          </a:xfrm>
        </p:spPr>
        <p:txBody>
          <a:bodyPr/>
          <a:lstStyle/>
          <a:p>
            <a:pPr eaLnBrk="1" hangingPunct="1"/>
            <a:r>
              <a:rPr lang="zh-CN" altLang="en-US" dirty="0" smtClean="0">
                <a:latin typeface="华文楷体" panose="02010600040101010101" pitchFamily="2" charset="-122"/>
                <a:ea typeface="华文楷体" panose="02010600040101010101" pitchFamily="2" charset="-122"/>
              </a:rPr>
              <a:t>单机系统或者应用层网关为特定应用程序执行的专门功能</a:t>
            </a:r>
            <a:endParaRPr lang="en-US" altLang="zh-CN"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不允许点对点</a:t>
            </a:r>
            <a:r>
              <a:rPr lang="en-US" dirty="0" err="1" smtClean="0">
                <a:latin typeface="华文楷体" panose="02010600040101010101" pitchFamily="2" charset="-122"/>
                <a:ea typeface="华文楷体" panose="02010600040101010101" pitchFamily="2" charset="-122"/>
              </a:rPr>
              <a:t>TCP连接</a:t>
            </a:r>
            <a:r>
              <a:rPr lang="zh-CN" altLang="en-US" dirty="0" smtClean="0">
                <a:latin typeface="华文楷体" panose="02010600040101010101" pitchFamily="2" charset="-122"/>
                <a:ea typeface="华文楷体" panose="02010600040101010101" pitchFamily="2" charset="-122"/>
              </a:rPr>
              <a:t>，相反 ，建立两个</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连接（自身与内部主机，自身与外部主机）</a:t>
            </a:r>
            <a:endParaRPr lang="en-US" dirty="0" smtClean="0">
              <a:latin typeface="华文楷体" panose="02010600040101010101" pitchFamily="2" charset="-122"/>
              <a:ea typeface="华文楷体" panose="02010600040101010101" pitchFamily="2" charset="-122"/>
            </a:endParaRPr>
          </a:p>
          <a:p>
            <a:pPr eaLnBrk="1" hangingPunct="1"/>
            <a:r>
              <a:rPr lang="en-US" dirty="0" err="1" smtClean="0">
                <a:latin typeface="华文楷体" panose="02010600040101010101" pitchFamily="2" charset="-122"/>
                <a:ea typeface="华文楷体" panose="02010600040101010101" pitchFamily="2" charset="-122"/>
              </a:rPr>
              <a:t>一旦创建</a:t>
            </a:r>
            <a:r>
              <a:rPr lang="zh-CN" altLang="en-US" dirty="0" smtClean="0">
                <a:latin typeface="华文楷体" panose="02010600040101010101" pitchFamily="2" charset="-122"/>
                <a:ea typeface="华文楷体" panose="02010600040101010101" pitchFamily="2" charset="-122"/>
              </a:rPr>
              <a:t>，网关在两个连接之间转播</a:t>
            </a:r>
            <a:r>
              <a:rPr lang="en-US" altLang="zh-CN" dirty="0" smtClean="0">
                <a:latin typeface="华文楷体" panose="02010600040101010101" pitchFamily="2" charset="-122"/>
                <a:ea typeface="华文楷体" panose="02010600040101010101" pitchFamily="2" charset="-122"/>
              </a:rPr>
              <a:t>TCP</a:t>
            </a:r>
            <a:r>
              <a:rPr lang="zh-CN" altLang="en-US" dirty="0" smtClean="0">
                <a:latin typeface="华文楷体" panose="02010600040101010101" pitchFamily="2" charset="-122"/>
                <a:ea typeface="华文楷体" panose="02010600040101010101" pitchFamily="2" charset="-122"/>
              </a:rPr>
              <a:t>段，不</a:t>
            </a:r>
            <a:r>
              <a:rPr lang="en-US" dirty="0" err="1" smtClean="0">
                <a:latin typeface="华文楷体" panose="02010600040101010101" pitchFamily="2" charset="-122"/>
                <a:ea typeface="华文楷体" panose="02010600040101010101" pitchFamily="2" charset="-122"/>
              </a:rPr>
              <a:t>检查</a:t>
            </a:r>
            <a:r>
              <a:rPr lang="zh-CN" altLang="en-US" dirty="0" smtClean="0">
                <a:latin typeface="华文楷体" panose="02010600040101010101" pitchFamily="2" charset="-122"/>
                <a:ea typeface="华文楷体" panose="02010600040101010101" pitchFamily="2" charset="-122"/>
              </a:rPr>
              <a:t>其</a:t>
            </a:r>
            <a:r>
              <a:rPr lang="en-US" dirty="0" err="1" smtClean="0">
                <a:latin typeface="华文楷体" panose="02010600040101010101" pitchFamily="2" charset="-122"/>
                <a:ea typeface="华文楷体" panose="02010600040101010101" pitchFamily="2" charset="-122"/>
              </a:rPr>
              <a:t>内容</a:t>
            </a:r>
            <a:endParaRPr lang="en-US"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通常用于受信任的内部用户建立出去的链接</a:t>
            </a:r>
            <a:endParaRPr lang="en-US"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链路层网关实现</a:t>
            </a:r>
            <a:r>
              <a:rPr lang="zh-CN" altLang="en-AU" dirty="0" smtClean="0">
                <a:latin typeface="华文楷体" panose="02010600040101010101" pitchFamily="2" charset="-122"/>
                <a:ea typeface="华文楷体" panose="02010600040101010101" pitchFamily="2" charset="-122"/>
              </a:rPr>
              <a:t>套接字</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SOCKS</a:t>
            </a:r>
            <a:r>
              <a:rPr lang="zh-CN" altLang="en-US" dirty="0" smtClean="0">
                <a:latin typeface="华文楷体" panose="02010600040101010101" pitchFamily="2" charset="-122"/>
                <a:ea typeface="华文楷体" panose="02010600040101010101" pitchFamily="2" charset="-122"/>
              </a:rPr>
              <a:t>）</a:t>
            </a:r>
            <a:r>
              <a:rPr lang="zh-CN" altLang="en-AU" dirty="0" smtClean="0">
                <a:latin typeface="华文楷体" panose="02010600040101010101" pitchFamily="2" charset="-122"/>
                <a:ea typeface="华文楷体" panose="02010600040101010101" pitchFamily="2" charset="-122"/>
              </a:rPr>
              <a:t>连接</a:t>
            </a:r>
          </a:p>
        </p:txBody>
      </p:sp>
    </p:spTree>
    <p:extLst>
      <p:ext uri="{BB962C8B-B14F-4D97-AF65-F5344CB8AC3E}">
        <p14:creationId xmlns:p14="http://schemas.microsoft.com/office/powerpoint/2010/main" val="3493905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609600" y="228601"/>
            <a:ext cx="10972800" cy="1139825"/>
          </a:xfrm>
        </p:spPr>
        <p:txBody>
          <a:bodyPr/>
          <a:lstStyle/>
          <a:p>
            <a:pPr eaLnBrk="1" hangingPunct="1">
              <a:defRPr/>
            </a:pPr>
            <a:r>
              <a:rPr lang="en-AU" sz="4000" dirty="0" err="1" smtClean="0">
                <a:ea typeface="+mj-ea"/>
                <a:cs typeface="+mj-cs"/>
              </a:rPr>
              <a:t>防火墙</a:t>
            </a:r>
            <a:r>
              <a:rPr lang="zh-CN" altLang="en-US" sz="4000" dirty="0" smtClean="0">
                <a:ea typeface="+mj-ea"/>
                <a:cs typeface="+mj-cs"/>
              </a:rPr>
              <a:t>链</a:t>
            </a:r>
            <a:r>
              <a:rPr lang="en-AU" sz="4000" dirty="0" smtClean="0">
                <a:ea typeface="+mj-ea"/>
                <a:cs typeface="+mj-cs"/>
              </a:rPr>
              <a:t>路</a:t>
            </a:r>
            <a:r>
              <a:rPr lang="zh-CN" altLang="en-US" sz="4000" dirty="0" smtClean="0">
                <a:ea typeface="+mj-ea"/>
                <a:cs typeface="+mj-cs"/>
              </a:rPr>
              <a:t>层</a:t>
            </a:r>
            <a:r>
              <a:rPr lang="en-AU" sz="4000" dirty="0" err="1" smtClean="0">
                <a:ea typeface="+mj-ea"/>
                <a:cs typeface="+mj-cs"/>
              </a:rPr>
              <a:t>网关</a:t>
            </a:r>
            <a:endParaRPr lang="en-AU" sz="4000" dirty="0">
              <a:ea typeface="+mj-ea"/>
              <a:cs typeface="+mj-cs"/>
            </a:endParaRPr>
          </a:p>
        </p:txBody>
      </p:sp>
      <p:pic>
        <p:nvPicPr>
          <p:cNvPr id="43011" name="Picture 6" descr="Ch20. Firewall Types.pdf                                       002F6F4DMacintosh HD                   B83AE914:"/>
          <p:cNvPicPr>
            <a:picLocks noChangeAspect="1" noChangeArrowheads="1"/>
          </p:cNvPicPr>
          <p:nvPr/>
        </p:nvPicPr>
        <p:blipFill>
          <a:blip r:embed="rId3"/>
          <a:srcRect l="9265" t="60852" r="9265" b="14317"/>
          <a:stretch>
            <a:fillRect/>
          </a:stretch>
        </p:blipFill>
        <p:spPr bwMode="auto">
          <a:xfrm>
            <a:off x="2032000" y="4114800"/>
            <a:ext cx="8441267" cy="2489200"/>
          </a:xfrm>
          <a:prstGeom prst="rect">
            <a:avLst/>
          </a:prstGeom>
          <a:noFill/>
          <a:ln w="9525">
            <a:noFill/>
            <a:miter lim="800000"/>
            <a:headEnd/>
            <a:tailEnd/>
          </a:ln>
        </p:spPr>
      </p:pic>
      <p:pic>
        <p:nvPicPr>
          <p:cNvPr id="43012" name="Picture 4"/>
          <p:cNvPicPr>
            <a:picLocks noChangeAspect="1"/>
          </p:cNvPicPr>
          <p:nvPr/>
        </p:nvPicPr>
        <p:blipFill>
          <a:blip r:embed="rId4"/>
          <a:srcRect/>
          <a:stretch>
            <a:fillRect/>
          </a:stretch>
        </p:blipFill>
        <p:spPr bwMode="auto">
          <a:xfrm>
            <a:off x="3860800" y="1143000"/>
            <a:ext cx="4639733" cy="2895600"/>
          </a:xfrm>
          <a:prstGeom prst="rect">
            <a:avLst/>
          </a:prstGeom>
          <a:noFill/>
          <a:ln w="9525">
            <a:noFill/>
            <a:miter lim="800000"/>
            <a:headEnd/>
            <a:tailEnd/>
          </a:ln>
        </p:spPr>
      </p:pic>
    </p:spTree>
    <p:extLst>
      <p:ext uri="{BB962C8B-B14F-4D97-AF65-F5344CB8AC3E}">
        <p14:creationId xmlns:p14="http://schemas.microsoft.com/office/powerpoint/2010/main" val="2693312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en-AU" dirty="0">
                <a:ea typeface="+mj-ea"/>
                <a:cs typeface="+mj-cs"/>
              </a:rPr>
              <a:t>堡垒主机</a:t>
            </a:r>
          </a:p>
        </p:txBody>
      </p:sp>
      <p:sp>
        <p:nvSpPr>
          <p:cNvPr id="59395" name="Rectangle 3"/>
          <p:cNvSpPr>
            <a:spLocks noGrp="1" noChangeArrowheads="1"/>
          </p:cNvSpPr>
          <p:nvPr>
            <p:ph type="body" idx="1"/>
          </p:nvPr>
        </p:nvSpPr>
        <p:spPr>
          <a:xfrm>
            <a:off x="857797" y="1989912"/>
            <a:ext cx="10441576" cy="4632960"/>
          </a:xfrm>
        </p:spPr>
        <p:txBody>
          <a:bodyPr/>
          <a:lstStyle/>
          <a:p>
            <a:pPr eaLnBrk="1" hangingPunct="1">
              <a:lnSpc>
                <a:spcPct val="90000"/>
              </a:lnSpc>
              <a:defRPr/>
            </a:pPr>
            <a:r>
              <a:rPr lang="en-AU" sz="2800" dirty="0" err="1" smtClean="0">
                <a:latin typeface="华文楷体" panose="02010600040101010101" pitchFamily="2" charset="-122"/>
                <a:ea typeface="华文楷体" panose="02010600040101010101" pitchFamily="2" charset="-122"/>
                <a:cs typeface="+mn-cs"/>
              </a:rPr>
              <a:t>高度安全的主机系统</a:t>
            </a:r>
            <a:r>
              <a:rPr lang="zh-CN" altLang="en-US" sz="2800" dirty="0" smtClean="0">
                <a:latin typeface="华文楷体" panose="02010600040101010101" pitchFamily="2" charset="-122"/>
                <a:ea typeface="华文楷体" panose="02010600040101010101" pitchFamily="2" charset="-122"/>
                <a:cs typeface="+mn-cs"/>
              </a:rPr>
              <a:t>，可做为平台 </a:t>
            </a:r>
            <a:r>
              <a:rPr lang="en-AU" sz="2800" dirty="0" err="1" smtClean="0">
                <a:latin typeface="华文楷体" panose="02010600040101010101" pitchFamily="2" charset="-122"/>
                <a:ea typeface="华文楷体" panose="02010600040101010101" pitchFamily="2" charset="-122"/>
                <a:cs typeface="+mn-cs"/>
              </a:rPr>
              <a:t>运行</a:t>
            </a:r>
            <a:r>
              <a:rPr lang="zh-CN" altLang="en-US" sz="2800" dirty="0" smtClean="0">
                <a:latin typeface="华文楷体" panose="02010600040101010101" pitchFamily="2" charset="-122"/>
                <a:ea typeface="华文楷体" panose="02010600040101010101" pitchFamily="2" charset="-122"/>
                <a:cs typeface="+mn-cs"/>
              </a:rPr>
              <a:t>链</a:t>
            </a:r>
            <a:r>
              <a:rPr lang="en-AU" sz="2800" dirty="0" smtClean="0">
                <a:latin typeface="华文楷体" panose="02010600040101010101" pitchFamily="2" charset="-122"/>
                <a:ea typeface="华文楷体" panose="02010600040101010101" pitchFamily="2" charset="-122"/>
                <a:cs typeface="+mn-cs"/>
              </a:rPr>
              <a:t>路</a:t>
            </a:r>
            <a:r>
              <a:rPr lang="en-AU" sz="2800" dirty="0">
                <a:latin typeface="华文楷体" panose="02010600040101010101" pitchFamily="2" charset="-122"/>
                <a:ea typeface="华文楷体" panose="02010600040101010101" pitchFamily="2" charset="-122"/>
                <a:cs typeface="+mn-cs"/>
              </a:rPr>
              <a:t>/</a:t>
            </a:r>
            <a:r>
              <a:rPr lang="en-AU" sz="2800" dirty="0" err="1">
                <a:latin typeface="华文楷体" panose="02010600040101010101" pitchFamily="2" charset="-122"/>
                <a:ea typeface="华文楷体" panose="02010600040101010101" pitchFamily="2" charset="-122"/>
                <a:cs typeface="+mn-cs"/>
              </a:rPr>
              <a:t>应用层网关</a:t>
            </a:r>
            <a:r>
              <a:rPr lang="en-AU" sz="2800" dirty="0">
                <a:latin typeface="华文楷体" panose="02010600040101010101" pitchFamily="2" charset="-122"/>
                <a:ea typeface="华文楷体" panose="02010600040101010101" pitchFamily="2" charset="-122"/>
                <a:cs typeface="+mn-cs"/>
              </a:rPr>
              <a:t> </a:t>
            </a:r>
            <a:r>
              <a:rPr lang="zh-CN" altLang="en-US" sz="2800" dirty="0" smtClean="0">
                <a:latin typeface="华文楷体" panose="02010600040101010101" pitchFamily="2" charset="-122"/>
                <a:ea typeface="华文楷体" panose="02010600040101010101" pitchFamily="2" charset="-122"/>
                <a:cs typeface="+mn-cs"/>
              </a:rPr>
              <a:t>，具有以下共同属性：</a:t>
            </a:r>
            <a:endParaRPr lang="en-US" altLang="zh-CN" sz="28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执行操作系统的</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安全</a:t>
            </a:r>
            <a:r>
              <a:rPr lang="zh-CN" altLang="en-US" sz="2400" dirty="0" smtClean="0">
                <a:latin typeface="华文楷体" panose="02010600040101010101" pitchFamily="2" charset="-122"/>
                <a:ea typeface="华文楷体" panose="02010600040101010101" pitchFamily="2" charset="-122"/>
                <a:cs typeface="+mn-cs"/>
              </a:rPr>
              <a:t>版本</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只安装</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基本的服务</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DNS</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FTP</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HTTP</a:t>
            </a:r>
            <a:r>
              <a:rPr lang="zh-CN" altLang="en-US" sz="2400" dirty="0" smtClean="0">
                <a:latin typeface="华文楷体" panose="02010600040101010101" pitchFamily="2" charset="-122"/>
                <a:ea typeface="华文楷体" panose="02010600040101010101" pitchFamily="2" charset="-122"/>
                <a:cs typeface="+mn-cs"/>
              </a:rPr>
              <a:t>、</a:t>
            </a:r>
            <a:r>
              <a:rPr lang="en-US" altLang="zh-CN" sz="2400" dirty="0" smtClean="0">
                <a:latin typeface="华文楷体" panose="02010600040101010101" pitchFamily="2" charset="-122"/>
                <a:ea typeface="华文楷体" panose="02010600040101010101" pitchFamily="2" charset="-122"/>
                <a:cs typeface="+mn-cs"/>
              </a:rPr>
              <a:t>SMTP</a:t>
            </a:r>
            <a:r>
              <a:rPr lang="zh-CN" altLang="en-US" sz="2400" dirty="0" smtClean="0">
                <a:latin typeface="华文楷体" panose="02010600040101010101" pitchFamily="2" charset="-122"/>
                <a:ea typeface="华文楷体" panose="02010600040101010101" pitchFamily="2" charset="-122"/>
                <a:cs typeface="+mn-cs"/>
              </a:rPr>
              <a:t>）</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各个代理需要各自</a:t>
            </a:r>
            <a:r>
              <a:rPr lang="zh-CN" altLang="en-US" sz="2400" dirty="0" smtClean="0">
                <a:solidFill>
                  <a:srgbClr val="FF0000"/>
                </a:solidFill>
                <a:latin typeface="华文楷体" panose="02010600040101010101" pitchFamily="2" charset="-122"/>
                <a:ea typeface="华文楷体" panose="02010600040101010101" pitchFamily="2" charset="-122"/>
                <a:cs typeface="+mn-cs"/>
              </a:rPr>
              <a:t>认证</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只支持</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标准应用命令集</a:t>
            </a:r>
            <a:r>
              <a:rPr lang="zh-CN" altLang="en-US" sz="2400" dirty="0" smtClean="0">
                <a:latin typeface="华文楷体" panose="02010600040101010101" pitchFamily="2" charset="-122"/>
                <a:ea typeface="华文楷体" panose="02010600040101010101" pitchFamily="2" charset="-122"/>
                <a:cs typeface="+mn-cs"/>
              </a:rPr>
              <a:t>的子集，只允许</a:t>
            </a:r>
            <a:r>
              <a:rPr lang="zh-CN" altLang="en-US" sz="2400" dirty="0" smtClean="0">
                <a:solidFill>
                  <a:srgbClr val="FF0000"/>
                </a:solidFill>
                <a:latin typeface="华文楷体" panose="02010600040101010101" pitchFamily="2" charset="-122"/>
                <a:ea typeface="华文楷体" panose="02010600040101010101" pitchFamily="2" charset="-122"/>
                <a:cs typeface="+mn-cs"/>
              </a:rPr>
              <a:t>特定访问</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记录并维持详细的</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消息审计记录</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代理模块是专门为网络安全设计的非常</a:t>
            </a:r>
            <a:r>
              <a:rPr lang="zh-CN" altLang="en-US" sz="2400" dirty="0" smtClean="0">
                <a:solidFill>
                  <a:srgbClr val="FF0000"/>
                </a:solidFill>
                <a:latin typeface="华文楷体" panose="02010600040101010101" pitchFamily="2" charset="-122"/>
                <a:ea typeface="华文楷体" panose="02010600040101010101" pitchFamily="2" charset="-122"/>
                <a:cs typeface="+mn-cs"/>
              </a:rPr>
              <a:t>小的软件包</a:t>
            </a:r>
            <a:endParaRPr lang="en-US" altLang="zh-CN" sz="2400" dirty="0" smtClean="0">
              <a:solidFill>
                <a:srgbClr val="FF0000"/>
              </a:solidFill>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每个代理都是</a:t>
            </a:r>
            <a:r>
              <a:rPr lang="zh-CN" altLang="en-US" sz="2400" dirty="0" smtClean="0">
                <a:solidFill>
                  <a:srgbClr val="FF0000"/>
                </a:solidFill>
                <a:latin typeface="华文楷体" panose="02010600040101010101" pitchFamily="2" charset="-122"/>
                <a:ea typeface="华文楷体" panose="02010600040101010101" pitchFamily="2" charset="-122"/>
                <a:cs typeface="+mn-cs"/>
              </a:rPr>
              <a:t>独立</a:t>
            </a:r>
            <a:r>
              <a:rPr lang="zh-CN" altLang="en-US" sz="2400" dirty="0" smtClean="0">
                <a:latin typeface="华文楷体" panose="02010600040101010101" pitchFamily="2" charset="-122"/>
                <a:ea typeface="华文楷体" panose="02010600040101010101" pitchFamily="2" charset="-122"/>
                <a:cs typeface="+mn-cs"/>
              </a:rPr>
              <a:t>的</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solidFill>
                  <a:srgbClr val="FF0000"/>
                </a:solidFill>
                <a:latin typeface="华文楷体" panose="02010600040101010101" pitchFamily="2" charset="-122"/>
                <a:ea typeface="华文楷体" panose="02010600040101010101" pitchFamily="2" charset="-122"/>
                <a:cs typeface="+mn-cs"/>
              </a:rPr>
              <a:t>只读初始配置</a:t>
            </a:r>
            <a:r>
              <a:rPr lang="zh-CN" altLang="en-US" sz="2400" dirty="0" smtClean="0">
                <a:latin typeface="华文楷体" panose="02010600040101010101" pitchFamily="2" charset="-122"/>
                <a:ea typeface="华文楷体" panose="02010600040101010101" pitchFamily="2" charset="-122"/>
                <a:cs typeface="+mn-cs"/>
              </a:rPr>
              <a:t>文件以外，不进行其它磁盘读取操作</a:t>
            </a:r>
            <a:endParaRPr lang="en-US" altLang="zh-CN" sz="2400" dirty="0" smtClean="0">
              <a:latin typeface="华文楷体" panose="02010600040101010101" pitchFamily="2" charset="-122"/>
              <a:ea typeface="华文楷体" panose="02010600040101010101" pitchFamily="2" charset="-122"/>
              <a:cs typeface="+mn-cs"/>
            </a:endParaRPr>
          </a:p>
          <a:p>
            <a:pPr indent="342900" eaLnBrk="1" hangingPunct="1">
              <a:lnSpc>
                <a:spcPct val="90000"/>
              </a:lnSpc>
              <a:buFont typeface="Wingdings" panose="05000000000000000000" pitchFamily="2" charset="2"/>
              <a:buChar char="u"/>
              <a:defRPr/>
            </a:pPr>
            <a:r>
              <a:rPr lang="zh-CN" altLang="en-US" sz="2400" dirty="0" smtClean="0">
                <a:latin typeface="华文楷体" panose="02010600040101010101" pitchFamily="2" charset="-122"/>
                <a:ea typeface="华文楷体" panose="02010600040101010101" pitchFamily="2" charset="-122"/>
                <a:cs typeface="+mn-cs"/>
              </a:rPr>
              <a:t>代理以一个</a:t>
            </a:r>
            <a:r>
              <a:rPr lang="zh-CN" altLang="en-US" sz="2400" dirty="0" smtClean="0">
                <a:solidFill>
                  <a:srgbClr val="FF0000"/>
                </a:solidFill>
                <a:latin typeface="华文楷体" panose="02010600040101010101" pitchFamily="2" charset="-122"/>
                <a:ea typeface="华文楷体" panose="02010600040101010101" pitchFamily="2" charset="-122"/>
                <a:cs typeface="+mn-cs"/>
              </a:rPr>
              <a:t>无特权</a:t>
            </a:r>
            <a:r>
              <a:rPr lang="zh-CN" altLang="en-US" sz="2400" dirty="0" smtClean="0">
                <a:latin typeface="华文楷体" panose="02010600040101010101" pitchFamily="2" charset="-122"/>
                <a:ea typeface="华文楷体" panose="02010600040101010101" pitchFamily="2" charset="-122"/>
                <a:cs typeface="+mn-cs"/>
              </a:rPr>
              <a:t>的用户运行</a:t>
            </a:r>
            <a:endParaRPr lang="en-AU" sz="2400"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2790977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主机防火墙</a:t>
            </a:r>
            <a:endParaRPr lang="en-US" dirty="0" smtClean="0"/>
          </a:p>
        </p:txBody>
      </p:sp>
      <p:sp>
        <p:nvSpPr>
          <p:cNvPr id="3" name="Content Placeholder 2"/>
          <p:cNvSpPr>
            <a:spLocks noGrp="1"/>
          </p:cNvSpPr>
          <p:nvPr>
            <p:ph idx="1"/>
          </p:nvPr>
        </p:nvSpPr>
        <p:spPr>
          <a:xfrm>
            <a:off x="845389" y="2004650"/>
            <a:ext cx="10363200" cy="4114800"/>
          </a:xfrm>
        </p:spPr>
        <p:txBody>
          <a:bodyPr/>
          <a:lstStyle/>
          <a:p>
            <a:r>
              <a:rPr lang="zh-CN" altLang="en-US" dirty="0" smtClean="0">
                <a:latin typeface="华文楷体" panose="02010600040101010101" pitchFamily="2" charset="-122"/>
                <a:ea typeface="华文楷体" panose="02010600040101010101" pitchFamily="2" charset="-122"/>
              </a:rPr>
              <a:t>主机防火墙是用来保护个人的软件模块</a:t>
            </a:r>
            <a:endParaRPr lang="en-US" dirty="0" smtClean="0">
              <a:latin typeface="华文楷体" panose="02010600040101010101" pitchFamily="2" charset="-122"/>
              <a:ea typeface="华文楷体" panose="02010600040101010101" pitchFamily="2" charset="-122"/>
            </a:endParaRPr>
          </a:p>
          <a:p>
            <a:pPr lvl="1"/>
            <a:r>
              <a:rPr lang="en-US" dirty="0" smtClean="0">
                <a:latin typeface="华文楷体" panose="02010600040101010101" pitchFamily="2" charset="-122"/>
                <a:ea typeface="华文楷体" panose="02010600040101010101" pitchFamily="2" charset="-122"/>
              </a:rPr>
              <a:t>可</a:t>
            </a:r>
            <a:r>
              <a:rPr lang="zh-CN" altLang="en-US" dirty="0" smtClean="0">
                <a:latin typeface="华文楷体" panose="02010600040101010101" pitchFamily="2" charset="-122"/>
                <a:ea typeface="华文楷体" panose="02010600040101010101" pitchFamily="2" charset="-122"/>
              </a:rPr>
              <a:t>以</a:t>
            </a:r>
            <a:r>
              <a:rPr lang="en-US" dirty="0" err="1" smtClean="0">
                <a:latin typeface="华文楷体" panose="02010600040101010101" pitchFamily="2" charset="-122"/>
                <a:ea typeface="华文楷体" panose="02010600040101010101" pitchFamily="2" charset="-122"/>
              </a:rPr>
              <a:t>在多</a:t>
            </a:r>
            <a:r>
              <a:rPr lang="zh-CN" altLang="en-US" dirty="0" smtClean="0">
                <a:latin typeface="华文楷体" panose="02010600040101010101" pitchFamily="2" charset="-122"/>
                <a:ea typeface="华文楷体" panose="02010600040101010101" pitchFamily="2" charset="-122"/>
              </a:rPr>
              <a:t>个</a:t>
            </a:r>
            <a:r>
              <a:rPr lang="en-US" dirty="0" err="1" smtClean="0">
                <a:latin typeface="华文楷体" panose="02010600040101010101" pitchFamily="2" charset="-122"/>
                <a:ea typeface="华文楷体" panose="02010600040101010101" pitchFamily="2" charset="-122"/>
              </a:rPr>
              <a:t>操作系统中使用</a:t>
            </a:r>
            <a:endParaRPr lang="en-US" dirty="0" smtClean="0">
              <a:latin typeface="华文楷体" panose="02010600040101010101" pitchFamily="2" charset="-122"/>
              <a:ea typeface="华文楷体" panose="02010600040101010101" pitchFamily="2" charset="-122"/>
            </a:endParaRPr>
          </a:p>
          <a:p>
            <a:pPr lvl="1"/>
            <a:r>
              <a:rPr lang="en-US" dirty="0" err="1" smtClean="0">
                <a:latin typeface="华文楷体" panose="02010600040101010101" pitchFamily="2" charset="-122"/>
                <a:ea typeface="华文楷体" panose="02010600040101010101" pitchFamily="2" charset="-122"/>
              </a:rPr>
              <a:t>或者可以作为附加包提供</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一般</a:t>
            </a:r>
            <a:r>
              <a:rPr lang="en-US" dirty="0" err="1" smtClean="0">
                <a:latin typeface="华文楷体" panose="02010600040101010101" pitchFamily="2" charset="-122"/>
                <a:ea typeface="华文楷体" panose="02010600040101010101" pitchFamily="2" charset="-122"/>
              </a:rPr>
              <a:t>用于服务器</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rPr>
              <a:t>优势</a:t>
            </a:r>
            <a:r>
              <a:rPr lang="en-US" dirty="0" smtClean="0">
                <a:latin typeface="华文楷体" panose="02010600040101010101" pitchFamily="2" charset="-122"/>
                <a:ea typeface="华文楷体" panose="02010600040101010101" pitchFamily="2" charset="-122"/>
              </a:rPr>
              <a:t>:</a:t>
            </a:r>
          </a:p>
          <a:p>
            <a:pPr lvl="1"/>
            <a:r>
              <a:rPr lang="en-US" dirty="0" err="1" smtClean="0">
                <a:latin typeface="华文楷体" panose="02010600040101010101" pitchFamily="2" charset="-122"/>
                <a:ea typeface="华文楷体" panose="02010600040101010101" pitchFamily="2" charset="-122"/>
              </a:rPr>
              <a:t>可以</a:t>
            </a:r>
            <a:r>
              <a:rPr lang="zh-CN" altLang="en-US" dirty="0" smtClean="0">
                <a:latin typeface="华文楷体" panose="02010600040101010101" pitchFamily="2" charset="-122"/>
                <a:ea typeface="华文楷体" panose="02010600040101010101" pitchFamily="2" charset="-122"/>
              </a:rPr>
              <a:t>根据</a:t>
            </a:r>
            <a:r>
              <a:rPr lang="en-US" dirty="0" err="1" smtClean="0">
                <a:latin typeface="华文楷体" panose="02010600040101010101" pitchFamily="2" charset="-122"/>
                <a:ea typeface="华文楷体" panose="02010600040101010101" pitchFamily="2" charset="-122"/>
                <a:sym typeface="+mn-ea"/>
              </a:rPr>
              <a:t>主机环境</a:t>
            </a:r>
            <a:r>
              <a:rPr lang="en-US" dirty="0" err="1" smtClean="0">
                <a:latin typeface="华文楷体" panose="02010600040101010101" pitchFamily="2" charset="-122"/>
                <a:ea typeface="华文楷体" panose="02010600040101010101" pitchFamily="2" charset="-122"/>
              </a:rPr>
              <a:t>定制过滤规则</a:t>
            </a:r>
            <a:endParaRPr lang="en-US" dirty="0" smtClean="0">
              <a:latin typeface="华文楷体" panose="02010600040101010101" pitchFamily="2" charset="-122"/>
              <a:ea typeface="华文楷体" panose="02010600040101010101" pitchFamily="2" charset="-122"/>
            </a:endParaRPr>
          </a:p>
          <a:p>
            <a:pPr lvl="1"/>
            <a:r>
              <a:rPr lang="en-US" dirty="0" err="1" smtClean="0">
                <a:latin typeface="华文楷体" panose="02010600040101010101" pitchFamily="2" charset="-122"/>
                <a:ea typeface="华文楷体" panose="02010600040101010101" pitchFamily="2" charset="-122"/>
              </a:rPr>
              <a:t>保护</a:t>
            </a:r>
            <a:r>
              <a:rPr lang="zh-CN" altLang="en-US" dirty="0" smtClean="0">
                <a:latin typeface="华文楷体" panose="02010600040101010101" pitchFamily="2" charset="-122"/>
                <a:ea typeface="华文楷体" panose="02010600040101010101" pitchFamily="2" charset="-122"/>
              </a:rPr>
              <a:t>的提供是</a:t>
            </a:r>
            <a:r>
              <a:rPr lang="en-US" dirty="0" err="1" smtClean="0">
                <a:latin typeface="华文楷体" panose="02010600040101010101" pitchFamily="2" charset="-122"/>
                <a:ea typeface="华文楷体" panose="02010600040101010101" pitchFamily="2" charset="-122"/>
              </a:rPr>
              <a:t>独立</a:t>
            </a:r>
            <a:r>
              <a:rPr lang="zh-CN" altLang="en-US" dirty="0" smtClean="0">
                <a:latin typeface="华文楷体" panose="02010600040101010101" pitchFamily="2" charset="-122"/>
                <a:ea typeface="华文楷体" panose="02010600040101010101" pitchFamily="2" charset="-122"/>
              </a:rPr>
              <a:t>于</a:t>
            </a:r>
            <a:r>
              <a:rPr lang="en-US" dirty="0" err="1" smtClean="0">
                <a:latin typeface="华文楷体" panose="02010600040101010101" pitchFamily="2" charset="-122"/>
                <a:ea typeface="华文楷体" panose="02010600040101010101" pitchFamily="2" charset="-122"/>
              </a:rPr>
              <a:t>拓扑结构</a:t>
            </a:r>
            <a:endParaRPr lang="en-US" dirty="0" smtClean="0">
              <a:latin typeface="华文楷体" panose="02010600040101010101" pitchFamily="2" charset="-122"/>
              <a:ea typeface="华文楷体" panose="02010600040101010101" pitchFamily="2" charset="-122"/>
            </a:endParaRPr>
          </a:p>
          <a:p>
            <a:pPr lvl="1"/>
            <a:r>
              <a:rPr lang="zh-CN" altLang="en-US" dirty="0" smtClean="0">
                <a:latin typeface="华文楷体" panose="02010600040101010101" pitchFamily="2" charset="-122"/>
                <a:ea typeface="华文楷体" panose="02010600040101010101" pitchFamily="2" charset="-122"/>
              </a:rPr>
              <a:t>与独立防火墙一起使用，</a:t>
            </a:r>
            <a:r>
              <a:rPr lang="en-US" dirty="0" err="1" smtClean="0">
                <a:latin typeface="华文楷体" panose="02010600040101010101" pitchFamily="2" charset="-122"/>
                <a:ea typeface="华文楷体" panose="02010600040101010101" pitchFamily="2" charset="-122"/>
              </a:rPr>
              <a:t>提供额外的层</a:t>
            </a:r>
            <a:r>
              <a:rPr lang="en-US" altLang="zh-CN" dirty="0" err="1" smtClean="0">
                <a:latin typeface="华文楷体" panose="02010600040101010101" pitchFamily="2" charset="-122"/>
                <a:ea typeface="华文楷体" panose="02010600040101010101" pitchFamily="2" charset="-122"/>
              </a:rPr>
              <a:t>保护</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367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个人防火墙</a:t>
            </a:r>
          </a:p>
        </p:txBody>
      </p:sp>
      <p:sp>
        <p:nvSpPr>
          <p:cNvPr id="3" name="Content Placeholder 2"/>
          <p:cNvSpPr>
            <a:spLocks noGrp="1"/>
          </p:cNvSpPr>
          <p:nvPr>
            <p:ph idx="1"/>
          </p:nvPr>
        </p:nvSpPr>
        <p:spPr>
          <a:xfrm>
            <a:off x="860701" y="1959435"/>
            <a:ext cx="10752183" cy="4650371"/>
          </a:xfrm>
        </p:spPr>
        <p:txBody>
          <a:bodyPr/>
          <a:lstStyle/>
          <a:p>
            <a:r>
              <a:rPr lang="en-US" dirty="0" err="1" smtClean="0">
                <a:latin typeface="华文楷体" panose="02010600040101010101" pitchFamily="2" charset="-122"/>
                <a:ea typeface="华文楷体" panose="02010600040101010101" pitchFamily="2" charset="-122"/>
              </a:rPr>
              <a:t>控制</a:t>
            </a:r>
            <a:r>
              <a:rPr lang="zh-CN" altLang="en-US" dirty="0" smtClean="0">
                <a:latin typeface="华文楷体" panose="02010600040101010101" pitchFamily="2" charset="-122"/>
                <a:ea typeface="华文楷体" panose="02010600040101010101" pitchFamily="2" charset="-122"/>
              </a:rPr>
              <a:t>一边是</a:t>
            </a:r>
            <a:r>
              <a:rPr lang="en-US" dirty="0" err="1" smtClean="0">
                <a:latin typeface="华文楷体" panose="02010600040101010101" pitchFamily="2" charset="-122"/>
                <a:ea typeface="华文楷体" panose="02010600040101010101" pitchFamily="2" charset="-122"/>
                <a:sym typeface="+mn-ea"/>
              </a:rPr>
              <a:t>电脑</a:t>
            </a:r>
            <a:r>
              <a:rPr lang="en-US" dirty="0" smtClean="0">
                <a:latin typeface="华文楷体" panose="02010600040101010101" pitchFamily="2" charset="-122"/>
                <a:ea typeface="华文楷体" panose="02010600040101010101" pitchFamily="2" charset="-122"/>
                <a:sym typeface="+mn-ea"/>
              </a:rPr>
              <a:t>/</a:t>
            </a:r>
            <a:r>
              <a:rPr lang="en-US" dirty="0" err="1" smtClean="0">
                <a:latin typeface="华文楷体" panose="02010600040101010101" pitchFamily="2" charset="-122"/>
                <a:ea typeface="华文楷体" panose="02010600040101010101" pitchFamily="2" charset="-122"/>
                <a:sym typeface="+mn-ea"/>
              </a:rPr>
              <a:t>工作站</a:t>
            </a:r>
            <a:r>
              <a:rPr lang="zh-CN" altLang="en-US" dirty="0" smtClean="0">
                <a:latin typeface="华文楷体" panose="02010600040101010101" pitchFamily="2" charset="-122"/>
                <a:ea typeface="华文楷体" panose="02010600040101010101" pitchFamily="2" charset="-122"/>
                <a:sym typeface="+mn-ea"/>
              </a:rPr>
              <a:t>，而另一边是</a:t>
            </a:r>
            <a:r>
              <a:rPr lang="en-US" dirty="0" err="1" smtClean="0">
                <a:latin typeface="华文楷体" panose="02010600040101010101" pitchFamily="2" charset="-122"/>
                <a:ea typeface="华文楷体" panose="02010600040101010101" pitchFamily="2" charset="-122"/>
                <a:sym typeface="+mn-ea"/>
              </a:rPr>
              <a:t>因特网或企业网</a:t>
            </a:r>
            <a:r>
              <a:rPr lang="zh-CN" altLang="en-US" dirty="0" smtClean="0">
                <a:latin typeface="华文楷体" panose="02010600040101010101" pitchFamily="2" charset="-122"/>
                <a:ea typeface="华文楷体" panose="02010600040101010101" pitchFamily="2" charset="-122"/>
                <a:sym typeface="+mn-ea"/>
              </a:rPr>
              <a:t>络</a:t>
            </a:r>
            <a:r>
              <a:rPr lang="en-US" dirty="0" err="1" smtClean="0">
                <a:latin typeface="华文楷体" panose="02010600040101010101" pitchFamily="2" charset="-122"/>
                <a:ea typeface="华文楷体" panose="02010600040101010101" pitchFamily="2" charset="-122"/>
              </a:rPr>
              <a:t>之间的</a:t>
            </a:r>
            <a:r>
              <a:rPr lang="zh-CN" altLang="en-US" dirty="0" smtClean="0">
                <a:latin typeface="华文楷体" panose="02010600040101010101" pitchFamily="2" charset="-122"/>
                <a:ea typeface="华文楷体" panose="02010600040101010101" pitchFamily="2" charset="-122"/>
              </a:rPr>
              <a:t>通信</a:t>
            </a:r>
          </a:p>
          <a:p>
            <a:r>
              <a:rPr lang="en-US" dirty="0" err="1" smtClean="0">
                <a:latin typeface="华文楷体" panose="02010600040101010101" pitchFamily="2" charset="-122"/>
                <a:ea typeface="华文楷体" panose="02010600040101010101" pitchFamily="2" charset="-122"/>
              </a:rPr>
              <a:t>个人</a:t>
            </a:r>
            <a:r>
              <a:rPr lang="zh-CN" altLang="en-US" dirty="0" smtClean="0">
                <a:latin typeface="华文楷体" panose="02010600040101010101" pitchFamily="2" charset="-122"/>
                <a:ea typeface="华文楷体" panose="02010600040101010101" pitchFamily="2" charset="-122"/>
              </a:rPr>
              <a:t>计算机</a:t>
            </a:r>
            <a:r>
              <a:rPr lang="en-US" dirty="0" err="1" smtClean="0">
                <a:latin typeface="华文楷体" panose="02010600040101010101" pitchFamily="2" charset="-122"/>
                <a:ea typeface="华文楷体" panose="02010600040101010101" pitchFamily="2" charset="-122"/>
              </a:rPr>
              <a:t>上的软件模块</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可以放置在路由器中，将所有计算机连接到</a:t>
            </a:r>
            <a:r>
              <a:rPr lang="en-US" dirty="0" smtClean="0">
                <a:latin typeface="华文楷体" panose="02010600040101010101" pitchFamily="2" charset="-122"/>
                <a:ea typeface="华文楷体" panose="02010600040101010101" pitchFamily="2" charset="-122"/>
              </a:rPr>
              <a:t>DSL /</a:t>
            </a:r>
            <a:r>
              <a:rPr lang="zh-CN" altLang="en-US" dirty="0" smtClean="0">
                <a:latin typeface="华文楷体" panose="02010600040101010101" pitchFamily="2" charset="-122"/>
                <a:ea typeface="华文楷体" panose="02010600040101010101" pitchFamily="2" charset="-122"/>
              </a:rPr>
              <a:t>调制解调器</a:t>
            </a:r>
            <a:r>
              <a:rPr 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其它网络接口</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rPr>
              <a:t>通常比其他防火墙类型</a:t>
            </a:r>
            <a:r>
              <a:rPr lang="zh-CN" altLang="en-US" dirty="0" smtClean="0">
                <a:latin typeface="华文楷体" panose="02010600040101010101" pitchFamily="2" charset="-122"/>
                <a:ea typeface="华文楷体" panose="02010600040101010101" pitchFamily="2" charset="-122"/>
              </a:rPr>
              <a:t>简单</a:t>
            </a:r>
            <a:endParaRPr lang="en-US" dirty="0" smtClean="0">
              <a:latin typeface="华文楷体" panose="02010600040101010101" pitchFamily="2" charset="-122"/>
              <a:ea typeface="华文楷体" panose="02010600040101010101" pitchFamily="2" charset="-122"/>
            </a:endParaRPr>
          </a:p>
          <a:p>
            <a:r>
              <a:rPr lang="en-US" dirty="0" err="1" smtClean="0">
                <a:latin typeface="华文楷体" panose="02010600040101010101" pitchFamily="2" charset="-122"/>
                <a:ea typeface="华文楷体" panose="02010600040101010101" pitchFamily="2" charset="-122"/>
                <a:sym typeface="+mn-ea"/>
              </a:rPr>
              <a:t>主要作用</a:t>
            </a:r>
            <a:r>
              <a:rPr lang="zh-CN" altLang="en-US" dirty="0" smtClean="0">
                <a:latin typeface="华文楷体" panose="02010600040101010101" pitchFamily="2" charset="-122"/>
                <a:ea typeface="华文楷体" panose="02010600040101010101" pitchFamily="2" charset="-122"/>
                <a:sym typeface="+mn-ea"/>
              </a:rPr>
              <a:t>是</a:t>
            </a:r>
            <a:r>
              <a:rPr lang="en-US" dirty="0" err="1" smtClean="0">
                <a:latin typeface="华文楷体" panose="02010600040101010101" pitchFamily="2" charset="-122"/>
                <a:ea typeface="华文楷体" panose="02010600040101010101" pitchFamily="2" charset="-122"/>
              </a:rPr>
              <a:t>拒绝未经授权的远程访问计算机</a:t>
            </a:r>
            <a:endParaRPr lang="en-US"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监测出具有检测功能的活动，阻止蠕虫和其它计算机病毒</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610742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个人防火墙</a:t>
            </a:r>
          </a:p>
        </p:txBody>
      </p:sp>
      <p:pic>
        <p:nvPicPr>
          <p:cNvPr id="51203" name="Picture 3"/>
          <p:cNvPicPr>
            <a:picLocks noChangeAspect="1"/>
          </p:cNvPicPr>
          <p:nvPr/>
        </p:nvPicPr>
        <p:blipFill>
          <a:blip r:embed="rId3"/>
          <a:srcRect/>
          <a:stretch>
            <a:fillRect/>
          </a:stretch>
        </p:blipFill>
        <p:spPr bwMode="auto">
          <a:xfrm>
            <a:off x="1422400" y="2183679"/>
            <a:ext cx="9381067" cy="4178300"/>
          </a:xfrm>
          <a:prstGeom prst="rect">
            <a:avLst/>
          </a:prstGeom>
          <a:noFill/>
          <a:ln w="9525">
            <a:noFill/>
            <a:miter lim="800000"/>
            <a:headEnd/>
            <a:tailEnd/>
          </a:ln>
        </p:spPr>
      </p:pic>
    </p:spTree>
    <p:extLst>
      <p:ext uri="{BB962C8B-B14F-4D97-AF65-F5344CB8AC3E}">
        <p14:creationId xmlns:p14="http://schemas.microsoft.com/office/powerpoint/2010/main" val="118359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dirty="0" smtClean="0"/>
              <a:t>防火墙的必要性</a:t>
            </a:r>
            <a:endParaRPr lang="en-US" dirty="0" smtClean="0"/>
          </a:p>
        </p:txBody>
      </p:sp>
      <p:sp>
        <p:nvSpPr>
          <p:cNvPr id="46083" name="Rectangle 3"/>
          <p:cNvSpPr>
            <a:spLocks noGrp="1" noChangeArrowheads="1"/>
          </p:cNvSpPr>
          <p:nvPr>
            <p:ph type="body" idx="1"/>
          </p:nvPr>
        </p:nvSpPr>
        <p:spPr>
          <a:xfrm>
            <a:off x="910049" y="1976850"/>
            <a:ext cx="10493829" cy="4454525"/>
          </a:xfrm>
        </p:spPr>
        <p:txBody>
          <a:bodyPr lIns="18000" rIns="18000"/>
          <a:lstStyle/>
          <a:p>
            <a:pPr eaLnBrk="1" hangingPunct="1">
              <a:lnSpc>
                <a:spcPct val="90000"/>
              </a:lnSpc>
            </a:pPr>
            <a:r>
              <a:rPr lang="en-US" sz="2800" dirty="0" err="1" smtClean="0">
                <a:latin typeface="华文楷体" panose="02010600040101010101" pitchFamily="2" charset="-122"/>
                <a:ea typeface="华文楷体" panose="02010600040101010101" pitchFamily="2" charset="-122"/>
              </a:rPr>
              <a:t>信息系统</a:t>
            </a:r>
            <a:r>
              <a:rPr lang="zh-CN" altLang="en-US" sz="2800" dirty="0" smtClean="0">
                <a:latin typeface="华文楷体" panose="02010600040101010101" pitchFamily="2" charset="-122"/>
                <a:ea typeface="华文楷体" panose="02010600040101010101" pitchFamily="2" charset="-122"/>
              </a:rPr>
              <a:t>快速发展，政府、企业、个人都有联网需求</a:t>
            </a:r>
            <a:endParaRPr lang="en-US"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集中化数据处理系统</a:t>
            </a:r>
            <a:r>
              <a:rPr lang="en-US" altLang="zh-CN" sz="2800" dirty="0" smtClean="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局域网</a:t>
            </a:r>
            <a:r>
              <a:rPr lang="en-US" altLang="zh-CN" sz="2800" dirty="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驻地网络</a:t>
            </a:r>
            <a:r>
              <a:rPr lang="en-US" altLang="zh-CN" sz="2800" dirty="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企业级网络</a:t>
            </a:r>
            <a:r>
              <a:rPr lang="en-US" altLang="zh-CN" sz="2800" dirty="0" smtClean="0">
                <a:latin typeface="华文楷体" panose="02010600040101010101" pitchFamily="2" charset="-122"/>
                <a:ea typeface="华文楷体" panose="02010600040101010101" pitchFamily="2" charset="-122"/>
              </a:rPr>
              <a:t>-&gt;</a:t>
            </a:r>
            <a:r>
              <a:rPr lang="zh-CN" altLang="en-US" sz="2800" dirty="0" smtClean="0">
                <a:latin typeface="华文楷体" panose="02010600040101010101" pitchFamily="2" charset="-122"/>
                <a:ea typeface="华文楷体" panose="02010600040101010101" pitchFamily="2" charset="-122"/>
              </a:rPr>
              <a:t>互联网连接</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但是</a:t>
            </a:r>
            <a:r>
              <a:rPr lang="en-AU" altLang="zh-CN" sz="2800" dirty="0" err="1" smtClean="0">
                <a:latin typeface="华文楷体" panose="02010600040101010101" pitchFamily="2" charset="-122"/>
                <a:ea typeface="华文楷体" panose="02010600040101010101" pitchFamily="2" charset="-122"/>
              </a:rPr>
              <a:t>有持久的安全</a:t>
            </a:r>
            <a:r>
              <a:rPr lang="zh-CN" altLang="en-US" sz="2800" dirty="0" smtClean="0">
                <a:latin typeface="华文楷体" panose="02010600040101010101" pitchFamily="2" charset="-122"/>
                <a:ea typeface="华文楷体" panose="02010600040101010101" pitchFamily="2" charset="-122"/>
              </a:rPr>
              <a:t>威胁</a:t>
            </a:r>
            <a:r>
              <a:rPr lang="en-AU" altLang="zh-CN" sz="2800" dirty="0" err="1" smtClean="0">
                <a:latin typeface="华文楷体" panose="02010600040101010101" pitchFamily="2" charset="-122"/>
                <a:ea typeface="华文楷体" panose="02010600040101010101" pitchFamily="2" charset="-122"/>
              </a:rPr>
              <a:t>问题</a:t>
            </a:r>
            <a:endParaRPr lang="en-AU" altLang="zh-CN" sz="28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使用入侵检测，但不实用</a:t>
            </a:r>
            <a:endParaRPr lang="en-US" altLang="zh-CN" sz="24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各种各样的网络、操作系统，要求可变可配置、强有力的修补功能</a:t>
            </a:r>
            <a:endParaRPr lang="en-US" altLang="zh-CN" sz="2400" dirty="0" smtClean="0">
              <a:latin typeface="华文楷体" panose="02010600040101010101" pitchFamily="2" charset="-122"/>
              <a:ea typeface="华文楷体" panose="02010600040101010101" pitchFamily="2" charset="-122"/>
            </a:endParaRPr>
          </a:p>
          <a:p>
            <a:pPr lvl="1" eaLnBrk="1" hangingPunct="1">
              <a:lnSpc>
                <a:spcPct val="90000"/>
              </a:lnSpc>
            </a:pPr>
            <a:r>
              <a:rPr lang="zh-CN" altLang="en-US" sz="2400" dirty="0" smtClean="0">
                <a:latin typeface="华文楷体" panose="02010600040101010101" pitchFamily="2" charset="-122"/>
                <a:ea typeface="华文楷体" panose="02010600040101010101" pitchFamily="2" charset="-122"/>
              </a:rPr>
              <a:t>只使用基于主机的安全，很难</a:t>
            </a:r>
            <a:r>
              <a:rPr lang="en-US" sz="2400" dirty="0" err="1" smtClean="0">
                <a:latin typeface="华文楷体" panose="02010600040101010101" pitchFamily="2" charset="-122"/>
                <a:ea typeface="华文楷体" panose="02010600040101010101" pitchFamily="2" charset="-122"/>
              </a:rPr>
              <a:t>保证</a:t>
            </a:r>
            <a:r>
              <a:rPr lang="zh-CN" altLang="en-US" sz="2400" dirty="0" smtClean="0">
                <a:latin typeface="华文楷体" panose="02010600040101010101" pitchFamily="2" charset="-122"/>
                <a:ea typeface="华文楷体" panose="02010600040101010101" pitchFamily="2" charset="-122"/>
              </a:rPr>
              <a:t>联网</a:t>
            </a:r>
            <a:r>
              <a:rPr lang="en-US" sz="2400" dirty="0" err="1" smtClean="0">
                <a:latin typeface="华文楷体" panose="02010600040101010101" pitchFamily="2" charset="-122"/>
                <a:ea typeface="华文楷体" panose="02010600040101010101" pitchFamily="2" charset="-122"/>
              </a:rPr>
              <a:t>中的每个系统安全</a:t>
            </a:r>
            <a:endParaRPr lang="en-US" sz="24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替代方案是</a:t>
            </a:r>
            <a:r>
              <a:rPr lang="en-AU" altLang="zh-CN" sz="2800" dirty="0" err="1" smtClean="0">
                <a:latin typeface="华文楷体" panose="02010600040101010101" pitchFamily="2" charset="-122"/>
                <a:ea typeface="华文楷体" panose="02010600040101010101" pitchFamily="2" charset="-122"/>
              </a:rPr>
              <a:t>使用</a:t>
            </a:r>
            <a:r>
              <a:rPr lang="en-AU" altLang="zh-CN" sz="2800" dirty="0" err="1" smtClean="0">
                <a:solidFill>
                  <a:srgbClr val="FF0000"/>
                </a:solidFill>
                <a:latin typeface="华文楷体" panose="02010600040101010101" pitchFamily="2" charset="-122"/>
                <a:ea typeface="华文楷体" panose="02010600040101010101" pitchFamily="2" charset="-122"/>
              </a:rPr>
              <a:t>防火墙</a:t>
            </a:r>
            <a:r>
              <a:rPr lang="zh-CN" altLang="en-US" sz="2800" dirty="0" smtClean="0">
                <a:latin typeface="华文楷体" panose="02010600040101010101" pitchFamily="2" charset="-122"/>
                <a:ea typeface="华文楷体" panose="02010600040101010101" pitchFamily="2" charset="-122"/>
              </a:rPr>
              <a:t>，用于保护本地系统或者系统网络不受基于网络的安全威胁的有效方法</a:t>
            </a:r>
            <a:endParaRPr lang="en-AU"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同时支持通过广域网和互联网访问外部世界</a:t>
            </a:r>
            <a:endParaRPr lang="en-AU" altLang="zh-CN" sz="28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800" dirty="0" smtClean="0">
                <a:latin typeface="华文楷体" panose="02010600040101010101" pitchFamily="2" charset="-122"/>
                <a:ea typeface="华文楷体" panose="02010600040101010101" pitchFamily="2" charset="-122"/>
              </a:rPr>
              <a:t>提供了一个能加强</a:t>
            </a:r>
            <a:r>
              <a:rPr lang="zh-CN" altLang="en-US" sz="2800" dirty="0" smtClean="0">
                <a:solidFill>
                  <a:srgbClr val="FF0000"/>
                </a:solidFill>
                <a:latin typeface="华文楷体" panose="02010600040101010101" pitchFamily="2" charset="-122"/>
                <a:ea typeface="华文楷体" panose="02010600040101010101" pitchFamily="2" charset="-122"/>
              </a:rPr>
              <a:t>安全性和审计的遏制点</a:t>
            </a:r>
            <a:endParaRPr lang="en-AU" altLang="zh-CN" sz="2800" dirty="0" smtClean="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41917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smtClean="0"/>
              <a:t>防火墙配置</a:t>
            </a:r>
          </a:p>
        </p:txBody>
      </p:sp>
      <p:pic>
        <p:nvPicPr>
          <p:cNvPr id="53251" name="Picture 5" descr="Ch20. Firewall Configs.pdf                                     002F6F4DMacintosh HD                   B83AE914:"/>
          <p:cNvPicPr>
            <a:picLocks noChangeAspect="1" noChangeArrowheads="1"/>
          </p:cNvPicPr>
          <p:nvPr/>
        </p:nvPicPr>
        <p:blipFill>
          <a:blip r:embed="rId3"/>
          <a:srcRect t="3580" b="68011"/>
          <a:stretch>
            <a:fillRect/>
          </a:stretch>
        </p:blipFill>
        <p:spPr bwMode="auto">
          <a:xfrm>
            <a:off x="914400" y="3323850"/>
            <a:ext cx="10363200" cy="2859088"/>
          </a:xfrm>
          <a:prstGeom prst="rect">
            <a:avLst/>
          </a:prstGeom>
          <a:noFill/>
          <a:ln w="9525">
            <a:noFill/>
            <a:miter lim="800000"/>
            <a:headEnd/>
            <a:tailEnd/>
          </a:ln>
        </p:spPr>
      </p:pic>
      <p:sp>
        <p:nvSpPr>
          <p:cNvPr id="4" name="Content Placeholder 2"/>
          <p:cNvSpPr>
            <a:spLocks noGrp="1"/>
          </p:cNvSpPr>
          <p:nvPr>
            <p:ph idx="1"/>
          </p:nvPr>
        </p:nvSpPr>
        <p:spPr>
          <a:xfrm>
            <a:off x="912953" y="2076992"/>
            <a:ext cx="10530110" cy="4191000"/>
          </a:xfrm>
        </p:spPr>
        <p:txBody>
          <a:bodyPr/>
          <a:lstStyle/>
          <a:p>
            <a:r>
              <a:rPr lang="zh-CN" altLang="en-US" dirty="0" smtClean="0">
                <a:latin typeface="华文楷体" panose="02010600040101010101" pitchFamily="2" charset="-122"/>
                <a:ea typeface="华文楷体" panose="02010600040101010101" pitchFamily="2" charset="-122"/>
              </a:rPr>
              <a:t>防火墙的定位提供了不可信任的外部和内部网络之间的保护边界</a:t>
            </a:r>
          </a:p>
        </p:txBody>
      </p:sp>
    </p:spTree>
    <p:extLst>
      <p:ext uri="{BB962C8B-B14F-4D97-AF65-F5344CB8AC3E}">
        <p14:creationId xmlns:p14="http://schemas.microsoft.com/office/powerpoint/2010/main" val="2817368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0122" y="539072"/>
            <a:ext cx="3860800" cy="1134963"/>
          </a:xfrm>
        </p:spPr>
        <p:txBody>
          <a:bodyPr/>
          <a:lstStyle/>
          <a:p>
            <a:r>
              <a:rPr lang="en-US" dirty="0" err="1" smtClean="0"/>
              <a:t>DMZ网络</a:t>
            </a:r>
            <a:endParaRPr lang="en-US" dirty="0" smtClean="0"/>
          </a:p>
        </p:txBody>
      </p:sp>
      <p:pic>
        <p:nvPicPr>
          <p:cNvPr id="59395" name="Picture 3"/>
          <p:cNvPicPr>
            <a:picLocks noChangeAspect="1"/>
          </p:cNvPicPr>
          <p:nvPr/>
        </p:nvPicPr>
        <p:blipFill>
          <a:blip r:embed="rId3"/>
          <a:srcRect/>
          <a:stretch>
            <a:fillRect/>
          </a:stretch>
        </p:blipFill>
        <p:spPr bwMode="auto">
          <a:xfrm>
            <a:off x="4840515" y="152400"/>
            <a:ext cx="6908800" cy="6496050"/>
          </a:xfrm>
          <a:prstGeom prst="rect">
            <a:avLst/>
          </a:prstGeom>
          <a:noFill/>
          <a:ln w="9525">
            <a:noFill/>
            <a:miter lim="800000"/>
            <a:headEnd/>
            <a:tailEnd/>
          </a:ln>
        </p:spPr>
      </p:pic>
      <p:sp>
        <p:nvSpPr>
          <p:cNvPr id="4" name="Title 1"/>
          <p:cNvSpPr txBox="1">
            <a:spLocks/>
          </p:cNvSpPr>
          <p:nvPr/>
        </p:nvSpPr>
        <p:spPr bwMode="black">
          <a:xfrm>
            <a:off x="39189" y="2334526"/>
            <a:ext cx="4775200" cy="1134963"/>
          </a:xfrm>
          <a:prstGeom prst="rect">
            <a:avLst/>
          </a:prstGeom>
          <a:noFill/>
          <a:ln w="9525">
            <a:noFill/>
            <a:miter lim="800000"/>
          </a:ln>
          <a:effectLst/>
        </p:spPr>
        <p:txBody>
          <a:bodyPr vert="horz" wrap="square" lIns="18000" tIns="45720" rIns="18000" bIns="45720" numCol="1" anchor="ctr"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107" charset="-128"/>
                <a:cs typeface="MS PGothic" panose="020B0600070205080204"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lvl="1"/>
            <a:r>
              <a:rPr lang="zh-CN" altLang="en-US" sz="2400" b="0" kern="0" dirty="0" smtClean="0">
                <a:solidFill>
                  <a:srgbClr val="FF0000"/>
                </a:solidFill>
                <a:effectLst/>
                <a:latin typeface="华文楷体" panose="02010600040101010101" pitchFamily="2" charset="-122"/>
                <a:ea typeface="华文楷体" panose="02010600040101010101" pitchFamily="2" charset="-122"/>
              </a:rPr>
              <a:t>外部防火墙</a:t>
            </a:r>
            <a:r>
              <a:rPr lang="zh-CN" altLang="en-US" sz="2400" b="0" kern="0" dirty="0" smtClean="0">
                <a:effectLst/>
                <a:latin typeface="华文楷体" panose="02010600040101010101" pitchFamily="2" charset="-122"/>
                <a:ea typeface="华文楷体" panose="02010600040101010101" pitchFamily="2" charset="-122"/>
              </a:rPr>
              <a:t>放置在连接到因特网或者一些广域网的边界路由器之内</a:t>
            </a:r>
            <a:endParaRPr lang="en-US" sz="2400" b="0" kern="0" dirty="0" smtClean="0">
              <a:effectLst/>
              <a:latin typeface="华文楷体" panose="02010600040101010101" pitchFamily="2" charset="-122"/>
              <a:ea typeface="华文楷体" panose="02010600040101010101" pitchFamily="2" charset="-122"/>
            </a:endParaRPr>
          </a:p>
        </p:txBody>
      </p:sp>
      <p:sp>
        <p:nvSpPr>
          <p:cNvPr id="5" name="Title 1"/>
          <p:cNvSpPr txBox="1">
            <a:spLocks/>
          </p:cNvSpPr>
          <p:nvPr/>
        </p:nvSpPr>
        <p:spPr bwMode="black">
          <a:xfrm>
            <a:off x="15840" y="3800159"/>
            <a:ext cx="4775200" cy="2431107"/>
          </a:xfrm>
          <a:prstGeom prst="rect">
            <a:avLst/>
          </a:prstGeom>
          <a:noFill/>
          <a:ln w="9525">
            <a:noFill/>
            <a:miter lim="800000"/>
          </a:ln>
          <a:effectLst/>
        </p:spPr>
        <p:txBody>
          <a:bodyPr vert="horz" wrap="square" lIns="18000" tIns="45720" rIns="18000" bIns="45720" numCol="1" anchor="ctr" anchorCtr="1" compatLnSpc="1"/>
          <a:lst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S PGothic" panose="020B0600070205080204" pitchFamily="-107" charset="-128"/>
                <a:cs typeface="MS PGothic" panose="020B0600070205080204" pitchFamily="-107"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ea typeface="MS PGothic" panose="020B0600070205080204" pitchFamily="-107" charset="-128"/>
                <a:cs typeface="MS PGothic" panose="020B0600070205080204" pitchFamily="-107"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anose="020B0604020202020204" pitchFamily="34" charset="0"/>
              </a:defRPr>
            </a:lvl9pPr>
          </a:lstStyle>
          <a:p>
            <a:pPr marL="0" lvl="1"/>
            <a:r>
              <a:rPr lang="zh-CN" altLang="en-US" sz="2400" b="0" kern="0" dirty="0" smtClean="0">
                <a:solidFill>
                  <a:srgbClr val="FF0000"/>
                </a:solidFill>
                <a:effectLst/>
                <a:latin typeface="华文楷体" panose="02010600040101010101" pitchFamily="2" charset="-122"/>
                <a:ea typeface="华文楷体" panose="02010600040101010101" pitchFamily="2" charset="-122"/>
              </a:rPr>
              <a:t>内部防火墙</a:t>
            </a:r>
            <a:r>
              <a:rPr lang="zh-CN" altLang="en-US" sz="2400" b="0" kern="0" dirty="0" smtClean="0">
                <a:effectLst/>
                <a:latin typeface="华文楷体" panose="02010600040101010101" pitchFamily="2" charset="-122"/>
                <a:ea typeface="华文楷体" panose="02010600040101010101" pitchFamily="2" charset="-122"/>
              </a:rPr>
              <a:t>增强了更严格的过滤能力，提供了与</a:t>
            </a:r>
            <a:r>
              <a:rPr lang="en-US" altLang="zh-CN" sz="2400" b="0" kern="0" dirty="0" smtClean="0">
                <a:effectLst/>
                <a:latin typeface="华文楷体" panose="02010600040101010101" pitchFamily="2" charset="-122"/>
                <a:ea typeface="华文楷体" panose="02010600040101010101" pitchFamily="2" charset="-122"/>
              </a:rPr>
              <a:t>DMZ</a:t>
            </a:r>
            <a:r>
              <a:rPr lang="zh-CN" altLang="en-US" sz="2400" b="0" kern="0" dirty="0" smtClean="0">
                <a:effectLst/>
                <a:latin typeface="华文楷体" panose="02010600040101010101" pitchFamily="2" charset="-122"/>
                <a:ea typeface="华文楷体" panose="02010600040101010101" pitchFamily="2" charset="-122"/>
              </a:rPr>
              <a:t>相关的双向保护，多个内部防火墙可以用来对内部网络各部分之间进行保护</a:t>
            </a:r>
            <a:endParaRPr lang="en-US" sz="2400" b="0" kern="0" dirty="0" smtClean="0">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11983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虚拟私人网络</a:t>
            </a:r>
            <a:endParaRPr lang="en-US" dirty="0" smtClean="0"/>
          </a:p>
        </p:txBody>
      </p:sp>
      <p:pic>
        <p:nvPicPr>
          <p:cNvPr id="61443" name="Picture 3"/>
          <p:cNvPicPr>
            <a:picLocks noChangeAspect="1"/>
          </p:cNvPicPr>
          <p:nvPr/>
        </p:nvPicPr>
        <p:blipFill>
          <a:blip r:embed="rId3"/>
          <a:srcRect/>
          <a:stretch>
            <a:fillRect/>
          </a:stretch>
        </p:blipFill>
        <p:spPr bwMode="auto">
          <a:xfrm>
            <a:off x="1320800" y="1850575"/>
            <a:ext cx="9635067" cy="4940300"/>
          </a:xfrm>
          <a:prstGeom prst="rect">
            <a:avLst/>
          </a:prstGeom>
          <a:noFill/>
          <a:ln w="9525">
            <a:noFill/>
            <a:miter lim="800000"/>
            <a:headEnd/>
            <a:tailEnd/>
          </a:ln>
        </p:spPr>
      </p:pic>
    </p:spTree>
    <p:extLst>
      <p:ext uri="{BB962C8B-B14F-4D97-AF65-F5344CB8AC3E}">
        <p14:creationId xmlns:p14="http://schemas.microsoft.com/office/powerpoint/2010/main" val="3577837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304800"/>
            <a:ext cx="4368800" cy="6199188"/>
          </a:xfrm>
        </p:spPr>
        <p:txBody>
          <a:bodyPr/>
          <a:lstStyle/>
          <a:p>
            <a:r>
              <a:rPr lang="en-US" smtClean="0"/>
              <a:t>分布式防火墙</a:t>
            </a:r>
          </a:p>
        </p:txBody>
      </p:sp>
      <p:pic>
        <p:nvPicPr>
          <p:cNvPr id="63491" name="Picture 4"/>
          <p:cNvPicPr>
            <a:picLocks noChangeAspect="1"/>
          </p:cNvPicPr>
          <p:nvPr/>
        </p:nvPicPr>
        <p:blipFill>
          <a:blip r:embed="rId3"/>
          <a:srcRect/>
          <a:stretch>
            <a:fillRect/>
          </a:stretch>
        </p:blipFill>
        <p:spPr bwMode="auto">
          <a:xfrm>
            <a:off x="5384800" y="-9525"/>
            <a:ext cx="6807200" cy="6867525"/>
          </a:xfrm>
          <a:prstGeom prst="rect">
            <a:avLst/>
          </a:prstGeom>
          <a:noFill/>
          <a:ln w="9525">
            <a:noFill/>
            <a:miter lim="800000"/>
            <a:headEnd/>
            <a:tailEnd/>
          </a:ln>
        </p:spPr>
      </p:pic>
    </p:spTree>
    <p:extLst>
      <p:ext uri="{BB962C8B-B14F-4D97-AF65-F5344CB8AC3E}">
        <p14:creationId xmlns:p14="http://schemas.microsoft.com/office/powerpoint/2010/main" val="269283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10" y="382318"/>
            <a:ext cx="6836229" cy="1246187"/>
          </a:xfrm>
        </p:spPr>
        <p:txBody>
          <a:bodyPr/>
          <a:lstStyle/>
          <a:p>
            <a:r>
              <a:rPr lang="en-US" dirty="0" err="1" smtClean="0"/>
              <a:t>防火墙位置和拓扑结构</a:t>
            </a:r>
            <a:endParaRPr lang="en-US" dirty="0" smtClean="0"/>
          </a:p>
        </p:txBody>
      </p:sp>
      <p:sp>
        <p:nvSpPr>
          <p:cNvPr id="3" name="Content Placeholder 2"/>
          <p:cNvSpPr>
            <a:spLocks noGrp="1"/>
          </p:cNvSpPr>
          <p:nvPr>
            <p:ph idx="1"/>
          </p:nvPr>
        </p:nvSpPr>
        <p:spPr>
          <a:xfrm>
            <a:off x="832326" y="2017713"/>
            <a:ext cx="10363200" cy="4114800"/>
          </a:xfrm>
        </p:spPr>
        <p:txBody>
          <a:bodyPr/>
          <a:lstStyle/>
          <a:p>
            <a:pPr>
              <a:defRPr/>
            </a:pPr>
            <a:r>
              <a:rPr lang="en-US" dirty="0" smtClean="0">
                <a:latin typeface="华文楷体" panose="02010600040101010101" pitchFamily="2" charset="-122"/>
                <a:ea typeface="华文楷体" panose="02010600040101010101" pitchFamily="2" charset="-122"/>
              </a:rPr>
              <a:t>主机防火墙</a:t>
            </a:r>
          </a:p>
          <a:p>
            <a:pPr>
              <a:defRPr/>
            </a:pPr>
            <a:r>
              <a:rPr lang="zh-CN" altLang="en-US" dirty="0" smtClean="0">
                <a:latin typeface="华文楷体" panose="02010600040101010101" pitchFamily="2" charset="-122"/>
                <a:ea typeface="华文楷体" panose="02010600040101010101" pitchFamily="2" charset="-122"/>
              </a:rPr>
              <a:t>屏蔽</a:t>
            </a:r>
            <a:r>
              <a:rPr lang="en-US" dirty="0" err="1" smtClean="0">
                <a:latin typeface="华文楷体" panose="02010600040101010101" pitchFamily="2" charset="-122"/>
                <a:ea typeface="华文楷体" panose="02010600040101010101" pitchFamily="2" charset="-122"/>
              </a:rPr>
              <a:t>路由器</a:t>
            </a:r>
            <a:endParaRPr lang="en-US" dirty="0" smtClean="0">
              <a:latin typeface="华文楷体" panose="02010600040101010101" pitchFamily="2" charset="-122"/>
              <a:ea typeface="华文楷体" panose="02010600040101010101" pitchFamily="2" charset="-122"/>
            </a:endParaRPr>
          </a:p>
          <a:p>
            <a:pPr>
              <a:defRPr/>
            </a:pPr>
            <a:r>
              <a:rPr lang="en-US" dirty="0" smtClean="0">
                <a:latin typeface="华文楷体" panose="02010600040101010101" pitchFamily="2" charset="-122"/>
                <a:ea typeface="华文楷体" panose="02010600040101010101" pitchFamily="2" charset="-122"/>
              </a:rPr>
              <a:t>内联单堡垒</a:t>
            </a:r>
          </a:p>
          <a:p>
            <a:pPr>
              <a:defRPr/>
            </a:pPr>
            <a:r>
              <a:rPr lang="en-US" dirty="0" smtClean="0">
                <a:latin typeface="华文楷体" panose="02010600040101010101" pitchFamily="2" charset="-122"/>
                <a:ea typeface="华文楷体" panose="02010600040101010101" pitchFamily="2" charset="-122"/>
              </a:rPr>
              <a:t>单堡垒T</a:t>
            </a:r>
          </a:p>
          <a:p>
            <a:pPr>
              <a:defRPr/>
            </a:pPr>
            <a:r>
              <a:rPr lang="en-US" dirty="0" smtClean="0">
                <a:latin typeface="华文楷体" panose="02010600040101010101" pitchFamily="2" charset="-122"/>
                <a:ea typeface="华文楷体" panose="02010600040101010101" pitchFamily="2" charset="-122"/>
              </a:rPr>
              <a:t>双堡垒内联</a:t>
            </a:r>
          </a:p>
          <a:p>
            <a:pPr>
              <a:defRPr/>
            </a:pPr>
            <a:r>
              <a:rPr lang="en-US" dirty="0" smtClean="0">
                <a:latin typeface="华文楷体" panose="02010600040101010101" pitchFamily="2" charset="-122"/>
                <a:ea typeface="华文楷体" panose="02010600040101010101" pitchFamily="2" charset="-122"/>
                <a:sym typeface="+mn-ea"/>
              </a:rPr>
              <a:t>双堡垒</a:t>
            </a:r>
            <a:r>
              <a:rPr lang="en-US" dirty="0" smtClean="0">
                <a:latin typeface="华文楷体" panose="02010600040101010101" pitchFamily="2" charset="-122"/>
                <a:ea typeface="华文楷体" panose="02010600040101010101" pitchFamily="2" charset="-122"/>
              </a:rPr>
              <a:t> T</a:t>
            </a:r>
          </a:p>
          <a:p>
            <a:pPr>
              <a:defRPr/>
            </a:pPr>
            <a:r>
              <a:rPr lang="en-US" dirty="0" smtClean="0">
                <a:latin typeface="华文楷体" panose="02010600040101010101" pitchFamily="2" charset="-122"/>
                <a:ea typeface="华文楷体" panose="02010600040101010101" pitchFamily="2" charset="-122"/>
              </a:rPr>
              <a:t>分布式防火墙的配置</a:t>
            </a:r>
          </a:p>
        </p:txBody>
      </p:sp>
    </p:spTree>
    <p:extLst>
      <p:ext uri="{BB962C8B-B14F-4D97-AF65-F5344CB8AC3E}">
        <p14:creationId xmlns:p14="http://schemas.microsoft.com/office/powerpoint/2010/main" val="3972411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总结</a:t>
            </a:r>
          </a:p>
        </p:txBody>
      </p:sp>
      <p:sp>
        <p:nvSpPr>
          <p:cNvPr id="45059" name="Rectangle 3"/>
          <p:cNvSpPr>
            <a:spLocks noGrp="1" noChangeArrowheads="1"/>
          </p:cNvSpPr>
          <p:nvPr>
            <p:ph type="body" idx="1"/>
          </p:nvPr>
        </p:nvSpPr>
        <p:spPr>
          <a:xfrm>
            <a:off x="845389" y="2017713"/>
            <a:ext cx="10363200" cy="4114800"/>
          </a:xfrm>
        </p:spPr>
        <p:txBody>
          <a:bodyPr/>
          <a:lstStyle/>
          <a:p>
            <a:pPr eaLnBrk="1" hangingPunct="1">
              <a:lnSpc>
                <a:spcPct val="90000"/>
              </a:lnSpc>
            </a:pPr>
            <a:r>
              <a:rPr lang="en-US" dirty="0" err="1" smtClean="0">
                <a:latin typeface="华文楷体" panose="02010600040101010101" pitchFamily="2" charset="-122"/>
                <a:ea typeface="华文楷体" panose="02010600040101010101" pitchFamily="2" charset="-122"/>
              </a:rPr>
              <a:t>考虑了</a:t>
            </a:r>
            <a:r>
              <a:rPr lang="en-US" dirty="0" smtClean="0">
                <a:latin typeface="华文楷体" panose="02010600040101010101" pitchFamily="2" charset="-122"/>
                <a:ea typeface="华文楷体" panose="02010600040101010101" pitchFamily="2" charset="-122"/>
              </a:rPr>
              <a:t>:</a:t>
            </a:r>
          </a:p>
          <a:p>
            <a:pPr lvl="1" eaLnBrk="1" hangingPunct="1">
              <a:lnSpc>
                <a:spcPct val="90000"/>
              </a:lnSpc>
            </a:pPr>
            <a:r>
              <a:rPr lang="zh-CN" altLang="en-US" dirty="0" smtClean="0">
                <a:latin typeface="华文楷体" panose="02010600040101010101" pitchFamily="2" charset="-122"/>
                <a:ea typeface="华文楷体" panose="02010600040101010101" pitchFamily="2" charset="-122"/>
              </a:rPr>
              <a:t>防火墙</a:t>
            </a:r>
          </a:p>
          <a:p>
            <a:pPr lvl="1" eaLnBrk="1" hangingPunct="1">
              <a:lnSpc>
                <a:spcPct val="90000"/>
              </a:lnSpc>
            </a:pPr>
            <a:r>
              <a:rPr lang="en-US" dirty="0" err="1" smtClean="0">
                <a:latin typeface="华文楷体" panose="02010600040101010101" pitchFamily="2" charset="-122"/>
                <a:ea typeface="华文楷体" panose="02010600040101010101" pitchFamily="2" charset="-122"/>
              </a:rPr>
              <a:t>防火墙</a:t>
            </a:r>
            <a:r>
              <a:rPr lang="zh-CN" altLang="en-US" dirty="0" smtClean="0">
                <a:latin typeface="华文楷体" panose="02010600040101010101" pitchFamily="2" charset="-122"/>
                <a:ea typeface="华文楷体" panose="02010600040101010101" pitchFamily="2" charset="-122"/>
              </a:rPr>
              <a:t>的类型</a:t>
            </a:r>
          </a:p>
          <a:p>
            <a:pPr lvl="2" eaLnBrk="1" hangingPunct="1">
              <a:lnSpc>
                <a:spcPct val="90000"/>
              </a:lnSpc>
            </a:pPr>
            <a:r>
              <a:rPr lang="en-US" dirty="0" err="1" smtClean="0">
                <a:latin typeface="华文楷体" panose="02010600040101010101" pitchFamily="2" charset="-122"/>
                <a:ea typeface="华文楷体" panose="02010600040101010101" pitchFamily="2" charset="-122"/>
              </a:rPr>
              <a:t>包过滤，状态检测，应用代理，电路级</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基础</a:t>
            </a:r>
            <a:endParaRPr lang="en-US" dirty="0" smtClean="0">
              <a:latin typeface="华文楷体" panose="02010600040101010101" pitchFamily="2" charset="-122"/>
              <a:ea typeface="华文楷体" panose="02010600040101010101" pitchFamily="2" charset="-122"/>
            </a:endParaRPr>
          </a:p>
          <a:p>
            <a:pPr lvl="2" eaLnBrk="1" hangingPunct="1">
              <a:lnSpc>
                <a:spcPct val="90000"/>
              </a:lnSpc>
            </a:pPr>
            <a:r>
              <a:rPr lang="en-US" dirty="0" err="1" smtClean="0">
                <a:latin typeface="华文楷体" panose="02010600040101010101" pitchFamily="2" charset="-122"/>
                <a:ea typeface="华文楷体" panose="02010600040101010101" pitchFamily="2" charset="-122"/>
              </a:rPr>
              <a:t>堡垒，主机，个人</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r>
              <a:rPr lang="en-US" dirty="0" err="1" smtClean="0">
                <a:latin typeface="华文楷体" panose="02010600040101010101" pitchFamily="2" charset="-122"/>
                <a:ea typeface="华文楷体" panose="02010600040101010101" pitchFamily="2" charset="-122"/>
              </a:rPr>
              <a:t>位置和配置</a:t>
            </a:r>
            <a:endParaRPr lang="en-US" dirty="0" smtClean="0">
              <a:latin typeface="华文楷体" panose="02010600040101010101" pitchFamily="2" charset="-122"/>
              <a:ea typeface="华文楷体" panose="02010600040101010101" pitchFamily="2" charset="-122"/>
            </a:endParaRPr>
          </a:p>
          <a:p>
            <a:pPr lvl="2" eaLnBrk="1" hangingPunct="1">
              <a:lnSpc>
                <a:spcPct val="90000"/>
              </a:lnSpc>
            </a:pPr>
            <a:r>
              <a:rPr lang="en-US" dirty="0" err="1" smtClean="0">
                <a:latin typeface="华文楷体" panose="02010600040101010101" pitchFamily="2" charset="-122"/>
                <a:ea typeface="华文楷体" panose="02010600040101010101" pitchFamily="2" charset="-122"/>
              </a:rPr>
              <a:t>DMZ、VPN、分布式</a:t>
            </a:r>
            <a:r>
              <a:rPr lang="zh-CN" altLang="en-US" dirty="0" smtClean="0">
                <a:latin typeface="华文楷体" panose="02010600040101010101" pitchFamily="2" charset="-122"/>
                <a:ea typeface="华文楷体" panose="02010600040101010101" pitchFamily="2" charset="-122"/>
              </a:rPr>
              <a:t>、</a:t>
            </a:r>
            <a:r>
              <a:rPr lang="en-US" dirty="0" err="1" smtClean="0">
                <a:latin typeface="华文楷体" panose="02010600040101010101" pitchFamily="2" charset="-122"/>
                <a:ea typeface="华文楷体" panose="02010600040101010101" pitchFamily="2" charset="-122"/>
              </a:rPr>
              <a:t>拓扑结构</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endParaRPr lang="en-US" dirty="0" smtClean="0">
              <a:latin typeface="华文楷体" panose="02010600040101010101" pitchFamily="2" charset="-122"/>
              <a:ea typeface="华文楷体" panose="02010600040101010101" pitchFamily="2" charset="-122"/>
            </a:endParaRPr>
          </a:p>
          <a:p>
            <a:pPr lvl="1" eaLnBrk="1" hangingPunct="1">
              <a:lnSpc>
                <a:spcPct val="90000"/>
              </a:lnSpc>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9148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dirty="0" err="1" smtClean="0">
                <a:ea typeface="+mj-ea"/>
                <a:cs typeface="+mj-cs"/>
              </a:rPr>
              <a:t>防火墙</a:t>
            </a:r>
            <a:r>
              <a:rPr lang="zh-CN" altLang="en-US" dirty="0" smtClean="0">
                <a:ea typeface="+mj-ea"/>
                <a:cs typeface="+mj-cs"/>
              </a:rPr>
              <a:t>特征</a:t>
            </a:r>
            <a:endParaRPr lang="en-AU" dirty="0">
              <a:ea typeface="+mj-ea"/>
              <a:cs typeface="+mj-cs"/>
            </a:endParaRPr>
          </a:p>
        </p:txBody>
      </p:sp>
      <p:sp>
        <p:nvSpPr>
          <p:cNvPr id="47107" name="Rectangle 3"/>
          <p:cNvSpPr>
            <a:spLocks noGrp="1" noChangeArrowheads="1"/>
          </p:cNvSpPr>
          <p:nvPr>
            <p:ph type="body" idx="1"/>
          </p:nvPr>
        </p:nvSpPr>
        <p:spPr>
          <a:xfrm>
            <a:off x="857797" y="2042164"/>
            <a:ext cx="8756469" cy="4162695"/>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设计目标：</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出入站流量必须经过防火墙</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经过授权的网络流量，才允许通过</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防火墙本身是不可攻破的</a:t>
            </a:r>
            <a:endParaRPr lang="en-AU" altLang="zh-CN" sz="2400"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提供的</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种机制：</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服务控制：确定可以访问的互联网服务类型</a:t>
            </a:r>
            <a:endParaRPr lang="en-US" altLang="zh-CN" sz="2400" dirty="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方向控制：确定特定服务请求发起和通过的方向</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用户控制：根据用户来控制服务器的访问权限</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行为控制：控制特定服务的使用方法</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21106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en-AU" dirty="0" err="1" smtClean="0">
                <a:ea typeface="+mj-ea"/>
                <a:cs typeface="+mj-cs"/>
              </a:rPr>
              <a:t>防火墙</a:t>
            </a:r>
            <a:r>
              <a:rPr lang="zh-CN" altLang="en-US" dirty="0" smtClean="0">
                <a:ea typeface="+mj-ea"/>
                <a:cs typeface="+mj-cs"/>
              </a:rPr>
              <a:t>功能</a:t>
            </a:r>
            <a:endParaRPr lang="en-AU" dirty="0">
              <a:ea typeface="+mj-ea"/>
              <a:cs typeface="+mj-cs"/>
            </a:endParaRPr>
          </a:p>
        </p:txBody>
      </p:sp>
      <p:sp>
        <p:nvSpPr>
          <p:cNvPr id="47107" name="Rectangle 3"/>
          <p:cNvSpPr>
            <a:spLocks noGrp="1" noChangeArrowheads="1"/>
          </p:cNvSpPr>
          <p:nvPr>
            <p:ph type="body" idx="1"/>
          </p:nvPr>
        </p:nvSpPr>
        <p:spPr>
          <a:xfrm>
            <a:off x="831671" y="1989912"/>
            <a:ext cx="10972800" cy="4619894"/>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预期功能：</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solidFill>
                  <a:srgbClr val="FF0000"/>
                </a:solidFill>
                <a:latin typeface="华文楷体" panose="02010600040101010101" pitchFamily="2" charset="-122"/>
                <a:ea typeface="华文楷体" panose="02010600040101010101" pitchFamily="2" charset="-122"/>
              </a:rPr>
              <a:t>遏制点</a:t>
            </a:r>
            <a:r>
              <a:rPr lang="zh-CN" altLang="en-US" sz="2400" dirty="0" smtClean="0">
                <a:latin typeface="华文楷体" panose="02010600040101010101" pitchFamily="2" charset="-122"/>
                <a:ea typeface="华文楷体" panose="02010600040101010101" pitchFamily="2" charset="-122"/>
              </a:rPr>
              <a:t>用于把末授权用户阻止在受保护的网络之外</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提供</a:t>
            </a:r>
            <a:r>
              <a:rPr lang="zh-CN" altLang="en-US" sz="2400" dirty="0" smtClean="0">
                <a:solidFill>
                  <a:srgbClr val="FF0000"/>
                </a:solidFill>
                <a:latin typeface="华文楷体" panose="02010600040101010101" pitchFamily="2" charset="-122"/>
                <a:ea typeface="华文楷体" panose="02010600040101010101" pitchFamily="2" charset="-122"/>
              </a:rPr>
              <a:t>监视安全事件的场所</a:t>
            </a:r>
            <a:r>
              <a:rPr lang="zh-CN" altLang="en-US" sz="2400" dirty="0" smtClean="0">
                <a:latin typeface="华文楷体" panose="02010600040101010101" pitchFamily="2" charset="-122"/>
                <a:ea typeface="华文楷体" panose="02010600040101010101" pitchFamily="2" charset="-122"/>
              </a:rPr>
              <a:t>，执行审计和警告功能</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可以用于一些与安全不相关的互联网功能的</a:t>
            </a:r>
            <a:r>
              <a:rPr lang="zh-CN" altLang="en-US" sz="2400" dirty="0" smtClean="0">
                <a:solidFill>
                  <a:srgbClr val="FF0000"/>
                </a:solidFill>
                <a:latin typeface="华文楷体" panose="02010600040101010101" pitchFamily="2" charset="-122"/>
                <a:ea typeface="华文楷体" panose="02010600040101010101" pitchFamily="2" charset="-122"/>
              </a:rPr>
              <a:t>便利平台</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可以作为</a:t>
            </a:r>
            <a:r>
              <a:rPr lang="en-US" altLang="zh-CN" sz="2400" dirty="0" err="1" smtClean="0">
                <a:solidFill>
                  <a:srgbClr val="FF0000"/>
                </a:solidFill>
                <a:latin typeface="华文楷体" panose="02010600040101010101" pitchFamily="2" charset="-122"/>
                <a:ea typeface="华文楷体" panose="02010600040101010101" pitchFamily="2" charset="-122"/>
              </a:rPr>
              <a:t>IPSec</a:t>
            </a:r>
            <a:r>
              <a:rPr lang="zh-CN" altLang="en-US" sz="2400" dirty="0" smtClean="0">
                <a:solidFill>
                  <a:srgbClr val="FF0000"/>
                </a:solidFill>
                <a:latin typeface="华文楷体" panose="02010600040101010101" pitchFamily="2" charset="-122"/>
                <a:ea typeface="华文楷体" panose="02010600040101010101" pitchFamily="2" charset="-122"/>
              </a:rPr>
              <a:t>平台</a:t>
            </a:r>
            <a:endParaRPr lang="en-AU" altLang="zh-CN" sz="2400" dirty="0" smtClean="0">
              <a:solidFill>
                <a:srgbClr val="FF0000"/>
              </a:solidFill>
              <a:latin typeface="华文楷体" panose="02010600040101010101" pitchFamily="2" charset="-122"/>
              <a:ea typeface="华文楷体" panose="02010600040101010101" pitchFamily="2" charset="-122"/>
            </a:endParaRPr>
          </a:p>
          <a:p>
            <a:pPr eaLnBrk="1" hangingPunct="1">
              <a:lnSpc>
                <a:spcPct val="90000"/>
              </a:lnSpc>
            </a:pPr>
            <a:r>
              <a:rPr lang="zh-CN" altLang="en-US" dirty="0" smtClean="0">
                <a:latin typeface="华文楷体" panose="02010600040101010101" pitchFamily="2" charset="-122"/>
                <a:ea typeface="华文楷体" panose="02010600040101010101" pitchFamily="2" charset="-122"/>
              </a:rPr>
              <a:t>局限性：</a:t>
            </a:r>
            <a:endParaRPr lang="en-US" altLang="zh-CN"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防火墙不能阻止那些</a:t>
            </a:r>
            <a:r>
              <a:rPr lang="zh-CN" altLang="en-US" sz="2400" dirty="0" smtClean="0">
                <a:solidFill>
                  <a:srgbClr val="FF0000"/>
                </a:solidFill>
                <a:latin typeface="华文楷体" panose="02010600040101010101" pitchFamily="2" charset="-122"/>
                <a:ea typeface="华文楷体" panose="02010600040101010101" pitchFamily="2" charset="-122"/>
              </a:rPr>
              <a:t>绕开防火墙的攻击</a:t>
            </a:r>
            <a:r>
              <a:rPr lang="zh-CN" altLang="en-US" sz="2400" dirty="0" smtClean="0">
                <a:latin typeface="华文楷体" panose="02010600040101010101" pitchFamily="2" charset="-122"/>
                <a:ea typeface="华文楷体" panose="02010600040101010101" pitchFamily="2" charset="-122"/>
              </a:rPr>
              <a:t>（拨号</a:t>
            </a:r>
            <a:r>
              <a:rPr lang="zh-CN" altLang="en-US" sz="2400" dirty="0">
                <a:latin typeface="华文楷体" panose="02010600040101010101" pitchFamily="2" charset="-122"/>
                <a:ea typeface="华文楷体" panose="02010600040101010101" pitchFamily="2" charset="-122"/>
              </a:rPr>
              <a:t>连接</a:t>
            </a:r>
            <a:r>
              <a:rPr lang="en-US" altLang="zh-CN" sz="2400" dirty="0" smtClean="0">
                <a:latin typeface="华文楷体" panose="02010600040101010101" pitchFamily="2" charset="-122"/>
                <a:ea typeface="华文楷体" panose="02010600040101010101" pitchFamily="2" charset="-122"/>
              </a:rPr>
              <a:t>ISP</a:t>
            </a:r>
            <a:r>
              <a:rPr lang="zh-CN" altLang="en-US" sz="2400" dirty="0" smtClean="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防火墙不能完全防止</a:t>
            </a:r>
            <a:r>
              <a:rPr lang="zh-CN" altLang="en-US" sz="2400" dirty="0" smtClean="0">
                <a:solidFill>
                  <a:srgbClr val="FF0000"/>
                </a:solidFill>
                <a:latin typeface="华文楷体" panose="02010600040101010101" pitchFamily="2" charset="-122"/>
                <a:ea typeface="华文楷体" panose="02010600040101010101" pitchFamily="2" charset="-122"/>
              </a:rPr>
              <a:t>内部威胁</a:t>
            </a:r>
            <a:endParaRPr lang="en-US" altLang="zh-CN" sz="2400" dirty="0" smtClean="0">
              <a:solidFill>
                <a:srgbClr val="FF0000"/>
              </a:solidFill>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latin typeface="华文楷体" panose="02010600040101010101" pitchFamily="2" charset="-122"/>
                <a:ea typeface="华文楷体" panose="02010600040101010101" pitchFamily="2" charset="-122"/>
              </a:rPr>
              <a:t>安全性不当的</a:t>
            </a:r>
            <a:r>
              <a:rPr lang="zh-CN" altLang="en-US" sz="2400" dirty="0" smtClean="0">
                <a:solidFill>
                  <a:srgbClr val="FF0000"/>
                </a:solidFill>
                <a:latin typeface="华文楷体" panose="02010600040101010101" pitchFamily="2" charset="-122"/>
                <a:ea typeface="华文楷体" panose="02010600040101010101" pitchFamily="2" charset="-122"/>
              </a:rPr>
              <a:t>无线局域网</a:t>
            </a:r>
            <a:r>
              <a:rPr lang="zh-CN" altLang="en-US" sz="2400" dirty="0" smtClean="0">
                <a:latin typeface="华文楷体" panose="02010600040101010101" pitchFamily="2" charset="-122"/>
                <a:ea typeface="华文楷体" panose="02010600040101010101" pitchFamily="2" charset="-122"/>
              </a:rPr>
              <a:t>可能会受到该系统外的访问</a:t>
            </a:r>
            <a:endParaRPr lang="en-US" altLang="zh-CN" sz="2400" dirty="0" smtClean="0">
              <a:latin typeface="华文楷体" panose="02010600040101010101" pitchFamily="2" charset="-122"/>
              <a:ea typeface="华文楷体" panose="02010600040101010101" pitchFamily="2" charset="-122"/>
            </a:endParaRPr>
          </a:p>
          <a:p>
            <a:pPr marL="685800" eaLnBrk="1" hangingPunct="1">
              <a:lnSpc>
                <a:spcPct val="90000"/>
              </a:lnSpc>
              <a:buFont typeface="Wingdings" panose="05000000000000000000" pitchFamily="2" charset="2"/>
              <a:buChar char="u"/>
            </a:pPr>
            <a:r>
              <a:rPr lang="zh-CN" altLang="en-US" sz="2400" dirty="0" smtClean="0">
                <a:solidFill>
                  <a:srgbClr val="FF0000"/>
                </a:solidFill>
                <a:latin typeface="华文楷体" panose="02010600040101010101" pitchFamily="2" charset="-122"/>
                <a:ea typeface="华文楷体" panose="02010600040101010101" pitchFamily="2" charset="-122"/>
              </a:rPr>
              <a:t>移动设备</a:t>
            </a:r>
            <a:r>
              <a:rPr lang="zh-CN" altLang="en-US" sz="2400" dirty="0" smtClean="0">
                <a:latin typeface="华文楷体" panose="02010600040101010101" pitchFamily="2" charset="-122"/>
                <a:ea typeface="华文楷体" panose="02010600040101010101" pitchFamily="2" charset="-122"/>
              </a:rPr>
              <a:t>可能会被网络外部利用、感染，再接入到内网</a:t>
            </a:r>
            <a:endParaRPr lang="en-AU" altLang="zh-CN" dirty="0" smtClean="0">
              <a:latin typeface="华文楷体" panose="02010600040101010101" pitchFamily="2" charset="-122"/>
              <a:ea typeface="华文楷体" panose="02010600040101010101" pitchFamily="2" charset="-122"/>
            </a:endParaRPr>
          </a:p>
          <a:p>
            <a:pPr eaLnBrk="1" hangingPunct="1">
              <a:lnSpc>
                <a:spcPct val="90000"/>
              </a:lnSpc>
            </a:pP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7657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zh-CN" smtClean="0"/>
              <a:t>什么是防火墙？</a:t>
            </a:r>
          </a:p>
        </p:txBody>
      </p:sp>
      <p:sp>
        <p:nvSpPr>
          <p:cNvPr id="22531" name="TextBox 3"/>
          <p:cNvSpPr txBox="1">
            <a:spLocks noChangeArrowheads="1"/>
          </p:cNvSpPr>
          <p:nvPr/>
        </p:nvSpPr>
        <p:spPr bwMode="auto">
          <a:xfrm>
            <a:off x="3909485" y="3463925"/>
            <a:ext cx="184731" cy="369332"/>
          </a:xfrm>
          <a:prstGeom prst="rect">
            <a:avLst/>
          </a:prstGeom>
          <a:noFill/>
          <a:ln w="9525">
            <a:noFill/>
            <a:miter lim="800000"/>
          </a:ln>
        </p:spPr>
        <p:txBody>
          <a:bodyPr wrap="none">
            <a:spAutoFit/>
          </a:bodyPr>
          <a:lstStyle/>
          <a:p>
            <a:endParaRPr lang="en-US"/>
          </a:p>
        </p:txBody>
      </p:sp>
      <p:pic>
        <p:nvPicPr>
          <p:cNvPr id="22532" name="Picture 4"/>
          <p:cNvPicPr>
            <a:picLocks noChangeAspect="1"/>
          </p:cNvPicPr>
          <p:nvPr/>
        </p:nvPicPr>
        <p:blipFill>
          <a:blip r:embed="rId3"/>
          <a:srcRect/>
          <a:stretch>
            <a:fillRect/>
          </a:stretch>
        </p:blipFill>
        <p:spPr bwMode="auto">
          <a:xfrm>
            <a:off x="1405467" y="2575743"/>
            <a:ext cx="9381067" cy="1993900"/>
          </a:xfrm>
          <a:prstGeom prst="rect">
            <a:avLst/>
          </a:prstGeom>
          <a:noFill/>
          <a:ln w="9525">
            <a:noFill/>
            <a:miter lim="800000"/>
            <a:headEnd/>
            <a:tailEnd/>
          </a:ln>
        </p:spPr>
      </p:pic>
    </p:spTree>
    <p:extLst>
      <p:ext uri="{BB962C8B-B14F-4D97-AF65-F5344CB8AC3E}">
        <p14:creationId xmlns:p14="http://schemas.microsoft.com/office/powerpoint/2010/main" val="377488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smtClean="0"/>
              <a:t>防火墙-包过滤器</a:t>
            </a:r>
          </a:p>
        </p:txBody>
      </p:sp>
      <p:sp>
        <p:nvSpPr>
          <p:cNvPr id="50179" name="Rectangle 3"/>
          <p:cNvSpPr>
            <a:spLocks noGrp="1" noChangeArrowheads="1"/>
          </p:cNvSpPr>
          <p:nvPr>
            <p:ph type="body" idx="1"/>
          </p:nvPr>
        </p:nvSpPr>
        <p:spPr>
          <a:xfrm>
            <a:off x="836023" y="2017713"/>
            <a:ext cx="11117157" cy="4114800"/>
          </a:xfrm>
        </p:spPr>
        <p:txBody>
          <a:bodyPr/>
          <a:lstStyle/>
          <a:p>
            <a:pPr eaLnBrk="1" hangingPunct="1">
              <a:defRPr/>
            </a:pPr>
            <a:r>
              <a:rPr lang="en-AU" dirty="0" err="1">
                <a:latin typeface="华文楷体" panose="02010600040101010101" pitchFamily="2" charset="-122"/>
                <a:ea typeface="华文楷体" panose="02010600040101010101" pitchFamily="2" charset="-122"/>
                <a:cs typeface="+mn-cs"/>
              </a:rPr>
              <a:t>最简单、最快的防火墙组件</a:t>
            </a:r>
            <a:r>
              <a:rPr lang="en-AU" dirty="0">
                <a:latin typeface="华文楷体" panose="02010600040101010101" pitchFamily="2" charset="-122"/>
                <a:ea typeface="华文楷体" panose="02010600040101010101" pitchFamily="2" charset="-122"/>
                <a:cs typeface="+mn-cs"/>
              </a:rPr>
              <a:t> </a:t>
            </a:r>
          </a:p>
          <a:p>
            <a:pPr eaLnBrk="1" hangingPunct="1">
              <a:defRPr/>
            </a:pPr>
            <a:r>
              <a:rPr lang="en-AU" dirty="0" err="1">
                <a:latin typeface="华文楷体" panose="02010600040101010101" pitchFamily="2" charset="-122"/>
                <a:ea typeface="华文楷体" panose="02010600040101010101" pitchFamily="2" charset="-122"/>
                <a:cs typeface="+mn-cs"/>
              </a:rPr>
              <a:t>任何防火墙系统的基础</a:t>
            </a:r>
            <a:r>
              <a:rPr lang="en-AU" dirty="0">
                <a:latin typeface="华文楷体" panose="02010600040101010101" pitchFamily="2" charset="-122"/>
                <a:ea typeface="华文楷体" panose="02010600040101010101" pitchFamily="2" charset="-122"/>
                <a:cs typeface="+mn-cs"/>
              </a:rPr>
              <a:t> </a:t>
            </a:r>
          </a:p>
          <a:p>
            <a:pPr eaLnBrk="1" hangingPunct="1">
              <a:defRPr/>
            </a:pPr>
            <a:r>
              <a:rPr lang="en-AU" dirty="0" err="1">
                <a:latin typeface="华文楷体" panose="02010600040101010101" pitchFamily="2" charset="-122"/>
                <a:ea typeface="华文楷体" panose="02010600040101010101" pitchFamily="2" charset="-122"/>
                <a:cs typeface="+mn-cs"/>
              </a:rPr>
              <a:t>检查每个IP数据包（没有上下文</a:t>
            </a:r>
            <a:r>
              <a:rPr lang="en-AU" dirty="0" smtClean="0">
                <a:latin typeface="华文楷体" panose="02010600040101010101" pitchFamily="2" charset="-122"/>
                <a:ea typeface="华文楷体" panose="02010600040101010101" pitchFamily="2" charset="-122"/>
                <a:cs typeface="+mn-cs"/>
              </a:rPr>
              <a:t>）</a:t>
            </a:r>
            <a:r>
              <a:rPr lang="zh-CN" altLang="en-US" dirty="0" smtClean="0">
                <a:latin typeface="华文楷体" panose="02010600040101010101" pitchFamily="2" charset="-122"/>
                <a:ea typeface="华文楷体" panose="02010600040101010101" pitchFamily="2" charset="-122"/>
                <a:cs typeface="+mn-cs"/>
              </a:rPr>
              <a:t>包括</a:t>
            </a:r>
            <a:r>
              <a:rPr lang="zh-CN" altLang="en-US" dirty="0">
                <a:solidFill>
                  <a:srgbClr val="FF0000"/>
                </a:solidFill>
                <a:latin typeface="华文楷体" panose="02010600040101010101" pitchFamily="2" charset="-122"/>
                <a:ea typeface="华文楷体" panose="02010600040101010101" pitchFamily="2" charset="-122"/>
              </a:rPr>
              <a:t>源</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地址</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目的</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地址</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源端和目的端传输层地址</a:t>
            </a:r>
            <a:r>
              <a:rPr lang="zh-CN" altLang="en-US" dirty="0">
                <a:latin typeface="华文楷体" panose="02010600040101010101" pitchFamily="2" charset="-122"/>
                <a:ea typeface="华文楷体" panose="02010600040101010101" pitchFamily="2" charset="-122"/>
              </a:rPr>
              <a:t>，</a:t>
            </a:r>
            <a:r>
              <a:rPr lang="en-US" altLang="zh-CN" dirty="0">
                <a:solidFill>
                  <a:srgbClr val="FF0000"/>
                </a:solidFill>
                <a:latin typeface="华文楷体" panose="02010600040101010101" pitchFamily="2" charset="-122"/>
                <a:ea typeface="华文楷体" panose="02010600040101010101" pitchFamily="2" charset="-122"/>
              </a:rPr>
              <a:t>IP</a:t>
            </a:r>
            <a:r>
              <a:rPr lang="zh-CN" altLang="en-US" dirty="0">
                <a:solidFill>
                  <a:srgbClr val="FF0000"/>
                </a:solidFill>
                <a:latin typeface="华文楷体" panose="02010600040101010101" pitchFamily="2" charset="-122"/>
                <a:ea typeface="华文楷体" panose="02010600040101010101" pitchFamily="2" charset="-122"/>
              </a:rPr>
              <a:t>协议域</a:t>
            </a:r>
            <a:r>
              <a:rPr lang="zh-CN" altLang="en-US" dirty="0">
                <a:latin typeface="华文楷体" panose="02010600040101010101" pitchFamily="2" charset="-122"/>
                <a:ea typeface="华文楷体" panose="02010600040101010101" pitchFamily="2" charset="-122"/>
              </a:rPr>
              <a:t>，</a:t>
            </a:r>
            <a:r>
              <a:rPr lang="zh-CN" altLang="en-US" dirty="0" smtClean="0">
                <a:solidFill>
                  <a:srgbClr val="FF0000"/>
                </a:solidFill>
                <a:latin typeface="华文楷体" panose="02010600040101010101" pitchFamily="2" charset="-122"/>
                <a:ea typeface="华文楷体" panose="02010600040101010101" pitchFamily="2" charset="-122"/>
              </a:rPr>
              <a:t>接口</a:t>
            </a:r>
            <a:r>
              <a:rPr lang="zh-CN" altLang="en-US"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cs typeface="+mn-cs"/>
              </a:rPr>
              <a:t>并</a:t>
            </a:r>
            <a:r>
              <a:rPr lang="en-AU" altLang="zh-CN" dirty="0" err="1" smtClean="0">
                <a:latin typeface="华文楷体" panose="02010600040101010101" pitchFamily="2" charset="-122"/>
                <a:ea typeface="华文楷体" panose="02010600040101010101" pitchFamily="2" charset="-122"/>
              </a:rPr>
              <a:t>按规则</a:t>
            </a:r>
            <a:r>
              <a:rPr lang="en-AU" dirty="0" err="1" smtClean="0">
                <a:latin typeface="华文楷体" panose="02010600040101010101" pitchFamily="2" charset="-122"/>
                <a:ea typeface="华文楷体" panose="02010600040101010101" pitchFamily="2" charset="-122"/>
                <a:cs typeface="+mn-cs"/>
              </a:rPr>
              <a:t>允许或拒绝</a:t>
            </a:r>
            <a:endParaRPr lang="en-AU" dirty="0" smtClean="0">
              <a:latin typeface="华文楷体" panose="02010600040101010101" pitchFamily="2" charset="-122"/>
              <a:ea typeface="华文楷体" panose="02010600040101010101" pitchFamily="2" charset="-122"/>
              <a:cs typeface="+mn-cs"/>
            </a:endParaRPr>
          </a:p>
          <a:p>
            <a:pPr eaLnBrk="1" hangingPunct="1">
              <a:defRPr/>
            </a:pPr>
            <a:r>
              <a:rPr lang="en-AU" dirty="0" err="1" smtClean="0">
                <a:latin typeface="华文楷体" panose="02010600040101010101" pitchFamily="2" charset="-122"/>
                <a:ea typeface="华文楷体" panose="02010600040101010101" pitchFamily="2" charset="-122"/>
                <a:cs typeface="+mn-cs"/>
              </a:rPr>
              <a:t>因此限制对服务</a:t>
            </a:r>
            <a:r>
              <a:rPr lang="en-AU" dirty="0" err="1">
                <a:latin typeface="华文楷体" panose="02010600040101010101" pitchFamily="2" charset="-122"/>
                <a:ea typeface="华文楷体" panose="02010600040101010101" pitchFamily="2" charset="-122"/>
                <a:cs typeface="+mn-cs"/>
              </a:rPr>
              <a:t>（端口）</a:t>
            </a:r>
            <a:r>
              <a:rPr lang="en-AU" dirty="0" err="1" smtClean="0">
                <a:latin typeface="华文楷体" panose="02010600040101010101" pitchFamily="2" charset="-122"/>
                <a:ea typeface="华文楷体" panose="02010600040101010101" pitchFamily="2" charset="-122"/>
                <a:cs typeface="+mn-cs"/>
              </a:rPr>
              <a:t>的访问</a:t>
            </a:r>
            <a:r>
              <a:rPr lang="zh-CN" altLang="en-US" dirty="0" smtClean="0">
                <a:latin typeface="华文楷体" panose="02010600040101010101" pitchFamily="2" charset="-122"/>
                <a:ea typeface="华文楷体" panose="02010600040101010101" pitchFamily="2" charset="-122"/>
                <a:cs typeface="+mn-cs"/>
              </a:rPr>
              <a:t>，两种</a:t>
            </a:r>
            <a:r>
              <a:rPr lang="en-US" dirty="0" err="1" smtClean="0">
                <a:latin typeface="华文楷体" panose="02010600040101010101" pitchFamily="2" charset="-122"/>
                <a:ea typeface="华文楷体" panose="02010600040101010101" pitchFamily="2" charset="-122"/>
                <a:cs typeface="+mn-cs"/>
              </a:rPr>
              <a:t>可能的默认策略</a:t>
            </a:r>
            <a:endParaRPr lang="en-US" dirty="0">
              <a:latin typeface="华文楷体" panose="02010600040101010101" pitchFamily="2" charset="-122"/>
              <a:ea typeface="华文楷体" panose="02010600040101010101" pitchFamily="2" charset="-122"/>
              <a:cs typeface="+mn-cs"/>
            </a:endParaRPr>
          </a:p>
          <a:p>
            <a:pPr lvl="1" eaLnBrk="1" hangingPunct="1">
              <a:defRPr/>
            </a:pPr>
            <a:r>
              <a:rPr lang="zh-CN" altLang="en-US" dirty="0" smtClean="0">
                <a:latin typeface="华文楷体" panose="02010600040101010101" pitchFamily="2" charset="-122"/>
                <a:ea typeface="华文楷体" panose="02010600040101010101" pitchFamily="2" charset="-122"/>
              </a:rPr>
              <a:t>丢弃：没有明确准许的将被阻止</a:t>
            </a:r>
            <a:endParaRPr lang="zh-CN" altLang="en-AU" dirty="0">
              <a:latin typeface="华文楷体" panose="02010600040101010101" pitchFamily="2" charset="-122"/>
              <a:ea typeface="华文楷体" panose="02010600040101010101" pitchFamily="2" charset="-122"/>
            </a:endParaRPr>
          </a:p>
          <a:p>
            <a:pPr lvl="1" eaLnBrk="1" hangingPunct="1">
              <a:defRPr/>
            </a:pPr>
            <a:r>
              <a:rPr lang="zh-CN" altLang="en-US" dirty="0" smtClean="0">
                <a:latin typeface="华文楷体" panose="02010600040101010101" pitchFamily="2" charset="-122"/>
                <a:ea typeface="华文楷体" panose="02010600040101010101" pitchFamily="2" charset="-122"/>
              </a:rPr>
              <a:t>传递：没有明确阻止的将被准</a:t>
            </a:r>
            <a:r>
              <a:rPr lang="zh-CN" altLang="en-AU" dirty="0" smtClean="0">
                <a:latin typeface="华文楷体" panose="02010600040101010101" pitchFamily="2" charset="-122"/>
                <a:ea typeface="华文楷体" panose="02010600040101010101" pitchFamily="2" charset="-122"/>
              </a:rPr>
              <a:t>许</a:t>
            </a:r>
            <a:endParaRPr lang="en-AU"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378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防火墙 - 包过滤器</a:t>
            </a:r>
          </a:p>
        </p:txBody>
      </p:sp>
      <p:pic>
        <p:nvPicPr>
          <p:cNvPr id="28675" name="Picture 5" descr="Ch20. Firewall Types.pdf                                       002F6F4DMacintosh HD                   B83AE914:"/>
          <p:cNvPicPr>
            <a:picLocks noChangeAspect="1" noChangeArrowheads="1"/>
          </p:cNvPicPr>
          <p:nvPr/>
        </p:nvPicPr>
        <p:blipFill>
          <a:blip r:embed="rId3"/>
          <a:srcRect l="4633" t="3580" r="4633" b="69801"/>
          <a:stretch>
            <a:fillRect/>
          </a:stretch>
        </p:blipFill>
        <p:spPr bwMode="auto">
          <a:xfrm>
            <a:off x="1422401" y="4156168"/>
            <a:ext cx="9402233" cy="2678113"/>
          </a:xfrm>
          <a:prstGeom prst="rect">
            <a:avLst/>
          </a:prstGeom>
          <a:noFill/>
          <a:ln w="9525">
            <a:noFill/>
            <a:miter lim="800000"/>
            <a:headEnd/>
            <a:tailEnd/>
          </a:ln>
        </p:spPr>
      </p:pic>
      <p:pic>
        <p:nvPicPr>
          <p:cNvPr id="28676" name="Picture 4"/>
          <p:cNvPicPr>
            <a:picLocks noChangeAspect="1"/>
          </p:cNvPicPr>
          <p:nvPr/>
        </p:nvPicPr>
        <p:blipFill>
          <a:blip r:embed="rId4"/>
          <a:srcRect/>
          <a:stretch>
            <a:fillRect/>
          </a:stretch>
        </p:blipFill>
        <p:spPr bwMode="auto">
          <a:xfrm>
            <a:off x="3860800" y="1648101"/>
            <a:ext cx="4504267" cy="2578100"/>
          </a:xfrm>
          <a:prstGeom prst="rect">
            <a:avLst/>
          </a:prstGeom>
          <a:noFill/>
          <a:ln w="9525">
            <a:noFill/>
            <a:miter lim="800000"/>
            <a:headEnd/>
            <a:tailEnd/>
          </a:ln>
        </p:spPr>
      </p:pic>
    </p:spTree>
    <p:extLst>
      <p:ext uri="{BB962C8B-B14F-4D97-AF65-F5344CB8AC3E}">
        <p14:creationId xmlns:p14="http://schemas.microsoft.com/office/powerpoint/2010/main" val="175753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防火墙 - 包过滤器</a:t>
            </a:r>
          </a:p>
        </p:txBody>
      </p:sp>
      <p:pic>
        <p:nvPicPr>
          <p:cNvPr id="30723" name="Picture 6"/>
          <p:cNvPicPr>
            <a:picLocks noChangeAspect="1" noChangeArrowheads="1"/>
          </p:cNvPicPr>
          <p:nvPr/>
        </p:nvPicPr>
        <p:blipFill>
          <a:blip r:embed="rId3"/>
          <a:srcRect/>
          <a:stretch>
            <a:fillRect/>
          </a:stretch>
        </p:blipFill>
        <p:spPr bwMode="auto">
          <a:xfrm rot="5400000">
            <a:off x="3928270" y="-1300453"/>
            <a:ext cx="4595813" cy="11233151"/>
          </a:xfrm>
          <a:prstGeom prst="rect">
            <a:avLst/>
          </a:prstGeom>
          <a:noFill/>
          <a:ln w="9525">
            <a:noFill/>
            <a:miter lim="800000"/>
            <a:headEnd/>
            <a:tailEnd/>
          </a:ln>
        </p:spPr>
      </p:pic>
    </p:spTree>
    <p:extLst>
      <p:ext uri="{BB962C8B-B14F-4D97-AF65-F5344CB8AC3E}">
        <p14:creationId xmlns:p14="http://schemas.microsoft.com/office/powerpoint/2010/main" val="1122420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dirty="0" err="1" smtClean="0"/>
              <a:t>包过滤器</a:t>
            </a:r>
            <a:r>
              <a:rPr lang="zh-CN" altLang="en-US" dirty="0"/>
              <a:t>的弱点</a:t>
            </a:r>
            <a:endParaRPr lang="en-AU" altLang="zh-CN" dirty="0"/>
          </a:p>
        </p:txBody>
      </p:sp>
      <p:sp>
        <p:nvSpPr>
          <p:cNvPr id="54275" name="Rectangle 3"/>
          <p:cNvSpPr>
            <a:spLocks noGrp="1" noChangeArrowheads="1"/>
          </p:cNvSpPr>
          <p:nvPr>
            <p:ph type="body" idx="1"/>
          </p:nvPr>
        </p:nvSpPr>
        <p:spPr>
          <a:xfrm>
            <a:off x="832326" y="2030776"/>
            <a:ext cx="10363200" cy="4114800"/>
          </a:xfrm>
        </p:spPr>
        <p:txBody>
          <a:bodyPr/>
          <a:lstStyle/>
          <a:p>
            <a:pPr eaLnBrk="1" hangingPunct="1">
              <a:lnSpc>
                <a:spcPct val="90000"/>
              </a:lnSpc>
            </a:pPr>
            <a:r>
              <a:rPr lang="zh-CN" altLang="en-US" dirty="0" smtClean="0">
                <a:latin typeface="华文楷体" panose="02010600040101010101" pitchFamily="2" charset="-122"/>
                <a:ea typeface="华文楷体" panose="02010600040101010101" pitchFamily="2" charset="-122"/>
              </a:rPr>
              <a:t>包过滤防火墙的弱点有：</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solidFill>
                  <a:srgbClr val="FF0000"/>
                </a:solidFill>
                <a:latin typeface="华文楷体" panose="02010600040101010101" pitchFamily="2" charset="-122"/>
                <a:ea typeface="华文楷体" panose="02010600040101010101" pitchFamily="2" charset="-122"/>
              </a:rPr>
              <a:t>不检查更高层的</a:t>
            </a:r>
            <a:r>
              <a:rPr lang="zh-CN" altLang="en-US" dirty="0">
                <a:solidFill>
                  <a:srgbClr val="FF0000"/>
                </a:solidFill>
                <a:latin typeface="华文楷体" panose="02010600040101010101" pitchFamily="2" charset="-122"/>
                <a:ea typeface="华文楷体" panose="02010600040101010101" pitchFamily="2" charset="-122"/>
              </a:rPr>
              <a:t>数据</a:t>
            </a:r>
            <a:r>
              <a:rPr lang="zh-CN" altLang="en-US" dirty="0">
                <a:latin typeface="华文楷体" panose="02010600040101010101" pitchFamily="2" charset="-122"/>
                <a:ea typeface="华文楷体" panose="02010600040101010101" pitchFamily="2" charset="-122"/>
              </a:rPr>
              <a:t>，不能阻止</a:t>
            </a:r>
            <a:r>
              <a:rPr lang="zh-CN" altLang="en-US" dirty="0" smtClean="0">
                <a:latin typeface="华文楷体" panose="02010600040101010101" pitchFamily="2" charset="-122"/>
                <a:ea typeface="华文楷体" panose="02010600040101010101" pitchFamily="2" charset="-122"/>
              </a:rPr>
              <a:t>特定攻击</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防火墙可利用的</a:t>
            </a:r>
            <a:r>
              <a:rPr lang="zh-CN" altLang="en-US" dirty="0" smtClean="0">
                <a:solidFill>
                  <a:srgbClr val="FF0000"/>
                </a:solidFill>
                <a:latin typeface="华文楷体" panose="02010600040101010101" pitchFamily="2" charset="-122"/>
                <a:ea typeface="华文楷体" panose="02010600040101010101" pitchFamily="2" charset="-122"/>
              </a:rPr>
              <a:t>信息有限</a:t>
            </a:r>
            <a:r>
              <a:rPr lang="zh-CN" altLang="en-US" dirty="0" smtClean="0">
                <a:latin typeface="华文楷体" panose="02010600040101010101" pitchFamily="2" charset="-122"/>
                <a:ea typeface="华文楷体" panose="02010600040101010101" pitchFamily="2" charset="-122"/>
              </a:rPr>
              <a:t>，日志功能也有限</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大多数不支持高级的</a:t>
            </a:r>
            <a:r>
              <a:rPr lang="zh-CN" altLang="en-US" dirty="0" smtClean="0">
                <a:solidFill>
                  <a:srgbClr val="FF0000"/>
                </a:solidFill>
                <a:latin typeface="华文楷体" panose="02010600040101010101" pitchFamily="2" charset="-122"/>
                <a:ea typeface="华文楷体" panose="02010600040101010101" pitchFamily="2" charset="-122"/>
              </a:rPr>
              <a:t>用户认证机制</a:t>
            </a:r>
            <a:endParaRPr lang="en-US" altLang="zh-CN" dirty="0" smtClean="0">
              <a:solidFill>
                <a:srgbClr val="FF0000"/>
              </a:solidFill>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利用</a:t>
            </a:r>
            <a:r>
              <a:rPr lang="en-US" altLang="zh-CN" dirty="0" smtClean="0">
                <a:latin typeface="华文楷体" panose="02010600040101010101" pitchFamily="2" charset="-122"/>
                <a:ea typeface="华文楷体" panose="02010600040101010101" pitchFamily="2" charset="-122"/>
              </a:rPr>
              <a:t>TCP/IP</a:t>
            </a:r>
            <a:r>
              <a:rPr lang="zh-CN" altLang="en-US" dirty="0" smtClean="0">
                <a:latin typeface="华文楷体" panose="02010600040101010101" pitchFamily="2" charset="-122"/>
                <a:ea typeface="华文楷体" panose="02010600040101010101" pitchFamily="2" charset="-122"/>
              </a:rPr>
              <a:t>规范和协议栈的攻击没有应对方法</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buClr>
                <a:srgbClr val="0070C0"/>
              </a:buClr>
              <a:buFont typeface="Wingdings" panose="05000000000000000000" pitchFamily="2" charset="2"/>
              <a:buChar char="u"/>
            </a:pPr>
            <a:r>
              <a:rPr lang="zh-CN" altLang="en-US" dirty="0" smtClean="0">
                <a:latin typeface="华文楷体" panose="02010600040101010101" pitchFamily="2" charset="-122"/>
                <a:ea typeface="华文楷体" panose="02010600040101010101" pitchFamily="2" charset="-122"/>
              </a:rPr>
              <a:t>只根据几个变量进行访问控制决策，容易受到安全威胁</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32075274"/>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12048</TotalTime>
  <Words>968</Words>
  <Application>Microsoft Office PowerPoint</Application>
  <PresentationFormat>宽屏</PresentationFormat>
  <Paragraphs>168</Paragraphs>
  <Slides>26</Slides>
  <Notes>25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26</vt:i4>
      </vt:variant>
    </vt:vector>
  </HeadingPairs>
  <TitlesOfParts>
    <vt:vector size="36" baseType="lpstr">
      <vt:lpstr>ＭＳ Ｐゴシック</vt:lpstr>
      <vt:lpstr>ＭＳ Ｐゴシック</vt:lpstr>
      <vt:lpstr>华文楷体</vt:lpstr>
      <vt:lpstr>宋体</vt:lpstr>
      <vt:lpstr>Arial</vt:lpstr>
      <vt:lpstr>Calibri</vt:lpstr>
      <vt:lpstr>Tahoma</vt:lpstr>
      <vt:lpstr>Times New Roman</vt:lpstr>
      <vt:lpstr>Wingdings</vt:lpstr>
      <vt:lpstr>Blends</vt:lpstr>
      <vt:lpstr>第十一章 防火墙</vt:lpstr>
      <vt:lpstr>防火墙的必要性</vt:lpstr>
      <vt:lpstr>防火墙特征</vt:lpstr>
      <vt:lpstr>防火墙功能</vt:lpstr>
      <vt:lpstr>什么是防火墙？</vt:lpstr>
      <vt:lpstr>防火墙-包过滤器</vt:lpstr>
      <vt:lpstr>防火墙 - 包过滤器</vt:lpstr>
      <vt:lpstr>防火墙 - 包过滤器</vt:lpstr>
      <vt:lpstr>包过滤器的弱点</vt:lpstr>
      <vt:lpstr>包过滤器的攻击</vt:lpstr>
      <vt:lpstr> 状态检测防火墙</vt:lpstr>
      <vt:lpstr>防火墙的应用层网关（或代理）</vt:lpstr>
      <vt:lpstr>防火墙的应用层网关（或代理）</vt:lpstr>
      <vt:lpstr>防火墙链路层网关（或代理）</vt:lpstr>
      <vt:lpstr>防火墙链路层网关</vt:lpstr>
      <vt:lpstr>堡垒主机</vt:lpstr>
      <vt:lpstr>主机防火墙</vt:lpstr>
      <vt:lpstr>个人防火墙</vt:lpstr>
      <vt:lpstr>个人防火墙</vt:lpstr>
      <vt:lpstr>防火墙配置</vt:lpstr>
      <vt:lpstr>DMZ网络</vt:lpstr>
      <vt:lpstr>虚拟私人网络</vt:lpstr>
      <vt:lpstr>分布式防火墙</vt:lpstr>
      <vt:lpstr>防火墙位置和拓扑结构</vt:lpstr>
      <vt:lpstr>总结</vt:lpstr>
      <vt:lpstr>PowerPoint 演示文稿</vt:lpstr>
    </vt:vector>
  </TitlesOfParts>
  <Company>Sky123.Org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Administrator</cp:lastModifiedBy>
  <cp:revision>1010</cp:revision>
  <dcterms:created xsi:type="dcterms:W3CDTF">2017-03-10T06:09:35Z</dcterms:created>
  <dcterms:modified xsi:type="dcterms:W3CDTF">2020-06-22T13:57:38Z</dcterms:modified>
</cp:coreProperties>
</file>