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2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62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40" autoAdjust="0"/>
  </p:normalViewPr>
  <p:slideViewPr>
    <p:cSldViewPr snapToGrid="0">
      <p:cViewPr varScale="1">
        <p:scale>
          <a:sx n="106" d="100"/>
          <a:sy n="106" d="100"/>
        </p:scale>
        <p:origin x="-71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530D9-4CD0-4AA2-AE92-FB07B7826674}" type="datetimeFigureOut">
              <a:rPr lang="zh-CN" altLang="en-US" smtClean="0"/>
              <a:t>2020/4/20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E052D2-CB8D-443A-8C53-98FA45030B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730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052D2-CB8D-443A-8C53-98FA45030B1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564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08B570E9-3DDB-433B-B4F4-F2F202266168}" type="slidenum">
              <a:rPr lang="en-AU" altLang="zh-CN"/>
              <a:pPr/>
              <a:t>10</a:t>
            </a:fld>
            <a:endParaRPr lang="en-AU" altLang="zh-CN"/>
          </a:p>
        </p:txBody>
      </p:sp>
      <p:sp>
        <p:nvSpPr>
          <p:cNvPr id="2560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905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92208BEC-478C-4D75-B226-BFDE842E6B8F}" type="slidenum">
              <a:rPr lang="en-AU" altLang="zh-CN"/>
              <a:pPr/>
              <a:t>11</a:t>
            </a:fld>
            <a:endParaRPr lang="en-AU" altLang="zh-CN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150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37DD0767-0A34-4B88-9FA4-CB455D80B8B8}" type="slidenum">
              <a:rPr lang="en-AU" altLang="zh-CN"/>
              <a:pPr/>
              <a:t>12</a:t>
            </a:fld>
            <a:endParaRPr lang="en-AU" altLang="zh-CN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buAutoNum type="arabicPeriod"/>
            </a:pPr>
            <a:endParaRPr lang="en-US" altLang="zh-CN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1249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5D6007AA-7AEB-4448-9A02-F775C889FBFA}" type="slidenum">
              <a:rPr lang="en-AU" altLang="zh-CN"/>
              <a:pPr/>
              <a:t>13</a:t>
            </a:fld>
            <a:endParaRPr lang="en-AU" altLang="zh-CN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zh-CN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07709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650AF0B0-E337-4B42-A480-AB71588E1A29}" type="slidenum">
              <a:rPr lang="en-AU" altLang="zh-CN"/>
              <a:pPr/>
              <a:t>14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27658396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659DCB45-1AAD-48F3-B8FA-0C9C397A492E}" type="slidenum">
              <a:rPr lang="en-AU" altLang="zh-CN"/>
              <a:pPr/>
              <a:t>15</a:t>
            </a:fld>
            <a:endParaRPr lang="en-AU" altLang="zh-CN"/>
          </a:p>
        </p:txBody>
      </p:sp>
      <p:sp>
        <p:nvSpPr>
          <p:cNvPr id="3584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zh-CN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3144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0CE157BA-92AA-43FE-AEC4-B850B60F1F5D}" type="slidenum">
              <a:rPr lang="en-AU" altLang="zh-CN"/>
              <a:pPr/>
              <a:t>16</a:t>
            </a:fld>
            <a:endParaRPr lang="en-AU" altLang="zh-CN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zh-CN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03319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F634C800-642B-4D07-B15A-853E04FA4A15}" type="slidenum">
              <a:rPr lang="en-AU" altLang="zh-CN"/>
              <a:pPr/>
              <a:t>17</a:t>
            </a:fld>
            <a:endParaRPr lang="en-AU" altLang="zh-CN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2345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BE976BDB-1B9F-4DE7-B26F-778FC1D48E8C}" type="slidenum">
              <a:rPr lang="en-AU" altLang="zh-CN"/>
              <a:pPr/>
              <a:t>18</a:t>
            </a:fld>
            <a:endParaRPr lang="en-AU" altLang="zh-CN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zh-CN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70234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8BA8B749-3ADF-400F-81EE-ABACA9AE3A85}" type="slidenum">
              <a:rPr lang="en-AU" altLang="zh-CN"/>
              <a:pPr/>
              <a:t>19</a:t>
            </a:fld>
            <a:endParaRPr lang="en-AU" altLang="zh-CN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zh-CN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76445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FCF1E11C-B677-4A78-AB14-69812BCEBD72}" type="slidenum">
              <a:rPr lang="en-AU" altLang="zh-CN"/>
              <a:pPr/>
              <a:t>2</a:t>
            </a:fld>
            <a:endParaRPr lang="en-AU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zh-CN" dirty="0" smtClean="0">
              <a:latin typeface="Times-Roman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42550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0321B0E6-C142-47D3-A891-903C3A66D317}" type="slidenum">
              <a:rPr lang="en-AU" altLang="zh-CN"/>
              <a:pPr/>
              <a:t>20</a:t>
            </a:fld>
            <a:endParaRPr lang="en-AU" altLang="zh-CN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8223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BB16F4B0-73EC-426B-BBE4-CD387368434A}" type="slidenum">
              <a:rPr lang="en-AU" altLang="zh-CN"/>
              <a:pPr/>
              <a:t>21</a:t>
            </a:fld>
            <a:endParaRPr lang="en-AU" altLang="zh-CN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7008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B3367F0A-D884-4E37-9757-952703BC4F56}" type="slidenum">
              <a:rPr lang="en-AU" altLang="zh-CN"/>
              <a:pPr/>
              <a:t>22</a:t>
            </a:fld>
            <a:endParaRPr lang="en-AU" altLang="zh-CN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eaLnBrk="1" hangingPunct="1"/>
            <a:endParaRPr lang="en-US" altLang="zh-CN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3671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35CA5A5F-030F-4177-85A4-770A3A728CD8}" type="slidenum">
              <a:rPr lang="en-AU" altLang="zh-CN"/>
              <a:pPr/>
              <a:t>23</a:t>
            </a:fld>
            <a:endParaRPr lang="en-AU" altLang="zh-CN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41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zh-CN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9159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96BB67BA-3E65-479A-9465-683F8E3BA03F}" type="slidenum">
              <a:rPr lang="en-AU" altLang="zh-CN"/>
              <a:pPr/>
              <a:t>24</a:t>
            </a:fld>
            <a:endParaRPr lang="en-AU" altLang="zh-CN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495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0412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093D2D05-74F9-442C-A286-D374A58C4AA1}" type="slidenum">
              <a:rPr lang="en-AU" altLang="zh-CN"/>
              <a:pPr/>
              <a:t>25</a:t>
            </a:fld>
            <a:endParaRPr lang="en-AU" altLang="zh-CN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4343400"/>
            <a:ext cx="5867400" cy="426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51775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3FCDC6F6-D63F-4353-A6C2-EA053CCB01ED}" type="slidenum">
              <a:rPr lang="en-AU" altLang="zh-CN"/>
              <a:pPr/>
              <a:t>26</a:t>
            </a:fld>
            <a:endParaRPr lang="en-AU" altLang="zh-CN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29522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33663AC0-3BD1-4546-812B-CDCB823E4B4F}" type="slidenum">
              <a:rPr lang="en-AU" altLang="zh-CN"/>
              <a:pPr/>
              <a:t>27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19392950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1548ECF3-6EDC-4198-8811-222877CE6DE7}" type="slidenum">
              <a:rPr lang="en-AU" altLang="zh-CN"/>
              <a:pPr/>
              <a:t>28</a:t>
            </a:fld>
            <a:endParaRPr lang="en-AU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404571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79001B7F-5183-4417-B910-6178479BB07A}" type="slidenum">
              <a:rPr lang="en-AU" altLang="zh-CN"/>
              <a:pPr/>
              <a:t>29</a:t>
            </a:fld>
            <a:endParaRPr lang="en-AU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316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06C73B6C-F1EF-4E31-B865-52E618D99176}" type="slidenum">
              <a:rPr lang="en-AU" altLang="zh-CN"/>
              <a:pPr/>
              <a:t>3</a:t>
            </a:fld>
            <a:endParaRPr lang="en-AU" altLang="zh-CN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zh-CN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1591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201B8153-1A5C-4DD6-A294-EB0EDC223F6B}" type="slidenum">
              <a:rPr lang="en-AU" altLang="zh-CN"/>
              <a:pPr/>
              <a:t>4</a:t>
            </a:fld>
            <a:endParaRPr lang="en-AU" altLang="zh-CN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264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5386CE87-18D8-4A55-804A-46C6765D4C04}" type="slidenum">
              <a:rPr lang="en-AU" altLang="zh-CN"/>
              <a:pPr/>
              <a:t>5</a:t>
            </a:fld>
            <a:endParaRPr lang="en-AU" altLang="zh-CN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7175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4E34D20D-1260-4582-8AF5-F78CC20F18F6}" type="slidenum">
              <a:rPr lang="en-AU" altLang="zh-CN"/>
              <a:pPr/>
              <a:t>6</a:t>
            </a:fld>
            <a:endParaRPr lang="en-AU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341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289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C5C448C8-5AC3-45FD-869C-D0CADEA17917}" type="slidenum">
              <a:rPr lang="en-AU" altLang="zh-CN"/>
              <a:pPr/>
              <a:t>7</a:t>
            </a:fld>
            <a:endParaRPr lang="en-AU" altLang="zh-CN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zh-CN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4317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8215C7BC-BA2E-440A-A85E-85DE780E3CCC}" type="slidenum">
              <a:rPr lang="en-AU" altLang="zh-CN"/>
              <a:pPr/>
              <a:t>8</a:t>
            </a:fld>
            <a:endParaRPr lang="en-AU" altLang="zh-CN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2473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49AEA985-1642-40E7-8A6A-627C4B3A9997}" type="slidenum">
              <a:rPr lang="en-AU" altLang="zh-CN"/>
              <a:pPr/>
              <a:t>9</a:t>
            </a:fld>
            <a:endParaRPr lang="en-AU" altLang="zh-CN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zh-CN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8760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22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8192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8192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8192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8192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192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8192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8192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8193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8193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</p:grpSp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8193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CEC4077-B710-4885-BE33-21AAC568FA07}" type="datetimeFigureOut">
              <a:rPr lang="zh-CN" altLang="en-US" smtClean="0"/>
              <a:t>2020/4/20 Monday</a:t>
            </a:fld>
            <a:endParaRPr lang="zh-CN" altLang="en-US"/>
          </a:p>
        </p:txBody>
      </p:sp>
      <p:sp>
        <p:nvSpPr>
          <p:cNvPr id="8193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193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3D2A59F-5F7A-4EC8-BDEA-2E0B7D24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57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C4077-B710-4885-BE33-21AAC568FA07}" type="datetimeFigureOut">
              <a:rPr lang="zh-CN" altLang="en-US" smtClean="0"/>
              <a:t>2020/4/20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2A59F-5F7A-4EC8-BDEA-2E0B7D24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58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C4077-B710-4885-BE33-21AAC568FA07}" type="datetimeFigureOut">
              <a:rPr lang="zh-CN" altLang="en-US" smtClean="0"/>
              <a:t>2020/4/20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2A59F-5F7A-4EC8-BDEA-2E0B7D24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64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C4077-B710-4885-BE33-21AAC568FA07}" type="datetimeFigureOut">
              <a:rPr lang="zh-CN" altLang="en-US" smtClean="0"/>
              <a:t>2020/4/20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2A59F-5F7A-4EC8-BDEA-2E0B7D24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669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C4077-B710-4885-BE33-21AAC568FA07}" type="datetimeFigureOut">
              <a:rPr lang="zh-CN" altLang="en-US" smtClean="0"/>
              <a:t>2020/4/20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2A59F-5F7A-4EC8-BDEA-2E0B7D24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52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C4077-B710-4885-BE33-21AAC568FA07}" type="datetimeFigureOut">
              <a:rPr lang="zh-CN" altLang="en-US" smtClean="0"/>
              <a:t>2020/4/20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2A59F-5F7A-4EC8-BDEA-2E0B7D24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230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C4077-B710-4885-BE33-21AAC568FA07}" type="datetimeFigureOut">
              <a:rPr lang="zh-CN" altLang="en-US" smtClean="0"/>
              <a:t>2020/4/20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2A59F-5F7A-4EC8-BDEA-2E0B7D24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124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C4077-B710-4885-BE33-21AAC568FA07}" type="datetimeFigureOut">
              <a:rPr lang="zh-CN" altLang="en-US" smtClean="0"/>
              <a:t>2020/4/20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2A59F-5F7A-4EC8-BDEA-2E0B7D24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996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C4077-B710-4885-BE33-21AAC568FA07}" type="datetimeFigureOut">
              <a:rPr lang="zh-CN" altLang="en-US" smtClean="0"/>
              <a:t>2020/4/20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2A59F-5F7A-4EC8-BDEA-2E0B7D24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711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C4077-B710-4885-BE33-21AAC568FA07}" type="datetimeFigureOut">
              <a:rPr lang="zh-CN" altLang="en-US" smtClean="0"/>
              <a:t>2020/4/20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2A59F-5F7A-4EC8-BDEA-2E0B7D24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714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C4077-B710-4885-BE33-21AAC568FA07}" type="datetimeFigureOut">
              <a:rPr lang="zh-CN" altLang="en-US" smtClean="0"/>
              <a:t>2020/4/20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2A59F-5F7A-4EC8-BDEA-2E0B7D24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79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ltGray">
          <a:xfrm>
            <a:off x="556684" y="1098551"/>
            <a:ext cx="58420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ltGray">
          <a:xfrm>
            <a:off x="1066801" y="1098551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ltGray">
          <a:xfrm>
            <a:off x="721785" y="1520826"/>
            <a:ext cx="56303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ltGray">
          <a:xfrm>
            <a:off x="1214967" y="1520826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ltGray">
          <a:xfrm>
            <a:off x="169333" y="144780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gray">
          <a:xfrm>
            <a:off x="1016000" y="990601"/>
            <a:ext cx="42333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gray">
          <a:xfrm>
            <a:off x="590551" y="1781175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14314"/>
            <a:ext cx="10390716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09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2017713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宋体" panose="02010600030101010101" pitchFamily="2" charset="-122"/>
              </a:defRPr>
            </a:lvl1pPr>
          </a:lstStyle>
          <a:p>
            <a:fld id="{4CEC4077-B710-4885-BE33-21AAC568FA07}" type="datetimeFigureOut">
              <a:rPr lang="zh-CN" altLang="en-US" smtClean="0"/>
              <a:t>2020/4/20 Monday</a:t>
            </a:fld>
            <a:endParaRPr lang="zh-CN" altLang="en-US"/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宋体" panose="02010600030101010101" pitchFamily="2" charset="-122"/>
              </a:defRPr>
            </a:lvl1pPr>
          </a:lstStyle>
          <a:p>
            <a:fld id="{33D2A59F-5F7A-4EC8-BDEA-2E0B7D24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08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ea typeface="ＭＳ Ｐゴシック" panose="020B0600070205080204" pitchFamily="34" charset="-128"/>
              </a:rPr>
              <a:t>第四章 密钥管理</a:t>
            </a:r>
            <a:r>
              <a:rPr lang="zh-CN" altLang="en-US" dirty="0">
                <a:ea typeface="ＭＳ Ｐゴシック" panose="020B0600070205080204" pitchFamily="34" charset="-128"/>
              </a:rPr>
              <a:t>跟分发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林秋镇博士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深圳大学计算机与软件学院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qiuzhlin@szu.edu.cn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673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dirty="0">
                <a:ea typeface="+mj-ea"/>
                <a:cs typeface="+mj-cs"/>
              </a:rPr>
              <a:t>Kerberos </a:t>
            </a:r>
            <a:r>
              <a:rPr lang="zh-CN" altLang="en-US" dirty="0" smtClean="0">
                <a:ea typeface="+mj-ea"/>
                <a:cs typeface="+mj-cs"/>
              </a:rPr>
              <a:t>域</a:t>
            </a:r>
            <a:endParaRPr lang="en-AU" dirty="0">
              <a:ea typeface="+mj-ea"/>
              <a:cs typeface="+mj-cs"/>
            </a:endParaRPr>
          </a:p>
        </p:txBody>
      </p:sp>
      <p:sp>
        <p:nvSpPr>
          <p:cNvPr id="8397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53573" y="2017713"/>
            <a:ext cx="10363200" cy="4114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一个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Kerberos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环境包括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  <a:p>
            <a:pPr lvl="1"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一个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Kerberos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服务器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多个客户端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与服务器注册 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应用服务器，与服务器共享密钥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一个域，即：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通常是一个单一的管理域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如果有多个域，他们的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Kerberos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服务器必须共享密钥和信任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433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dirty="0">
                <a:ea typeface="+mj-ea"/>
                <a:cs typeface="+mj-cs"/>
              </a:rPr>
              <a:t>Kerberos </a:t>
            </a:r>
            <a:r>
              <a:rPr lang="zh-CN" altLang="en-US" dirty="0" smtClean="0">
                <a:ea typeface="+mj-ea"/>
                <a:cs typeface="+mj-cs"/>
              </a:rPr>
              <a:t>域</a:t>
            </a:r>
            <a:endParaRPr lang="en-AU" dirty="0">
              <a:ea typeface="+mj-ea"/>
              <a:cs typeface="+mj-cs"/>
            </a:endParaRPr>
          </a:p>
        </p:txBody>
      </p:sp>
      <p:pic>
        <p:nvPicPr>
          <p:cNvPr id="26627" name="Picture 5" descr="Ch14. Remote Kerberos.pdf                                      002F6F4DMacintosh HD                   B83AE914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0" b="12529"/>
          <a:stretch>
            <a:fillRect/>
          </a:stretch>
        </p:blipFill>
        <p:spPr bwMode="auto">
          <a:xfrm>
            <a:off x="3566611" y="1884528"/>
            <a:ext cx="6058739" cy="493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209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dirty="0">
                <a:ea typeface="+mj-ea"/>
                <a:cs typeface="+mj-cs"/>
              </a:rPr>
              <a:t>Kerberos </a:t>
            </a:r>
            <a:r>
              <a:rPr lang="zh-CN" altLang="en-US" dirty="0" smtClean="0">
                <a:ea typeface="+mj-ea"/>
                <a:cs typeface="+mj-cs"/>
              </a:rPr>
              <a:t>版本 </a:t>
            </a:r>
            <a:r>
              <a:rPr lang="en-AU" dirty="0" smtClean="0">
                <a:ea typeface="+mj-ea"/>
                <a:cs typeface="+mj-cs"/>
              </a:rPr>
              <a:t>5</a:t>
            </a:r>
            <a:endParaRPr lang="en-AU" dirty="0">
              <a:ea typeface="+mj-ea"/>
              <a:cs typeface="+mj-cs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7221" y="2017713"/>
            <a:ext cx="103632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1990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年中期设计的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在标准 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RFC 1510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中做了详细规定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相对 版本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，提供了很多改进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解决环境缺点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加密系统依赖性，互联网协议依赖性，消息字节排序，票据有效期，认证转发，域间认证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和一些技术缺陷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双重加密，非标准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DES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加密，会话密钥，口令攻击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023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dirty="0"/>
              <a:t>Kerberos v5 </a:t>
            </a:r>
            <a:r>
              <a:rPr lang="zh-CN" altLang="en-US" dirty="0" smtClean="0"/>
              <a:t>对话</a:t>
            </a:r>
            <a:endParaRPr lang="en-AU" dirty="0"/>
          </a:p>
        </p:txBody>
      </p:sp>
      <p:pic>
        <p:nvPicPr>
          <p:cNvPr id="3072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1806153"/>
            <a:ext cx="8060267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827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304800"/>
            <a:ext cx="4064000" cy="5715000"/>
          </a:xfrm>
        </p:spPr>
        <p:txBody>
          <a:bodyPr/>
          <a:lstStyle/>
          <a:p>
            <a:pPr eaLnBrk="1" hangingPunct="1">
              <a:defRPr/>
            </a:pPr>
            <a:r>
              <a:rPr lang="en-AU" altLang="zh-CN" dirty="0" smtClean="0">
                <a:ea typeface="ＭＳ Ｐゴシック" panose="020B0600070205080204" pitchFamily="34" charset="-128"/>
              </a:rPr>
              <a:t>X.509 </a:t>
            </a:r>
            <a:r>
              <a:rPr lang="zh-CN" altLang="en-US" dirty="0" smtClean="0">
                <a:ea typeface="ＭＳ Ｐゴシック" panose="020B0600070205080204" pitchFamily="34" charset="-128"/>
              </a:rPr>
              <a:t>证书使用</a:t>
            </a:r>
            <a:endParaRPr lang="en-US" dirty="0" smtClean="0">
              <a:ea typeface="ＭＳ Ｐゴシック" panose="020B0600070205080204" pitchFamily="34" charset="-128"/>
            </a:endParaRPr>
          </a:p>
        </p:txBody>
      </p:sp>
      <p:pic>
        <p:nvPicPr>
          <p:cNvPr id="32771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609600"/>
            <a:ext cx="7636933" cy="567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71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dirty="0">
                <a:ea typeface="+mj-ea"/>
                <a:cs typeface="+mj-cs"/>
              </a:rPr>
              <a:t>X.509 </a:t>
            </a:r>
            <a:r>
              <a:rPr lang="zh-CN" altLang="en-US" dirty="0" smtClean="0">
                <a:ea typeface="+mj-ea"/>
                <a:cs typeface="+mj-cs"/>
              </a:rPr>
              <a:t>证书</a:t>
            </a:r>
            <a:endParaRPr lang="en-AU" dirty="0">
              <a:ea typeface="+mj-ea"/>
              <a:cs typeface="+mj-cs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2581" y="2005357"/>
            <a:ext cx="10363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由 可信任的认证中心 创建，包括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版本</a:t>
            </a:r>
            <a:r>
              <a:rPr lang="en-AU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(1, 2, or 3)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序列号</a:t>
            </a:r>
            <a:r>
              <a:rPr lang="en-AU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(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AU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CA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中唯一</a:t>
            </a:r>
            <a:r>
              <a:rPr lang="en-AU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 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标识证书</a:t>
            </a:r>
            <a:r>
              <a:rPr lang="en-AU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签名算法标识符</a:t>
            </a:r>
            <a:endParaRPr lang="en-AU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发放者 名称</a:t>
            </a:r>
            <a:endParaRPr lang="en-AU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有效期</a:t>
            </a:r>
            <a:r>
              <a:rPr lang="en-AU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(from - to dates)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主体</a:t>
            </a:r>
            <a:r>
              <a:rPr lang="en-AU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X.500 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名称</a:t>
            </a:r>
            <a:r>
              <a:rPr lang="en-AU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(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拥有者名称</a:t>
            </a:r>
            <a:r>
              <a:rPr lang="en-AU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主体公钥信息</a:t>
            </a:r>
            <a:r>
              <a:rPr lang="en-AU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(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算法，参数，密钥</a:t>
            </a:r>
            <a:r>
              <a:rPr lang="en-AU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发放者唯一标识符 </a:t>
            </a:r>
            <a:r>
              <a:rPr lang="en-AU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(v2+)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主体唯一标识符 </a:t>
            </a:r>
            <a:r>
              <a:rPr lang="en-AU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(v2+)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扩展 </a:t>
            </a:r>
            <a:r>
              <a:rPr lang="en-AU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(v3)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签名 </a:t>
            </a:r>
            <a:r>
              <a:rPr lang="en-AU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私钥加密过的其它域的散列码</a:t>
            </a:r>
            <a:r>
              <a:rPr lang="en-AU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符号 </a:t>
            </a:r>
            <a:r>
              <a:rPr 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CA&lt;&lt;A&gt;&gt;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代表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CA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签发给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的证书</a:t>
            </a:r>
            <a:endParaRPr lang="en-AU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281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109728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AU" dirty="0">
                <a:ea typeface="+mj-ea"/>
                <a:cs typeface="+mj-cs"/>
              </a:rPr>
              <a:t>X.509 Certificates</a:t>
            </a:r>
          </a:p>
        </p:txBody>
      </p:sp>
      <p:pic>
        <p:nvPicPr>
          <p:cNvPr id="36867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990600"/>
            <a:ext cx="9804400" cy="574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7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a typeface="+mj-ea"/>
                <a:cs typeface="+mj-cs"/>
              </a:rPr>
              <a:t>获得一个证书</a:t>
            </a:r>
            <a:r>
              <a:rPr lang="en-AU" dirty="0" smtClean="0">
                <a:ea typeface="+mj-ea"/>
                <a:cs typeface="+mj-cs"/>
              </a:rPr>
              <a:t> </a:t>
            </a:r>
            <a:endParaRPr lang="en-AU" dirty="0">
              <a:ea typeface="+mj-ea"/>
              <a:cs typeface="+mj-cs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2581" y="2165994"/>
            <a:ext cx="10363200" cy="4114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任何可以访问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CA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的用户都可以从它获得证书</a:t>
            </a:r>
            <a:r>
              <a:rPr lang="en-AU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</a:t>
            </a:r>
            <a:endParaRPr lang="en-AU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只有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CA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可以修改证书</a:t>
            </a:r>
            <a:r>
              <a:rPr lang="en-AU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</a:t>
            </a:r>
            <a:endParaRPr lang="en-AU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因为不能被伪造，证书可以存放在一个公共字典里</a:t>
            </a:r>
            <a:r>
              <a:rPr lang="en-AU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</a:t>
            </a:r>
            <a:endParaRPr lang="en-AU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901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dirty="0">
                <a:ea typeface="+mj-ea"/>
                <a:cs typeface="+mj-cs"/>
              </a:rPr>
              <a:t>CA </a:t>
            </a:r>
            <a:r>
              <a:rPr lang="zh-CN" altLang="en-US" dirty="0" smtClean="0">
                <a:ea typeface="+mj-ea"/>
                <a:cs typeface="+mj-cs"/>
              </a:rPr>
              <a:t>层次结构</a:t>
            </a:r>
            <a:r>
              <a:rPr lang="en-AU" dirty="0" smtClean="0">
                <a:ea typeface="+mj-ea"/>
                <a:cs typeface="+mj-cs"/>
              </a:rPr>
              <a:t> </a:t>
            </a:r>
            <a:endParaRPr lang="en-AU" dirty="0">
              <a:ea typeface="+mj-ea"/>
              <a:cs typeface="+mj-cs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4940" y="2116567"/>
            <a:ext cx="10363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如果两个用户共享一个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CA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，那么他们被假设知道他们各自的公钥。</a:t>
            </a:r>
            <a:r>
              <a:rPr lang="en-AU" sz="28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</a:t>
            </a:r>
            <a:endParaRPr lang="en-AU" sz="2800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否则</a:t>
            </a:r>
            <a:r>
              <a:rPr lang="en-AU" sz="28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CA 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必须组成一个层次结构</a:t>
            </a:r>
            <a:r>
              <a:rPr lang="en-AU" sz="28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</a:t>
            </a:r>
            <a:endParaRPr lang="en-AU" sz="2800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用户证书链接层次的成员去验证其它</a:t>
            </a:r>
            <a:r>
              <a:rPr lang="en-AU" sz="28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CA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用户</a:t>
            </a:r>
            <a:endParaRPr lang="en-AU" sz="2800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u"/>
              <a:defRPr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每个</a:t>
            </a:r>
            <a:r>
              <a:rPr lang="en-AU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CA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的目录入口都包括 前向证书（由其他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CA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生成的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的证书）和反向证书（由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生成的其它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CA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的证书）</a:t>
            </a:r>
            <a:r>
              <a:rPr lang="en-AU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AU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每个客户端信任反向证书</a:t>
            </a:r>
            <a:r>
              <a:rPr lang="en-AU" sz="28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</a:t>
            </a:r>
            <a:endParaRPr lang="en-AU" sz="2800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在层次结构中，允许所有其他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CA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的用户通过一个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CA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验证任何证书</a:t>
            </a:r>
            <a:r>
              <a:rPr lang="en-AU" sz="28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200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dirty="0">
                <a:ea typeface="+mj-ea"/>
                <a:cs typeface="+mj-cs"/>
              </a:rPr>
              <a:t>CA </a:t>
            </a:r>
            <a:r>
              <a:rPr lang="zh-CN" altLang="en-US" dirty="0" smtClean="0">
                <a:ea typeface="+mj-ea"/>
                <a:cs typeface="+mj-cs"/>
              </a:rPr>
              <a:t>层次使用</a:t>
            </a:r>
            <a:endParaRPr lang="en-AU" dirty="0">
              <a:ea typeface="+mj-ea"/>
              <a:cs typeface="+mj-cs"/>
            </a:endParaRPr>
          </a:p>
        </p:txBody>
      </p:sp>
      <p:pic>
        <p:nvPicPr>
          <p:cNvPr id="43011" name="Picture 5" descr="Ch14. X.509 CA Hierarchy.pdf                                   002F6F4DMacintosh HD                   B83AE914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49" b="21477"/>
          <a:stretch>
            <a:fillRect/>
          </a:stretch>
        </p:blipFill>
        <p:spPr bwMode="auto">
          <a:xfrm>
            <a:off x="2133601" y="1360488"/>
            <a:ext cx="7768167" cy="524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327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78608" y="277814"/>
            <a:ext cx="9557982" cy="14747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a typeface="ＭＳ Ｐゴシック" panose="020B0600070205080204" pitchFamily="34" charset="-128"/>
              </a:rPr>
              <a:t>密钥管理跟分发</a:t>
            </a:r>
            <a:endParaRPr lang="en-AU" altLang="zh-CN" dirty="0" smtClean="0">
              <a:ea typeface="ＭＳ Ｐゴシック" panose="020B0600070205080204" pitchFamily="34" charset="-128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9200" y="2079008"/>
            <a:ext cx="10478443" cy="4419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密钥管理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密钥分发是非常复杂</a:t>
            </a:r>
            <a:endParaRPr 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密码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协议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和 管理问题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对称加密方案需要双方共享一个密钥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公钥加密方案需要第三方去获得有效的公钥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两者都有 密钥管理与分发 问题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endParaRPr lang="en-AU" altLang="zh-CN" dirty="0" smtClean="0">
              <a:ea typeface="ＭＳ Ｐゴシック" panose="020B0600070205080204" pitchFamily="34" charset="-128"/>
            </a:endParaRPr>
          </a:p>
          <a:p>
            <a:pPr eaLnBrk="1" hangingPunct="1">
              <a:defRPr/>
            </a:pPr>
            <a:endParaRPr lang="en-US" dirty="0" smtClean="0">
              <a:ea typeface="ＭＳ Ｐゴシック" panose="020B0600070205080204" pitchFamily="34" charset="-128"/>
            </a:endParaRPr>
          </a:p>
          <a:p>
            <a:pPr eaLnBrk="1" hangingPunct="1">
              <a:defRPr/>
            </a:pPr>
            <a:endParaRPr lang="en-AU" altLang="zh-CN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374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a typeface="+mj-ea"/>
                <a:cs typeface="+mj-cs"/>
              </a:rPr>
              <a:t>证书撤销</a:t>
            </a:r>
            <a:endParaRPr lang="en-AU" dirty="0">
              <a:ea typeface="+mj-ea"/>
              <a:cs typeface="+mj-cs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0222" y="2067141"/>
            <a:ext cx="10363200" cy="4114800"/>
          </a:xfrm>
        </p:spPr>
        <p:txBody>
          <a:bodyPr/>
          <a:lstStyle/>
          <a:p>
            <a:pPr marL="609600" indent="-609600" eaLnBrk="1" hangingPunct="1"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证书包含一个有效期</a:t>
            </a:r>
            <a:endParaRPr lang="en-US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09600" indent="-609600" eaLnBrk="1" hangingPunct="1"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可能需要在过期前将其撤销</a:t>
            </a:r>
            <a:r>
              <a:rPr 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例如：</a:t>
            </a:r>
            <a:endParaRPr lang="en-US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90600" lvl="1" indent="-533400" eaLnBrk="1" hangingPunct="1">
              <a:buFontTx/>
              <a:buAutoNum type="arabicPeriod"/>
              <a:defRPr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用户的私钥被认为已泄露</a:t>
            </a:r>
            <a:endParaRPr lang="en-AU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90600" lvl="1" indent="-533400" eaLnBrk="1" hangingPunct="1">
              <a:buFontTx/>
              <a:buAutoNum type="arabicPeriod"/>
              <a:defRPr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用户不再被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CA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信任</a:t>
            </a:r>
            <a:endParaRPr lang="en-AU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90600" lvl="1" indent="-533400" eaLnBrk="1" hangingPunct="1">
              <a:buFontTx/>
              <a:buAutoNum type="arabicPeriod"/>
              <a:defRPr/>
            </a:pP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CA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的证书被认为已泄露</a:t>
            </a:r>
            <a:endParaRPr lang="en-AU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09600" indent="-609600" eaLnBrk="1" hangingPunct="1"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每个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CA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都维护被撤销证书的列表</a:t>
            </a:r>
            <a:endParaRPr lang="en-US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90600" lvl="1" indent="-533400" eaLnBrk="1" hangingPunct="1">
              <a:defRPr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证书撤销列表 </a:t>
            </a:r>
            <a:r>
              <a:rPr 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(CRL)</a:t>
            </a:r>
          </a:p>
          <a:p>
            <a:pPr marL="609600" indent="-609600" eaLnBrk="1" hangingPunct="1"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用户应该使用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CA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CRL 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检查证书</a:t>
            </a:r>
            <a:endParaRPr lang="en-AU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90600" lvl="1" indent="-533400" eaLnBrk="1" hangingPunct="1">
              <a:defRPr/>
            </a:pPr>
            <a:endParaRPr lang="en-AU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971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ＭＳ Ｐゴシック" panose="020B0600070205080204" pitchFamily="34" charset="-128"/>
              </a:rPr>
              <a:t>X.509 </a:t>
            </a:r>
            <a:r>
              <a:rPr lang="zh-CN" altLang="en-US" dirty="0" smtClean="0">
                <a:ea typeface="ＭＳ Ｐゴシック" panose="020B0600070205080204" pitchFamily="34" charset="-128"/>
              </a:rPr>
              <a:t>版本</a:t>
            </a:r>
            <a:r>
              <a:rPr lang="en-US" dirty="0" smtClean="0">
                <a:ea typeface="ＭＳ Ｐゴシック" panose="020B0600070205080204" pitchFamily="34" charset="-128"/>
              </a:rPr>
              <a:t>3</a:t>
            </a:r>
            <a:endParaRPr lang="en-AU" altLang="zh-CN" dirty="0" smtClean="0">
              <a:ea typeface="ＭＳ Ｐゴシック" panose="020B0600070205080204" pitchFamily="34" charset="-128"/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7870" y="2054783"/>
            <a:ext cx="10363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额外的信息应该被包含在证书里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email/URL,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策略详细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使用限制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而不是继续在固定的格式上添加新的域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扩展包含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扩展标识符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危险指标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扩展值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12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a typeface="+mj-ea"/>
                <a:cs typeface="+mj-cs"/>
              </a:rPr>
              <a:t>证书扩展</a:t>
            </a:r>
            <a:endParaRPr lang="en-AU" dirty="0">
              <a:ea typeface="+mj-ea"/>
              <a:cs typeface="+mj-cs"/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0226" y="2030070"/>
            <a:ext cx="10363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密钥和策略信息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传送关于主体与发放者密钥的附加信息和证书策略指示符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证书主体和证书发放者属性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支持可选择的名称，发放者可选择的名称，主体目录属性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认证路径约束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允许在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CA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发放给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CA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的证书中包括约束规定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917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a typeface="+mj-ea"/>
                <a:cs typeface="+mj-cs"/>
              </a:rPr>
              <a:t>公钥基础设施</a:t>
            </a:r>
            <a:endParaRPr lang="en-AU" dirty="0">
              <a:ea typeface="+mj-ea"/>
              <a:cs typeface="+mj-cs"/>
            </a:endParaRPr>
          </a:p>
        </p:txBody>
      </p:sp>
      <p:pic>
        <p:nvPicPr>
          <p:cNvPr id="51203" name="Picture 5" descr="&#10;Ch14. PKI.pdf                                                  002F6F4DMacintosh HD                   B83AE914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6" b="25056"/>
          <a:stretch>
            <a:fillRect/>
          </a:stretch>
        </p:blipFill>
        <p:spPr bwMode="auto">
          <a:xfrm>
            <a:off x="914400" y="1645512"/>
            <a:ext cx="103632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591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1"/>
            <a:ext cx="10972800" cy="1139825"/>
          </a:xfrm>
        </p:spPr>
        <p:txBody>
          <a:bodyPr/>
          <a:lstStyle/>
          <a:p>
            <a:pPr>
              <a:defRPr/>
            </a:pPr>
            <a:r>
              <a:rPr lang="en-US" dirty="0"/>
              <a:t>PKIX </a:t>
            </a:r>
            <a:r>
              <a:rPr lang="zh-CN" altLang="en-US" dirty="0" smtClean="0"/>
              <a:t>管理功能</a:t>
            </a:r>
            <a:endParaRPr lang="en-US" dirty="0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4382" y="1905004"/>
            <a:ext cx="10972800" cy="48768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功能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itchFamily="2" charset="2"/>
              <a:buChar char="u"/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注册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itchFamily="2" charset="2"/>
              <a:buChar char="u"/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初始化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itchFamily="2" charset="2"/>
              <a:buChar char="u"/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认证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itchFamily="2" charset="2"/>
              <a:buChar char="u"/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密钥对恢复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itchFamily="2" charset="2"/>
              <a:buChar char="u"/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密钥对更新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itchFamily="2" charset="2"/>
              <a:buChar char="u"/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撤销申请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itchFamily="2" charset="2"/>
              <a:buChar char="u"/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交叉认证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协议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证书管理协议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CMP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证书管理消息（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CMC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711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86947" y="277813"/>
            <a:ext cx="10066621" cy="13985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a typeface="+mj-ea"/>
                <a:cs typeface="+mj-cs"/>
              </a:rPr>
              <a:t>联合身份管理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9097" y="2094472"/>
            <a:ext cx="10972800" cy="355256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一般身份管理策略的使用</a:t>
            </a:r>
            <a:endParaRPr lang="en-US" sz="2800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lvl="1" eaLnBrk="1" hangingPunct="1">
              <a:buFont typeface="Wingdings" pitchFamily="2" charset="2"/>
              <a:buChar char="u"/>
              <a:defRPr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处理</a:t>
            </a:r>
            <a:r>
              <a:rPr 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多家企业</a:t>
            </a:r>
            <a:r>
              <a:rPr 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&amp;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多种应用 </a:t>
            </a:r>
            <a:endParaRPr 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buFont typeface="Wingdings" pitchFamily="2" charset="2"/>
              <a:buChar char="u"/>
              <a:defRPr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支持数以千计，甚至是以百万计的用户</a:t>
            </a:r>
            <a:r>
              <a:rPr 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基本的要素 包括</a:t>
            </a:r>
            <a:r>
              <a:rPr 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:</a:t>
            </a:r>
            <a:endParaRPr lang="en-US" sz="2800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lvl="1" eaLnBrk="1" hangingPunct="1">
              <a:buFont typeface="Wingdings" pitchFamily="2" charset="2"/>
              <a:buChar char="u"/>
              <a:defRPr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认证</a:t>
            </a:r>
            <a:r>
              <a:rPr 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授权</a:t>
            </a:r>
            <a:r>
              <a:rPr 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审计</a:t>
            </a:r>
            <a:r>
              <a:rPr 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供给</a:t>
            </a:r>
            <a:r>
              <a:rPr 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工作流自动化</a:t>
            </a:r>
            <a:r>
              <a:rPr 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委派管理</a:t>
            </a:r>
            <a:r>
              <a:rPr 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口令同步</a:t>
            </a:r>
            <a:r>
              <a:rPr 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自助口令密码重置</a:t>
            </a:r>
            <a:r>
              <a:rPr 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联合</a:t>
            </a:r>
            <a:endParaRPr 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Kerberos 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包括身份管理系统的许多要素</a:t>
            </a:r>
            <a:endParaRPr lang="en-US" sz="2800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927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a typeface="+mj-ea"/>
                <a:cs typeface="+mj-cs"/>
              </a:rPr>
              <a:t>身份管理</a:t>
            </a:r>
            <a:endParaRPr lang="en-US" dirty="0">
              <a:ea typeface="+mj-ea"/>
              <a:cs typeface="+mj-cs"/>
            </a:endParaRPr>
          </a:p>
        </p:txBody>
      </p:sp>
      <p:pic>
        <p:nvPicPr>
          <p:cNvPr id="57347" name="Picture 4" descr="f5.pdf                                                         00C0C220  Mnementh                      BEAE7A2F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97" b="28636"/>
          <a:stretch>
            <a:fillRect/>
          </a:stretch>
        </p:blipFill>
        <p:spPr bwMode="auto">
          <a:xfrm>
            <a:off x="1828800" y="1913546"/>
            <a:ext cx="8286751" cy="430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352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621" y="413952"/>
            <a:ext cx="4064000" cy="53340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ea typeface="ＭＳ Ｐゴシック" panose="020B0600070205080204" pitchFamily="34" charset="-128"/>
              </a:rPr>
              <a:t>联合身份</a:t>
            </a:r>
            <a:endParaRPr lang="en-US" dirty="0" smtClean="0">
              <a:ea typeface="ＭＳ Ｐゴシック" panose="020B0600070205080204" pitchFamily="34" charset="-128"/>
            </a:endParaRPr>
          </a:p>
        </p:txBody>
      </p:sp>
      <p:pic>
        <p:nvPicPr>
          <p:cNvPr id="5939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452" y="553994"/>
            <a:ext cx="7505700" cy="605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825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a typeface="+mj-ea"/>
                <a:cs typeface="+mj-cs"/>
              </a:rPr>
              <a:t>标准使用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8112" y="2042985"/>
            <a:ext cx="10819023" cy="360405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安全断言标记语言 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(SAML)</a:t>
            </a:r>
          </a:p>
          <a:p>
            <a:pPr lvl="1" eaLnBrk="1" hangingPunct="1">
              <a:buFont typeface="Wingdings" pitchFamily="2" charset="2"/>
              <a:buChar char="u"/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基于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XML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语言定义了在线公司合作伙伴之间的安全信息交换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结构化信息标准促进组织，联合身份管理标准中的一部分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buFont typeface="Wingdings" pitchFamily="2" charset="2"/>
              <a:buChar char="u"/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  <a:cs typeface="ＭＳ Ｐゴシック" pitchFamily="-107" charset="-128"/>
              </a:rPr>
              <a:t>例如： 基于浏览器的联盟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  <a:cs typeface="ＭＳ Ｐゴシック" pitchFamily="-107" charset="-128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需要一些完善的工业标准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36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686011" y="621958"/>
            <a:ext cx="8100541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联合身份例子</a:t>
            </a:r>
            <a:endParaRPr lang="en-US" dirty="0"/>
          </a:p>
        </p:txBody>
      </p:sp>
      <p:pic>
        <p:nvPicPr>
          <p:cNvPr id="63491" name="Picture 4" descr="f6.pdf                                                         00C0C220  Mnementh                      BEAE7A2F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39" b="28636"/>
          <a:stretch>
            <a:fillRect/>
          </a:stretch>
        </p:blipFill>
        <p:spPr bwMode="auto">
          <a:xfrm>
            <a:off x="3085072" y="1872054"/>
            <a:ext cx="8286751" cy="487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51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a typeface="ＭＳ Ｐゴシック" panose="020B0600070205080204" pitchFamily="34" charset="-128"/>
              </a:rPr>
              <a:t>密钥分发</a:t>
            </a:r>
            <a:endParaRPr lang="en-AU" altLang="zh-CN" dirty="0" smtClean="0">
              <a:ea typeface="ＭＳ Ｐゴシック" panose="020B0600070205080204" pitchFamily="34" charset="-128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3573" y="2017713"/>
            <a:ext cx="10363200" cy="4114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对称加密方案需要双方去共享一个私钥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问题是如何安全地去分发这个私钥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保护它免受其它人窥探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频繁地更改密钥来减少攻击 是可行的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通常由于密钥分配方案的破解而导致安全系统失败</a:t>
            </a:r>
            <a:endParaRPr lang="en-AU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38978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500118" y="3192576"/>
            <a:ext cx="345277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800" b="1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Q&amp;A</a:t>
            </a:r>
            <a:endParaRPr lang="zh-CN" altLang="en-US" sz="8800" b="1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5651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a typeface="ＭＳ Ｐゴシック" panose="020B0600070205080204" pitchFamily="34" charset="-128"/>
              </a:rPr>
              <a:t>密钥分发</a:t>
            </a:r>
            <a:endParaRPr lang="en-AU" altLang="zh-CN" dirty="0" smtClean="0">
              <a:ea typeface="ＭＳ Ｐゴシック" panose="020B0600070205080204" pitchFamily="34" charset="-128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7236" y="2031360"/>
            <a:ext cx="10363200" cy="4114800"/>
          </a:xfrm>
        </p:spPr>
        <p:txBody>
          <a:bodyPr/>
          <a:lstStyle/>
          <a:p>
            <a:pPr marL="609600" indent="-609600"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假设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A and B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有各种密钥分发选择方案：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90600" lvl="1" indent="-533400" eaLnBrk="1" hangingPunct="1">
              <a:buFontTx/>
              <a:buAutoNum type="arabicPeriod"/>
              <a:defRPr/>
            </a:pP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能够选定密钥并通过物理方法传递给 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</a:p>
          <a:p>
            <a:pPr marL="990600" lvl="1" indent="-533400" eaLnBrk="1" hangingPunct="1">
              <a:buFontTx/>
              <a:buAutoNum type="arabicPeriod"/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第三方可以选定密钥并通过物理方法传递给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90600" lvl="1" indent="-533400" eaLnBrk="1" hangingPunct="1">
              <a:buFontTx/>
              <a:buAutoNum type="arabicPeriod"/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如果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不久之前使用过一个密钥，一方能够把使用旧密钥加密的新密钥传递给另一方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90600" lvl="1" indent="-533400" eaLnBrk="1" hangingPunct="1">
              <a:buFontTx/>
              <a:buAutoNum type="arabicPeriod"/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如果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各自有一个到达第三方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的加密链路，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能够在加密链路上传递密钥给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4060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dirty="0">
                <a:ea typeface="+mj-ea"/>
                <a:cs typeface="+mj-cs"/>
              </a:rPr>
              <a:t>Kerberos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9925" y="2017713"/>
            <a:ext cx="103632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AU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MIT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开发的可信密钥服务器系统</a:t>
            </a:r>
            <a:endParaRPr lang="en-AU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在一个分布式网络中提供集中式的私钥第三方认证</a:t>
            </a:r>
            <a:endParaRPr lang="en-AU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允许用户进行网络中的分布式服务</a:t>
            </a:r>
            <a:endParaRPr lang="en-AU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不需要信任所有的工作器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所有人信任一个中央认证服务器</a:t>
            </a:r>
            <a:endParaRPr lang="en-AU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两个版本在使用当中</a:t>
            </a:r>
            <a:r>
              <a:rPr lang="en-AU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: 4 &amp; 5</a:t>
            </a:r>
            <a:endParaRPr lang="en-AU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0773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dirty="0">
                <a:ea typeface="+mj-ea"/>
                <a:cs typeface="+mj-cs"/>
              </a:rPr>
              <a:t>Kerberos </a:t>
            </a:r>
            <a:r>
              <a:rPr lang="zh-CN" altLang="en-US" dirty="0" smtClean="0">
                <a:ea typeface="+mj-ea"/>
                <a:cs typeface="+mj-cs"/>
              </a:rPr>
              <a:t>要求</a:t>
            </a:r>
            <a:endParaRPr lang="en-AU" dirty="0">
              <a:ea typeface="+mj-ea"/>
              <a:cs typeface="+mj-cs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629" y="2017713"/>
            <a:ext cx="10363200" cy="4114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要求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  <a:p>
            <a:pPr lvl="1"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安全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可靠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透明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可扩展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通过一个基于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Needham-Schroeder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的认证协议而实现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0489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dirty="0">
                <a:ea typeface="+mj-ea"/>
                <a:cs typeface="+mj-cs"/>
              </a:rPr>
              <a:t>Kerberos v4 </a:t>
            </a:r>
            <a:r>
              <a:rPr lang="zh-CN" altLang="en-US" dirty="0" smtClean="0">
                <a:ea typeface="+mj-ea"/>
                <a:cs typeface="+mj-cs"/>
              </a:rPr>
              <a:t>总体概述</a:t>
            </a:r>
            <a:endParaRPr lang="en-AU" dirty="0">
              <a:ea typeface="+mj-ea"/>
              <a:cs typeface="+mj-cs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616" y="2003952"/>
            <a:ext cx="10972800" cy="4164841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一个基本的第三方认证策略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有一个认证服务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(AS) </a:t>
            </a:r>
          </a:p>
          <a:p>
            <a:pPr lvl="1"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用户开始与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AS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进行交涉，验证自己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AS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提供一个认证凭据（票据）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拥有一个票据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用户基于自己的票据，接着请求进入票据的其它服务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在一个复杂的协议中采用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DES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143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534585" y="227962"/>
            <a:ext cx="10390716" cy="1462087"/>
          </a:xfrm>
        </p:spPr>
        <p:txBody>
          <a:bodyPr/>
          <a:lstStyle/>
          <a:p>
            <a:pPr eaLnBrk="1" hangingPunct="1">
              <a:defRPr/>
            </a:pPr>
            <a:r>
              <a:rPr lang="en-AU" dirty="0">
                <a:ea typeface="+mj-ea"/>
                <a:cs typeface="+mj-cs"/>
              </a:rPr>
              <a:t>Kerberos v4 </a:t>
            </a:r>
            <a:r>
              <a:rPr lang="zh-CN" altLang="en-US" dirty="0" smtClean="0">
                <a:ea typeface="+mj-ea"/>
                <a:cs typeface="+mj-cs"/>
              </a:rPr>
              <a:t>对话</a:t>
            </a:r>
            <a:endParaRPr lang="en-AU" dirty="0">
              <a:ea typeface="+mj-ea"/>
              <a:cs typeface="+mj-cs"/>
            </a:endParaRPr>
          </a:p>
        </p:txBody>
      </p:sp>
      <p:pic>
        <p:nvPicPr>
          <p:cNvPr id="20483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726" y="1852304"/>
            <a:ext cx="7789333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56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66112" y="600502"/>
            <a:ext cx="10266497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AU" dirty="0">
                <a:ea typeface="+mj-ea"/>
                <a:cs typeface="+mj-cs"/>
              </a:rPr>
              <a:t>Kerberos 4 </a:t>
            </a:r>
            <a:r>
              <a:rPr lang="zh-CN" altLang="en-US" dirty="0" smtClean="0">
                <a:ea typeface="+mj-ea"/>
                <a:cs typeface="+mj-cs"/>
              </a:rPr>
              <a:t>概述</a:t>
            </a:r>
            <a:endParaRPr lang="en-AU" dirty="0">
              <a:ea typeface="+mj-ea"/>
              <a:cs typeface="+mj-cs"/>
            </a:endParaRPr>
          </a:p>
        </p:txBody>
      </p:sp>
      <p:pic>
        <p:nvPicPr>
          <p:cNvPr id="22531" name="Picture 6" descr="Ch14. Kerberos.pdf                                             002F6F4DMacintosh HD                   B83AE914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33" b="9265"/>
          <a:stretch>
            <a:fillRect/>
          </a:stretch>
        </p:blipFill>
        <p:spPr bwMode="auto">
          <a:xfrm>
            <a:off x="1417856" y="1882264"/>
            <a:ext cx="9664131" cy="4822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77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Office 主题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 主题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Office 主题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3501</TotalTime>
  <Words>1052</Words>
  <Application>Microsoft Office PowerPoint</Application>
  <PresentationFormat>自定义</PresentationFormat>
  <Paragraphs>174</Paragraphs>
  <Slides>30</Slides>
  <Notes>29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Blends</vt:lpstr>
      <vt:lpstr>第四章 密钥管理跟分发</vt:lpstr>
      <vt:lpstr>密钥管理跟分发</vt:lpstr>
      <vt:lpstr>密钥分发</vt:lpstr>
      <vt:lpstr>密钥分发</vt:lpstr>
      <vt:lpstr>Kerberos</vt:lpstr>
      <vt:lpstr>Kerberos 要求</vt:lpstr>
      <vt:lpstr>Kerberos v4 总体概述</vt:lpstr>
      <vt:lpstr>Kerberos v4 对话</vt:lpstr>
      <vt:lpstr>Kerberos 4 概述</vt:lpstr>
      <vt:lpstr>Kerberos 域</vt:lpstr>
      <vt:lpstr>Kerberos 域</vt:lpstr>
      <vt:lpstr>Kerberos 版本 5</vt:lpstr>
      <vt:lpstr>Kerberos v5 对话</vt:lpstr>
      <vt:lpstr>X.509 证书使用</vt:lpstr>
      <vt:lpstr>X.509 证书</vt:lpstr>
      <vt:lpstr>X.509 Certificates</vt:lpstr>
      <vt:lpstr>获得一个证书 </vt:lpstr>
      <vt:lpstr>CA 层次结构 </vt:lpstr>
      <vt:lpstr>CA 层次使用</vt:lpstr>
      <vt:lpstr>证书撤销</vt:lpstr>
      <vt:lpstr>X.509 版本3</vt:lpstr>
      <vt:lpstr>证书扩展</vt:lpstr>
      <vt:lpstr>公钥基础设施</vt:lpstr>
      <vt:lpstr>PKIX 管理功能</vt:lpstr>
      <vt:lpstr>联合身份管理</vt:lpstr>
      <vt:lpstr>身份管理</vt:lpstr>
      <vt:lpstr>联合身份</vt:lpstr>
      <vt:lpstr>标准使用</vt:lpstr>
      <vt:lpstr>联合身份例子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企业网络安全</dc:title>
  <dc:creator>Qiuzhen Lin</dc:creator>
  <cp:lastModifiedBy>Qiuzhen Lin</cp:lastModifiedBy>
  <cp:revision>106</cp:revision>
  <dcterms:created xsi:type="dcterms:W3CDTF">2017-03-10T06:09:35Z</dcterms:created>
  <dcterms:modified xsi:type="dcterms:W3CDTF">2020-04-20T12:37:46Z</dcterms:modified>
</cp:coreProperties>
</file>