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40"/>
  </p:notesMasterIdLst>
  <p:handoutMasterIdLst>
    <p:handoutMasterId r:id="rId41"/>
  </p:handoutMasterIdLst>
  <p:sldIdLst>
    <p:sldId id="390" r:id="rId2"/>
    <p:sldId id="526" r:id="rId3"/>
    <p:sldId id="535" r:id="rId4"/>
    <p:sldId id="573" r:id="rId5"/>
    <p:sldId id="527" r:id="rId6"/>
    <p:sldId id="543" r:id="rId7"/>
    <p:sldId id="536" r:id="rId8"/>
    <p:sldId id="537" r:id="rId9"/>
    <p:sldId id="538" r:id="rId10"/>
    <p:sldId id="540" r:id="rId11"/>
    <p:sldId id="541" r:id="rId12"/>
    <p:sldId id="542" r:id="rId13"/>
    <p:sldId id="534" r:id="rId14"/>
    <p:sldId id="528" r:id="rId15"/>
    <p:sldId id="544" r:id="rId16"/>
    <p:sldId id="549" r:id="rId17"/>
    <p:sldId id="556" r:id="rId18"/>
    <p:sldId id="557" r:id="rId19"/>
    <p:sldId id="558" r:id="rId20"/>
    <p:sldId id="559" r:id="rId21"/>
    <p:sldId id="560" r:id="rId22"/>
    <p:sldId id="562" r:id="rId23"/>
    <p:sldId id="563" r:id="rId24"/>
    <p:sldId id="564" r:id="rId25"/>
    <p:sldId id="566" r:id="rId26"/>
    <p:sldId id="567" r:id="rId27"/>
    <p:sldId id="568" r:id="rId28"/>
    <p:sldId id="569" r:id="rId29"/>
    <p:sldId id="571" r:id="rId30"/>
    <p:sldId id="588" r:id="rId31"/>
    <p:sldId id="418" r:id="rId32"/>
    <p:sldId id="581" r:id="rId33"/>
    <p:sldId id="582" r:id="rId34"/>
    <p:sldId id="583" r:id="rId35"/>
    <p:sldId id="584" r:id="rId36"/>
    <p:sldId id="585" r:id="rId37"/>
    <p:sldId id="586" r:id="rId38"/>
    <p:sldId id="587" r:id="rId3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华文中宋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FF0066"/>
    <a:srgbClr val="004E4C"/>
    <a:srgbClr val="333333"/>
    <a:srgbClr val="000066"/>
    <a:srgbClr val="003300"/>
    <a:srgbClr val="66FF99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26" autoAdjust="0"/>
    <p:restoredTop sz="83968" autoAdjust="0"/>
  </p:normalViewPr>
  <p:slideViewPr>
    <p:cSldViewPr snapToObjects="1">
      <p:cViewPr varScale="1">
        <p:scale>
          <a:sx n="59" d="100"/>
          <a:sy n="59" d="100"/>
        </p:scale>
        <p:origin x="114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48" d="100"/>
          <a:sy n="48" d="100"/>
        </p:scale>
        <p:origin x="-19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image" Target="../media/image37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12" Type="http://schemas.openxmlformats.org/officeDocument/2006/relationships/image" Target="../media/image36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11" Type="http://schemas.openxmlformats.org/officeDocument/2006/relationships/image" Target="../media/image35.wmf"/><Relationship Id="rId5" Type="http://schemas.openxmlformats.org/officeDocument/2006/relationships/image" Target="../media/image29.wmf"/><Relationship Id="rId15" Type="http://schemas.openxmlformats.org/officeDocument/2006/relationships/image" Target="../media/image3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Relationship Id="rId14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2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62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47DB39C-E255-4B80-B5B8-8DF9250116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1735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4B4A576-D224-41A5-AFAE-5C1CBF691551}" type="datetimeFigureOut">
              <a:rPr lang="zh-CN" altLang="en-US"/>
              <a:pPr>
                <a:defRPr/>
              </a:pPr>
              <a:t>2022/3/16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71B8FAB-7554-4934-866F-38D618B959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712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458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fld id="{322751CD-CAC3-4781-9395-9BC1A6550845}" type="slidenum">
              <a:rPr lang="zh-CN" altLang="en-US" sz="1200" smtClean="0"/>
              <a:pPr/>
              <a:t>35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121126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247541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698113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58353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9514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8942415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75395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8858943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8709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06392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49421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71805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8859905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3152852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0" descr="bj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34100"/>
            <a:ext cx="91440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7" name="Group 20"/>
          <p:cNvGrpSpPr>
            <a:grpSpLocks/>
          </p:cNvGrpSpPr>
          <p:nvPr userDrawn="1"/>
        </p:nvGrpSpPr>
        <p:grpSpPr bwMode="auto">
          <a:xfrm>
            <a:off x="6805613" y="6415088"/>
            <a:ext cx="198437" cy="327025"/>
            <a:chOff x="3492" y="3902"/>
            <a:chExt cx="155" cy="257"/>
          </a:xfrm>
        </p:grpSpPr>
        <p:sp>
          <p:nvSpPr>
            <p:cNvPr id="462869" name="AutoShape 21">
              <a:hlinkClick r:id="" action="ppaction://hlinkshowjump?jump=lastslide"/>
            </p:cNvPr>
            <p:cNvSpPr>
              <a:spLocks noChangeArrowheads="1"/>
            </p:cNvSpPr>
            <p:nvPr userDrawn="1"/>
          </p:nvSpPr>
          <p:spPr bwMode="auto">
            <a:xfrm rot="5400000">
              <a:off x="3441" y="3953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ACEAFE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7" name="Line 22">
              <a:hlinkClick r:id="" action="ppaction://hlinkshowjump?jump=lastslide"/>
            </p:cNvPr>
            <p:cNvSpPr>
              <a:spLocks noChangeShapeType="1"/>
            </p:cNvSpPr>
            <p:nvPr userDrawn="1"/>
          </p:nvSpPr>
          <p:spPr bwMode="auto">
            <a:xfrm>
              <a:off x="3647" y="3923"/>
              <a:ext cx="0" cy="204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  <a:headEnd/>
              <a:tailEnd/>
            </a:ln>
            <a:effectLst>
              <a:prstShdw prst="shdw17" dist="17961" dir="2700000">
                <a:srgbClr val="678C98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2871" name="AutoShape 23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 rot="5400000">
            <a:off x="7471569" y="6479382"/>
            <a:ext cx="327025" cy="19843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ACEAFE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462872" name="AutoShape 24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 rot="16200000">
            <a:off x="8019256" y="6479382"/>
            <a:ext cx="327025" cy="198438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ACEAFE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1030" name="Group 25"/>
          <p:cNvGrpSpPr>
            <a:grpSpLocks/>
          </p:cNvGrpSpPr>
          <p:nvPr userDrawn="1"/>
        </p:nvGrpSpPr>
        <p:grpSpPr bwMode="auto">
          <a:xfrm>
            <a:off x="8766175" y="6415088"/>
            <a:ext cx="198438" cy="327025"/>
            <a:chOff x="4558" y="3875"/>
            <a:chExt cx="155" cy="257"/>
          </a:xfrm>
        </p:grpSpPr>
        <p:sp>
          <p:nvSpPr>
            <p:cNvPr id="462874" name="AutoShape 26">
              <a:hlinkClick r:id="" action="ppaction://hlinkshowjump?jump=firstslide"/>
            </p:cNvPr>
            <p:cNvSpPr>
              <a:spLocks noChangeArrowheads="1"/>
            </p:cNvSpPr>
            <p:nvPr userDrawn="1"/>
          </p:nvSpPr>
          <p:spPr bwMode="auto">
            <a:xfrm rot="16200000">
              <a:off x="4507" y="3926"/>
              <a:ext cx="257" cy="155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ACEAFE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5" name="Line 27"/>
            <p:cNvSpPr>
              <a:spLocks noChangeShapeType="1"/>
            </p:cNvSpPr>
            <p:nvPr userDrawn="1"/>
          </p:nvSpPr>
          <p:spPr bwMode="auto">
            <a:xfrm>
              <a:off x="4558" y="3896"/>
              <a:ext cx="0" cy="204"/>
            </a:xfrm>
            <a:prstGeom prst="line">
              <a:avLst/>
            </a:prstGeom>
            <a:noFill/>
            <a:ln w="28575">
              <a:solidFill>
                <a:srgbClr val="ACEAFE"/>
              </a:solidFill>
              <a:round/>
              <a:headEnd/>
              <a:tailEnd/>
            </a:ln>
            <a:effectLst>
              <a:prstShdw prst="shdw17" dist="17961" dir="2700000">
                <a:srgbClr val="678C98"/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031" name="Picture 37" descr="bj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91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33"/>
          <p:cNvSpPr>
            <a:spLocks noChangeArrowheads="1"/>
          </p:cNvSpPr>
          <p:nvPr userDrawn="1"/>
        </p:nvSpPr>
        <p:spPr bwMode="auto">
          <a:xfrm>
            <a:off x="0" y="911225"/>
            <a:ext cx="9144000" cy="73025"/>
          </a:xfrm>
          <a:prstGeom prst="rect">
            <a:avLst/>
          </a:prstGeom>
          <a:gradFill rotWithShape="1">
            <a:gsLst>
              <a:gs pos="0">
                <a:srgbClr val="FF33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3" name="Rectangle 34"/>
          <p:cNvSpPr>
            <a:spLocks noChangeArrowheads="1"/>
          </p:cNvSpPr>
          <p:nvPr userDrawn="1"/>
        </p:nvSpPr>
        <p:spPr bwMode="auto">
          <a:xfrm>
            <a:off x="0" y="6173788"/>
            <a:ext cx="9144000" cy="73025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33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v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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1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4.wmf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2.wmf"/><Relationship Id="rId26" Type="http://schemas.openxmlformats.org/officeDocument/2006/relationships/image" Target="../media/image36.wmf"/><Relationship Id="rId3" Type="http://schemas.openxmlformats.org/officeDocument/2006/relationships/oleObject" Target="../embeddings/oleObject22.bin"/><Relationship Id="rId21" Type="http://schemas.openxmlformats.org/officeDocument/2006/relationships/oleObject" Target="../embeddings/oleObject31.bin"/><Relationship Id="rId34" Type="http://schemas.openxmlformats.org/officeDocument/2006/relationships/image" Target="../media/image39.wmf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29.wmf"/><Relationship Id="rId17" Type="http://schemas.openxmlformats.org/officeDocument/2006/relationships/oleObject" Target="../embeddings/oleObject29.bin"/><Relationship Id="rId25" Type="http://schemas.openxmlformats.org/officeDocument/2006/relationships/oleObject" Target="../embeddings/oleObject33.bin"/><Relationship Id="rId33" Type="http://schemas.openxmlformats.org/officeDocument/2006/relationships/oleObject" Target="../embeddings/oleObject38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1.wmf"/><Relationship Id="rId20" Type="http://schemas.openxmlformats.org/officeDocument/2006/relationships/image" Target="../media/image33.wmf"/><Relationship Id="rId29" Type="http://schemas.openxmlformats.org/officeDocument/2006/relationships/image" Target="../media/image3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6.bin"/><Relationship Id="rId24" Type="http://schemas.openxmlformats.org/officeDocument/2006/relationships/image" Target="../media/image35.wmf"/><Relationship Id="rId32" Type="http://schemas.openxmlformats.org/officeDocument/2006/relationships/oleObject" Target="../embeddings/oleObject37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23" Type="http://schemas.openxmlformats.org/officeDocument/2006/relationships/oleObject" Target="../embeddings/oleObject32.bin"/><Relationship Id="rId28" Type="http://schemas.openxmlformats.org/officeDocument/2006/relationships/oleObject" Target="../embeddings/oleObject35.bin"/><Relationship Id="rId10" Type="http://schemas.openxmlformats.org/officeDocument/2006/relationships/image" Target="../media/image28.wmf"/><Relationship Id="rId19" Type="http://schemas.openxmlformats.org/officeDocument/2006/relationships/oleObject" Target="../embeddings/oleObject30.bin"/><Relationship Id="rId31" Type="http://schemas.openxmlformats.org/officeDocument/2006/relationships/image" Target="../media/image3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0.wmf"/><Relationship Id="rId22" Type="http://schemas.openxmlformats.org/officeDocument/2006/relationships/image" Target="../media/image34.wmf"/><Relationship Id="rId27" Type="http://schemas.openxmlformats.org/officeDocument/2006/relationships/oleObject" Target="../embeddings/oleObject34.bin"/><Relationship Id="rId30" Type="http://schemas.openxmlformats.org/officeDocument/2006/relationships/oleObject" Target="../embeddings/oleObject36.bin"/><Relationship Id="rId8" Type="http://schemas.openxmlformats.org/officeDocument/2006/relationships/image" Target="../media/image27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7" Type="http://schemas.openxmlformats.org/officeDocument/2006/relationships/slide" Target="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0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44.jpeg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9.wmf"/><Relationship Id="rId3" Type="http://schemas.openxmlformats.org/officeDocument/2006/relationships/oleObject" Target="../embeddings/oleObject43.bin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5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9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8.wmf"/><Relationship Id="rId5" Type="http://schemas.openxmlformats.org/officeDocument/2006/relationships/slide" Target="slide8.xml"/><Relationship Id="rId15" Type="http://schemas.openxmlformats.org/officeDocument/2006/relationships/image" Target="../media/image50.wmf"/><Relationship Id="rId10" Type="http://schemas.openxmlformats.org/officeDocument/2006/relationships/oleObject" Target="../embeddings/oleObject46.bin"/><Relationship Id="rId4" Type="http://schemas.openxmlformats.org/officeDocument/2006/relationships/image" Target="../media/image45.wmf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4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图片1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9275"/>
            <a:ext cx="9144000" cy="630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4"/>
          <p:cNvSpPr>
            <a:spLocks noChangeArrowheads="1"/>
          </p:cNvSpPr>
          <p:nvPr/>
        </p:nvSpPr>
        <p:spPr bwMode="auto">
          <a:xfrm>
            <a:off x="0" y="5949950"/>
            <a:ext cx="9144000" cy="908050"/>
          </a:xfrm>
          <a:prstGeom prst="rect">
            <a:avLst/>
          </a:prstGeom>
          <a:solidFill>
            <a:srgbClr val="0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800" b="1" i="1">
                <a:latin typeface="Times New Roman" panose="02020603050405020304" pitchFamily="18" charset="0"/>
              </a:rPr>
              <a:t>                                                       </a:t>
            </a:r>
            <a:endParaRPr kumimoji="1" lang="en-US" altLang="zh-CN" sz="2800" b="1" i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0"/>
            <a:ext cx="9144000" cy="908050"/>
          </a:xfrm>
          <a:prstGeom prst="rect">
            <a:avLst/>
          </a:prstGeom>
          <a:solidFill>
            <a:srgbClr val="00808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8080"/>
              </a:solidFill>
            </a:endParaRPr>
          </a:p>
        </p:txBody>
      </p:sp>
      <p:sp>
        <p:nvSpPr>
          <p:cNvPr id="605192" name="WordArt 8"/>
          <p:cNvSpPr>
            <a:spLocks noChangeArrowheads="1" noChangeShapeType="1" noTextEdit="1"/>
          </p:cNvSpPr>
          <p:nvPr/>
        </p:nvSpPr>
        <p:spPr bwMode="auto">
          <a:xfrm>
            <a:off x="4356100" y="3789363"/>
            <a:ext cx="3095625" cy="50323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66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zh-CN" altLang="en-US" sz="3600" b="1" kern="10" dirty="0">
                <a:solidFill>
                  <a:srgbClr val="000066"/>
                </a:solidFill>
                <a:effectLst>
                  <a:prstShdw prst="shdw13" dist="53882" dir="13500000">
                    <a:srgbClr val="808080">
                      <a:alpha val="50000"/>
                    </a:srgbClr>
                  </a:prst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物理实验（一）绪论</a:t>
            </a:r>
            <a:r>
              <a:rPr lang="en-US" altLang="zh-CN" sz="3600" b="1" kern="10" dirty="0">
                <a:solidFill>
                  <a:srgbClr val="000066"/>
                </a:solidFill>
                <a:effectLst>
                  <a:prstShdw prst="shdw13" dist="53882" dir="13500000">
                    <a:srgbClr val="808080">
                      <a:alpha val="50000"/>
                    </a:srgbClr>
                  </a:prst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1</a:t>
            </a:r>
            <a:endParaRPr lang="zh-CN" altLang="en-US" sz="3600" b="1" kern="10" dirty="0">
              <a:solidFill>
                <a:srgbClr val="000066"/>
              </a:solidFill>
              <a:effectLst>
                <a:prstShdw prst="shdw13" dist="53882" dir="13500000">
                  <a:srgbClr val="808080">
                    <a:alpha val="50000"/>
                  </a:srgbClr>
                </a:prstShdw>
              </a:effectLst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4102" name="WordArt 9"/>
          <p:cNvSpPr>
            <a:spLocks noChangeArrowheads="1" noChangeShapeType="1" noTextEdit="1"/>
          </p:cNvSpPr>
          <p:nvPr/>
        </p:nvSpPr>
        <p:spPr bwMode="auto">
          <a:xfrm>
            <a:off x="3779838" y="2205038"/>
            <a:ext cx="4575175" cy="93503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593"/>
              </a:avLst>
            </a:prstTxWarp>
          </a:bodyPr>
          <a:lstStyle/>
          <a:p>
            <a:pPr algn="ctr"/>
            <a:r>
              <a:rPr lang="zh-CN" altLang="en-US" sz="3600" kern="10">
                <a:solidFill>
                  <a:srgbClr val="000066"/>
                </a:solidFill>
                <a:effectLst>
                  <a:prstShdw prst="shdw13" dist="53882" dir="13500000">
                    <a:srgbClr val="808080">
                      <a:alpha val="50000"/>
                    </a:srgbClr>
                  </a:prstShdw>
                </a:effectLst>
                <a:latin typeface="华文隶书" panose="02010800040101010101" pitchFamily="2" charset="-122"/>
                <a:ea typeface="华文隶书" panose="02010800040101010101" pitchFamily="2" charset="-122"/>
              </a:rPr>
              <a:t>大学物理实验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851025"/>
            <a:ext cx="8893175" cy="34178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kumimoji="1" lang="zh-CN" altLang="en-US" sz="2400" b="1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请教师在预习报告上签字。</a:t>
            </a:r>
          </a:p>
          <a:p>
            <a:pPr>
              <a:spcBef>
                <a:spcPct val="0"/>
              </a:spcBef>
            </a:pPr>
            <a:r>
              <a:rPr kumimoji="1" lang="zh-CN" altLang="en-US" sz="2400" b="1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学生在实验记录本上签字。</a:t>
            </a:r>
          </a:p>
          <a:p>
            <a:pPr>
              <a:spcBef>
                <a:spcPct val="0"/>
              </a:spcBef>
            </a:pPr>
            <a:r>
              <a:rPr kumimoji="1" lang="zh-CN" altLang="en-US" sz="2400" b="1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教师讲解约</a:t>
            </a:r>
            <a:r>
              <a:rPr kumimoji="1" lang="en-US" altLang="zh-CN" sz="2400" b="1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15-30</a:t>
            </a:r>
            <a:r>
              <a:rPr kumimoji="1" lang="zh-CN" altLang="en-US" sz="2400" b="1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分后学生实验。开始实验前要先看注意事项</a:t>
            </a:r>
          </a:p>
          <a:p>
            <a:pPr>
              <a:spcBef>
                <a:spcPct val="0"/>
              </a:spcBef>
            </a:pPr>
            <a:r>
              <a:rPr kumimoji="1" lang="zh-CN" altLang="en-US" sz="2400" b="1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教师指导</a:t>
            </a:r>
            <a:r>
              <a:rPr kumimoji="1" lang="en-US" altLang="zh-CN" sz="2400" b="1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40</a:t>
            </a:r>
            <a:r>
              <a:rPr kumimoji="1" lang="zh-CN" altLang="en-US" sz="2400" b="1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分</a:t>
            </a:r>
            <a:r>
              <a:rPr kumimoji="1" lang="en-US" altLang="zh-CN" sz="2400" b="1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~1</a:t>
            </a:r>
            <a:r>
              <a:rPr kumimoji="1" lang="zh-CN" altLang="en-US" sz="2400" b="1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小时，有问题尽可能在这个时段问。</a:t>
            </a:r>
          </a:p>
          <a:p>
            <a:pPr>
              <a:spcBef>
                <a:spcPct val="0"/>
              </a:spcBef>
            </a:pPr>
            <a:r>
              <a:rPr kumimoji="1" lang="zh-CN" altLang="en-US" sz="2400" b="1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数据采集完先签字后拆线。</a:t>
            </a:r>
          </a:p>
          <a:p>
            <a:pPr>
              <a:spcBef>
                <a:spcPct val="0"/>
              </a:spcBef>
            </a:pPr>
            <a:r>
              <a:rPr kumimoji="1" lang="zh-CN" altLang="en-US" sz="2400" b="1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离开登记</a:t>
            </a:r>
            <a:r>
              <a:rPr kumimoji="1" lang="en-US" altLang="zh-CN" sz="2400" b="1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kumimoji="1" lang="zh-CN" altLang="en-US" sz="2400" b="1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仪器使用是否正常，不正常的要简单描述故障</a:t>
            </a:r>
            <a:r>
              <a:rPr kumimoji="1" lang="en-US" altLang="zh-CN" sz="2400" b="1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kumimoji="1" lang="zh-CN" altLang="en-US" sz="2400" b="1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  <a:p>
            <a:pPr>
              <a:spcBef>
                <a:spcPct val="0"/>
              </a:spcBef>
            </a:pPr>
            <a:r>
              <a:rPr kumimoji="1" lang="zh-CN" altLang="en-US" sz="2400" b="1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仪器、桌凳归位。关仪器、关电。（一般顺序：调小仪器电压输出→关掉仪器电源→关插座、盖盖子、仪器摆放整齐、凳子摆放整齐、桌面干干净</a:t>
            </a:r>
            <a:r>
              <a:rPr kumimoji="1" lang="en-US" altLang="zh-CN" sz="2400" b="1" smtClean="0">
                <a:solidFill>
                  <a:srgbClr val="0000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</p:txBody>
      </p:sp>
      <p:sp>
        <p:nvSpPr>
          <p:cNvPr id="15363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31750" y="115888"/>
            <a:ext cx="7267575" cy="8128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大学物理实验课程程序</a:t>
            </a:r>
            <a:r>
              <a:rPr lang="en-US" altLang="zh-CN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实验过程</a:t>
            </a:r>
          </a:p>
        </p:txBody>
      </p:sp>
      <p:sp>
        <p:nvSpPr>
          <p:cNvPr id="15364" name="矩形 1"/>
          <p:cNvSpPr>
            <a:spLocks noChangeArrowheads="1"/>
          </p:cNvSpPr>
          <p:nvPr/>
        </p:nvSpPr>
        <p:spPr bwMode="auto">
          <a:xfrm>
            <a:off x="558800" y="1109663"/>
            <a:ext cx="14160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实验流程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938213"/>
            <a:ext cx="8229600" cy="647700"/>
          </a:xfrm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30000"/>
              </a:lnSpc>
              <a:defRPr/>
            </a:pPr>
            <a:r>
              <a:rPr lang="en-US" altLang="zh-CN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3</a:t>
            </a:r>
            <a:r>
              <a:rPr lang="zh-CN" altLang="en-US" sz="2800" b="1" dirty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、课后完成实验报告</a:t>
            </a:r>
          </a:p>
        </p:txBody>
      </p:sp>
      <p:sp>
        <p:nvSpPr>
          <p:cNvPr id="770051" name="Rectangle 3"/>
          <p:cNvSpPr>
            <a:spLocks noChangeArrowheads="1"/>
          </p:cNvSpPr>
          <p:nvPr/>
        </p:nvSpPr>
        <p:spPr bwMode="auto">
          <a:xfrm>
            <a:off x="1908175" y="1570038"/>
            <a:ext cx="5518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en-US" altLang="zh-CN">
                <a:solidFill>
                  <a:srgbClr val="FF0066"/>
                </a:solidFill>
                <a:latin typeface="华文中宋" panose="02010600040101010101" pitchFamily="2" charset="-122"/>
              </a:rPr>
              <a:t>——</a:t>
            </a:r>
            <a:r>
              <a:rPr kumimoji="1" lang="zh-CN" altLang="en-US">
                <a:solidFill>
                  <a:srgbClr val="FF0066"/>
                </a:solidFill>
                <a:latin typeface="Times New Roman" panose="02020603050405020304" pitchFamily="18" charset="0"/>
              </a:rPr>
              <a:t>在预习报告的基础上添加内容</a:t>
            </a:r>
          </a:p>
        </p:txBody>
      </p:sp>
      <p:sp>
        <p:nvSpPr>
          <p:cNvPr id="770052" name="Rectangle 4"/>
          <p:cNvSpPr>
            <a:spLocks noChangeArrowheads="1"/>
          </p:cNvSpPr>
          <p:nvPr/>
        </p:nvSpPr>
        <p:spPr bwMode="auto">
          <a:xfrm>
            <a:off x="539750" y="2108200"/>
            <a:ext cx="8135938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</a:rPr>
              <a:t>（１）数据整理后重新写入报告正文（原始数据必须附在报告中）</a:t>
            </a:r>
          </a:p>
        </p:txBody>
      </p:sp>
      <p:sp>
        <p:nvSpPr>
          <p:cNvPr id="770053" name="Rectangle 5"/>
          <p:cNvSpPr>
            <a:spLocks noChangeArrowheads="1"/>
          </p:cNvSpPr>
          <p:nvPr/>
        </p:nvSpPr>
        <p:spPr bwMode="auto">
          <a:xfrm>
            <a:off x="468313" y="3082925"/>
            <a:ext cx="813593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</a:rPr>
              <a:t>（２）</a:t>
            </a:r>
            <a:r>
              <a:rPr kumimoji="1" lang="zh-CN" altLang="en-US" b="1" i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</a:rPr>
              <a:t>数据处理及结论。</a:t>
            </a:r>
          </a:p>
        </p:txBody>
      </p:sp>
      <p:sp>
        <p:nvSpPr>
          <p:cNvPr id="770054" name="Rectangle 6"/>
          <p:cNvSpPr>
            <a:spLocks noChangeArrowheads="1"/>
          </p:cNvSpPr>
          <p:nvPr/>
        </p:nvSpPr>
        <p:spPr bwMode="auto">
          <a:xfrm>
            <a:off x="755650" y="3683000"/>
            <a:ext cx="8064500" cy="1201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zh-CN" altLang="en-US" b="1">
                <a:solidFill>
                  <a:srgbClr val="CC3399"/>
                </a:solidFill>
                <a:latin typeface="Times New Roman" panose="02020603050405020304" pitchFamily="18" charset="0"/>
              </a:rPr>
              <a:t>数据处理包括</a:t>
            </a:r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</a:rPr>
              <a:t>结果计算、不确定度评定和曲线图等内容。</a:t>
            </a:r>
            <a:r>
              <a:rPr kumimoji="1" lang="zh-CN" altLang="en-US" b="1" u="sng">
                <a:solidFill>
                  <a:srgbClr val="000066"/>
                </a:solidFill>
                <a:latin typeface="Times New Roman" panose="02020603050405020304" pitchFamily="18" charset="0"/>
              </a:rPr>
              <a:t>凡属计算，均应有文字公式、代入数据和计算结果等主要运算步骤。不要漏写单位。</a:t>
            </a:r>
          </a:p>
        </p:txBody>
      </p:sp>
      <p:sp>
        <p:nvSpPr>
          <p:cNvPr id="770055" name="Rectangle 7"/>
          <p:cNvSpPr>
            <a:spLocks noChangeArrowheads="1"/>
          </p:cNvSpPr>
          <p:nvPr/>
        </p:nvSpPr>
        <p:spPr bwMode="auto">
          <a:xfrm>
            <a:off x="755650" y="5419725"/>
            <a:ext cx="7993063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zh-CN" altLang="en-US" b="1">
                <a:solidFill>
                  <a:srgbClr val="CC3399"/>
                </a:solidFill>
                <a:latin typeface="Times New Roman" panose="02020603050405020304" pitchFamily="18" charset="0"/>
              </a:rPr>
              <a:t>结论包括</a:t>
            </a:r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</a:rPr>
              <a:t>测量结果的规范表示和观察现象、研究规律所得出的结论。</a:t>
            </a:r>
          </a:p>
        </p:txBody>
      </p:sp>
      <p:sp>
        <p:nvSpPr>
          <p:cNvPr id="16392" name="Rectangle 8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190500"/>
            <a:ext cx="7524750" cy="8128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大学物理实验课程程序</a:t>
            </a:r>
            <a:r>
              <a:rPr lang="en-US" altLang="zh-CN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课后报告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7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7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7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7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7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0051" grpId="0"/>
      <p:bldP spid="770052" grpId="0"/>
      <p:bldP spid="770053" grpId="0"/>
      <p:bldP spid="770054" grpId="0"/>
      <p:bldP spid="7700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23850" y="1427163"/>
            <a:ext cx="8424863" cy="1201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</a:rPr>
              <a:t>（３）</a:t>
            </a:r>
            <a:r>
              <a:rPr kumimoji="1" lang="zh-CN" altLang="en-US" b="1" i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</a:rPr>
              <a:t>问题讨论</a:t>
            </a: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:</a:t>
            </a:r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</a:rPr>
              <a:t>对本实验的原理、方法、仪器、不确定度评定的进一步探讨或改进建议。要有具体分析，切忌泛泛空谈。有则写，无则免。</a:t>
            </a:r>
            <a:endParaRPr kumimoji="1" lang="zh-CN" altLang="en-US" b="1" i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514350" y="2852738"/>
            <a:ext cx="264795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/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</a:rPr>
              <a:t>（４）回答思考题</a:t>
            </a:r>
          </a:p>
        </p:txBody>
      </p:sp>
      <p:sp>
        <p:nvSpPr>
          <p:cNvPr id="17412" name="AutoShape 4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494713" y="6381750"/>
            <a:ext cx="649287" cy="476250"/>
          </a:xfrm>
          <a:prstGeom prst="actionButtonHome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413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0" y="-42863"/>
            <a:ext cx="6516688" cy="73501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6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大学物理实验课程程序</a:t>
            </a:r>
            <a:endParaRPr lang="zh-CN" altLang="en-US" sz="180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2"/>
          <p:cNvSpPr txBox="1">
            <a:spLocks noChangeArrowheads="1"/>
          </p:cNvSpPr>
          <p:nvPr/>
        </p:nvSpPr>
        <p:spPr bwMode="auto">
          <a:xfrm>
            <a:off x="1835150" y="2997200"/>
            <a:ext cx="59769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sz="4400" b="1">
                <a:solidFill>
                  <a:srgbClr val="008080"/>
                </a:solidFill>
              </a:rPr>
              <a:t>第二部分  报告规范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2"/>
          <p:cNvSpPr txBox="1">
            <a:spLocks noChangeArrowheads="1"/>
          </p:cNvSpPr>
          <p:nvPr/>
        </p:nvSpPr>
        <p:spPr bwMode="auto">
          <a:xfrm>
            <a:off x="33338" y="188913"/>
            <a:ext cx="5759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实验报告包括三大部分</a:t>
            </a:r>
          </a:p>
        </p:txBody>
      </p:sp>
      <p:sp>
        <p:nvSpPr>
          <p:cNvPr id="5" name="矩形 4"/>
          <p:cNvSpPr/>
          <p:nvPr/>
        </p:nvSpPr>
        <p:spPr>
          <a:xfrm>
            <a:off x="475000" y="949325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spcAft>
                <a:spcPts val="0"/>
              </a:spcAft>
              <a:defRPr/>
            </a:pPr>
            <a:r>
              <a:rPr lang="zh-CN" altLang="zh-CN" b="1" kern="1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zh-CN" altLang="en-US" b="1" kern="1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预习</a:t>
            </a:r>
            <a:r>
              <a:rPr lang="zh-CN" altLang="en-US" b="1" kern="100" dirty="0" smtClean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endParaRPr lang="zh-CN" altLang="zh-CN" sz="1800" b="1" kern="1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25638" y="1277938"/>
            <a:ext cx="2460625" cy="5111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algn="just" eaLnBrk="1" hangingPunct="1">
              <a:lnSpc>
                <a:spcPct val="125000"/>
              </a:lnSpc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zh-CN" b="1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、实验目的</a:t>
            </a:r>
          </a:p>
        </p:txBody>
      </p:sp>
      <p:sp>
        <p:nvSpPr>
          <p:cNvPr id="7" name="矩形 6"/>
          <p:cNvSpPr/>
          <p:nvPr/>
        </p:nvSpPr>
        <p:spPr>
          <a:xfrm>
            <a:off x="1925638" y="1889125"/>
            <a:ext cx="2460625" cy="5111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algn="just" eaLnBrk="1" hangingPunct="1">
              <a:lnSpc>
                <a:spcPct val="125000"/>
              </a:lnSpc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zh-CN" b="1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、实验原理</a:t>
            </a:r>
          </a:p>
        </p:txBody>
      </p:sp>
      <p:sp>
        <p:nvSpPr>
          <p:cNvPr id="9" name="矩形 8"/>
          <p:cNvSpPr/>
          <p:nvPr/>
        </p:nvSpPr>
        <p:spPr>
          <a:xfrm>
            <a:off x="2195513" y="2543175"/>
            <a:ext cx="219075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</a:t>
            </a:r>
            <a:r>
              <a:rPr lang="zh-CN" altLang="zh-CN" b="1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、实验</a:t>
            </a:r>
            <a:r>
              <a:rPr lang="zh-CN" altLang="en-US" b="1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装置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4663" y="3654425"/>
            <a:ext cx="702627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spcAft>
                <a:spcPts val="0"/>
              </a:spcAft>
              <a:defRPr/>
            </a:pPr>
            <a:r>
              <a:rPr lang="zh-CN" altLang="en-US" b="1" kern="1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zh-CN" b="1" kern="1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kern="1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实验操作：（包括）图像、</a:t>
            </a:r>
            <a:r>
              <a:rPr lang="zh-CN" altLang="zh-CN" b="1" kern="1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数据记录</a:t>
            </a:r>
            <a:r>
              <a:rPr lang="zh-CN" altLang="en-US" b="1" kern="1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b="1" kern="1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b="1" kern="1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zh-CN" altLang="zh-CN" b="1" kern="1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03213" y="4348163"/>
            <a:ext cx="2987675" cy="19383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66700" algn="just" eaLnBrk="1" hangingPunct="1">
              <a:lnSpc>
                <a:spcPct val="125000"/>
              </a:lnSpc>
              <a:spcAft>
                <a:spcPts val="0"/>
              </a:spcAft>
              <a:defRPr/>
            </a:pPr>
            <a:r>
              <a:rPr lang="zh-CN" altLang="en-US" b="1" kern="1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zh-CN" b="1" kern="1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kern="1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报告（</a:t>
            </a:r>
            <a:r>
              <a:rPr lang="en-US" altLang="zh-CN" b="1" kern="1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b="1" kern="1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zh-CN" altLang="zh-CN" b="1" kern="1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algn="just" eaLnBrk="1" hangingPunct="1">
              <a:lnSpc>
                <a:spcPct val="125000"/>
              </a:lnSpc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b="1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</a:t>
            </a:r>
            <a:endParaRPr lang="en-US" altLang="zh-CN" b="1" kern="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algn="just" eaLnBrk="1" hangingPunct="1">
              <a:lnSpc>
                <a:spcPct val="125000"/>
              </a:lnSpc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b="1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结果陈述</a:t>
            </a:r>
            <a:endParaRPr lang="en-US" altLang="zh-CN" b="1" kern="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66700" algn="just" eaLnBrk="1" hangingPunct="1">
              <a:lnSpc>
                <a:spcPct val="125000"/>
              </a:lnSpc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zh-CN" altLang="en-US" b="1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实验总结</a:t>
            </a:r>
            <a:endParaRPr lang="zh-CN" altLang="zh-CN" b="1" kern="1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95513" y="3043238"/>
            <a:ext cx="3113087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b="1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</a:t>
            </a:r>
            <a:r>
              <a:rPr lang="zh-CN" altLang="zh-CN" b="1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、实验</a:t>
            </a:r>
            <a:r>
              <a:rPr lang="zh-CN" altLang="en-US" b="1" kern="1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内容及步骤</a:t>
            </a:r>
            <a:endParaRPr lang="zh-CN" altLang="en-US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55688" y="1533525"/>
            <a:ext cx="86995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eaLnBrk="1" hangingPunct="1">
              <a:spcAft>
                <a:spcPts val="0"/>
              </a:spcAft>
              <a:defRPr/>
            </a:pPr>
            <a:r>
              <a:rPr lang="en-US" altLang="zh-CN" b="1" kern="1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b="1" kern="100" dirty="0">
                <a:solidFill>
                  <a:schemeClr val="tx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zh-CN" altLang="zh-CN" sz="1800" b="1" kern="100" dirty="0">
              <a:solidFill>
                <a:schemeClr val="tx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框 3"/>
          <p:cNvSpPr txBox="1">
            <a:spLocks noChangeArrowheads="1"/>
          </p:cNvSpPr>
          <p:nvPr/>
        </p:nvSpPr>
        <p:spPr bwMode="auto">
          <a:xfrm>
            <a:off x="1446213" y="1412875"/>
            <a:ext cx="575945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sz="4400" b="1">
                <a:solidFill>
                  <a:srgbClr val="004E4C"/>
                </a:solidFill>
              </a:rPr>
              <a:t>第三部分：评分规则</a:t>
            </a:r>
          </a:p>
        </p:txBody>
      </p:sp>
      <p:sp>
        <p:nvSpPr>
          <p:cNvPr id="25603" name="Text Box 5"/>
          <p:cNvSpPr txBox="1">
            <a:spLocks noChangeArrowheads="1"/>
          </p:cNvSpPr>
          <p:nvPr/>
        </p:nvSpPr>
        <p:spPr bwMode="auto">
          <a:xfrm>
            <a:off x="1296882" y="3186340"/>
            <a:ext cx="5903912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总成绩：平时成绩</a:t>
            </a:r>
            <a:r>
              <a:rPr lang="en-US" altLang="zh-CN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×0.7+</a:t>
            </a:r>
            <a:r>
              <a:rPr lang="zh-CN" altLang="en-US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考试成绩</a:t>
            </a:r>
            <a:r>
              <a:rPr lang="en-US" altLang="zh-CN" b="1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×0.3</a:t>
            </a:r>
            <a:endParaRPr lang="zh-CN" altLang="en-US" b="1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框 2"/>
          <p:cNvSpPr txBox="1">
            <a:spLocks noChangeArrowheads="1"/>
          </p:cNvSpPr>
          <p:nvPr/>
        </p:nvSpPr>
        <p:spPr bwMode="auto">
          <a:xfrm>
            <a:off x="1042988" y="1916113"/>
            <a:ext cx="69850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/>
            <a:r>
              <a:rPr lang="zh-CN" altLang="en-US" sz="4400" b="1">
                <a:solidFill>
                  <a:srgbClr val="008080"/>
                </a:solidFill>
              </a:rPr>
              <a:t>第四部分 </a:t>
            </a:r>
            <a:endParaRPr lang="en-US" altLang="zh-CN" sz="4400" b="1">
              <a:solidFill>
                <a:srgbClr val="008080"/>
              </a:solidFill>
            </a:endParaRPr>
          </a:p>
          <a:p>
            <a:pPr algn="ctr"/>
            <a:r>
              <a:rPr lang="zh-CN" altLang="en-US" sz="4400" b="1">
                <a:solidFill>
                  <a:srgbClr val="008080"/>
                </a:solidFill>
              </a:rPr>
              <a:t>有效数字和不确定度评估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9" name="Rectangle 3"/>
          <p:cNvSpPr>
            <a:spLocks noChangeArrowheads="1"/>
          </p:cNvSpPr>
          <p:nvPr/>
        </p:nvSpPr>
        <p:spPr bwMode="auto">
          <a:xfrm>
            <a:off x="563563" y="1268413"/>
            <a:ext cx="4451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</a:rPr>
              <a:t>、不确定度评定的意义</a:t>
            </a:r>
          </a:p>
        </p:txBody>
      </p:sp>
      <p:sp>
        <p:nvSpPr>
          <p:cNvPr id="628740" name="Rectangle 4"/>
          <p:cNvSpPr>
            <a:spLocks noChangeArrowheads="1"/>
          </p:cNvSpPr>
          <p:nvPr/>
        </p:nvSpPr>
        <p:spPr bwMode="auto">
          <a:xfrm>
            <a:off x="392113" y="1844675"/>
            <a:ext cx="8459787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</a:rPr>
              <a:t>测量结果不可能是绝对准确的，它必然有不确定的成分。这种不确定的程度是可以用一种科学的、合理的、公认的方法来表征，这就是</a:t>
            </a:r>
            <a:r>
              <a:rPr kumimoji="1" lang="zh-CN" altLang="en-US" b="1">
                <a:solidFill>
                  <a:srgbClr val="000066"/>
                </a:solidFill>
                <a:latin typeface="华文中宋" panose="02010600040101010101" pitchFamily="2" charset="-122"/>
              </a:rPr>
              <a:t>“</a:t>
            </a:r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</a:rPr>
              <a:t>不确定度</a:t>
            </a:r>
            <a:r>
              <a:rPr kumimoji="1" lang="zh-CN" altLang="en-US" b="1">
                <a:solidFill>
                  <a:srgbClr val="000066"/>
                </a:solidFill>
                <a:latin typeface="华文中宋" panose="02010600040101010101" pitchFamily="2" charset="-122"/>
              </a:rPr>
              <a:t>”</a:t>
            </a:r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</a:rPr>
              <a:t>的评定，在测量方法正确的情况下，不确定度愈小，表示测量结果愈可靠。　</a:t>
            </a:r>
          </a:p>
        </p:txBody>
      </p:sp>
      <p:sp>
        <p:nvSpPr>
          <p:cNvPr id="628741" name="Rectangle 5"/>
          <p:cNvSpPr>
            <a:spLocks noChangeArrowheads="1"/>
          </p:cNvSpPr>
          <p:nvPr/>
        </p:nvSpPr>
        <p:spPr bwMode="auto">
          <a:xfrm>
            <a:off x="392113" y="4003675"/>
            <a:ext cx="8288337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</a:rPr>
              <a:t>　评价得过大，在实验中会怀疑结果的正确性而不能果断地作出判断，在生产中会因测量结果不能满足要求而需再投资，造成浪费；评价得过小，在实验中可能得出错误的结论；在生产中则产品质量不能保证，造成危害。</a:t>
            </a:r>
          </a:p>
        </p:txBody>
      </p:sp>
      <p:sp>
        <p:nvSpPr>
          <p:cNvPr id="28677" name="Rectangle 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7950" y="57150"/>
            <a:ext cx="4040188" cy="70802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r>
              <a:rPr lang="zh-CN" altLang="en-US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不确定度评估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8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8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2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2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8739" grpId="0"/>
      <p:bldP spid="628740" grpId="0"/>
      <p:bldP spid="6287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ChangeArrowheads="1"/>
          </p:cNvSpPr>
          <p:nvPr/>
        </p:nvSpPr>
        <p:spPr bwMode="auto">
          <a:xfrm>
            <a:off x="0" y="4235450"/>
            <a:ext cx="7327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en-US" altLang="zh-CN" b="1">
                <a:solidFill>
                  <a:srgbClr val="000066"/>
                </a:solidFill>
                <a:latin typeface="华文中宋" panose="02010600040101010101" pitchFamily="2" charset="-122"/>
              </a:rPr>
              <a:t> </a:t>
            </a:r>
            <a:r>
              <a:rPr kumimoji="1" lang="zh-CN" altLang="en-US" b="1">
                <a:solidFill>
                  <a:srgbClr val="000066"/>
                </a:solidFill>
                <a:latin typeface="华文中宋" panose="02010600040101010101" pitchFamily="2" charset="-122"/>
              </a:rPr>
              <a:t>（</a:t>
            </a:r>
            <a:r>
              <a:rPr kumimoji="1" lang="en-US" altLang="zh-CN" b="1">
                <a:solidFill>
                  <a:srgbClr val="000066"/>
                </a:solidFill>
                <a:latin typeface="华文中宋" panose="02010600040101010101" pitchFamily="2" charset="-122"/>
              </a:rPr>
              <a:t>1</a:t>
            </a:r>
            <a:r>
              <a:rPr kumimoji="1" lang="zh-CN" altLang="en-US" b="1">
                <a:solidFill>
                  <a:srgbClr val="000066"/>
                </a:solidFill>
                <a:latin typeface="华文中宋" panose="02010600040101010101" pitchFamily="2" charset="-122"/>
              </a:rPr>
              <a:t>）</a:t>
            </a:r>
            <a:r>
              <a:rPr kumimoji="1" lang="en-US" altLang="zh-CN" b="1">
                <a:solidFill>
                  <a:srgbClr val="000066"/>
                </a:solidFill>
                <a:latin typeface="华文中宋" panose="02010600040101010101" pitchFamily="2" charset="-122"/>
              </a:rPr>
              <a:t>A</a:t>
            </a:r>
            <a:r>
              <a:rPr kumimoji="1" lang="zh-CN" altLang="en-US" b="1">
                <a:solidFill>
                  <a:srgbClr val="000066"/>
                </a:solidFill>
                <a:latin typeface="华文中宋" panose="02010600040101010101" pitchFamily="2" charset="-122"/>
              </a:rPr>
              <a:t>类评定不确定度△</a:t>
            </a:r>
            <a:r>
              <a:rPr kumimoji="1" lang="en-US" altLang="zh-CN" b="1" baseline="-25000">
                <a:solidFill>
                  <a:srgbClr val="000066"/>
                </a:solidFill>
                <a:latin typeface="华文中宋" panose="02010600040101010101" pitchFamily="2" charset="-122"/>
              </a:rPr>
              <a:t>A</a:t>
            </a:r>
            <a:r>
              <a:rPr kumimoji="1" lang="zh-CN" altLang="en-US" b="1">
                <a:solidFill>
                  <a:srgbClr val="000066"/>
                </a:solidFill>
                <a:latin typeface="华文中宋" panose="02010600040101010101" pitchFamily="2" charset="-122"/>
              </a:rPr>
              <a:t>：统计方法得到的</a:t>
            </a:r>
          </a:p>
        </p:txBody>
      </p:sp>
      <p:sp>
        <p:nvSpPr>
          <p:cNvPr id="629763" name="Rectangle 3"/>
          <p:cNvSpPr>
            <a:spLocks noChangeArrowheads="1"/>
          </p:cNvSpPr>
          <p:nvPr/>
        </p:nvSpPr>
        <p:spPr bwMode="auto">
          <a:xfrm>
            <a:off x="292100" y="203200"/>
            <a:ext cx="729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</a:rPr>
              <a:t>、关于不确定度的一些基本概念和分类</a:t>
            </a:r>
          </a:p>
        </p:txBody>
      </p:sp>
      <p:sp>
        <p:nvSpPr>
          <p:cNvPr id="629764" name="Rectangle 4"/>
          <p:cNvSpPr>
            <a:spLocks noChangeArrowheads="1"/>
          </p:cNvSpPr>
          <p:nvPr/>
        </p:nvSpPr>
        <p:spPr bwMode="auto">
          <a:xfrm>
            <a:off x="333375" y="1244600"/>
            <a:ext cx="86217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</a:rPr>
              <a:t>不确定度是表征测量结果具有分散性的一个参数，它是被测量的真值在某一量值范围内的一个评定。</a:t>
            </a:r>
          </a:p>
        </p:txBody>
      </p:sp>
      <p:sp>
        <p:nvSpPr>
          <p:cNvPr id="629765" name="Rectangle 5"/>
          <p:cNvSpPr>
            <a:spLocks noChangeArrowheads="1"/>
          </p:cNvSpPr>
          <p:nvPr/>
        </p:nvSpPr>
        <p:spPr bwMode="auto">
          <a:xfrm>
            <a:off x="363538" y="2413000"/>
            <a:ext cx="80279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    </a:t>
            </a:r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</a:rPr>
              <a:t>所谓</a:t>
            </a:r>
            <a:r>
              <a:rPr kumimoji="1" lang="zh-CN" altLang="en-US" b="1">
                <a:solidFill>
                  <a:srgbClr val="000066"/>
                </a:solidFill>
                <a:latin typeface="华文中宋" panose="02010600040101010101" pitchFamily="2" charset="-122"/>
              </a:rPr>
              <a:t>“</a:t>
            </a:r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</a:rPr>
              <a:t>标准不确定度</a:t>
            </a:r>
            <a:r>
              <a:rPr kumimoji="1" lang="zh-CN" altLang="en-US" b="1">
                <a:solidFill>
                  <a:srgbClr val="000066"/>
                </a:solidFill>
                <a:latin typeface="华文中宋" panose="02010600040101010101" pitchFamily="2" charset="-122"/>
              </a:rPr>
              <a:t>”</a:t>
            </a:r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</a:rPr>
              <a:t>是指以</a:t>
            </a:r>
            <a:r>
              <a:rPr kumimoji="1" lang="zh-CN" altLang="en-US" b="1">
                <a:solidFill>
                  <a:srgbClr val="000066"/>
                </a:solidFill>
                <a:latin typeface="华文中宋" panose="02010600040101010101" pitchFamily="2" charset="-122"/>
              </a:rPr>
              <a:t>“</a:t>
            </a:r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</a:rPr>
              <a:t>标准偏差</a:t>
            </a:r>
            <a:r>
              <a:rPr kumimoji="1" lang="zh-CN" altLang="en-US" b="1">
                <a:solidFill>
                  <a:srgbClr val="000066"/>
                </a:solidFill>
                <a:latin typeface="华文中宋" panose="02010600040101010101" pitchFamily="2" charset="-122"/>
              </a:rPr>
              <a:t>”</a:t>
            </a:r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</a:rPr>
              <a:t>表示的测量不确定度估计值，简称不确定度，记为</a:t>
            </a:r>
            <a:r>
              <a:rPr kumimoji="1" lang="zh-CN" altLang="en-US" b="1" i="1">
                <a:solidFill>
                  <a:srgbClr val="000066"/>
                </a:solidFill>
                <a:latin typeface="Times New Roman" panose="02020603050405020304" pitchFamily="18" charset="0"/>
              </a:rPr>
              <a:t>△</a:t>
            </a:r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629766" name="Rectangle 6"/>
          <p:cNvSpPr>
            <a:spLocks noChangeArrowheads="1"/>
          </p:cNvSpPr>
          <p:nvPr/>
        </p:nvSpPr>
        <p:spPr bwMode="auto">
          <a:xfrm>
            <a:off x="333375" y="3460750"/>
            <a:ext cx="5784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</a:rPr>
              <a:t>标准不确定度一般可分为以下</a:t>
            </a: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</a:rPr>
              <a:t>类：</a:t>
            </a:r>
          </a:p>
        </p:txBody>
      </p:sp>
      <p:sp>
        <p:nvSpPr>
          <p:cNvPr id="629767" name="Rectangle 7"/>
          <p:cNvSpPr>
            <a:spLocks noChangeArrowheads="1"/>
          </p:cNvSpPr>
          <p:nvPr/>
        </p:nvSpPr>
        <p:spPr bwMode="auto">
          <a:xfrm>
            <a:off x="0" y="4862513"/>
            <a:ext cx="7718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en-US" altLang="zh-CN" b="1">
                <a:solidFill>
                  <a:srgbClr val="000066"/>
                </a:solidFill>
                <a:latin typeface="华文中宋" panose="02010600040101010101" pitchFamily="2" charset="-122"/>
              </a:rPr>
              <a:t> </a:t>
            </a:r>
            <a:r>
              <a:rPr kumimoji="1" lang="zh-CN" altLang="en-US" b="1">
                <a:solidFill>
                  <a:srgbClr val="000066"/>
                </a:solidFill>
                <a:latin typeface="华文中宋" panose="02010600040101010101" pitchFamily="2" charset="-122"/>
              </a:rPr>
              <a:t>（</a:t>
            </a:r>
            <a:r>
              <a:rPr kumimoji="1" lang="en-US" altLang="zh-CN" b="1">
                <a:solidFill>
                  <a:srgbClr val="000066"/>
                </a:solidFill>
                <a:latin typeface="华文中宋" panose="02010600040101010101" pitchFamily="2" charset="-122"/>
              </a:rPr>
              <a:t>2</a:t>
            </a:r>
            <a:r>
              <a:rPr kumimoji="1" lang="zh-CN" altLang="en-US" b="1">
                <a:solidFill>
                  <a:srgbClr val="000066"/>
                </a:solidFill>
                <a:latin typeface="华文中宋" panose="02010600040101010101" pitchFamily="2" charset="-122"/>
              </a:rPr>
              <a:t>）</a:t>
            </a:r>
            <a:r>
              <a:rPr kumimoji="1" lang="en-US" altLang="zh-CN" b="1">
                <a:solidFill>
                  <a:srgbClr val="000066"/>
                </a:solidFill>
                <a:latin typeface="华文中宋" panose="02010600040101010101" pitchFamily="2" charset="-122"/>
              </a:rPr>
              <a:t>B</a:t>
            </a:r>
            <a:r>
              <a:rPr kumimoji="1" lang="zh-CN" altLang="en-US" b="1">
                <a:solidFill>
                  <a:srgbClr val="000066"/>
                </a:solidFill>
                <a:latin typeface="华文中宋" panose="02010600040101010101" pitchFamily="2" charset="-122"/>
              </a:rPr>
              <a:t>类评定不确定度△</a:t>
            </a:r>
            <a:r>
              <a:rPr kumimoji="1" lang="en-US" altLang="zh-CN" b="1" baseline="-25000">
                <a:solidFill>
                  <a:srgbClr val="000066"/>
                </a:solidFill>
                <a:latin typeface="华文中宋" panose="02010600040101010101" pitchFamily="2" charset="-122"/>
              </a:rPr>
              <a:t>B</a:t>
            </a:r>
            <a:r>
              <a:rPr kumimoji="1" lang="zh-CN" altLang="en-US" b="1">
                <a:solidFill>
                  <a:srgbClr val="000066"/>
                </a:solidFill>
                <a:latin typeface="华文中宋" panose="02010600040101010101" pitchFamily="2" charset="-122"/>
              </a:rPr>
              <a:t>：非统计方法得到的</a:t>
            </a:r>
          </a:p>
        </p:txBody>
      </p:sp>
      <p:sp>
        <p:nvSpPr>
          <p:cNvPr id="629768" name="Rectangle 8"/>
          <p:cNvSpPr>
            <a:spLocks noChangeArrowheads="1"/>
          </p:cNvSpPr>
          <p:nvPr/>
        </p:nvSpPr>
        <p:spPr bwMode="auto">
          <a:xfrm>
            <a:off x="509588" y="5686425"/>
            <a:ext cx="3740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/>
            <a:r>
              <a:rPr kumimoji="1" lang="zh-CN" altLang="en-US" b="1">
                <a:solidFill>
                  <a:srgbClr val="000066"/>
                </a:solidFill>
                <a:latin typeface="华文中宋" panose="02010600040101010101" pitchFamily="2" charset="-122"/>
              </a:rPr>
              <a:t>合成标准不确定度△：</a:t>
            </a:r>
            <a:endParaRPr kumimoji="1" lang="zh-CN" altLang="en-US">
              <a:solidFill>
                <a:srgbClr val="000066"/>
              </a:solidFill>
              <a:latin typeface="华文中宋" panose="02010600040101010101" pitchFamily="2" charset="-122"/>
            </a:endParaRPr>
          </a:p>
        </p:txBody>
      </p:sp>
      <p:graphicFrame>
        <p:nvGraphicFramePr>
          <p:cNvPr id="629769" name="Object 9"/>
          <p:cNvGraphicFramePr>
            <a:graphicFrameLocks noChangeAspect="1"/>
          </p:cNvGraphicFramePr>
          <p:nvPr/>
        </p:nvGraphicFramePr>
        <p:xfrm>
          <a:off x="4933950" y="5500688"/>
          <a:ext cx="2582863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0" name="Equation" r:id="rId3" imgW="901309" imgH="291973" progId="Equation.DSMT4">
                  <p:embed/>
                </p:oleObj>
              </mc:Choice>
              <mc:Fallback>
                <p:oleObj name="Equation" r:id="rId3" imgW="901309" imgH="291973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950" y="5500688"/>
                        <a:ext cx="2582863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00FF99"/>
                                </a:gs>
                                <a:gs pos="50000">
                                  <a:schemeClr val="bg1"/>
                                </a:gs>
                                <a:gs pos="100000">
                                  <a:srgbClr val="00FF99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9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29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29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2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2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2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29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2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9762" grpId="0"/>
      <p:bldP spid="629763" grpId="0"/>
      <p:bldP spid="629764" grpId="0"/>
      <p:bldP spid="629765" grpId="0"/>
      <p:bldP spid="629766" grpId="0"/>
      <p:bldP spid="629767" grpId="0"/>
      <p:bldP spid="6297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ChangeArrowheads="1"/>
          </p:cNvSpPr>
          <p:nvPr/>
        </p:nvSpPr>
        <p:spPr bwMode="auto">
          <a:xfrm>
            <a:off x="381000" y="1444625"/>
            <a:ext cx="420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zh-CN" altLang="en-US" b="1">
                <a:solidFill>
                  <a:srgbClr val="000066"/>
                </a:solidFill>
                <a:latin typeface="华文中宋" panose="02010600040101010101" pitchFamily="2" charset="-122"/>
              </a:rPr>
              <a:t>（</a:t>
            </a:r>
            <a:r>
              <a:rPr kumimoji="1" lang="en-US" altLang="zh-CN" b="1">
                <a:solidFill>
                  <a:srgbClr val="000066"/>
                </a:solidFill>
                <a:latin typeface="华文中宋" panose="02010600040101010101" pitchFamily="2" charset="-122"/>
              </a:rPr>
              <a:t>1</a:t>
            </a:r>
            <a:r>
              <a:rPr kumimoji="1" lang="zh-CN" altLang="en-US" b="1">
                <a:solidFill>
                  <a:srgbClr val="000066"/>
                </a:solidFill>
                <a:latin typeface="华文中宋" panose="02010600040101010101" pitchFamily="2" charset="-122"/>
              </a:rPr>
              <a:t>）</a:t>
            </a:r>
            <a:r>
              <a:rPr kumimoji="1" lang="en-US" altLang="zh-CN" b="1" i="1">
                <a:solidFill>
                  <a:srgbClr val="000066"/>
                </a:solidFill>
                <a:latin typeface="华文中宋" panose="02010600040101010101" pitchFamily="2" charset="-122"/>
              </a:rPr>
              <a:t>A</a:t>
            </a:r>
            <a:r>
              <a:rPr kumimoji="1" lang="zh-CN" altLang="en-US" b="1">
                <a:solidFill>
                  <a:srgbClr val="000066"/>
                </a:solidFill>
                <a:latin typeface="华文中宋" panose="02010600040101010101" pitchFamily="2" charset="-122"/>
              </a:rPr>
              <a:t>类评定不确定度：</a:t>
            </a:r>
          </a:p>
        </p:txBody>
      </p:sp>
      <p:graphicFrame>
        <p:nvGraphicFramePr>
          <p:cNvPr id="630787" name="Object 3"/>
          <p:cNvGraphicFramePr>
            <a:graphicFrameLocks noChangeAspect="1"/>
          </p:cNvGraphicFramePr>
          <p:nvPr/>
        </p:nvGraphicFramePr>
        <p:xfrm>
          <a:off x="1196975" y="2111375"/>
          <a:ext cx="2808288" cy="150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5" name="Equation" r:id="rId3" imgW="1282700" imgH="685800" progId="Equation.DSMT4">
                  <p:embed/>
                </p:oleObj>
              </mc:Choice>
              <mc:Fallback>
                <p:oleObj name="Equation" r:id="rId3" imgW="1282700" imgH="685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2111375"/>
                        <a:ext cx="2808288" cy="150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00FF99">
                                    <a:alpha val="75000"/>
                                  </a:srgbClr>
                                </a:gs>
                                <a:gs pos="50000">
                                  <a:schemeClr val="bg1"/>
                                </a:gs>
                                <a:gs pos="100000">
                                  <a:srgbClr val="00FF99">
                                    <a:alpha val="75000"/>
                                  </a:srgbClr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0788" name="Rectangle 4"/>
          <p:cNvSpPr>
            <a:spLocks noChangeArrowheads="1"/>
          </p:cNvSpPr>
          <p:nvPr/>
        </p:nvSpPr>
        <p:spPr bwMode="auto">
          <a:xfrm>
            <a:off x="800100" y="5351463"/>
            <a:ext cx="6408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zh-CN" altLang="en-US" b="1" i="1">
                <a:solidFill>
                  <a:srgbClr val="FF0066"/>
                </a:solidFill>
                <a:latin typeface="华文中宋" panose="02010600040101010101" pitchFamily="2" charset="-122"/>
              </a:rPr>
              <a:t>对单次测量，不计算</a:t>
            </a:r>
            <a:r>
              <a:rPr kumimoji="1" lang="en-US" altLang="zh-CN" b="1" i="1">
                <a:solidFill>
                  <a:srgbClr val="FF0066"/>
                </a:solidFill>
                <a:latin typeface="华文中宋" panose="02010600040101010101" pitchFamily="2" charset="-122"/>
              </a:rPr>
              <a:t>A</a:t>
            </a:r>
            <a:r>
              <a:rPr kumimoji="1" lang="zh-CN" altLang="en-US" b="1" i="1">
                <a:solidFill>
                  <a:srgbClr val="FF0066"/>
                </a:solidFill>
                <a:latin typeface="华文中宋" panose="02010600040101010101" pitchFamily="2" charset="-122"/>
              </a:rPr>
              <a:t>类不确定度。</a:t>
            </a:r>
          </a:p>
        </p:txBody>
      </p:sp>
      <p:sp>
        <p:nvSpPr>
          <p:cNvPr id="630789" name="Rectangle 5"/>
          <p:cNvSpPr>
            <a:spLocks noChangeArrowheads="1"/>
          </p:cNvSpPr>
          <p:nvPr/>
        </p:nvSpPr>
        <p:spPr bwMode="auto">
          <a:xfrm>
            <a:off x="781050" y="330200"/>
            <a:ext cx="617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</a:rPr>
              <a:t>、直接测量标准不确定度的评定</a:t>
            </a:r>
            <a:r>
              <a:rPr kumimoji="1" lang="zh-CN" altLang="en-US" sz="3200" b="1" i="1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30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30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6" grpId="0"/>
      <p:bldP spid="630788" grpId="0"/>
      <p:bldP spid="63078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1"/>
          <p:cNvSpPr txBox="1">
            <a:spLocks noChangeArrowheads="1"/>
          </p:cNvSpPr>
          <p:nvPr/>
        </p:nvSpPr>
        <p:spPr bwMode="auto">
          <a:xfrm>
            <a:off x="468313" y="2349500"/>
            <a:ext cx="80645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在防疫期间，我们无法返校，先学习一些非常有用的虚拟仿真设计软件和自主实验，大家努力克服困难，积极配合，师生共同学习科学知识！谢谢。</a:t>
            </a:r>
          </a:p>
        </p:txBody>
      </p:sp>
      <p:sp>
        <p:nvSpPr>
          <p:cNvPr id="5123" name="文本框 2"/>
          <p:cNvSpPr txBox="1">
            <a:spLocks noChangeArrowheads="1"/>
          </p:cNvSpPr>
          <p:nvPr/>
        </p:nvSpPr>
        <p:spPr bwMode="auto">
          <a:xfrm>
            <a:off x="179388" y="369888"/>
            <a:ext cx="70564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同学们：</a:t>
            </a:r>
          </a:p>
        </p:txBody>
      </p:sp>
      <p:sp>
        <p:nvSpPr>
          <p:cNvPr id="5124" name="文本框 3"/>
          <p:cNvSpPr txBox="1">
            <a:spLocks noChangeArrowheads="1"/>
          </p:cNvSpPr>
          <p:nvPr/>
        </p:nvSpPr>
        <p:spPr bwMode="auto">
          <a:xfrm>
            <a:off x="5508625" y="5229225"/>
            <a:ext cx="2447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solidFill>
                  <a:srgbClr val="004E4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2022.3.16</a:t>
            </a:r>
            <a:endParaRPr lang="zh-CN" altLang="en-US" sz="3200" b="1" dirty="0">
              <a:solidFill>
                <a:srgbClr val="004E4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10" name="Rectangle 2"/>
          <p:cNvSpPr>
            <a:spLocks noChangeArrowheads="1"/>
          </p:cNvSpPr>
          <p:nvPr/>
        </p:nvSpPr>
        <p:spPr bwMode="auto">
          <a:xfrm>
            <a:off x="179388" y="836613"/>
            <a:ext cx="490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zh-CN" altLang="en-US" b="1">
                <a:solidFill>
                  <a:srgbClr val="000066"/>
                </a:solidFill>
                <a:latin typeface="华文中宋" panose="02010600040101010101" pitchFamily="2" charset="-122"/>
              </a:rPr>
              <a:t>（</a:t>
            </a:r>
            <a:r>
              <a:rPr kumimoji="1" lang="en-US" altLang="zh-CN" b="1">
                <a:solidFill>
                  <a:srgbClr val="000066"/>
                </a:solidFill>
                <a:latin typeface="华文中宋" panose="02010600040101010101" pitchFamily="2" charset="-122"/>
              </a:rPr>
              <a:t>2</a:t>
            </a:r>
            <a:r>
              <a:rPr kumimoji="1" lang="zh-CN" altLang="en-US" b="1">
                <a:solidFill>
                  <a:srgbClr val="000066"/>
                </a:solidFill>
                <a:latin typeface="华文中宋" panose="02010600040101010101" pitchFamily="2" charset="-122"/>
              </a:rPr>
              <a:t>）</a:t>
            </a:r>
            <a:r>
              <a:rPr kumimoji="1" lang="en-US" altLang="zh-CN" b="1" i="1">
                <a:solidFill>
                  <a:srgbClr val="000066"/>
                </a:solidFill>
                <a:latin typeface="华文中宋" panose="02010600040101010101" pitchFamily="2" charset="-122"/>
              </a:rPr>
              <a:t>B </a:t>
            </a:r>
            <a:r>
              <a:rPr kumimoji="1" lang="zh-CN" altLang="en-US" b="1">
                <a:solidFill>
                  <a:srgbClr val="000066"/>
                </a:solidFill>
                <a:latin typeface="华文中宋" panose="02010600040101010101" pitchFamily="2" charset="-122"/>
              </a:rPr>
              <a:t>类评定不确定度：</a:t>
            </a:r>
            <a:endParaRPr kumimoji="1" lang="zh-CN" altLang="en-US" b="1" i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1811" name="Rectangle 3"/>
          <p:cNvSpPr>
            <a:spLocks noChangeArrowheads="1"/>
          </p:cNvSpPr>
          <p:nvPr/>
        </p:nvSpPr>
        <p:spPr bwMode="auto">
          <a:xfrm>
            <a:off x="581025" y="2563813"/>
            <a:ext cx="8204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为简单起见</a:t>
            </a: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我们只考虑仪器不确定度</a:t>
            </a: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而且按平均分布处理</a:t>
            </a:r>
          </a:p>
        </p:txBody>
      </p:sp>
      <p:graphicFrame>
        <p:nvGraphicFramePr>
          <p:cNvPr id="631812" name="Object 4"/>
          <p:cNvGraphicFramePr>
            <a:graphicFrameLocks noChangeAspect="1"/>
          </p:cNvGraphicFramePr>
          <p:nvPr/>
        </p:nvGraphicFramePr>
        <p:xfrm>
          <a:off x="3600450" y="3068638"/>
          <a:ext cx="1657350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6" name="Equation" r:id="rId3" imgW="596900" imgH="431800" progId="Equation.DSMT4">
                  <p:embed/>
                </p:oleObj>
              </mc:Choice>
              <mc:Fallback>
                <p:oleObj name="Equation" r:id="rId3" imgW="5969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3068638"/>
                        <a:ext cx="1657350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00FF99"/>
                                </a:gs>
                                <a:gs pos="50000">
                                  <a:schemeClr val="bg1"/>
                                </a:gs>
                                <a:gs pos="100000">
                                  <a:srgbClr val="00FF99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1813" name="Rectangle 5"/>
          <p:cNvSpPr>
            <a:spLocks noChangeArrowheads="1"/>
          </p:cNvSpPr>
          <p:nvPr/>
        </p:nvSpPr>
        <p:spPr bwMode="auto">
          <a:xfrm>
            <a:off x="5649913" y="4995863"/>
            <a:ext cx="34591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en-US" altLang="zh-CN" b="1" i="1">
                <a:solidFill>
                  <a:srgbClr val="FF0066"/>
                </a:solidFill>
                <a:latin typeface="华文中宋" panose="02010600040101010101" pitchFamily="2" charset="-122"/>
              </a:rPr>
              <a:t>△</a:t>
            </a:r>
            <a:r>
              <a:rPr kumimoji="1" lang="zh-CN" altLang="en-US" b="1" i="1" baseline="-25000">
                <a:solidFill>
                  <a:srgbClr val="FF0066"/>
                </a:solidFill>
                <a:latin typeface="华文中宋" panose="02010600040101010101" pitchFamily="2" charset="-122"/>
              </a:rPr>
              <a:t>仪</a:t>
            </a:r>
            <a:r>
              <a:rPr kumimoji="1" lang="zh-CN" altLang="en-US" b="1" i="1">
                <a:solidFill>
                  <a:srgbClr val="FF0066"/>
                </a:solidFill>
                <a:latin typeface="华文中宋" panose="02010600040101010101" pitchFamily="2" charset="-122"/>
              </a:rPr>
              <a:t>参看教材</a:t>
            </a:r>
            <a:r>
              <a:rPr kumimoji="1" lang="en-US" altLang="zh-CN" b="1" i="1">
                <a:solidFill>
                  <a:srgbClr val="FF0066"/>
                </a:solidFill>
                <a:latin typeface="华文中宋" panose="02010600040101010101" pitchFamily="2" charset="-122"/>
              </a:rPr>
              <a:t>P10</a:t>
            </a:r>
          </a:p>
        </p:txBody>
      </p:sp>
      <p:sp>
        <p:nvSpPr>
          <p:cNvPr id="631814" name="Rectangle 6"/>
          <p:cNvSpPr>
            <a:spLocks noChangeArrowheads="1"/>
          </p:cNvSpPr>
          <p:nvPr/>
        </p:nvSpPr>
        <p:spPr bwMode="auto">
          <a:xfrm>
            <a:off x="407988" y="1355725"/>
            <a:ext cx="87360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</a:rPr>
              <a:t>是用非统计方法获得的</a:t>
            </a: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</a:rPr>
              <a:t>由测量不确定度和仪器不确定度两部分组成。</a:t>
            </a:r>
            <a:r>
              <a:rPr kumimoji="1" lang="zh-CN" altLang="en-US" b="1" i="1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631815" name="Object 7"/>
          <p:cNvGraphicFramePr>
            <a:graphicFrameLocks noChangeAspect="1"/>
          </p:cNvGraphicFramePr>
          <p:nvPr/>
        </p:nvGraphicFramePr>
        <p:xfrm>
          <a:off x="407988" y="4221163"/>
          <a:ext cx="8377237" cy="1293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7" name="Equation" r:id="rId5" imgW="2959100" imgH="457200" progId="Equation.DSMT4">
                  <p:embed/>
                </p:oleObj>
              </mc:Choice>
              <mc:Fallback>
                <p:oleObj name="Equation" r:id="rId5" imgW="29591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4221163"/>
                        <a:ext cx="8377237" cy="1293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00FF99"/>
                                </a:gs>
                                <a:gs pos="50000">
                                  <a:schemeClr val="bg1"/>
                                </a:gs>
                                <a:gs pos="100000">
                                  <a:srgbClr val="00FF99"/>
                                </a:gs>
                              </a:gsLst>
                              <a:lin ang="540000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1818" name="WordArt 10"/>
          <p:cNvSpPr>
            <a:spLocks noChangeArrowheads="1" noChangeShapeType="1" noTextEdit="1"/>
          </p:cNvSpPr>
          <p:nvPr/>
        </p:nvSpPr>
        <p:spPr bwMode="auto">
          <a:xfrm>
            <a:off x="971550" y="5807075"/>
            <a:ext cx="2160588" cy="3730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3600" kern="10">
                <a:solidFill>
                  <a:schemeClr val="accent2"/>
                </a:solidFill>
                <a:effectLst>
                  <a:prstShdw prst="shdw18" dist="17961" dir="13500000">
                    <a:schemeClr val="accent2">
                      <a:gamma/>
                      <a:shade val="60000"/>
                      <a:invGamma/>
                    </a:schemeClr>
                  </a:prst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3600" kern="10">
                <a:solidFill>
                  <a:schemeClr val="accent2"/>
                </a:solidFill>
                <a:effectLst>
                  <a:prstShdw prst="shdw18" dist="17961" dir="13500000">
                    <a:schemeClr val="accent2">
                      <a:gamma/>
                      <a:shade val="60000"/>
                      <a:invGamma/>
                    </a:schemeClr>
                  </a:prst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3600" kern="10">
                <a:solidFill>
                  <a:schemeClr val="accent2"/>
                </a:solidFill>
                <a:effectLst>
                  <a:prstShdw prst="shdw18" dist="17961" dir="13500000">
                    <a:schemeClr val="accent2">
                      <a:gamma/>
                      <a:shade val="60000"/>
                      <a:invGamma/>
                    </a:schemeClr>
                  </a:prst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：千分尺：</a:t>
            </a:r>
          </a:p>
        </p:txBody>
      </p:sp>
      <p:graphicFrame>
        <p:nvGraphicFramePr>
          <p:cNvPr id="631819" name="Object 11"/>
          <p:cNvGraphicFramePr>
            <a:graphicFrameLocks noChangeAspect="1"/>
          </p:cNvGraphicFramePr>
          <p:nvPr/>
        </p:nvGraphicFramePr>
        <p:xfrm>
          <a:off x="3417888" y="5803900"/>
          <a:ext cx="3678237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8" name="Equation" r:id="rId7" imgW="1739900" imgH="177800" progId="Equation.DSMT4">
                  <p:embed/>
                </p:oleObj>
              </mc:Choice>
              <mc:Fallback>
                <p:oleObj name="Equation" r:id="rId7" imgW="1739900" imgH="177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5803900"/>
                        <a:ext cx="3678237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3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3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3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3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3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3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3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1810" grpId="0"/>
      <p:bldP spid="631811" grpId="0"/>
      <p:bldP spid="631813" grpId="0"/>
      <p:bldP spid="6318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ChangeArrowheads="1"/>
          </p:cNvSpPr>
          <p:nvPr/>
        </p:nvSpPr>
        <p:spPr bwMode="auto">
          <a:xfrm>
            <a:off x="1828800" y="1660525"/>
            <a:ext cx="1828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2771" name="Rectangle 9"/>
          <p:cNvSpPr>
            <a:spLocks noChangeArrowheads="1"/>
          </p:cNvSpPr>
          <p:nvPr/>
        </p:nvSpPr>
        <p:spPr bwMode="auto">
          <a:xfrm>
            <a:off x="1828800" y="1660525"/>
            <a:ext cx="18288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693490" name="Object 242"/>
          <p:cNvGraphicFramePr>
            <a:graphicFrameLocks noChangeAspect="1"/>
          </p:cNvGraphicFramePr>
          <p:nvPr/>
        </p:nvGraphicFramePr>
        <p:xfrm>
          <a:off x="5049838" y="771525"/>
          <a:ext cx="2701925" cy="229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7" name="Equation" r:id="rId3" imgW="1358900" imgH="1333500" progId="Equation.DSMT4">
                  <p:embed/>
                </p:oleObj>
              </mc:Choice>
              <mc:Fallback>
                <p:oleObj name="Equation" r:id="rId3" imgW="1358900" imgH="1333500" progId="Equation.DSMT4">
                  <p:embed/>
                  <p:pic>
                    <p:nvPicPr>
                      <p:cNvPr id="0" name="Object 2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9838" y="771525"/>
                        <a:ext cx="2701925" cy="2290763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74901"/>
                        </a:scheme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3493" name="WordArt 245"/>
          <p:cNvSpPr>
            <a:spLocks noChangeArrowheads="1" noChangeShapeType="1" noTextEdit="1"/>
          </p:cNvSpPr>
          <p:nvPr/>
        </p:nvSpPr>
        <p:spPr bwMode="auto">
          <a:xfrm>
            <a:off x="454025" y="260350"/>
            <a:ext cx="2305050" cy="3524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kern="10" spc="560">
                <a:solidFill>
                  <a:schemeClr val="accent2"/>
                </a:solidFill>
                <a:effectLst>
                  <a:prstShdw prst="shdw18" dist="17961" dir="13500000">
                    <a:schemeClr val="accent2">
                      <a:gamma/>
                      <a:shade val="60000"/>
                      <a:invGamma/>
                    </a:schemeClr>
                  </a:prst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lang="en-US" altLang="zh-CN" kern="10" spc="560">
                <a:solidFill>
                  <a:schemeClr val="accent2"/>
                </a:solidFill>
                <a:effectLst>
                  <a:prstShdw prst="shdw18" dist="17961" dir="13500000">
                    <a:schemeClr val="accent2">
                      <a:gamma/>
                      <a:shade val="60000"/>
                      <a:invGamma/>
                    </a:schemeClr>
                  </a:prst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kern="10" spc="560">
                <a:solidFill>
                  <a:schemeClr val="accent2"/>
                </a:solidFill>
                <a:effectLst>
                  <a:prstShdw prst="shdw18" dist="17961" dir="13500000">
                    <a:schemeClr val="accent2">
                      <a:gamma/>
                      <a:shade val="60000"/>
                      <a:invGamma/>
                    </a:schemeClr>
                  </a:prst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：用千分尺测长度</a:t>
            </a:r>
          </a:p>
        </p:txBody>
      </p:sp>
      <p:graphicFrame>
        <p:nvGraphicFramePr>
          <p:cNvPr id="693900" name="Group 652"/>
          <p:cNvGraphicFramePr>
            <a:graphicFrameLocks noGrp="1"/>
          </p:cNvGraphicFramePr>
          <p:nvPr/>
        </p:nvGraphicFramePr>
        <p:xfrm>
          <a:off x="330200" y="1187450"/>
          <a:ext cx="4592638" cy="4754594"/>
        </p:xfrm>
        <a:graphic>
          <a:graphicData uri="http://schemas.openxmlformats.org/drawingml/2006/table">
            <a:tbl>
              <a:tblPr/>
              <a:tblGrid>
                <a:gridCol w="960438"/>
                <a:gridCol w="1255712"/>
                <a:gridCol w="1296988"/>
                <a:gridCol w="1079500"/>
              </a:tblGrid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k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d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△</a:t>
                      </a:r>
                      <a:r>
                        <a:rPr kumimoji="0" lang="en-US" altLang="zh-CN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△d</a:t>
                      </a:r>
                      <a:r>
                        <a:rPr kumimoji="0" lang="en-US" altLang="zh-CN" sz="1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1.726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0.000049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1.721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0.000004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1.707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0.012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0.000144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1.704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0.015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0.000225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1.728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0.009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0.000081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1.715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0.000016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1.721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0.000004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1.712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0.000049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1.719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1.737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0.018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0.000324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平均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1.7190</a:t>
                      </a:r>
                      <a:endParaRPr kumimoji="0" lang="en-US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　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7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求和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0.000572</a:t>
                      </a:r>
                    </a:p>
                  </a:txBody>
                  <a:tcPr marT="45709" marB="45709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93886" name="Object 638"/>
          <p:cNvGraphicFramePr>
            <a:graphicFrameLocks noChangeAspect="1"/>
          </p:cNvGraphicFramePr>
          <p:nvPr/>
        </p:nvGraphicFramePr>
        <p:xfrm>
          <a:off x="5124450" y="3013075"/>
          <a:ext cx="1935163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8" name="Equation" r:id="rId5" imgW="1016000" imgH="609600" progId="Equation.DSMT4">
                  <p:embed/>
                </p:oleObj>
              </mc:Choice>
              <mc:Fallback>
                <p:oleObj name="Equation" r:id="rId5" imgW="1016000" imgH="609600" progId="Equation.DSMT4">
                  <p:embed/>
                  <p:pic>
                    <p:nvPicPr>
                      <p:cNvPr id="0" name="Object 6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450" y="3013075"/>
                        <a:ext cx="1935163" cy="1160463"/>
                      </a:xfrm>
                      <a:prstGeom prst="rect">
                        <a:avLst/>
                      </a:prstGeom>
                      <a:solidFill>
                        <a:srgbClr val="00FF99">
                          <a:alpha val="74901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847" name="Group 651"/>
          <p:cNvGrpSpPr>
            <a:grpSpLocks/>
          </p:cNvGrpSpPr>
          <p:nvPr/>
        </p:nvGrpSpPr>
        <p:grpSpPr bwMode="auto">
          <a:xfrm>
            <a:off x="2759075" y="231775"/>
            <a:ext cx="6734175" cy="381000"/>
            <a:chOff x="286" y="537"/>
            <a:chExt cx="4242" cy="240"/>
          </a:xfrm>
        </p:grpSpPr>
        <p:sp>
          <p:nvSpPr>
            <p:cNvPr id="32851" name="Rectangle 639"/>
            <p:cNvSpPr>
              <a:spLocks noChangeArrowheads="1"/>
            </p:cNvSpPr>
            <p:nvPr/>
          </p:nvSpPr>
          <p:spPr bwMode="auto">
            <a:xfrm>
              <a:off x="286" y="546"/>
              <a:ext cx="424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r>
                <a:rPr lang="zh-CN" altLang="en-US" sz="1800" b="1" dirty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千分尺：仪器误差</a:t>
              </a:r>
              <a:r>
                <a:rPr lang="zh-CN" altLang="en-US" sz="1800" b="1" dirty="0" smtClean="0">
                  <a:solidFill>
                    <a:srgbClr val="00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：</a:t>
              </a:r>
              <a:endPara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32852" name="Object 641"/>
            <p:cNvGraphicFramePr>
              <a:graphicFrameLocks noChangeAspect="1"/>
            </p:cNvGraphicFramePr>
            <p:nvPr/>
          </p:nvGraphicFramePr>
          <p:xfrm>
            <a:off x="1619" y="537"/>
            <a:ext cx="96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19" name="Equation" r:id="rId7" imgW="710891" imgH="177723" progId="Equation.DSMT4">
                    <p:embed/>
                  </p:oleObj>
                </mc:Choice>
                <mc:Fallback>
                  <p:oleObj name="Equation" r:id="rId7" imgW="710891" imgH="177723" progId="Equation.DSMT4">
                    <p:embed/>
                    <p:pic>
                      <p:nvPicPr>
                        <p:cNvPr id="0" name="Object 6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" y="537"/>
                          <a:ext cx="96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93903" name="Object 655"/>
          <p:cNvGraphicFramePr>
            <a:graphicFrameLocks noChangeAspect="1"/>
          </p:cNvGraphicFramePr>
          <p:nvPr/>
        </p:nvGraphicFramePr>
        <p:xfrm>
          <a:off x="5124450" y="4173538"/>
          <a:ext cx="2613025" cy="147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0" name="Equation" r:id="rId9" imgW="1371600" imgH="774700" progId="Equation.DSMT4">
                  <p:embed/>
                </p:oleObj>
              </mc:Choice>
              <mc:Fallback>
                <p:oleObj name="Equation" r:id="rId9" imgW="1371600" imgH="774700" progId="Equation.DSMT4">
                  <p:embed/>
                  <p:pic>
                    <p:nvPicPr>
                      <p:cNvPr id="0" name="Object 6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4450" y="4173538"/>
                        <a:ext cx="2613025" cy="1474787"/>
                      </a:xfrm>
                      <a:prstGeom prst="rect">
                        <a:avLst/>
                      </a:prstGeom>
                      <a:solidFill>
                        <a:srgbClr val="FF99FF">
                          <a:alpha val="74901"/>
                        </a:srgbClr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93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93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632835" name="Object 3"/>
          <p:cNvGraphicFramePr>
            <a:graphicFrameLocks noChangeAspect="1"/>
          </p:cNvGraphicFramePr>
          <p:nvPr/>
        </p:nvGraphicFramePr>
        <p:xfrm>
          <a:off x="868363" y="1438275"/>
          <a:ext cx="4054475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4" name="Equation" r:id="rId3" imgW="1269449" imgH="253890" progId="Equation.DSMT4">
                  <p:embed/>
                </p:oleObj>
              </mc:Choice>
              <mc:Fallback>
                <p:oleObj name="Equation" r:id="rId3" imgW="1269449" imgH="25389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363" y="1438275"/>
                        <a:ext cx="4054475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31670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632837" name="Object 5"/>
          <p:cNvGraphicFramePr>
            <a:graphicFrameLocks noChangeAspect="1"/>
          </p:cNvGraphicFramePr>
          <p:nvPr/>
        </p:nvGraphicFramePr>
        <p:xfrm>
          <a:off x="611188" y="2781300"/>
          <a:ext cx="6900862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5" name="Equation" r:id="rId5" imgW="2984500" imgH="558800" progId="Equation.DSMT4">
                  <p:embed/>
                </p:oleObj>
              </mc:Choice>
              <mc:Fallback>
                <p:oleObj name="Equation" r:id="rId5" imgW="2984500" imgH="558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781300"/>
                        <a:ext cx="6900862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2839" name="Rectangle 7"/>
          <p:cNvSpPr>
            <a:spLocks noChangeArrowheads="1"/>
          </p:cNvSpPr>
          <p:nvPr/>
        </p:nvSpPr>
        <p:spPr bwMode="auto">
          <a:xfrm>
            <a:off x="179388" y="2165350"/>
            <a:ext cx="8694737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000066"/>
                </a:solidFill>
                <a:latin typeface="华文中宋" panose="02010600040101010101" pitchFamily="2" charset="-122"/>
              </a:rPr>
              <a:t>测量结果</a:t>
            </a:r>
            <a:r>
              <a:rPr lang="en-US" altLang="zh-CN" sz="2800" b="1" i="1">
                <a:solidFill>
                  <a:srgbClr val="000066"/>
                </a:solidFill>
                <a:latin typeface="华文中宋" panose="02010600040101010101" pitchFamily="2" charset="-122"/>
              </a:rPr>
              <a:t>N</a:t>
            </a:r>
            <a:r>
              <a:rPr lang="zh-CN" altLang="en-US" sz="2800" b="1">
                <a:solidFill>
                  <a:srgbClr val="000066"/>
                </a:solidFill>
                <a:latin typeface="华文中宋" panose="02010600040101010101" pitchFamily="2" charset="-122"/>
              </a:rPr>
              <a:t>的标准不确定度为：</a:t>
            </a:r>
          </a:p>
        </p:txBody>
      </p:sp>
      <p:sp>
        <p:nvSpPr>
          <p:cNvPr id="632841" name="Rectangle 9"/>
          <p:cNvSpPr>
            <a:spLocks noChangeArrowheads="1"/>
          </p:cNvSpPr>
          <p:nvPr/>
        </p:nvSpPr>
        <p:spPr bwMode="auto">
          <a:xfrm>
            <a:off x="561975" y="228600"/>
            <a:ext cx="8559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</a:rPr>
              <a:t>、间接测量的标准不确定度的传递</a:t>
            </a:r>
            <a:endParaRPr kumimoji="1" lang="zh-CN" altLang="en-US" sz="3200" b="1" i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2844" name="Rectangle 12"/>
          <p:cNvSpPr>
            <a:spLocks noChangeArrowheads="1"/>
          </p:cNvSpPr>
          <p:nvPr/>
        </p:nvSpPr>
        <p:spPr bwMode="auto">
          <a:xfrm>
            <a:off x="179388" y="4219575"/>
            <a:ext cx="273685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accent2"/>
                </a:solidFill>
                <a:latin typeface="华文中宋" panose="02010600040101010101" pitchFamily="2" charset="-122"/>
              </a:rPr>
              <a:t>(1)</a:t>
            </a:r>
            <a:r>
              <a:rPr lang="zh-CN" altLang="en-US" b="1">
                <a:solidFill>
                  <a:schemeClr val="accent2"/>
                </a:solidFill>
                <a:latin typeface="华文中宋" panose="02010600040101010101" pitchFamily="2" charset="-122"/>
              </a:rPr>
              <a:t>和差形式函数</a:t>
            </a:r>
          </a:p>
        </p:txBody>
      </p:sp>
      <p:graphicFrame>
        <p:nvGraphicFramePr>
          <p:cNvPr id="632845" name="Object 13"/>
          <p:cNvGraphicFramePr>
            <a:graphicFrameLocks noChangeAspect="1"/>
          </p:cNvGraphicFramePr>
          <p:nvPr/>
        </p:nvGraphicFramePr>
        <p:xfrm>
          <a:off x="5318125" y="4229100"/>
          <a:ext cx="293687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6" name="Equation" r:id="rId7" imgW="1269449" imgH="304668" progId="Equation.DSMT4">
                  <p:embed/>
                </p:oleObj>
              </mc:Choice>
              <mc:Fallback>
                <p:oleObj name="Equation" r:id="rId7" imgW="1269449" imgH="304668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25" y="4229100"/>
                        <a:ext cx="2936875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2849" name="Object 17"/>
          <p:cNvGraphicFramePr>
            <a:graphicFrameLocks noChangeAspect="1"/>
          </p:cNvGraphicFramePr>
          <p:nvPr/>
        </p:nvGraphicFramePr>
        <p:xfrm>
          <a:off x="2690813" y="4273550"/>
          <a:ext cx="223202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7" name="Equation" r:id="rId9" imgW="736600" imgH="203200" progId="Equation.DSMT4">
                  <p:embed/>
                </p:oleObj>
              </mc:Choice>
              <mc:Fallback>
                <p:oleObj name="Equation" r:id="rId9" imgW="736600" imgH="203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4273550"/>
                        <a:ext cx="2232025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2850" name="Rectangle 18"/>
          <p:cNvSpPr>
            <a:spLocks noChangeArrowheads="1"/>
          </p:cNvSpPr>
          <p:nvPr/>
        </p:nvSpPr>
        <p:spPr bwMode="auto">
          <a:xfrm>
            <a:off x="179388" y="5300663"/>
            <a:ext cx="2736850" cy="36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accent2"/>
                </a:solidFill>
                <a:latin typeface="华文中宋" panose="02010600040101010101" pitchFamily="2" charset="-122"/>
              </a:rPr>
              <a:t>(2)</a:t>
            </a:r>
            <a:r>
              <a:rPr lang="zh-CN" altLang="en-US" b="1">
                <a:solidFill>
                  <a:schemeClr val="accent2"/>
                </a:solidFill>
                <a:latin typeface="华文中宋" panose="02010600040101010101" pitchFamily="2" charset="-122"/>
              </a:rPr>
              <a:t>积商形式函数</a:t>
            </a:r>
          </a:p>
        </p:txBody>
      </p:sp>
      <p:graphicFrame>
        <p:nvGraphicFramePr>
          <p:cNvPr id="632851" name="Object 19"/>
          <p:cNvGraphicFramePr>
            <a:graphicFrameLocks noChangeAspect="1"/>
          </p:cNvGraphicFramePr>
          <p:nvPr/>
        </p:nvGraphicFramePr>
        <p:xfrm>
          <a:off x="2690813" y="5300663"/>
          <a:ext cx="1770062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8" name="Equation" r:id="rId11" imgW="583947" imgH="228501" progId="Equation.DSMT4">
                  <p:embed/>
                </p:oleObj>
              </mc:Choice>
              <mc:Fallback>
                <p:oleObj name="Equation" r:id="rId11" imgW="583947" imgH="228501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0813" y="5300663"/>
                        <a:ext cx="1770062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2852" name="Object 20"/>
          <p:cNvGraphicFramePr>
            <a:graphicFrameLocks noChangeAspect="1"/>
          </p:cNvGraphicFramePr>
          <p:nvPr/>
        </p:nvGraphicFramePr>
        <p:xfrm>
          <a:off x="4981575" y="5121275"/>
          <a:ext cx="3611563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9" name="Equation" r:id="rId13" imgW="1562100" imgH="469900" progId="Equation.DSMT4">
                  <p:embed/>
                </p:oleObj>
              </mc:Choice>
              <mc:Fallback>
                <p:oleObj name="Equation" r:id="rId13" imgW="1562100" imgH="4699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1575" y="5121275"/>
                        <a:ext cx="3611563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2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32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32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3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3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32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3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3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3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3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9" grpId="0"/>
      <p:bldP spid="632841" grpId="0"/>
      <p:bldP spid="632844" grpId="0"/>
      <p:bldP spid="6328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9460" name="Object 4"/>
          <p:cNvGraphicFramePr>
            <a:graphicFrameLocks noChangeAspect="1"/>
          </p:cNvGraphicFramePr>
          <p:nvPr/>
        </p:nvGraphicFramePr>
        <p:xfrm>
          <a:off x="720725" y="1449388"/>
          <a:ext cx="6046788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7" name="Equation" r:id="rId3" imgW="3441700" imgH="558800" progId="Equation.DSMT4">
                  <p:embed/>
                </p:oleObj>
              </mc:Choice>
              <mc:Fallback>
                <p:oleObj name="Equation" r:id="rId3" imgW="3441700" imgH="558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1449388"/>
                        <a:ext cx="6046788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9461" name="Rectangle 5"/>
          <p:cNvSpPr>
            <a:spLocks noChangeArrowheads="1"/>
          </p:cNvSpPr>
          <p:nvPr/>
        </p:nvSpPr>
        <p:spPr bwMode="auto">
          <a:xfrm>
            <a:off x="323850" y="1052513"/>
            <a:ext cx="8135938" cy="569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b="1">
                <a:solidFill>
                  <a:schemeClr val="accent2"/>
                </a:solidFill>
                <a:latin typeface="华文中宋" panose="02010600040101010101" pitchFamily="2" charset="-122"/>
              </a:rPr>
              <a:t>(3)</a:t>
            </a:r>
            <a:r>
              <a:rPr lang="zh-CN" altLang="en-US" b="1">
                <a:solidFill>
                  <a:schemeClr val="accent2"/>
                </a:solidFill>
                <a:latin typeface="华文中宋" panose="02010600040101010101" pitchFamily="2" charset="-122"/>
              </a:rPr>
              <a:t>混合形式函数</a:t>
            </a:r>
            <a:r>
              <a:rPr lang="en-US" altLang="zh-CN" b="1" i="1">
                <a:solidFill>
                  <a:schemeClr val="accent2"/>
                </a:solidFill>
                <a:latin typeface="华文中宋" panose="02010600040101010101" pitchFamily="2" charset="-122"/>
              </a:rPr>
              <a:t>f</a:t>
            </a:r>
            <a:r>
              <a:rPr lang="zh-CN" altLang="en-US" b="1">
                <a:solidFill>
                  <a:schemeClr val="accent2"/>
                </a:solidFill>
                <a:latin typeface="华文中宋" panose="02010600040101010101" pitchFamily="2" charset="-122"/>
              </a:rPr>
              <a:t>，测量结果</a:t>
            </a:r>
            <a:r>
              <a:rPr lang="en-US" altLang="zh-CN" b="1" i="1">
                <a:solidFill>
                  <a:schemeClr val="accent2"/>
                </a:solidFill>
                <a:latin typeface="华文中宋" panose="02010600040101010101" pitchFamily="2" charset="-122"/>
              </a:rPr>
              <a:t>N</a:t>
            </a:r>
            <a:r>
              <a:rPr lang="zh-CN" altLang="en-US" b="1">
                <a:solidFill>
                  <a:schemeClr val="accent2"/>
                </a:solidFill>
                <a:latin typeface="华文中宋" panose="02010600040101010101" pitchFamily="2" charset="-122"/>
              </a:rPr>
              <a:t>的相对不确定度为：</a:t>
            </a:r>
          </a:p>
        </p:txBody>
      </p:sp>
      <p:graphicFrame>
        <p:nvGraphicFramePr>
          <p:cNvPr id="659465" name="Object 9"/>
          <p:cNvGraphicFramePr>
            <a:graphicFrameLocks noChangeAspect="1"/>
          </p:cNvGraphicFramePr>
          <p:nvPr/>
        </p:nvGraphicFramePr>
        <p:xfrm>
          <a:off x="3348038" y="2852738"/>
          <a:ext cx="41719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8" name="Equation" r:id="rId5" imgW="2019300" imgH="241300" progId="Equation.DSMT4">
                  <p:embed/>
                </p:oleObj>
              </mc:Choice>
              <mc:Fallback>
                <p:oleObj name="Equation" r:id="rId5" imgW="2019300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852738"/>
                        <a:ext cx="417195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464" name="Object 8"/>
          <p:cNvGraphicFramePr>
            <a:graphicFrameLocks noChangeAspect="1"/>
          </p:cNvGraphicFramePr>
          <p:nvPr/>
        </p:nvGraphicFramePr>
        <p:xfrm>
          <a:off x="720725" y="3527425"/>
          <a:ext cx="4249738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9" name="Equation" r:id="rId7" imgW="2286000" imgH="431800" progId="Equation.DSMT4">
                  <p:embed/>
                </p:oleObj>
              </mc:Choice>
              <mc:Fallback>
                <p:oleObj name="Equation" r:id="rId7" imgW="2286000" imgH="431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3527425"/>
                        <a:ext cx="4249738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463" name="Object 7"/>
          <p:cNvGraphicFramePr>
            <a:graphicFrameLocks noChangeAspect="1"/>
          </p:cNvGraphicFramePr>
          <p:nvPr/>
        </p:nvGraphicFramePr>
        <p:xfrm>
          <a:off x="644525" y="4324350"/>
          <a:ext cx="4249738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0" name="Equation" r:id="rId9" imgW="2298700" imgH="431800" progId="Equation.DSMT4">
                  <p:embed/>
                </p:oleObj>
              </mc:Choice>
              <mc:Fallback>
                <p:oleObj name="Equation" r:id="rId9" imgW="2298700" imgH="431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4324350"/>
                        <a:ext cx="4249738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462" name="Object 6"/>
          <p:cNvGraphicFramePr>
            <a:graphicFrameLocks noChangeAspect="1"/>
          </p:cNvGraphicFramePr>
          <p:nvPr/>
        </p:nvGraphicFramePr>
        <p:xfrm>
          <a:off x="644525" y="5118100"/>
          <a:ext cx="4679950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1" name="Equation" r:id="rId11" imgW="2552700" imgH="571500" progId="Equation.DSMT4">
                  <p:embed/>
                </p:oleObj>
              </mc:Choice>
              <mc:Fallback>
                <p:oleObj name="Equation" r:id="rId11" imgW="2552700" imgH="571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5118100"/>
                        <a:ext cx="4679950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Rectangle 11"/>
          <p:cNvSpPr>
            <a:spLocks noChangeArrowheads="1"/>
          </p:cNvSpPr>
          <p:nvPr/>
        </p:nvSpPr>
        <p:spPr bwMode="auto">
          <a:xfrm>
            <a:off x="0" y="2671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5849" name="Rectangle 16"/>
          <p:cNvSpPr>
            <a:spLocks noChangeArrowheads="1"/>
          </p:cNvSpPr>
          <p:nvPr/>
        </p:nvSpPr>
        <p:spPr bwMode="auto">
          <a:xfrm>
            <a:off x="0" y="3317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659471" name="Object 15"/>
          <p:cNvGraphicFramePr>
            <a:graphicFrameLocks noChangeAspect="1"/>
          </p:cNvGraphicFramePr>
          <p:nvPr/>
        </p:nvGraphicFramePr>
        <p:xfrm>
          <a:off x="1187450" y="2671763"/>
          <a:ext cx="1582738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2" name="Equation" r:id="rId13" imgW="825142" imgH="444307" progId="Equation.DSMT4">
                  <p:embed/>
                </p:oleObj>
              </mc:Choice>
              <mc:Fallback>
                <p:oleObj name="Equation" r:id="rId13" imgW="825142" imgH="444307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671763"/>
                        <a:ext cx="1582738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9473" name="Text Box 17"/>
          <p:cNvSpPr txBox="1">
            <a:spLocks noChangeArrowheads="1"/>
          </p:cNvSpPr>
          <p:nvPr/>
        </p:nvSpPr>
        <p:spPr bwMode="auto">
          <a:xfrm>
            <a:off x="241300" y="2825750"/>
            <a:ext cx="6969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b="1">
                <a:latin typeface="华文隶书" panose="02010800040101010101" pitchFamily="2" charset="-122"/>
                <a:ea typeface="华文隶书" panose="02010800040101010101" pitchFamily="2" charset="-122"/>
              </a:rPr>
              <a:t>例</a:t>
            </a:r>
            <a:r>
              <a:rPr lang="en-US" altLang="zh-CN" b="1">
                <a:latin typeface="华文隶书" panose="02010800040101010101" pitchFamily="2" charset="-122"/>
                <a:ea typeface="华文隶书" panose="02010800040101010101" pitchFamily="2" charset="-122"/>
              </a:rPr>
              <a:t>1</a:t>
            </a:r>
          </a:p>
        </p:txBody>
      </p:sp>
      <p:sp>
        <p:nvSpPr>
          <p:cNvPr id="35852" name="Rectangle 18"/>
          <p:cNvSpPr>
            <a:spLocks noChangeArrowheads="1"/>
          </p:cNvSpPr>
          <p:nvPr/>
        </p:nvSpPr>
        <p:spPr bwMode="auto">
          <a:xfrm>
            <a:off x="1979613" y="273050"/>
            <a:ext cx="409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zh-CN" altLang="en-US" b="1">
                <a:solidFill>
                  <a:srgbClr val="FF0066"/>
                </a:solidFill>
                <a:ea typeface="华文隶书" panose="02010800040101010101" pitchFamily="2" charset="-122"/>
              </a:rPr>
              <a:t>不确定度的传递公式举例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5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5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5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5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5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5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5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5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61" grpId="0"/>
      <p:bldP spid="65947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7163" y="165100"/>
            <a:ext cx="8229600" cy="527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2800" b="1" smtClean="0">
                <a:ea typeface="华文隶书" panose="02010800040101010101" pitchFamily="2" charset="-122"/>
              </a:rPr>
              <a:t>常用函数的不确定度传递公式</a:t>
            </a:r>
          </a:p>
        </p:txBody>
      </p:sp>
      <p:graphicFrame>
        <p:nvGraphicFramePr>
          <p:cNvPr id="633930" name="Group 74"/>
          <p:cNvGraphicFramePr>
            <a:graphicFrameLocks noGrp="1"/>
          </p:cNvGraphicFramePr>
          <p:nvPr>
            <p:ph idx="1"/>
          </p:nvPr>
        </p:nvGraphicFramePr>
        <p:xfrm>
          <a:off x="468313" y="908050"/>
          <a:ext cx="8345487" cy="5135564"/>
        </p:xfrm>
        <a:graphic>
          <a:graphicData uri="http://schemas.openxmlformats.org/drawingml/2006/table">
            <a:tbl>
              <a:tblPr/>
              <a:tblGrid>
                <a:gridCol w="1779587"/>
                <a:gridCol w="3332163"/>
                <a:gridCol w="3233737"/>
              </a:tblGrid>
              <a:tr h="609600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华文隶书" panose="02010800040101010101" pitchFamily="2" charset="-122"/>
                          <a:cs typeface="Times New Roman" panose="02020603050405020304" pitchFamily="18" charset="0"/>
                        </a:rPr>
                        <a:t>函数表达式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华文隶书" panose="02010800040101010101" pitchFamily="2" charset="-122"/>
                          <a:cs typeface="Times New Roman" panose="02020603050405020304" pitchFamily="18" charset="0"/>
                        </a:rPr>
                        <a:t>合成标准不确定度公式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华文隶书" panose="02010800040101010101" pitchFamily="2" charset="-122"/>
                          <a:cs typeface="Times New Roman" panose="02020603050405020304" pitchFamily="18" charset="0"/>
                        </a:rPr>
                        <a:t>相对不确定度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398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1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  <a:tr h="9175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03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334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99"/>
                    </a:solidFill>
                  </a:tcPr>
                </a:tc>
              </a:tr>
            </a:tbl>
          </a:graphicData>
        </a:graphic>
      </p:graphicFrame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6898" name="Object 34"/>
          <p:cNvGraphicFramePr>
            <a:graphicFrameLocks noChangeAspect="1"/>
          </p:cNvGraphicFramePr>
          <p:nvPr/>
        </p:nvGraphicFramePr>
        <p:xfrm>
          <a:off x="855663" y="1730375"/>
          <a:ext cx="10795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58" name="公式" r:id="rId3" imgW="748975" imgH="203112" progId="Equation.3">
                  <p:embed/>
                </p:oleObj>
              </mc:Choice>
              <mc:Fallback>
                <p:oleObj name="公式" r:id="rId3" imgW="748975" imgH="203112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1730375"/>
                        <a:ext cx="107950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9" name="Rectangle 3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6900" name="Object 36"/>
          <p:cNvGraphicFramePr>
            <a:graphicFrameLocks noChangeAspect="1"/>
          </p:cNvGraphicFramePr>
          <p:nvPr/>
        </p:nvGraphicFramePr>
        <p:xfrm>
          <a:off x="839788" y="2106613"/>
          <a:ext cx="107950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59" name="公式" r:id="rId5" imgW="748975" imgH="203112" progId="Equation.3">
                  <p:embed/>
                </p:oleObj>
              </mc:Choice>
              <mc:Fallback>
                <p:oleObj name="公式" r:id="rId5" imgW="748975" imgH="203112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2106613"/>
                        <a:ext cx="1079500" cy="28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6902" name="Object 38"/>
          <p:cNvGraphicFramePr>
            <a:graphicFrameLocks noChangeAspect="1"/>
          </p:cNvGraphicFramePr>
          <p:nvPr/>
        </p:nvGraphicFramePr>
        <p:xfrm>
          <a:off x="2320925" y="1628775"/>
          <a:ext cx="317817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60" name="公式" r:id="rId7" imgW="1663700" imgH="342900" progId="Equation.3">
                  <p:embed/>
                </p:oleObj>
              </mc:Choice>
              <mc:Fallback>
                <p:oleObj name="公式" r:id="rId7" imgW="1663700" imgH="3429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0925" y="1628775"/>
                        <a:ext cx="317817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3" name="Rectangle 39"/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6904" name="Object 40"/>
          <p:cNvGraphicFramePr>
            <a:graphicFrameLocks noChangeAspect="1"/>
          </p:cNvGraphicFramePr>
          <p:nvPr/>
        </p:nvGraphicFramePr>
        <p:xfrm>
          <a:off x="5959475" y="1625600"/>
          <a:ext cx="2427288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61" name="公式" r:id="rId9" imgW="1206500" imgH="457200" progId="Equation.3">
                  <p:embed/>
                </p:oleObj>
              </mc:Choice>
              <mc:Fallback>
                <p:oleObj name="公式" r:id="rId9" imgW="1206500" imgH="4572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9475" y="1625600"/>
                        <a:ext cx="2427288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5" name="Rectangle 4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6906" name="Object 42"/>
          <p:cNvGraphicFramePr>
            <a:graphicFrameLocks noChangeAspect="1"/>
          </p:cNvGraphicFramePr>
          <p:nvPr/>
        </p:nvGraphicFramePr>
        <p:xfrm>
          <a:off x="928688" y="2565400"/>
          <a:ext cx="6477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62" name="公式" r:id="rId11" imgW="469696" imgH="203112" progId="Equation.3">
                  <p:embed/>
                </p:oleObj>
              </mc:Choice>
              <mc:Fallback>
                <p:oleObj name="公式" r:id="rId11" imgW="469696" imgH="203112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565400"/>
                        <a:ext cx="6477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07" name="Rectangle 43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36908" name="Object 44"/>
          <p:cNvGraphicFramePr>
            <a:graphicFrameLocks noChangeAspect="1"/>
          </p:cNvGraphicFramePr>
          <p:nvPr/>
        </p:nvGraphicFramePr>
        <p:xfrm>
          <a:off x="857250" y="2852738"/>
          <a:ext cx="998538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63" name="公式" r:id="rId13" imgW="571252" imgH="203112" progId="Equation.3">
                  <p:embed/>
                </p:oleObj>
              </mc:Choice>
              <mc:Fallback>
                <p:oleObj name="公式" r:id="rId13" imgW="571252" imgH="203112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852738"/>
                        <a:ext cx="998538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09" name="Object 45"/>
          <p:cNvGraphicFramePr>
            <a:graphicFrameLocks noChangeAspect="1"/>
          </p:cNvGraphicFramePr>
          <p:nvPr/>
        </p:nvGraphicFramePr>
        <p:xfrm>
          <a:off x="2466975" y="2565400"/>
          <a:ext cx="1970088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64" name="公式" r:id="rId15" imgW="825500" imgH="254000" progId="Equation.3">
                  <p:embed/>
                </p:oleObj>
              </mc:Choice>
              <mc:Fallback>
                <p:oleObj name="公式" r:id="rId15" imgW="825500" imgH="2540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5" y="2565400"/>
                        <a:ext cx="1970088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0" name="Object 46"/>
          <p:cNvGraphicFramePr>
            <a:graphicFrameLocks noChangeAspect="1"/>
          </p:cNvGraphicFramePr>
          <p:nvPr/>
        </p:nvGraphicFramePr>
        <p:xfrm>
          <a:off x="5730875" y="2613025"/>
          <a:ext cx="3024188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65" name="公式" r:id="rId17" imgW="1002865" imgH="304668" progId="Equation.3">
                  <p:embed/>
                </p:oleObj>
              </mc:Choice>
              <mc:Fallback>
                <p:oleObj name="公式" r:id="rId17" imgW="1002865" imgH="304668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75" y="2613025"/>
                        <a:ext cx="3024188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1" name="Object 47"/>
          <p:cNvGraphicFramePr>
            <a:graphicFrameLocks noChangeAspect="1"/>
          </p:cNvGraphicFramePr>
          <p:nvPr/>
        </p:nvGraphicFramePr>
        <p:xfrm>
          <a:off x="839788" y="3467100"/>
          <a:ext cx="1150937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66" name="公式" r:id="rId19" imgW="469696" imgH="177723" progId="Equation.3">
                  <p:embed/>
                </p:oleObj>
              </mc:Choice>
              <mc:Fallback>
                <p:oleObj name="公式" r:id="rId19" imgW="469696" imgH="177723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3467100"/>
                        <a:ext cx="1150937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2" name="Object 48"/>
          <p:cNvGraphicFramePr>
            <a:graphicFrameLocks noChangeAspect="1"/>
          </p:cNvGraphicFramePr>
          <p:nvPr/>
        </p:nvGraphicFramePr>
        <p:xfrm>
          <a:off x="2689225" y="3467100"/>
          <a:ext cx="1747838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67" name="Equation" r:id="rId21" imgW="698500" imgH="241300" progId="Equation.DSMT4">
                  <p:embed/>
                </p:oleObj>
              </mc:Choice>
              <mc:Fallback>
                <p:oleObj name="Equation" r:id="rId21" imgW="698500" imgH="241300" progId="Equation.DSMT4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3467100"/>
                        <a:ext cx="1747838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3" name="Object 49"/>
          <p:cNvGraphicFramePr>
            <a:graphicFrameLocks noChangeAspect="1"/>
          </p:cNvGraphicFramePr>
          <p:nvPr/>
        </p:nvGraphicFramePr>
        <p:xfrm>
          <a:off x="6135688" y="3467100"/>
          <a:ext cx="1179512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68" name="公式" r:id="rId23" imgW="545863" imgH="228501" progId="Equation.3">
                  <p:embed/>
                </p:oleObj>
              </mc:Choice>
              <mc:Fallback>
                <p:oleObj name="公式" r:id="rId23" imgW="545863" imgH="228501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5688" y="3467100"/>
                        <a:ext cx="1179512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4" name="Object 50"/>
          <p:cNvGraphicFramePr>
            <a:graphicFrameLocks noChangeAspect="1"/>
          </p:cNvGraphicFramePr>
          <p:nvPr/>
        </p:nvGraphicFramePr>
        <p:xfrm>
          <a:off x="863600" y="4462463"/>
          <a:ext cx="107156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69" name="公式" r:id="rId25" imgW="520700" imgH="228600" progId="Equation.3">
                  <p:embed/>
                </p:oleObj>
              </mc:Choice>
              <mc:Fallback>
                <p:oleObj name="公式" r:id="rId25" imgW="520700" imgH="2286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4462463"/>
                        <a:ext cx="1071563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5" name="Object 51"/>
          <p:cNvGraphicFramePr>
            <a:graphicFrameLocks noChangeAspect="1"/>
          </p:cNvGraphicFramePr>
          <p:nvPr/>
        </p:nvGraphicFramePr>
        <p:xfrm>
          <a:off x="2792413" y="4292600"/>
          <a:ext cx="2046287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0" name="公式" r:id="rId27" imgW="825500" imgH="254000" progId="Equation.3">
                  <p:embed/>
                </p:oleObj>
              </mc:Choice>
              <mc:Fallback>
                <p:oleObj name="公式" r:id="rId27" imgW="825500" imgH="2540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13" y="4292600"/>
                        <a:ext cx="2046287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6" name="Object 52"/>
          <p:cNvGraphicFramePr>
            <a:graphicFrameLocks noChangeAspect="1"/>
          </p:cNvGraphicFramePr>
          <p:nvPr/>
        </p:nvGraphicFramePr>
        <p:xfrm>
          <a:off x="6238875" y="4270375"/>
          <a:ext cx="1373188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1" name="公式" r:id="rId28" imgW="660113" imgH="393529" progId="Equation.3">
                  <p:embed/>
                </p:oleObj>
              </mc:Choice>
              <mc:Fallback>
                <p:oleObj name="公式" r:id="rId28" imgW="660113" imgH="393529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75" y="4270375"/>
                        <a:ext cx="1373188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7" name="Object 53"/>
          <p:cNvGraphicFramePr>
            <a:graphicFrameLocks noChangeAspect="1"/>
          </p:cNvGraphicFramePr>
          <p:nvPr/>
        </p:nvGraphicFramePr>
        <p:xfrm>
          <a:off x="928688" y="5300663"/>
          <a:ext cx="1150937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2" name="公式" r:id="rId30" imgW="672808" imgH="418918" progId="Equation.3">
                  <p:embed/>
                </p:oleObj>
              </mc:Choice>
              <mc:Fallback>
                <p:oleObj name="公式" r:id="rId30" imgW="672808" imgH="418918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5300663"/>
                        <a:ext cx="1150937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8" name="Object 54"/>
          <p:cNvGraphicFramePr>
            <a:graphicFrameLocks noChangeAspect="1"/>
          </p:cNvGraphicFramePr>
          <p:nvPr/>
        </p:nvGraphicFramePr>
        <p:xfrm>
          <a:off x="2792413" y="5445125"/>
          <a:ext cx="15113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3" name="公式" r:id="rId32" imgW="825500" imgH="254000" progId="Equation.3">
                  <p:embed/>
                </p:oleObj>
              </mc:Choice>
              <mc:Fallback>
                <p:oleObj name="公式" r:id="rId32" imgW="825500" imgH="2540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13" y="5445125"/>
                        <a:ext cx="15113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19" name="Object 55"/>
          <p:cNvGraphicFramePr>
            <a:graphicFrameLocks noChangeAspect="1"/>
          </p:cNvGraphicFramePr>
          <p:nvPr/>
        </p:nvGraphicFramePr>
        <p:xfrm>
          <a:off x="5630863" y="5300663"/>
          <a:ext cx="316865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174" name="公式" r:id="rId33" imgW="1993035" imgH="317362" progId="Equation.3">
                  <p:embed/>
                </p:oleObj>
              </mc:Choice>
              <mc:Fallback>
                <p:oleObj name="公式" r:id="rId33" imgW="1993035" imgH="317362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0863" y="5300663"/>
                        <a:ext cx="3168650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ChangeArrowheads="1"/>
          </p:cNvSpPr>
          <p:nvPr/>
        </p:nvSpPr>
        <p:spPr bwMode="auto">
          <a:xfrm>
            <a:off x="2468563" y="211138"/>
            <a:ext cx="4662487" cy="64135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 sz="4000" b="1">
                <a:solidFill>
                  <a:srgbClr val="FF0000"/>
                </a:solidFill>
                <a:latin typeface="Times New Roman" panose="02020603050405020304" pitchFamily="18" charset="0"/>
              </a:rPr>
              <a:t>4.2</a:t>
            </a:r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</a:rPr>
              <a:t>、有效数字</a:t>
            </a:r>
          </a:p>
        </p:txBody>
      </p:sp>
      <p:sp>
        <p:nvSpPr>
          <p:cNvPr id="635907" name="Rectangle 3"/>
          <p:cNvSpPr>
            <a:spLocks noChangeArrowheads="1"/>
          </p:cNvSpPr>
          <p:nvPr/>
        </p:nvSpPr>
        <p:spPr bwMode="auto">
          <a:xfrm>
            <a:off x="485800" y="2228056"/>
            <a:ext cx="868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</a:rPr>
              <a:t>测量值读准了的位数加上一位估读位组成</a:t>
            </a:r>
            <a:r>
              <a:rPr kumimoji="1" lang="zh-CN" altLang="en-US" b="1">
                <a:solidFill>
                  <a:srgbClr val="0099CC"/>
                </a:solidFill>
                <a:latin typeface="Times New Roman" panose="02020603050405020304" pitchFamily="18" charset="0"/>
              </a:rPr>
              <a:t>有效数字</a:t>
            </a:r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635908" name="Rectangle 4"/>
          <p:cNvSpPr>
            <a:spLocks noChangeArrowheads="1"/>
          </p:cNvSpPr>
          <p:nvPr/>
        </p:nvSpPr>
        <p:spPr bwMode="auto">
          <a:xfrm>
            <a:off x="366713" y="1347788"/>
            <a:ext cx="3206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、有效数字的概念</a:t>
            </a:r>
          </a:p>
        </p:txBody>
      </p:sp>
      <p:sp>
        <p:nvSpPr>
          <p:cNvPr id="635916" name="Rectangle 12"/>
          <p:cNvSpPr>
            <a:spLocks noChangeArrowheads="1"/>
          </p:cNvSpPr>
          <p:nvPr/>
        </p:nvSpPr>
        <p:spPr bwMode="auto">
          <a:xfrm>
            <a:off x="485800" y="3086525"/>
            <a:ext cx="70679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zh-CN" altLang="en-US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从</a:t>
            </a:r>
            <a:r>
              <a:rPr kumimoji="1"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该近似数左边第一个非零数字起到最后一位均为</a:t>
            </a:r>
            <a:r>
              <a:rPr kumimoji="1" lang="zh-CN" altLang="en-US" b="1" dirty="0" smtClean="0">
                <a:solidFill>
                  <a:srgbClr val="0099CC"/>
                </a:solidFill>
                <a:latin typeface="Times New Roman" panose="02020603050405020304" pitchFamily="18" charset="0"/>
              </a:rPr>
              <a:t>有效数字位数</a:t>
            </a:r>
            <a:r>
              <a:rPr kumimoji="1" lang="zh-CN" altLang="en-US" b="1" dirty="0" smtClean="0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  <a:endParaRPr kumimoji="1" lang="zh-CN" altLang="en-US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3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35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3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906" grpId="0"/>
      <p:bldP spid="635907" grpId="0"/>
      <p:bldP spid="635908" grpId="0"/>
      <p:bldP spid="6359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238125" y="260350"/>
            <a:ext cx="4538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zh-CN" altLang="en-US" b="1">
                <a:latin typeface="华文隶书" panose="02010800040101010101" pitchFamily="2" charset="-122"/>
                <a:ea typeface="华文隶书" panose="02010800040101010101" pitchFamily="2" charset="-122"/>
              </a:rPr>
              <a:t>有关有效数字的几点说明：</a:t>
            </a:r>
            <a:r>
              <a:rPr kumimoji="1" lang="zh-CN" altLang="en-US" b="1" i="1">
                <a:latin typeface="华文隶书" panose="02010800040101010101" pitchFamily="2" charset="-122"/>
                <a:ea typeface="华文隶书" panose="02010800040101010101" pitchFamily="2" charset="-122"/>
              </a:rPr>
              <a:t> </a:t>
            </a:r>
          </a:p>
        </p:txBody>
      </p:sp>
      <p:sp>
        <p:nvSpPr>
          <p:cNvPr id="695301" name="Rectangle 5"/>
          <p:cNvSpPr>
            <a:spLocks noChangeArrowheads="1"/>
          </p:cNvSpPr>
          <p:nvPr/>
        </p:nvSpPr>
        <p:spPr bwMode="auto">
          <a:xfrm>
            <a:off x="468313" y="1038225"/>
            <a:ext cx="7097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zh-CN" altLang="en-US" b="1">
                <a:solidFill>
                  <a:schemeClr val="tx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（</a:t>
            </a:r>
            <a:r>
              <a:rPr kumimoji="1" lang="en-US" altLang="zh-CN" b="1">
                <a:solidFill>
                  <a:schemeClr val="tx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1</a:t>
            </a:r>
            <a:r>
              <a:rPr kumimoji="1" lang="zh-CN" altLang="en-US" b="1">
                <a:solidFill>
                  <a:schemeClr val="tx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）有效数字的位数与小数点的位置无关。</a:t>
            </a:r>
          </a:p>
        </p:txBody>
      </p:sp>
      <p:sp>
        <p:nvSpPr>
          <p:cNvPr id="695302" name="Rectangle 6"/>
          <p:cNvSpPr>
            <a:spLocks noChangeArrowheads="1"/>
          </p:cNvSpPr>
          <p:nvPr/>
        </p:nvSpPr>
        <p:spPr bwMode="auto">
          <a:xfrm>
            <a:off x="590550" y="2009775"/>
            <a:ext cx="80740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zh-CN" altLang="en-US" b="1">
                <a:solidFill>
                  <a:srgbClr val="9900C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例如：</a:t>
            </a:r>
            <a:r>
              <a:rPr kumimoji="1" lang="en-US" altLang="zh-CN" b="1">
                <a:solidFill>
                  <a:srgbClr val="9900C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0.00430m = 0.430cm =4.30mm  </a:t>
            </a:r>
            <a:r>
              <a:rPr kumimoji="1" lang="zh-CN" altLang="en-US" b="1">
                <a:solidFill>
                  <a:srgbClr val="9900CC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皆为三位有效数字。（有效数字前的零不是有效数字）</a:t>
            </a:r>
          </a:p>
        </p:txBody>
      </p:sp>
      <p:sp>
        <p:nvSpPr>
          <p:cNvPr id="695303" name="Rectangle 7"/>
          <p:cNvSpPr>
            <a:spLocks noChangeArrowheads="1"/>
          </p:cNvSpPr>
          <p:nvPr/>
        </p:nvSpPr>
        <p:spPr bwMode="auto">
          <a:xfrm>
            <a:off x="238125" y="3244850"/>
            <a:ext cx="84264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zh-CN" altLang="en-US" b="1">
                <a:solidFill>
                  <a:schemeClr val="tx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（</a:t>
            </a:r>
            <a:r>
              <a:rPr kumimoji="1" lang="en-US" altLang="zh-CN" b="1">
                <a:solidFill>
                  <a:schemeClr val="tx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2</a:t>
            </a:r>
            <a:r>
              <a:rPr kumimoji="1" lang="zh-CN" altLang="en-US" b="1">
                <a:solidFill>
                  <a:schemeClr val="tx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）数字中间的</a:t>
            </a:r>
            <a:r>
              <a:rPr kumimoji="1" lang="en-US" altLang="zh-CN" b="1">
                <a:solidFill>
                  <a:schemeClr val="tx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0</a:t>
            </a:r>
            <a:r>
              <a:rPr kumimoji="1" lang="zh-CN" altLang="en-US" b="1">
                <a:solidFill>
                  <a:schemeClr val="tx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和末尾的</a:t>
            </a:r>
            <a:r>
              <a:rPr kumimoji="1" lang="en-US" altLang="zh-CN" b="1">
                <a:solidFill>
                  <a:schemeClr val="tx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0</a:t>
            </a:r>
            <a:r>
              <a:rPr kumimoji="1" lang="zh-CN" altLang="en-US" b="1">
                <a:solidFill>
                  <a:schemeClr val="tx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均算有效数字，所以末尾的零不能随意增减。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9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9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9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9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300" grpId="0"/>
      <p:bldP spid="695301" grpId="0"/>
      <p:bldP spid="695302" grpId="0"/>
      <p:bldP spid="69530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Text Box 2"/>
          <p:cNvSpPr txBox="1">
            <a:spLocks noChangeArrowheads="1"/>
          </p:cNvSpPr>
          <p:nvPr/>
        </p:nvSpPr>
        <p:spPr bwMode="auto">
          <a:xfrm>
            <a:off x="484188" y="898525"/>
            <a:ext cx="80025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en-US" altLang="zh-CN" b="1">
                <a:solidFill>
                  <a:schemeClr val="tx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(3) </a:t>
            </a:r>
            <a:r>
              <a:rPr kumimoji="1" lang="zh-CN" altLang="en-US" b="1">
                <a:solidFill>
                  <a:schemeClr val="tx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常数不用取有效数字，但在计算时等常数所取的位数不应少于其他数值的有效数位。</a:t>
            </a:r>
          </a:p>
        </p:txBody>
      </p:sp>
      <p:sp>
        <p:nvSpPr>
          <p:cNvPr id="636931" name="Rectangle 3"/>
          <p:cNvSpPr>
            <a:spLocks noChangeArrowheads="1"/>
          </p:cNvSpPr>
          <p:nvPr/>
        </p:nvSpPr>
        <p:spPr bwMode="auto">
          <a:xfrm>
            <a:off x="484188" y="2205038"/>
            <a:ext cx="8296275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en-US" altLang="zh-CN" b="1">
                <a:solidFill>
                  <a:schemeClr val="tx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(4) </a:t>
            </a:r>
            <a:r>
              <a:rPr kumimoji="1" lang="zh-CN" altLang="en-US" b="1" i="1">
                <a:solidFill>
                  <a:schemeClr val="tx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一般情况下，绝对误差的有效数位只取一位到二位，不超过两位。误差进位的原则是只进不舍。相对误差</a:t>
            </a:r>
            <a:r>
              <a:rPr kumimoji="1" lang="en-US" altLang="zh-CN" b="1" i="1">
                <a:solidFill>
                  <a:schemeClr val="tx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E</a:t>
            </a:r>
            <a:r>
              <a:rPr kumimoji="1" lang="en-US" altLang="zh-CN" b="1" i="1" baseline="-25000">
                <a:solidFill>
                  <a:schemeClr val="tx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N  </a:t>
            </a:r>
            <a:r>
              <a:rPr kumimoji="1" lang="zh-CN" altLang="en-US" b="1" i="1">
                <a:solidFill>
                  <a:schemeClr val="tx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最多取两位</a:t>
            </a:r>
          </a:p>
        </p:txBody>
      </p:sp>
      <p:sp>
        <p:nvSpPr>
          <p:cNvPr id="636932" name="Rectangle 4"/>
          <p:cNvSpPr>
            <a:spLocks noChangeArrowheads="1"/>
          </p:cNvSpPr>
          <p:nvPr/>
        </p:nvSpPr>
        <p:spPr bwMode="auto">
          <a:xfrm>
            <a:off x="504825" y="4244975"/>
            <a:ext cx="8437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en-US" altLang="zh-CN" b="1">
                <a:solidFill>
                  <a:schemeClr val="tx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(5)</a:t>
            </a:r>
            <a:r>
              <a:rPr kumimoji="1" lang="zh-CN" altLang="en-US" b="1">
                <a:solidFill>
                  <a:schemeClr val="tx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在任何数值中，数值的最后一位应与误差位对齐。</a:t>
            </a:r>
            <a:r>
              <a:rPr kumimoji="1" lang="zh-CN" altLang="en-US" b="1" i="1">
                <a:solidFill>
                  <a:schemeClr val="tx2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 </a:t>
            </a:r>
          </a:p>
        </p:txBody>
      </p:sp>
      <p:graphicFrame>
        <p:nvGraphicFramePr>
          <p:cNvPr id="636933" name="Object 5"/>
          <p:cNvGraphicFramePr>
            <a:graphicFrameLocks noChangeAspect="1"/>
          </p:cNvGraphicFramePr>
          <p:nvPr/>
        </p:nvGraphicFramePr>
        <p:xfrm>
          <a:off x="2000250" y="4972050"/>
          <a:ext cx="28765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4" name="Equation" r:id="rId3" imgW="1002865" imgH="253890" progId="Equation.DSMT4">
                  <p:embed/>
                </p:oleObj>
              </mc:Choice>
              <mc:Fallback>
                <p:oleObj name="Equation" r:id="rId3" imgW="1002865" imgH="25389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4972050"/>
                        <a:ext cx="287655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6934" name="Object 6"/>
          <p:cNvGraphicFramePr>
            <a:graphicFrameLocks noChangeAspect="1"/>
          </p:cNvGraphicFramePr>
          <p:nvPr/>
        </p:nvGraphicFramePr>
        <p:xfrm>
          <a:off x="2000250" y="5726113"/>
          <a:ext cx="28019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5" name="Equation" r:id="rId5" imgW="1040948" imgH="203112" progId="Equation.DSMT4">
                  <p:embed/>
                </p:oleObj>
              </mc:Choice>
              <mc:Fallback>
                <p:oleObj name="Equation" r:id="rId5" imgW="1040948" imgH="203112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5726113"/>
                        <a:ext cx="280193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42449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636936" name="Rectangle 8"/>
          <p:cNvSpPr>
            <a:spLocks noChangeArrowheads="1"/>
          </p:cNvSpPr>
          <p:nvPr/>
        </p:nvSpPr>
        <p:spPr bwMode="auto">
          <a:xfrm>
            <a:off x="5091113" y="5033963"/>
            <a:ext cx="2925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  <a:ea typeface="华文隶书" panose="02010800040101010101" pitchFamily="2" charset="-122"/>
              </a:rPr>
              <a:t>正确，</a:t>
            </a:r>
          </a:p>
        </p:txBody>
      </p:sp>
      <p:sp>
        <p:nvSpPr>
          <p:cNvPr id="636937" name="Rectangle 9"/>
          <p:cNvSpPr>
            <a:spLocks noChangeArrowheads="1"/>
          </p:cNvSpPr>
          <p:nvPr/>
        </p:nvSpPr>
        <p:spPr bwMode="auto">
          <a:xfrm>
            <a:off x="5116513" y="5726113"/>
            <a:ext cx="1250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  <a:ea typeface="华文隶书" panose="02010800040101010101" pitchFamily="2" charset="-122"/>
              </a:rPr>
              <a:t>错误。</a:t>
            </a:r>
          </a:p>
        </p:txBody>
      </p:sp>
      <p:sp>
        <p:nvSpPr>
          <p:cNvPr id="636938" name="Rectangle 10"/>
          <p:cNvSpPr>
            <a:spLocks noChangeArrowheads="1"/>
          </p:cNvSpPr>
          <p:nvPr/>
        </p:nvSpPr>
        <p:spPr bwMode="auto">
          <a:xfrm>
            <a:off x="687388" y="5060950"/>
            <a:ext cx="1528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/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  <a:ea typeface="华文隶书" panose="02010800040101010101" pitchFamily="2" charset="-122"/>
              </a:rPr>
              <a:t>例如：</a:t>
            </a:r>
          </a:p>
        </p:txBody>
      </p:sp>
      <p:sp>
        <p:nvSpPr>
          <p:cNvPr id="47115" name="Rectangle 13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4756150" cy="7016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</a:rPr>
              <a:t>误差理论与数据处理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3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3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3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3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3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36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36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3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0" grpId="0"/>
      <p:bldP spid="636931" grpId="0"/>
      <p:bldP spid="636932" grpId="0"/>
      <p:bldP spid="636936" grpId="0"/>
      <p:bldP spid="636937" grpId="0"/>
      <p:bldP spid="63693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4" name="Rectangle 2"/>
          <p:cNvSpPr>
            <a:spLocks noChangeArrowheads="1"/>
          </p:cNvSpPr>
          <p:nvPr/>
        </p:nvSpPr>
        <p:spPr bwMode="auto">
          <a:xfrm>
            <a:off x="250825" y="852488"/>
            <a:ext cx="3325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 dirty="0">
                <a:solidFill>
                  <a:srgbClr val="0000FF"/>
                </a:solidFill>
                <a:latin typeface="Times New Roman" panose="02020603050405020304" pitchFamily="18" charset="0"/>
              </a:rPr>
              <a:t>、仪器的估计读数</a:t>
            </a:r>
            <a:r>
              <a:rPr kumimoji="1"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637955" name="Rectangle 3"/>
          <p:cNvSpPr>
            <a:spLocks noChangeArrowheads="1"/>
          </p:cNvSpPr>
          <p:nvPr/>
        </p:nvSpPr>
        <p:spPr bwMode="auto">
          <a:xfrm>
            <a:off x="341313" y="1477963"/>
            <a:ext cx="4629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/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</a:rPr>
              <a:t>）和仪器的不确定度对齐</a:t>
            </a:r>
          </a:p>
        </p:txBody>
      </p:sp>
      <p:grpSp>
        <p:nvGrpSpPr>
          <p:cNvPr id="637956" name="Group 4"/>
          <p:cNvGrpSpPr>
            <a:grpSpLocks/>
          </p:cNvGrpSpPr>
          <p:nvPr/>
        </p:nvGrpSpPr>
        <p:grpSpPr bwMode="auto">
          <a:xfrm>
            <a:off x="4849813" y="1277938"/>
            <a:ext cx="3527425" cy="1438275"/>
            <a:chOff x="3243" y="255"/>
            <a:chExt cx="2222" cy="1038"/>
          </a:xfrm>
        </p:grpSpPr>
        <p:pic>
          <p:nvPicPr>
            <p:cNvPr id="48159" name="Picture 5" descr="未标题-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3" y="255"/>
              <a:ext cx="2222" cy="1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60" name="Rectangle 6"/>
            <p:cNvSpPr>
              <a:spLocks noChangeArrowheads="1"/>
            </p:cNvSpPr>
            <p:nvPr/>
          </p:nvSpPr>
          <p:spPr bwMode="auto">
            <a:xfrm>
              <a:off x="3245" y="890"/>
              <a:ext cx="45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just"/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cm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48161" name="Rectangle 7"/>
            <p:cNvSpPr>
              <a:spLocks noChangeArrowheads="1"/>
            </p:cNvSpPr>
            <p:nvPr/>
          </p:nvSpPr>
          <p:spPr bwMode="auto">
            <a:xfrm>
              <a:off x="3653" y="935"/>
              <a:ext cx="45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just"/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48162" name="Rectangle 8"/>
            <p:cNvSpPr>
              <a:spLocks noChangeArrowheads="1"/>
            </p:cNvSpPr>
            <p:nvPr/>
          </p:nvSpPr>
          <p:spPr bwMode="auto">
            <a:xfrm>
              <a:off x="4214" y="935"/>
              <a:ext cx="45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just"/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  <p:sp>
          <p:nvSpPr>
            <p:cNvPr id="48163" name="Rectangle 9"/>
            <p:cNvSpPr>
              <a:spLocks noChangeArrowheads="1"/>
            </p:cNvSpPr>
            <p:nvPr/>
          </p:nvSpPr>
          <p:spPr bwMode="auto">
            <a:xfrm>
              <a:off x="4716" y="914"/>
              <a:ext cx="45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just"/>
              <a:r>
                <a:rPr kumimoji="1"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sz="2000" b="1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637962" name="Rectangle 10"/>
          <p:cNvSpPr>
            <a:spLocks noChangeArrowheads="1"/>
          </p:cNvSpPr>
          <p:nvPr/>
        </p:nvSpPr>
        <p:spPr bwMode="auto">
          <a:xfrm>
            <a:off x="1187450" y="4400550"/>
            <a:ext cx="45370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</a:rPr>
              <a:t>读数  </a:t>
            </a:r>
            <a:r>
              <a:rPr kumimoji="1" lang="en-US" altLang="zh-CN" b="1" i="1">
                <a:solidFill>
                  <a:srgbClr val="000066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=3.56-1.00=2.56 </a:t>
            </a:r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cm</a:t>
            </a:r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</a:rPr>
              <a:t>）</a:t>
            </a:r>
            <a:endParaRPr kumimoji="1" lang="zh-CN" altLang="en-US" b="1" i="1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37963" name="Group 11"/>
          <p:cNvGraphicFramePr>
            <a:graphicFrameLocks noGrp="1"/>
          </p:cNvGraphicFramePr>
          <p:nvPr/>
        </p:nvGraphicFramePr>
        <p:xfrm>
          <a:off x="468313" y="2889250"/>
          <a:ext cx="7848600" cy="987425"/>
        </p:xfrm>
        <a:graphic>
          <a:graphicData uri="http://schemas.openxmlformats.org/drawingml/2006/table">
            <a:tbl>
              <a:tblPr/>
              <a:tblGrid>
                <a:gridCol w="1570037"/>
                <a:gridCol w="1598613"/>
                <a:gridCol w="1539875"/>
                <a:gridCol w="1570037"/>
                <a:gridCol w="1570038"/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仪器名称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  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量程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分度值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零值误差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钢直尺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300mm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1mm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anose="020B0604020202020204" pitchFamily="34" charset="0"/>
                          <a:ea typeface="华文中宋" panose="02010600040101010101" pitchFamily="2" charset="-122"/>
                        </a:rPr>
                        <a:t>     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——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7983" name="Object 31"/>
          <p:cNvGraphicFramePr>
            <a:graphicFrameLocks noChangeAspect="1"/>
          </p:cNvGraphicFramePr>
          <p:nvPr/>
        </p:nvGraphicFramePr>
        <p:xfrm>
          <a:off x="5724525" y="2932113"/>
          <a:ext cx="5524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2" name="Equation" r:id="rId4" imgW="241195" imgH="241195" progId="Equation.DSMT4">
                  <p:embed/>
                </p:oleObj>
              </mc:Choice>
              <mc:Fallback>
                <p:oleObj name="Equation" r:id="rId4" imgW="241195" imgH="241195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932113"/>
                        <a:ext cx="5524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7984" name="Object 32"/>
          <p:cNvGraphicFramePr>
            <a:graphicFrameLocks noChangeAspect="1"/>
          </p:cNvGraphicFramePr>
          <p:nvPr/>
        </p:nvGraphicFramePr>
        <p:xfrm>
          <a:off x="5221288" y="3443288"/>
          <a:ext cx="13922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93" name="Equation" r:id="rId6" imgW="609336" imgH="177723" progId="Equation.DSMT4">
                  <p:embed/>
                </p:oleObj>
              </mc:Choice>
              <mc:Fallback>
                <p:oleObj name="Equation" r:id="rId6" imgW="609336" imgH="177723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1288" y="3443288"/>
                        <a:ext cx="1392237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7985" name="Rectangle 33"/>
          <p:cNvSpPr>
            <a:spLocks noChangeArrowheads="1"/>
          </p:cNvSpPr>
          <p:nvPr/>
        </p:nvSpPr>
        <p:spPr bwMode="auto">
          <a:xfrm>
            <a:off x="519113" y="2139950"/>
            <a:ext cx="836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/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</a:rPr>
              <a:t>例</a:t>
            </a: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1:</a:t>
            </a:r>
          </a:p>
        </p:txBody>
      </p:sp>
      <p:sp>
        <p:nvSpPr>
          <p:cNvPr id="637986" name="Rectangle 34"/>
          <p:cNvSpPr>
            <a:spLocks noChangeArrowheads="1"/>
          </p:cNvSpPr>
          <p:nvPr/>
        </p:nvSpPr>
        <p:spPr bwMode="auto">
          <a:xfrm>
            <a:off x="519113" y="5003800"/>
            <a:ext cx="79136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zh-CN" altLang="en-US" b="1" i="1">
                <a:solidFill>
                  <a:srgbClr val="FF0066"/>
                </a:solidFill>
                <a:latin typeface="Times New Roman" panose="02020603050405020304" pitchFamily="18" charset="0"/>
                <a:ea typeface="华文隶书" panose="02010800040101010101" pitchFamily="2" charset="-122"/>
              </a:rPr>
              <a:t>　　注：实验报告中要在实验仪器一项中绘制并填写仪器表格</a:t>
            </a:r>
          </a:p>
        </p:txBody>
      </p:sp>
      <p:sp>
        <p:nvSpPr>
          <p:cNvPr id="48158" name="Rectangle 36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4756150" cy="7016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</a:rPr>
              <a:t>误差理论与数据处理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7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7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7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7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37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37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3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37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3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37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3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7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37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4" grpId="0"/>
      <p:bldP spid="637955" grpId="0"/>
      <p:bldP spid="637955" grpId="1"/>
      <p:bldP spid="637962" grpId="0"/>
      <p:bldP spid="637985" grpId="0"/>
      <p:bldP spid="63798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0018" name="Object 18"/>
          <p:cNvGraphicFramePr>
            <a:graphicFrameLocks noChangeAspect="1"/>
          </p:cNvGraphicFramePr>
          <p:nvPr/>
        </p:nvGraphicFramePr>
        <p:xfrm>
          <a:off x="5075238" y="3736975"/>
          <a:ext cx="16129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5" name="Equation" r:id="rId3" imgW="736600" imgH="203200" progId="Equation.DSMT4">
                  <p:embed/>
                </p:oleObj>
              </mc:Choice>
              <mc:Fallback>
                <p:oleObj name="Equation" r:id="rId3" imgW="736600" imgH="203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3736975"/>
                        <a:ext cx="1612900" cy="455613"/>
                      </a:xfrm>
                      <a:prstGeom prst="rect">
                        <a:avLst/>
                      </a:prstGeom>
                      <a:solidFill>
                        <a:srgbClr val="99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446088" y="795338"/>
            <a:ext cx="3206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en-US" altLang="zh-CN" b="1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b="1">
                <a:solidFill>
                  <a:srgbClr val="0000FF"/>
                </a:solidFill>
                <a:latin typeface="Times New Roman" panose="02020603050405020304" pitchFamily="18" charset="0"/>
              </a:rPr>
              <a:t>、有效数字的运算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442913" y="1414463"/>
            <a:ext cx="2940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</a:rPr>
              <a:t>） 加减运算：</a:t>
            </a:r>
          </a:p>
        </p:txBody>
      </p:sp>
      <p:sp>
        <p:nvSpPr>
          <p:cNvPr id="50181" name="Rectangle 10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4756150" cy="7016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sz="4000" b="1">
                <a:solidFill>
                  <a:srgbClr val="FF0000"/>
                </a:solidFill>
                <a:latin typeface="Times New Roman" panose="02020603050405020304" pitchFamily="18" charset="0"/>
              </a:rPr>
              <a:t>误差理论与数据处理</a:t>
            </a:r>
          </a:p>
        </p:txBody>
      </p:sp>
      <p:graphicFrame>
        <p:nvGraphicFramePr>
          <p:cNvPr id="640011" name="Object 11"/>
          <p:cNvGraphicFramePr>
            <a:graphicFrameLocks noChangeAspect="1"/>
          </p:cNvGraphicFramePr>
          <p:nvPr/>
        </p:nvGraphicFramePr>
        <p:xfrm>
          <a:off x="2044700" y="1909763"/>
          <a:ext cx="44307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6" name="Equation" r:id="rId6" imgW="2070100" imgH="177800" progId="Equation.DSMT4">
                  <p:embed/>
                </p:oleObj>
              </mc:Choice>
              <mc:Fallback>
                <p:oleObj name="Equation" r:id="rId6" imgW="2070100" imgH="177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1909763"/>
                        <a:ext cx="4430713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0014" name="Object 14"/>
          <p:cNvGraphicFramePr>
            <a:graphicFrameLocks noChangeAspect="1"/>
          </p:cNvGraphicFramePr>
          <p:nvPr/>
        </p:nvGraphicFramePr>
        <p:xfrm>
          <a:off x="6475413" y="1963738"/>
          <a:ext cx="81121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7" name="Equation" r:id="rId8" imgW="393359" imgH="177646" progId="Equation.DSMT4">
                  <p:embed/>
                </p:oleObj>
              </mc:Choice>
              <mc:Fallback>
                <p:oleObj name="Equation" r:id="rId8" imgW="393359" imgH="177646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413" y="1963738"/>
                        <a:ext cx="811212" cy="406400"/>
                      </a:xfrm>
                      <a:prstGeom prst="rect">
                        <a:avLst/>
                      </a:prstGeom>
                      <a:solidFill>
                        <a:srgbClr val="99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0015" name="Rectangle 15"/>
          <p:cNvSpPr>
            <a:spLocks noChangeArrowheads="1"/>
          </p:cNvSpPr>
          <p:nvPr/>
        </p:nvSpPr>
        <p:spPr bwMode="auto">
          <a:xfrm>
            <a:off x="446088" y="2420938"/>
            <a:ext cx="2584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</a:rPr>
              <a:t>）乘除运算</a:t>
            </a:r>
            <a:r>
              <a:rPr kumimoji="1" lang="zh-CN" altLang="en-US" b="1" i="1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50185" name="Rectangle 17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640016" name="Object 16"/>
          <p:cNvGraphicFramePr>
            <a:graphicFrameLocks noChangeAspect="1"/>
          </p:cNvGraphicFramePr>
          <p:nvPr/>
        </p:nvGraphicFramePr>
        <p:xfrm>
          <a:off x="1422400" y="2940050"/>
          <a:ext cx="6240463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8" name="Equation" r:id="rId10" imgW="2755900" imgH="393700" progId="Equation.DSMT4">
                  <p:embed/>
                </p:oleObj>
              </mc:Choice>
              <mc:Fallback>
                <p:oleObj name="Equation" r:id="rId10" imgW="2755900" imgH="3937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2940050"/>
                        <a:ext cx="6240463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0019" name="Rectangle 19"/>
          <p:cNvSpPr>
            <a:spLocks noChangeArrowheads="1"/>
          </p:cNvSpPr>
          <p:nvPr/>
        </p:nvSpPr>
        <p:spPr bwMode="auto">
          <a:xfrm>
            <a:off x="446088" y="4192588"/>
            <a:ext cx="3249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zh-CN" altLang="en-US" b="1">
                <a:solidFill>
                  <a:srgbClr val="000066"/>
                </a:solidFill>
                <a:latin typeface="华文中宋" panose="02010600040101010101" pitchFamily="2" charset="-122"/>
              </a:rPr>
              <a:t>（</a:t>
            </a:r>
            <a:r>
              <a:rPr kumimoji="1" lang="en-US" altLang="zh-CN" b="1">
                <a:solidFill>
                  <a:srgbClr val="000066"/>
                </a:solidFill>
                <a:latin typeface="华文中宋" panose="02010600040101010101" pitchFamily="2" charset="-122"/>
              </a:rPr>
              <a:t>3</a:t>
            </a:r>
            <a:r>
              <a:rPr kumimoji="1" lang="zh-CN" altLang="en-US" b="1">
                <a:solidFill>
                  <a:srgbClr val="000066"/>
                </a:solidFill>
                <a:latin typeface="华文中宋" panose="02010600040101010101" pitchFamily="2" charset="-122"/>
              </a:rPr>
              <a:t>）乘方开方运算</a:t>
            </a:r>
          </a:p>
        </p:txBody>
      </p:sp>
      <p:sp>
        <p:nvSpPr>
          <p:cNvPr id="50188" name="Rectangle 2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640020" name="Object 20"/>
          <p:cNvGraphicFramePr>
            <a:graphicFrameLocks noChangeAspect="1"/>
          </p:cNvGraphicFramePr>
          <p:nvPr/>
        </p:nvGraphicFramePr>
        <p:xfrm>
          <a:off x="1422400" y="4838700"/>
          <a:ext cx="26035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99" name="Equation" r:id="rId12" imgW="1054100" imgH="203200" progId="Equation.DSMT4">
                  <p:embed/>
                </p:oleObj>
              </mc:Choice>
              <mc:Fallback>
                <p:oleObj name="Equation" r:id="rId12" imgW="1054100" imgH="203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4838700"/>
                        <a:ext cx="26035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0022" name="Object 22"/>
          <p:cNvGraphicFramePr>
            <a:graphicFrameLocks noChangeAspect="1"/>
          </p:cNvGraphicFramePr>
          <p:nvPr/>
        </p:nvGraphicFramePr>
        <p:xfrm>
          <a:off x="4643438" y="4838700"/>
          <a:ext cx="18319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0" name="Equation" r:id="rId14" imgW="736600" imgH="228600" progId="Equation.DSMT4">
                  <p:embed/>
                </p:oleObj>
              </mc:Choice>
              <mc:Fallback>
                <p:oleObj name="Equation" r:id="rId14" imgW="736600" imgH="2286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838700"/>
                        <a:ext cx="18319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0024" name="Rectangle 24"/>
          <p:cNvSpPr>
            <a:spLocks noChangeArrowheads="1"/>
          </p:cNvSpPr>
          <p:nvPr/>
        </p:nvSpPr>
        <p:spPr bwMode="auto">
          <a:xfrm>
            <a:off x="469900" y="5410200"/>
            <a:ext cx="6407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b="1">
                <a:solidFill>
                  <a:srgbClr val="000066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</a:rPr>
              <a:t>）测量结果的有效数字位数的确定：</a:t>
            </a:r>
          </a:p>
        </p:txBody>
      </p:sp>
      <p:graphicFrame>
        <p:nvGraphicFramePr>
          <p:cNvPr id="640025" name="Object 25"/>
          <p:cNvGraphicFramePr>
            <a:graphicFrameLocks noChangeAspect="1"/>
          </p:cNvGraphicFramePr>
          <p:nvPr/>
        </p:nvGraphicFramePr>
        <p:xfrm>
          <a:off x="1797050" y="5981700"/>
          <a:ext cx="327818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01" name="Equation" r:id="rId16" imgW="1409088" imgH="203112" progId="Equation.DSMT4">
                  <p:embed/>
                </p:oleObj>
              </mc:Choice>
              <mc:Fallback>
                <p:oleObj name="Equation" r:id="rId16" imgW="1409088" imgH="203112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5981700"/>
                        <a:ext cx="3278188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0026" name="AutoShape 26"/>
          <p:cNvSpPr>
            <a:spLocks noChangeArrowheads="1"/>
          </p:cNvSpPr>
          <p:nvPr/>
        </p:nvSpPr>
        <p:spPr bwMode="auto">
          <a:xfrm>
            <a:off x="7286625" y="765175"/>
            <a:ext cx="1389063" cy="609600"/>
          </a:xfrm>
          <a:prstGeom prst="wedgeRectCallout">
            <a:avLst>
              <a:gd name="adj1" fmla="val -59486"/>
              <a:gd name="adj2" fmla="val 139065"/>
            </a:avLst>
          </a:prstGeom>
          <a:gradFill rotWithShape="1">
            <a:gsLst>
              <a:gs pos="0">
                <a:srgbClr val="FF99FF"/>
              </a:gs>
              <a:gs pos="50000">
                <a:schemeClr val="bg1"/>
              </a:gs>
              <a:gs pos="100000">
                <a:srgbClr val="FF99FF"/>
              </a:gs>
            </a:gsLst>
            <a:lin ang="5400000" scaled="1"/>
          </a:gra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1800" b="1">
                <a:ea typeface="华文隶书" panose="02010800040101010101" pitchFamily="2" charset="-122"/>
              </a:rPr>
              <a:t>和最靠前的对齐</a:t>
            </a:r>
          </a:p>
        </p:txBody>
      </p:sp>
      <p:sp>
        <p:nvSpPr>
          <p:cNvPr id="640027" name="AutoShape 27"/>
          <p:cNvSpPr>
            <a:spLocks noChangeArrowheads="1"/>
          </p:cNvSpPr>
          <p:nvPr/>
        </p:nvSpPr>
        <p:spPr bwMode="auto">
          <a:xfrm>
            <a:off x="6688138" y="2624138"/>
            <a:ext cx="1389062" cy="609600"/>
          </a:xfrm>
          <a:prstGeom prst="wedgeRectCallout">
            <a:avLst>
              <a:gd name="adj1" fmla="val -59486"/>
              <a:gd name="adj2" fmla="val 139065"/>
            </a:avLst>
          </a:prstGeom>
          <a:gradFill rotWithShape="1">
            <a:gsLst>
              <a:gs pos="0">
                <a:srgbClr val="FF99FF"/>
              </a:gs>
              <a:gs pos="50000">
                <a:schemeClr val="bg1"/>
              </a:gs>
              <a:gs pos="100000">
                <a:srgbClr val="FF99FF"/>
              </a:gs>
            </a:gsLst>
            <a:lin ang="5400000" scaled="1"/>
          </a:gra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1800" b="1">
                <a:ea typeface="华文隶书" panose="02010800040101010101" pitchFamily="2" charset="-122"/>
              </a:rPr>
              <a:t>和位数最少的对齐</a:t>
            </a:r>
          </a:p>
        </p:txBody>
      </p:sp>
      <p:sp>
        <p:nvSpPr>
          <p:cNvPr id="640028" name="AutoShape 28"/>
          <p:cNvSpPr>
            <a:spLocks noChangeArrowheads="1"/>
          </p:cNvSpPr>
          <p:nvPr/>
        </p:nvSpPr>
        <p:spPr bwMode="auto">
          <a:xfrm>
            <a:off x="6591300" y="4192588"/>
            <a:ext cx="1389063" cy="304800"/>
          </a:xfrm>
          <a:prstGeom prst="wedgeRectCallout">
            <a:avLst>
              <a:gd name="adj1" fmla="val -91829"/>
              <a:gd name="adj2" fmla="val 199481"/>
            </a:avLst>
          </a:prstGeom>
          <a:gradFill rotWithShape="1">
            <a:gsLst>
              <a:gs pos="0">
                <a:srgbClr val="FF99FF"/>
              </a:gs>
              <a:gs pos="50000">
                <a:schemeClr val="bg1"/>
              </a:gs>
              <a:gs pos="100000">
                <a:srgbClr val="FF99FF"/>
              </a:gs>
            </a:gsLst>
            <a:lin ang="5400000" scaled="1"/>
          </a:gra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1800" b="1">
                <a:ea typeface="华文隶书" panose="02010800040101010101" pitchFamily="2" charset="-122"/>
              </a:rPr>
              <a:t>位数一样</a:t>
            </a:r>
          </a:p>
        </p:txBody>
      </p:sp>
      <p:sp>
        <p:nvSpPr>
          <p:cNvPr id="640029" name="AutoShape 29"/>
          <p:cNvSpPr>
            <a:spLocks noChangeArrowheads="1"/>
          </p:cNvSpPr>
          <p:nvPr/>
        </p:nvSpPr>
        <p:spPr bwMode="auto">
          <a:xfrm>
            <a:off x="6475413" y="5526088"/>
            <a:ext cx="1389062" cy="403225"/>
          </a:xfrm>
          <a:prstGeom prst="wedgeRectCallout">
            <a:avLst>
              <a:gd name="adj1" fmla="val -126569"/>
              <a:gd name="adj2" fmla="val 90157"/>
            </a:avLst>
          </a:prstGeom>
          <a:gradFill rotWithShape="1">
            <a:gsLst>
              <a:gs pos="0">
                <a:srgbClr val="FF99FF"/>
              </a:gs>
              <a:gs pos="50000">
                <a:schemeClr val="bg1"/>
              </a:gs>
              <a:gs pos="100000">
                <a:srgbClr val="FF99FF"/>
              </a:gs>
            </a:gsLst>
            <a:lin ang="5400000" scaled="1"/>
          </a:gradFill>
          <a:ln w="9525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>
              <a:defRPr/>
            </a:pPr>
            <a:r>
              <a:rPr lang="zh-CN" altLang="en-US" sz="1800" b="1">
                <a:ea typeface="华文隶书" panose="02010800040101010101" pitchFamily="2" charset="-122"/>
              </a:rPr>
              <a:t>小数点对齐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4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4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40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640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40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0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4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640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4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40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640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640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0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40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64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64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640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640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640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0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40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640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40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640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640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15" grpId="0"/>
      <p:bldP spid="640019" grpId="0"/>
      <p:bldP spid="640024" grpId="0"/>
      <p:bldP spid="640026" grpId="0" animBg="1"/>
      <p:bldP spid="640026" grpId="1" animBg="1"/>
      <p:bldP spid="640027" grpId="0" animBg="1"/>
      <p:bldP spid="640027" grpId="1" animBg="1"/>
      <p:bldP spid="640028" grpId="0" animBg="1"/>
      <p:bldP spid="640028" grpId="1" animBg="1"/>
      <p:bldP spid="640029" grpId="0" animBg="1"/>
      <p:bldP spid="64002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223838" y="908050"/>
            <a:ext cx="8281987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b="1">
                <a:solidFill>
                  <a:srgbClr val="000066"/>
                </a:solidFill>
                <a:ea typeface="黑体" panose="02010609060101010101" pitchFamily="49" charset="-122"/>
              </a:rPr>
              <a:t>动手能力、报告书写能力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107504" y="46663"/>
            <a:ext cx="9172698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sz="44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引言：大学物理实验课程</a:t>
            </a:r>
            <a:r>
              <a:rPr lang="zh-CN" altLang="en-US" sz="4400" dirty="0" smtClean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能力</a:t>
            </a:r>
            <a:r>
              <a:rPr lang="zh-CN" altLang="en-US" sz="44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的培养：</a:t>
            </a:r>
            <a:endParaRPr lang="zh-CN" altLang="en-US" sz="3600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23838" y="1557338"/>
            <a:ext cx="8281987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b="1">
                <a:solidFill>
                  <a:srgbClr val="000066"/>
                </a:solidFill>
                <a:ea typeface="黑体" panose="02010609060101010101" pitchFamily="49" charset="-122"/>
              </a:rPr>
              <a:t>学会看仪器面板及图标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223838" y="2206625"/>
            <a:ext cx="8281987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b="1">
                <a:solidFill>
                  <a:srgbClr val="000066"/>
                </a:solidFill>
                <a:ea typeface="黑体" panose="02010609060101010101" pitchFamily="49" charset="-122"/>
              </a:rPr>
              <a:t>故障判断及处理</a:t>
            </a:r>
          </a:p>
        </p:txBody>
      </p:sp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223838" y="2855913"/>
            <a:ext cx="8281987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b="1">
                <a:solidFill>
                  <a:srgbClr val="000066"/>
                </a:solidFill>
                <a:ea typeface="黑体" panose="02010609060101010101" pitchFamily="49" charset="-122"/>
              </a:rPr>
              <a:t>不确定度的控制、评估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223838" y="3616325"/>
            <a:ext cx="8093075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b="1">
                <a:solidFill>
                  <a:srgbClr val="000066"/>
                </a:solidFill>
                <a:ea typeface="黑体" panose="02010609060101010101" pitchFamily="49" charset="-122"/>
              </a:rPr>
              <a:t>测量仪器的选择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223838" y="4292600"/>
            <a:ext cx="8281987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b="1">
                <a:solidFill>
                  <a:srgbClr val="000066"/>
                </a:solidFill>
                <a:ea typeface="黑体" panose="02010609060101010101" pitchFamily="49" charset="-122"/>
              </a:rPr>
              <a:t>实验方案的设计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223838" y="4941888"/>
            <a:ext cx="8281987" cy="64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b="1">
                <a:solidFill>
                  <a:srgbClr val="000066"/>
                </a:solidFill>
                <a:ea typeface="黑体" panose="02010609060101010101" pitchFamily="49" charset="-122"/>
              </a:rPr>
              <a:t>实验仪器的设计</a:t>
            </a:r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223838" y="5591175"/>
            <a:ext cx="8281987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</a:pPr>
            <a:r>
              <a:rPr lang="zh-CN" altLang="en-US" b="1">
                <a:solidFill>
                  <a:srgbClr val="000066"/>
                </a:solidFill>
                <a:ea typeface="黑体" panose="02010609060101010101" pitchFamily="49" charset="-122"/>
              </a:rPr>
              <a:t>等等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文本框 1"/>
          <p:cNvSpPr txBox="1">
            <a:spLocks noChangeArrowheads="1"/>
          </p:cNvSpPr>
          <p:nvPr/>
        </p:nvSpPr>
        <p:spPr bwMode="auto">
          <a:xfrm>
            <a:off x="539750" y="122238"/>
            <a:ext cx="32623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sz="4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报告存档要求</a:t>
            </a:r>
          </a:p>
        </p:txBody>
      </p:sp>
      <p:pic>
        <p:nvPicPr>
          <p:cNvPr id="5120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023938"/>
            <a:ext cx="2836862" cy="431800"/>
          </a:xfrm>
          <a:prstGeom prst="rect">
            <a:avLst/>
          </a:prstGeom>
          <a:noFill/>
          <a:ln w="28575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04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94"/>
          <a:stretch>
            <a:fillRect/>
          </a:stretch>
        </p:blipFill>
        <p:spPr bwMode="auto">
          <a:xfrm>
            <a:off x="950913" y="2409825"/>
            <a:ext cx="2081212" cy="1608138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05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64" t="-1297" r="853" b="21852"/>
          <a:stretch>
            <a:fillRect/>
          </a:stretch>
        </p:blipFill>
        <p:spPr bwMode="auto">
          <a:xfrm>
            <a:off x="512763" y="1544638"/>
            <a:ext cx="2546350" cy="741362"/>
          </a:xfrm>
          <a:prstGeom prst="rect">
            <a:avLst/>
          </a:prstGeom>
          <a:noFill/>
          <a:ln w="28575">
            <a:solidFill>
              <a:srgbClr val="0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06" name="图片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25"/>
          <a:stretch>
            <a:fillRect/>
          </a:stretch>
        </p:blipFill>
        <p:spPr bwMode="auto">
          <a:xfrm>
            <a:off x="3111500" y="3213100"/>
            <a:ext cx="1733550" cy="22129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07" name="文本框 10"/>
          <p:cNvSpPr txBox="1">
            <a:spLocks noChangeArrowheads="1"/>
          </p:cNvSpPr>
          <p:nvPr/>
        </p:nvSpPr>
        <p:spPr bwMode="auto">
          <a:xfrm>
            <a:off x="3016250" y="1033463"/>
            <a:ext cx="2954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b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一级目录：课程名称</a:t>
            </a:r>
          </a:p>
        </p:txBody>
      </p:sp>
      <p:sp>
        <p:nvSpPr>
          <p:cNvPr id="51208" name="文本框 11"/>
          <p:cNvSpPr txBox="1">
            <a:spLocks noChangeArrowheads="1"/>
          </p:cNvSpPr>
          <p:nvPr/>
        </p:nvSpPr>
        <p:spPr bwMode="auto">
          <a:xfrm>
            <a:off x="3222625" y="1758950"/>
            <a:ext cx="29543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b="1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二级目录：班级名称</a:t>
            </a:r>
          </a:p>
        </p:txBody>
      </p:sp>
      <p:sp>
        <p:nvSpPr>
          <p:cNvPr id="51209" name="文本框 12"/>
          <p:cNvSpPr txBox="1">
            <a:spLocks noChangeArrowheads="1"/>
          </p:cNvSpPr>
          <p:nvPr/>
        </p:nvSpPr>
        <p:spPr bwMode="auto">
          <a:xfrm>
            <a:off x="3033713" y="2581275"/>
            <a:ext cx="29543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b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三级目录：实验名称</a:t>
            </a:r>
          </a:p>
        </p:txBody>
      </p:sp>
      <p:sp>
        <p:nvSpPr>
          <p:cNvPr id="51210" name="文本框 14"/>
          <p:cNvSpPr txBox="1">
            <a:spLocks noChangeArrowheads="1"/>
          </p:cNvSpPr>
          <p:nvPr/>
        </p:nvSpPr>
        <p:spPr bwMode="auto">
          <a:xfrm>
            <a:off x="4854575" y="3295650"/>
            <a:ext cx="32623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学生报告文件名规则：</a:t>
            </a:r>
          </a:p>
        </p:txBody>
      </p:sp>
      <p:sp>
        <p:nvSpPr>
          <p:cNvPr id="16" name="矩形 15"/>
          <p:cNvSpPr/>
          <p:nvPr/>
        </p:nvSpPr>
        <p:spPr>
          <a:xfrm>
            <a:off x="4922838" y="3986213"/>
            <a:ext cx="3368675" cy="8318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b="1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成绩册上序号</a:t>
            </a:r>
            <a:r>
              <a:rPr lang="en-US" altLang="zh-CN" b="1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</a:t>
            </a:r>
            <a:r>
              <a:rPr lang="en-US" altLang="zh-CN" b="1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b="1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报告名称</a:t>
            </a:r>
            <a:r>
              <a:rPr lang="zh-CN" altLang="en-US" b="1" kern="1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（必须是这样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66728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WordArt 2"/>
          <p:cNvSpPr>
            <a:spLocks noChangeArrowheads="1" noChangeShapeType="1" noTextEdit="1"/>
          </p:cNvSpPr>
          <p:nvPr/>
        </p:nvSpPr>
        <p:spPr bwMode="gray">
          <a:xfrm>
            <a:off x="1403350" y="1773238"/>
            <a:ext cx="7056438" cy="1728787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4977"/>
              </a:avLst>
            </a:prstTxWarp>
          </a:bodyPr>
          <a:lstStyle/>
          <a:p>
            <a:pPr algn="ctr"/>
            <a:r>
              <a:rPr lang="en-US" altLang="zh-CN" sz="5400" b="1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hlink"/>
                    </a:gs>
                  </a:gsLst>
                  <a:lin ang="0" scaled="1"/>
                </a:gradFill>
                <a:effectLst>
                  <a:outerShdw dist="107763" dir="18900000" algn="ctr" rotWithShape="0">
                    <a:srgbClr val="B2B2B2">
                      <a:alpha val="50000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Thank You !</a:t>
            </a:r>
            <a:endParaRPr lang="zh-CN" altLang="en-US" sz="5400" b="1" kern="10">
              <a:ln w="28575">
                <a:solidFill>
                  <a:srgbClr val="FFFFFF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tx2"/>
                  </a:gs>
                  <a:gs pos="100000">
                    <a:schemeClr val="hlink"/>
                  </a:gs>
                </a:gsLst>
                <a:lin ang="0" scaled="1"/>
              </a:gradFill>
              <a:effectLst>
                <a:outerShdw dist="107763" dir="18900000" algn="ctr" rotWithShape="0">
                  <a:srgbClr val="B2B2B2">
                    <a:alpha val="50000"/>
                  </a:srgbClr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55300" name="文本框 4"/>
          <p:cNvSpPr txBox="1">
            <a:spLocks noChangeArrowheads="1"/>
          </p:cNvSpPr>
          <p:nvPr/>
        </p:nvSpPr>
        <p:spPr bwMode="auto">
          <a:xfrm>
            <a:off x="4259263" y="5013325"/>
            <a:ext cx="44338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b="1" dirty="0"/>
              <a:t>更多资源：</a:t>
            </a:r>
            <a:r>
              <a:rPr lang="en-US" altLang="zh-CN" b="1" dirty="0"/>
              <a:t>http://wlsyzhao.ys168.com/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矩形 1"/>
          <p:cNvSpPr>
            <a:spLocks noChangeArrowheads="1"/>
          </p:cNvSpPr>
          <p:nvPr/>
        </p:nvSpPr>
        <p:spPr bwMode="auto">
          <a:xfrm>
            <a:off x="19050" y="339725"/>
            <a:ext cx="63401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补充内容：报告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书写的注意事项：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20483" name="矩形 5"/>
          <p:cNvSpPr>
            <a:spLocks noChangeArrowheads="1"/>
          </p:cNvSpPr>
          <p:nvPr/>
        </p:nvSpPr>
        <p:spPr bwMode="auto">
          <a:xfrm>
            <a:off x="257175" y="1562100"/>
            <a:ext cx="86487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实验原理：</a:t>
            </a:r>
            <a:r>
              <a:rPr lang="zh-CN" altLang="en-US" sz="1800" b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围绕实验目的展开</a:t>
            </a:r>
            <a:r>
              <a:rPr lang="zh-CN" altLang="en-US" sz="1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主要回答理论依据是什么？怎么实现（实验思想、实验方法、仪器装备、测量内容）？简明扼要，常见公式不用推导，但要指出出处，要编号，要给变量定义。</a:t>
            </a:r>
          </a:p>
        </p:txBody>
      </p:sp>
      <p:sp>
        <p:nvSpPr>
          <p:cNvPr id="20484" name="矩形 5"/>
          <p:cNvSpPr>
            <a:spLocks noChangeArrowheads="1"/>
          </p:cNvSpPr>
          <p:nvPr/>
        </p:nvSpPr>
        <p:spPr bwMode="auto">
          <a:xfrm>
            <a:off x="265113" y="1055688"/>
            <a:ext cx="8648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实验目的：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实验目的明确具体。</a:t>
            </a:r>
          </a:p>
        </p:txBody>
      </p:sp>
      <p:pic>
        <p:nvPicPr>
          <p:cNvPr id="2048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3" y="2762250"/>
            <a:ext cx="6461125" cy="344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7189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矩形 1"/>
          <p:cNvSpPr>
            <a:spLocks noChangeArrowheads="1"/>
          </p:cNvSpPr>
          <p:nvPr/>
        </p:nvSpPr>
        <p:spPr bwMode="auto">
          <a:xfrm>
            <a:off x="19050" y="339725"/>
            <a:ext cx="3467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报告的注意事项：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21507" name="矩形 6"/>
          <p:cNvSpPr>
            <a:spLocks noChangeArrowheads="1"/>
          </p:cNvSpPr>
          <p:nvPr/>
        </p:nvSpPr>
        <p:spPr bwMode="auto">
          <a:xfrm>
            <a:off x="41275" y="1157288"/>
            <a:ext cx="28019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实验内容及步骤：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简要每个内容的关键性步骤</a:t>
            </a:r>
          </a:p>
        </p:txBody>
      </p:sp>
      <p:sp>
        <p:nvSpPr>
          <p:cNvPr id="21508" name="矩形 7"/>
          <p:cNvSpPr>
            <a:spLocks noChangeArrowheads="1"/>
          </p:cNvSpPr>
          <p:nvPr/>
        </p:nvSpPr>
        <p:spPr bwMode="auto">
          <a:xfrm>
            <a:off x="87313" y="2701925"/>
            <a:ext cx="27670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数据采集注意：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每个采集出来的图像、数据要进行分析、计算并得出相应的</a:t>
            </a:r>
          </a:p>
        </p:txBody>
      </p:sp>
      <p:pic>
        <p:nvPicPr>
          <p:cNvPr id="2150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63" y="1104900"/>
            <a:ext cx="4751387" cy="504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箭头连接符 3"/>
          <p:cNvCxnSpPr/>
          <p:nvPr/>
        </p:nvCxnSpPr>
        <p:spPr>
          <a:xfrm flipV="1">
            <a:off x="3059113" y="4076700"/>
            <a:ext cx="1512887" cy="64770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V="1">
            <a:off x="3070225" y="4076700"/>
            <a:ext cx="1512888" cy="647700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070225" y="4724400"/>
            <a:ext cx="1717675" cy="217488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3055938" y="4724400"/>
            <a:ext cx="1516062" cy="1322388"/>
          </a:xfrm>
          <a:prstGeom prst="straightConnector1">
            <a:avLst/>
          </a:prstGeom>
          <a:ln w="28575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矩形 8"/>
          <p:cNvSpPr>
            <a:spLocks noChangeArrowheads="1"/>
          </p:cNvSpPr>
          <p:nvPr/>
        </p:nvSpPr>
        <p:spPr bwMode="auto">
          <a:xfrm>
            <a:off x="330200" y="4273550"/>
            <a:ext cx="271462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这三项就是从图中结论，它们就是你在报告中实验结论部分要陈述的内容</a:t>
            </a:r>
          </a:p>
        </p:txBody>
      </p:sp>
      <p:sp>
        <p:nvSpPr>
          <p:cNvPr id="21515" name="矩形 19"/>
          <p:cNvSpPr>
            <a:spLocks noChangeArrowheads="1"/>
          </p:cNvSpPr>
          <p:nvPr/>
        </p:nvSpPr>
        <p:spPr bwMode="auto">
          <a:xfrm>
            <a:off x="6516688" y="803275"/>
            <a:ext cx="2376487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数据采集和数据处理案例如下</a:t>
            </a:r>
          </a:p>
        </p:txBody>
      </p:sp>
    </p:spTree>
    <p:extLst>
      <p:ext uri="{BB962C8B-B14F-4D97-AF65-F5344CB8AC3E}">
        <p14:creationId xmlns:p14="http://schemas.microsoft.com/office/powerpoint/2010/main" val="39949676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矩形 8"/>
          <p:cNvSpPr>
            <a:spLocks noChangeArrowheads="1"/>
          </p:cNvSpPr>
          <p:nvPr/>
        </p:nvSpPr>
        <p:spPr bwMode="auto">
          <a:xfrm>
            <a:off x="107950" y="1268413"/>
            <a:ext cx="85693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结果陈述：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把数据采集是分析出来的结果按顺序</a:t>
            </a:r>
            <a:r>
              <a:rPr lang="en-US" altLang="zh-CN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这样整齐列出来。</a:t>
            </a:r>
            <a:r>
              <a:rPr lang="zh-CN" altLang="en-US" sz="1800" b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所有的实验结论必须要有证据支持，必须是你在实验过程中观测到的、图像中分析出来的、数据计算出来的，没有证据的结论是扣分项。理论得出的结论不等于实验结论</a:t>
            </a:r>
            <a:r>
              <a:rPr lang="zh-CN" altLang="en-US" sz="1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 b="1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1800" b="1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31" name="矩形 9"/>
          <p:cNvSpPr>
            <a:spLocks noChangeArrowheads="1"/>
          </p:cNvSpPr>
          <p:nvPr/>
        </p:nvSpPr>
        <p:spPr bwMode="auto">
          <a:xfrm>
            <a:off x="285750" y="5818188"/>
            <a:ext cx="8648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sz="1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结果总结：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自由发挥。主要从获得经验、改进设想、潜在应用等方法去发挥。</a:t>
            </a:r>
          </a:p>
        </p:txBody>
      </p:sp>
      <p:pic>
        <p:nvPicPr>
          <p:cNvPr id="2253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2790825"/>
            <a:ext cx="765492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矩形 12"/>
          <p:cNvSpPr>
            <a:spLocks noChangeArrowheads="1"/>
          </p:cNvSpPr>
          <p:nvPr/>
        </p:nvSpPr>
        <p:spPr bwMode="auto">
          <a:xfrm>
            <a:off x="2773363" y="2273300"/>
            <a:ext cx="3673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结果陈述处理案例如下</a:t>
            </a:r>
          </a:p>
        </p:txBody>
      </p:sp>
      <p:sp>
        <p:nvSpPr>
          <p:cNvPr id="22534" name="矩形 1"/>
          <p:cNvSpPr>
            <a:spLocks noChangeArrowheads="1"/>
          </p:cNvSpPr>
          <p:nvPr/>
        </p:nvSpPr>
        <p:spPr bwMode="auto">
          <a:xfrm>
            <a:off x="19050" y="339725"/>
            <a:ext cx="3467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报告的注意事项：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48383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矩形 1"/>
          <p:cNvSpPr>
            <a:spLocks noChangeArrowheads="1"/>
          </p:cNvSpPr>
          <p:nvPr/>
        </p:nvSpPr>
        <p:spPr bwMode="auto">
          <a:xfrm>
            <a:off x="19050" y="339725"/>
            <a:ext cx="50450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设计性报告的文本格式：</a:t>
            </a:r>
            <a:endParaRPr lang="zh-CN" altLang="en-US" sz="3200">
              <a:solidFill>
                <a:srgbClr val="FF0000"/>
              </a:solidFill>
            </a:endParaRPr>
          </a:p>
        </p:txBody>
      </p:sp>
      <p:sp>
        <p:nvSpPr>
          <p:cNvPr id="23555" name="矩形 2"/>
          <p:cNvSpPr>
            <a:spLocks noChangeArrowheads="1"/>
          </p:cNvSpPr>
          <p:nvPr/>
        </p:nvSpPr>
        <p:spPr bwMode="auto">
          <a:xfrm>
            <a:off x="179388" y="962025"/>
            <a:ext cx="8208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结构清晰便于阅读</a:t>
            </a:r>
            <a:endParaRPr lang="zh-CN" altLang="en-US">
              <a:solidFill>
                <a:srgbClr val="008080"/>
              </a:solidFill>
            </a:endParaRPr>
          </a:p>
        </p:txBody>
      </p:sp>
      <p:sp>
        <p:nvSpPr>
          <p:cNvPr id="23556" name="矩形 3"/>
          <p:cNvSpPr>
            <a:spLocks noChangeArrowheads="1"/>
          </p:cNvSpPr>
          <p:nvPr/>
        </p:nvSpPr>
        <p:spPr bwMode="auto">
          <a:xfrm>
            <a:off x="315913" y="2987675"/>
            <a:ext cx="850423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、图：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每个图必须要有图号和图名，图号和图名必须位于图的正下方，且为小</a:t>
            </a:r>
            <a:r>
              <a:rPr lang="en-US" altLang="zh-CN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号，每个图在文中有引用，譬如说：测量电路如图</a:t>
            </a:r>
            <a:r>
              <a:rPr lang="en-US" altLang="zh-CN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endParaRPr lang="en-US" altLang="zh-CN" sz="1800" b="1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图不等于实验结论， 你截取到文章里的图要分析并得出相应的结论，否则你截图为什么呢？</a:t>
            </a:r>
            <a:endParaRPr lang="en-US" altLang="zh-CN" sz="1800" b="1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截图的图不能太大，占版面太大的图不合格，图中的字要求能看得见，至少为小</a:t>
            </a:r>
            <a:r>
              <a:rPr lang="en-US" altLang="zh-CN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</a:p>
        </p:txBody>
      </p:sp>
      <p:sp>
        <p:nvSpPr>
          <p:cNvPr id="23557" name="矩形 4"/>
          <p:cNvSpPr>
            <a:spLocks noChangeArrowheads="1"/>
          </p:cNvSpPr>
          <p:nvPr/>
        </p:nvSpPr>
        <p:spPr bwMode="auto">
          <a:xfrm>
            <a:off x="307975" y="1895475"/>
            <a:ext cx="872807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、公式：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大多数公式不需要推导，除非这个公式是你挖掘出来的或者推导过程至关重要。</a:t>
            </a:r>
            <a:r>
              <a:rPr lang="zh-CN" altLang="en-US" sz="1800" b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但公式中的每一个变量要求定义，而且要给公式编号。公式必须用</a:t>
            </a:r>
            <a:r>
              <a:rPr lang="en-US" altLang="zh-CN" sz="1800" b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MathType</a:t>
            </a:r>
            <a:r>
              <a:rPr lang="zh-CN" altLang="en-US" sz="1800" b="1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插入，并且公式另起一行，不能和文字混在一行内。</a:t>
            </a:r>
            <a:endParaRPr lang="zh-CN" altLang="en-US" sz="1800">
              <a:solidFill>
                <a:srgbClr val="FF0066"/>
              </a:solidFill>
            </a:endParaRPr>
          </a:p>
        </p:txBody>
      </p:sp>
      <p:sp>
        <p:nvSpPr>
          <p:cNvPr id="23558" name="矩形 11"/>
          <p:cNvSpPr>
            <a:spLocks noChangeArrowheads="1"/>
          </p:cNvSpPr>
          <p:nvPr/>
        </p:nvSpPr>
        <p:spPr bwMode="auto">
          <a:xfrm>
            <a:off x="315913" y="1470025"/>
            <a:ext cx="82089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r>
              <a:rPr lang="en-US" altLang="zh-CN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号宋体</a:t>
            </a:r>
            <a:endParaRPr lang="zh-CN" altLang="en-US" sz="1800">
              <a:solidFill>
                <a:srgbClr val="FF0066"/>
              </a:solidFill>
            </a:endParaRPr>
          </a:p>
        </p:txBody>
      </p:sp>
      <p:sp>
        <p:nvSpPr>
          <p:cNvPr id="23559" name="矩形 13"/>
          <p:cNvSpPr>
            <a:spLocks noChangeArrowheads="1"/>
          </p:cNvSpPr>
          <p:nvPr/>
        </p:nvSpPr>
        <p:spPr bwMode="auto">
          <a:xfrm>
            <a:off x="347663" y="4941888"/>
            <a:ext cx="8504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、表：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每个表必须要有表号标号在表的上方，通常在左上方。</a:t>
            </a:r>
          </a:p>
        </p:txBody>
      </p:sp>
      <p:sp>
        <p:nvSpPr>
          <p:cNvPr id="23560" name="矩形 13"/>
          <p:cNvSpPr>
            <a:spLocks noChangeArrowheads="1"/>
          </p:cNvSpPr>
          <p:nvPr/>
        </p:nvSpPr>
        <p:spPr bwMode="auto">
          <a:xfrm>
            <a:off x="347663" y="5549900"/>
            <a:ext cx="8504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、各部分内容按正确的顺序排列，条理清晰</a:t>
            </a:r>
            <a:r>
              <a:rPr lang="zh-CN" altLang="en-US" sz="18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06996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739900"/>
            <a:ext cx="4500563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矩形 2"/>
          <p:cNvSpPr>
            <a:spLocks noChangeArrowheads="1"/>
          </p:cNvSpPr>
          <p:nvPr/>
        </p:nvSpPr>
        <p:spPr bwMode="auto">
          <a:xfrm>
            <a:off x="179388" y="908050"/>
            <a:ext cx="86407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/>
              <a:t>https://phet.colorado.edu/sims/html/masses-and-springs-basics/latest/masses-and-springs-basics_zh_CN.html</a:t>
            </a:r>
            <a:endParaRPr lang="zh-CN" altLang="en-US"/>
          </a:p>
        </p:txBody>
      </p:sp>
      <p:pic>
        <p:nvPicPr>
          <p:cNvPr id="52228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63" y="4221163"/>
            <a:ext cx="4681537" cy="16954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9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925" y="1844675"/>
            <a:ext cx="3429000" cy="40005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230" name="文本框 5"/>
          <p:cNvSpPr txBox="1">
            <a:spLocks noChangeArrowheads="1"/>
          </p:cNvSpPr>
          <p:nvPr/>
        </p:nvSpPr>
        <p:spPr bwMode="auto">
          <a:xfrm>
            <a:off x="539750" y="122238"/>
            <a:ext cx="2749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sz="40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网上资源：</a:t>
            </a:r>
          </a:p>
        </p:txBody>
      </p:sp>
    </p:spTree>
    <p:extLst>
      <p:ext uri="{BB962C8B-B14F-4D97-AF65-F5344CB8AC3E}">
        <p14:creationId xmlns:p14="http://schemas.microsoft.com/office/powerpoint/2010/main" val="829461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950" y="1873250"/>
            <a:ext cx="884555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矩形 2"/>
          <p:cNvSpPr>
            <a:spLocks noChangeArrowheads="1"/>
          </p:cNvSpPr>
          <p:nvPr/>
        </p:nvSpPr>
        <p:spPr bwMode="auto">
          <a:xfrm>
            <a:off x="179388" y="855663"/>
            <a:ext cx="84248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/>
              <a:t>https://phet.colorado.edu/sims/html/wave-interference/latest/wave-interference_zh_CN.html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3577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052513"/>
            <a:ext cx="316865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428682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9388" y="117475"/>
            <a:ext cx="76327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28650" algn="just">
              <a:spcAft>
                <a:spcPts val="1050"/>
              </a:spcAft>
              <a:defRPr/>
            </a:pPr>
            <a:r>
              <a:rPr lang="zh-CN" altLang="zh-CN" b="1" kern="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深圳大学大学物理实验</a:t>
            </a:r>
            <a:r>
              <a:rPr lang="en-US" altLang="zh-CN" b="1" kern="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1</a:t>
            </a:r>
            <a:r>
              <a:rPr lang="zh-CN" altLang="zh-CN" b="1" kern="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线上教学方案</a:t>
            </a:r>
            <a:r>
              <a:rPr lang="en-US" altLang="zh-CN" b="1" kern="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36</a:t>
            </a:r>
            <a:r>
              <a:rPr lang="zh-CN" altLang="en-US" b="1" kern="0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学时</a:t>
            </a:r>
            <a:endParaRPr lang="zh-CN" altLang="zh-CN" sz="1200" kern="100" dirty="0">
              <a:solidFill>
                <a:srgbClr val="FF000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3063" y="1052513"/>
            <a:ext cx="5135562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28650" algn="just">
              <a:spcAft>
                <a:spcPts val="1050"/>
              </a:spcAft>
              <a:defRPr/>
            </a:pPr>
            <a:r>
              <a:rPr lang="zh-CN" altLang="en-US" b="1" kern="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第一期：绪论</a:t>
            </a:r>
            <a:r>
              <a:rPr lang="en-US" altLang="zh-CN" b="1" kern="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+4</a:t>
            </a:r>
            <a:r>
              <a:rPr lang="zh-CN" altLang="en-US" b="1" kern="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个实验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050" y="5008563"/>
            <a:ext cx="3514725" cy="83185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628650" algn="just">
              <a:spcAft>
                <a:spcPts val="1050"/>
              </a:spcAft>
              <a:defRPr/>
            </a:pPr>
            <a:r>
              <a:rPr lang="zh-CN" altLang="en-US" b="1" kern="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第二期：</a:t>
            </a:r>
            <a:r>
              <a:rPr lang="en-US" altLang="zh-CN" b="1" kern="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5-6</a:t>
            </a:r>
            <a:r>
              <a:rPr lang="zh-CN" altLang="en-US" b="1" kern="0" dirty="0">
                <a:latin typeface="Calibri" panose="020F0502020204030204" pitchFamily="34" charset="0"/>
                <a:ea typeface="微软雅黑" panose="020B0503020204020204" pitchFamily="34" charset="-122"/>
                <a:cs typeface="宋体" panose="02010600030101010101" pitchFamily="2" charset="-122"/>
              </a:rPr>
              <a:t>个实验，待选</a:t>
            </a:r>
            <a:endParaRPr lang="zh-CN" altLang="zh-CN" sz="12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96875" y="1628775"/>
            <a:ext cx="8302625" cy="3382977"/>
          </a:xfrm>
          <a:prstGeom prst="rect">
            <a:avLst/>
          </a:prstGeom>
        </p:spPr>
        <p:txBody>
          <a:bodyPr>
            <a:spAutoFit/>
          </a:bodyPr>
          <a:lstStyle>
            <a:lvl1pPr indent="2095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Aft>
                <a:spcPts val="1050"/>
              </a:spcAft>
            </a:pP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宋体" panose="02010600030101010101" pitchFamily="2" charset="-122"/>
              </a:rPr>
              <a:t>绪论：实验规范、实验报告规范</a:t>
            </a:r>
            <a:r>
              <a:rPr lang="zh-CN" altLang="en-US" b="1" dirty="0">
                <a:solidFill>
                  <a:srgbClr val="002060"/>
                </a:solidFill>
                <a:latin typeface="华文中宋" panose="0201060004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宋体" panose="02010600030101010101" pitchFamily="2" charset="-122"/>
              </a:rPr>
              <a:t>误差理论与数据处理</a:t>
            </a:r>
            <a:endParaRPr lang="zh-CN" altLang="zh-CN" sz="1200" b="1" dirty="0">
              <a:solidFill>
                <a:srgbClr val="002060"/>
              </a:solidFill>
              <a:latin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1050"/>
              </a:spcAft>
            </a:pPr>
            <a:r>
              <a:rPr lang="zh-CN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宋体" panose="02010600030101010101" pitchFamily="2" charset="-122"/>
              </a:rPr>
              <a:t>实验</a:t>
            </a:r>
            <a:r>
              <a:rPr lang="en-US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b="1" dirty="0">
                <a:solidFill>
                  <a:srgbClr val="002060"/>
                </a:solidFill>
                <a:latin typeface="华文中宋" panose="02010600040101010101" pitchFamily="2" charset="-122"/>
                <a:ea typeface="宋体" panose="02010600030101010101" pitchFamily="2" charset="-122"/>
              </a:rPr>
              <a:t>：单摆实验</a:t>
            </a:r>
            <a:r>
              <a:rPr lang="zh-CN" altLang="zh-CN" b="1" dirty="0" smtClean="0">
                <a:solidFill>
                  <a:srgbClr val="002060"/>
                </a:solidFill>
                <a:latin typeface="华文中宋" panose="02010600040101010101" pitchFamily="2" charset="-122"/>
                <a:ea typeface="宋体" panose="02010600030101010101" pitchFamily="2" charset="-122"/>
              </a:rPr>
              <a:t>研究</a:t>
            </a:r>
            <a:endParaRPr lang="en-US" altLang="zh-CN" b="1" dirty="0" smtClean="0">
              <a:solidFill>
                <a:srgbClr val="002060"/>
              </a:solidFill>
              <a:latin typeface="华文中宋" panose="02010600040101010101" pitchFamily="2" charset="-122"/>
              <a:ea typeface="宋体" panose="02010600030101010101" pitchFamily="2" charset="-122"/>
            </a:endParaRPr>
          </a:p>
          <a:p>
            <a:pPr>
              <a:spcAft>
                <a:spcPts val="1050"/>
              </a:spcAft>
            </a:pPr>
            <a:r>
              <a:rPr lang="zh-CN" altLang="en-US" b="1" dirty="0" smtClean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实验</a:t>
            </a:r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2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：磁场测量</a:t>
            </a:r>
            <a:endParaRPr lang="en-US" altLang="zh-CN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Aft>
                <a:spcPts val="1050"/>
              </a:spcAft>
            </a:pP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实验</a:t>
            </a:r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3</a:t>
            </a:r>
            <a:r>
              <a:rPr lang="zh-CN" altLang="en-US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、</a:t>
            </a:r>
            <a:r>
              <a:rPr lang="zh-CN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用</a:t>
            </a:r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Multisim</a:t>
            </a:r>
            <a:r>
              <a:rPr lang="zh-CN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研究发光二极管的伏安特性</a:t>
            </a:r>
            <a:endParaRPr lang="zh-CN" altLang="zh-CN" sz="1200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Aft>
                <a:spcPts val="1050"/>
              </a:spcAft>
            </a:pPr>
            <a:r>
              <a:rPr lang="zh-CN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实验</a:t>
            </a:r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4</a:t>
            </a:r>
            <a:r>
              <a:rPr lang="zh-CN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： 用</a:t>
            </a:r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Multisim</a:t>
            </a:r>
            <a:r>
              <a:rPr lang="zh-CN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蔡氏混沌电路的研究</a:t>
            </a:r>
            <a:r>
              <a:rPr lang="en-US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  </a:t>
            </a:r>
            <a:endParaRPr lang="zh-CN" altLang="zh-CN" sz="1200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>
              <a:spcAft>
                <a:spcPts val="1050"/>
              </a:spcAft>
            </a:pPr>
            <a:r>
              <a:rPr lang="zh-CN" altLang="zh-CN" b="1" dirty="0">
                <a:solidFill>
                  <a:srgbClr val="00206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注意在过程中可以解答和指导学生读数及数据处理。要求误差分析。</a:t>
            </a:r>
            <a:endParaRPr lang="zh-CN" altLang="zh-CN" sz="1200" b="1" dirty="0">
              <a:solidFill>
                <a:srgbClr val="002060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98" name="矩形 1"/>
          <p:cNvSpPr>
            <a:spLocks noChangeArrowheads="1"/>
          </p:cNvSpPr>
          <p:nvPr/>
        </p:nvSpPr>
        <p:spPr bwMode="auto">
          <a:xfrm>
            <a:off x="3981450" y="4641850"/>
            <a:ext cx="4572000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/>
              <a:t>https://phet.colorado.edu/sims/html/masses-and-springs-basics/latest/masses-and-springs-basics_zh_CN.html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文本框 1"/>
          <p:cNvSpPr txBox="1">
            <a:spLocks noChangeArrowheads="1"/>
          </p:cNvSpPr>
          <p:nvPr/>
        </p:nvSpPr>
        <p:spPr bwMode="auto">
          <a:xfrm>
            <a:off x="0" y="258763"/>
            <a:ext cx="4643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绪论课本次内容：</a:t>
            </a:r>
          </a:p>
        </p:txBody>
      </p:sp>
      <p:sp>
        <p:nvSpPr>
          <p:cNvPr id="10243" name="文本框 2"/>
          <p:cNvSpPr txBox="1">
            <a:spLocks noChangeArrowheads="1"/>
          </p:cNvSpPr>
          <p:nvPr/>
        </p:nvSpPr>
        <p:spPr bwMode="auto">
          <a:xfrm>
            <a:off x="431800" y="1212850"/>
            <a:ext cx="57594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：实验课程的程序</a:t>
            </a:r>
          </a:p>
        </p:txBody>
      </p:sp>
      <p:sp>
        <p:nvSpPr>
          <p:cNvPr id="10244" name="文本框 3"/>
          <p:cNvSpPr txBox="1">
            <a:spLocks noChangeArrowheads="1"/>
          </p:cNvSpPr>
          <p:nvPr/>
        </p:nvSpPr>
        <p:spPr bwMode="auto">
          <a:xfrm>
            <a:off x="827088" y="2860675"/>
            <a:ext cx="5759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：评分规则</a:t>
            </a:r>
          </a:p>
        </p:txBody>
      </p:sp>
      <p:sp>
        <p:nvSpPr>
          <p:cNvPr id="10245" name="文本框 2"/>
          <p:cNvSpPr txBox="1">
            <a:spLocks noChangeArrowheads="1"/>
          </p:cNvSpPr>
          <p:nvPr/>
        </p:nvSpPr>
        <p:spPr bwMode="auto">
          <a:xfrm>
            <a:off x="827088" y="2027238"/>
            <a:ext cx="57594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：报告怎么写</a:t>
            </a:r>
          </a:p>
        </p:txBody>
      </p:sp>
      <p:sp>
        <p:nvSpPr>
          <p:cNvPr id="10246" name="文本框 3"/>
          <p:cNvSpPr txBox="1">
            <a:spLocks noChangeArrowheads="1"/>
          </p:cNvSpPr>
          <p:nvPr/>
        </p:nvSpPr>
        <p:spPr bwMode="auto">
          <a:xfrm>
            <a:off x="755650" y="3692525"/>
            <a:ext cx="5759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：有效数字和不确定度评估</a:t>
            </a:r>
          </a:p>
        </p:txBody>
      </p:sp>
      <p:sp>
        <p:nvSpPr>
          <p:cNvPr id="10247" name="文本框 3"/>
          <p:cNvSpPr txBox="1">
            <a:spLocks noChangeArrowheads="1"/>
          </p:cNvSpPr>
          <p:nvPr/>
        </p:nvSpPr>
        <p:spPr bwMode="auto">
          <a:xfrm>
            <a:off x="755650" y="4524375"/>
            <a:ext cx="5759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：报告存档要求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1"/>
          <p:cNvSpPr txBox="1">
            <a:spLocks noChangeArrowheads="1"/>
          </p:cNvSpPr>
          <p:nvPr/>
        </p:nvSpPr>
        <p:spPr bwMode="auto">
          <a:xfrm>
            <a:off x="1835150" y="2997200"/>
            <a:ext cx="597693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sz="4400" b="1">
                <a:solidFill>
                  <a:srgbClr val="008080"/>
                </a:solidFill>
              </a:rPr>
              <a:t>第一部分  实验课程序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ChangeArrowheads="1"/>
          </p:cNvSpPr>
          <p:nvPr/>
        </p:nvSpPr>
        <p:spPr bwMode="auto">
          <a:xfrm>
            <a:off x="395288" y="1069975"/>
            <a:ext cx="2667000" cy="52228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 sz="2800" b="1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、课前预习： </a:t>
            </a:r>
          </a:p>
        </p:txBody>
      </p:sp>
      <p:sp>
        <p:nvSpPr>
          <p:cNvPr id="764931" name="Rectangle 3"/>
          <p:cNvSpPr>
            <a:spLocks noChangeArrowheads="1"/>
          </p:cNvSpPr>
          <p:nvPr/>
        </p:nvSpPr>
        <p:spPr bwMode="auto">
          <a:xfrm>
            <a:off x="197644" y="2228920"/>
            <a:ext cx="72009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en-US" altLang="zh-CN" b="1" dirty="0">
                <a:solidFill>
                  <a:srgbClr val="000066"/>
                </a:solidFill>
                <a:latin typeface="华文中宋" panose="02010600040101010101" pitchFamily="2" charset="-122"/>
              </a:rPr>
              <a:t>      </a:t>
            </a:r>
            <a:r>
              <a:rPr kumimoji="1" lang="zh-CN" altLang="en-US" b="1" dirty="0">
                <a:solidFill>
                  <a:srgbClr val="000066"/>
                </a:solidFill>
                <a:latin typeface="华文中宋" panose="02010600040101010101" pitchFamily="2" charset="-122"/>
              </a:rPr>
              <a:t>（</a:t>
            </a:r>
            <a:r>
              <a:rPr kumimoji="1" lang="en-US" altLang="zh-CN" b="1" dirty="0">
                <a:solidFill>
                  <a:srgbClr val="000066"/>
                </a:solidFill>
                <a:latin typeface="华文中宋" panose="02010600040101010101" pitchFamily="2" charset="-122"/>
              </a:rPr>
              <a:t>1</a:t>
            </a:r>
            <a:r>
              <a:rPr kumimoji="1" lang="zh-CN" altLang="en-US" b="1" dirty="0">
                <a:solidFill>
                  <a:srgbClr val="000066"/>
                </a:solidFill>
                <a:latin typeface="华文中宋" panose="02010600040101010101" pitchFamily="2" charset="-122"/>
              </a:rPr>
              <a:t>）上课前应通读教材，书写预习</a:t>
            </a:r>
            <a:r>
              <a:rPr kumimoji="1" lang="zh-CN" altLang="en-US" b="1" dirty="0" smtClean="0">
                <a:solidFill>
                  <a:srgbClr val="000066"/>
                </a:solidFill>
                <a:latin typeface="华文中宋" panose="02010600040101010101" pitchFamily="2" charset="-122"/>
              </a:rPr>
              <a:t>报告</a:t>
            </a:r>
            <a:endParaRPr kumimoji="1" lang="zh-CN" altLang="en-US" b="1" dirty="0">
              <a:solidFill>
                <a:srgbClr val="000066"/>
              </a:solidFill>
              <a:latin typeface="华文中宋" panose="02010600040101010101" pitchFamily="2" charset="-122"/>
            </a:endParaRPr>
          </a:p>
        </p:txBody>
      </p:sp>
      <p:sp>
        <p:nvSpPr>
          <p:cNvPr id="764932" name="Rectangle 4"/>
          <p:cNvSpPr>
            <a:spLocks noChangeArrowheads="1"/>
          </p:cNvSpPr>
          <p:nvPr/>
        </p:nvSpPr>
        <p:spPr bwMode="auto">
          <a:xfrm>
            <a:off x="539750" y="3500438"/>
            <a:ext cx="8064500" cy="83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zh-CN" altLang="en-US" b="1">
                <a:solidFill>
                  <a:srgbClr val="000066"/>
                </a:solidFill>
                <a:latin typeface="华文中宋" panose="02010600040101010101" pitchFamily="2" charset="-122"/>
              </a:rPr>
              <a:t>　（</a:t>
            </a:r>
            <a:r>
              <a:rPr kumimoji="1" lang="en-US" altLang="zh-CN" b="1">
                <a:solidFill>
                  <a:srgbClr val="000066"/>
                </a:solidFill>
                <a:latin typeface="华文中宋" panose="02010600040101010101" pitchFamily="2" charset="-122"/>
              </a:rPr>
              <a:t>2</a:t>
            </a:r>
            <a:r>
              <a:rPr kumimoji="1" lang="zh-CN" altLang="en-US" b="1">
                <a:solidFill>
                  <a:srgbClr val="000066"/>
                </a:solidFill>
                <a:latin typeface="华文中宋" panose="02010600040101010101" pitchFamily="2" charset="-122"/>
              </a:rPr>
              <a:t>）课前预习必须做书面报告，课上请老师审阅。无预习报告或预习报告不合格者不准上课。</a:t>
            </a:r>
            <a:endParaRPr kumimoji="1" lang="zh-CN" altLang="en-US" b="1">
              <a:solidFill>
                <a:srgbClr val="000066"/>
              </a:solidFill>
              <a:latin typeface="华文中宋" panose="0201060004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2293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115888"/>
            <a:ext cx="7596188" cy="8128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大学物理实验课程程序 </a:t>
            </a:r>
            <a:r>
              <a:rPr lang="en-US" altLang="zh-CN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课前预习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64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6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30" grpId="0"/>
      <p:bldP spid="764931" grpId="0"/>
      <p:bldP spid="7649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68313" y="936625"/>
            <a:ext cx="5111750" cy="598488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800" b="1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1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、实验过程要求</a:t>
            </a:r>
          </a:p>
        </p:txBody>
      </p:sp>
      <p:sp>
        <p:nvSpPr>
          <p:cNvPr id="766979" name="Rectangle 3"/>
          <p:cNvSpPr>
            <a:spLocks noChangeArrowheads="1"/>
          </p:cNvSpPr>
          <p:nvPr/>
        </p:nvSpPr>
        <p:spPr bwMode="auto">
          <a:xfrm>
            <a:off x="460375" y="1706563"/>
            <a:ext cx="80645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zh-CN" altLang="en-US" b="1">
                <a:solidFill>
                  <a:srgbClr val="000066"/>
                </a:solidFill>
                <a:latin typeface="华文中宋" panose="02010600040101010101" pitchFamily="2" charset="-122"/>
              </a:rPr>
              <a:t>（</a:t>
            </a:r>
            <a:r>
              <a:rPr kumimoji="1" lang="en-US" altLang="zh-CN" b="1">
                <a:solidFill>
                  <a:srgbClr val="000066"/>
                </a:solidFill>
                <a:latin typeface="华文中宋" panose="02010600040101010101" pitchFamily="2" charset="-122"/>
              </a:rPr>
              <a:t>1</a:t>
            </a:r>
            <a:r>
              <a:rPr kumimoji="1" lang="zh-CN" altLang="en-US" b="1">
                <a:solidFill>
                  <a:srgbClr val="000066"/>
                </a:solidFill>
                <a:latin typeface="华文中宋" panose="02010600040101010101" pitchFamily="2" charset="-122"/>
              </a:rPr>
              <a:t>）提前五分钟进入实验室，按组号入座。进任何实验室，都不要擅自动手，以免造成仪器损坏或发生事故。严格按操作要求进行操作，损坏仪器要按规定赔偿。</a:t>
            </a:r>
          </a:p>
        </p:txBody>
      </p:sp>
      <p:sp>
        <p:nvSpPr>
          <p:cNvPr id="766980" name="Rectangle 4"/>
          <p:cNvSpPr>
            <a:spLocks noChangeArrowheads="1"/>
          </p:cNvSpPr>
          <p:nvPr/>
        </p:nvSpPr>
        <p:spPr bwMode="auto">
          <a:xfrm>
            <a:off x="468313" y="3927475"/>
            <a:ext cx="8064500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）</a:t>
            </a:r>
            <a:r>
              <a:rPr kumimoji="1" lang="zh-CN" altLang="en-US" b="1">
                <a:solidFill>
                  <a:srgbClr val="000066"/>
                </a:solidFill>
                <a:latin typeface="华文中宋" panose="02010600040101010101" pitchFamily="2" charset="-122"/>
              </a:rPr>
              <a:t>注意在细节上培养科学作风</a:t>
            </a:r>
            <a:r>
              <a:rPr kumimoji="1" lang="en-US" altLang="zh-CN" b="1">
                <a:solidFill>
                  <a:srgbClr val="000066"/>
                </a:solidFill>
                <a:latin typeface="华文中宋" panose="02010600040101010101" pitchFamily="2" charset="-122"/>
              </a:rPr>
              <a:t>. </a:t>
            </a:r>
            <a:r>
              <a:rPr kumimoji="1" lang="zh-CN" altLang="en-US" b="1">
                <a:solidFill>
                  <a:srgbClr val="000066"/>
                </a:solidFill>
                <a:latin typeface="华文中宋" panose="02010600040101010101" pitchFamily="2" charset="-122"/>
              </a:rPr>
              <a:t>如仪器布局合理整齐</a:t>
            </a:r>
            <a:r>
              <a:rPr kumimoji="1" lang="en-US" altLang="zh-CN" b="1">
                <a:solidFill>
                  <a:srgbClr val="000066"/>
                </a:solidFill>
                <a:latin typeface="华文中宋" panose="02010600040101010101" pitchFamily="2" charset="-122"/>
              </a:rPr>
              <a:t>;</a:t>
            </a:r>
            <a:r>
              <a:rPr kumimoji="1" lang="zh-CN" altLang="en-US" b="1">
                <a:solidFill>
                  <a:srgbClr val="000066"/>
                </a:solidFill>
                <a:latin typeface="华文中宋" panose="02010600040101010101" pitchFamily="2" charset="-122"/>
              </a:rPr>
              <a:t>操作姿式正确文明；电学仪器经教师检查后才能通电；不要触摸光学元件的工作表面；实验完毕及时断开电源，</a:t>
            </a:r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整理仪器并恢复到原来的陈列状态；</a:t>
            </a:r>
            <a:r>
              <a:rPr kumimoji="1" lang="zh-CN" altLang="en-US" b="1">
                <a:solidFill>
                  <a:srgbClr val="000066"/>
                </a:solidFill>
                <a:latin typeface="华文中宋" panose="02010600040101010101" pitchFamily="2" charset="-122"/>
              </a:rPr>
              <a:t>主动请老师指导操作、检查数据、验收仪器。 </a:t>
            </a:r>
          </a:p>
        </p:txBody>
      </p:sp>
      <p:sp>
        <p:nvSpPr>
          <p:cNvPr id="13317" name="文本框 1"/>
          <p:cNvSpPr txBox="1">
            <a:spLocks noChangeArrowheads="1"/>
          </p:cNvSpPr>
          <p:nvPr/>
        </p:nvSpPr>
        <p:spPr bwMode="auto">
          <a:xfrm>
            <a:off x="1555750" y="2997200"/>
            <a:ext cx="53292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defRPr/>
            </a:pPr>
            <a:r>
              <a:rPr lang="zh-CN" altLang="en-US" b="1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疫情期间，考核学生腾讯课堂、腾讯会议等的出勤</a:t>
            </a:r>
          </a:p>
        </p:txBody>
      </p:sp>
      <p:sp>
        <p:nvSpPr>
          <p:cNvPr id="13318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-31750" y="115888"/>
            <a:ext cx="7267575" cy="8128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大学物理实验课程程序</a:t>
            </a:r>
            <a:r>
              <a:rPr lang="en-US" altLang="zh-CN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实验过程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6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6979" grpId="0"/>
      <p:bldP spid="7669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02" name="Rectangle 2"/>
          <p:cNvSpPr>
            <a:spLocks noChangeArrowheads="1"/>
          </p:cNvSpPr>
          <p:nvPr/>
        </p:nvSpPr>
        <p:spPr bwMode="auto">
          <a:xfrm>
            <a:off x="539750" y="1239838"/>
            <a:ext cx="7991475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）</a:t>
            </a:r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</a:rPr>
              <a:t>实验数据记录完整，实事求是。有些实验条件（如温度、仪器规格等）比较重要，但不一定参加运算，不要漏记。</a:t>
            </a:r>
          </a:p>
          <a:p>
            <a:r>
              <a:rPr kumimoji="1" lang="zh-CN" altLang="en-US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68003" name="Rectangle 3"/>
          <p:cNvSpPr>
            <a:spLocks noChangeArrowheads="1"/>
          </p:cNvSpPr>
          <p:nvPr/>
        </p:nvSpPr>
        <p:spPr bwMode="auto">
          <a:xfrm>
            <a:off x="442913" y="2349500"/>
            <a:ext cx="7991475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en-US" altLang="zh-CN" b="1">
                <a:solidFill>
                  <a:srgbClr val="00B050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zh-CN" altLang="en-US" b="1">
                <a:solidFill>
                  <a:srgbClr val="00B050"/>
                </a:solidFill>
                <a:latin typeface="Times New Roman" panose="02020603050405020304" pitchFamily="18" charset="0"/>
              </a:rPr>
              <a:t>实验数据不得随意改动，仅当确认测量有误时才能修改。先在原数据上轻轻地划一条横线，再把重新测到的数据工整地写在一旁，必要时应注明更改理由。不应重笔描画、涂抹黑块甚至撕扯挖补，这样既影响卷面整洁，也失去了分析错误的依据。有时毁掉的数据反而是正确的。     </a:t>
            </a:r>
          </a:p>
        </p:txBody>
      </p:sp>
      <p:sp>
        <p:nvSpPr>
          <p:cNvPr id="14340" name="Rectangl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0" y="188913"/>
            <a:ext cx="8429625" cy="741362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大学物理实验课程程序</a:t>
            </a:r>
            <a:r>
              <a:rPr lang="en-US" altLang="zh-CN" sz="3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>
                <a:solidFill>
                  <a:srgbClr val="00808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实验过程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9750" y="4508500"/>
            <a:ext cx="8135938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kumimoji="1" lang="en-US" altLang="zh-CN">
                <a:solidFill>
                  <a:srgbClr val="000066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</a:rPr>
              <a:t>实验课绝不以</a:t>
            </a:r>
            <a:r>
              <a:rPr kumimoji="1" lang="zh-CN" altLang="en-US" b="1">
                <a:solidFill>
                  <a:srgbClr val="000066"/>
                </a:solidFill>
                <a:latin typeface="华文中宋" panose="02010600040101010101" pitchFamily="2" charset="-122"/>
              </a:rPr>
              <a:t>“</a:t>
            </a:r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</a:rPr>
              <a:t>数据完美</a:t>
            </a:r>
            <a:r>
              <a:rPr kumimoji="1" lang="zh-CN" altLang="en-US" b="1">
                <a:solidFill>
                  <a:srgbClr val="000066"/>
                </a:solidFill>
                <a:latin typeface="华文中宋" panose="02010600040101010101" pitchFamily="2" charset="-122"/>
              </a:rPr>
              <a:t>”</a:t>
            </a:r>
            <a:r>
              <a:rPr kumimoji="1" lang="zh-CN" altLang="en-US" b="1">
                <a:solidFill>
                  <a:srgbClr val="000066"/>
                </a:solidFill>
                <a:latin typeface="Times New Roman" panose="02020603050405020304" pitchFamily="18" charset="0"/>
              </a:rPr>
              <a:t>评定成绩，切不可主观意愿更改数据，更不允许抄袭、拼凑和伪造数据。只有依靠真实数据，才能看到事物的本来面貌。操作完毕应主动请教师审核实验记录并签字，</a:t>
            </a:r>
            <a:r>
              <a:rPr kumimoji="1" lang="zh-CN" altLang="en-US">
                <a:solidFill>
                  <a:srgbClr val="FF0066"/>
                </a:solidFill>
                <a:latin typeface="Times New Roman" panose="02020603050405020304" pitchFamily="18" charset="0"/>
              </a:rPr>
              <a:t>不</a:t>
            </a:r>
            <a:r>
              <a:rPr kumimoji="1" lang="zh-CN" altLang="en-US" b="1">
                <a:solidFill>
                  <a:srgbClr val="FF0066"/>
                </a:solidFill>
                <a:latin typeface="Times New Roman" panose="02020603050405020304" pitchFamily="18" charset="0"/>
              </a:rPr>
              <a:t>经教师签字的记录无效</a:t>
            </a:r>
            <a:r>
              <a:rPr kumimoji="1" lang="zh-CN" altLang="en-US">
                <a:solidFill>
                  <a:srgbClr val="FF0066"/>
                </a:solidFill>
                <a:latin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6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02" grpId="0"/>
      <p:bldP spid="768003" grpId="0"/>
      <p:bldP spid="5" grpId="0"/>
    </p:bld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7857</TotalTime>
  <Words>2121</Words>
  <Application>Microsoft Office PowerPoint</Application>
  <PresentationFormat>全屏显示(4:3)</PresentationFormat>
  <Paragraphs>239</Paragraphs>
  <Slides>38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2" baseType="lpstr">
      <vt:lpstr>黑体</vt:lpstr>
      <vt:lpstr>华文隶书</vt:lpstr>
      <vt:lpstr>华文中宋</vt:lpstr>
      <vt:lpstr>隶书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古瓶荷花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3、课后完成实验报告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常用函数的不确定度传递公式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大学物理实验</dc:title>
  <dc:creator>User</dc:creator>
  <cp:lastModifiedBy>yiduo</cp:lastModifiedBy>
  <cp:revision>184</cp:revision>
  <dcterms:created xsi:type="dcterms:W3CDTF">2007-03-01T02:00:05Z</dcterms:created>
  <dcterms:modified xsi:type="dcterms:W3CDTF">2022-03-16T11:01:47Z</dcterms:modified>
</cp:coreProperties>
</file>