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handoutMasterIdLst>
    <p:handoutMasterId r:id="rId18"/>
  </p:handoutMasterIdLst>
  <p:sldIdLst>
    <p:sldId id="421" r:id="rId2"/>
    <p:sldId id="391" r:id="rId3"/>
    <p:sldId id="435" r:id="rId4"/>
    <p:sldId id="398" r:id="rId5"/>
    <p:sldId id="436" r:id="rId6"/>
    <p:sldId id="422" r:id="rId7"/>
    <p:sldId id="423" r:id="rId8"/>
    <p:sldId id="437" r:id="rId9"/>
    <p:sldId id="439" r:id="rId10"/>
    <p:sldId id="440" r:id="rId11"/>
    <p:sldId id="425" r:id="rId12"/>
    <p:sldId id="442" r:id="rId13"/>
    <p:sldId id="443" r:id="rId14"/>
    <p:sldId id="438" r:id="rId15"/>
    <p:sldId id="441" r:id="rId16"/>
    <p:sldId id="377" r:id="rId17"/>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华文中宋" pitchFamily="2" charset="-122"/>
        <a:cs typeface="+mn-cs"/>
      </a:defRPr>
    </a:lvl1pPr>
    <a:lvl2pPr marL="457200" algn="l" rtl="0" fontAlgn="base">
      <a:spcBef>
        <a:spcPct val="0"/>
      </a:spcBef>
      <a:spcAft>
        <a:spcPct val="0"/>
      </a:spcAft>
      <a:defRPr sz="2400" kern="1200">
        <a:solidFill>
          <a:schemeClr val="tx1"/>
        </a:solidFill>
        <a:latin typeface="Arial" charset="0"/>
        <a:ea typeface="华文中宋" pitchFamily="2" charset="-122"/>
        <a:cs typeface="+mn-cs"/>
      </a:defRPr>
    </a:lvl2pPr>
    <a:lvl3pPr marL="914400" algn="l" rtl="0" fontAlgn="base">
      <a:spcBef>
        <a:spcPct val="0"/>
      </a:spcBef>
      <a:spcAft>
        <a:spcPct val="0"/>
      </a:spcAft>
      <a:defRPr sz="2400" kern="1200">
        <a:solidFill>
          <a:schemeClr val="tx1"/>
        </a:solidFill>
        <a:latin typeface="Arial" charset="0"/>
        <a:ea typeface="华文中宋" pitchFamily="2" charset="-122"/>
        <a:cs typeface="+mn-cs"/>
      </a:defRPr>
    </a:lvl3pPr>
    <a:lvl4pPr marL="1371600" algn="l" rtl="0" fontAlgn="base">
      <a:spcBef>
        <a:spcPct val="0"/>
      </a:spcBef>
      <a:spcAft>
        <a:spcPct val="0"/>
      </a:spcAft>
      <a:defRPr sz="2400" kern="1200">
        <a:solidFill>
          <a:schemeClr val="tx1"/>
        </a:solidFill>
        <a:latin typeface="Arial" charset="0"/>
        <a:ea typeface="华文中宋" pitchFamily="2" charset="-122"/>
        <a:cs typeface="+mn-cs"/>
      </a:defRPr>
    </a:lvl4pPr>
    <a:lvl5pPr marL="1828800" algn="l" rtl="0" fontAlgn="base">
      <a:spcBef>
        <a:spcPct val="0"/>
      </a:spcBef>
      <a:spcAft>
        <a:spcPct val="0"/>
      </a:spcAft>
      <a:defRPr sz="2400" kern="1200">
        <a:solidFill>
          <a:schemeClr val="tx1"/>
        </a:solidFill>
        <a:latin typeface="Arial" charset="0"/>
        <a:ea typeface="华文中宋" pitchFamily="2" charset="-122"/>
        <a:cs typeface="+mn-cs"/>
      </a:defRPr>
    </a:lvl5pPr>
    <a:lvl6pPr marL="2286000" algn="l" defTabSz="914400" rtl="0" eaLnBrk="1" latinLnBrk="0" hangingPunct="1">
      <a:defRPr sz="2400" kern="1200">
        <a:solidFill>
          <a:schemeClr val="tx1"/>
        </a:solidFill>
        <a:latin typeface="Arial" charset="0"/>
        <a:ea typeface="华文中宋" pitchFamily="2" charset="-122"/>
        <a:cs typeface="+mn-cs"/>
      </a:defRPr>
    </a:lvl6pPr>
    <a:lvl7pPr marL="2743200" algn="l" defTabSz="914400" rtl="0" eaLnBrk="1" latinLnBrk="0" hangingPunct="1">
      <a:defRPr sz="2400" kern="1200">
        <a:solidFill>
          <a:schemeClr val="tx1"/>
        </a:solidFill>
        <a:latin typeface="Arial" charset="0"/>
        <a:ea typeface="华文中宋" pitchFamily="2" charset="-122"/>
        <a:cs typeface="+mn-cs"/>
      </a:defRPr>
    </a:lvl7pPr>
    <a:lvl8pPr marL="3200400" algn="l" defTabSz="914400" rtl="0" eaLnBrk="1" latinLnBrk="0" hangingPunct="1">
      <a:defRPr sz="2400" kern="1200">
        <a:solidFill>
          <a:schemeClr val="tx1"/>
        </a:solidFill>
        <a:latin typeface="Arial" charset="0"/>
        <a:ea typeface="华文中宋" pitchFamily="2" charset="-122"/>
        <a:cs typeface="+mn-cs"/>
      </a:defRPr>
    </a:lvl8pPr>
    <a:lvl9pPr marL="3657600" algn="l" defTabSz="914400" rtl="0" eaLnBrk="1" latinLnBrk="0" hangingPunct="1">
      <a:defRPr sz="2400" kern="1200">
        <a:solidFill>
          <a:schemeClr val="tx1"/>
        </a:solidFill>
        <a:latin typeface="Arial" charset="0"/>
        <a:ea typeface="华文中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99CC"/>
    <a:srgbClr val="FF0000"/>
    <a:srgbClr val="990000"/>
    <a:srgbClr val="006666"/>
    <a:srgbClr val="FF66CC"/>
    <a:srgbClr val="065A5A"/>
    <a:srgbClr val="CC0066"/>
    <a:srgbClr val="66FF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1678" autoAdjust="0"/>
  </p:normalViewPr>
  <p:slideViewPr>
    <p:cSldViewPr snapToObjects="1">
      <p:cViewPr>
        <p:scale>
          <a:sx n="100" d="100"/>
          <a:sy n="100" d="100"/>
        </p:scale>
        <p:origin x="2040" y="-1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48" d="100"/>
          <a:sy n="48" d="100"/>
        </p:scale>
        <p:origin x="-19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15198862642169736"/>
          <c:y val="4.5689381419915097E-2"/>
          <c:w val="0.79633770778652657"/>
          <c:h val="0.8051061209941347"/>
        </c:manualLayout>
      </c:layout>
      <c:scatterChart>
        <c:scatterStyle val="smoothMarker"/>
        <c:varyColors val="0"/>
        <c:ser>
          <c:idx val="0"/>
          <c:order val="0"/>
          <c:xVal>
            <c:numRef>
              <c:f>Sheet1!$A$2:$A$19</c:f>
              <c:numCache>
                <c:formatCode>General</c:formatCode>
                <c:ptCount val="18"/>
                <c:pt idx="0">
                  <c:v>507.9</c:v>
                </c:pt>
                <c:pt idx="1">
                  <c:v>508</c:v>
                </c:pt>
                <c:pt idx="2">
                  <c:v>508.1</c:v>
                </c:pt>
                <c:pt idx="3">
                  <c:v>508.20000000000005</c:v>
                </c:pt>
                <c:pt idx="4">
                  <c:v>508.30000000000007</c:v>
                </c:pt>
                <c:pt idx="5">
                  <c:v>508.40000000000009</c:v>
                </c:pt>
                <c:pt idx="6">
                  <c:v>508.50000000000011</c:v>
                </c:pt>
                <c:pt idx="7">
                  <c:v>508.60000000000019</c:v>
                </c:pt>
                <c:pt idx="8">
                  <c:v>508.70000000000016</c:v>
                </c:pt>
                <c:pt idx="9">
                  <c:v>508.80000000000018</c:v>
                </c:pt>
                <c:pt idx="10">
                  <c:v>508.9000000000002</c:v>
                </c:pt>
                <c:pt idx="11">
                  <c:v>509.00000000000028</c:v>
                </c:pt>
                <c:pt idx="12">
                  <c:v>509.2</c:v>
                </c:pt>
                <c:pt idx="13">
                  <c:v>509.3</c:v>
                </c:pt>
                <c:pt idx="14">
                  <c:v>509.4000000000002</c:v>
                </c:pt>
                <c:pt idx="15">
                  <c:v>509.5</c:v>
                </c:pt>
                <c:pt idx="16">
                  <c:v>509.6</c:v>
                </c:pt>
                <c:pt idx="17">
                  <c:v>509.7</c:v>
                </c:pt>
              </c:numCache>
            </c:numRef>
          </c:xVal>
          <c:yVal>
            <c:numRef>
              <c:f>Sheet1!$C$2:$C$19</c:f>
              <c:numCache>
                <c:formatCode>0.0000_ </c:formatCode>
                <c:ptCount val="18"/>
                <c:pt idx="0">
                  <c:v>1.7500000000000005E-2</c:v>
                </c:pt>
                <c:pt idx="1">
                  <c:v>2.0000000000000004E-2</c:v>
                </c:pt>
                <c:pt idx="2">
                  <c:v>2.2500000000000003E-2</c:v>
                </c:pt>
                <c:pt idx="3">
                  <c:v>2.6250000000000002E-2</c:v>
                </c:pt>
                <c:pt idx="4">
                  <c:v>3.125E-2</c:v>
                </c:pt>
                <c:pt idx="5">
                  <c:v>4.6249999999999986E-2</c:v>
                </c:pt>
                <c:pt idx="6">
                  <c:v>6.3750000000000001E-2</c:v>
                </c:pt>
                <c:pt idx="7">
                  <c:v>8.6250000000000007E-2</c:v>
                </c:pt>
                <c:pt idx="8">
                  <c:v>0.10625000000000001</c:v>
                </c:pt>
                <c:pt idx="9">
                  <c:v>0.13625000000000001</c:v>
                </c:pt>
                <c:pt idx="10">
                  <c:v>0.115</c:v>
                </c:pt>
                <c:pt idx="11">
                  <c:v>0.05</c:v>
                </c:pt>
                <c:pt idx="12">
                  <c:v>3.0000000000000002E-2</c:v>
                </c:pt>
                <c:pt idx="13">
                  <c:v>2.8500000000000001E-2</c:v>
                </c:pt>
                <c:pt idx="14">
                  <c:v>2.5500000000000002E-2</c:v>
                </c:pt>
                <c:pt idx="15">
                  <c:v>2.1250000000000002E-2</c:v>
                </c:pt>
                <c:pt idx="16">
                  <c:v>1.7500000000000005E-2</c:v>
                </c:pt>
                <c:pt idx="17">
                  <c:v>1.6250000000000001E-2</c:v>
                </c:pt>
              </c:numCache>
            </c:numRef>
          </c:yVal>
          <c:smooth val="1"/>
          <c:extLst>
            <c:ext xmlns:c16="http://schemas.microsoft.com/office/drawing/2014/chart" uri="{C3380CC4-5D6E-409C-BE32-E72D297353CC}">
              <c16:uniqueId val="{00000000-3E9F-4F8A-BB2F-282AADABE34C}"/>
            </c:ext>
          </c:extLst>
        </c:ser>
        <c:dLbls>
          <c:showLegendKey val="0"/>
          <c:showVal val="0"/>
          <c:showCatName val="0"/>
          <c:showSerName val="0"/>
          <c:showPercent val="0"/>
          <c:showBubbleSize val="0"/>
        </c:dLbls>
        <c:axId val="393060264"/>
        <c:axId val="395509816"/>
      </c:scatterChart>
      <c:valAx>
        <c:axId val="393060264"/>
        <c:scaling>
          <c:orientation val="minMax"/>
        </c:scaling>
        <c:delete val="0"/>
        <c:axPos val="b"/>
        <c:title>
          <c:tx>
            <c:rich>
              <a:bodyPr/>
              <a:lstStyle/>
              <a:p>
                <a:pPr>
                  <a:defRPr/>
                </a:pPr>
                <a:r>
                  <a:rPr lang="en-US"/>
                  <a:t>f(Hz)</a:t>
                </a:r>
                <a:endParaRPr lang="zh-CN"/>
              </a:p>
            </c:rich>
          </c:tx>
          <c:layout>
            <c:manualLayout>
              <c:xMode val="edge"/>
              <c:yMode val="edge"/>
              <c:x val="0.88153937007874017"/>
              <c:y val="0.78600823045267521"/>
            </c:manualLayout>
          </c:layout>
          <c:overlay val="0"/>
        </c:title>
        <c:numFmt formatCode="General" sourceLinked="1"/>
        <c:majorTickMark val="none"/>
        <c:minorTickMark val="none"/>
        <c:tickLblPos val="nextTo"/>
        <c:crossAx val="395509816"/>
        <c:crosses val="autoZero"/>
        <c:crossBetween val="midCat"/>
      </c:valAx>
      <c:valAx>
        <c:axId val="395509816"/>
        <c:scaling>
          <c:orientation val="minMax"/>
        </c:scaling>
        <c:delete val="0"/>
        <c:axPos val="l"/>
        <c:title>
          <c:tx>
            <c:rich>
              <a:bodyPr/>
              <a:lstStyle/>
              <a:p>
                <a:pPr>
                  <a:defRPr/>
                </a:pPr>
                <a:r>
                  <a:rPr lang="en-US"/>
                  <a:t>A(mm)</a:t>
                </a:r>
                <a:endParaRPr lang="zh-CN"/>
              </a:p>
            </c:rich>
          </c:tx>
          <c:layout>
            <c:manualLayout>
              <c:xMode val="edge"/>
              <c:yMode val="edge"/>
              <c:x val="0.18514502662097373"/>
              <c:y val="2.643178535718254E-2"/>
            </c:manualLayout>
          </c:layout>
          <c:overlay val="0"/>
        </c:title>
        <c:numFmt formatCode="0.0000_ " sourceLinked="1"/>
        <c:majorTickMark val="none"/>
        <c:minorTickMark val="none"/>
        <c:tickLblPos val="nextTo"/>
        <c:crossAx val="393060264"/>
        <c:crosses val="autoZero"/>
        <c:crossBetween val="midCat"/>
      </c:valAx>
    </c:plotArea>
    <c:plotVisOnly val="1"/>
    <c:dispBlanksAs val="gap"/>
    <c:showDLblsOverMax val="0"/>
  </c:chart>
  <c:txPr>
    <a:bodyPr/>
    <a:lstStyle/>
    <a:p>
      <a:pPr>
        <a:defRPr sz="1800">
          <a:solidFill>
            <a:srgbClr val="006666"/>
          </a:solidFil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5621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5621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B7B5F2EC-42F1-4E01-9F65-5651DD1C799A}" type="slidenum">
              <a:rPr lang="en-US" altLang="zh-CN"/>
              <a:pPr>
                <a:defRPr/>
              </a:pPr>
              <a:t>‹#›</a:t>
            </a:fld>
            <a:endParaRPr lang="en-US" altLang="zh-CN"/>
          </a:p>
        </p:txBody>
      </p:sp>
    </p:spTree>
    <p:extLst>
      <p:ext uri="{BB962C8B-B14F-4D97-AF65-F5344CB8AC3E}">
        <p14:creationId xmlns:p14="http://schemas.microsoft.com/office/powerpoint/2010/main" val="1626888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slide" Target="../slides/slide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slide" Target="../slides/slide11.xml"/><Relationship Id="rId2" Type="http://schemas.openxmlformats.org/officeDocument/2006/relationships/slideLayout" Target="../slideLayouts/slideLayout2.xml"/><Relationship Id="rId16" Type="http://schemas.openxmlformats.org/officeDocument/2006/relationships/slide" Target="../slides/slide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40" descr="bj"/>
          <p:cNvPicPr>
            <a:picLocks noChangeAspect="1" noChangeArrowheads="1"/>
          </p:cNvPicPr>
          <p:nvPr userDrawn="1"/>
        </p:nvPicPr>
        <p:blipFill>
          <a:blip r:embed="rId13" cstate="print"/>
          <a:srcRect/>
          <a:stretch>
            <a:fillRect/>
          </a:stretch>
        </p:blipFill>
        <p:spPr bwMode="auto">
          <a:xfrm>
            <a:off x="0" y="6134100"/>
            <a:ext cx="9144000" cy="739775"/>
          </a:xfrm>
          <a:prstGeom prst="rect">
            <a:avLst/>
          </a:prstGeom>
          <a:noFill/>
          <a:ln w="9525">
            <a:noFill/>
            <a:miter lim="800000"/>
            <a:headEnd/>
            <a:tailEnd/>
          </a:ln>
        </p:spPr>
      </p:pic>
      <p:grpSp>
        <p:nvGrpSpPr>
          <p:cNvPr id="5123" name="Group 20"/>
          <p:cNvGrpSpPr>
            <a:grpSpLocks/>
          </p:cNvGrpSpPr>
          <p:nvPr userDrawn="1"/>
        </p:nvGrpSpPr>
        <p:grpSpPr bwMode="auto">
          <a:xfrm>
            <a:off x="6805613" y="6415088"/>
            <a:ext cx="198437" cy="327025"/>
            <a:chOff x="3492" y="3902"/>
            <a:chExt cx="155" cy="257"/>
          </a:xfrm>
        </p:grpSpPr>
        <p:sp>
          <p:nvSpPr>
            <p:cNvPr id="462869" name="AutoShape 21">
              <a:hlinkClick r:id="" action="ppaction://hlinkshowjump?jump=lastslide"/>
            </p:cNvPr>
            <p:cNvSpPr>
              <a:spLocks noChangeArrowheads="1"/>
            </p:cNvSpPr>
            <p:nvPr userDrawn="1"/>
          </p:nvSpPr>
          <p:spPr bwMode="auto">
            <a:xfrm rot="5400000">
              <a:off x="3441" y="3953"/>
              <a:ext cx="257" cy="155"/>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462870" name="Line 22">
              <a:hlinkClick r:id="" action="ppaction://hlinkshowjump?jump=lastslide"/>
            </p:cNvPr>
            <p:cNvSpPr>
              <a:spLocks noChangeShapeType="1"/>
            </p:cNvSpPr>
            <p:nvPr userDrawn="1"/>
          </p:nvSpPr>
          <p:spPr bwMode="auto">
            <a:xfrm>
              <a:off x="3647" y="3923"/>
              <a:ext cx="0" cy="203"/>
            </a:xfrm>
            <a:prstGeom prst="line">
              <a:avLst/>
            </a:prstGeom>
            <a:noFill/>
            <a:ln w="28575">
              <a:solidFill>
                <a:srgbClr val="ACEAFE"/>
              </a:solidFill>
              <a:round/>
              <a:headEnd/>
              <a:tailEnd/>
            </a:ln>
            <a:effectLst>
              <a:prstShdw prst="shdw17" dist="17961" dir="2700000">
                <a:srgbClr val="ACEAFE">
                  <a:gamma/>
                  <a:shade val="60000"/>
                  <a:invGamma/>
                </a:srgbClr>
              </a:prstShdw>
            </a:effectLst>
          </p:spPr>
          <p:txBody>
            <a:bodyPr/>
            <a:lstStyle/>
            <a:p>
              <a:pPr>
                <a:defRPr/>
              </a:pPr>
              <a:endParaRPr lang="zh-CN" altLang="en-US"/>
            </a:p>
          </p:txBody>
        </p:sp>
      </p:grpSp>
      <p:sp>
        <p:nvSpPr>
          <p:cNvPr id="462871" name="AutoShape 23">
            <a:hlinkClick r:id="" action="ppaction://hlinkshowjump?jump=nextslide"/>
          </p:cNvPr>
          <p:cNvSpPr>
            <a:spLocks noChangeArrowheads="1"/>
          </p:cNvSpPr>
          <p:nvPr userDrawn="1"/>
        </p:nvSpPr>
        <p:spPr bwMode="auto">
          <a:xfrm rot="5400000">
            <a:off x="7471569" y="6479382"/>
            <a:ext cx="327025" cy="198437"/>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462872" name="AutoShape 24">
            <a:hlinkClick r:id="" action="ppaction://hlinkshowjump?jump=previousslide"/>
          </p:cNvPr>
          <p:cNvSpPr>
            <a:spLocks noChangeArrowheads="1"/>
          </p:cNvSpPr>
          <p:nvPr userDrawn="1"/>
        </p:nvSpPr>
        <p:spPr bwMode="auto">
          <a:xfrm rot="16200000">
            <a:off x="8019256" y="6479382"/>
            <a:ext cx="327025" cy="198438"/>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grpSp>
        <p:nvGrpSpPr>
          <p:cNvPr id="5126" name="Group 25"/>
          <p:cNvGrpSpPr>
            <a:grpSpLocks/>
          </p:cNvGrpSpPr>
          <p:nvPr userDrawn="1"/>
        </p:nvGrpSpPr>
        <p:grpSpPr bwMode="auto">
          <a:xfrm>
            <a:off x="8766175" y="6415088"/>
            <a:ext cx="198438" cy="327025"/>
            <a:chOff x="4558" y="3875"/>
            <a:chExt cx="155" cy="257"/>
          </a:xfrm>
        </p:grpSpPr>
        <p:sp>
          <p:nvSpPr>
            <p:cNvPr id="462874" name="AutoShape 26">
              <a:hlinkClick r:id="" action="ppaction://hlinkshowjump?jump=firstslide"/>
            </p:cNvPr>
            <p:cNvSpPr>
              <a:spLocks noChangeArrowheads="1"/>
            </p:cNvSpPr>
            <p:nvPr userDrawn="1"/>
          </p:nvSpPr>
          <p:spPr bwMode="auto">
            <a:xfrm rot="16200000">
              <a:off x="4507" y="3926"/>
              <a:ext cx="257" cy="155"/>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462875" name="Line 27"/>
            <p:cNvSpPr>
              <a:spLocks noChangeShapeType="1"/>
            </p:cNvSpPr>
            <p:nvPr userDrawn="1"/>
          </p:nvSpPr>
          <p:spPr bwMode="auto">
            <a:xfrm>
              <a:off x="4558" y="3896"/>
              <a:ext cx="0" cy="203"/>
            </a:xfrm>
            <a:prstGeom prst="line">
              <a:avLst/>
            </a:prstGeom>
            <a:noFill/>
            <a:ln w="28575">
              <a:solidFill>
                <a:srgbClr val="ACEAFE"/>
              </a:solidFill>
              <a:round/>
              <a:headEnd/>
              <a:tailEnd/>
            </a:ln>
            <a:effectLst>
              <a:prstShdw prst="shdw17" dist="17961" dir="2700000">
                <a:srgbClr val="ACEAFE">
                  <a:gamma/>
                  <a:shade val="60000"/>
                  <a:invGamma/>
                </a:srgbClr>
              </a:prstShdw>
            </a:effectLst>
          </p:spPr>
          <p:txBody>
            <a:bodyPr/>
            <a:lstStyle/>
            <a:p>
              <a:pPr>
                <a:defRPr/>
              </a:pPr>
              <a:endParaRPr lang="zh-CN" altLang="en-US"/>
            </a:p>
          </p:txBody>
        </p:sp>
      </p:grpSp>
      <p:pic>
        <p:nvPicPr>
          <p:cNvPr id="5127" name="Picture 37" descr="bj"/>
          <p:cNvPicPr>
            <a:picLocks noChangeAspect="1" noChangeArrowheads="1"/>
          </p:cNvPicPr>
          <p:nvPr userDrawn="1"/>
        </p:nvPicPr>
        <p:blipFill>
          <a:blip r:embed="rId13" cstate="print"/>
          <a:srcRect/>
          <a:stretch>
            <a:fillRect/>
          </a:stretch>
        </p:blipFill>
        <p:spPr bwMode="auto">
          <a:xfrm>
            <a:off x="0" y="0"/>
            <a:ext cx="9144000" cy="739775"/>
          </a:xfrm>
          <a:prstGeom prst="rect">
            <a:avLst/>
          </a:prstGeom>
          <a:noFill/>
          <a:ln w="9525">
            <a:noFill/>
            <a:miter lim="800000"/>
            <a:headEnd/>
            <a:tailEnd/>
          </a:ln>
        </p:spPr>
      </p:pic>
      <p:sp>
        <p:nvSpPr>
          <p:cNvPr id="462881" name="Rectangle 33"/>
          <p:cNvSpPr>
            <a:spLocks noChangeArrowheads="1"/>
          </p:cNvSpPr>
          <p:nvPr userDrawn="1"/>
        </p:nvSpPr>
        <p:spPr bwMode="auto">
          <a:xfrm>
            <a:off x="0" y="765175"/>
            <a:ext cx="9144000" cy="73025"/>
          </a:xfrm>
          <a:prstGeom prst="rect">
            <a:avLst/>
          </a:prstGeom>
          <a:gradFill rotWithShape="1">
            <a:gsLst>
              <a:gs pos="0">
                <a:srgbClr val="FF3300"/>
              </a:gs>
              <a:gs pos="100000">
                <a:schemeClr val="bg1"/>
              </a:gs>
            </a:gsLst>
            <a:lin ang="0" scaled="1"/>
          </a:gradFill>
          <a:ln w="9525">
            <a:noFill/>
            <a:miter lim="800000"/>
            <a:headEnd/>
            <a:tailEnd/>
          </a:ln>
          <a:effectLst/>
        </p:spPr>
        <p:txBody>
          <a:bodyPr wrap="none" anchor="ctr"/>
          <a:lstStyle/>
          <a:p>
            <a:pPr>
              <a:defRPr/>
            </a:pPr>
            <a:endParaRPr lang="zh-CN" altLang="en-US"/>
          </a:p>
        </p:txBody>
      </p:sp>
      <p:sp>
        <p:nvSpPr>
          <p:cNvPr id="462882" name="Rectangle 34"/>
          <p:cNvSpPr>
            <a:spLocks noChangeArrowheads="1"/>
          </p:cNvSpPr>
          <p:nvPr userDrawn="1"/>
        </p:nvSpPr>
        <p:spPr bwMode="auto">
          <a:xfrm>
            <a:off x="0" y="6308725"/>
            <a:ext cx="9144000" cy="73025"/>
          </a:xfrm>
          <a:prstGeom prst="rect">
            <a:avLst/>
          </a:prstGeom>
          <a:gradFill rotWithShape="1">
            <a:gsLst>
              <a:gs pos="0">
                <a:schemeClr val="bg1"/>
              </a:gs>
              <a:gs pos="100000">
                <a:srgbClr val="FF3300"/>
              </a:gs>
            </a:gsLst>
            <a:lin ang="0" scaled="1"/>
          </a:gradFill>
          <a:ln w="9525">
            <a:noFill/>
            <a:miter lim="800000"/>
            <a:headEnd/>
            <a:tailEnd/>
          </a:ln>
          <a:effectLst/>
        </p:spPr>
        <p:txBody>
          <a:bodyPr wrap="none" anchor="ctr"/>
          <a:lstStyle/>
          <a:p>
            <a:pPr>
              <a:defRPr/>
            </a:pPr>
            <a:endParaRPr lang="zh-CN" altLang="en-US"/>
          </a:p>
        </p:txBody>
      </p:sp>
      <p:sp>
        <p:nvSpPr>
          <p:cNvPr id="462889" name="Text Box 41"/>
          <p:cNvSpPr txBox="1">
            <a:spLocks noChangeArrowheads="1"/>
          </p:cNvSpPr>
          <p:nvPr userDrawn="1"/>
        </p:nvSpPr>
        <p:spPr bwMode="auto">
          <a:xfrm>
            <a:off x="6408738" y="23813"/>
            <a:ext cx="5397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4" action="ppaction://hlinksldjump"/>
              </a:rPr>
              <a:t>目的</a:t>
            </a:r>
            <a:endParaRPr lang="zh-CN" altLang="en-US" sz="1400">
              <a:solidFill>
                <a:schemeClr val="folHlink"/>
              </a:solidFill>
              <a:ea typeface="华文隶书" pitchFamily="2" charset="-122"/>
            </a:endParaRPr>
          </a:p>
        </p:txBody>
      </p:sp>
      <p:sp>
        <p:nvSpPr>
          <p:cNvPr id="462890" name="Text Box 42"/>
          <p:cNvSpPr txBox="1">
            <a:spLocks noChangeArrowheads="1"/>
          </p:cNvSpPr>
          <p:nvPr userDrawn="1"/>
        </p:nvSpPr>
        <p:spPr bwMode="auto">
          <a:xfrm>
            <a:off x="6840538" y="23813"/>
            <a:ext cx="5397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5" action="ppaction://hlinksldjump"/>
              </a:rPr>
              <a:t>原理</a:t>
            </a:r>
            <a:endParaRPr lang="zh-CN" altLang="en-US" sz="1400">
              <a:solidFill>
                <a:schemeClr val="folHlink"/>
              </a:solidFill>
              <a:ea typeface="华文隶书" pitchFamily="2" charset="-122"/>
            </a:endParaRPr>
          </a:p>
        </p:txBody>
      </p:sp>
      <p:sp>
        <p:nvSpPr>
          <p:cNvPr id="462891" name="Text Box 43"/>
          <p:cNvSpPr txBox="1">
            <a:spLocks noChangeArrowheads="1"/>
          </p:cNvSpPr>
          <p:nvPr userDrawn="1"/>
        </p:nvSpPr>
        <p:spPr bwMode="auto">
          <a:xfrm>
            <a:off x="7272338" y="23813"/>
            <a:ext cx="5397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6" action="ppaction://hlinksldjump"/>
              </a:rPr>
              <a:t>仪器</a:t>
            </a:r>
            <a:endParaRPr lang="zh-CN" altLang="en-US" sz="1400">
              <a:solidFill>
                <a:schemeClr val="folHlink"/>
              </a:solidFill>
              <a:ea typeface="华文隶书" pitchFamily="2" charset="-122"/>
            </a:endParaRPr>
          </a:p>
        </p:txBody>
      </p:sp>
      <p:sp>
        <p:nvSpPr>
          <p:cNvPr id="462892" name="Text Box 44"/>
          <p:cNvSpPr txBox="1">
            <a:spLocks noChangeArrowheads="1"/>
          </p:cNvSpPr>
          <p:nvPr userDrawn="1"/>
        </p:nvSpPr>
        <p:spPr bwMode="auto">
          <a:xfrm>
            <a:off x="7777163" y="23813"/>
            <a:ext cx="5397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7" action="ppaction://hlinksldjump"/>
              </a:rPr>
              <a:t>步骤</a:t>
            </a:r>
            <a:endParaRPr lang="zh-CN" altLang="en-US" sz="1400">
              <a:solidFill>
                <a:schemeClr val="folHlink"/>
              </a:solidFill>
              <a:ea typeface="华文隶书" pitchFamily="2" charset="-122"/>
            </a:endParaRPr>
          </a:p>
        </p:txBody>
      </p:sp>
      <p:sp>
        <p:nvSpPr>
          <p:cNvPr id="462893" name="Text Box 45"/>
          <p:cNvSpPr txBox="1">
            <a:spLocks noChangeArrowheads="1"/>
          </p:cNvSpPr>
          <p:nvPr userDrawn="1"/>
        </p:nvSpPr>
        <p:spPr bwMode="auto">
          <a:xfrm>
            <a:off x="8228013" y="23813"/>
            <a:ext cx="8953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8" action="ppaction://hlinksldjump"/>
              </a:rPr>
              <a:t>报告要求</a:t>
            </a:r>
            <a:endParaRPr lang="zh-CN" altLang="en-US" sz="1400">
              <a:solidFill>
                <a:schemeClr val="folHlink"/>
              </a:solidFill>
              <a:ea typeface="华文隶书" pitchFamily="2" charset="-122"/>
            </a:endParaRPr>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4.wmf"/><Relationship Id="rId7" Type="http://schemas.openxmlformats.org/officeDocument/2006/relationships/image" Target="../media/image27.png"/><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5.png"/><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audio" Target="file:///C:\Documents%20and%20Settings\new\&#26700;&#38754;\&#26032;&#24314;&#25991;&#20214;&#22841;%20(2)\006.06.%20&#26790;&#20013;&#30340;&#23130;&#31036;%20MARIAGE%20D'%20AMOUR.mp3" TargetMode="Externa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8.bin"/><Relationship Id="rId3" Type="http://schemas.openxmlformats.org/officeDocument/2006/relationships/image" Target="../media/image7.png"/><Relationship Id="rId7" Type="http://schemas.openxmlformats.org/officeDocument/2006/relationships/oleObject" Target="../embeddings/oleObject5.bin"/><Relationship Id="rId12" Type="http://schemas.openxmlformats.org/officeDocument/2006/relationships/image" Target="../media/image12.wmf"/><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1.wmf"/><Relationship Id="rId4" Type="http://schemas.openxmlformats.org/officeDocument/2006/relationships/image" Target="../media/image8.png"/><Relationship Id="rId9" Type="http://schemas.openxmlformats.org/officeDocument/2006/relationships/oleObject" Target="../embeddings/oleObject6.bin"/><Relationship Id="rId1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image" Target="../media/image22.w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oleObject" Target="../embeddings/oleObject12.bin"/><Relationship Id="rId5" Type="http://schemas.openxmlformats.org/officeDocument/2006/relationships/image" Target="../media/image17.wmf"/><Relationship Id="rId10" Type="http://schemas.openxmlformats.org/officeDocument/2006/relationships/image" Target="../media/image21.png"/><Relationship Id="rId4" Type="http://schemas.openxmlformats.org/officeDocument/2006/relationships/oleObject" Target="../embeddings/oleObject10.bin"/><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图片1a"/>
          <p:cNvPicPr>
            <a:picLocks noChangeAspect="1" noChangeArrowheads="1"/>
          </p:cNvPicPr>
          <p:nvPr/>
        </p:nvPicPr>
        <p:blipFill>
          <a:blip r:embed="rId2" cstate="print"/>
          <a:srcRect/>
          <a:stretch>
            <a:fillRect/>
          </a:stretch>
        </p:blipFill>
        <p:spPr bwMode="auto">
          <a:xfrm>
            <a:off x="0" y="549275"/>
            <a:ext cx="9144000" cy="6308725"/>
          </a:xfrm>
          <a:prstGeom prst="rect">
            <a:avLst/>
          </a:prstGeom>
          <a:noFill/>
          <a:ln w="9525">
            <a:noFill/>
            <a:miter lim="800000"/>
            <a:headEnd/>
            <a:tailEnd/>
          </a:ln>
        </p:spPr>
      </p:pic>
      <p:sp>
        <p:nvSpPr>
          <p:cNvPr id="6147" name="Rectangle 3"/>
          <p:cNvSpPr>
            <a:spLocks noChangeArrowheads="1"/>
          </p:cNvSpPr>
          <p:nvPr/>
        </p:nvSpPr>
        <p:spPr bwMode="auto">
          <a:xfrm>
            <a:off x="0" y="5949950"/>
            <a:ext cx="9144000" cy="908050"/>
          </a:xfrm>
          <a:prstGeom prst="rect">
            <a:avLst/>
          </a:prstGeom>
          <a:solidFill>
            <a:schemeClr val="tx2"/>
          </a:solidFill>
          <a:ln w="28575" algn="ctr">
            <a:noFill/>
            <a:miter lim="800000"/>
            <a:headEnd/>
            <a:tailEnd/>
          </a:ln>
        </p:spPr>
        <p:txBody>
          <a:bodyPr wrap="none" anchor="ctr"/>
          <a:lstStyle/>
          <a:p>
            <a:pPr algn="ctr"/>
            <a:r>
              <a:rPr kumimoji="1" lang="en-US" altLang="zh-CN" sz="2800" b="1" i="1">
                <a:latin typeface="Times New Roman" pitchFamily="18" charset="0"/>
              </a:rPr>
              <a:t>                                                       </a:t>
            </a:r>
            <a:endParaRPr kumimoji="1" lang="en-US" altLang="zh-CN" sz="2800" b="1" i="1">
              <a:solidFill>
                <a:srgbClr val="000066"/>
              </a:solidFill>
              <a:latin typeface="Times New Roman" pitchFamily="18" charset="0"/>
            </a:endParaRPr>
          </a:p>
        </p:txBody>
      </p:sp>
      <p:sp>
        <p:nvSpPr>
          <p:cNvPr id="6148" name="Rectangle 4"/>
          <p:cNvSpPr>
            <a:spLocks noChangeArrowheads="1"/>
          </p:cNvSpPr>
          <p:nvPr/>
        </p:nvSpPr>
        <p:spPr bwMode="auto">
          <a:xfrm>
            <a:off x="0" y="0"/>
            <a:ext cx="9144000" cy="908050"/>
          </a:xfrm>
          <a:prstGeom prst="rect">
            <a:avLst/>
          </a:prstGeom>
          <a:solidFill>
            <a:schemeClr val="tx2"/>
          </a:solidFill>
          <a:ln w="28575" algn="ctr">
            <a:noFill/>
            <a:miter lim="800000"/>
            <a:headEnd/>
            <a:tailEnd/>
          </a:ln>
        </p:spPr>
        <p:txBody>
          <a:bodyPr wrap="none" anchor="ctr"/>
          <a:lstStyle/>
          <a:p>
            <a:pPr algn="ctr"/>
            <a:endParaRPr lang="zh-CN" altLang="zh-CN" sz="2800" b="1"/>
          </a:p>
        </p:txBody>
      </p:sp>
      <p:sp>
        <p:nvSpPr>
          <p:cNvPr id="6149" name="WordArt 5"/>
          <p:cNvSpPr>
            <a:spLocks noChangeArrowheads="1" noChangeShapeType="1" noTextEdit="1"/>
          </p:cNvSpPr>
          <p:nvPr/>
        </p:nvSpPr>
        <p:spPr bwMode="auto">
          <a:xfrm>
            <a:off x="3924300" y="2276475"/>
            <a:ext cx="4752975" cy="1152525"/>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66"/>
                  </a:solidFill>
                  <a:round/>
                  <a:headEnd/>
                  <a:tailEnd/>
                </a:ln>
                <a:solidFill>
                  <a:srgbClr val="000066"/>
                </a:solidFill>
                <a:effectLst>
                  <a:outerShdw dist="35921" dir="2700000" algn="ctr" rotWithShape="0">
                    <a:srgbClr val="C0C0C0">
                      <a:alpha val="79999"/>
                    </a:srgbClr>
                  </a:outerShdw>
                </a:effectLst>
                <a:latin typeface="华文中宋"/>
              </a:rPr>
              <a:t>双光栅测微振动</a:t>
            </a:r>
          </a:p>
        </p:txBody>
      </p:sp>
      <p:sp>
        <p:nvSpPr>
          <p:cNvPr id="6150" name="WordArt 6"/>
          <p:cNvSpPr>
            <a:spLocks noChangeArrowheads="1" noChangeShapeType="1" noTextEdit="1"/>
          </p:cNvSpPr>
          <p:nvPr/>
        </p:nvSpPr>
        <p:spPr bwMode="auto">
          <a:xfrm>
            <a:off x="4787900" y="4149725"/>
            <a:ext cx="3063875" cy="647700"/>
          </a:xfrm>
          <a:prstGeom prst="rect">
            <a:avLst/>
          </a:prstGeom>
        </p:spPr>
        <p:txBody>
          <a:bodyPr wrap="none" fromWordArt="1">
            <a:prstTxWarp prst="textPlain">
              <a:avLst>
                <a:gd name="adj" fmla="val 50593"/>
              </a:avLst>
            </a:prstTxWarp>
          </a:bodyPr>
          <a:lstStyle/>
          <a:p>
            <a:pPr algn="ctr"/>
            <a:r>
              <a:rPr lang="zh-CN" altLang="en-US" sz="3600" kern="10" dirty="0">
                <a:ln w="12700">
                  <a:noFill/>
                  <a:round/>
                  <a:headEnd/>
                  <a:tailEnd/>
                </a:ln>
                <a:solidFill>
                  <a:srgbClr val="000066"/>
                </a:solidFill>
                <a:effectLst>
                  <a:prstShdw prst="shdw17" dist="17961" dir="13500000">
                    <a:srgbClr val="00003D"/>
                  </a:prstShdw>
                </a:effectLst>
                <a:latin typeface="华文中宋"/>
              </a:rPr>
              <a:t>大学物理实验（一）</a:t>
            </a:r>
          </a:p>
        </p:txBody>
      </p:sp>
      <p:sp>
        <p:nvSpPr>
          <p:cNvPr id="7" name="WordArt 6"/>
          <p:cNvSpPr>
            <a:spLocks noChangeArrowheads="1" noChangeShapeType="1" noTextEdit="1"/>
          </p:cNvSpPr>
          <p:nvPr/>
        </p:nvSpPr>
        <p:spPr bwMode="auto">
          <a:xfrm>
            <a:off x="5508104" y="5121188"/>
            <a:ext cx="1800324" cy="360040"/>
          </a:xfrm>
          <a:prstGeom prst="rect">
            <a:avLst/>
          </a:prstGeom>
        </p:spPr>
        <p:txBody>
          <a:bodyPr wrap="none" fromWordArt="1">
            <a:prstTxWarp prst="textPlain">
              <a:avLst>
                <a:gd name="adj" fmla="val 50593"/>
              </a:avLst>
            </a:prstTxWarp>
          </a:bodyPr>
          <a:lstStyle/>
          <a:p>
            <a:pPr algn="ctr"/>
            <a:r>
              <a:rPr lang="zh-CN" altLang="en-US" sz="3600" kern="10" dirty="0">
                <a:ln w="12700">
                  <a:noFill/>
                  <a:round/>
                  <a:headEnd/>
                  <a:tailEnd/>
                </a:ln>
                <a:solidFill>
                  <a:srgbClr val="000066"/>
                </a:solidFill>
                <a:effectLst>
                  <a:prstShdw prst="shdw17" dist="17961" dir="13500000">
                    <a:srgbClr val="00003D"/>
                  </a:prstShdw>
                </a:effectLst>
                <a:latin typeface="华文中宋"/>
              </a:rPr>
              <a:t>赵改清</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三、实验仪器</a:t>
            </a:r>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6" name="Rectangle 8"/>
          <p:cNvSpPr>
            <a:spLocks noChangeArrowheads="1"/>
          </p:cNvSpPr>
          <p:nvPr/>
        </p:nvSpPr>
        <p:spPr bwMode="auto">
          <a:xfrm>
            <a:off x="6454420" y="5343785"/>
            <a:ext cx="2139815"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z="1600" b="1" dirty="0">
                <a:solidFill>
                  <a:srgbClr val="FF66CC"/>
                </a:solidFill>
                <a:latin typeface="微软雅黑" pitchFamily="34" charset="-122"/>
                <a:ea typeface="微软雅黑" pitchFamily="34" charset="-122"/>
              </a:rPr>
              <a:t>半个周期（一个波群）内的波数</a:t>
            </a:r>
          </a:p>
        </p:txBody>
      </p:sp>
      <p:sp>
        <p:nvSpPr>
          <p:cNvPr id="3994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5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54" name="Object 18"/>
          <p:cNvGraphicFramePr>
            <a:graphicFrameLocks noChangeAspect="1"/>
          </p:cNvGraphicFramePr>
          <p:nvPr/>
        </p:nvGraphicFramePr>
        <p:xfrm>
          <a:off x="1042328" y="4909919"/>
          <a:ext cx="4667150" cy="774923"/>
        </p:xfrm>
        <a:graphic>
          <a:graphicData uri="http://schemas.openxmlformats.org/presentationml/2006/ole">
            <mc:AlternateContent xmlns:mc="http://schemas.openxmlformats.org/markup-compatibility/2006">
              <mc:Choice xmlns:v="urn:schemas-microsoft-com:vml" Requires="v">
                <p:oleObj name="Equation" r:id="rId2" imgW="2527300" imgH="419100" progId="Equation.DSMT4">
                  <p:embed/>
                </p:oleObj>
              </mc:Choice>
              <mc:Fallback>
                <p:oleObj name="Equation" r:id="rId2" imgW="2527300" imgH="419100" progId="Equation.DSMT4">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328" y="4909919"/>
                        <a:ext cx="4667150" cy="774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9956" name="Picture 20"/>
          <p:cNvPicPr>
            <a:picLocks noChangeAspect="1" noChangeArrowheads="1"/>
          </p:cNvPicPr>
          <p:nvPr/>
        </p:nvPicPr>
        <p:blipFill>
          <a:blip r:embed="rId4" cstate="print"/>
          <a:srcRect/>
          <a:stretch>
            <a:fillRect/>
          </a:stretch>
        </p:blipFill>
        <p:spPr bwMode="auto">
          <a:xfrm>
            <a:off x="273050" y="3530625"/>
            <a:ext cx="6324517" cy="1050503"/>
          </a:xfrm>
          <a:prstGeom prst="rect">
            <a:avLst/>
          </a:prstGeom>
          <a:noFill/>
          <a:ln w="9525">
            <a:noFill/>
            <a:miter lim="800000"/>
            <a:headEnd/>
            <a:tailEnd/>
          </a:ln>
        </p:spPr>
      </p:pic>
      <p:sp>
        <p:nvSpPr>
          <p:cNvPr id="39958"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57" name="Object 21"/>
          <p:cNvGraphicFramePr>
            <a:graphicFrameLocks noChangeAspect="1"/>
          </p:cNvGraphicFramePr>
          <p:nvPr>
            <p:extLst>
              <p:ext uri="{D42A27DB-BD31-4B8C-83A1-F6EECF244321}">
                <p14:modId xmlns:p14="http://schemas.microsoft.com/office/powerpoint/2010/main" val="202717010"/>
              </p:ext>
            </p:extLst>
          </p:nvPr>
        </p:nvGraphicFramePr>
        <p:xfrm>
          <a:off x="6854500" y="4018935"/>
          <a:ext cx="1389908" cy="1048987"/>
        </p:xfrm>
        <a:graphic>
          <a:graphicData uri="http://schemas.openxmlformats.org/presentationml/2006/ole">
            <mc:AlternateContent xmlns:mc="http://schemas.openxmlformats.org/markup-compatibility/2006">
              <mc:Choice xmlns:v="urn:schemas-microsoft-com:vml" Requires="v">
                <p:oleObj name="Equation" r:id="rId5" imgW="507960" imgH="380880" progId="Equation.DSMT4">
                  <p:embed/>
                </p:oleObj>
              </mc:Choice>
              <mc:Fallback>
                <p:oleObj name="Equation" r:id="rId5" imgW="507960" imgH="38088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4500" y="4018935"/>
                        <a:ext cx="1389908" cy="104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 name="下箭头 94"/>
          <p:cNvSpPr/>
          <p:nvPr/>
        </p:nvSpPr>
        <p:spPr>
          <a:xfrm>
            <a:off x="7235050" y="4983186"/>
            <a:ext cx="504056" cy="291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6429557" y="3860932"/>
            <a:ext cx="2189540" cy="2390097"/>
          </a:xfrm>
          <a:prstGeom prst="rect">
            <a:avLst/>
          </a:prstGeom>
          <a:no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415632" y="814868"/>
            <a:ext cx="8728368" cy="3046064"/>
            <a:chOff x="415632" y="814868"/>
            <a:chExt cx="8728368" cy="3046064"/>
          </a:xfrm>
        </p:grpSpPr>
        <p:sp>
          <p:nvSpPr>
            <p:cNvPr id="8" name="流程图: 直接访问存储器 7"/>
            <p:cNvSpPr/>
            <p:nvPr/>
          </p:nvSpPr>
          <p:spPr>
            <a:xfrm>
              <a:off x="539552" y="2050411"/>
              <a:ext cx="432048" cy="72008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直接访问存储器 8"/>
            <p:cNvSpPr/>
            <p:nvPr/>
          </p:nvSpPr>
          <p:spPr>
            <a:xfrm>
              <a:off x="883684" y="2338443"/>
              <a:ext cx="216024" cy="14401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1139900" y="2408779"/>
              <a:ext cx="1368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938" name="Rectangle 2" descr="深色横线"/>
            <p:cNvSpPr>
              <a:spLocks noChangeArrowheads="1"/>
            </p:cNvSpPr>
            <p:nvPr/>
          </p:nvSpPr>
          <p:spPr bwMode="auto">
            <a:xfrm>
              <a:off x="2696412" y="2218085"/>
              <a:ext cx="90487" cy="709612"/>
            </a:xfrm>
            <a:prstGeom prst="rect">
              <a:avLst/>
            </a:prstGeom>
            <a:pattFill prst="dkHorz">
              <a:fgClr>
                <a:srgbClr val="00B0F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Rectangle 2" descr="深色横线"/>
            <p:cNvSpPr>
              <a:spLocks noChangeArrowheads="1"/>
            </p:cNvSpPr>
            <p:nvPr/>
          </p:nvSpPr>
          <p:spPr bwMode="auto">
            <a:xfrm>
              <a:off x="2523960" y="1772846"/>
              <a:ext cx="90487" cy="1419225"/>
            </a:xfrm>
            <a:prstGeom prst="rect">
              <a:avLst/>
            </a:prstGeom>
            <a:pattFill prst="dkHorz">
              <a:fgClr>
                <a:srgbClr val="00B0F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16" name="直接箭头连接符 15"/>
            <p:cNvCxnSpPr/>
            <p:nvPr/>
          </p:nvCxnSpPr>
          <p:spPr>
            <a:xfrm flipV="1">
              <a:off x="2786899" y="2410451"/>
              <a:ext cx="2772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553742" y="2050411"/>
              <a:ext cx="587784" cy="720080"/>
              <a:chOff x="6516216" y="1412776"/>
              <a:chExt cx="587784" cy="720080"/>
            </a:xfrm>
          </p:grpSpPr>
          <p:sp>
            <p:nvSpPr>
              <p:cNvPr id="18" name="流程图: 直接访问存储器 17"/>
              <p:cNvSpPr/>
              <p:nvPr/>
            </p:nvSpPr>
            <p:spPr>
              <a:xfrm>
                <a:off x="6516216" y="1630472"/>
                <a:ext cx="216024" cy="288032"/>
              </a:xfrm>
              <a:prstGeom prst="flowChartMagneticDrum">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直接访问存储器 16"/>
              <p:cNvSpPr/>
              <p:nvPr/>
            </p:nvSpPr>
            <p:spPr>
              <a:xfrm>
                <a:off x="6671952" y="1412776"/>
                <a:ext cx="432048" cy="720080"/>
              </a:xfrm>
              <a:prstGeom prst="flowChartMagneticDrum">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流程图: 磁盘 41"/>
            <p:cNvSpPr/>
            <p:nvPr/>
          </p:nvSpPr>
          <p:spPr>
            <a:xfrm>
              <a:off x="3298527" y="2671094"/>
              <a:ext cx="261817" cy="108000"/>
            </a:xfrm>
            <a:prstGeom prst="flowChartMagneticDisk">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8"/>
            <p:cNvSpPr>
              <a:spLocks noChangeArrowheads="1"/>
            </p:cNvSpPr>
            <p:nvPr/>
          </p:nvSpPr>
          <p:spPr bwMode="auto">
            <a:xfrm>
              <a:off x="415632" y="2933796"/>
              <a:ext cx="1111936"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rgbClr val="065A5A"/>
                  </a:solidFill>
                  <a:latin typeface="微软雅黑" pitchFamily="34" charset="-122"/>
                  <a:ea typeface="微软雅黑" pitchFamily="34" charset="-122"/>
                </a:rPr>
                <a:t>光源</a:t>
              </a:r>
            </a:p>
          </p:txBody>
        </p:sp>
        <p:sp>
          <p:nvSpPr>
            <p:cNvPr id="44" name="Rectangle 8"/>
            <p:cNvSpPr>
              <a:spLocks noChangeArrowheads="1"/>
            </p:cNvSpPr>
            <p:nvPr/>
          </p:nvSpPr>
          <p:spPr bwMode="auto">
            <a:xfrm>
              <a:off x="2326251" y="941849"/>
              <a:ext cx="395417"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rgbClr val="065A5A"/>
                  </a:solidFill>
                  <a:latin typeface="微软雅黑" pitchFamily="34" charset="-122"/>
                  <a:ea typeface="微软雅黑" pitchFamily="34" charset="-122"/>
                </a:rPr>
                <a:t>静</a:t>
              </a:r>
              <a:endParaRPr lang="en-US" altLang="zh-CN" sz="1600" b="1" dirty="0">
                <a:solidFill>
                  <a:srgbClr val="065A5A"/>
                </a:solidFill>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rgbClr val="065A5A"/>
                  </a:solidFill>
                  <a:latin typeface="微软雅黑" pitchFamily="34" charset="-122"/>
                  <a:ea typeface="微软雅黑" pitchFamily="34" charset="-122"/>
                </a:rPr>
                <a:t>光</a:t>
              </a:r>
              <a:endParaRPr lang="en-US" altLang="zh-CN" sz="1600" b="1" dirty="0">
                <a:solidFill>
                  <a:srgbClr val="065A5A"/>
                </a:solidFill>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rgbClr val="065A5A"/>
                  </a:solidFill>
                  <a:latin typeface="微软雅黑" pitchFamily="34" charset="-122"/>
                  <a:ea typeface="微软雅黑" pitchFamily="34" charset="-122"/>
                </a:rPr>
                <a:t>栅</a:t>
              </a:r>
            </a:p>
          </p:txBody>
        </p:sp>
        <p:sp>
          <p:nvSpPr>
            <p:cNvPr id="45" name="Rectangle 8"/>
            <p:cNvSpPr>
              <a:spLocks noChangeArrowheads="1"/>
            </p:cNvSpPr>
            <p:nvPr/>
          </p:nvSpPr>
          <p:spPr bwMode="auto">
            <a:xfrm>
              <a:off x="2584248" y="1327203"/>
              <a:ext cx="395417"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rgbClr val="065A5A"/>
                  </a:solidFill>
                  <a:latin typeface="微软雅黑" pitchFamily="34" charset="-122"/>
                  <a:ea typeface="微软雅黑" pitchFamily="34" charset="-122"/>
                </a:rPr>
                <a:t>动光栅</a:t>
              </a:r>
            </a:p>
          </p:txBody>
        </p:sp>
        <p:sp>
          <p:nvSpPr>
            <p:cNvPr id="46" name="Rectangle 8"/>
            <p:cNvSpPr>
              <a:spLocks noChangeArrowheads="1"/>
            </p:cNvSpPr>
            <p:nvPr/>
          </p:nvSpPr>
          <p:spPr bwMode="auto">
            <a:xfrm>
              <a:off x="3560344" y="2428291"/>
              <a:ext cx="1276163"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rgbClr val="065A5A"/>
                  </a:solidFill>
                  <a:latin typeface="微软雅黑" pitchFamily="34" charset="-122"/>
                  <a:ea typeface="微软雅黑" pitchFamily="34" charset="-122"/>
                </a:rPr>
                <a:t>起振器</a:t>
              </a:r>
            </a:p>
          </p:txBody>
        </p:sp>
        <p:sp>
          <p:nvSpPr>
            <p:cNvPr id="47" name="Rectangle 8"/>
            <p:cNvSpPr>
              <a:spLocks noChangeArrowheads="1"/>
            </p:cNvSpPr>
            <p:nvPr/>
          </p:nvSpPr>
          <p:spPr bwMode="auto">
            <a:xfrm>
              <a:off x="3241304" y="3192071"/>
              <a:ext cx="63808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rgbClr val="065A5A"/>
                  </a:solidFill>
                  <a:latin typeface="微软雅黑" pitchFamily="34" charset="-122"/>
                  <a:ea typeface="微软雅黑" pitchFamily="34" charset="-122"/>
                </a:rPr>
                <a:t>音叉</a:t>
              </a:r>
            </a:p>
          </p:txBody>
        </p:sp>
        <p:sp>
          <p:nvSpPr>
            <p:cNvPr id="48" name="Rectangle 8"/>
            <p:cNvSpPr>
              <a:spLocks noChangeArrowheads="1"/>
            </p:cNvSpPr>
            <p:nvPr/>
          </p:nvSpPr>
          <p:spPr bwMode="auto">
            <a:xfrm>
              <a:off x="5508104" y="2825192"/>
              <a:ext cx="126684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rgbClr val="065A5A"/>
                  </a:solidFill>
                  <a:latin typeface="微软雅黑" pitchFamily="34" charset="-122"/>
                  <a:ea typeface="微软雅黑" pitchFamily="34" charset="-122"/>
                </a:rPr>
                <a:t>光电检测</a:t>
              </a:r>
            </a:p>
          </p:txBody>
        </p:sp>
        <p:pic>
          <p:nvPicPr>
            <p:cNvPr id="39939" name="Picture 3"/>
            <p:cNvPicPr>
              <a:picLocks noChangeAspect="1" noChangeArrowheads="1"/>
            </p:cNvPicPr>
            <p:nvPr/>
          </p:nvPicPr>
          <p:blipFill>
            <a:blip r:embed="rId7" cstate="print"/>
            <a:srcRect/>
            <a:stretch>
              <a:fillRect/>
            </a:stretch>
          </p:blipFill>
          <p:spPr bwMode="auto">
            <a:xfrm>
              <a:off x="7236296" y="1656147"/>
              <a:ext cx="1526818" cy="1291342"/>
            </a:xfrm>
            <a:prstGeom prst="rect">
              <a:avLst/>
            </a:prstGeom>
            <a:noFill/>
            <a:ln w="9525">
              <a:noFill/>
              <a:miter lim="800000"/>
              <a:headEnd/>
              <a:tailEnd/>
            </a:ln>
          </p:spPr>
        </p:pic>
        <p:cxnSp>
          <p:nvCxnSpPr>
            <p:cNvPr id="71" name="肘形连接符 70"/>
            <p:cNvCxnSpPr>
              <a:stCxn id="17" idx="4"/>
            </p:cNvCxnSpPr>
            <p:nvPr/>
          </p:nvCxnSpPr>
          <p:spPr>
            <a:xfrm flipV="1">
              <a:off x="6141526" y="2050411"/>
              <a:ext cx="1094770" cy="360040"/>
            </a:xfrm>
            <a:prstGeom prst="bentConnector3">
              <a:avLst>
                <a:gd name="adj1" fmla="val 50000"/>
              </a:avLst>
            </a:prstGeom>
            <a:ln w="381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Rectangle 8"/>
            <p:cNvSpPr>
              <a:spLocks noChangeArrowheads="1"/>
            </p:cNvSpPr>
            <p:nvPr/>
          </p:nvSpPr>
          <p:spPr bwMode="auto">
            <a:xfrm>
              <a:off x="7524328" y="1317593"/>
              <a:ext cx="93610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a:solidFill>
                    <a:srgbClr val="065A5A"/>
                  </a:solidFill>
                  <a:latin typeface="微软雅黑" pitchFamily="34" charset="-122"/>
                  <a:ea typeface="微软雅黑" pitchFamily="34" charset="-122"/>
                </a:rPr>
                <a:t>示波器</a:t>
              </a:r>
            </a:p>
          </p:txBody>
        </p:sp>
        <p:sp>
          <p:nvSpPr>
            <p:cNvPr id="74" name="Rectangle 8"/>
            <p:cNvSpPr>
              <a:spLocks noChangeArrowheads="1"/>
            </p:cNvSpPr>
            <p:nvPr/>
          </p:nvSpPr>
          <p:spPr bwMode="auto">
            <a:xfrm>
              <a:off x="7004185" y="3029935"/>
              <a:ext cx="2139815"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z="1600" b="1" dirty="0">
                  <a:solidFill>
                    <a:srgbClr val="065A5A"/>
                  </a:solidFill>
                  <a:latin typeface="微软雅黑" pitchFamily="34" charset="-122"/>
                  <a:ea typeface="微软雅黑" pitchFamily="34" charset="-122"/>
                </a:rPr>
                <a:t>光电检测器输出的信号随光拍信号的光强有节拍地变换</a:t>
              </a:r>
            </a:p>
          </p:txBody>
        </p:sp>
        <p:graphicFrame>
          <p:nvGraphicFramePr>
            <p:cNvPr id="39940" name="Object 4"/>
            <p:cNvGraphicFramePr>
              <a:graphicFrameLocks noChangeAspect="1"/>
            </p:cNvGraphicFramePr>
            <p:nvPr/>
          </p:nvGraphicFramePr>
          <p:xfrm>
            <a:off x="4365484" y="814868"/>
            <a:ext cx="2687988" cy="841279"/>
          </p:xfrm>
          <a:graphic>
            <a:graphicData uri="http://schemas.openxmlformats.org/presentationml/2006/ole">
              <mc:AlternateContent xmlns:mc="http://schemas.openxmlformats.org/markup-compatibility/2006">
                <mc:Choice xmlns:v="urn:schemas-microsoft-com:vml" Requires="v">
                  <p:oleObj name="Equation" r:id="rId8" imgW="1244600" imgH="393700" progId="Equation.DSMT4">
                    <p:embed/>
                  </p:oleObj>
                </mc:Choice>
                <mc:Fallback>
                  <p:oleObj name="Equation" r:id="rId8" imgW="1244600" imgH="3937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5484" y="814868"/>
                          <a:ext cx="2687988" cy="841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 name="任意多边形 97"/>
            <p:cNvSpPr/>
            <p:nvPr/>
          </p:nvSpPr>
          <p:spPr>
            <a:xfrm>
              <a:off x="2681592" y="2805096"/>
              <a:ext cx="1692000" cy="324000"/>
            </a:xfrm>
            <a:custGeom>
              <a:avLst/>
              <a:gdLst>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20096 w 5245239"/>
                <a:gd name="connsiteY8" fmla="*/ 673239 h 834013"/>
                <a:gd name="connsiteX9" fmla="*/ 2954215 w 5245239"/>
                <a:gd name="connsiteY9" fmla="*/ 643094 h 834013"/>
                <a:gd name="connsiteX10" fmla="*/ 3175279 w 5245239"/>
                <a:gd name="connsiteY10" fmla="*/ 422030 h 834013"/>
                <a:gd name="connsiteX11" fmla="*/ 3034602 w 5245239"/>
                <a:gd name="connsiteY11" fmla="*/ 160773 h 834013"/>
                <a:gd name="connsiteX12" fmla="*/ 100483 w 5245239"/>
                <a:gd name="connsiteY12" fmla="*/ 160773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20096 w 5245239"/>
                <a:gd name="connsiteY8" fmla="*/ 673239 h 834013"/>
                <a:gd name="connsiteX9" fmla="*/ 2954215 w 5245239"/>
                <a:gd name="connsiteY9" fmla="*/ 643094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2954215 w 5245239"/>
                <a:gd name="connsiteY9" fmla="*/ 643094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94892 w 5245239"/>
                <a:gd name="connsiteY9" fmla="*/ 605195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22884 w 5245239"/>
                <a:gd name="connsiteY9" fmla="*/ 605195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175279 w 5245239"/>
                <a:gd name="connsiteY10" fmla="*/ 422030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96883 w 5245239"/>
                <a:gd name="connsiteY2" fmla="*/ 275616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702457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702457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112475 w 5245239"/>
                <a:gd name="connsiteY6" fmla="*/ 777921 h 834013"/>
                <a:gd name="connsiteX7" fmla="*/ 0 w 5245239"/>
                <a:gd name="connsiteY7" fmla="*/ 834013 h 834013"/>
                <a:gd name="connsiteX8" fmla="*/ 0 w 5245239"/>
                <a:gd name="connsiteY8" fmla="*/ 702457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112475 w 5245239"/>
                <a:gd name="connsiteY6" fmla="*/ 777921 h 834013"/>
                <a:gd name="connsiteX7" fmla="*/ 0 w 5245239"/>
                <a:gd name="connsiteY7" fmla="*/ 834013 h 834013"/>
                <a:gd name="connsiteX8" fmla="*/ 0 w 5245239"/>
                <a:gd name="connsiteY8" fmla="*/ 702457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45239" h="834013">
                  <a:moveTo>
                    <a:pt x="50241" y="0"/>
                  </a:moveTo>
                  <a:lnTo>
                    <a:pt x="3125037" y="0"/>
                  </a:lnTo>
                  <a:lnTo>
                    <a:pt x="3374818" y="275616"/>
                  </a:lnTo>
                  <a:lnTo>
                    <a:pt x="5245239" y="275616"/>
                  </a:lnTo>
                  <a:lnTo>
                    <a:pt x="5245239" y="442127"/>
                  </a:lnTo>
                  <a:lnTo>
                    <a:pt x="3346101" y="442127"/>
                  </a:lnTo>
                  <a:lnTo>
                    <a:pt x="3112475" y="777921"/>
                  </a:lnTo>
                  <a:lnTo>
                    <a:pt x="0" y="834013"/>
                  </a:lnTo>
                  <a:lnTo>
                    <a:pt x="0" y="702457"/>
                  </a:lnTo>
                  <a:lnTo>
                    <a:pt x="3047225" y="607903"/>
                  </a:lnTo>
                  <a:lnTo>
                    <a:pt x="3218949" y="392394"/>
                  </a:lnTo>
                  <a:lnTo>
                    <a:pt x="3047225" y="201683"/>
                  </a:lnTo>
                  <a:lnTo>
                    <a:pt x="50460" y="128560"/>
                  </a:lnTo>
                  <a:lnTo>
                    <a:pt x="5024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8"/>
          <p:cNvSpPr>
            <a:spLocks noChangeArrowheads="1"/>
          </p:cNvSpPr>
          <p:nvPr/>
        </p:nvSpPr>
        <p:spPr bwMode="auto">
          <a:xfrm>
            <a:off x="3275856" y="246457"/>
            <a:ext cx="350686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a:solidFill>
                  <a:srgbClr val="065A5A"/>
                </a:solidFill>
                <a:latin typeface="微软雅黑" pitchFamily="34" charset="-122"/>
                <a:ea typeface="微软雅黑" pitchFamily="34" charset="-122"/>
              </a:rPr>
              <a:t>3.2</a:t>
            </a:r>
            <a:r>
              <a:rPr lang="zh-CN" altLang="en-US" b="1" dirty="0">
                <a:solidFill>
                  <a:srgbClr val="065A5A"/>
                </a:solidFill>
                <a:latin typeface="微软雅黑" pitchFamily="34" charset="-122"/>
                <a:ea typeface="微软雅黑" pitchFamily="34" charset="-122"/>
              </a:rPr>
              <a:t>、仪器原理</a:t>
            </a:r>
          </a:p>
        </p:txBody>
      </p:sp>
      <p:cxnSp>
        <p:nvCxnSpPr>
          <p:cNvPr id="40" name="直接连接符 39"/>
          <p:cNvCxnSpPr/>
          <p:nvPr/>
        </p:nvCxnSpPr>
        <p:spPr>
          <a:xfrm>
            <a:off x="3308331" y="185545"/>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四、实验内容</a:t>
            </a:r>
          </a:p>
        </p:txBody>
      </p:sp>
      <p:graphicFrame>
        <p:nvGraphicFramePr>
          <p:cNvPr id="17" name="表格 16"/>
          <p:cNvGraphicFramePr>
            <a:graphicFrameLocks noGrp="1"/>
          </p:cNvGraphicFramePr>
          <p:nvPr/>
        </p:nvGraphicFramePr>
        <p:xfrm>
          <a:off x="683568" y="4221088"/>
          <a:ext cx="8208912" cy="1920240"/>
        </p:xfrm>
        <a:graphic>
          <a:graphicData uri="http://schemas.openxmlformats.org/drawingml/2006/table">
            <a:tbl>
              <a:tblPr firstRow="1" bandRow="1">
                <a:effectLst>
                  <a:outerShdw blurRad="152400" dist="317500" dir="5400000" sx="90000" sy="-19000" rotWithShape="0">
                    <a:prstClr val="black">
                      <a:alpha val="15000"/>
                    </a:prstClr>
                  </a:outerShdw>
                </a:effectLst>
                <a:tableStyleId>{5C22544A-7EE6-4342-B048-85BDC9FD1C3A}</a:tableStyleId>
              </a:tblPr>
              <a:tblGrid>
                <a:gridCol w="581207">
                  <a:extLst>
                    <a:ext uri="{9D8B030D-6E8A-4147-A177-3AD203B41FA5}">
                      <a16:colId xmlns:a16="http://schemas.microsoft.com/office/drawing/2014/main" val="20000"/>
                    </a:ext>
                  </a:extLst>
                </a:gridCol>
                <a:gridCol w="581207">
                  <a:extLst>
                    <a:ext uri="{9D8B030D-6E8A-4147-A177-3AD203B41FA5}">
                      <a16:colId xmlns:a16="http://schemas.microsoft.com/office/drawing/2014/main" val="20001"/>
                    </a:ext>
                  </a:extLst>
                </a:gridCol>
                <a:gridCol w="581207">
                  <a:extLst>
                    <a:ext uri="{9D8B030D-6E8A-4147-A177-3AD203B41FA5}">
                      <a16:colId xmlns:a16="http://schemas.microsoft.com/office/drawing/2014/main" val="20002"/>
                    </a:ext>
                  </a:extLst>
                </a:gridCol>
                <a:gridCol w="581207">
                  <a:extLst>
                    <a:ext uri="{9D8B030D-6E8A-4147-A177-3AD203B41FA5}">
                      <a16:colId xmlns:a16="http://schemas.microsoft.com/office/drawing/2014/main" val="20003"/>
                    </a:ext>
                  </a:extLst>
                </a:gridCol>
                <a:gridCol w="581207">
                  <a:extLst>
                    <a:ext uri="{9D8B030D-6E8A-4147-A177-3AD203B41FA5}">
                      <a16:colId xmlns:a16="http://schemas.microsoft.com/office/drawing/2014/main" val="20004"/>
                    </a:ext>
                  </a:extLst>
                </a:gridCol>
                <a:gridCol w="581207">
                  <a:extLst>
                    <a:ext uri="{9D8B030D-6E8A-4147-A177-3AD203B41FA5}">
                      <a16:colId xmlns:a16="http://schemas.microsoft.com/office/drawing/2014/main" val="20005"/>
                    </a:ext>
                  </a:extLst>
                </a:gridCol>
                <a:gridCol w="581207">
                  <a:extLst>
                    <a:ext uri="{9D8B030D-6E8A-4147-A177-3AD203B41FA5}">
                      <a16:colId xmlns:a16="http://schemas.microsoft.com/office/drawing/2014/main" val="20006"/>
                    </a:ext>
                  </a:extLst>
                </a:gridCol>
                <a:gridCol w="581207">
                  <a:extLst>
                    <a:ext uri="{9D8B030D-6E8A-4147-A177-3AD203B41FA5}">
                      <a16:colId xmlns:a16="http://schemas.microsoft.com/office/drawing/2014/main" val="20007"/>
                    </a:ext>
                  </a:extLst>
                </a:gridCol>
                <a:gridCol w="581207">
                  <a:extLst>
                    <a:ext uri="{9D8B030D-6E8A-4147-A177-3AD203B41FA5}">
                      <a16:colId xmlns:a16="http://schemas.microsoft.com/office/drawing/2014/main" val="20008"/>
                    </a:ext>
                  </a:extLst>
                </a:gridCol>
                <a:gridCol w="581207">
                  <a:extLst>
                    <a:ext uri="{9D8B030D-6E8A-4147-A177-3AD203B41FA5}">
                      <a16:colId xmlns:a16="http://schemas.microsoft.com/office/drawing/2014/main" val="20009"/>
                    </a:ext>
                  </a:extLst>
                </a:gridCol>
                <a:gridCol w="581207">
                  <a:extLst>
                    <a:ext uri="{9D8B030D-6E8A-4147-A177-3AD203B41FA5}">
                      <a16:colId xmlns:a16="http://schemas.microsoft.com/office/drawing/2014/main" val="20010"/>
                    </a:ext>
                  </a:extLst>
                </a:gridCol>
                <a:gridCol w="581207">
                  <a:extLst>
                    <a:ext uri="{9D8B030D-6E8A-4147-A177-3AD203B41FA5}">
                      <a16:colId xmlns:a16="http://schemas.microsoft.com/office/drawing/2014/main" val="20011"/>
                    </a:ext>
                  </a:extLst>
                </a:gridCol>
                <a:gridCol w="581207">
                  <a:extLst>
                    <a:ext uri="{9D8B030D-6E8A-4147-A177-3AD203B41FA5}">
                      <a16:colId xmlns:a16="http://schemas.microsoft.com/office/drawing/2014/main" val="20012"/>
                    </a:ext>
                  </a:extLst>
                </a:gridCol>
                <a:gridCol w="653221">
                  <a:extLst>
                    <a:ext uri="{9D8B030D-6E8A-4147-A177-3AD203B41FA5}">
                      <a16:colId xmlns:a16="http://schemas.microsoft.com/office/drawing/2014/main" val="20013"/>
                    </a:ext>
                  </a:extLst>
                </a:gridCol>
              </a:tblGrid>
              <a:tr h="576064">
                <a:tc>
                  <a:txBody>
                    <a:bodyPr/>
                    <a:lstStyle/>
                    <a:p>
                      <a:r>
                        <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频率</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extLst>
                  <a:ext uri="{0D108BD9-81ED-4DB2-BD59-A6C34878D82A}">
                    <a16:rowId xmlns:a16="http://schemas.microsoft.com/office/drawing/2014/main" val="10000"/>
                  </a:ext>
                </a:extLst>
              </a:tr>
              <a:tr h="576064">
                <a:tc>
                  <a:txBody>
                    <a:bodyPr/>
                    <a:lstStyle/>
                    <a:p>
                      <a:r>
                        <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波数</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extLst>
                  <a:ext uri="{0D108BD9-81ED-4DB2-BD59-A6C34878D82A}">
                    <a16:rowId xmlns:a16="http://schemas.microsoft.com/office/drawing/2014/main" val="10001"/>
                  </a:ext>
                </a:extLst>
              </a:tr>
              <a:tr h="576064">
                <a:tc>
                  <a:txBody>
                    <a:bodyPr/>
                    <a:lstStyle/>
                    <a:p>
                      <a:r>
                        <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振幅</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extLst>
                  <a:ext uri="{0D108BD9-81ED-4DB2-BD59-A6C34878D82A}">
                    <a16:rowId xmlns:a16="http://schemas.microsoft.com/office/drawing/2014/main" val="10002"/>
                  </a:ext>
                </a:extLst>
              </a:tr>
            </a:tbl>
          </a:graphicData>
        </a:graphic>
      </p:graphicFrame>
      <p:grpSp>
        <p:nvGrpSpPr>
          <p:cNvPr id="23" name="组合 22"/>
          <p:cNvGrpSpPr/>
          <p:nvPr/>
        </p:nvGrpSpPr>
        <p:grpSpPr>
          <a:xfrm>
            <a:off x="683568" y="1207435"/>
            <a:ext cx="7920873" cy="2553288"/>
            <a:chOff x="683568" y="692696"/>
            <a:chExt cx="7920873" cy="2553288"/>
          </a:xfrm>
        </p:grpSpPr>
        <p:grpSp>
          <p:nvGrpSpPr>
            <p:cNvPr id="14" name="组合 13"/>
            <p:cNvGrpSpPr/>
            <p:nvPr/>
          </p:nvGrpSpPr>
          <p:grpSpPr>
            <a:xfrm>
              <a:off x="683568" y="692696"/>
              <a:ext cx="7920873" cy="2553288"/>
              <a:chOff x="971601" y="371275"/>
              <a:chExt cx="7026506" cy="3176146"/>
            </a:xfrm>
          </p:grpSpPr>
          <p:pic>
            <p:nvPicPr>
              <p:cNvPr id="4" name="Picture 6"/>
              <p:cNvPicPr>
                <a:picLocks noChangeAspect="1" noChangeArrowheads="1"/>
              </p:cNvPicPr>
              <p:nvPr/>
            </p:nvPicPr>
            <p:blipFill>
              <a:blip r:embed="rId2" cstate="print"/>
              <a:srcRect/>
              <a:stretch>
                <a:fillRect/>
              </a:stretch>
            </p:blipFill>
            <p:spPr bwMode="auto">
              <a:xfrm>
                <a:off x="971601" y="371275"/>
                <a:ext cx="7026506" cy="2977800"/>
              </a:xfrm>
              <a:prstGeom prst="rect">
                <a:avLst/>
              </a:prstGeom>
              <a:noFill/>
              <a:ln w="9525">
                <a:noFill/>
                <a:miter lim="800000"/>
                <a:headEnd/>
                <a:tailEnd/>
              </a:ln>
            </p:spPr>
          </p:pic>
          <p:sp>
            <p:nvSpPr>
              <p:cNvPr id="4104" name="Text Box 8"/>
              <p:cNvSpPr txBox="1">
                <a:spLocks noChangeArrowheads="1"/>
              </p:cNvSpPr>
              <p:nvPr/>
            </p:nvSpPr>
            <p:spPr bwMode="auto">
              <a:xfrm>
                <a:off x="2494979" y="2984499"/>
                <a:ext cx="1049544" cy="5629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altLang="zh-CN" sz="1600" b="1" i="1" dirty="0">
                    <a:solidFill>
                      <a:srgbClr val="00B050"/>
                    </a:solidFill>
                    <a:latin typeface="Times New Roman" pitchFamily="18" charset="0"/>
                    <a:ea typeface="微软雅黑" pitchFamily="34" charset="-122"/>
                    <a:cs typeface="Times New Roman" pitchFamily="18" charset="0"/>
                  </a:rPr>
                  <a:t>a</a:t>
                </a:r>
                <a:r>
                  <a:rPr lang="zh-CN" altLang="en-US" sz="1600" b="1" i="1" dirty="0">
                    <a:solidFill>
                      <a:srgbClr val="00B050"/>
                    </a:solidFill>
                    <a:latin typeface="Times New Roman" pitchFamily="18" charset="0"/>
                    <a:ea typeface="微软雅黑" pitchFamily="34" charset="-122"/>
                    <a:cs typeface="Times New Roman" pitchFamily="18" charset="0"/>
                  </a:rPr>
                  <a:t>：</a:t>
                </a:r>
                <a:r>
                  <a:rPr lang="zh-CN" altLang="en-US" sz="1600" b="1" dirty="0">
                    <a:solidFill>
                      <a:srgbClr val="00B050"/>
                    </a:solidFill>
                    <a:latin typeface="Times New Roman" pitchFamily="18" charset="0"/>
                    <a:ea typeface="微软雅黑" pitchFamily="34" charset="-122"/>
                    <a:cs typeface="Times New Roman" pitchFamily="18" charset="0"/>
                  </a:rPr>
                  <a:t>波群首</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106" name="Text Box 10"/>
              <p:cNvSpPr txBox="1">
                <a:spLocks noChangeArrowheads="1"/>
              </p:cNvSpPr>
              <p:nvPr/>
            </p:nvSpPr>
            <p:spPr bwMode="auto">
              <a:xfrm>
                <a:off x="5426674" y="3007478"/>
                <a:ext cx="1049544" cy="539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a:r>
                  <a:rPr lang="en-US" altLang="zh-CN" sz="1600" b="1" i="1" dirty="0">
                    <a:solidFill>
                      <a:srgbClr val="00B050"/>
                    </a:solidFill>
                    <a:latin typeface="Times New Roman" pitchFamily="18" charset="0"/>
                    <a:ea typeface="微软雅黑" pitchFamily="34" charset="-122"/>
                    <a:cs typeface="Times New Roman" pitchFamily="18" charset="0"/>
                  </a:rPr>
                  <a:t>b:</a:t>
                </a:r>
                <a:r>
                  <a:rPr lang="zh-CN" altLang="en-US" sz="1600" b="1" dirty="0">
                    <a:solidFill>
                      <a:srgbClr val="00B050"/>
                    </a:solidFill>
                    <a:latin typeface="Times New Roman" pitchFamily="18" charset="0"/>
                    <a:ea typeface="微软雅黑" pitchFamily="34" charset="-122"/>
                    <a:cs typeface="Times New Roman" pitchFamily="18" charset="0"/>
                  </a:rPr>
                  <a:t>波群尾</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cxnSp>
          <p:nvCxnSpPr>
            <p:cNvPr id="19" name="直接箭头连接符 18"/>
            <p:cNvCxnSpPr/>
            <p:nvPr/>
          </p:nvCxnSpPr>
          <p:spPr>
            <a:xfrm>
              <a:off x="2875624" y="2643528"/>
              <a:ext cx="0" cy="216000"/>
            </a:xfrm>
            <a:prstGeom prst="straightConnector1">
              <a:avLst/>
            </a:prstGeom>
            <a:ln w="28575">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032256" y="2439312"/>
              <a:ext cx="0" cy="324000"/>
            </a:xfrm>
            <a:prstGeom prst="straightConnector1">
              <a:avLst/>
            </a:prstGeom>
            <a:ln w="28575">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 name="Rectangle 8"/>
          <p:cNvSpPr>
            <a:spLocks noChangeArrowheads="1"/>
          </p:cNvSpPr>
          <p:nvPr/>
        </p:nvSpPr>
        <p:spPr bwMode="auto">
          <a:xfrm>
            <a:off x="3248227" y="193932"/>
            <a:ext cx="382733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a:solidFill>
                  <a:srgbClr val="065A5A"/>
                </a:solidFill>
                <a:latin typeface="微软雅黑" pitchFamily="34" charset="-122"/>
                <a:ea typeface="微软雅黑" pitchFamily="34" charset="-122"/>
              </a:rPr>
              <a:t>4.1</a:t>
            </a:r>
            <a:r>
              <a:rPr lang="zh-CN" altLang="en-US" b="1" dirty="0">
                <a:solidFill>
                  <a:srgbClr val="065A5A"/>
                </a:solidFill>
                <a:latin typeface="微软雅黑" pitchFamily="34" charset="-122"/>
                <a:ea typeface="微软雅黑" pitchFamily="34" charset="-122"/>
              </a:rPr>
              <a:t>测量音叉的谐振曲线</a:t>
            </a:r>
          </a:p>
        </p:txBody>
      </p:sp>
      <p:cxnSp>
        <p:nvCxnSpPr>
          <p:cNvPr id="12" name="直接连接符 11"/>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251520" y="223768"/>
            <a:ext cx="382733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b="1" dirty="0">
                <a:solidFill>
                  <a:srgbClr val="065A5A"/>
                </a:solidFill>
                <a:latin typeface="微软雅黑" pitchFamily="34" charset="-122"/>
                <a:ea typeface="微软雅黑" pitchFamily="34" charset="-122"/>
              </a:rPr>
              <a:t>实验步骤</a:t>
            </a:r>
          </a:p>
        </p:txBody>
      </p:sp>
      <p:sp>
        <p:nvSpPr>
          <p:cNvPr id="3" name="矩形 2"/>
          <p:cNvSpPr/>
          <p:nvPr/>
        </p:nvSpPr>
        <p:spPr>
          <a:xfrm>
            <a:off x="-325" y="828846"/>
            <a:ext cx="8352928" cy="1169551"/>
          </a:xfrm>
          <a:prstGeom prst="rect">
            <a:avLst/>
          </a:prstGeom>
        </p:spPr>
        <p:txBody>
          <a:bodyPr wrap="square">
            <a:spAutoFit/>
          </a:bodyPr>
          <a:lstStyle/>
          <a:p>
            <a:pPr>
              <a:lnSpc>
                <a:spcPts val="2100"/>
              </a:lnSpc>
              <a:spcAft>
                <a:spcPts val="0"/>
              </a:spcAft>
            </a:pPr>
            <a:r>
              <a:rPr lang="zh-CN" altLang="en-US"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1</a:t>
            </a:r>
            <a:r>
              <a:rPr lang="zh-CN" altLang="zh-CN" b="1" kern="100" dirty="0">
                <a:solidFill>
                  <a:srgbClr val="FF0000"/>
                </a:solidFill>
                <a:latin typeface="华文中宋" panose="02010600040101010101" pitchFamily="2" charset="-122"/>
              </a:rPr>
              <a:t>）几何光路调整</a:t>
            </a:r>
          </a:p>
          <a:p>
            <a:pPr indent="276225">
              <a:lnSpc>
                <a:spcPts val="2100"/>
              </a:lnSpc>
              <a:spcAft>
                <a:spcPts val="0"/>
              </a:spcAft>
            </a:pPr>
            <a:r>
              <a:rPr lang="zh-CN" altLang="zh-CN" sz="2000" b="1" kern="100" dirty="0">
                <a:solidFill>
                  <a:srgbClr val="000066"/>
                </a:solidFill>
                <a:latin typeface="华文中宋" panose="02010600040101010101" pitchFamily="2" charset="-122"/>
              </a:rPr>
              <a:t>微调半导体激光器的左右、俯昂调节手轮，让光束从安装静止光栅架的孔中心通过。调节光电池架手轮，让某一级衍射光正好落入光电池前的小孔内。锁紧激光器。</a:t>
            </a:r>
          </a:p>
        </p:txBody>
      </p:sp>
      <p:sp>
        <p:nvSpPr>
          <p:cNvPr id="4" name="矩形 3"/>
          <p:cNvSpPr/>
          <p:nvPr/>
        </p:nvSpPr>
        <p:spPr>
          <a:xfrm>
            <a:off x="0" y="1998397"/>
            <a:ext cx="8352928" cy="900246"/>
          </a:xfrm>
          <a:prstGeom prst="rect">
            <a:avLst/>
          </a:prstGeom>
        </p:spPr>
        <p:txBody>
          <a:bodyPr wrap="square">
            <a:spAutoFit/>
          </a:bodyPr>
          <a:lstStyle/>
          <a:p>
            <a:pPr>
              <a:lnSpc>
                <a:spcPts val="2100"/>
              </a:lnSpc>
              <a:spcAft>
                <a:spcPts val="0"/>
              </a:spcAft>
            </a:pPr>
            <a:r>
              <a:rPr lang="zh-CN" alt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2</a:t>
            </a:r>
            <a:r>
              <a:rPr lang="zh-CN" altLang="zh-CN" b="1" kern="100" dirty="0">
                <a:solidFill>
                  <a:srgbClr val="FF0000"/>
                </a:solidFill>
                <a:latin typeface="华文中宋" panose="02010600040101010101" pitchFamily="2" charset="-122"/>
              </a:rPr>
              <a:t>）双光栅调整</a:t>
            </a:r>
          </a:p>
          <a:p>
            <a:pPr indent="266700">
              <a:lnSpc>
                <a:spcPts val="2100"/>
              </a:lnSpc>
              <a:spcAft>
                <a:spcPts val="0"/>
              </a:spcAft>
            </a:pPr>
            <a:r>
              <a:rPr lang="zh-CN" altLang="zh-CN" sz="2000" b="1" kern="100" dirty="0">
                <a:solidFill>
                  <a:srgbClr val="000066"/>
                </a:solidFill>
                <a:latin typeface="华文中宋" panose="02010600040101010101" pitchFamily="2" charset="-122"/>
              </a:rPr>
              <a:t>慢慢转动光栅架，务必仔细观察调节，使得二个光束尽可能重合。去掉观察屏，轻轻敲击音叉，在示波器上应看到拍频波。</a:t>
            </a:r>
            <a:endParaRPr lang="zh-CN" altLang="zh-CN" sz="2000" b="1" kern="100" dirty="0">
              <a:solidFill>
                <a:srgbClr val="FF99CC"/>
              </a:solidFill>
              <a:latin typeface="华文中宋" panose="02010600040101010101" pitchFamily="2" charset="-122"/>
            </a:endParaRPr>
          </a:p>
        </p:txBody>
      </p:sp>
      <p:sp>
        <p:nvSpPr>
          <p:cNvPr id="5" name="Rectangle 2"/>
          <p:cNvSpPr>
            <a:spLocks noChangeArrowheads="1"/>
          </p:cNvSpPr>
          <p:nvPr/>
        </p:nvSpPr>
        <p:spPr bwMode="auto">
          <a:xfrm>
            <a:off x="37821" y="2874563"/>
            <a:ext cx="8276635" cy="159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eaLnBrk="0" latinLnBrk="0" hangingPunct="0">
              <a:lnSpc>
                <a:spcPts val="2100"/>
              </a:lnSpc>
              <a:spcAft>
                <a:spcPts val="0"/>
              </a:spcAft>
              <a:buClrTx/>
              <a:buSzTx/>
              <a:buFontTx/>
              <a:buNone/>
              <a:tabLst/>
            </a:pPr>
            <a:r>
              <a:rPr 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3</a:t>
            </a:r>
            <a:r>
              <a:rPr lang="zh-CN" altLang="en-US" b="1" kern="100" dirty="0">
                <a:solidFill>
                  <a:srgbClr val="FF0000"/>
                </a:solidFill>
                <a:latin typeface="华文中宋" panose="02010600040101010101" pitchFamily="2" charset="-122"/>
              </a:rPr>
              <a:t>）音叉谐振调节</a:t>
            </a:r>
          </a:p>
          <a:p>
            <a:pPr eaLnBrk="0" hangingPunct="0"/>
            <a:r>
              <a:rPr lang="zh-CN" altLang="en-US" sz="2000" b="1" kern="100" dirty="0">
                <a:solidFill>
                  <a:srgbClr val="000066"/>
                </a:solidFill>
                <a:latin typeface="华文中宋" panose="02010600040101010101" pitchFamily="2" charset="-122"/>
              </a:rPr>
              <a:t>  先将“功率”旋钮置于</a:t>
            </a:r>
            <a:r>
              <a:rPr lang="en-US" altLang="zh-CN" sz="2000" b="1" kern="100" dirty="0">
                <a:solidFill>
                  <a:srgbClr val="000066"/>
                </a:solidFill>
                <a:latin typeface="华文中宋" panose="02010600040101010101" pitchFamily="2" charset="-122"/>
              </a:rPr>
              <a:t>6--7</a:t>
            </a:r>
            <a:r>
              <a:rPr lang="zh-CN" altLang="en-US" sz="2000" b="1" kern="100" dirty="0">
                <a:solidFill>
                  <a:srgbClr val="000066"/>
                </a:solidFill>
                <a:latin typeface="华文中宋" panose="02010600040101010101" pitchFamily="2" charset="-122"/>
              </a:rPr>
              <a:t>点钟附近，调节“频率”旋钮，（</a:t>
            </a:r>
            <a:r>
              <a:rPr lang="en-US" altLang="zh-CN" sz="2000" b="1" kern="100" dirty="0">
                <a:solidFill>
                  <a:srgbClr val="000066"/>
                </a:solidFill>
                <a:latin typeface="华文中宋" panose="02010600040101010101" pitchFamily="2" charset="-122"/>
              </a:rPr>
              <a:t>500Hz</a:t>
            </a:r>
            <a:r>
              <a:rPr lang="zh-CN" altLang="zh-CN" sz="2000" b="1" kern="100" dirty="0">
                <a:solidFill>
                  <a:srgbClr val="000066"/>
                </a:solidFill>
                <a:latin typeface="华文中宋" panose="02010600040101010101" pitchFamily="2" charset="-122"/>
              </a:rPr>
              <a:t>附近），使音叉谐振。如音叉谐振太强烈，将“功率”旋钮向小钟方向转动，使在示波器上看到的</a:t>
            </a:r>
            <a:r>
              <a:rPr lang="en-US" altLang="zh-CN" sz="2000" b="1" kern="100" dirty="0">
                <a:solidFill>
                  <a:srgbClr val="000066"/>
                </a:solidFill>
                <a:latin typeface="华文中宋" panose="02010600040101010101" pitchFamily="2" charset="-122"/>
              </a:rPr>
              <a:t>T/2</a:t>
            </a:r>
            <a:r>
              <a:rPr lang="zh-CN" altLang="en-US" sz="2000" b="1" kern="100" dirty="0">
                <a:solidFill>
                  <a:srgbClr val="000066"/>
                </a:solidFill>
                <a:latin typeface="华文中宋" panose="02010600040101010101" pitchFamily="2" charset="-122"/>
              </a:rPr>
              <a:t>内光拍的波数为</a:t>
            </a:r>
            <a:r>
              <a:rPr lang="en-US" altLang="zh-CN" sz="2000" b="1" kern="100" dirty="0">
                <a:solidFill>
                  <a:srgbClr val="000066"/>
                </a:solidFill>
                <a:latin typeface="华文中宋" panose="02010600040101010101" pitchFamily="2" charset="-122"/>
              </a:rPr>
              <a:t>10</a:t>
            </a:r>
            <a:r>
              <a:rPr lang="zh-CN" altLang="en-US" sz="2000" b="1" kern="100" dirty="0">
                <a:solidFill>
                  <a:srgbClr val="000066"/>
                </a:solidFill>
                <a:latin typeface="华文中宋" panose="02010600040101010101" pitchFamily="2" charset="-122"/>
              </a:rPr>
              <a:t>～</a:t>
            </a:r>
            <a:r>
              <a:rPr lang="en-US" altLang="zh-CN" sz="2000" b="1" kern="100" dirty="0">
                <a:solidFill>
                  <a:srgbClr val="000066"/>
                </a:solidFill>
                <a:latin typeface="华文中宋" panose="02010600040101010101" pitchFamily="2" charset="-122"/>
              </a:rPr>
              <a:t>20</a:t>
            </a:r>
            <a:r>
              <a:rPr lang="zh-CN" altLang="en-US" sz="2000" b="1" kern="100" dirty="0">
                <a:solidFill>
                  <a:srgbClr val="000066"/>
                </a:solidFill>
                <a:latin typeface="华文中宋" panose="02010600040101010101" pitchFamily="2" charset="-122"/>
              </a:rPr>
              <a:t>个左右较合适。</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kern="100" dirty="0">
              <a:solidFill>
                <a:srgbClr val="000066"/>
              </a:solidFill>
              <a:latin typeface="华文中宋" panose="02010600040101010101" pitchFamily="2" charset="-122"/>
            </a:endParaRPr>
          </a:p>
        </p:txBody>
      </p:sp>
      <p:sp>
        <p:nvSpPr>
          <p:cNvPr id="9" name="矩形 8"/>
          <p:cNvSpPr/>
          <p:nvPr/>
        </p:nvSpPr>
        <p:spPr>
          <a:xfrm>
            <a:off x="69888" y="4102271"/>
            <a:ext cx="9182631" cy="1977464"/>
          </a:xfrm>
          <a:prstGeom prst="rect">
            <a:avLst/>
          </a:prstGeom>
        </p:spPr>
        <p:txBody>
          <a:bodyPr wrap="square">
            <a:spAutoFit/>
          </a:bodyPr>
          <a:lstStyle/>
          <a:p>
            <a:pPr eaLnBrk="0" hangingPunct="0">
              <a:lnSpc>
                <a:spcPts val="2100"/>
              </a:lnSpc>
              <a:spcAft>
                <a:spcPts val="0"/>
              </a:spcAft>
            </a:pPr>
            <a:r>
              <a:rPr lang="zh-CN" alt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4</a:t>
            </a:r>
            <a:r>
              <a:rPr lang="zh-CN" altLang="zh-CN" b="1" kern="100" dirty="0">
                <a:solidFill>
                  <a:srgbClr val="FF0000"/>
                </a:solidFill>
                <a:latin typeface="华文中宋" panose="02010600040101010101" pitchFamily="2" charset="-122"/>
              </a:rPr>
              <a:t>）波形调节</a:t>
            </a:r>
          </a:p>
          <a:p>
            <a:pPr>
              <a:lnSpc>
                <a:spcPts val="2100"/>
              </a:lnSpc>
              <a:spcAft>
                <a:spcPts val="0"/>
              </a:spcAft>
            </a:pPr>
            <a:r>
              <a:rPr lang="en-US" altLang="zh-CN" sz="2000" b="1" kern="100" dirty="0">
                <a:solidFill>
                  <a:srgbClr val="000066"/>
                </a:solidFill>
                <a:latin typeface="华文中宋" panose="02010600040101010101" pitchFamily="2" charset="-122"/>
              </a:rPr>
              <a:t>    </a:t>
            </a:r>
            <a:r>
              <a:rPr lang="zh-CN" altLang="zh-CN" sz="2000" b="1" kern="100" dirty="0">
                <a:solidFill>
                  <a:srgbClr val="000066"/>
                </a:solidFill>
                <a:latin typeface="华文中宋" panose="02010600040101010101" pitchFamily="2" charset="-122"/>
              </a:rPr>
              <a:t>光路粗调完成后，就可以看到一些拍频波，但欲获得光滑细腻的波形，还须作些仔细的反复调节。稍稍松开固定静光栅架的手轮，试着微微转动光栅架，改善动光栅衍射光斑与静光栅衍射光斑的重合度，在两光栅产生的衍射光斑重合区域中，不是每一点都能产生拍频波，所以光斑正中心对准光电池上的小孔时，并不一定都能产生好的波形，有时光斑的边缘即能产生好的波形，可以微调光电池架或激光器的</a:t>
            </a:r>
            <a:r>
              <a:rPr lang="en-US" altLang="zh-CN" sz="2000" b="1" kern="100" dirty="0">
                <a:solidFill>
                  <a:srgbClr val="000066"/>
                </a:solidFill>
                <a:latin typeface="华文中宋" panose="02010600040101010101" pitchFamily="2" charset="-122"/>
              </a:rPr>
              <a:t>X-Y</a:t>
            </a:r>
            <a:r>
              <a:rPr lang="zh-CN" altLang="zh-CN" sz="2000" b="1" kern="100" dirty="0">
                <a:solidFill>
                  <a:srgbClr val="000066"/>
                </a:solidFill>
                <a:latin typeface="华文中宋" panose="02010600040101010101" pitchFamily="2" charset="-122"/>
              </a:rPr>
              <a:t>微调手轮，改变一下光斑在光电池上的位置，看看波形有否改善。</a:t>
            </a:r>
          </a:p>
        </p:txBody>
      </p:sp>
    </p:spTree>
    <p:extLst>
      <p:ext uri="{BB962C8B-B14F-4D97-AF65-F5344CB8AC3E}">
        <p14:creationId xmlns:p14="http://schemas.microsoft.com/office/powerpoint/2010/main" val="32276205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268760"/>
            <a:ext cx="7920880" cy="1015663"/>
          </a:xfrm>
          <a:prstGeom prst="rect">
            <a:avLst/>
          </a:prstGeom>
        </p:spPr>
        <p:txBody>
          <a:bodyPr wrap="square">
            <a:spAutoFit/>
          </a:bodyPr>
          <a:lstStyle/>
          <a:p>
            <a:pPr>
              <a:lnSpc>
                <a:spcPts val="2400"/>
              </a:lnSpc>
              <a:spcAft>
                <a:spcPts val="0"/>
              </a:spcAft>
            </a:pPr>
            <a:r>
              <a:rPr lang="zh-CN" alt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5</a:t>
            </a:r>
            <a:r>
              <a:rPr lang="zh-CN" altLang="zh-CN" b="1" kern="100" dirty="0">
                <a:solidFill>
                  <a:srgbClr val="FF0000"/>
                </a:solidFill>
                <a:latin typeface="华文中宋" panose="02010600040101010101" pitchFamily="2" charset="-122"/>
              </a:rPr>
              <a:t>）测出外力驱动音叉时的揩振曲线</a:t>
            </a:r>
          </a:p>
          <a:p>
            <a:pPr>
              <a:lnSpc>
                <a:spcPts val="2400"/>
              </a:lnSpc>
              <a:spcAft>
                <a:spcPts val="0"/>
              </a:spcAft>
            </a:pPr>
            <a:r>
              <a:rPr lang="en-US" altLang="zh-CN" sz="2000" b="1" kern="100" dirty="0">
                <a:solidFill>
                  <a:srgbClr val="000066"/>
                </a:solidFill>
                <a:latin typeface="华文中宋" panose="02010600040101010101" pitchFamily="2" charset="-122"/>
              </a:rPr>
              <a:t>     </a:t>
            </a:r>
            <a:r>
              <a:rPr lang="zh-CN" altLang="zh-CN" sz="2000" b="1" kern="100" dirty="0">
                <a:solidFill>
                  <a:srgbClr val="000066"/>
                </a:solidFill>
                <a:latin typeface="华文中宋" panose="02010600040101010101" pitchFamily="2" charset="-122"/>
              </a:rPr>
              <a:t>固定“功率”旋钮位置，小心调节“频率”旋钮，作出音叉的频率－－振幅曲线。</a:t>
            </a:r>
          </a:p>
        </p:txBody>
      </p:sp>
    </p:spTree>
    <p:extLst>
      <p:ext uri="{BB962C8B-B14F-4D97-AF65-F5344CB8AC3E}">
        <p14:creationId xmlns:p14="http://schemas.microsoft.com/office/powerpoint/2010/main" val="19665080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3707904" y="1124744"/>
          <a:ext cx="4968552" cy="4320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格 4"/>
          <p:cNvGraphicFramePr>
            <a:graphicFrameLocks noGrp="1"/>
          </p:cNvGraphicFramePr>
          <p:nvPr/>
        </p:nvGraphicFramePr>
        <p:xfrm>
          <a:off x="323528" y="1124744"/>
          <a:ext cx="2448273" cy="4320486"/>
        </p:xfrm>
        <a:graphic>
          <a:graphicData uri="http://schemas.openxmlformats.org/drawingml/2006/table">
            <a:tbl>
              <a:tblPr/>
              <a:tblGrid>
                <a:gridCol w="816091">
                  <a:extLst>
                    <a:ext uri="{9D8B030D-6E8A-4147-A177-3AD203B41FA5}">
                      <a16:colId xmlns:a16="http://schemas.microsoft.com/office/drawing/2014/main" val="20000"/>
                    </a:ext>
                  </a:extLst>
                </a:gridCol>
                <a:gridCol w="816091">
                  <a:extLst>
                    <a:ext uri="{9D8B030D-6E8A-4147-A177-3AD203B41FA5}">
                      <a16:colId xmlns:a16="http://schemas.microsoft.com/office/drawing/2014/main" val="20001"/>
                    </a:ext>
                  </a:extLst>
                </a:gridCol>
                <a:gridCol w="816091">
                  <a:extLst>
                    <a:ext uri="{9D8B030D-6E8A-4147-A177-3AD203B41FA5}">
                      <a16:colId xmlns:a16="http://schemas.microsoft.com/office/drawing/2014/main" val="20002"/>
                    </a:ext>
                  </a:extLst>
                </a:gridCol>
              </a:tblGrid>
              <a:tr h="227394">
                <a:tc>
                  <a:txBody>
                    <a:bodyPr/>
                    <a:lstStyle/>
                    <a:p>
                      <a:pPr algn="l" fontAlgn="ctr"/>
                      <a:r>
                        <a:rPr lang="zh-CN" altLang="en-US" sz="1400" b="1" i="0" u="none" strike="noStrike" dirty="0">
                          <a:solidFill>
                            <a:srgbClr val="006666"/>
                          </a:solidFill>
                          <a:latin typeface="宋体"/>
                        </a:rPr>
                        <a:t>频率</a:t>
                      </a:r>
                      <a:r>
                        <a:rPr lang="en-US" sz="1400" b="1" i="0" u="none" strike="noStrike" dirty="0">
                          <a:solidFill>
                            <a:srgbClr val="006666"/>
                          </a:solidFill>
                          <a:latin typeface="宋体"/>
                        </a:rPr>
                        <a:t>Hz</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1" i="0" u="none" strike="noStrike">
                          <a:solidFill>
                            <a:srgbClr val="006666"/>
                          </a:solidFill>
                          <a:latin typeface="宋体"/>
                        </a:rPr>
                        <a:t>波数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6666"/>
                          </a:solidFill>
                          <a:latin typeface="宋体"/>
                        </a:rPr>
                        <a:t>A（mm)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7394">
                <a:tc>
                  <a:txBody>
                    <a:bodyPr/>
                    <a:lstStyle/>
                    <a:p>
                      <a:pPr algn="l" fontAlgn="ctr"/>
                      <a:r>
                        <a:rPr lang="en-US" altLang="zh-CN" sz="1400" b="1" i="0" u="none" strike="noStrike" dirty="0">
                          <a:solidFill>
                            <a:srgbClr val="006666"/>
                          </a:solidFill>
                          <a:latin typeface="宋体"/>
                        </a:rPr>
                        <a:t>507.9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3.50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0.0175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394">
                <a:tc>
                  <a:txBody>
                    <a:bodyPr/>
                    <a:lstStyle/>
                    <a:p>
                      <a:pPr algn="l" fontAlgn="ctr"/>
                      <a:r>
                        <a:rPr lang="en-US" altLang="zh-CN" sz="1400" b="1" i="0" u="none" strike="noStrike">
                          <a:solidFill>
                            <a:srgbClr val="006666"/>
                          </a:solidFill>
                          <a:latin typeface="宋体"/>
                        </a:rPr>
                        <a:t>508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4.00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0.0200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7394">
                <a:tc>
                  <a:txBody>
                    <a:bodyPr/>
                    <a:lstStyle/>
                    <a:p>
                      <a:pPr algn="l" fontAlgn="ctr"/>
                      <a:r>
                        <a:rPr lang="en-US" altLang="zh-CN" sz="1400" b="1" i="0" u="none" strike="noStrike">
                          <a:solidFill>
                            <a:srgbClr val="006666"/>
                          </a:solidFill>
                          <a:latin typeface="宋体"/>
                        </a:rPr>
                        <a:t>508.1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4.50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0.0225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7394">
                <a:tc>
                  <a:txBody>
                    <a:bodyPr/>
                    <a:lstStyle/>
                    <a:p>
                      <a:pPr algn="l" fontAlgn="ctr"/>
                      <a:r>
                        <a:rPr lang="en-US" altLang="zh-CN" sz="1400" b="1" i="0" u="none" strike="noStrike">
                          <a:solidFill>
                            <a:srgbClr val="006666"/>
                          </a:solidFill>
                          <a:latin typeface="宋体"/>
                        </a:rPr>
                        <a:t>508.2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5.25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0.0263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7394">
                <a:tc>
                  <a:txBody>
                    <a:bodyPr/>
                    <a:lstStyle/>
                    <a:p>
                      <a:pPr algn="l" fontAlgn="ctr"/>
                      <a:r>
                        <a:rPr lang="en-US" altLang="zh-CN" sz="1400" b="1" i="0" u="none" strike="noStrike">
                          <a:solidFill>
                            <a:srgbClr val="006666"/>
                          </a:solidFill>
                          <a:latin typeface="宋体"/>
                        </a:rPr>
                        <a:t>508.3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6.25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0.0313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7394">
                <a:tc>
                  <a:txBody>
                    <a:bodyPr/>
                    <a:lstStyle/>
                    <a:p>
                      <a:pPr algn="l" fontAlgn="ctr"/>
                      <a:r>
                        <a:rPr lang="en-US" altLang="zh-CN" sz="1400" b="1" i="0" u="none" strike="noStrike">
                          <a:solidFill>
                            <a:srgbClr val="006666"/>
                          </a:solidFill>
                          <a:latin typeface="宋体"/>
                        </a:rPr>
                        <a:t>508.4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9.25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0.0463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7394">
                <a:tc>
                  <a:txBody>
                    <a:bodyPr/>
                    <a:lstStyle/>
                    <a:p>
                      <a:pPr algn="l" fontAlgn="ctr"/>
                      <a:r>
                        <a:rPr lang="en-US" altLang="zh-CN" sz="1400" b="1" i="0" u="none" strike="noStrike">
                          <a:solidFill>
                            <a:srgbClr val="006666"/>
                          </a:solidFill>
                          <a:latin typeface="宋体"/>
                        </a:rPr>
                        <a:t>508.5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12.75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0.0638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7394">
                <a:tc>
                  <a:txBody>
                    <a:bodyPr/>
                    <a:lstStyle/>
                    <a:p>
                      <a:pPr algn="l" fontAlgn="ctr"/>
                      <a:r>
                        <a:rPr lang="en-US" altLang="zh-CN" sz="1400" b="1" i="0" u="none" strike="noStrike">
                          <a:solidFill>
                            <a:srgbClr val="006666"/>
                          </a:solidFill>
                          <a:latin typeface="宋体"/>
                        </a:rPr>
                        <a:t>508.6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17.25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0.0863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7394">
                <a:tc>
                  <a:txBody>
                    <a:bodyPr/>
                    <a:lstStyle/>
                    <a:p>
                      <a:pPr algn="l" fontAlgn="ctr"/>
                      <a:r>
                        <a:rPr lang="en-US" altLang="zh-CN" sz="1400" b="1" i="0" u="none" strike="noStrike">
                          <a:solidFill>
                            <a:srgbClr val="006666"/>
                          </a:solidFill>
                          <a:latin typeface="宋体"/>
                        </a:rPr>
                        <a:t>508.7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21.25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0.1063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7394">
                <a:tc>
                  <a:txBody>
                    <a:bodyPr/>
                    <a:lstStyle/>
                    <a:p>
                      <a:pPr algn="l" fontAlgn="ctr"/>
                      <a:r>
                        <a:rPr lang="en-US" altLang="zh-CN" sz="1400" b="1" i="0" u="none" strike="noStrike">
                          <a:solidFill>
                            <a:srgbClr val="006666"/>
                          </a:solidFill>
                          <a:latin typeface="宋体"/>
                        </a:rPr>
                        <a:t>508.8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27.25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0.1363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7394">
                <a:tc>
                  <a:txBody>
                    <a:bodyPr/>
                    <a:lstStyle/>
                    <a:p>
                      <a:pPr algn="l" fontAlgn="ctr"/>
                      <a:r>
                        <a:rPr lang="en-US" altLang="zh-CN" sz="1400" b="1" i="0" u="none" strike="noStrike">
                          <a:solidFill>
                            <a:srgbClr val="006666"/>
                          </a:solidFill>
                          <a:latin typeface="宋体"/>
                        </a:rPr>
                        <a:t>508.9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23.00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0.1150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7394">
                <a:tc>
                  <a:txBody>
                    <a:bodyPr/>
                    <a:lstStyle/>
                    <a:p>
                      <a:pPr algn="l" fontAlgn="ctr"/>
                      <a:r>
                        <a:rPr lang="en-US" altLang="zh-CN" sz="1400" b="1" i="0" u="none" strike="noStrike">
                          <a:solidFill>
                            <a:srgbClr val="006666"/>
                          </a:solidFill>
                          <a:latin typeface="宋体"/>
                        </a:rPr>
                        <a:t>509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10.00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0.0500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7394">
                <a:tc>
                  <a:txBody>
                    <a:bodyPr/>
                    <a:lstStyle/>
                    <a:p>
                      <a:pPr algn="l" fontAlgn="ctr"/>
                      <a:r>
                        <a:rPr lang="en-US" altLang="zh-CN" sz="1400" b="1" i="0" u="none" strike="noStrike">
                          <a:solidFill>
                            <a:srgbClr val="006666"/>
                          </a:solidFill>
                          <a:latin typeface="宋体"/>
                        </a:rPr>
                        <a:t>509.2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0.0300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7394">
                <a:tc>
                  <a:txBody>
                    <a:bodyPr/>
                    <a:lstStyle/>
                    <a:p>
                      <a:pPr algn="l" fontAlgn="ctr"/>
                      <a:r>
                        <a:rPr lang="en-US" altLang="zh-CN" sz="1400" b="1" i="0" u="none" strike="noStrike">
                          <a:solidFill>
                            <a:srgbClr val="006666"/>
                          </a:solidFill>
                          <a:latin typeface="宋体"/>
                        </a:rPr>
                        <a:t>509.3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5.70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0.0285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7394">
                <a:tc>
                  <a:txBody>
                    <a:bodyPr/>
                    <a:lstStyle/>
                    <a:p>
                      <a:pPr algn="l" fontAlgn="ctr"/>
                      <a:r>
                        <a:rPr lang="en-US" altLang="zh-CN" sz="1400" b="1" i="0" u="none" strike="noStrike">
                          <a:solidFill>
                            <a:srgbClr val="006666"/>
                          </a:solidFill>
                          <a:latin typeface="宋体"/>
                        </a:rPr>
                        <a:t>509.4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5.10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0.0255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7394">
                <a:tc>
                  <a:txBody>
                    <a:bodyPr/>
                    <a:lstStyle/>
                    <a:p>
                      <a:pPr algn="l" fontAlgn="ctr"/>
                      <a:r>
                        <a:rPr lang="en-US" altLang="zh-CN" sz="1400" b="1" i="0" u="none" strike="noStrike">
                          <a:solidFill>
                            <a:srgbClr val="006666"/>
                          </a:solidFill>
                          <a:latin typeface="宋体"/>
                        </a:rPr>
                        <a:t>509.5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4.25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0.0213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27394">
                <a:tc>
                  <a:txBody>
                    <a:bodyPr/>
                    <a:lstStyle/>
                    <a:p>
                      <a:pPr algn="l" fontAlgn="ctr"/>
                      <a:r>
                        <a:rPr lang="en-US" altLang="zh-CN" sz="1400" b="1" i="0" u="none" strike="noStrike">
                          <a:solidFill>
                            <a:srgbClr val="006666"/>
                          </a:solidFill>
                          <a:latin typeface="宋体"/>
                        </a:rPr>
                        <a:t>509.6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3.50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0.0175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27394">
                <a:tc>
                  <a:txBody>
                    <a:bodyPr/>
                    <a:lstStyle/>
                    <a:p>
                      <a:pPr algn="l" fontAlgn="ctr"/>
                      <a:r>
                        <a:rPr lang="en-US" altLang="zh-CN" sz="1400" b="1" i="0" u="none" strike="noStrike">
                          <a:solidFill>
                            <a:srgbClr val="006666"/>
                          </a:solidFill>
                          <a:latin typeface="宋体"/>
                        </a:rPr>
                        <a:t>509.7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3.25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0.0163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6" name="Rectangle 8"/>
          <p:cNvSpPr>
            <a:spLocks noChangeArrowheads="1"/>
          </p:cNvSpPr>
          <p:nvPr/>
        </p:nvSpPr>
        <p:spPr bwMode="auto">
          <a:xfrm>
            <a:off x="5220072" y="5445223"/>
            <a:ext cx="259228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b="1" dirty="0">
                <a:solidFill>
                  <a:srgbClr val="065A5A"/>
                </a:solidFill>
                <a:latin typeface="微软雅黑" pitchFamily="34" charset="-122"/>
                <a:ea typeface="微软雅黑" pitchFamily="34" charset="-122"/>
              </a:rPr>
              <a:t>音叉的谐振曲线</a:t>
            </a:r>
          </a:p>
        </p:txBody>
      </p:sp>
      <p:sp>
        <p:nvSpPr>
          <p:cNvPr id="7"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五、报告要求</a:t>
            </a:r>
          </a:p>
        </p:txBody>
      </p:sp>
      <p:cxnSp>
        <p:nvCxnSpPr>
          <p:cNvPr id="8" name="直接连接符 7"/>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8"/>
          <p:cNvSpPr>
            <a:spLocks noChangeArrowheads="1"/>
          </p:cNvSpPr>
          <p:nvPr/>
        </p:nvSpPr>
        <p:spPr bwMode="auto">
          <a:xfrm>
            <a:off x="3222084" y="193932"/>
            <a:ext cx="545437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a:solidFill>
                  <a:srgbClr val="065A5A"/>
                </a:solidFill>
                <a:latin typeface="微软雅黑" pitchFamily="34" charset="-122"/>
                <a:ea typeface="微软雅黑" pitchFamily="34" charset="-122"/>
              </a:rPr>
              <a:t>5.1</a:t>
            </a:r>
            <a:r>
              <a:rPr lang="zh-CN" altLang="en-US" b="1" dirty="0">
                <a:solidFill>
                  <a:srgbClr val="065A5A"/>
                </a:solidFill>
                <a:latin typeface="微软雅黑" pitchFamily="34" charset="-122"/>
                <a:ea typeface="微软雅黑" pitchFamily="34" charset="-122"/>
              </a:rPr>
              <a:t>数据处理：做音叉的谐振曲线</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3950" y="2060848"/>
            <a:ext cx="7848872" cy="2308324"/>
          </a:xfrm>
          <a:prstGeom prst="rect">
            <a:avLst/>
          </a:prstGeom>
        </p:spPr>
        <p:txBody>
          <a:bodyPr wrap="square">
            <a:spAutoFit/>
          </a:bodyPr>
          <a:lstStyle/>
          <a:p>
            <a:pPr indent="133350">
              <a:lnSpc>
                <a:spcPct val="150000"/>
              </a:lnSpc>
              <a:spcAft>
                <a:spcPts val="0"/>
              </a:spcAft>
            </a:pPr>
            <a:r>
              <a:rPr lang="en-US" altLang="zh-CN" b="1" kern="100" dirty="0">
                <a:solidFill>
                  <a:srgbClr val="000066"/>
                </a:solidFill>
                <a:latin typeface="微软雅黑" panose="020B0503020204020204" pitchFamily="34" charset="-122"/>
                <a:ea typeface="微软雅黑" panose="020B0503020204020204" pitchFamily="34" charset="-122"/>
              </a:rPr>
              <a:t>1</a:t>
            </a:r>
            <a:r>
              <a:rPr lang="zh-CN" altLang="zh-CN" b="1" kern="100" dirty="0">
                <a:solidFill>
                  <a:srgbClr val="000066"/>
                </a:solidFill>
                <a:latin typeface="微软雅黑" panose="020B0503020204020204" pitchFamily="34" charset="-122"/>
                <a:ea typeface="微软雅黑" panose="020B0503020204020204" pitchFamily="34" charset="-122"/>
              </a:rPr>
              <a:t>．如何判断动光栅与静光栅的刻痕已平行？</a:t>
            </a:r>
          </a:p>
          <a:p>
            <a:pPr indent="133350">
              <a:lnSpc>
                <a:spcPct val="150000"/>
              </a:lnSpc>
              <a:spcAft>
                <a:spcPts val="0"/>
              </a:spcAft>
            </a:pPr>
            <a:r>
              <a:rPr lang="en-US" altLang="zh-CN" b="1" kern="100" dirty="0">
                <a:solidFill>
                  <a:srgbClr val="000066"/>
                </a:solidFill>
                <a:latin typeface="微软雅黑" panose="020B0503020204020204" pitchFamily="34" charset="-122"/>
                <a:ea typeface="微软雅黑" panose="020B0503020204020204" pitchFamily="34" charset="-122"/>
              </a:rPr>
              <a:t>2</a:t>
            </a:r>
            <a:r>
              <a:rPr lang="zh-CN" altLang="zh-CN" b="1" kern="100" dirty="0">
                <a:solidFill>
                  <a:srgbClr val="000066"/>
                </a:solidFill>
                <a:latin typeface="微软雅黑" panose="020B0503020204020204" pitchFamily="34" charset="-122"/>
                <a:ea typeface="微软雅黑" panose="020B0503020204020204" pitchFamily="34" charset="-122"/>
              </a:rPr>
              <a:t>．作外力驱动音叉谐振曲线时，为什么要固定信号功率？</a:t>
            </a:r>
          </a:p>
          <a:p>
            <a:pPr indent="133350">
              <a:lnSpc>
                <a:spcPct val="150000"/>
              </a:lnSpc>
              <a:spcAft>
                <a:spcPts val="0"/>
              </a:spcAft>
            </a:pPr>
            <a:r>
              <a:rPr lang="en-US" altLang="zh-CN" b="1" kern="100" dirty="0">
                <a:solidFill>
                  <a:srgbClr val="000066"/>
                </a:solidFill>
                <a:latin typeface="微软雅黑" panose="020B0503020204020204" pitchFamily="34" charset="-122"/>
                <a:ea typeface="微软雅黑" panose="020B0503020204020204" pitchFamily="34" charset="-122"/>
              </a:rPr>
              <a:t>3</a:t>
            </a:r>
            <a:r>
              <a:rPr lang="zh-CN" altLang="zh-CN" b="1" kern="100" dirty="0">
                <a:solidFill>
                  <a:srgbClr val="000066"/>
                </a:solidFill>
                <a:latin typeface="微软雅黑" panose="020B0503020204020204" pitchFamily="34" charset="-122"/>
                <a:ea typeface="微软雅黑" panose="020B0503020204020204" pitchFamily="34" charset="-122"/>
              </a:rPr>
              <a:t>．本实验测量方法有何优点？测量微振动位移的灵敏度是多少？</a:t>
            </a:r>
            <a:endParaRPr lang="zh-CN" altLang="zh-CN" b="1" kern="100" dirty="0">
              <a:solidFill>
                <a:srgbClr val="000066"/>
              </a:solidFill>
              <a:effectLst/>
              <a:latin typeface="微软雅黑" panose="020B0503020204020204" pitchFamily="34" charset="-122"/>
              <a:ea typeface="微软雅黑" panose="020B0503020204020204" pitchFamily="34" charset="-122"/>
            </a:endParaRPr>
          </a:p>
        </p:txBody>
      </p:sp>
      <p:sp>
        <p:nvSpPr>
          <p:cNvPr id="4" name="Text Box 2"/>
          <p:cNvSpPr txBox="1">
            <a:spLocks noChangeArrowheads="1"/>
          </p:cNvSpPr>
          <p:nvPr/>
        </p:nvSpPr>
        <p:spPr bwMode="auto">
          <a:xfrm>
            <a:off x="179512" y="170797"/>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五、报告要求</a:t>
            </a:r>
          </a:p>
        </p:txBody>
      </p:sp>
      <p:cxnSp>
        <p:nvCxnSpPr>
          <p:cNvPr id="5" name="直接连接符 4"/>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8"/>
          <p:cNvSpPr>
            <a:spLocks noChangeArrowheads="1"/>
          </p:cNvSpPr>
          <p:nvPr/>
        </p:nvSpPr>
        <p:spPr bwMode="auto">
          <a:xfrm>
            <a:off x="494898" y="884297"/>
            <a:ext cx="545437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800" b="1" dirty="0">
                <a:solidFill>
                  <a:srgbClr val="065A5A"/>
                </a:solidFill>
                <a:latin typeface="微软雅黑" pitchFamily="34" charset="-122"/>
                <a:ea typeface="微软雅黑" pitchFamily="34" charset="-122"/>
              </a:rPr>
              <a:t>5.2 </a:t>
            </a:r>
            <a:r>
              <a:rPr lang="zh-CN" altLang="en-US" sz="2800" b="1" dirty="0">
                <a:solidFill>
                  <a:srgbClr val="065A5A"/>
                </a:solidFill>
                <a:latin typeface="微软雅黑" pitchFamily="34" charset="-122"/>
                <a:ea typeface="微软雅黑" pitchFamily="34" charset="-122"/>
              </a:rPr>
              <a:t>写实验结论</a:t>
            </a:r>
          </a:p>
        </p:txBody>
      </p:sp>
      <p:sp>
        <p:nvSpPr>
          <p:cNvPr id="7" name="Rectangle 8"/>
          <p:cNvSpPr>
            <a:spLocks noChangeArrowheads="1"/>
          </p:cNvSpPr>
          <p:nvPr/>
        </p:nvSpPr>
        <p:spPr bwMode="auto">
          <a:xfrm>
            <a:off x="549079" y="1578461"/>
            <a:ext cx="545437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800" b="1" dirty="0">
                <a:solidFill>
                  <a:srgbClr val="065A5A"/>
                </a:solidFill>
                <a:latin typeface="微软雅黑" pitchFamily="34" charset="-122"/>
                <a:ea typeface="微软雅黑" pitchFamily="34" charset="-122"/>
              </a:rPr>
              <a:t>5.3 </a:t>
            </a:r>
            <a:r>
              <a:rPr lang="zh-CN" altLang="en-US" sz="2800" b="1" dirty="0">
                <a:solidFill>
                  <a:srgbClr val="065A5A"/>
                </a:solidFill>
                <a:latin typeface="微软雅黑" pitchFamily="34" charset="-122"/>
                <a:ea typeface="微软雅黑" pitchFamily="34" charset="-122"/>
              </a:rPr>
              <a:t>问答题</a:t>
            </a:r>
          </a:p>
        </p:txBody>
      </p:sp>
    </p:spTree>
    <p:extLst>
      <p:ext uri="{BB962C8B-B14F-4D97-AF65-F5344CB8AC3E}">
        <p14:creationId xmlns:p14="http://schemas.microsoft.com/office/powerpoint/2010/main" val="19737418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s://gimg2.baidu.com/image_search/src=http%3A%2F%2Fn.sinaimg.cn%2Fsinacn14%2F647%2Fw870h577%2F20180617%2Ff527-heauxvy4788128.jpg&amp;refer=http%3A%2F%2Fn.sinaimg.cn&amp;app=2002&amp;size=f9999,10000&amp;q=a80&amp;n=0&amp;g=0n&amp;fmt=jpeg?sec=1634924487&amp;t=71fb9bce4d1de92c82edef55e6e2ab42"/>
          <p:cNvPicPr>
            <a:picLocks noChangeAspect="1" noChangeArrowheads="1"/>
          </p:cNvPicPr>
          <p:nvPr/>
        </p:nvPicPr>
        <p:blipFill rotWithShape="1">
          <a:blip r:embed="rId3">
            <a:extLst>
              <a:ext uri="{28A0092B-C50C-407E-A947-70E740481C1C}">
                <a14:useLocalDpi xmlns:a14="http://schemas.microsoft.com/office/drawing/2010/main" val="0"/>
              </a:ext>
            </a:extLst>
          </a:blip>
          <a:srcRect t="-178" r="4737"/>
          <a:stretch/>
        </p:blipFill>
        <p:spPr bwMode="auto">
          <a:xfrm>
            <a:off x="-35936" y="0"/>
            <a:ext cx="917993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1"/>
          <p:cNvGrpSpPr>
            <a:grpSpLocks/>
          </p:cNvGrpSpPr>
          <p:nvPr/>
        </p:nvGrpSpPr>
        <p:grpSpPr bwMode="auto">
          <a:xfrm>
            <a:off x="2027238" y="812800"/>
            <a:ext cx="5873750" cy="2260601"/>
            <a:chOff x="1277" y="391"/>
            <a:chExt cx="3700" cy="1424"/>
          </a:xfrm>
        </p:grpSpPr>
        <p:grpSp>
          <p:nvGrpSpPr>
            <p:cNvPr id="12294" name="Group 4"/>
            <p:cNvGrpSpPr>
              <a:grpSpLocks/>
            </p:cNvGrpSpPr>
            <p:nvPr/>
          </p:nvGrpSpPr>
          <p:grpSpPr bwMode="auto">
            <a:xfrm>
              <a:off x="1565" y="391"/>
              <a:ext cx="2578" cy="654"/>
              <a:chOff x="2294" y="3125"/>
              <a:chExt cx="2578" cy="654"/>
            </a:xfrm>
          </p:grpSpPr>
          <p:sp>
            <p:nvSpPr>
              <p:cNvPr id="12297" name="Text Box 5"/>
              <p:cNvSpPr txBox="1">
                <a:spLocks noChangeArrowheads="1"/>
              </p:cNvSpPr>
              <p:nvPr/>
            </p:nvSpPr>
            <p:spPr bwMode="auto">
              <a:xfrm>
                <a:off x="2294" y="3125"/>
                <a:ext cx="116" cy="327"/>
              </a:xfrm>
              <a:prstGeom prst="rect">
                <a:avLst/>
              </a:prstGeom>
              <a:noFill/>
              <a:ln w="9525">
                <a:noFill/>
                <a:miter lim="800000"/>
                <a:headEnd/>
                <a:tailEnd/>
              </a:ln>
            </p:spPr>
            <p:txBody>
              <a:bodyPr wrap="none">
                <a:spAutoFit/>
              </a:bodyPr>
              <a:lstStyle/>
              <a:p>
                <a:pPr eaLnBrk="0" hangingPunct="0"/>
                <a:endParaRPr lang="zh-CN" altLang="zh-CN" sz="2800" b="1">
                  <a:solidFill>
                    <a:srgbClr val="990000"/>
                  </a:solidFill>
                  <a:latin typeface="华文新魏" pitchFamily="2" charset="-122"/>
                  <a:ea typeface="华文新魏" pitchFamily="2" charset="-122"/>
                </a:endParaRPr>
              </a:p>
            </p:txBody>
          </p:sp>
          <p:sp>
            <p:nvSpPr>
              <p:cNvPr id="12298" name="Text Box 6"/>
              <p:cNvSpPr txBox="1">
                <a:spLocks noChangeArrowheads="1"/>
              </p:cNvSpPr>
              <p:nvPr/>
            </p:nvSpPr>
            <p:spPr bwMode="auto">
              <a:xfrm>
                <a:off x="2304" y="3452"/>
                <a:ext cx="2568" cy="327"/>
              </a:xfrm>
              <a:prstGeom prst="rect">
                <a:avLst/>
              </a:prstGeom>
              <a:noFill/>
              <a:ln w="9525">
                <a:noFill/>
                <a:miter lim="800000"/>
                <a:headEnd/>
                <a:tailEnd/>
              </a:ln>
            </p:spPr>
            <p:txBody>
              <a:bodyPr wrap="none">
                <a:spAutoFit/>
              </a:bodyPr>
              <a:lstStyle/>
              <a:p>
                <a:pPr eaLnBrk="0" hangingPunct="0"/>
                <a:r>
                  <a:rPr lang="zh-CN" altLang="en-US" sz="2800" b="1">
                    <a:solidFill>
                      <a:srgbClr val="990000"/>
                    </a:solidFill>
                    <a:latin typeface="华文新魏" pitchFamily="2" charset="-122"/>
                    <a:ea typeface="华文新魏" pitchFamily="2" charset="-122"/>
                  </a:rPr>
                  <a:t>课    件    制    作：赵改清</a:t>
                </a:r>
              </a:p>
            </p:txBody>
          </p:sp>
        </p:grpSp>
        <p:sp>
          <p:nvSpPr>
            <p:cNvPr id="12295" name="Text Box 7"/>
            <p:cNvSpPr txBox="1">
              <a:spLocks noChangeArrowheads="1"/>
            </p:cNvSpPr>
            <p:nvPr/>
          </p:nvSpPr>
          <p:spPr bwMode="auto">
            <a:xfrm>
              <a:off x="1277" y="1082"/>
              <a:ext cx="3700" cy="365"/>
            </a:xfrm>
            <a:prstGeom prst="rect">
              <a:avLst/>
            </a:prstGeom>
            <a:noFill/>
            <a:ln w="9525">
              <a:noFill/>
              <a:miter lim="800000"/>
              <a:headEnd/>
              <a:tailEnd/>
            </a:ln>
          </p:spPr>
          <p:txBody>
            <a:bodyPr wrap="none">
              <a:spAutoFit/>
            </a:bodyPr>
            <a:lstStyle/>
            <a:p>
              <a:pPr eaLnBrk="0" hangingPunct="0"/>
              <a:r>
                <a:rPr lang="zh-CN" altLang="en-US" sz="3200" b="1" dirty="0">
                  <a:solidFill>
                    <a:srgbClr val="990000"/>
                  </a:solidFill>
                  <a:latin typeface="Times New Roman" pitchFamily="18" charset="0"/>
                  <a:ea typeface="华文行楷" pitchFamily="2" charset="-122"/>
                </a:rPr>
                <a:t>深圳大学物理教学实验实验中心</a:t>
              </a:r>
            </a:p>
          </p:txBody>
        </p:sp>
        <p:sp>
          <p:nvSpPr>
            <p:cNvPr id="12296" name="Text Box 8"/>
            <p:cNvSpPr txBox="1">
              <a:spLocks noChangeArrowheads="1"/>
            </p:cNvSpPr>
            <p:nvPr/>
          </p:nvSpPr>
          <p:spPr bwMode="auto">
            <a:xfrm>
              <a:off x="1949" y="1447"/>
              <a:ext cx="898" cy="368"/>
            </a:xfrm>
            <a:prstGeom prst="rect">
              <a:avLst/>
            </a:prstGeom>
            <a:noFill/>
            <a:ln w="9525">
              <a:noFill/>
              <a:miter lim="800000"/>
              <a:headEnd/>
              <a:tailEnd/>
            </a:ln>
          </p:spPr>
          <p:txBody>
            <a:bodyPr wrap="none">
              <a:spAutoFit/>
            </a:bodyPr>
            <a:lstStyle/>
            <a:p>
              <a:pPr eaLnBrk="0" hangingPunct="0"/>
              <a:r>
                <a:rPr lang="en-US" altLang="zh-CN" sz="3200" b="1" dirty="0">
                  <a:solidFill>
                    <a:srgbClr val="990000"/>
                  </a:solidFill>
                  <a:latin typeface="楷体_GB2312" pitchFamily="49" charset="-122"/>
                  <a:ea typeface="楷体_GB2312" pitchFamily="49" charset="-122"/>
                </a:rPr>
                <a:t>2021.9</a:t>
              </a:r>
            </a:p>
          </p:txBody>
        </p:sp>
      </p:grpSp>
      <p:sp>
        <p:nvSpPr>
          <p:cNvPr id="591881" name="WordArt 9"/>
          <p:cNvSpPr>
            <a:spLocks noChangeArrowheads="1" noChangeShapeType="1" noTextEdit="1"/>
          </p:cNvSpPr>
          <p:nvPr/>
        </p:nvSpPr>
        <p:spPr bwMode="auto">
          <a:xfrm>
            <a:off x="3681413" y="4005263"/>
            <a:ext cx="2895600" cy="1219200"/>
          </a:xfrm>
          <a:prstGeom prst="rect">
            <a:avLst/>
          </a:prstGeom>
        </p:spPr>
        <p:txBody>
          <a:bodyPr wrap="none" fromWordArt="1">
            <a:prstTxWarp prst="textPlain">
              <a:avLst>
                <a:gd name="adj" fmla="val 50000"/>
              </a:avLst>
            </a:prstTxWarp>
            <a:scene3d>
              <a:camera prst="legacyObliqueBottomLeft"/>
              <a:lightRig rig="legacyFlat3" dir="t"/>
            </a:scene3d>
            <a:sp3d extrusionH="430200" prstMaterial="legacyMatte">
              <a:extrusionClr>
                <a:srgbClr val="FF66FF"/>
              </a:extrusionClr>
            </a:sp3d>
          </a:bodyPr>
          <a:lstStyle/>
          <a:p>
            <a:pPr algn="ctr"/>
            <a:r>
              <a:rPr lang="zh-CN" altLang="en-US" sz="5400" kern="10" dirty="0">
                <a:ln w="9525">
                  <a:round/>
                  <a:headEnd/>
                  <a:tailEnd/>
                </a:ln>
                <a:gradFill rotWithShape="1">
                  <a:gsLst>
                    <a:gs pos="0">
                      <a:srgbClr val="FF66FF"/>
                    </a:gs>
                    <a:gs pos="100000">
                      <a:schemeClr val="hlink"/>
                    </a:gs>
                  </a:gsLst>
                  <a:lin ang="5400000" scaled="1"/>
                </a:gradFill>
                <a:latin typeface="华文中宋"/>
              </a:rPr>
              <a:t>谢谢！</a:t>
            </a:r>
          </a:p>
        </p:txBody>
      </p:sp>
      <p:pic>
        <p:nvPicPr>
          <p:cNvPr id="591882" name="006.06. 梦中的婚礼 MARIAGE D' AMOUR.mp3">
            <a:hlinkClick r:id="" action="ppaction://media"/>
          </p:cNvPr>
          <p:cNvPicPr>
            <a:picLocks noRot="1" noChangeAspect="1" noChangeArrowheads="1"/>
          </p:cNvPicPr>
          <p:nvPr>
            <a:audioFile r:link="rId1"/>
          </p:nvPr>
        </p:nvPicPr>
        <p:blipFill>
          <a:blip r:embed="rId4" cstate="print"/>
          <a:srcRect/>
          <a:stretch>
            <a:fillRect/>
          </a:stretch>
        </p:blipFill>
        <p:spPr bwMode="auto">
          <a:xfrm>
            <a:off x="7596188" y="6553200"/>
            <a:ext cx="304800" cy="304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591881"/>
                                        </p:tgtEl>
                                        <p:attrNameLst>
                                          <p:attrName>style.visibility</p:attrName>
                                        </p:attrNameLst>
                                      </p:cBhvr>
                                      <p:to>
                                        <p:strVal val="visible"/>
                                      </p:to>
                                    </p:set>
                                    <p:anim calcmode="lin" valueType="num">
                                      <p:cBhvr>
                                        <p:cTn id="11" dur="250" fill="hold"/>
                                        <p:tgtEl>
                                          <p:spTgt spid="591881"/>
                                        </p:tgtEl>
                                        <p:attrNameLst>
                                          <p:attrName>ppt_w</p:attrName>
                                        </p:attrNameLst>
                                      </p:cBhvr>
                                      <p:tavLst>
                                        <p:tav tm="0">
                                          <p:val>
                                            <p:fltVal val="0"/>
                                          </p:val>
                                        </p:tav>
                                        <p:tav tm="100000">
                                          <p:val>
                                            <p:strVal val="#ppt_w"/>
                                          </p:val>
                                        </p:tav>
                                      </p:tavLst>
                                    </p:anim>
                                    <p:anim calcmode="lin" valueType="num">
                                      <p:cBhvr>
                                        <p:cTn id="12" dur="250" fill="hold"/>
                                        <p:tgtEl>
                                          <p:spTgt spid="591881"/>
                                        </p:tgtEl>
                                        <p:attrNameLst>
                                          <p:attrName>ppt_h</p:attrName>
                                        </p:attrNameLst>
                                      </p:cBhvr>
                                      <p:tavLst>
                                        <p:tav tm="0">
                                          <p:val>
                                            <p:fltVal val="0"/>
                                          </p:val>
                                        </p:tav>
                                        <p:tav tm="100000">
                                          <p:val>
                                            <p:strVal val="#ppt_h"/>
                                          </p:val>
                                        </p:tav>
                                      </p:tavLst>
                                    </p:anim>
                                    <p:anim calcmode="lin" valueType="num">
                                      <p:cBhvr>
                                        <p:cTn id="13" dur="250" fill="hold"/>
                                        <p:tgtEl>
                                          <p:spTgt spid="591881"/>
                                        </p:tgtEl>
                                        <p:attrNameLst>
                                          <p:attrName>ppt_x</p:attrName>
                                        </p:attrNameLst>
                                      </p:cBhvr>
                                      <p:tavLst>
                                        <p:tav tm="0">
                                          <p:val>
                                            <p:fltVal val="0.5"/>
                                          </p:val>
                                        </p:tav>
                                        <p:tav tm="100000">
                                          <p:val>
                                            <p:strVal val="#ppt_x"/>
                                          </p:val>
                                        </p:tav>
                                      </p:tavLst>
                                    </p:anim>
                                    <p:anim calcmode="lin" valueType="num">
                                      <p:cBhvr>
                                        <p:cTn id="14" dur="250" fill="hold"/>
                                        <p:tgtEl>
                                          <p:spTgt spid="591881"/>
                                        </p:tgtEl>
                                        <p:attrNameLst>
                                          <p:attrName>ppt_y</p:attrName>
                                        </p:attrNameLst>
                                      </p:cBhvr>
                                      <p:tavLst>
                                        <p:tav tm="0">
                                          <p:val>
                                            <p:fltVal val="0.5"/>
                                          </p:val>
                                        </p:tav>
                                        <p:tav tm="100000">
                                          <p:val>
                                            <p:strVal val="#ppt_y"/>
                                          </p:val>
                                        </p:tav>
                                      </p:tavLst>
                                    </p:anim>
                                  </p:childTnLst>
                                </p:cTn>
                              </p:par>
                            </p:childTnLst>
                          </p:cTn>
                        </p:par>
                        <p:par>
                          <p:cTn id="15" fill="hold">
                            <p:stCondLst>
                              <p:cond delay="750"/>
                            </p:stCondLst>
                            <p:childTnLst>
                              <p:par>
                                <p:cTn id="16" presetID="1" presetClass="mediacall" presetSubtype="0" fill="hold" nodeType="afterEffect">
                                  <p:stCondLst>
                                    <p:cond delay="0"/>
                                  </p:stCondLst>
                                  <p:childTnLst>
                                    <p:cmd type="call" cmd="playFrom(0.0)">
                                      <p:cBhvr>
                                        <p:cTn id="17" dur="336860" fill="hold"/>
                                        <p:tgtEl>
                                          <p:spTgt spid="59188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8" fill="hold" display="0">
                  <p:stCondLst>
                    <p:cond delay="indefinite"/>
                  </p:stCondLst>
                  <p:endCondLst>
                    <p:cond evt="onNext" delay="0">
                      <p:tgtEl>
                        <p:sldTgt/>
                      </p:tgtEl>
                    </p:cond>
                    <p:cond evt="onPrev" delay="0">
                      <p:tgtEl>
                        <p:sldTgt/>
                      </p:tgtEl>
                    </p:cond>
                    <p:cond evt="onStopAudio" delay="0">
                      <p:tgtEl>
                        <p:sldTgt/>
                      </p:tgtEl>
                    </p:cond>
                  </p:endCondLst>
                </p:cTn>
                <p:tgtEl>
                  <p:spTgt spid="591882"/>
                </p:tgtEl>
              </p:cMediaNode>
            </p:audio>
          </p:childTnLst>
        </p:cTn>
      </p:par>
    </p:tnLst>
    <p:bldLst>
      <p:bldP spid="5918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49"/>
          <p:cNvGrpSpPr>
            <a:grpSpLocks/>
          </p:cNvGrpSpPr>
          <p:nvPr/>
        </p:nvGrpSpPr>
        <p:grpSpPr bwMode="auto">
          <a:xfrm>
            <a:off x="2141538" y="1268413"/>
            <a:ext cx="5022850" cy="4117975"/>
            <a:chOff x="1481" y="979"/>
            <a:chExt cx="3164" cy="2594"/>
          </a:xfrm>
        </p:grpSpPr>
        <p:grpSp>
          <p:nvGrpSpPr>
            <p:cNvPr id="7172" name="Group 5"/>
            <p:cNvGrpSpPr>
              <a:grpSpLocks/>
            </p:cNvGrpSpPr>
            <p:nvPr/>
          </p:nvGrpSpPr>
          <p:grpSpPr bwMode="auto">
            <a:xfrm>
              <a:off x="1522" y="979"/>
              <a:ext cx="3123" cy="369"/>
              <a:chOff x="1152" y="1275"/>
              <a:chExt cx="3408" cy="448"/>
            </a:xfrm>
          </p:grpSpPr>
          <p:grpSp>
            <p:nvGrpSpPr>
              <p:cNvPr id="7205" name="Group 6"/>
              <p:cNvGrpSpPr>
                <a:grpSpLocks/>
              </p:cNvGrpSpPr>
              <p:nvPr/>
            </p:nvGrpSpPr>
            <p:grpSpPr bwMode="auto">
              <a:xfrm>
                <a:off x="1152" y="1275"/>
                <a:ext cx="480" cy="419"/>
                <a:chOff x="1110" y="2656"/>
                <a:chExt cx="1549" cy="1351"/>
              </a:xfrm>
            </p:grpSpPr>
            <p:sp>
              <p:nvSpPr>
                <p:cNvPr id="7209" name="AutoShape 7"/>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210" name="AutoShape 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17" name="AutoShape 9"/>
                <p:cNvSpPr>
                  <a:spLocks noChangeArrowheads="1"/>
                </p:cNvSpPr>
                <p:nvPr/>
              </p:nvSpPr>
              <p:spPr bwMode="gray">
                <a:xfrm>
                  <a:off x="1202" y="2734"/>
                  <a:ext cx="1349"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206" name="Line 10"/>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207" name="Text Box 11"/>
              <p:cNvSpPr txBox="1">
                <a:spLocks noChangeArrowheads="1"/>
              </p:cNvSpPr>
              <p:nvPr/>
            </p:nvSpPr>
            <p:spPr bwMode="auto">
              <a:xfrm>
                <a:off x="2160" y="1313"/>
                <a:ext cx="1105" cy="397"/>
              </a:xfrm>
              <a:prstGeom prst="rect">
                <a:avLst/>
              </a:prstGeom>
              <a:noFill/>
              <a:ln w="9525" algn="ctr">
                <a:noFill/>
                <a:miter lim="800000"/>
                <a:headEnd/>
                <a:tailEnd/>
              </a:ln>
            </p:spPr>
            <p:txBody>
              <a:bodyPr wrap="none">
                <a:spAutoFit/>
              </a:bodyPr>
              <a:lstStyle/>
              <a:p>
                <a:pPr eaLnBrk="0" hangingPunct="0"/>
                <a:r>
                  <a:rPr lang="zh-CN" altLang="en-US" sz="2800" b="1">
                    <a:solidFill>
                      <a:schemeClr val="tx2"/>
                    </a:solidFill>
                    <a:latin typeface="华文隶书" pitchFamily="2" charset="-122"/>
                    <a:ea typeface="华文隶书" pitchFamily="2" charset="-122"/>
                  </a:rPr>
                  <a:t>实验目的</a:t>
                </a:r>
              </a:p>
            </p:txBody>
          </p:sp>
          <p:sp>
            <p:nvSpPr>
              <p:cNvPr id="7208" name="Text Box 12"/>
              <p:cNvSpPr txBox="1">
                <a:spLocks noChangeArrowheads="1"/>
              </p:cNvSpPr>
              <p:nvPr/>
            </p:nvSpPr>
            <p:spPr bwMode="gray">
              <a:xfrm>
                <a:off x="1271" y="1326"/>
                <a:ext cx="235" cy="39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1</a:t>
                </a:r>
              </a:p>
            </p:txBody>
          </p:sp>
        </p:grpSp>
        <p:grpSp>
          <p:nvGrpSpPr>
            <p:cNvPr id="7173" name="Group 13"/>
            <p:cNvGrpSpPr>
              <a:grpSpLocks/>
            </p:cNvGrpSpPr>
            <p:nvPr/>
          </p:nvGrpSpPr>
          <p:grpSpPr bwMode="auto">
            <a:xfrm>
              <a:off x="1522" y="1536"/>
              <a:ext cx="3123" cy="812"/>
              <a:chOff x="1152" y="1851"/>
              <a:chExt cx="3408" cy="985"/>
            </a:xfrm>
          </p:grpSpPr>
          <p:grpSp>
            <p:nvGrpSpPr>
              <p:cNvPr id="7198" name="Group 14"/>
              <p:cNvGrpSpPr>
                <a:grpSpLocks/>
              </p:cNvGrpSpPr>
              <p:nvPr/>
            </p:nvGrpSpPr>
            <p:grpSpPr bwMode="auto">
              <a:xfrm>
                <a:off x="1152" y="1851"/>
                <a:ext cx="480" cy="419"/>
                <a:chOff x="3174" y="2656"/>
                <a:chExt cx="1549" cy="1351"/>
              </a:xfrm>
            </p:grpSpPr>
            <p:sp>
              <p:nvSpPr>
                <p:cNvPr id="7202" name="AutoShape 15"/>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203" name="AutoShape 1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25" name="AutoShape 17"/>
                <p:cNvSpPr>
                  <a:spLocks noChangeArrowheads="1"/>
                </p:cNvSpPr>
                <p:nvPr/>
              </p:nvSpPr>
              <p:spPr bwMode="gray">
                <a:xfrm>
                  <a:off x="3266" y="2734"/>
                  <a:ext cx="1349" cy="1170"/>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199" name="Line 18"/>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200" name="Text Box 19"/>
              <p:cNvSpPr txBox="1">
                <a:spLocks noChangeArrowheads="1"/>
              </p:cNvSpPr>
              <p:nvPr/>
            </p:nvSpPr>
            <p:spPr bwMode="auto">
              <a:xfrm>
                <a:off x="2155" y="2439"/>
                <a:ext cx="1105" cy="397"/>
              </a:xfrm>
              <a:prstGeom prst="rect">
                <a:avLst/>
              </a:prstGeom>
              <a:noFill/>
              <a:ln w="9525" algn="ctr">
                <a:noFill/>
                <a:miter lim="800000"/>
                <a:headEnd/>
                <a:tailEnd/>
              </a:ln>
            </p:spPr>
            <p:txBody>
              <a:bodyPr wrap="none">
                <a:spAutoFit/>
              </a:bodyPr>
              <a:lstStyle/>
              <a:p>
                <a:pPr eaLnBrk="0" hangingPunct="0"/>
                <a:r>
                  <a:rPr lang="zh-CN" altLang="en-US" sz="2800" b="1" dirty="0">
                    <a:solidFill>
                      <a:schemeClr val="tx2"/>
                    </a:solidFill>
                    <a:latin typeface="华文隶书" pitchFamily="2" charset="-122"/>
                    <a:ea typeface="华文隶书" pitchFamily="2" charset="-122"/>
                  </a:rPr>
                  <a:t>实验仪器</a:t>
                </a:r>
              </a:p>
            </p:txBody>
          </p:sp>
          <p:sp>
            <p:nvSpPr>
              <p:cNvPr id="7201" name="Text Box 20"/>
              <p:cNvSpPr txBox="1">
                <a:spLocks noChangeArrowheads="1"/>
              </p:cNvSpPr>
              <p:nvPr/>
            </p:nvSpPr>
            <p:spPr bwMode="gray">
              <a:xfrm>
                <a:off x="1270" y="1902"/>
                <a:ext cx="234" cy="39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2</a:t>
                </a:r>
              </a:p>
            </p:txBody>
          </p:sp>
        </p:grpSp>
        <p:grpSp>
          <p:nvGrpSpPr>
            <p:cNvPr id="7174" name="Group 21"/>
            <p:cNvGrpSpPr>
              <a:grpSpLocks/>
            </p:cNvGrpSpPr>
            <p:nvPr/>
          </p:nvGrpSpPr>
          <p:grpSpPr bwMode="auto">
            <a:xfrm>
              <a:off x="1522" y="1501"/>
              <a:ext cx="3123" cy="959"/>
              <a:chOff x="1152" y="1697"/>
              <a:chExt cx="3408" cy="1164"/>
            </a:xfrm>
          </p:grpSpPr>
          <p:grpSp>
            <p:nvGrpSpPr>
              <p:cNvPr id="7191" name="Group 22"/>
              <p:cNvGrpSpPr>
                <a:grpSpLocks/>
              </p:cNvGrpSpPr>
              <p:nvPr/>
            </p:nvGrpSpPr>
            <p:grpSpPr bwMode="auto">
              <a:xfrm>
                <a:off x="1152" y="2413"/>
                <a:ext cx="480" cy="419"/>
                <a:chOff x="1110" y="2656"/>
                <a:chExt cx="1549" cy="1351"/>
              </a:xfrm>
            </p:grpSpPr>
            <p:sp>
              <p:nvSpPr>
                <p:cNvPr id="7195" name="AutoShape 23"/>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196" name="AutoShape 24"/>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33" name="AutoShape 25"/>
                <p:cNvSpPr>
                  <a:spLocks noChangeArrowheads="1"/>
                </p:cNvSpPr>
                <p:nvPr/>
              </p:nvSpPr>
              <p:spPr bwMode="gray">
                <a:xfrm>
                  <a:off x="1202" y="2734"/>
                  <a:ext cx="1349"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192" name="Line 26"/>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193" name="Text Box 27"/>
              <p:cNvSpPr txBox="1">
                <a:spLocks noChangeArrowheads="1"/>
              </p:cNvSpPr>
              <p:nvPr/>
            </p:nvSpPr>
            <p:spPr bwMode="auto">
              <a:xfrm>
                <a:off x="2129" y="1697"/>
                <a:ext cx="1105" cy="397"/>
              </a:xfrm>
              <a:prstGeom prst="rect">
                <a:avLst/>
              </a:prstGeom>
              <a:noFill/>
              <a:ln w="9525" algn="ctr">
                <a:noFill/>
                <a:miter lim="800000"/>
                <a:headEnd/>
                <a:tailEnd/>
              </a:ln>
            </p:spPr>
            <p:txBody>
              <a:bodyPr wrap="none">
                <a:spAutoFit/>
              </a:bodyPr>
              <a:lstStyle/>
              <a:p>
                <a:pPr eaLnBrk="0" hangingPunct="0"/>
                <a:r>
                  <a:rPr lang="zh-CN" altLang="en-US" sz="2800" b="1" dirty="0">
                    <a:solidFill>
                      <a:schemeClr val="tx2"/>
                    </a:solidFill>
                    <a:latin typeface="华文隶书" pitchFamily="2" charset="-122"/>
                    <a:ea typeface="华文隶书" pitchFamily="2" charset="-122"/>
                  </a:rPr>
                  <a:t>实验原理</a:t>
                </a:r>
              </a:p>
            </p:txBody>
          </p:sp>
          <p:sp>
            <p:nvSpPr>
              <p:cNvPr id="7194" name="Text Box 28"/>
              <p:cNvSpPr txBox="1">
                <a:spLocks noChangeArrowheads="1"/>
              </p:cNvSpPr>
              <p:nvPr/>
            </p:nvSpPr>
            <p:spPr bwMode="gray">
              <a:xfrm>
                <a:off x="1271" y="2464"/>
                <a:ext cx="235" cy="39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3</a:t>
                </a:r>
              </a:p>
            </p:txBody>
          </p:sp>
        </p:grpSp>
        <p:grpSp>
          <p:nvGrpSpPr>
            <p:cNvPr id="7175" name="Group 29"/>
            <p:cNvGrpSpPr>
              <a:grpSpLocks/>
            </p:cNvGrpSpPr>
            <p:nvPr/>
          </p:nvGrpSpPr>
          <p:grpSpPr bwMode="auto">
            <a:xfrm>
              <a:off x="1516" y="2646"/>
              <a:ext cx="3123" cy="369"/>
              <a:chOff x="1152" y="2989"/>
              <a:chExt cx="3408" cy="448"/>
            </a:xfrm>
          </p:grpSpPr>
          <p:grpSp>
            <p:nvGrpSpPr>
              <p:cNvPr id="7184" name="Group 30"/>
              <p:cNvGrpSpPr>
                <a:grpSpLocks/>
              </p:cNvGrpSpPr>
              <p:nvPr/>
            </p:nvGrpSpPr>
            <p:grpSpPr bwMode="auto">
              <a:xfrm>
                <a:off x="1152" y="2989"/>
                <a:ext cx="480" cy="419"/>
                <a:chOff x="3174" y="2656"/>
                <a:chExt cx="1549" cy="1351"/>
              </a:xfrm>
            </p:grpSpPr>
            <p:sp>
              <p:nvSpPr>
                <p:cNvPr id="7188" name="AutoShape 3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189" name="AutoShape 3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41" name="AutoShape 33"/>
                <p:cNvSpPr>
                  <a:spLocks noChangeArrowheads="1"/>
                </p:cNvSpPr>
                <p:nvPr/>
              </p:nvSpPr>
              <p:spPr bwMode="gray">
                <a:xfrm>
                  <a:off x="3266" y="2734"/>
                  <a:ext cx="1349" cy="1170"/>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185" name="Line 34"/>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186" name="Text Box 35"/>
              <p:cNvSpPr txBox="1">
                <a:spLocks noChangeArrowheads="1"/>
              </p:cNvSpPr>
              <p:nvPr/>
            </p:nvSpPr>
            <p:spPr bwMode="auto">
              <a:xfrm>
                <a:off x="2160" y="3027"/>
                <a:ext cx="1114" cy="400"/>
              </a:xfrm>
              <a:prstGeom prst="rect">
                <a:avLst/>
              </a:prstGeom>
              <a:noFill/>
              <a:ln w="9525" algn="ctr">
                <a:noFill/>
                <a:miter lim="800000"/>
                <a:headEnd/>
                <a:tailEnd/>
              </a:ln>
            </p:spPr>
            <p:txBody>
              <a:bodyPr wrap="none">
                <a:spAutoFit/>
              </a:bodyPr>
              <a:lstStyle/>
              <a:p>
                <a:pPr eaLnBrk="0" hangingPunct="0"/>
                <a:r>
                  <a:rPr lang="zh-CN" altLang="en-US" sz="2800" b="1" dirty="0">
                    <a:solidFill>
                      <a:schemeClr val="tx2"/>
                    </a:solidFill>
                    <a:latin typeface="华文隶书" pitchFamily="2" charset="-122"/>
                    <a:ea typeface="华文隶书" pitchFamily="2" charset="-122"/>
                  </a:rPr>
                  <a:t>实验内容</a:t>
                </a:r>
              </a:p>
            </p:txBody>
          </p:sp>
          <p:sp>
            <p:nvSpPr>
              <p:cNvPr id="7187" name="Text Box 36"/>
              <p:cNvSpPr txBox="1">
                <a:spLocks noChangeArrowheads="1"/>
              </p:cNvSpPr>
              <p:nvPr/>
            </p:nvSpPr>
            <p:spPr bwMode="gray">
              <a:xfrm>
                <a:off x="1271" y="3040"/>
                <a:ext cx="235" cy="39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4</a:t>
                </a:r>
              </a:p>
            </p:txBody>
          </p:sp>
        </p:grpSp>
        <p:grpSp>
          <p:nvGrpSpPr>
            <p:cNvPr id="7176" name="Group 46"/>
            <p:cNvGrpSpPr>
              <a:grpSpLocks/>
            </p:cNvGrpSpPr>
            <p:nvPr/>
          </p:nvGrpSpPr>
          <p:grpSpPr bwMode="auto">
            <a:xfrm>
              <a:off x="1481" y="3202"/>
              <a:ext cx="3164" cy="371"/>
              <a:chOff x="895" y="3276"/>
              <a:chExt cx="3629" cy="428"/>
            </a:xfrm>
          </p:grpSpPr>
          <p:grpSp>
            <p:nvGrpSpPr>
              <p:cNvPr id="7177" name="Group 39"/>
              <p:cNvGrpSpPr>
                <a:grpSpLocks/>
              </p:cNvGrpSpPr>
              <p:nvPr/>
            </p:nvGrpSpPr>
            <p:grpSpPr bwMode="auto">
              <a:xfrm>
                <a:off x="895" y="3276"/>
                <a:ext cx="511" cy="419"/>
                <a:chOff x="1110" y="2656"/>
                <a:chExt cx="1549" cy="1351"/>
              </a:xfrm>
            </p:grpSpPr>
            <p:sp>
              <p:nvSpPr>
                <p:cNvPr id="7181" name="AutoShape 40"/>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182" name="AutoShape 41"/>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50" name="AutoShape 42"/>
                <p:cNvSpPr>
                  <a:spLocks noChangeArrowheads="1"/>
                </p:cNvSpPr>
                <p:nvPr/>
              </p:nvSpPr>
              <p:spPr bwMode="gray">
                <a:xfrm>
                  <a:off x="1200" y="2734"/>
                  <a:ext cx="1352"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178" name="Line 43"/>
              <p:cNvSpPr>
                <a:spLocks noChangeShapeType="1"/>
              </p:cNvSpPr>
              <p:nvPr/>
            </p:nvSpPr>
            <p:spPr bwMode="auto">
              <a:xfrm>
                <a:off x="1304" y="3660"/>
                <a:ext cx="322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179" name="Text Box 44"/>
              <p:cNvSpPr txBox="1">
                <a:spLocks noChangeArrowheads="1"/>
              </p:cNvSpPr>
              <p:nvPr/>
            </p:nvSpPr>
            <p:spPr bwMode="auto">
              <a:xfrm>
                <a:off x="1969" y="3312"/>
                <a:ext cx="2090" cy="377"/>
              </a:xfrm>
              <a:prstGeom prst="rect">
                <a:avLst/>
              </a:prstGeom>
              <a:noFill/>
              <a:ln w="9525" algn="ctr">
                <a:noFill/>
                <a:miter lim="800000"/>
                <a:headEnd/>
                <a:tailEnd/>
              </a:ln>
            </p:spPr>
            <p:txBody>
              <a:bodyPr>
                <a:spAutoFit/>
              </a:bodyPr>
              <a:lstStyle/>
              <a:p>
                <a:pPr eaLnBrk="0" hangingPunct="0"/>
                <a:r>
                  <a:rPr lang="zh-CN" altLang="en-US" sz="2800" b="1">
                    <a:solidFill>
                      <a:schemeClr val="tx2"/>
                    </a:solidFill>
                    <a:latin typeface="华文隶书" pitchFamily="2" charset="-122"/>
                    <a:ea typeface="华文隶书" pitchFamily="2" charset="-122"/>
                  </a:rPr>
                  <a:t>报告要求</a:t>
                </a:r>
              </a:p>
            </p:txBody>
          </p:sp>
          <p:sp>
            <p:nvSpPr>
              <p:cNvPr id="7180" name="Text Box 45"/>
              <p:cNvSpPr txBox="1">
                <a:spLocks noChangeArrowheads="1"/>
              </p:cNvSpPr>
              <p:nvPr/>
            </p:nvSpPr>
            <p:spPr bwMode="gray">
              <a:xfrm>
                <a:off x="1023" y="3327"/>
                <a:ext cx="247" cy="37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5</a:t>
                </a:r>
              </a:p>
            </p:txBody>
          </p:sp>
        </p:grpSp>
      </p:grpSp>
      <p:sp>
        <p:nvSpPr>
          <p:cNvPr id="7171" name="Text Box 48"/>
          <p:cNvSpPr txBox="1">
            <a:spLocks noChangeArrowheads="1"/>
          </p:cNvSpPr>
          <p:nvPr/>
        </p:nvSpPr>
        <p:spPr bwMode="auto">
          <a:xfrm>
            <a:off x="795338" y="1928813"/>
            <a:ext cx="641350" cy="2289175"/>
          </a:xfrm>
          <a:prstGeom prst="rect">
            <a:avLst/>
          </a:prstGeom>
          <a:noFill/>
          <a:ln w="9525">
            <a:noFill/>
            <a:miter lim="800000"/>
            <a:headEnd/>
            <a:tailEnd/>
          </a:ln>
        </p:spPr>
        <p:txBody>
          <a:bodyPr wrap="none">
            <a:spAutoFit/>
          </a:bodyPr>
          <a:lstStyle/>
          <a:p>
            <a:r>
              <a:rPr lang="zh-CN" altLang="en-US" sz="3600" b="1">
                <a:solidFill>
                  <a:srgbClr val="FF0000"/>
                </a:solidFill>
                <a:ea typeface="华文隶书" pitchFamily="2" charset="-122"/>
              </a:rPr>
              <a:t>主</a:t>
            </a:r>
          </a:p>
          <a:p>
            <a:r>
              <a:rPr lang="zh-CN" altLang="en-US" sz="3600" b="1">
                <a:solidFill>
                  <a:srgbClr val="FF0000"/>
                </a:solidFill>
                <a:ea typeface="华文隶书" pitchFamily="2" charset="-122"/>
              </a:rPr>
              <a:t>要</a:t>
            </a:r>
          </a:p>
          <a:p>
            <a:r>
              <a:rPr lang="zh-CN" altLang="en-US" sz="3600" b="1">
                <a:solidFill>
                  <a:srgbClr val="FF0000"/>
                </a:solidFill>
                <a:ea typeface="华文隶书" pitchFamily="2" charset="-122"/>
              </a:rPr>
              <a:t>内</a:t>
            </a:r>
          </a:p>
          <a:p>
            <a:r>
              <a:rPr lang="zh-CN" altLang="en-US" sz="3600" b="1">
                <a:solidFill>
                  <a:srgbClr val="FF0000"/>
                </a:solidFill>
                <a:ea typeface="华文隶书" pitchFamily="2" charset="-122"/>
              </a:rPr>
              <a:t>容</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一、实验目的</a:t>
            </a:r>
          </a:p>
        </p:txBody>
      </p:sp>
      <p:sp>
        <p:nvSpPr>
          <p:cNvPr id="8195" name="Text Box 9"/>
          <p:cNvSpPr txBox="1">
            <a:spLocks noChangeArrowheads="1"/>
          </p:cNvSpPr>
          <p:nvPr/>
        </p:nvSpPr>
        <p:spPr bwMode="auto">
          <a:xfrm>
            <a:off x="273050" y="1124744"/>
            <a:ext cx="8424862" cy="2400657"/>
          </a:xfrm>
          <a:prstGeom prst="rect">
            <a:avLst/>
          </a:prstGeom>
          <a:noFill/>
          <a:ln w="9525">
            <a:noFill/>
            <a:miter lim="800000"/>
            <a:headEnd/>
            <a:tailEnd/>
          </a:ln>
        </p:spPr>
        <p:txBody>
          <a:bodyPr>
            <a:spAutoFit/>
          </a:bodyPr>
          <a:lstStyle/>
          <a:p>
            <a:pPr>
              <a:lnSpc>
                <a:spcPct val="125000"/>
              </a:lnSpc>
            </a:pPr>
            <a:r>
              <a:rPr lang="zh-CN" altLang="en-US" b="1" dirty="0">
                <a:solidFill>
                  <a:srgbClr val="065A5A"/>
                </a:solidFill>
                <a:latin typeface="微软雅黑" pitchFamily="34" charset="-122"/>
                <a:ea typeface="微软雅黑" pitchFamily="34" charset="-122"/>
              </a:rPr>
              <a:t>实验背景</a:t>
            </a:r>
            <a:endParaRPr lang="en-US" altLang="zh-CN" b="1" dirty="0">
              <a:solidFill>
                <a:srgbClr val="065A5A"/>
              </a:solidFill>
              <a:latin typeface="微软雅黑" pitchFamily="34" charset="-122"/>
              <a:ea typeface="微软雅黑" pitchFamily="34" charset="-122"/>
            </a:endParaRPr>
          </a:p>
          <a:p>
            <a:pPr>
              <a:lnSpc>
                <a:spcPct val="125000"/>
              </a:lnSpc>
            </a:pPr>
            <a:r>
              <a:rPr lang="en-US" altLang="zh-CN" b="1" dirty="0">
                <a:solidFill>
                  <a:srgbClr val="000066"/>
                </a:solidFill>
                <a:latin typeface="微软雅黑" pitchFamily="34" charset="-122"/>
                <a:ea typeface="微软雅黑" pitchFamily="34" charset="-122"/>
              </a:rPr>
              <a:t>      </a:t>
            </a:r>
            <a:r>
              <a:rPr lang="zh-CN" altLang="zh-CN" b="1" dirty="0">
                <a:solidFill>
                  <a:srgbClr val="000066"/>
                </a:solidFill>
                <a:latin typeface="微软雅黑" pitchFamily="34" charset="-122"/>
                <a:ea typeface="微软雅黑" pitchFamily="34" charset="-122"/>
              </a:rPr>
              <a:t>激光双光栅法测微小位移是通过双光栅形成光拍的原理来精确测定微</a:t>
            </a:r>
            <a:r>
              <a:rPr lang="zh-CN" altLang="en-US" b="1" dirty="0">
                <a:solidFill>
                  <a:srgbClr val="000066"/>
                </a:solidFill>
                <a:latin typeface="微软雅黑" pitchFamily="34" charset="-122"/>
                <a:ea typeface="微软雅黑" pitchFamily="34" charset="-122"/>
              </a:rPr>
              <a:t>弱的</a:t>
            </a:r>
            <a:r>
              <a:rPr lang="zh-CN" altLang="zh-CN" b="1" dirty="0">
                <a:solidFill>
                  <a:srgbClr val="000066"/>
                </a:solidFill>
                <a:latin typeface="微软雅黑" pitchFamily="34" charset="-122"/>
                <a:ea typeface="微软雅黑" pitchFamily="34" charset="-122"/>
              </a:rPr>
              <a:t>振动位移，主要用于力学实验中作音叉振动</a:t>
            </a:r>
            <a:r>
              <a:rPr lang="zh-CN" altLang="en-US" b="1" dirty="0">
                <a:solidFill>
                  <a:srgbClr val="000066"/>
                </a:solidFill>
                <a:latin typeface="微软雅黑" pitchFamily="34" charset="-122"/>
                <a:ea typeface="微软雅黑" pitchFamily="34" charset="-122"/>
              </a:rPr>
              <a:t>的</a:t>
            </a:r>
            <a:r>
              <a:rPr lang="zh-CN" altLang="zh-CN" b="1" dirty="0">
                <a:solidFill>
                  <a:srgbClr val="000066"/>
                </a:solidFill>
                <a:latin typeface="微软雅黑" pitchFamily="34" charset="-122"/>
                <a:ea typeface="微软雅黑" pitchFamily="34" charset="-122"/>
              </a:rPr>
              <a:t>分析、微弱振幅（位移）</a:t>
            </a:r>
            <a:r>
              <a:rPr lang="zh-CN" altLang="en-US" b="1" dirty="0">
                <a:solidFill>
                  <a:srgbClr val="000066"/>
                </a:solidFill>
                <a:latin typeface="微软雅黑" pitchFamily="34" charset="-122"/>
                <a:ea typeface="微软雅黑" pitchFamily="34" charset="-122"/>
              </a:rPr>
              <a:t>的</a:t>
            </a:r>
            <a:r>
              <a:rPr lang="zh-CN" altLang="zh-CN" b="1" dirty="0">
                <a:solidFill>
                  <a:srgbClr val="000066"/>
                </a:solidFill>
                <a:latin typeface="微软雅黑" pitchFamily="34" charset="-122"/>
                <a:ea typeface="微软雅黑" pitchFamily="34" charset="-122"/>
              </a:rPr>
              <a:t>测量和光拍研究等，</a:t>
            </a:r>
            <a:r>
              <a:rPr lang="zh-CN" altLang="en-US" b="1" dirty="0">
                <a:solidFill>
                  <a:srgbClr val="000066"/>
                </a:solidFill>
                <a:latin typeface="微软雅黑" pitchFamily="34" charset="-122"/>
                <a:ea typeface="微软雅黑" pitchFamily="34" charset="-122"/>
              </a:rPr>
              <a:t>是</a:t>
            </a:r>
            <a:r>
              <a:rPr lang="zh-CN" altLang="zh-CN" b="1" dirty="0">
                <a:solidFill>
                  <a:srgbClr val="000066"/>
                </a:solidFill>
                <a:latin typeface="微软雅黑" pitchFamily="34" charset="-122"/>
                <a:ea typeface="微软雅黑" pitchFamily="34" charset="-122"/>
              </a:rPr>
              <a:t>用光学手段研究力学问题 </a:t>
            </a:r>
            <a:r>
              <a:rPr lang="zh-CN" altLang="en-US" b="1" dirty="0">
                <a:solidFill>
                  <a:srgbClr val="000066"/>
                </a:solidFill>
                <a:latin typeface="微软雅黑" pitchFamily="34" charset="-122"/>
                <a:ea typeface="微软雅黑" pitchFamily="34" charset="-122"/>
              </a:rPr>
              <a:t>。</a:t>
            </a:r>
          </a:p>
        </p:txBody>
      </p:sp>
      <p:sp>
        <p:nvSpPr>
          <p:cNvPr id="8196" name="Rectangle 10"/>
          <p:cNvSpPr>
            <a:spLocks noChangeArrowheads="1"/>
          </p:cNvSpPr>
          <p:nvPr/>
        </p:nvSpPr>
        <p:spPr bwMode="auto">
          <a:xfrm>
            <a:off x="827584" y="4293096"/>
            <a:ext cx="5845596" cy="1800225"/>
          </a:xfrm>
          <a:prstGeom prst="rect">
            <a:avLst/>
          </a:prstGeom>
          <a:noFill/>
          <a:ln w="9525">
            <a:noFill/>
            <a:miter lim="800000"/>
            <a:headEnd/>
            <a:tailEnd/>
          </a:ln>
        </p:spPr>
        <p:txBody>
          <a:bodyPr/>
          <a:lstStyle/>
          <a:p>
            <a:pPr lvl="0">
              <a:lnSpc>
                <a:spcPct val="150000"/>
              </a:lnSpc>
            </a:pPr>
            <a:r>
              <a:rPr lang="en-US" altLang="zh-CN" b="1" dirty="0">
                <a:solidFill>
                  <a:srgbClr val="000066"/>
                </a:solidFill>
                <a:latin typeface="微软雅黑" pitchFamily="34" charset="-122"/>
                <a:ea typeface="微软雅黑" pitchFamily="34" charset="-122"/>
              </a:rPr>
              <a:t>1</a:t>
            </a:r>
            <a:r>
              <a:rPr lang="zh-CN" altLang="en-US" b="1" dirty="0">
                <a:solidFill>
                  <a:srgbClr val="000066"/>
                </a:solidFill>
                <a:latin typeface="微软雅黑" pitchFamily="34" charset="-122"/>
                <a:ea typeface="微软雅黑" pitchFamily="34" charset="-122"/>
              </a:rPr>
              <a:t>、</a:t>
            </a:r>
            <a:r>
              <a:rPr lang="zh-CN" altLang="zh-CN" b="1" dirty="0">
                <a:solidFill>
                  <a:srgbClr val="000066"/>
                </a:solidFill>
                <a:latin typeface="微软雅黑" pitchFamily="34" charset="-122"/>
                <a:ea typeface="微软雅黑" pitchFamily="34" charset="-122"/>
              </a:rPr>
              <a:t>了解光的多普勒频移形成光拍的原理</a:t>
            </a:r>
            <a:r>
              <a:rPr lang="zh-CN" altLang="en-US" b="1" dirty="0">
                <a:solidFill>
                  <a:srgbClr val="000066"/>
                </a:solidFill>
                <a:latin typeface="微软雅黑" pitchFamily="34" charset="-122"/>
                <a:ea typeface="微软雅黑" pitchFamily="34" charset="-122"/>
              </a:rPr>
              <a:t>；</a:t>
            </a:r>
            <a:endParaRPr lang="zh-CN" altLang="zh-CN" b="1" dirty="0">
              <a:solidFill>
                <a:srgbClr val="000066"/>
              </a:solidFill>
              <a:latin typeface="微软雅黑" pitchFamily="34" charset="-122"/>
              <a:ea typeface="微软雅黑" pitchFamily="34" charset="-122"/>
            </a:endParaRPr>
          </a:p>
          <a:p>
            <a:pPr lvl="0">
              <a:lnSpc>
                <a:spcPct val="150000"/>
              </a:lnSpc>
            </a:pPr>
            <a:r>
              <a:rPr lang="en-US" altLang="zh-CN" b="1" dirty="0">
                <a:solidFill>
                  <a:srgbClr val="000066"/>
                </a:solidFill>
                <a:latin typeface="微软雅黑" pitchFamily="34" charset="-122"/>
                <a:ea typeface="微软雅黑" pitchFamily="34" charset="-122"/>
              </a:rPr>
              <a:t>2</a:t>
            </a:r>
            <a:r>
              <a:rPr lang="zh-CN" altLang="en-US" b="1" dirty="0">
                <a:solidFill>
                  <a:srgbClr val="000066"/>
                </a:solidFill>
                <a:latin typeface="微软雅黑" pitchFamily="34" charset="-122"/>
                <a:ea typeface="微软雅黑" pitchFamily="34" charset="-122"/>
              </a:rPr>
              <a:t>、</a:t>
            </a:r>
            <a:r>
              <a:rPr lang="zh-CN" altLang="zh-CN" b="1" dirty="0">
                <a:solidFill>
                  <a:srgbClr val="000066"/>
                </a:solidFill>
                <a:latin typeface="微软雅黑" pitchFamily="34" charset="-122"/>
                <a:ea typeface="微软雅黑" pitchFamily="34" charset="-122"/>
              </a:rPr>
              <a:t>精确测量微弱振动位移的方法</a:t>
            </a:r>
            <a:r>
              <a:rPr lang="zh-CN" altLang="en-US" b="1" dirty="0">
                <a:solidFill>
                  <a:srgbClr val="000066"/>
                </a:solidFill>
                <a:latin typeface="微软雅黑" pitchFamily="34" charset="-122"/>
                <a:ea typeface="微软雅黑" pitchFamily="34" charset="-122"/>
              </a:rPr>
              <a:t>；</a:t>
            </a:r>
            <a:endParaRPr lang="zh-CN" altLang="zh-CN" b="1" dirty="0">
              <a:solidFill>
                <a:srgbClr val="000066"/>
              </a:solidFill>
              <a:latin typeface="微软雅黑" pitchFamily="34" charset="-122"/>
              <a:ea typeface="微软雅黑" pitchFamily="34" charset="-122"/>
            </a:endParaRPr>
          </a:p>
          <a:p>
            <a:pPr>
              <a:lnSpc>
                <a:spcPct val="150000"/>
              </a:lnSpc>
            </a:pPr>
            <a:r>
              <a:rPr lang="en-US" altLang="zh-CN" b="1" dirty="0">
                <a:solidFill>
                  <a:srgbClr val="000066"/>
                </a:solidFill>
                <a:latin typeface="微软雅黑" pitchFamily="34" charset="-122"/>
                <a:ea typeface="微软雅黑" pitchFamily="34" charset="-122"/>
              </a:rPr>
              <a:t>3</a:t>
            </a:r>
            <a:r>
              <a:rPr lang="zh-CN" altLang="zh-CN" b="1" dirty="0">
                <a:solidFill>
                  <a:srgbClr val="000066"/>
                </a:solidFill>
                <a:latin typeface="微软雅黑" pitchFamily="34" charset="-122"/>
                <a:ea typeface="微软雅黑" pitchFamily="34" charset="-122"/>
              </a:rPr>
              <a:t>、</a:t>
            </a:r>
            <a:r>
              <a:rPr lang="zh-CN" altLang="en-US" b="1" dirty="0">
                <a:solidFill>
                  <a:srgbClr val="000066"/>
                </a:solidFill>
                <a:latin typeface="微软雅黑" pitchFamily="34" charset="-122"/>
                <a:ea typeface="微软雅黑" pitchFamily="34" charset="-122"/>
              </a:rPr>
              <a:t>测量</a:t>
            </a:r>
            <a:r>
              <a:rPr lang="zh-CN" altLang="zh-CN" b="1" dirty="0">
                <a:solidFill>
                  <a:srgbClr val="000066"/>
                </a:solidFill>
                <a:latin typeface="微软雅黑" pitchFamily="34" charset="-122"/>
                <a:ea typeface="微软雅黑" pitchFamily="34" charset="-122"/>
              </a:rPr>
              <a:t>出外力驱动音叉时的谐振曲线</a:t>
            </a:r>
            <a:r>
              <a:rPr lang="zh-CN" altLang="en-US" b="1" dirty="0">
                <a:solidFill>
                  <a:srgbClr val="000066"/>
                </a:solidFill>
                <a:latin typeface="微软雅黑" pitchFamily="34" charset="-122"/>
                <a:ea typeface="微软雅黑" pitchFamily="34" charset="-122"/>
              </a:rPr>
              <a:t>；</a:t>
            </a:r>
            <a:endParaRPr lang="zh-CN" altLang="zh-CN" b="1" dirty="0">
              <a:solidFill>
                <a:srgbClr val="000066"/>
              </a:solidFill>
              <a:latin typeface="微软雅黑" pitchFamily="34" charset="-122"/>
              <a:ea typeface="微软雅黑" pitchFamily="34" charset="-122"/>
            </a:endParaRPr>
          </a:p>
        </p:txBody>
      </p:sp>
      <p:sp>
        <p:nvSpPr>
          <p:cNvPr id="6" name="矩形 5"/>
          <p:cNvSpPr/>
          <p:nvPr/>
        </p:nvSpPr>
        <p:spPr>
          <a:xfrm>
            <a:off x="382588" y="3717032"/>
            <a:ext cx="1415772" cy="511807"/>
          </a:xfrm>
          <a:prstGeom prst="rect">
            <a:avLst/>
          </a:prstGeom>
        </p:spPr>
        <p:txBody>
          <a:bodyPr wrap="none">
            <a:spAutoFit/>
          </a:bodyPr>
          <a:lstStyle/>
          <a:p>
            <a:pPr>
              <a:lnSpc>
                <a:spcPct val="125000"/>
              </a:lnSpc>
            </a:pPr>
            <a:r>
              <a:rPr lang="zh-CN" altLang="en-US" b="1" dirty="0">
                <a:solidFill>
                  <a:srgbClr val="065A5A"/>
                </a:solidFill>
                <a:latin typeface="微软雅黑" pitchFamily="34" charset="-122"/>
                <a:ea typeface="微软雅黑" pitchFamily="34" charset="-122"/>
              </a:rPr>
              <a:t>实验目的</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二、实验原理</a:t>
            </a:r>
          </a:p>
        </p:txBody>
      </p:sp>
      <p:sp>
        <p:nvSpPr>
          <p:cNvPr id="1033" name="Rectangle 17"/>
          <p:cNvSpPr>
            <a:spLocks noChangeArrowheads="1"/>
          </p:cNvSpPr>
          <p:nvPr/>
        </p:nvSpPr>
        <p:spPr bwMode="auto">
          <a:xfrm>
            <a:off x="3171234" y="204950"/>
            <a:ext cx="3779912" cy="461665"/>
          </a:xfrm>
          <a:prstGeom prst="rect">
            <a:avLst/>
          </a:prstGeom>
          <a:noFill/>
          <a:ln w="9525">
            <a:noFill/>
            <a:miter lim="800000"/>
            <a:headEnd/>
            <a:tailEnd/>
          </a:ln>
        </p:spPr>
        <p:txBody>
          <a:bodyPr wrap="square">
            <a:spAutoFit/>
          </a:bodyPr>
          <a:lstStyle/>
          <a:p>
            <a:r>
              <a:rPr lang="en-US" altLang="zh-CN" b="1" dirty="0">
                <a:solidFill>
                  <a:srgbClr val="065A5A"/>
                </a:solidFill>
                <a:latin typeface="微软雅黑" pitchFamily="34" charset="-122"/>
                <a:ea typeface="微软雅黑" pitchFamily="34" charset="-122"/>
              </a:rPr>
              <a:t>2.1</a:t>
            </a:r>
            <a:r>
              <a:rPr lang="zh-CN" altLang="en-US" b="1" dirty="0">
                <a:solidFill>
                  <a:srgbClr val="065A5A"/>
                </a:solidFill>
                <a:latin typeface="微软雅黑" pitchFamily="34" charset="-122"/>
                <a:ea typeface="微软雅黑" pitchFamily="34" charset="-122"/>
              </a:rPr>
              <a:t>、</a:t>
            </a:r>
            <a:r>
              <a:rPr lang="zh-CN" altLang="zh-CN" b="1" dirty="0">
                <a:solidFill>
                  <a:srgbClr val="065A5A"/>
                </a:solidFill>
                <a:latin typeface="微软雅黑" pitchFamily="34" charset="-122"/>
                <a:ea typeface="微软雅黑" pitchFamily="34" charset="-122"/>
              </a:rPr>
              <a:t>光栅</a:t>
            </a:r>
            <a:r>
              <a:rPr lang="zh-CN" altLang="en-US" b="1" dirty="0">
                <a:solidFill>
                  <a:srgbClr val="065A5A"/>
                </a:solidFill>
                <a:latin typeface="微软雅黑" pitchFamily="34" charset="-122"/>
                <a:ea typeface="微软雅黑" pitchFamily="34" charset="-122"/>
              </a:rPr>
              <a:t>和光栅方程</a:t>
            </a:r>
            <a:endParaRPr lang="zh-CN" altLang="en-US" b="1" dirty="0">
              <a:solidFill>
                <a:srgbClr val="000066"/>
              </a:solidFill>
            </a:endParaRPr>
          </a:p>
        </p:txBody>
      </p:sp>
      <p:sp>
        <p:nvSpPr>
          <p:cNvPr id="1050" name="Text Box 26"/>
          <p:cNvSpPr txBox="1">
            <a:spLocks noChangeArrowheads="1"/>
          </p:cNvSpPr>
          <p:nvPr/>
        </p:nvSpPr>
        <p:spPr bwMode="auto">
          <a:xfrm>
            <a:off x="6050055" y="3299176"/>
            <a:ext cx="1020200" cy="281403"/>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光栅</a:t>
            </a:r>
            <a:endParaRPr kumimoji="0" lang="zh-CN"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endParaRPr>
          </a:p>
        </p:txBody>
      </p:sp>
      <p:sp>
        <p:nvSpPr>
          <p:cNvPr id="1060"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59" name="Object 35"/>
          <p:cNvGraphicFramePr>
            <a:graphicFrameLocks noChangeAspect="1"/>
          </p:cNvGraphicFramePr>
          <p:nvPr>
            <p:extLst>
              <p:ext uri="{D42A27DB-BD31-4B8C-83A1-F6EECF244321}">
                <p14:modId xmlns:p14="http://schemas.microsoft.com/office/powerpoint/2010/main" val="2939554341"/>
              </p:ext>
            </p:extLst>
          </p:nvPr>
        </p:nvGraphicFramePr>
        <p:xfrm>
          <a:off x="2172338" y="3236532"/>
          <a:ext cx="2304256" cy="576064"/>
        </p:xfrm>
        <a:graphic>
          <a:graphicData uri="http://schemas.openxmlformats.org/presentationml/2006/ole">
            <mc:AlternateContent xmlns:mc="http://schemas.openxmlformats.org/markup-compatibility/2006">
              <mc:Choice xmlns:v="urn:schemas-microsoft-com:vml" Requires="v">
                <p:oleObj name="Equation" r:id="rId2" imgW="723600" imgH="177480" progId="Equation.DSMT4">
                  <p:embed/>
                </p:oleObj>
              </mc:Choice>
              <mc:Fallback>
                <p:oleObj name="Equation" r:id="rId2" imgW="723600" imgH="177480" progId="Equation.DSMT4">
                  <p:embed/>
                  <p:pic>
                    <p:nvPicPr>
                      <p:cNvPr id="0"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338" y="3236532"/>
                        <a:ext cx="230425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1" name="Object 37"/>
          <p:cNvGraphicFramePr>
            <a:graphicFrameLocks noChangeAspect="1"/>
          </p:cNvGraphicFramePr>
          <p:nvPr/>
        </p:nvGraphicFramePr>
        <p:xfrm>
          <a:off x="0" y="638175"/>
          <a:ext cx="142875" cy="180975"/>
        </p:xfrm>
        <a:graphic>
          <a:graphicData uri="http://schemas.openxmlformats.org/presentationml/2006/ole">
            <mc:AlternateContent xmlns:mc="http://schemas.openxmlformats.org/markup-compatibility/2006">
              <mc:Choice xmlns:v="urn:schemas-microsoft-com:vml" Requires="v">
                <p:oleObj name="Microsoft Equation 2.0" r:id="rId4" imgW="139579" imgH="177646" progId="Equation.2">
                  <p:embed/>
                </p:oleObj>
              </mc:Choice>
              <mc:Fallback>
                <p:oleObj name="Microsoft Equation 2.0" r:id="rId4" imgW="139579" imgH="177646" progId="Equation.2">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8175"/>
                        <a:ext cx="1428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 name="Rectangle 39"/>
          <p:cNvSpPr>
            <a:spLocks noChangeArrowheads="1"/>
          </p:cNvSpPr>
          <p:nvPr/>
        </p:nvSpPr>
        <p:spPr bwMode="auto">
          <a:xfrm>
            <a:off x="467544" y="4141678"/>
            <a:ext cx="6711073"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i="1" dirty="0">
                <a:solidFill>
                  <a:srgbClr val="002060"/>
                </a:solidFill>
                <a:latin typeface="Times New Roman" pitchFamily="18" charset="0"/>
                <a:ea typeface="微软雅黑" pitchFamily="34" charset="-122"/>
                <a:cs typeface="Times New Roman" pitchFamily="18" charset="0"/>
              </a:rPr>
              <a:t>d </a:t>
            </a:r>
            <a:r>
              <a:rPr lang="zh-CN" altLang="en-US" sz="2000" b="1" dirty="0">
                <a:solidFill>
                  <a:srgbClr val="002060"/>
                </a:solidFill>
                <a:latin typeface="微软雅黑" pitchFamily="34" charset="-122"/>
                <a:ea typeface="微软雅黑" pitchFamily="34" charset="-122"/>
              </a:rPr>
              <a:t>为光栅常数 ；</a:t>
            </a:r>
            <a:r>
              <a:rPr lang="en-US" altLang="zh-CN" sz="2000" b="1" i="1" dirty="0">
                <a:solidFill>
                  <a:srgbClr val="002060"/>
                </a:solidFill>
                <a:latin typeface="微软雅黑" pitchFamily="34" charset="-122"/>
                <a:ea typeface="微软雅黑" pitchFamily="34" charset="-122"/>
              </a:rPr>
              <a:t>θ </a:t>
            </a:r>
            <a:r>
              <a:rPr lang="zh-CN" altLang="en-US" sz="2000" b="1" dirty="0">
                <a:solidFill>
                  <a:srgbClr val="002060"/>
                </a:solidFill>
                <a:latin typeface="微软雅黑" pitchFamily="34" charset="-122"/>
                <a:ea typeface="微软雅黑" pitchFamily="34" charset="-122"/>
              </a:rPr>
              <a:t>为衍射角；</a:t>
            </a:r>
            <a:r>
              <a:rPr lang="en-US" altLang="zh-CN" sz="2000" b="1" i="1" dirty="0">
                <a:solidFill>
                  <a:srgbClr val="002060"/>
                </a:solidFill>
                <a:latin typeface="微软雅黑" pitchFamily="34" charset="-122"/>
                <a:ea typeface="微软雅黑" pitchFamily="34" charset="-122"/>
              </a:rPr>
              <a:t>λ </a:t>
            </a:r>
            <a:r>
              <a:rPr lang="zh-CN" altLang="en-US" sz="2000" b="1" dirty="0">
                <a:solidFill>
                  <a:srgbClr val="002060"/>
                </a:solidFill>
                <a:latin typeface="微软雅黑" pitchFamily="34" charset="-122"/>
                <a:ea typeface="微软雅黑" pitchFamily="34" charset="-122"/>
              </a:rPr>
              <a:t>为波长</a:t>
            </a:r>
          </a:p>
        </p:txBody>
      </p:sp>
      <p:sp>
        <p:nvSpPr>
          <p:cNvPr id="1038" name="Text Box 14"/>
          <p:cNvSpPr txBox="1">
            <a:spLocks noChangeArrowheads="1"/>
          </p:cNvSpPr>
          <p:nvPr/>
        </p:nvSpPr>
        <p:spPr bwMode="auto">
          <a:xfrm>
            <a:off x="4716016" y="1575358"/>
            <a:ext cx="345174" cy="1275018"/>
          </a:xfrm>
          <a:prstGeom prst="rect">
            <a:avLst/>
          </a:prstGeom>
          <a:no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激</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光</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平</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面</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波</a:t>
            </a:r>
            <a:endParaRPr kumimoji="0" lang="zh-CN"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endParaRPr>
          </a:p>
        </p:txBody>
      </p:sp>
      <p:cxnSp>
        <p:nvCxnSpPr>
          <p:cNvPr id="1044" name="AutoShape 20"/>
          <p:cNvCxnSpPr>
            <a:cxnSpLocks noChangeShapeType="1"/>
          </p:cNvCxnSpPr>
          <p:nvPr/>
        </p:nvCxnSpPr>
        <p:spPr bwMode="auto">
          <a:xfrm>
            <a:off x="6158614" y="1351417"/>
            <a:ext cx="648000" cy="1718"/>
          </a:xfrm>
          <a:prstGeom prst="straightConnector1">
            <a:avLst/>
          </a:prstGeom>
          <a:noFill/>
          <a:ln w="9525">
            <a:solidFill>
              <a:srgbClr val="000000"/>
            </a:solidFill>
            <a:prstDash val="lgDash"/>
            <a:round/>
            <a:headEnd/>
            <a:tailEnd/>
          </a:ln>
        </p:spPr>
      </p:cxnSp>
      <p:cxnSp>
        <p:nvCxnSpPr>
          <p:cNvPr id="1046" name="AutoShape 22"/>
          <p:cNvCxnSpPr>
            <a:cxnSpLocks noChangeShapeType="1"/>
          </p:cNvCxnSpPr>
          <p:nvPr/>
        </p:nvCxnSpPr>
        <p:spPr bwMode="auto">
          <a:xfrm flipV="1">
            <a:off x="6136182" y="1800413"/>
            <a:ext cx="901" cy="360000"/>
          </a:xfrm>
          <a:prstGeom prst="straightConnector1">
            <a:avLst/>
          </a:prstGeom>
          <a:noFill/>
          <a:ln w="9525">
            <a:solidFill>
              <a:srgbClr val="000000"/>
            </a:solidFill>
            <a:round/>
            <a:headEnd/>
            <a:tailEnd type="triangle" w="med" len="med"/>
          </a:ln>
        </p:spPr>
      </p:cxnSp>
      <p:cxnSp>
        <p:nvCxnSpPr>
          <p:cNvPr id="1047" name="AutoShape 23"/>
          <p:cNvCxnSpPr>
            <a:cxnSpLocks noChangeShapeType="1"/>
          </p:cNvCxnSpPr>
          <p:nvPr/>
        </p:nvCxnSpPr>
        <p:spPr bwMode="auto">
          <a:xfrm flipV="1">
            <a:off x="6135281" y="980728"/>
            <a:ext cx="901" cy="396000"/>
          </a:xfrm>
          <a:prstGeom prst="straightConnector1">
            <a:avLst/>
          </a:prstGeom>
          <a:noFill/>
          <a:ln w="9525">
            <a:solidFill>
              <a:srgbClr val="000000"/>
            </a:solidFill>
            <a:round/>
            <a:headEnd type="triangle" w="med" len="med"/>
            <a:tailEnd/>
          </a:ln>
        </p:spPr>
      </p:cxnSp>
      <p:sp>
        <p:nvSpPr>
          <p:cNvPr id="1048" name="Text Box 24"/>
          <p:cNvSpPr txBox="1">
            <a:spLocks noChangeArrowheads="1"/>
          </p:cNvSpPr>
          <p:nvPr/>
        </p:nvSpPr>
        <p:spPr bwMode="auto">
          <a:xfrm>
            <a:off x="6050055" y="1400498"/>
            <a:ext cx="296507" cy="408879"/>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dirty="0">
                <a:ln>
                  <a:noFill/>
                </a:ln>
                <a:solidFill>
                  <a:srgbClr val="065A5A"/>
                </a:solidFill>
                <a:effectLst/>
                <a:latin typeface="Times New Roman" pitchFamily="18" charset="0"/>
                <a:ea typeface="微软雅黑" pitchFamily="34" charset="-122"/>
                <a:cs typeface="Times New Roman" pitchFamily="18" charset="0"/>
              </a:rPr>
              <a:t>d</a:t>
            </a:r>
            <a:endParaRPr kumimoji="0" lang="zh-CN" altLang="zh-CN" sz="1400" b="1" i="0" u="none" strike="noStrike" cap="none" normalizeH="0" baseline="0" dirty="0">
              <a:ln>
                <a:noFill/>
              </a:ln>
              <a:solidFill>
                <a:srgbClr val="065A5A"/>
              </a:solidFill>
              <a:effectLst/>
              <a:latin typeface="Times New Roman" pitchFamily="18" charset="0"/>
              <a:ea typeface="微软雅黑" pitchFamily="34" charset="-122"/>
              <a:cs typeface="Times New Roman" pitchFamily="18" charset="0"/>
            </a:endParaRPr>
          </a:p>
        </p:txBody>
      </p:sp>
      <p:sp>
        <p:nvSpPr>
          <p:cNvPr id="45" name="矩形 44"/>
          <p:cNvSpPr/>
          <p:nvPr/>
        </p:nvSpPr>
        <p:spPr>
          <a:xfrm>
            <a:off x="6250631" y="1122671"/>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250631" y="1592752"/>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250631" y="2028045"/>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250631" y="2480732"/>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250631" y="2933420"/>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AutoShape 10"/>
          <p:cNvCxnSpPr>
            <a:cxnSpLocks noChangeShapeType="1"/>
          </p:cNvCxnSpPr>
          <p:nvPr/>
        </p:nvCxnSpPr>
        <p:spPr bwMode="auto">
          <a:xfrm>
            <a:off x="6296350" y="1372782"/>
            <a:ext cx="1083962" cy="493162"/>
          </a:xfrm>
          <a:prstGeom prst="straightConnector1">
            <a:avLst/>
          </a:prstGeom>
          <a:noFill/>
          <a:ln w="9525">
            <a:solidFill>
              <a:srgbClr val="CC0066"/>
            </a:solidFill>
            <a:round/>
            <a:headEnd/>
            <a:tailEnd type="triangle" w="sm" len="med"/>
          </a:ln>
        </p:spPr>
      </p:cxnSp>
      <p:cxnSp>
        <p:nvCxnSpPr>
          <p:cNvPr id="58" name="AutoShape 10"/>
          <p:cNvCxnSpPr>
            <a:cxnSpLocks noChangeShapeType="1"/>
          </p:cNvCxnSpPr>
          <p:nvPr/>
        </p:nvCxnSpPr>
        <p:spPr bwMode="auto">
          <a:xfrm>
            <a:off x="6287804" y="1821753"/>
            <a:ext cx="1083962" cy="493162"/>
          </a:xfrm>
          <a:prstGeom prst="straightConnector1">
            <a:avLst/>
          </a:prstGeom>
          <a:noFill/>
          <a:ln w="9525">
            <a:solidFill>
              <a:srgbClr val="CC0066"/>
            </a:solidFill>
            <a:round/>
            <a:headEnd/>
            <a:tailEnd type="triangle" w="sm" len="med"/>
          </a:ln>
        </p:spPr>
      </p:cxnSp>
      <p:cxnSp>
        <p:nvCxnSpPr>
          <p:cNvPr id="59" name="AutoShape 20"/>
          <p:cNvCxnSpPr>
            <a:cxnSpLocks noChangeShapeType="1"/>
          </p:cNvCxnSpPr>
          <p:nvPr/>
        </p:nvCxnSpPr>
        <p:spPr bwMode="auto">
          <a:xfrm>
            <a:off x="6130538" y="1802384"/>
            <a:ext cx="684000" cy="1718"/>
          </a:xfrm>
          <a:prstGeom prst="straightConnector1">
            <a:avLst/>
          </a:prstGeom>
          <a:noFill/>
          <a:ln w="9525">
            <a:solidFill>
              <a:srgbClr val="000000"/>
            </a:solidFill>
            <a:prstDash val="lgDash"/>
            <a:round/>
            <a:headEnd/>
            <a:tailEnd/>
          </a:ln>
        </p:spPr>
      </p:cxnSp>
      <p:cxnSp>
        <p:nvCxnSpPr>
          <p:cNvPr id="1034" name="AutoShape 10"/>
          <p:cNvCxnSpPr>
            <a:cxnSpLocks noChangeShapeType="1"/>
          </p:cNvCxnSpPr>
          <p:nvPr/>
        </p:nvCxnSpPr>
        <p:spPr bwMode="auto">
          <a:xfrm>
            <a:off x="5061190" y="1377892"/>
            <a:ext cx="973335" cy="1718"/>
          </a:xfrm>
          <a:prstGeom prst="straightConnector1">
            <a:avLst/>
          </a:prstGeom>
          <a:noFill/>
          <a:ln w="9525">
            <a:solidFill>
              <a:srgbClr val="CC0066"/>
            </a:solidFill>
            <a:round/>
            <a:headEnd/>
            <a:tailEnd type="triangle" w="sm" len="med"/>
          </a:ln>
        </p:spPr>
      </p:cxnSp>
      <p:cxnSp>
        <p:nvCxnSpPr>
          <p:cNvPr id="1035" name="AutoShape 11"/>
          <p:cNvCxnSpPr>
            <a:cxnSpLocks noChangeShapeType="1"/>
          </p:cNvCxnSpPr>
          <p:nvPr/>
        </p:nvCxnSpPr>
        <p:spPr bwMode="auto">
          <a:xfrm>
            <a:off x="5061190" y="1798695"/>
            <a:ext cx="973335" cy="1718"/>
          </a:xfrm>
          <a:prstGeom prst="straightConnector1">
            <a:avLst/>
          </a:prstGeom>
          <a:noFill/>
          <a:ln w="9525">
            <a:solidFill>
              <a:srgbClr val="CC0066"/>
            </a:solidFill>
            <a:round/>
            <a:headEnd/>
            <a:tailEnd type="triangle" w="sm" len="med"/>
          </a:ln>
        </p:spPr>
      </p:cxnSp>
      <p:cxnSp>
        <p:nvCxnSpPr>
          <p:cNvPr id="1037" name="AutoShape 13"/>
          <p:cNvCxnSpPr>
            <a:cxnSpLocks noChangeShapeType="1"/>
          </p:cNvCxnSpPr>
          <p:nvPr/>
        </p:nvCxnSpPr>
        <p:spPr bwMode="auto">
          <a:xfrm>
            <a:off x="5061190" y="2274017"/>
            <a:ext cx="973335" cy="1718"/>
          </a:xfrm>
          <a:prstGeom prst="straightConnector1">
            <a:avLst/>
          </a:prstGeom>
          <a:noFill/>
          <a:ln w="9525">
            <a:solidFill>
              <a:srgbClr val="CC0066"/>
            </a:solidFill>
            <a:round/>
            <a:headEnd/>
            <a:tailEnd type="triangle" w="sm" len="med"/>
          </a:ln>
        </p:spPr>
      </p:cxnSp>
      <p:cxnSp>
        <p:nvCxnSpPr>
          <p:cNvPr id="1054" name="AutoShape 30"/>
          <p:cNvCxnSpPr>
            <a:cxnSpLocks noChangeShapeType="1"/>
          </p:cNvCxnSpPr>
          <p:nvPr/>
        </p:nvCxnSpPr>
        <p:spPr bwMode="auto">
          <a:xfrm>
            <a:off x="5061190" y="2722079"/>
            <a:ext cx="973335" cy="0"/>
          </a:xfrm>
          <a:prstGeom prst="straightConnector1">
            <a:avLst/>
          </a:prstGeom>
          <a:noFill/>
          <a:ln w="9525">
            <a:solidFill>
              <a:srgbClr val="CC0066"/>
            </a:solidFill>
            <a:round/>
            <a:headEnd/>
            <a:tailEnd type="triangle" w="sm" len="med"/>
          </a:ln>
        </p:spPr>
      </p:cxnSp>
      <p:sp>
        <p:nvSpPr>
          <p:cNvPr id="62" name="任意多边形 61"/>
          <p:cNvSpPr/>
          <p:nvPr/>
        </p:nvSpPr>
        <p:spPr>
          <a:xfrm>
            <a:off x="6486259" y="1354682"/>
            <a:ext cx="0" cy="108000"/>
          </a:xfrm>
          <a:custGeom>
            <a:avLst/>
            <a:gdLst>
              <a:gd name="connsiteX0" fmla="*/ 0 w 0"/>
              <a:gd name="connsiteY0" fmla="*/ 0 h 51275"/>
              <a:gd name="connsiteX1" fmla="*/ 0 w 0"/>
              <a:gd name="connsiteY1" fmla="*/ 51275 h 51275"/>
            </a:gdLst>
            <a:ahLst/>
            <a:cxnLst>
              <a:cxn ang="0">
                <a:pos x="connsiteX0" y="connsiteY0"/>
              </a:cxn>
              <a:cxn ang="0">
                <a:pos x="connsiteX1" y="connsiteY1"/>
              </a:cxn>
            </a:cxnLst>
            <a:rect l="l" t="t" r="r" b="b"/>
            <a:pathLst>
              <a:path h="51275">
                <a:moveTo>
                  <a:pt x="0" y="0"/>
                </a:moveTo>
                <a:lnTo>
                  <a:pt x="0" y="51275"/>
                </a:lnTo>
              </a:path>
            </a:pathLst>
          </a:cu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p:cNvSpPr/>
          <p:nvPr/>
        </p:nvSpPr>
        <p:spPr>
          <a:xfrm>
            <a:off x="6516694" y="1305357"/>
            <a:ext cx="356188" cy="307777"/>
          </a:xfrm>
          <a:prstGeom prst="rect">
            <a:avLst/>
          </a:prstGeom>
        </p:spPr>
        <p:txBody>
          <a:bodyPr wrap="none">
            <a:spAutoFit/>
          </a:bodyPr>
          <a:lstStyle/>
          <a:p>
            <a:r>
              <a:rPr lang="en-US" altLang="zh-CN" sz="1400" b="1" i="1" dirty="0">
                <a:solidFill>
                  <a:srgbClr val="002060"/>
                </a:solidFill>
                <a:latin typeface="微软雅黑" pitchFamily="34" charset="-122"/>
                <a:ea typeface="微软雅黑" pitchFamily="34" charset="-122"/>
              </a:rPr>
              <a:t>θ </a:t>
            </a:r>
            <a:endParaRPr lang="zh-CN" altLang="en-US" sz="1400" dirty="0"/>
          </a:p>
        </p:txBody>
      </p:sp>
      <p:sp>
        <p:nvSpPr>
          <p:cNvPr id="66" name="矩形 65"/>
          <p:cNvSpPr/>
          <p:nvPr/>
        </p:nvSpPr>
        <p:spPr>
          <a:xfrm rot="1440000">
            <a:off x="6468796" y="1488053"/>
            <a:ext cx="108000" cy="108000"/>
          </a:xfrm>
          <a:prstGeom prst="rect">
            <a:avLst/>
          </a:prstGeom>
          <a:no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flipV="1">
            <a:off x="6313441" y="1462228"/>
            <a:ext cx="180000" cy="360000"/>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7070255" y="2275735"/>
            <a:ext cx="1690297" cy="1323439"/>
          </a:xfrm>
          <a:prstGeom prst="rect">
            <a:avLst/>
          </a:prstGeom>
        </p:spPr>
        <p:txBody>
          <a:bodyPr wrap="square">
            <a:spAutoFit/>
          </a:bodyPr>
          <a:lstStyle/>
          <a:p>
            <a:r>
              <a:rPr lang="zh-CN" altLang="en-US" sz="2000" b="1" dirty="0">
                <a:solidFill>
                  <a:schemeClr val="accent4">
                    <a:lumMod val="75000"/>
                  </a:schemeClr>
                </a:solidFill>
                <a:latin typeface="微软雅黑" pitchFamily="34" charset="-122"/>
                <a:ea typeface="微软雅黑" pitchFamily="34" charset="-122"/>
              </a:rPr>
              <a:t>沿衍射角方向的光程差为：</a:t>
            </a:r>
            <a:r>
              <a:rPr lang="en-US" altLang="zh-CN" sz="2000" b="1" i="1" dirty="0">
                <a:solidFill>
                  <a:schemeClr val="accent4">
                    <a:lumMod val="75000"/>
                  </a:schemeClr>
                </a:solidFill>
                <a:latin typeface="Times New Roman" pitchFamily="18" charset="0"/>
                <a:ea typeface="微软雅黑" pitchFamily="34" charset="-122"/>
                <a:cs typeface="Times New Roman" pitchFamily="18" charset="0"/>
              </a:rPr>
              <a:t>d </a:t>
            </a:r>
            <a:r>
              <a:rPr lang="en-US" altLang="zh-CN" sz="2000" b="1" dirty="0" err="1">
                <a:solidFill>
                  <a:schemeClr val="accent4">
                    <a:lumMod val="75000"/>
                  </a:schemeClr>
                </a:solidFill>
                <a:latin typeface="Times New Roman" pitchFamily="18" charset="0"/>
                <a:ea typeface="微软雅黑" pitchFamily="34" charset="-122"/>
                <a:cs typeface="Times New Roman" pitchFamily="18" charset="0"/>
              </a:rPr>
              <a:t>sin</a:t>
            </a:r>
            <a:r>
              <a:rPr lang="en-US" altLang="zh-CN" sz="2000" b="1" i="1" dirty="0" err="1">
                <a:solidFill>
                  <a:srgbClr val="002060"/>
                </a:solidFill>
                <a:latin typeface="Times New Roman" pitchFamily="18" charset="0"/>
                <a:ea typeface="微软雅黑" pitchFamily="34" charset="-122"/>
                <a:cs typeface="Times New Roman" pitchFamily="18" charset="0"/>
              </a:rPr>
              <a:t>θ</a:t>
            </a:r>
            <a:r>
              <a:rPr lang="en-US" altLang="zh-CN" sz="2000" b="1" i="1" dirty="0">
                <a:solidFill>
                  <a:srgbClr val="002060"/>
                </a:solidFill>
                <a:latin typeface="Times New Roman" pitchFamily="18" charset="0"/>
                <a:ea typeface="微软雅黑" pitchFamily="34" charset="-122"/>
                <a:cs typeface="Times New Roman" pitchFamily="18" charset="0"/>
              </a:rPr>
              <a:t> </a:t>
            </a:r>
            <a:endParaRPr lang="zh-CN" altLang="en-US" sz="2000" dirty="0">
              <a:latin typeface="Times New Roman" pitchFamily="18" charset="0"/>
              <a:cs typeface="Times New Roman" pitchFamily="18" charset="0"/>
            </a:endParaRPr>
          </a:p>
          <a:p>
            <a:endParaRPr lang="zh-CN" altLang="en-US" sz="2000" b="1" dirty="0">
              <a:solidFill>
                <a:schemeClr val="accent4">
                  <a:lumMod val="75000"/>
                </a:schemeClr>
              </a:solidFill>
              <a:latin typeface="微软雅黑" pitchFamily="34" charset="-122"/>
              <a:ea typeface="微软雅黑" pitchFamily="34" charset="-122"/>
            </a:endParaRPr>
          </a:p>
        </p:txBody>
      </p:sp>
      <p:sp>
        <p:nvSpPr>
          <p:cNvPr id="68" name="矩形 67"/>
          <p:cNvSpPr/>
          <p:nvPr/>
        </p:nvSpPr>
        <p:spPr>
          <a:xfrm>
            <a:off x="272828" y="2273322"/>
            <a:ext cx="4270497" cy="1138773"/>
          </a:xfrm>
          <a:prstGeom prst="rect">
            <a:avLst/>
          </a:prstGeom>
        </p:spPr>
        <p:txBody>
          <a:bodyPr wrap="square">
            <a:spAutoFit/>
          </a:bodyPr>
          <a:lstStyle/>
          <a:p>
            <a:r>
              <a:rPr lang="zh-CN" altLang="en-US" b="1" dirty="0">
                <a:solidFill>
                  <a:schemeClr val="accent4">
                    <a:lumMod val="75000"/>
                  </a:schemeClr>
                </a:solidFill>
                <a:latin typeface="微软雅黑" pitchFamily="34" charset="-122"/>
                <a:ea typeface="微软雅黑" pitchFamily="34" charset="-122"/>
              </a:rPr>
              <a:t>光程差满足波长的整数倍时，叠加为明条纹，即：</a:t>
            </a:r>
            <a:endParaRPr lang="zh-CN" altLang="en-US" dirty="0">
              <a:latin typeface="Times New Roman" pitchFamily="18" charset="0"/>
              <a:cs typeface="Times New Roman" pitchFamily="18" charset="0"/>
            </a:endParaRPr>
          </a:p>
          <a:p>
            <a:endParaRPr lang="zh-CN" altLang="en-US" sz="2000" b="1" dirty="0">
              <a:solidFill>
                <a:schemeClr val="accent4">
                  <a:lumMod val="75000"/>
                </a:schemeClr>
              </a:solidFill>
              <a:latin typeface="微软雅黑" pitchFamily="34" charset="-122"/>
              <a:ea typeface="微软雅黑" pitchFamily="34" charset="-122"/>
            </a:endParaRPr>
          </a:p>
        </p:txBody>
      </p:sp>
      <p:sp>
        <p:nvSpPr>
          <p:cNvPr id="69" name="Rectangle 17"/>
          <p:cNvSpPr>
            <a:spLocks noChangeArrowheads="1"/>
          </p:cNvSpPr>
          <p:nvPr/>
        </p:nvSpPr>
        <p:spPr bwMode="auto">
          <a:xfrm>
            <a:off x="395536" y="3236532"/>
            <a:ext cx="2411760" cy="461665"/>
          </a:xfrm>
          <a:prstGeom prst="rect">
            <a:avLst/>
          </a:prstGeom>
          <a:noFill/>
          <a:ln w="9525">
            <a:noFill/>
            <a:miter lim="800000"/>
            <a:headEnd/>
            <a:tailEnd/>
          </a:ln>
        </p:spPr>
        <p:txBody>
          <a:bodyPr wrap="square">
            <a:spAutoFit/>
          </a:bodyPr>
          <a:lstStyle/>
          <a:p>
            <a:r>
              <a:rPr lang="zh-CN" altLang="zh-CN" b="1" dirty="0">
                <a:solidFill>
                  <a:srgbClr val="065A5A"/>
                </a:solidFill>
                <a:latin typeface="微软雅黑" pitchFamily="34" charset="-122"/>
                <a:ea typeface="微软雅黑" pitchFamily="34" charset="-122"/>
              </a:rPr>
              <a:t>光栅</a:t>
            </a:r>
            <a:r>
              <a:rPr lang="zh-CN" altLang="en-US" b="1" dirty="0">
                <a:solidFill>
                  <a:srgbClr val="065A5A"/>
                </a:solidFill>
                <a:latin typeface="微软雅黑" pitchFamily="34" charset="-122"/>
                <a:ea typeface="微软雅黑" pitchFamily="34" charset="-122"/>
              </a:rPr>
              <a:t>方程：</a:t>
            </a:r>
            <a:endParaRPr lang="zh-CN" altLang="en-US" b="1" dirty="0">
              <a:solidFill>
                <a:srgbClr val="000066"/>
              </a:solidFill>
            </a:endParaRPr>
          </a:p>
        </p:txBody>
      </p:sp>
      <p:sp>
        <p:nvSpPr>
          <p:cNvPr id="70" name="矩形 69"/>
          <p:cNvSpPr/>
          <p:nvPr/>
        </p:nvSpPr>
        <p:spPr>
          <a:xfrm>
            <a:off x="251933" y="1026215"/>
            <a:ext cx="4082926" cy="1200329"/>
          </a:xfrm>
          <a:prstGeom prst="rect">
            <a:avLst/>
          </a:prstGeom>
        </p:spPr>
        <p:txBody>
          <a:bodyPr wrap="square">
            <a:spAutoFit/>
          </a:bodyPr>
          <a:lstStyle/>
          <a:p>
            <a:r>
              <a:rPr lang="zh-CN" altLang="zh-CN" b="1" dirty="0">
                <a:solidFill>
                  <a:srgbClr val="065A5A"/>
                </a:solidFill>
                <a:latin typeface="微软雅黑" pitchFamily="34" charset="-122"/>
                <a:ea typeface="微软雅黑" pitchFamily="34" charset="-122"/>
              </a:rPr>
              <a:t>光栅</a:t>
            </a:r>
            <a:r>
              <a:rPr lang="zh-CN" altLang="en-US" b="1" dirty="0">
                <a:solidFill>
                  <a:srgbClr val="065A5A"/>
                </a:solidFill>
                <a:latin typeface="微软雅黑" pitchFamily="34" charset="-122"/>
                <a:ea typeface="微软雅黑" pitchFamily="34" charset="-122"/>
              </a:rPr>
              <a:t>：</a:t>
            </a:r>
            <a:r>
              <a:rPr lang="zh-CN" altLang="en-US" b="1" dirty="0">
                <a:solidFill>
                  <a:schemeClr val="accent4">
                    <a:lumMod val="75000"/>
                  </a:schemeClr>
                </a:solidFill>
                <a:latin typeface="微软雅黑" pitchFamily="34" charset="-122"/>
                <a:ea typeface="微软雅黑" pitchFamily="34" charset="-122"/>
              </a:rPr>
              <a:t>平面</a:t>
            </a:r>
            <a:r>
              <a:rPr lang="zh-CN" altLang="zh-CN" b="1" dirty="0">
                <a:solidFill>
                  <a:schemeClr val="accent4">
                    <a:lumMod val="75000"/>
                  </a:schemeClr>
                </a:solidFill>
                <a:latin typeface="微软雅黑" pitchFamily="34" charset="-122"/>
                <a:ea typeface="微软雅黑" pitchFamily="34" charset="-122"/>
              </a:rPr>
              <a:t>光栅是由一系列等宽又等间距的平行狭缝所组成。</a:t>
            </a:r>
            <a:endParaRPr lang="zh-CN" altLang="en-US" b="1" dirty="0">
              <a:solidFill>
                <a:schemeClr val="accent4">
                  <a:lumMod val="75000"/>
                </a:schemeClr>
              </a:solidFill>
              <a:latin typeface="微软雅黑" pitchFamily="34" charset="-122"/>
              <a:ea typeface="微软雅黑" pitchFamily="34" charset="-122"/>
            </a:endParaRPr>
          </a:p>
        </p:txBody>
      </p:sp>
      <p:cxnSp>
        <p:nvCxnSpPr>
          <p:cNvPr id="3" name="直接连接符 2"/>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二、实验原理</a:t>
            </a:r>
          </a:p>
        </p:txBody>
      </p:sp>
      <p:sp>
        <p:nvSpPr>
          <p:cNvPr id="1033" name="Rectangle 17"/>
          <p:cNvSpPr>
            <a:spLocks noChangeArrowheads="1"/>
          </p:cNvSpPr>
          <p:nvPr/>
        </p:nvSpPr>
        <p:spPr bwMode="auto">
          <a:xfrm>
            <a:off x="3227705" y="193932"/>
            <a:ext cx="2568431" cy="461665"/>
          </a:xfrm>
          <a:prstGeom prst="rect">
            <a:avLst/>
          </a:prstGeom>
          <a:noFill/>
          <a:ln w="9525">
            <a:noFill/>
            <a:miter lim="800000"/>
            <a:headEnd/>
            <a:tailEnd/>
          </a:ln>
        </p:spPr>
        <p:txBody>
          <a:bodyPr wrap="square">
            <a:spAutoFit/>
          </a:bodyPr>
          <a:lstStyle/>
          <a:p>
            <a:r>
              <a:rPr lang="en-US" altLang="zh-CN" b="1" dirty="0">
                <a:solidFill>
                  <a:srgbClr val="065A5A"/>
                </a:solidFill>
                <a:latin typeface="微软雅黑" pitchFamily="34" charset="-122"/>
                <a:ea typeface="微软雅黑" pitchFamily="34" charset="-122"/>
              </a:rPr>
              <a:t>2.2</a:t>
            </a:r>
            <a:r>
              <a:rPr lang="zh-CN" altLang="en-US" b="1" dirty="0">
                <a:solidFill>
                  <a:srgbClr val="065A5A"/>
                </a:solidFill>
                <a:latin typeface="微软雅黑" pitchFamily="34" charset="-122"/>
                <a:ea typeface="微软雅黑" pitchFamily="34" charset="-122"/>
              </a:rPr>
              <a:t>、</a:t>
            </a:r>
            <a:r>
              <a:rPr lang="zh-CN" altLang="zh-CN" b="1" dirty="0">
                <a:solidFill>
                  <a:srgbClr val="065A5A"/>
                </a:solidFill>
                <a:latin typeface="微软雅黑" pitchFamily="34" charset="-122"/>
                <a:ea typeface="微软雅黑" pitchFamily="34" charset="-122"/>
              </a:rPr>
              <a:t>位相光栅</a:t>
            </a:r>
            <a:endParaRPr lang="zh-CN" altLang="en-US" b="1" dirty="0">
              <a:solidFill>
                <a:srgbClr val="000066"/>
              </a:solidFill>
            </a:endParaRPr>
          </a:p>
        </p:txBody>
      </p:sp>
      <p:grpSp>
        <p:nvGrpSpPr>
          <p:cNvPr id="2" name="Group 8"/>
          <p:cNvGrpSpPr>
            <a:grpSpLocks noChangeAspect="1"/>
          </p:cNvGrpSpPr>
          <p:nvPr/>
        </p:nvGrpSpPr>
        <p:grpSpPr bwMode="auto">
          <a:xfrm>
            <a:off x="5245742" y="863600"/>
            <a:ext cx="3503106" cy="3462518"/>
            <a:chOff x="6440" y="4514"/>
            <a:chExt cx="3887" cy="3839"/>
          </a:xfrm>
        </p:grpSpPr>
        <p:sp>
          <p:nvSpPr>
            <p:cNvPr id="3" name="AutoShape 9"/>
            <p:cNvSpPr>
              <a:spLocks noChangeAspect="1" noChangeArrowheads="1"/>
            </p:cNvSpPr>
            <p:nvPr/>
          </p:nvSpPr>
          <p:spPr bwMode="auto">
            <a:xfrm>
              <a:off x="6440" y="4514"/>
              <a:ext cx="3887" cy="3839"/>
            </a:xfrm>
            <a:prstGeom prst="rect">
              <a:avLst/>
            </a:prstGeom>
            <a:noFill/>
            <a:ln w="9525">
              <a:solidFill>
                <a:srgbClr val="CC0066"/>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b="1" dirty="0">
                <a:solidFill>
                  <a:srgbClr val="065A5A"/>
                </a:solidFill>
                <a:latin typeface="Times New Roman" pitchFamily="18" charset="0"/>
                <a:ea typeface="微软雅黑" pitchFamily="34" charset="-122"/>
                <a:cs typeface="Times New Roman" pitchFamily="18" charset="0"/>
              </a:endParaRPr>
            </a:p>
          </p:txBody>
        </p:sp>
        <p:cxnSp>
          <p:nvCxnSpPr>
            <p:cNvPr id="1034" name="AutoShape 10"/>
            <p:cNvCxnSpPr>
              <a:cxnSpLocks noChangeShapeType="1"/>
            </p:cNvCxnSpPr>
            <p:nvPr/>
          </p:nvCxnSpPr>
          <p:spPr bwMode="auto">
            <a:xfrm>
              <a:off x="7226" y="5559"/>
              <a:ext cx="1080" cy="1"/>
            </a:xfrm>
            <a:prstGeom prst="straightConnector1">
              <a:avLst/>
            </a:prstGeom>
            <a:noFill/>
            <a:ln w="9525">
              <a:solidFill>
                <a:srgbClr val="CC0066"/>
              </a:solidFill>
              <a:round/>
              <a:headEnd/>
              <a:tailEnd type="triangle" w="sm" len="med"/>
            </a:ln>
          </p:spPr>
        </p:cxnSp>
        <p:cxnSp>
          <p:nvCxnSpPr>
            <p:cNvPr id="1035" name="AutoShape 11"/>
            <p:cNvCxnSpPr>
              <a:cxnSpLocks noChangeShapeType="1"/>
            </p:cNvCxnSpPr>
            <p:nvPr/>
          </p:nvCxnSpPr>
          <p:spPr bwMode="auto">
            <a:xfrm>
              <a:off x="7226" y="5759"/>
              <a:ext cx="1080" cy="1"/>
            </a:xfrm>
            <a:prstGeom prst="straightConnector1">
              <a:avLst/>
            </a:prstGeom>
            <a:noFill/>
            <a:ln w="9525">
              <a:solidFill>
                <a:srgbClr val="CC0066"/>
              </a:solidFill>
              <a:round/>
              <a:headEnd/>
              <a:tailEnd type="triangle" w="sm" len="med"/>
            </a:ln>
          </p:spPr>
        </p:cxnSp>
        <p:cxnSp>
          <p:nvCxnSpPr>
            <p:cNvPr id="1036" name="AutoShape 12"/>
            <p:cNvCxnSpPr>
              <a:cxnSpLocks noChangeShapeType="1"/>
            </p:cNvCxnSpPr>
            <p:nvPr/>
          </p:nvCxnSpPr>
          <p:spPr bwMode="auto">
            <a:xfrm>
              <a:off x="7226" y="6159"/>
              <a:ext cx="1080" cy="1"/>
            </a:xfrm>
            <a:prstGeom prst="straightConnector1">
              <a:avLst/>
            </a:prstGeom>
            <a:noFill/>
            <a:ln w="9525">
              <a:solidFill>
                <a:srgbClr val="CC0066"/>
              </a:solidFill>
              <a:round/>
              <a:headEnd/>
              <a:tailEnd type="triangle" w="sm" len="med"/>
            </a:ln>
          </p:spPr>
        </p:cxnSp>
        <p:cxnSp>
          <p:nvCxnSpPr>
            <p:cNvPr id="1037" name="AutoShape 13"/>
            <p:cNvCxnSpPr>
              <a:cxnSpLocks noChangeShapeType="1"/>
            </p:cNvCxnSpPr>
            <p:nvPr/>
          </p:nvCxnSpPr>
          <p:spPr bwMode="auto">
            <a:xfrm>
              <a:off x="7226" y="5959"/>
              <a:ext cx="1080" cy="1"/>
            </a:xfrm>
            <a:prstGeom prst="straightConnector1">
              <a:avLst/>
            </a:prstGeom>
            <a:noFill/>
            <a:ln w="9525">
              <a:solidFill>
                <a:srgbClr val="CC0066"/>
              </a:solidFill>
              <a:round/>
              <a:headEnd/>
              <a:tailEnd type="triangle" w="sm" len="med"/>
            </a:ln>
          </p:spPr>
        </p:cxnSp>
        <p:sp>
          <p:nvSpPr>
            <p:cNvPr id="1038" name="Text Box 14"/>
            <p:cNvSpPr txBox="1">
              <a:spLocks noChangeArrowheads="1"/>
            </p:cNvSpPr>
            <p:nvPr/>
          </p:nvSpPr>
          <p:spPr bwMode="auto">
            <a:xfrm>
              <a:off x="6891" y="5747"/>
              <a:ext cx="383" cy="1851"/>
            </a:xfrm>
            <a:prstGeom prst="rect">
              <a:avLst/>
            </a:prstGeom>
            <a:no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激</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光</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平</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面</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波</a:t>
              </a:r>
              <a:endParaRPr kumimoji="0" lang="zh-CN"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endParaRPr>
            </a:p>
          </p:txBody>
        </p:sp>
        <p:sp>
          <p:nvSpPr>
            <p:cNvPr id="1039" name="Text Box 15"/>
            <p:cNvSpPr txBox="1">
              <a:spLocks noChangeArrowheads="1"/>
            </p:cNvSpPr>
            <p:nvPr/>
          </p:nvSpPr>
          <p:spPr bwMode="auto">
            <a:xfrm>
              <a:off x="7156" y="4973"/>
              <a:ext cx="275" cy="253"/>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dirty="0">
                  <a:ln>
                    <a:noFill/>
                  </a:ln>
                  <a:solidFill>
                    <a:srgbClr val="065A5A"/>
                  </a:solidFill>
                  <a:effectLst/>
                  <a:latin typeface="Times New Roman" pitchFamily="18" charset="0"/>
                  <a:ea typeface="微软雅黑" pitchFamily="34" charset="-122"/>
                  <a:cs typeface="Times New Roman" pitchFamily="18" charset="0"/>
                </a:rPr>
                <a:t>x</a:t>
              </a:r>
              <a:endParaRPr kumimoji="0" lang="zh-CN" altLang="zh-CN" sz="1400" b="1" i="0" u="none" strike="noStrike" cap="none" normalizeH="0" baseline="0" dirty="0">
                <a:ln>
                  <a:noFill/>
                </a:ln>
                <a:solidFill>
                  <a:srgbClr val="065A5A"/>
                </a:solidFill>
                <a:effectLst/>
                <a:latin typeface="Times New Roman" pitchFamily="18" charset="0"/>
                <a:ea typeface="微软雅黑" pitchFamily="34" charset="-122"/>
                <a:cs typeface="Times New Roman" pitchFamily="18" charset="0"/>
              </a:endParaRPr>
            </a:p>
          </p:txBody>
        </p:sp>
        <p:sp>
          <p:nvSpPr>
            <p:cNvPr id="1040" name="Text Box 16"/>
            <p:cNvSpPr txBox="1">
              <a:spLocks noChangeArrowheads="1"/>
            </p:cNvSpPr>
            <p:nvPr/>
          </p:nvSpPr>
          <p:spPr bwMode="auto">
            <a:xfrm>
              <a:off x="6860" y="4652"/>
              <a:ext cx="276" cy="253"/>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dirty="0">
                  <a:ln>
                    <a:noFill/>
                  </a:ln>
                  <a:solidFill>
                    <a:srgbClr val="065A5A"/>
                  </a:solidFill>
                  <a:effectLst/>
                  <a:latin typeface="Times New Roman" pitchFamily="18" charset="0"/>
                  <a:ea typeface="微软雅黑" pitchFamily="34" charset="-122"/>
                  <a:cs typeface="Times New Roman" pitchFamily="18" charset="0"/>
                </a:rPr>
                <a:t>y</a:t>
              </a:r>
              <a:endParaRPr kumimoji="0" lang="zh-CN" altLang="zh-CN" sz="1400" b="1" i="0" u="none" strike="noStrike" cap="none" normalizeH="0" baseline="0" dirty="0">
                <a:ln>
                  <a:noFill/>
                </a:ln>
                <a:solidFill>
                  <a:srgbClr val="065A5A"/>
                </a:solidFill>
                <a:effectLst/>
                <a:latin typeface="Times New Roman" pitchFamily="18" charset="0"/>
                <a:ea typeface="微软雅黑" pitchFamily="34" charset="-122"/>
                <a:cs typeface="Times New Roman" pitchFamily="18" charset="0"/>
              </a:endParaRPr>
            </a:p>
          </p:txBody>
        </p:sp>
        <p:cxnSp>
          <p:nvCxnSpPr>
            <p:cNvPr id="1041" name="AutoShape 17"/>
            <p:cNvCxnSpPr>
              <a:cxnSpLocks noChangeShapeType="1"/>
            </p:cNvCxnSpPr>
            <p:nvPr/>
          </p:nvCxnSpPr>
          <p:spPr bwMode="auto">
            <a:xfrm flipV="1">
              <a:off x="6772" y="5282"/>
              <a:ext cx="596" cy="1"/>
            </a:xfrm>
            <a:prstGeom prst="straightConnector1">
              <a:avLst/>
            </a:prstGeom>
            <a:noFill/>
            <a:ln w="9525">
              <a:solidFill>
                <a:srgbClr val="000000"/>
              </a:solidFill>
              <a:round/>
              <a:headEnd/>
              <a:tailEnd type="triangle" w="med" len="med"/>
            </a:ln>
          </p:spPr>
        </p:cxnSp>
        <p:cxnSp>
          <p:nvCxnSpPr>
            <p:cNvPr id="1042" name="AutoShape 18"/>
            <p:cNvCxnSpPr>
              <a:cxnSpLocks noChangeShapeType="1"/>
            </p:cNvCxnSpPr>
            <p:nvPr/>
          </p:nvCxnSpPr>
          <p:spPr bwMode="auto">
            <a:xfrm flipV="1">
              <a:off x="6772" y="4676"/>
              <a:ext cx="1" cy="620"/>
            </a:xfrm>
            <a:prstGeom prst="straightConnector1">
              <a:avLst/>
            </a:prstGeom>
            <a:noFill/>
            <a:ln w="9525">
              <a:solidFill>
                <a:srgbClr val="000000"/>
              </a:solidFill>
              <a:round/>
              <a:headEnd/>
              <a:tailEnd type="triangle" w="med" len="med"/>
            </a:ln>
          </p:spPr>
        </p:cxnSp>
        <p:sp>
          <p:nvSpPr>
            <p:cNvPr id="1043" name="Freeform 19"/>
            <p:cNvSpPr>
              <a:spLocks/>
            </p:cNvSpPr>
            <p:nvPr/>
          </p:nvSpPr>
          <p:spPr bwMode="auto">
            <a:xfrm>
              <a:off x="8803" y="5608"/>
              <a:ext cx="313" cy="1788"/>
            </a:xfrm>
            <a:custGeom>
              <a:avLst/>
              <a:gdLst/>
              <a:ahLst/>
              <a:cxnLst>
                <a:cxn ang="0">
                  <a:pos x="198" y="0"/>
                </a:cxn>
                <a:cxn ang="0">
                  <a:pos x="18" y="435"/>
                </a:cxn>
                <a:cxn ang="0">
                  <a:pos x="308" y="990"/>
                </a:cxn>
                <a:cxn ang="0">
                  <a:pos x="48" y="1605"/>
                </a:cxn>
                <a:cxn ang="0">
                  <a:pos x="243" y="2115"/>
                </a:cxn>
              </a:cxnLst>
              <a:rect l="0" t="0" r="r" b="b"/>
              <a:pathLst>
                <a:path w="313" h="2115">
                  <a:moveTo>
                    <a:pt x="198" y="0"/>
                  </a:moveTo>
                  <a:cubicBezTo>
                    <a:pt x="166" y="73"/>
                    <a:pt x="0" y="270"/>
                    <a:pt x="18" y="435"/>
                  </a:cubicBezTo>
                  <a:cubicBezTo>
                    <a:pt x="36" y="600"/>
                    <a:pt x="303" y="795"/>
                    <a:pt x="308" y="990"/>
                  </a:cubicBezTo>
                  <a:cubicBezTo>
                    <a:pt x="313" y="1185"/>
                    <a:pt x="59" y="1418"/>
                    <a:pt x="48" y="1605"/>
                  </a:cubicBezTo>
                  <a:cubicBezTo>
                    <a:pt x="37" y="1792"/>
                    <a:pt x="203" y="2009"/>
                    <a:pt x="243" y="2115"/>
                  </a:cubicBezTo>
                </a:path>
              </a:pathLst>
            </a:custGeom>
            <a:noFill/>
            <a:ln w="19050">
              <a:solidFill>
                <a:srgbClr val="CC0066"/>
              </a:solidFill>
              <a:round/>
              <a:headEnd/>
              <a:tailEnd/>
            </a:ln>
          </p:spPr>
          <p:txBody>
            <a:bodyPr vert="horz" wrap="square" lIns="91440" tIns="45720" rIns="91440" bIns="45720" numCol="1" anchor="t" anchorCtr="0" compatLnSpc="1">
              <a:prstTxWarp prst="textNoShape">
                <a:avLst/>
              </a:prstTxWarp>
            </a:bodyPr>
            <a:lstStyle/>
            <a:p>
              <a:endParaRPr lang="zh-CN" altLang="en-US" sz="1400" b="1">
                <a:solidFill>
                  <a:srgbClr val="065A5A"/>
                </a:solidFill>
                <a:latin typeface="微软雅黑" pitchFamily="34" charset="-122"/>
                <a:ea typeface="微软雅黑" pitchFamily="34" charset="-122"/>
              </a:endParaRPr>
            </a:p>
          </p:txBody>
        </p:sp>
        <p:cxnSp>
          <p:nvCxnSpPr>
            <p:cNvPr id="1044" name="AutoShape 20"/>
            <p:cNvCxnSpPr>
              <a:cxnSpLocks noChangeShapeType="1"/>
            </p:cNvCxnSpPr>
            <p:nvPr/>
          </p:nvCxnSpPr>
          <p:spPr bwMode="auto">
            <a:xfrm>
              <a:off x="9116" y="5904"/>
              <a:ext cx="850" cy="1"/>
            </a:xfrm>
            <a:prstGeom prst="straightConnector1">
              <a:avLst/>
            </a:prstGeom>
            <a:noFill/>
            <a:ln w="9525">
              <a:solidFill>
                <a:srgbClr val="000000"/>
              </a:solidFill>
              <a:prstDash val="lgDash"/>
              <a:round/>
              <a:headEnd/>
              <a:tailEnd/>
            </a:ln>
          </p:spPr>
        </p:cxnSp>
        <p:cxnSp>
          <p:nvCxnSpPr>
            <p:cNvPr id="1045" name="AutoShape 21"/>
            <p:cNvCxnSpPr>
              <a:cxnSpLocks noChangeShapeType="1"/>
            </p:cNvCxnSpPr>
            <p:nvPr/>
          </p:nvCxnSpPr>
          <p:spPr bwMode="auto">
            <a:xfrm>
              <a:off x="9102" y="7028"/>
              <a:ext cx="850" cy="1"/>
            </a:xfrm>
            <a:prstGeom prst="straightConnector1">
              <a:avLst/>
            </a:prstGeom>
            <a:noFill/>
            <a:ln w="9525">
              <a:solidFill>
                <a:srgbClr val="000000"/>
              </a:solidFill>
              <a:prstDash val="lgDash"/>
              <a:round/>
              <a:headEnd/>
              <a:tailEnd/>
            </a:ln>
          </p:spPr>
        </p:cxnSp>
        <p:cxnSp>
          <p:nvCxnSpPr>
            <p:cNvPr id="1046" name="AutoShape 22"/>
            <p:cNvCxnSpPr>
              <a:cxnSpLocks noChangeShapeType="1"/>
            </p:cNvCxnSpPr>
            <p:nvPr/>
          </p:nvCxnSpPr>
          <p:spPr bwMode="auto">
            <a:xfrm flipV="1">
              <a:off x="9574" y="5891"/>
              <a:ext cx="1" cy="454"/>
            </a:xfrm>
            <a:prstGeom prst="straightConnector1">
              <a:avLst/>
            </a:prstGeom>
            <a:noFill/>
            <a:ln w="9525">
              <a:solidFill>
                <a:srgbClr val="000000"/>
              </a:solidFill>
              <a:round/>
              <a:headEnd/>
              <a:tailEnd type="triangle" w="med" len="med"/>
            </a:ln>
          </p:spPr>
        </p:cxnSp>
        <p:cxnSp>
          <p:nvCxnSpPr>
            <p:cNvPr id="1047" name="AutoShape 23"/>
            <p:cNvCxnSpPr>
              <a:cxnSpLocks noChangeShapeType="1"/>
            </p:cNvCxnSpPr>
            <p:nvPr/>
          </p:nvCxnSpPr>
          <p:spPr bwMode="auto">
            <a:xfrm flipV="1">
              <a:off x="9601" y="6605"/>
              <a:ext cx="1" cy="454"/>
            </a:xfrm>
            <a:prstGeom prst="straightConnector1">
              <a:avLst/>
            </a:prstGeom>
            <a:noFill/>
            <a:ln w="9525">
              <a:solidFill>
                <a:srgbClr val="000000"/>
              </a:solidFill>
              <a:round/>
              <a:headEnd type="triangle" w="med" len="med"/>
              <a:tailEnd/>
            </a:ln>
          </p:spPr>
        </p:cxnSp>
        <p:sp>
          <p:nvSpPr>
            <p:cNvPr id="1048" name="Text Box 24"/>
            <p:cNvSpPr txBox="1">
              <a:spLocks noChangeArrowheads="1"/>
            </p:cNvSpPr>
            <p:nvPr/>
          </p:nvSpPr>
          <p:spPr bwMode="auto">
            <a:xfrm>
              <a:off x="9515" y="6302"/>
              <a:ext cx="329" cy="238"/>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dirty="0">
                  <a:ln>
                    <a:noFill/>
                  </a:ln>
                  <a:solidFill>
                    <a:srgbClr val="065A5A"/>
                  </a:solidFill>
                  <a:effectLst/>
                  <a:latin typeface="Times New Roman" pitchFamily="18" charset="0"/>
                  <a:ea typeface="微软雅黑" pitchFamily="34" charset="-122"/>
                  <a:cs typeface="Times New Roman" pitchFamily="18" charset="0"/>
                </a:rPr>
                <a:t>d</a:t>
              </a:r>
              <a:endParaRPr kumimoji="0" lang="zh-CN" altLang="zh-CN" sz="1400" b="1" i="0" u="none" strike="noStrike" cap="none" normalizeH="0" baseline="0" dirty="0">
                <a:ln>
                  <a:noFill/>
                </a:ln>
                <a:solidFill>
                  <a:srgbClr val="065A5A"/>
                </a:solidFill>
                <a:effectLst/>
                <a:latin typeface="Times New Roman" pitchFamily="18" charset="0"/>
                <a:ea typeface="微软雅黑" pitchFamily="34" charset="-122"/>
                <a:cs typeface="Times New Roman" pitchFamily="18" charset="0"/>
              </a:endParaRPr>
            </a:p>
          </p:txBody>
        </p:sp>
        <p:sp>
          <p:nvSpPr>
            <p:cNvPr id="1049" name="Text Box 25"/>
            <p:cNvSpPr txBox="1">
              <a:spLocks noChangeArrowheads="1"/>
            </p:cNvSpPr>
            <p:nvPr/>
          </p:nvSpPr>
          <p:spPr bwMode="auto">
            <a:xfrm>
              <a:off x="8974" y="5118"/>
              <a:ext cx="1132" cy="312"/>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65A5A"/>
                  </a:solidFill>
                  <a:effectLst/>
                  <a:latin typeface="微软雅黑" pitchFamily="34" charset="-122"/>
                  <a:ea typeface="微软雅黑" pitchFamily="34" charset="-122"/>
                  <a:cs typeface="宋体" pitchFamily="2" charset="-122"/>
                </a:rPr>
                <a:t>出射的褶曲波阵面波</a:t>
              </a:r>
              <a:endParaRPr kumimoji="0" lang="zh-CN" sz="1400" b="1" i="0" u="none" strike="noStrike" cap="none" normalizeH="0" baseline="0">
                <a:ln>
                  <a:noFill/>
                </a:ln>
                <a:solidFill>
                  <a:srgbClr val="065A5A"/>
                </a:solidFill>
                <a:effectLst/>
                <a:latin typeface="微软雅黑" pitchFamily="34" charset="-122"/>
                <a:ea typeface="微软雅黑" pitchFamily="34" charset="-122"/>
                <a:cs typeface="宋体" pitchFamily="2" charset="-122"/>
              </a:endParaRPr>
            </a:p>
          </p:txBody>
        </p:sp>
        <p:sp>
          <p:nvSpPr>
            <p:cNvPr id="1050" name="Text Box 26"/>
            <p:cNvSpPr txBox="1">
              <a:spLocks noChangeArrowheads="1"/>
            </p:cNvSpPr>
            <p:nvPr/>
          </p:nvSpPr>
          <p:spPr bwMode="auto">
            <a:xfrm>
              <a:off x="8139" y="7701"/>
              <a:ext cx="1132" cy="312"/>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位相光栅</a:t>
              </a:r>
              <a:endParaRPr kumimoji="0" lang="zh-CN" sz="14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endParaRPr>
            </a:p>
          </p:txBody>
        </p:sp>
        <p:sp>
          <p:nvSpPr>
            <p:cNvPr id="1052" name="Rectangle 28" descr="深色横线"/>
            <p:cNvSpPr>
              <a:spLocks noChangeArrowheads="1"/>
            </p:cNvSpPr>
            <p:nvPr/>
          </p:nvSpPr>
          <p:spPr bwMode="auto">
            <a:xfrm>
              <a:off x="8384" y="5310"/>
              <a:ext cx="143" cy="2235"/>
            </a:xfrm>
            <a:prstGeom prst="rect">
              <a:avLst/>
            </a:prstGeom>
            <a:pattFill prst="dkHorz">
              <a:fgClr>
                <a:srgbClr val="00B0F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b="1">
                <a:solidFill>
                  <a:srgbClr val="065A5A"/>
                </a:solidFill>
                <a:latin typeface="微软雅黑" pitchFamily="34" charset="-122"/>
                <a:ea typeface="微软雅黑" pitchFamily="34" charset="-122"/>
              </a:endParaRPr>
            </a:p>
          </p:txBody>
        </p:sp>
        <p:grpSp>
          <p:nvGrpSpPr>
            <p:cNvPr id="4" name="Group 29"/>
            <p:cNvGrpSpPr>
              <a:grpSpLocks/>
            </p:cNvGrpSpPr>
            <p:nvPr/>
          </p:nvGrpSpPr>
          <p:grpSpPr bwMode="auto">
            <a:xfrm>
              <a:off x="7206" y="6389"/>
              <a:ext cx="1080" cy="800"/>
              <a:chOff x="3720" y="3165"/>
              <a:chExt cx="1080" cy="800"/>
            </a:xfrm>
          </p:grpSpPr>
          <p:cxnSp>
            <p:nvCxnSpPr>
              <p:cNvPr id="1054" name="AutoShape 30"/>
              <p:cNvCxnSpPr>
                <a:cxnSpLocks noChangeShapeType="1"/>
              </p:cNvCxnSpPr>
              <p:nvPr/>
            </p:nvCxnSpPr>
            <p:spPr bwMode="auto">
              <a:xfrm>
                <a:off x="3720" y="3165"/>
                <a:ext cx="1080" cy="0"/>
              </a:xfrm>
              <a:prstGeom prst="straightConnector1">
                <a:avLst/>
              </a:prstGeom>
              <a:noFill/>
              <a:ln w="9525">
                <a:solidFill>
                  <a:srgbClr val="CC0066"/>
                </a:solidFill>
                <a:round/>
                <a:headEnd/>
                <a:tailEnd type="triangle" w="sm" len="med"/>
              </a:ln>
            </p:spPr>
          </p:cxnSp>
          <p:cxnSp>
            <p:nvCxnSpPr>
              <p:cNvPr id="1055" name="AutoShape 31"/>
              <p:cNvCxnSpPr>
                <a:cxnSpLocks noChangeShapeType="1"/>
              </p:cNvCxnSpPr>
              <p:nvPr/>
            </p:nvCxnSpPr>
            <p:spPr bwMode="auto">
              <a:xfrm>
                <a:off x="3720" y="3364"/>
                <a:ext cx="1080" cy="1"/>
              </a:xfrm>
              <a:prstGeom prst="straightConnector1">
                <a:avLst/>
              </a:prstGeom>
              <a:noFill/>
              <a:ln w="9525">
                <a:solidFill>
                  <a:srgbClr val="CC0066"/>
                </a:solidFill>
                <a:round/>
                <a:headEnd/>
                <a:tailEnd type="triangle" w="sm" len="med"/>
              </a:ln>
            </p:spPr>
          </p:cxnSp>
          <p:cxnSp>
            <p:nvCxnSpPr>
              <p:cNvPr id="1056" name="AutoShape 32"/>
              <p:cNvCxnSpPr>
                <a:cxnSpLocks noChangeShapeType="1"/>
              </p:cNvCxnSpPr>
              <p:nvPr/>
            </p:nvCxnSpPr>
            <p:spPr bwMode="auto">
              <a:xfrm>
                <a:off x="3720" y="3564"/>
                <a:ext cx="1080" cy="1"/>
              </a:xfrm>
              <a:prstGeom prst="straightConnector1">
                <a:avLst/>
              </a:prstGeom>
              <a:noFill/>
              <a:ln w="9525">
                <a:solidFill>
                  <a:srgbClr val="CC0066"/>
                </a:solidFill>
                <a:round/>
                <a:headEnd/>
                <a:tailEnd type="triangle" w="sm" len="med"/>
              </a:ln>
            </p:spPr>
          </p:cxnSp>
          <p:cxnSp>
            <p:nvCxnSpPr>
              <p:cNvPr id="1057" name="AutoShape 33"/>
              <p:cNvCxnSpPr>
                <a:cxnSpLocks noChangeShapeType="1"/>
              </p:cNvCxnSpPr>
              <p:nvPr/>
            </p:nvCxnSpPr>
            <p:spPr bwMode="auto">
              <a:xfrm>
                <a:off x="3720" y="3964"/>
                <a:ext cx="1080" cy="1"/>
              </a:xfrm>
              <a:prstGeom prst="straightConnector1">
                <a:avLst/>
              </a:prstGeom>
              <a:noFill/>
              <a:ln w="9525">
                <a:solidFill>
                  <a:srgbClr val="CC0066"/>
                </a:solidFill>
                <a:round/>
                <a:headEnd/>
                <a:tailEnd type="triangle" w="sm" len="med"/>
              </a:ln>
            </p:spPr>
          </p:cxnSp>
          <p:cxnSp>
            <p:nvCxnSpPr>
              <p:cNvPr id="1058" name="AutoShape 34"/>
              <p:cNvCxnSpPr>
                <a:cxnSpLocks noChangeShapeType="1"/>
              </p:cNvCxnSpPr>
              <p:nvPr/>
            </p:nvCxnSpPr>
            <p:spPr bwMode="auto">
              <a:xfrm>
                <a:off x="3720" y="3764"/>
                <a:ext cx="1080" cy="1"/>
              </a:xfrm>
              <a:prstGeom prst="straightConnector1">
                <a:avLst/>
              </a:prstGeom>
              <a:noFill/>
              <a:ln w="9525">
                <a:solidFill>
                  <a:srgbClr val="CC0066"/>
                </a:solidFill>
                <a:round/>
                <a:headEnd/>
                <a:tailEnd type="triangle" w="sm" len="med"/>
              </a:ln>
            </p:spPr>
          </p:cxnSp>
        </p:grpSp>
      </p:grpSp>
      <p:sp>
        <p:nvSpPr>
          <p:cNvPr id="37" name="矩形 36"/>
          <p:cNvSpPr/>
          <p:nvPr/>
        </p:nvSpPr>
        <p:spPr>
          <a:xfrm>
            <a:off x="560994" y="1127895"/>
            <a:ext cx="4478365" cy="2677656"/>
          </a:xfrm>
          <a:prstGeom prst="rect">
            <a:avLst/>
          </a:prstGeom>
        </p:spPr>
        <p:txBody>
          <a:bodyPr wrap="square">
            <a:spAutoFit/>
          </a:bodyPr>
          <a:lstStyle/>
          <a:p>
            <a:r>
              <a:rPr lang="zh-CN" altLang="zh-CN" b="1" dirty="0">
                <a:solidFill>
                  <a:schemeClr val="accent4">
                    <a:lumMod val="75000"/>
                  </a:schemeClr>
                </a:solidFill>
                <a:latin typeface="微软雅黑" pitchFamily="34" charset="-122"/>
                <a:ea typeface="微软雅黑" pitchFamily="34" charset="-122"/>
              </a:rPr>
              <a:t>当激光平面波垂直入射到正弦型位相光栅</a:t>
            </a:r>
            <a:r>
              <a:rPr lang="en-US" altLang="zh-CN" b="1" dirty="0">
                <a:solidFill>
                  <a:schemeClr val="accent4">
                    <a:lumMod val="75000"/>
                  </a:schemeClr>
                </a:solidFill>
                <a:latin typeface="微软雅黑" pitchFamily="34" charset="-122"/>
                <a:ea typeface="微软雅黑" pitchFamily="34" charset="-122"/>
              </a:rPr>
              <a:t>,</a:t>
            </a:r>
            <a:r>
              <a:rPr lang="zh-CN" altLang="zh-CN" b="1" dirty="0">
                <a:solidFill>
                  <a:schemeClr val="accent4">
                    <a:lumMod val="75000"/>
                  </a:schemeClr>
                </a:solidFill>
                <a:latin typeface="微软雅黑" pitchFamily="34" charset="-122"/>
                <a:ea typeface="微软雅黑" pitchFamily="34" charset="-122"/>
              </a:rPr>
              <a:t>由于位相光栅上不同的光密和光疏媒质部分对光波的位相延迟作用，使入射的平面波变成出射时的摺曲波阵面，如图所示。由于衍射干涉作用，在远场</a:t>
            </a:r>
            <a:r>
              <a:rPr lang="zh-CN" altLang="en-US" b="1" dirty="0">
                <a:solidFill>
                  <a:schemeClr val="accent4">
                    <a:lumMod val="75000"/>
                  </a:schemeClr>
                </a:solidFill>
                <a:latin typeface="微软雅黑" pitchFamily="34" charset="-122"/>
                <a:ea typeface="微软雅黑" pitchFamily="34" charset="-122"/>
              </a:rPr>
              <a:t>卡那里</a:t>
            </a:r>
            <a:r>
              <a:rPr lang="zh-CN" altLang="zh-CN" b="1" dirty="0">
                <a:solidFill>
                  <a:schemeClr val="accent4">
                    <a:lumMod val="75000"/>
                  </a:schemeClr>
                </a:solidFill>
                <a:latin typeface="微软雅黑" pitchFamily="34" charset="-122"/>
                <a:ea typeface="微软雅黑" pitchFamily="34" charset="-122"/>
              </a:rPr>
              <a:t>光栅方程</a:t>
            </a:r>
            <a:r>
              <a:rPr lang="zh-CN" altLang="en-US" b="1" dirty="0">
                <a:solidFill>
                  <a:schemeClr val="accent4">
                    <a:lumMod val="75000"/>
                  </a:schemeClr>
                </a:solidFill>
                <a:latin typeface="微软雅黑" pitchFamily="34" charset="-122"/>
                <a:ea typeface="微软雅黑" pitchFamily="34" charset="-122"/>
              </a:rPr>
              <a:t>为</a:t>
            </a:r>
            <a:r>
              <a:rPr lang="zh-CN" altLang="zh-CN" b="1" dirty="0">
                <a:solidFill>
                  <a:schemeClr val="accent4">
                    <a:lumMod val="75000"/>
                  </a:schemeClr>
                </a:solidFill>
                <a:latin typeface="微软雅黑" pitchFamily="34" charset="-122"/>
                <a:ea typeface="微软雅黑" pitchFamily="34" charset="-122"/>
              </a:rPr>
              <a:t>：</a:t>
            </a:r>
            <a:endParaRPr lang="zh-CN" altLang="en-US" dirty="0"/>
          </a:p>
        </p:txBody>
      </p:sp>
      <p:sp>
        <p:nvSpPr>
          <p:cNvPr id="1060"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59" name="Object 35"/>
          <p:cNvGraphicFramePr>
            <a:graphicFrameLocks noChangeAspect="1"/>
          </p:cNvGraphicFramePr>
          <p:nvPr>
            <p:extLst>
              <p:ext uri="{D42A27DB-BD31-4B8C-83A1-F6EECF244321}">
                <p14:modId xmlns:p14="http://schemas.microsoft.com/office/powerpoint/2010/main" val="2347600784"/>
              </p:ext>
            </p:extLst>
          </p:nvPr>
        </p:nvGraphicFramePr>
        <p:xfrm>
          <a:off x="971600" y="3878759"/>
          <a:ext cx="3024336" cy="756084"/>
        </p:xfrm>
        <a:graphic>
          <a:graphicData uri="http://schemas.openxmlformats.org/presentationml/2006/ole">
            <mc:AlternateContent xmlns:mc="http://schemas.openxmlformats.org/markup-compatibility/2006">
              <mc:Choice xmlns:v="urn:schemas-microsoft-com:vml" Requires="v">
                <p:oleObj name="Equation" r:id="rId2" imgW="723600" imgH="177480" progId="Equation.DSMT4">
                  <p:embed/>
                </p:oleObj>
              </mc:Choice>
              <mc:Fallback>
                <p:oleObj name="Equation" r:id="rId2" imgW="723600" imgH="177480" progId="Equation.DSMT4">
                  <p:embed/>
                  <p:pic>
                    <p:nvPicPr>
                      <p:cNvPr id="0"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878759"/>
                        <a:ext cx="3024336" cy="756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 name="Rectangle 39"/>
          <p:cNvSpPr>
            <a:spLocks noChangeArrowheads="1"/>
          </p:cNvSpPr>
          <p:nvPr/>
        </p:nvSpPr>
        <p:spPr bwMode="auto">
          <a:xfrm>
            <a:off x="635740" y="4785626"/>
            <a:ext cx="624217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i="1" dirty="0">
                <a:solidFill>
                  <a:srgbClr val="002060"/>
                </a:solidFill>
                <a:latin typeface="Times New Roman" pitchFamily="18" charset="0"/>
                <a:ea typeface="微软雅黑" pitchFamily="34" charset="-122"/>
                <a:cs typeface="Times New Roman" pitchFamily="18" charset="0"/>
              </a:rPr>
              <a:t>d </a:t>
            </a:r>
            <a:r>
              <a:rPr lang="zh-CN" altLang="en-US" sz="2000" b="1" dirty="0">
                <a:solidFill>
                  <a:srgbClr val="002060"/>
                </a:solidFill>
                <a:latin typeface="微软雅黑" pitchFamily="34" charset="-122"/>
                <a:ea typeface="微软雅黑" pitchFamily="34" charset="-122"/>
              </a:rPr>
              <a:t>为光栅常数 ；</a:t>
            </a:r>
            <a:r>
              <a:rPr lang="en-US" altLang="zh-CN" sz="2000" b="1" i="1" dirty="0">
                <a:solidFill>
                  <a:srgbClr val="002060"/>
                </a:solidFill>
                <a:latin typeface="微软雅黑" pitchFamily="34" charset="-122"/>
                <a:ea typeface="微软雅黑" pitchFamily="34" charset="-122"/>
              </a:rPr>
              <a:t>θ </a:t>
            </a:r>
            <a:r>
              <a:rPr lang="zh-CN" altLang="en-US" sz="2000" b="1" dirty="0">
                <a:solidFill>
                  <a:srgbClr val="002060"/>
                </a:solidFill>
                <a:latin typeface="微软雅黑" pitchFamily="34" charset="-122"/>
                <a:ea typeface="微软雅黑" pitchFamily="34" charset="-122"/>
              </a:rPr>
              <a:t>为衍射角；</a:t>
            </a:r>
            <a:r>
              <a:rPr lang="en-US" altLang="zh-CN" sz="2000" b="1" i="1" dirty="0">
                <a:solidFill>
                  <a:srgbClr val="002060"/>
                </a:solidFill>
                <a:latin typeface="微软雅黑" pitchFamily="34" charset="-122"/>
                <a:ea typeface="微软雅黑" pitchFamily="34" charset="-122"/>
              </a:rPr>
              <a:t>λ </a:t>
            </a:r>
            <a:r>
              <a:rPr lang="zh-CN" altLang="en-US" sz="2000" b="1" dirty="0">
                <a:solidFill>
                  <a:srgbClr val="002060"/>
                </a:solidFill>
                <a:latin typeface="微软雅黑" pitchFamily="34" charset="-122"/>
                <a:ea typeface="微软雅黑" pitchFamily="34" charset="-122"/>
              </a:rPr>
              <a:t>为波长</a:t>
            </a:r>
          </a:p>
        </p:txBody>
      </p:sp>
      <p:cxnSp>
        <p:nvCxnSpPr>
          <p:cNvPr id="34" name="直接连接符 33"/>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 name="Picture 81"/>
          <p:cNvPicPr>
            <a:picLocks noChangeAspect="1" noChangeArrowheads="1"/>
          </p:cNvPicPr>
          <p:nvPr/>
        </p:nvPicPr>
        <p:blipFill>
          <a:blip r:embed="rId2" cstate="print"/>
          <a:srcRect/>
          <a:stretch>
            <a:fillRect/>
          </a:stretch>
        </p:blipFill>
        <p:spPr bwMode="auto">
          <a:xfrm>
            <a:off x="445027" y="849530"/>
            <a:ext cx="3478900" cy="3847355"/>
          </a:xfrm>
          <a:prstGeom prst="rect">
            <a:avLst/>
          </a:prstGeom>
          <a:noFill/>
          <a:ln w="9525">
            <a:noFill/>
            <a:miter lim="800000"/>
            <a:headEnd/>
            <a:tailEnd/>
          </a:ln>
        </p:spPr>
      </p:pic>
      <p:sp>
        <p:nvSpPr>
          <p:cNvPr id="2" name="Rectangle 8"/>
          <p:cNvSpPr>
            <a:spLocks noChangeArrowheads="1"/>
          </p:cNvSpPr>
          <p:nvPr/>
        </p:nvSpPr>
        <p:spPr bwMode="auto">
          <a:xfrm>
            <a:off x="3239823" y="198683"/>
            <a:ext cx="424092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eaLnBrk="1" latinLnBrk="0" hangingPunct="1">
              <a:lnSpc>
                <a:spcPct val="100000"/>
              </a:lnSpc>
              <a:buClrTx/>
              <a:buSzTx/>
              <a:buFontTx/>
              <a:buNone/>
              <a:tabLst/>
            </a:pPr>
            <a:r>
              <a:rPr lang="en-US" altLang="zh-CN" b="1" dirty="0">
                <a:solidFill>
                  <a:srgbClr val="065A5A"/>
                </a:solidFill>
                <a:latin typeface="微软雅黑" pitchFamily="34" charset="-122"/>
                <a:ea typeface="微软雅黑" pitchFamily="34" charset="-122"/>
              </a:rPr>
              <a:t>2.3</a:t>
            </a:r>
            <a:r>
              <a:rPr lang="zh-CN" altLang="en-US" b="1" dirty="0">
                <a:solidFill>
                  <a:srgbClr val="065A5A"/>
                </a:solidFill>
                <a:latin typeface="微软雅黑" pitchFamily="34" charset="-122"/>
                <a:ea typeface="微软雅黑" pitchFamily="34" charset="-122"/>
              </a:rPr>
              <a:t>、位相光栅的多普勒频移</a:t>
            </a:r>
          </a:p>
        </p:txBody>
      </p:sp>
      <p:sp>
        <p:nvSpPr>
          <p:cNvPr id="24"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二、实验原理</a:t>
            </a:r>
          </a:p>
        </p:txBody>
      </p:sp>
      <p:pic>
        <p:nvPicPr>
          <p:cNvPr id="2130" name="Picture 82"/>
          <p:cNvPicPr>
            <a:picLocks noChangeAspect="1" noChangeArrowheads="1"/>
          </p:cNvPicPr>
          <p:nvPr/>
        </p:nvPicPr>
        <p:blipFill>
          <a:blip r:embed="rId3" cstate="print"/>
          <a:srcRect/>
          <a:stretch>
            <a:fillRect/>
          </a:stretch>
        </p:blipFill>
        <p:spPr bwMode="auto">
          <a:xfrm>
            <a:off x="5004048" y="3354256"/>
            <a:ext cx="3707904" cy="2883056"/>
          </a:xfrm>
          <a:prstGeom prst="rect">
            <a:avLst/>
          </a:prstGeom>
          <a:noFill/>
          <a:ln w="9525">
            <a:noFill/>
            <a:miter lim="800000"/>
            <a:headEnd/>
            <a:tailEnd/>
          </a:ln>
        </p:spPr>
      </p:pic>
      <p:pic>
        <p:nvPicPr>
          <p:cNvPr id="2131" name="Picture 83"/>
          <p:cNvPicPr>
            <a:picLocks noChangeAspect="1" noChangeArrowheads="1"/>
          </p:cNvPicPr>
          <p:nvPr/>
        </p:nvPicPr>
        <p:blipFill>
          <a:blip r:embed="rId4" cstate="print"/>
          <a:srcRect/>
          <a:stretch>
            <a:fillRect/>
          </a:stretch>
        </p:blipFill>
        <p:spPr bwMode="auto">
          <a:xfrm>
            <a:off x="763822" y="4804739"/>
            <a:ext cx="2638425" cy="676275"/>
          </a:xfrm>
          <a:prstGeom prst="rect">
            <a:avLst/>
          </a:prstGeom>
          <a:noFill/>
          <a:ln w="9525">
            <a:noFill/>
            <a:miter lim="800000"/>
            <a:headEnd/>
            <a:tailEnd/>
          </a:ln>
        </p:spPr>
      </p:pic>
      <p:sp>
        <p:nvSpPr>
          <p:cNvPr id="2133" name="Rectangle 8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32" name="Object 84"/>
          <p:cNvGraphicFramePr>
            <a:graphicFrameLocks noChangeAspect="1"/>
          </p:cNvGraphicFramePr>
          <p:nvPr>
            <p:extLst>
              <p:ext uri="{D42A27DB-BD31-4B8C-83A1-F6EECF244321}">
                <p14:modId xmlns:p14="http://schemas.microsoft.com/office/powerpoint/2010/main" val="2240710625"/>
              </p:ext>
            </p:extLst>
          </p:nvPr>
        </p:nvGraphicFramePr>
        <p:xfrm>
          <a:off x="4568078" y="896614"/>
          <a:ext cx="3320321" cy="667319"/>
        </p:xfrm>
        <a:graphic>
          <a:graphicData uri="http://schemas.openxmlformats.org/presentationml/2006/ole">
            <mc:AlternateContent xmlns:mc="http://schemas.openxmlformats.org/markup-compatibility/2006">
              <mc:Choice xmlns:v="urn:schemas-microsoft-com:vml" Requires="v">
                <p:oleObj name="Equation" r:id="rId5" imgW="1943100" imgH="393700" progId="Equation.DSMT4">
                  <p:embed/>
                </p:oleObj>
              </mc:Choice>
              <mc:Fallback>
                <p:oleObj name="Equation" r:id="rId5" imgW="1943100" imgH="393700" progId="Equation.DSMT4">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8078" y="896614"/>
                        <a:ext cx="3320321" cy="667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5" name="Rectangle 8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34" name="Object 86"/>
          <p:cNvGraphicFramePr>
            <a:graphicFrameLocks noChangeAspect="1"/>
          </p:cNvGraphicFramePr>
          <p:nvPr/>
        </p:nvGraphicFramePr>
        <p:xfrm>
          <a:off x="4355975" y="1688232"/>
          <a:ext cx="4575922" cy="444624"/>
        </p:xfrm>
        <a:graphic>
          <a:graphicData uri="http://schemas.openxmlformats.org/presentationml/2006/ole">
            <mc:AlternateContent xmlns:mc="http://schemas.openxmlformats.org/markup-compatibility/2006">
              <mc:Choice xmlns:v="urn:schemas-microsoft-com:vml" Requires="v">
                <p:oleObj name="Equation" r:id="rId7" imgW="2349500" imgH="228600" progId="Equation.DSMT4">
                  <p:embed/>
                </p:oleObj>
              </mc:Choice>
              <mc:Fallback>
                <p:oleObj name="Equation" r:id="rId7" imgW="2349500" imgH="228600" progId="Equation.DSMT4">
                  <p:embed/>
                  <p:pic>
                    <p:nvPicPr>
                      <p:cNvPr id="0" name="Picture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5" y="1688232"/>
                        <a:ext cx="4575922" cy="444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6" name="Object 88"/>
          <p:cNvGraphicFramePr>
            <a:graphicFrameLocks noChangeAspect="1"/>
          </p:cNvGraphicFramePr>
          <p:nvPr>
            <p:extLst>
              <p:ext uri="{D42A27DB-BD31-4B8C-83A1-F6EECF244321}">
                <p14:modId xmlns:p14="http://schemas.microsoft.com/office/powerpoint/2010/main" val="3362117826"/>
              </p:ext>
            </p:extLst>
          </p:nvPr>
        </p:nvGraphicFramePr>
        <p:xfrm>
          <a:off x="1005471" y="5481014"/>
          <a:ext cx="2422525" cy="663575"/>
        </p:xfrm>
        <a:graphic>
          <a:graphicData uri="http://schemas.openxmlformats.org/presentationml/2006/ole">
            <mc:AlternateContent xmlns:mc="http://schemas.openxmlformats.org/markup-compatibility/2006">
              <mc:Choice xmlns:v="urn:schemas-microsoft-com:vml" Requires="v">
                <p:oleObj name="Equation" r:id="rId9" imgW="1422360" imgH="393480" progId="Equation.DSMT4">
                  <p:embed/>
                </p:oleObj>
              </mc:Choice>
              <mc:Fallback>
                <p:oleObj name="Equation" r:id="rId9" imgW="1422360" imgH="393480" progId="Equation.DSMT4">
                  <p:embed/>
                  <p:pic>
                    <p:nvPicPr>
                      <p:cNvPr id="0" name="Picture 88"/>
                      <p:cNvPicPr>
                        <a:picLocks noChangeAspect="1" noChangeArrowheads="1"/>
                      </p:cNvPicPr>
                      <p:nvPr/>
                    </p:nvPicPr>
                    <p:blipFill>
                      <a:blip r:embed="rId10"/>
                      <a:srcRect/>
                      <a:stretch>
                        <a:fillRect/>
                      </a:stretch>
                    </p:blipFill>
                    <p:spPr bwMode="auto">
                      <a:xfrm>
                        <a:off x="1005471" y="5481014"/>
                        <a:ext cx="2422525" cy="663575"/>
                      </a:xfrm>
                      <a:prstGeom prst="rect">
                        <a:avLst/>
                      </a:prstGeom>
                      <a:noFill/>
                      <a:ln>
                        <a:noFill/>
                      </a:ln>
                      <a:effectLst/>
                    </p:spPr>
                  </p:pic>
                </p:oleObj>
              </mc:Fallback>
            </mc:AlternateContent>
          </a:graphicData>
        </a:graphic>
      </p:graphicFrame>
      <p:sp>
        <p:nvSpPr>
          <p:cNvPr id="116" name="矩形 115"/>
          <p:cNvSpPr/>
          <p:nvPr/>
        </p:nvSpPr>
        <p:spPr>
          <a:xfrm>
            <a:off x="4731374" y="2184215"/>
            <a:ext cx="4127547" cy="1135054"/>
          </a:xfrm>
          <a:prstGeom prst="rect">
            <a:avLst/>
          </a:prstGeom>
        </p:spPr>
        <p:txBody>
          <a:bodyPr wrap="square">
            <a:spAutoFit/>
          </a:bodyPr>
          <a:lstStyle/>
          <a:p>
            <a:pPr>
              <a:lnSpc>
                <a:spcPct val="150000"/>
              </a:lnSpc>
            </a:pPr>
            <a:r>
              <a:rPr lang="zh-CN" altLang="zh-CN" b="1" dirty="0">
                <a:solidFill>
                  <a:srgbClr val="000066"/>
                </a:solidFill>
                <a:latin typeface="微软雅黑" pitchFamily="34" charset="-122"/>
                <a:ea typeface="微软雅黑" pitchFamily="34" charset="-122"/>
              </a:rPr>
              <a:t>移动的位相光栅的</a:t>
            </a:r>
            <a:r>
              <a:rPr lang="en-US" altLang="zh-CN" b="1" i="1" dirty="0">
                <a:solidFill>
                  <a:srgbClr val="000066"/>
                </a:solidFill>
                <a:latin typeface="微软雅黑" pitchFamily="34" charset="-122"/>
                <a:ea typeface="微软雅黑" pitchFamily="34" charset="-122"/>
              </a:rPr>
              <a:t>k </a:t>
            </a:r>
            <a:r>
              <a:rPr lang="zh-CN" altLang="zh-CN" b="1" dirty="0">
                <a:solidFill>
                  <a:srgbClr val="000066"/>
                </a:solidFill>
                <a:latin typeface="微软雅黑" pitchFamily="34" charset="-122"/>
                <a:ea typeface="微软雅黑" pitchFamily="34" charset="-122"/>
              </a:rPr>
              <a:t>级衍射光波</a:t>
            </a:r>
            <a:r>
              <a:rPr lang="zh-CN" altLang="en-US" b="1" dirty="0">
                <a:solidFill>
                  <a:srgbClr val="000066"/>
                </a:solidFill>
                <a:latin typeface="微软雅黑" pitchFamily="34" charset="-122"/>
                <a:ea typeface="微软雅黑" pitchFamily="34" charset="-122"/>
              </a:rPr>
              <a:t>有一个多普勒频移</a:t>
            </a:r>
          </a:p>
        </p:txBody>
      </p:sp>
      <p:sp>
        <p:nvSpPr>
          <p:cNvPr id="117" name="下箭头 116"/>
          <p:cNvSpPr/>
          <p:nvPr/>
        </p:nvSpPr>
        <p:spPr>
          <a:xfrm>
            <a:off x="6444208" y="3376408"/>
            <a:ext cx="576064" cy="536458"/>
          </a:xfrm>
          <a:prstGeom prst="downArrow">
            <a:avLst/>
          </a:prstGeom>
          <a:solidFill>
            <a:srgbClr val="CC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6444208" y="896614"/>
            <a:ext cx="576064" cy="66731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37" name="Object 89"/>
          <p:cNvGraphicFramePr>
            <a:graphicFrameLocks noChangeAspect="1"/>
          </p:cNvGraphicFramePr>
          <p:nvPr/>
        </p:nvGraphicFramePr>
        <p:xfrm>
          <a:off x="7637759" y="2636912"/>
          <a:ext cx="1294138" cy="873231"/>
        </p:xfrm>
        <a:graphic>
          <a:graphicData uri="http://schemas.openxmlformats.org/presentationml/2006/ole">
            <mc:AlternateContent xmlns:mc="http://schemas.openxmlformats.org/markup-compatibility/2006">
              <mc:Choice xmlns:v="urn:schemas-microsoft-com:vml" Requires="v">
                <p:oleObj name="Equation" r:id="rId11" imgW="672840" imgH="393480" progId="Equation.DSMT4">
                  <p:embed/>
                </p:oleObj>
              </mc:Choice>
              <mc:Fallback>
                <p:oleObj name="Equation" r:id="rId11" imgW="672840" imgH="393480" progId="Equation.DSMT4">
                  <p:embed/>
                  <p:pic>
                    <p:nvPicPr>
                      <p:cNvPr id="0" name="Picture 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37759" y="2636912"/>
                        <a:ext cx="1294138" cy="873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任意多边形 4"/>
          <p:cNvSpPr/>
          <p:nvPr/>
        </p:nvSpPr>
        <p:spPr>
          <a:xfrm>
            <a:off x="3618271" y="1248697"/>
            <a:ext cx="953729" cy="4444180"/>
          </a:xfrm>
          <a:custGeom>
            <a:avLst/>
            <a:gdLst>
              <a:gd name="connsiteX0" fmla="*/ 0 w 953729"/>
              <a:gd name="connsiteY0" fmla="*/ 4444180 h 4444180"/>
              <a:gd name="connsiteX1" fmla="*/ 688258 w 953729"/>
              <a:gd name="connsiteY1" fmla="*/ 4444180 h 4444180"/>
              <a:gd name="connsiteX2" fmla="*/ 688258 w 953729"/>
              <a:gd name="connsiteY2" fmla="*/ 0 h 4444180"/>
              <a:gd name="connsiteX3" fmla="*/ 953729 w 953729"/>
              <a:gd name="connsiteY3" fmla="*/ 0 h 4444180"/>
            </a:gdLst>
            <a:ahLst/>
            <a:cxnLst>
              <a:cxn ang="0">
                <a:pos x="connsiteX0" y="connsiteY0"/>
              </a:cxn>
              <a:cxn ang="0">
                <a:pos x="connsiteX1" y="connsiteY1"/>
              </a:cxn>
              <a:cxn ang="0">
                <a:pos x="connsiteX2" y="connsiteY2"/>
              </a:cxn>
              <a:cxn ang="0">
                <a:pos x="connsiteX3" y="connsiteY3"/>
              </a:cxn>
            </a:cxnLst>
            <a:rect l="l" t="t" r="r" b="b"/>
            <a:pathLst>
              <a:path w="953729" h="4444180">
                <a:moveTo>
                  <a:pt x="0" y="4444180"/>
                </a:moveTo>
                <a:lnTo>
                  <a:pt x="688258" y="4444180"/>
                </a:lnTo>
                <a:lnTo>
                  <a:pt x="688258" y="0"/>
                </a:lnTo>
                <a:lnTo>
                  <a:pt x="953729" y="0"/>
                </a:lnTo>
              </a:path>
            </a:pathLst>
          </a:custGeom>
          <a:noFill/>
          <a:ln>
            <a:solidFill>
              <a:srgbClr val="00666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020272" y="896614"/>
            <a:ext cx="576064" cy="156122"/>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5" name="Object 84"/>
          <p:cNvGraphicFramePr>
            <a:graphicFrameLocks noChangeAspect="1"/>
          </p:cNvGraphicFramePr>
          <p:nvPr>
            <p:extLst>
              <p:ext uri="{D42A27DB-BD31-4B8C-83A1-F6EECF244321}">
                <p14:modId xmlns:p14="http://schemas.microsoft.com/office/powerpoint/2010/main" val="1353466712"/>
              </p:ext>
            </p:extLst>
          </p:nvPr>
        </p:nvGraphicFramePr>
        <p:xfrm>
          <a:off x="7596336" y="660855"/>
          <a:ext cx="346075" cy="385762"/>
        </p:xfrm>
        <a:graphic>
          <a:graphicData uri="http://schemas.openxmlformats.org/presentationml/2006/ole">
            <mc:AlternateContent xmlns:mc="http://schemas.openxmlformats.org/markup-compatibility/2006">
              <mc:Choice xmlns:v="urn:schemas-microsoft-com:vml" Requires="v">
                <p:oleObj name="Equation" r:id="rId13" imgW="203040" imgH="228600" progId="Equation.DSMT4">
                  <p:embed/>
                </p:oleObj>
              </mc:Choice>
              <mc:Fallback>
                <p:oleObj name="Equation" r:id="rId13" imgW="203040" imgH="228600" progId="Equation.DSMT4">
                  <p:embed/>
                  <p:pic>
                    <p:nvPicPr>
                      <p:cNvPr id="0" name=""/>
                      <p:cNvPicPr>
                        <a:picLocks noChangeAspect="1" noChangeArrowheads="1"/>
                      </p:cNvPicPr>
                      <p:nvPr/>
                    </p:nvPicPr>
                    <p:blipFill>
                      <a:blip r:embed="rId14"/>
                      <a:srcRect/>
                      <a:stretch>
                        <a:fillRect/>
                      </a:stretch>
                    </p:blipFill>
                    <p:spPr bwMode="auto">
                      <a:xfrm>
                        <a:off x="7596336" y="660855"/>
                        <a:ext cx="34607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31"/>
                                        </p:tgtEl>
                                        <p:attrNameLst>
                                          <p:attrName>style.visibility</p:attrName>
                                        </p:attrNameLst>
                                      </p:cBhvr>
                                      <p:to>
                                        <p:strVal val="visible"/>
                                      </p:to>
                                    </p:set>
                                    <p:animEffect transition="in" filter="wipe(left)">
                                      <p:cBhvr>
                                        <p:cTn id="7" dur="500"/>
                                        <p:tgtEl>
                                          <p:spTgt spid="2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36"/>
                                        </p:tgtEl>
                                        <p:attrNameLst>
                                          <p:attrName>style.visibility</p:attrName>
                                        </p:attrNameLst>
                                      </p:cBhvr>
                                      <p:to>
                                        <p:strVal val="visible"/>
                                      </p:to>
                                    </p:set>
                                    <p:animEffect transition="in" filter="wipe(left)">
                                      <p:cBhvr>
                                        <p:cTn id="12" dur="500"/>
                                        <p:tgtEl>
                                          <p:spTgt spid="2136"/>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2132"/>
                                        </p:tgtEl>
                                        <p:attrNameLst>
                                          <p:attrName>style.visibility</p:attrName>
                                        </p:attrNameLst>
                                      </p:cBhvr>
                                      <p:to>
                                        <p:strVal val="visible"/>
                                      </p:to>
                                    </p:set>
                                    <p:animEffect transition="in" filter="wipe(left)">
                                      <p:cBhvr>
                                        <p:cTn id="19" dur="500"/>
                                        <p:tgtEl>
                                          <p:spTgt spid="213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8"/>
                                        </p:tgtEl>
                                        <p:attrNameLst>
                                          <p:attrName>style.visibility</p:attrName>
                                        </p:attrNameLst>
                                      </p:cBhvr>
                                      <p:to>
                                        <p:strVal val="visible"/>
                                      </p:to>
                                    </p:set>
                                    <p:animEffect transition="in" filter="wipe(down)">
                                      <p:cBhvr>
                                        <p:cTn id="24" dur="500"/>
                                        <p:tgtEl>
                                          <p:spTgt spid="1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134"/>
                                        </p:tgtEl>
                                        <p:attrNameLst>
                                          <p:attrName>style.visibility</p:attrName>
                                        </p:attrNameLst>
                                      </p:cBhvr>
                                      <p:to>
                                        <p:strVal val="visible"/>
                                      </p:to>
                                    </p:set>
                                    <p:animEffect transition="in" filter="wipe(down)">
                                      <p:cBhvr>
                                        <p:cTn id="36" dur="500"/>
                                        <p:tgtEl>
                                          <p:spTgt spid="2134"/>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wipe(left)">
                                      <p:cBhvr>
                                        <p:cTn id="40" dur="500"/>
                                        <p:tgtEl>
                                          <p:spTgt spid="116"/>
                                        </p:tgtEl>
                                      </p:cBhvr>
                                    </p:animEffect>
                                  </p:childTnLst>
                                </p:cTn>
                              </p:par>
                            </p:childTnLst>
                          </p:cTn>
                        </p:par>
                        <p:par>
                          <p:cTn id="41" fill="hold">
                            <p:stCondLst>
                              <p:cond delay="1500"/>
                            </p:stCondLst>
                            <p:childTnLst>
                              <p:par>
                                <p:cTn id="42" presetID="16" presetClass="entr" presetSubtype="21" fill="hold" nodeType="afterEffect">
                                  <p:stCondLst>
                                    <p:cond delay="0"/>
                                  </p:stCondLst>
                                  <p:childTnLst>
                                    <p:set>
                                      <p:cBhvr>
                                        <p:cTn id="43" dur="1" fill="hold">
                                          <p:stCondLst>
                                            <p:cond delay="0"/>
                                          </p:stCondLst>
                                        </p:cTn>
                                        <p:tgtEl>
                                          <p:spTgt spid="2137"/>
                                        </p:tgtEl>
                                        <p:attrNameLst>
                                          <p:attrName>style.visibility</p:attrName>
                                        </p:attrNameLst>
                                      </p:cBhvr>
                                      <p:to>
                                        <p:strVal val="visible"/>
                                      </p:to>
                                    </p:set>
                                    <p:animEffect transition="in" filter="barn(inVertical)">
                                      <p:cBhvr>
                                        <p:cTn id="44" dur="250"/>
                                        <p:tgtEl>
                                          <p:spTgt spid="2137"/>
                                        </p:tgtEl>
                                      </p:cBhvr>
                                    </p:animEffect>
                                  </p:childTnLst>
                                </p:cTn>
                              </p:par>
                            </p:childTnLst>
                          </p:cTn>
                        </p:par>
                        <p:par>
                          <p:cTn id="45" fill="hold">
                            <p:stCondLst>
                              <p:cond delay="1750"/>
                            </p:stCondLst>
                            <p:childTnLst>
                              <p:par>
                                <p:cTn id="46" presetID="22" presetClass="entr" presetSubtype="4" fill="hold" grpId="0" nodeType="after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wipe(down)">
                                      <p:cBhvr>
                                        <p:cTn id="48" dur="500"/>
                                        <p:tgtEl>
                                          <p:spTgt spid="117"/>
                                        </p:tgtEl>
                                      </p:cBhvr>
                                    </p:animEffect>
                                  </p:childTnLst>
                                </p:cTn>
                              </p:par>
                            </p:childTnLst>
                          </p:cTn>
                        </p:par>
                        <p:par>
                          <p:cTn id="49" fill="hold">
                            <p:stCondLst>
                              <p:cond delay="2250"/>
                            </p:stCondLst>
                            <p:childTnLst>
                              <p:par>
                                <p:cTn id="50" presetID="22" presetClass="entr" presetSubtype="8" fill="hold" nodeType="afterEffect">
                                  <p:stCondLst>
                                    <p:cond delay="0"/>
                                  </p:stCondLst>
                                  <p:childTnLst>
                                    <p:set>
                                      <p:cBhvr>
                                        <p:cTn id="51" dur="1" fill="hold">
                                          <p:stCondLst>
                                            <p:cond delay="0"/>
                                          </p:stCondLst>
                                        </p:cTn>
                                        <p:tgtEl>
                                          <p:spTgt spid="2130"/>
                                        </p:tgtEl>
                                        <p:attrNameLst>
                                          <p:attrName>style.visibility</p:attrName>
                                        </p:attrNameLst>
                                      </p:cBhvr>
                                      <p:to>
                                        <p:strVal val="visible"/>
                                      </p:to>
                                    </p:set>
                                    <p:animEffect transition="in" filter="wipe(left)">
                                      <p:cBhvr>
                                        <p:cTn id="52" dur="250"/>
                                        <p:tgtEl>
                                          <p:spTgt spid="2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P spid="118"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二、实验原理</a:t>
            </a:r>
          </a:p>
        </p:txBody>
      </p:sp>
      <p:sp>
        <p:nvSpPr>
          <p:cNvPr id="4" name="Rectangle 8"/>
          <p:cNvSpPr>
            <a:spLocks noChangeArrowheads="1"/>
          </p:cNvSpPr>
          <p:nvPr/>
        </p:nvSpPr>
        <p:spPr bwMode="auto">
          <a:xfrm>
            <a:off x="3337455" y="218113"/>
            <a:ext cx="350686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a:solidFill>
                  <a:srgbClr val="065A5A"/>
                </a:solidFill>
                <a:latin typeface="微软雅黑" pitchFamily="34" charset="-122"/>
                <a:ea typeface="微软雅黑" pitchFamily="34" charset="-122"/>
              </a:rPr>
              <a:t>2.4</a:t>
            </a:r>
            <a:r>
              <a:rPr lang="zh-CN" altLang="en-US" b="1" dirty="0">
                <a:solidFill>
                  <a:srgbClr val="065A5A"/>
                </a:solidFill>
                <a:latin typeface="微软雅黑" pitchFamily="34" charset="-122"/>
                <a:ea typeface="微软雅黑" pitchFamily="34" charset="-122"/>
              </a:rPr>
              <a:t>、光拍的获得与检测：</a:t>
            </a:r>
          </a:p>
        </p:txBody>
      </p:sp>
      <p:sp>
        <p:nvSpPr>
          <p:cNvPr id="17" name="矩形 16"/>
          <p:cNvSpPr/>
          <p:nvPr/>
        </p:nvSpPr>
        <p:spPr>
          <a:xfrm>
            <a:off x="1" y="870772"/>
            <a:ext cx="8676455" cy="461665"/>
          </a:xfrm>
          <a:prstGeom prst="rect">
            <a:avLst/>
          </a:prstGeom>
        </p:spPr>
        <p:txBody>
          <a:bodyPr wrap="square">
            <a:spAutoFit/>
          </a:bodyPr>
          <a:lstStyle/>
          <a:p>
            <a:r>
              <a:rPr lang="zh-CN" altLang="zh-CN" b="1" dirty="0">
                <a:solidFill>
                  <a:schemeClr val="accent4">
                    <a:lumMod val="75000"/>
                  </a:schemeClr>
                </a:solidFill>
                <a:latin typeface="微软雅黑" pitchFamily="34" charset="-122"/>
                <a:ea typeface="微软雅黑" pitchFamily="34" charset="-122"/>
              </a:rPr>
              <a:t>在检测器方向上</a:t>
            </a:r>
            <a:r>
              <a:rPr lang="en-US" altLang="zh-CN" b="1" dirty="0">
                <a:solidFill>
                  <a:schemeClr val="accent4">
                    <a:lumMod val="75000"/>
                  </a:schemeClr>
                </a:solidFill>
                <a:latin typeface="微软雅黑" pitchFamily="34" charset="-122"/>
                <a:ea typeface="微软雅黑" pitchFamily="34" charset="-122"/>
              </a:rPr>
              <a:t>, </a:t>
            </a:r>
            <a:r>
              <a:rPr lang="zh-CN" altLang="zh-CN" b="1" dirty="0">
                <a:solidFill>
                  <a:schemeClr val="accent4">
                    <a:lumMod val="75000"/>
                  </a:schemeClr>
                </a:solidFill>
                <a:latin typeface="微软雅黑" pitchFamily="34" charset="-122"/>
                <a:ea typeface="微软雅黑" pitchFamily="34" charset="-122"/>
              </a:rPr>
              <a:t>频率不同、频率差较小的的光束叠加产生光拍</a:t>
            </a:r>
            <a:endParaRPr lang="zh-CN" altLang="en-US" b="1" dirty="0">
              <a:solidFill>
                <a:schemeClr val="accent4">
                  <a:lumMod val="75000"/>
                </a:schemeClr>
              </a:solidFill>
              <a:latin typeface="微软雅黑" pitchFamily="34" charset="-122"/>
              <a:ea typeface="微软雅黑" pitchFamily="34" charset="-122"/>
            </a:endParaRPr>
          </a:p>
        </p:txBody>
      </p:sp>
      <p:grpSp>
        <p:nvGrpSpPr>
          <p:cNvPr id="30" name="组合 29"/>
          <p:cNvGrpSpPr/>
          <p:nvPr/>
        </p:nvGrpSpPr>
        <p:grpSpPr>
          <a:xfrm>
            <a:off x="219075" y="1537875"/>
            <a:ext cx="4165599" cy="3367379"/>
            <a:chOff x="219075" y="1916832"/>
            <a:chExt cx="4165599" cy="3367379"/>
          </a:xfrm>
        </p:grpSpPr>
        <p:pic>
          <p:nvPicPr>
            <p:cNvPr id="3082" name="Picture 10"/>
            <p:cNvPicPr>
              <a:picLocks noChangeAspect="1" noChangeArrowheads="1"/>
            </p:cNvPicPr>
            <p:nvPr/>
          </p:nvPicPr>
          <p:blipFill>
            <a:blip r:embed="rId2" cstate="print"/>
            <a:srcRect/>
            <a:stretch>
              <a:fillRect/>
            </a:stretch>
          </p:blipFill>
          <p:spPr bwMode="auto">
            <a:xfrm>
              <a:off x="219075" y="1916832"/>
              <a:ext cx="4165599" cy="3367379"/>
            </a:xfrm>
            <a:prstGeom prst="rect">
              <a:avLst/>
            </a:prstGeom>
            <a:noFill/>
            <a:ln w="9525">
              <a:noFill/>
              <a:miter lim="800000"/>
              <a:headEnd/>
              <a:tailEnd/>
            </a:ln>
          </p:spPr>
        </p:pic>
        <p:sp>
          <p:nvSpPr>
            <p:cNvPr id="20" name="Rectangle 8"/>
            <p:cNvSpPr>
              <a:spLocks noChangeArrowheads="1"/>
            </p:cNvSpPr>
            <p:nvPr/>
          </p:nvSpPr>
          <p:spPr bwMode="auto">
            <a:xfrm>
              <a:off x="1475656" y="4505144"/>
              <a:ext cx="136815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b="1" dirty="0">
                  <a:solidFill>
                    <a:srgbClr val="000066"/>
                  </a:solidFill>
                  <a:latin typeface="微软雅黑" pitchFamily="34" charset="-122"/>
                  <a:ea typeface="微软雅黑" pitchFamily="34" charset="-122"/>
                </a:rPr>
                <a:t>取</a:t>
              </a:r>
              <a:r>
                <a:rPr lang="en-US" altLang="zh-CN" sz="2000" b="1" dirty="0">
                  <a:solidFill>
                    <a:srgbClr val="000066"/>
                  </a:solidFill>
                  <a:latin typeface="微软雅黑" pitchFamily="34" charset="-122"/>
                  <a:ea typeface="微软雅黑" pitchFamily="34" charset="-122"/>
                </a:rPr>
                <a:t>k=1</a:t>
              </a:r>
              <a:endParaRPr lang="zh-CN" altLang="en-US" sz="2000" b="1" dirty="0">
                <a:solidFill>
                  <a:srgbClr val="000066"/>
                </a:solidFill>
                <a:latin typeface="微软雅黑" pitchFamily="34" charset="-122"/>
                <a:ea typeface="微软雅黑" pitchFamily="34" charset="-122"/>
              </a:endParaRPr>
            </a:p>
          </p:txBody>
        </p:sp>
      </p:grpSp>
      <p:sp>
        <p:nvSpPr>
          <p:cNvPr id="3087" name="Rectangle 15"/>
          <p:cNvSpPr>
            <a:spLocks noChangeArrowheads="1"/>
          </p:cNvSpPr>
          <p:nvPr/>
        </p:nvSpPr>
        <p:spPr bwMode="auto">
          <a:xfrm>
            <a:off x="356661" y="5517232"/>
            <a:ext cx="8632657"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lang="zh-CN" altLang="en-US" b="1" dirty="0">
                <a:solidFill>
                  <a:schemeClr val="accent4">
                    <a:lumMod val="75000"/>
                  </a:schemeClr>
                </a:solidFill>
                <a:latin typeface="微软雅黑" pitchFamily="34" charset="-122"/>
                <a:ea typeface="微软雅黑" pitchFamily="34" charset="-122"/>
              </a:rPr>
              <a:t>光的频率</a:t>
            </a:r>
            <a:r>
              <a:rPr lang="zh-CN" altLang="zh-CN" b="1" dirty="0">
                <a:solidFill>
                  <a:schemeClr val="accent4">
                    <a:lumMod val="75000"/>
                  </a:schemeClr>
                </a:solidFill>
                <a:latin typeface="微软雅黑" pitchFamily="34" charset="-122"/>
                <a:ea typeface="微软雅黑" pitchFamily="34" charset="-122"/>
              </a:rPr>
              <a:t>很高，光电检测器对这么高的频率不能有所反应，所以光电检测器只能反</a:t>
            </a:r>
            <a:r>
              <a:rPr lang="zh-CN" altLang="en-US" b="1" dirty="0">
                <a:solidFill>
                  <a:schemeClr val="accent4">
                    <a:lumMod val="75000"/>
                  </a:schemeClr>
                </a:solidFill>
                <a:latin typeface="微软雅黑" pitchFamily="34" charset="-122"/>
                <a:ea typeface="微软雅黑" pitchFamily="34" charset="-122"/>
              </a:rPr>
              <a:t>应</a:t>
            </a:r>
            <a:r>
              <a:rPr lang="zh-CN" altLang="zh-CN" b="1" dirty="0">
                <a:solidFill>
                  <a:schemeClr val="accent4">
                    <a:lumMod val="75000"/>
                  </a:schemeClr>
                </a:solidFill>
                <a:latin typeface="微软雅黑" pitchFamily="34" charset="-122"/>
                <a:ea typeface="微软雅黑" pitchFamily="34" charset="-122"/>
              </a:rPr>
              <a:t>（</a:t>
            </a:r>
            <a:r>
              <a:rPr lang="en-US" altLang="zh-CN" b="1" dirty="0">
                <a:solidFill>
                  <a:schemeClr val="accent4">
                    <a:lumMod val="75000"/>
                  </a:schemeClr>
                </a:solidFill>
                <a:latin typeface="微软雅黑" pitchFamily="34" charset="-122"/>
                <a:ea typeface="微软雅黑" pitchFamily="34" charset="-122"/>
              </a:rPr>
              <a:t>5</a:t>
            </a:r>
            <a:r>
              <a:rPr lang="zh-CN" altLang="en-US" b="1" dirty="0">
                <a:solidFill>
                  <a:schemeClr val="accent4">
                    <a:lumMod val="75000"/>
                  </a:schemeClr>
                </a:solidFill>
                <a:latin typeface="微软雅黑" pitchFamily="34" charset="-122"/>
                <a:ea typeface="微软雅黑" pitchFamily="34" charset="-122"/>
              </a:rPr>
              <a:t>）式中第四项拍频讯号</a:t>
            </a:r>
          </a:p>
        </p:txBody>
      </p:sp>
      <p:grpSp>
        <p:nvGrpSpPr>
          <p:cNvPr id="29" name="组合 28"/>
          <p:cNvGrpSpPr/>
          <p:nvPr/>
        </p:nvGrpSpPr>
        <p:grpSpPr>
          <a:xfrm>
            <a:off x="4403154" y="1550549"/>
            <a:ext cx="4705350" cy="3400425"/>
            <a:chOff x="4283968" y="891511"/>
            <a:chExt cx="4705350" cy="3400425"/>
          </a:xfrm>
        </p:grpSpPr>
        <p:pic>
          <p:nvPicPr>
            <p:cNvPr id="3084" name="Picture 12"/>
            <p:cNvPicPr>
              <a:picLocks noChangeAspect="1" noChangeArrowheads="1"/>
            </p:cNvPicPr>
            <p:nvPr/>
          </p:nvPicPr>
          <p:blipFill>
            <a:blip r:embed="rId3" cstate="print"/>
            <a:srcRect/>
            <a:stretch>
              <a:fillRect/>
            </a:stretch>
          </p:blipFill>
          <p:spPr bwMode="auto">
            <a:xfrm>
              <a:off x="4283968" y="891511"/>
              <a:ext cx="4705350" cy="3400425"/>
            </a:xfrm>
            <a:prstGeom prst="rect">
              <a:avLst/>
            </a:prstGeom>
            <a:noFill/>
            <a:ln w="9525">
              <a:noFill/>
              <a:miter lim="800000"/>
              <a:headEnd/>
              <a:tailEnd/>
            </a:ln>
          </p:spPr>
        </p:pic>
        <p:sp>
          <p:nvSpPr>
            <p:cNvPr id="25" name="矩形 24"/>
            <p:cNvSpPr/>
            <p:nvPr/>
          </p:nvSpPr>
          <p:spPr>
            <a:xfrm>
              <a:off x="4716016" y="4246216"/>
              <a:ext cx="4273302" cy="4571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下箭头 25"/>
          <p:cNvSpPr/>
          <p:nvPr/>
        </p:nvSpPr>
        <p:spPr>
          <a:xfrm rot="10800000">
            <a:off x="7116087" y="4950974"/>
            <a:ext cx="1584176" cy="638266"/>
          </a:xfrm>
          <a:prstGeom prst="downArrow">
            <a:avLst/>
          </a:prstGeom>
          <a:solidFill>
            <a:srgbClr val="CC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516196" y="5127575"/>
            <a:ext cx="800219" cy="461665"/>
          </a:xfrm>
          <a:prstGeom prst="rect">
            <a:avLst/>
          </a:prstGeom>
          <a:noFill/>
        </p:spPr>
        <p:txBody>
          <a:bodyPr wrap="none">
            <a:spAutoFit/>
          </a:bodyPr>
          <a:lstStyle/>
          <a:p>
            <a:r>
              <a:rPr lang="zh-CN" altLang="en-US" b="1" dirty="0">
                <a:solidFill>
                  <a:schemeClr val="bg1">
                    <a:lumMod val="85000"/>
                  </a:schemeClr>
                </a:solidFill>
                <a:latin typeface="微软雅黑" pitchFamily="34" charset="-122"/>
                <a:ea typeface="微软雅黑" pitchFamily="34" charset="-122"/>
              </a:rPr>
              <a:t>光拍</a:t>
            </a:r>
            <a:endParaRPr lang="zh-CN" altLang="en-US" dirty="0">
              <a:solidFill>
                <a:schemeClr val="bg1">
                  <a:lumMod val="85000"/>
                </a:schemeClr>
              </a:solidFill>
            </a:endParaRPr>
          </a:p>
        </p:txBody>
      </p:sp>
      <p:sp>
        <p:nvSpPr>
          <p:cNvPr id="40" name="矩形 39"/>
          <p:cNvSpPr/>
          <p:nvPr/>
        </p:nvSpPr>
        <p:spPr>
          <a:xfrm>
            <a:off x="7757348" y="2755480"/>
            <a:ext cx="1351156" cy="707886"/>
          </a:xfrm>
          <a:prstGeom prst="rect">
            <a:avLst/>
          </a:prstGeom>
          <a:solidFill>
            <a:srgbClr val="FF99CC"/>
          </a:solidFill>
        </p:spPr>
        <p:txBody>
          <a:bodyPr wrap="square">
            <a:spAutoFit/>
          </a:bodyPr>
          <a:lstStyle/>
          <a:p>
            <a:r>
              <a:rPr lang="zh-CN" altLang="en-US" sz="2000" b="1" dirty="0">
                <a:solidFill>
                  <a:srgbClr val="000066"/>
                </a:solidFill>
                <a:latin typeface="微软雅黑" pitchFamily="34" charset="-122"/>
                <a:ea typeface="微软雅黑" pitchFamily="34" charset="-122"/>
              </a:rPr>
              <a:t>频率太高检测不到</a:t>
            </a:r>
          </a:p>
        </p:txBody>
      </p:sp>
      <p:cxnSp>
        <p:nvCxnSpPr>
          <p:cNvPr id="32" name="直接箭头连接符 31"/>
          <p:cNvCxnSpPr/>
          <p:nvPr/>
        </p:nvCxnSpPr>
        <p:spPr>
          <a:xfrm flipV="1">
            <a:off x="6844317" y="3109152"/>
            <a:ext cx="913031" cy="310042"/>
          </a:xfrm>
          <a:prstGeom prst="straightConnector1">
            <a:avLst/>
          </a:prstGeom>
          <a:ln w="1905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7502560" y="3141032"/>
            <a:ext cx="288000" cy="576000"/>
          </a:xfrm>
          <a:prstGeom prst="straightConnector1">
            <a:avLst/>
          </a:prstGeom>
          <a:ln w="1905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7757348" y="3501008"/>
            <a:ext cx="180000" cy="612000"/>
          </a:xfrm>
          <a:prstGeom prst="straightConnector1">
            <a:avLst/>
          </a:prstGeom>
          <a:ln w="1905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二、实验原理</a:t>
            </a:r>
          </a:p>
        </p:txBody>
      </p:sp>
      <p:sp>
        <p:nvSpPr>
          <p:cNvPr id="4" name="Rectangle 8"/>
          <p:cNvSpPr>
            <a:spLocks noChangeArrowheads="1"/>
          </p:cNvSpPr>
          <p:nvPr/>
        </p:nvSpPr>
        <p:spPr bwMode="auto">
          <a:xfrm>
            <a:off x="3171373" y="177544"/>
            <a:ext cx="350686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a:solidFill>
                  <a:srgbClr val="065A5A"/>
                </a:solidFill>
                <a:latin typeface="微软雅黑" pitchFamily="34" charset="-122"/>
                <a:ea typeface="微软雅黑" pitchFamily="34" charset="-122"/>
              </a:rPr>
              <a:t>2.4</a:t>
            </a:r>
            <a:r>
              <a:rPr lang="zh-CN" altLang="en-US" b="1" dirty="0">
                <a:solidFill>
                  <a:srgbClr val="065A5A"/>
                </a:solidFill>
                <a:latin typeface="微软雅黑" pitchFamily="34" charset="-122"/>
                <a:ea typeface="微软雅黑" pitchFamily="34" charset="-122"/>
              </a:rPr>
              <a:t>、光拍的获得与检测：</a:t>
            </a:r>
          </a:p>
        </p:txBody>
      </p:sp>
      <p:sp>
        <p:nvSpPr>
          <p:cNvPr id="27" name="矩形 26"/>
          <p:cNvSpPr/>
          <p:nvPr/>
        </p:nvSpPr>
        <p:spPr>
          <a:xfrm>
            <a:off x="406873" y="1022496"/>
            <a:ext cx="800219" cy="461665"/>
          </a:xfrm>
          <a:prstGeom prst="rect">
            <a:avLst/>
          </a:prstGeom>
          <a:noFill/>
        </p:spPr>
        <p:txBody>
          <a:bodyPr wrap="none">
            <a:spAutoFit/>
          </a:bodyPr>
          <a:lstStyle/>
          <a:p>
            <a:r>
              <a:rPr lang="zh-CN" altLang="en-US" b="1" dirty="0">
                <a:solidFill>
                  <a:srgbClr val="CC0066"/>
                </a:solidFill>
                <a:latin typeface="微软雅黑" pitchFamily="34" charset="-122"/>
                <a:ea typeface="微软雅黑" pitchFamily="34" charset="-122"/>
              </a:rPr>
              <a:t>拍频</a:t>
            </a:r>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5" name="Object 1"/>
          <p:cNvGraphicFramePr>
            <a:graphicFrameLocks noChangeAspect="1"/>
          </p:cNvGraphicFramePr>
          <p:nvPr>
            <p:extLst>
              <p:ext uri="{D42A27DB-BD31-4B8C-83A1-F6EECF244321}">
                <p14:modId xmlns:p14="http://schemas.microsoft.com/office/powerpoint/2010/main" val="1309181747"/>
              </p:ext>
            </p:extLst>
          </p:nvPr>
        </p:nvGraphicFramePr>
        <p:xfrm>
          <a:off x="1110039" y="867881"/>
          <a:ext cx="2760892" cy="864096"/>
        </p:xfrm>
        <a:graphic>
          <a:graphicData uri="http://schemas.openxmlformats.org/presentationml/2006/ole">
            <mc:AlternateContent xmlns:mc="http://schemas.openxmlformats.org/markup-compatibility/2006">
              <mc:Choice xmlns:v="urn:schemas-microsoft-com:vml" Requires="v">
                <p:oleObj name="Equation" r:id="rId2" imgW="1244600" imgH="393700" progId="Equation.DSMT4">
                  <p:embed/>
                </p:oleObj>
              </mc:Choice>
              <mc:Fallback>
                <p:oleObj name="Equation" r:id="rId2" imgW="1244600" imgH="39370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039" y="867881"/>
                        <a:ext cx="2760892"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7" name="Object 3"/>
          <p:cNvGraphicFramePr>
            <a:graphicFrameLocks noChangeAspect="1"/>
          </p:cNvGraphicFramePr>
          <p:nvPr>
            <p:extLst>
              <p:ext uri="{D42A27DB-BD31-4B8C-83A1-F6EECF244321}">
                <p14:modId xmlns:p14="http://schemas.microsoft.com/office/powerpoint/2010/main" val="3450626021"/>
              </p:ext>
            </p:extLst>
          </p:nvPr>
        </p:nvGraphicFramePr>
        <p:xfrm>
          <a:off x="4333365" y="782345"/>
          <a:ext cx="670684" cy="722040"/>
        </p:xfrm>
        <a:graphic>
          <a:graphicData uri="http://schemas.openxmlformats.org/presentationml/2006/ole">
            <mc:AlternateContent xmlns:mc="http://schemas.openxmlformats.org/markup-compatibility/2006">
              <mc:Choice xmlns:v="urn:schemas-microsoft-com:vml" Requires="v">
                <p:oleObj name="Equation" r:id="rId4" imgW="393529" imgH="393529" progId="Equation.DSMT4">
                  <p:embed/>
                </p:oleObj>
              </mc:Choice>
              <mc:Fallback>
                <p:oleObj name="Equation" r:id="rId4" imgW="393529" imgH="393529"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365" y="782345"/>
                        <a:ext cx="670684" cy="722040"/>
                      </a:xfrm>
                      <a:prstGeom prst="rect">
                        <a:avLst/>
                      </a:prstGeom>
                      <a:noFill/>
                      <a:ln>
                        <a:solidFill>
                          <a:srgbClr val="C00000"/>
                        </a:solidFill>
                      </a:ln>
                    </p:spPr>
                  </p:pic>
                </p:oleObj>
              </mc:Fallback>
            </mc:AlternateContent>
          </a:graphicData>
        </a:graphic>
      </p:graphicFrame>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9" name="Object 5"/>
          <p:cNvGraphicFramePr>
            <a:graphicFrameLocks noChangeAspect="1"/>
          </p:cNvGraphicFramePr>
          <p:nvPr>
            <p:extLst>
              <p:ext uri="{D42A27DB-BD31-4B8C-83A1-F6EECF244321}">
                <p14:modId xmlns:p14="http://schemas.microsoft.com/office/powerpoint/2010/main" val="2204890681"/>
              </p:ext>
            </p:extLst>
          </p:nvPr>
        </p:nvGraphicFramePr>
        <p:xfrm>
          <a:off x="5028078" y="917634"/>
          <a:ext cx="2414661" cy="417503"/>
        </p:xfrm>
        <a:graphic>
          <a:graphicData uri="http://schemas.openxmlformats.org/presentationml/2006/ole">
            <mc:AlternateContent xmlns:mc="http://schemas.openxmlformats.org/markup-compatibility/2006">
              <mc:Choice xmlns:v="urn:schemas-microsoft-com:vml" Requires="v">
                <p:oleObj name="Equation" r:id="rId6" imgW="977760" imgH="215640" progId="Equation.DSMT4">
                  <p:embed/>
                </p:oleObj>
              </mc:Choice>
              <mc:Fallback>
                <p:oleObj name="Equation" r:id="rId6" imgW="977760" imgH="21564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8078" y="917634"/>
                        <a:ext cx="2414661" cy="417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71" name="Picture 7"/>
          <p:cNvPicPr>
            <a:picLocks noChangeAspect="1" noChangeArrowheads="1"/>
          </p:cNvPicPr>
          <p:nvPr/>
        </p:nvPicPr>
        <p:blipFill>
          <a:blip r:embed="rId8" cstate="print"/>
          <a:srcRect/>
          <a:stretch>
            <a:fillRect/>
          </a:stretch>
        </p:blipFill>
        <p:spPr bwMode="auto">
          <a:xfrm>
            <a:off x="1146563" y="2192381"/>
            <a:ext cx="5530490" cy="1296144"/>
          </a:xfrm>
          <a:prstGeom prst="rect">
            <a:avLst/>
          </a:prstGeom>
          <a:noFill/>
          <a:ln w="9525">
            <a:noFill/>
            <a:miter lim="800000"/>
            <a:headEnd/>
            <a:tailEnd/>
          </a:ln>
        </p:spPr>
      </p:pic>
      <p:pic>
        <p:nvPicPr>
          <p:cNvPr id="36872" name="Picture 8"/>
          <p:cNvPicPr>
            <a:picLocks noChangeAspect="1" noChangeArrowheads="1"/>
          </p:cNvPicPr>
          <p:nvPr/>
        </p:nvPicPr>
        <p:blipFill>
          <a:blip r:embed="rId9" cstate="print"/>
          <a:srcRect/>
          <a:stretch>
            <a:fillRect/>
          </a:stretch>
        </p:blipFill>
        <p:spPr bwMode="auto">
          <a:xfrm>
            <a:off x="1146563" y="3169048"/>
            <a:ext cx="4109982" cy="938014"/>
          </a:xfrm>
          <a:prstGeom prst="rect">
            <a:avLst/>
          </a:prstGeom>
          <a:noFill/>
          <a:ln w="9525">
            <a:noFill/>
            <a:miter lim="800000"/>
            <a:headEnd/>
            <a:tailEnd/>
          </a:ln>
        </p:spPr>
      </p:pic>
      <p:grpSp>
        <p:nvGrpSpPr>
          <p:cNvPr id="28" name="组合 27"/>
          <p:cNvGrpSpPr/>
          <p:nvPr/>
        </p:nvGrpSpPr>
        <p:grpSpPr>
          <a:xfrm>
            <a:off x="910989" y="4214475"/>
            <a:ext cx="6515807" cy="1982568"/>
            <a:chOff x="971600" y="908720"/>
            <a:chExt cx="7026506" cy="3692509"/>
          </a:xfrm>
        </p:grpSpPr>
        <p:sp>
          <p:nvSpPr>
            <p:cNvPr id="29" name="Text Box 5"/>
            <p:cNvSpPr txBox="1">
              <a:spLocks noChangeArrowheads="1"/>
            </p:cNvSpPr>
            <p:nvPr/>
          </p:nvSpPr>
          <p:spPr bwMode="auto">
            <a:xfrm>
              <a:off x="3419872" y="4128978"/>
              <a:ext cx="2466731" cy="472251"/>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rPr>
                <a:t>波形数的计算</a:t>
              </a:r>
              <a:endParaRPr kumimoji="0" lang="zh-CN" sz="2000" b="1" i="0" u="none" strike="noStrike" cap="none" normalizeH="0" baseline="0" dirty="0">
                <a:ln>
                  <a:noFill/>
                </a:ln>
                <a:solidFill>
                  <a:srgbClr val="065A5A"/>
                </a:solidFill>
                <a:effectLst/>
                <a:latin typeface="微软雅黑" pitchFamily="34" charset="-122"/>
                <a:ea typeface="微软雅黑" pitchFamily="34" charset="-122"/>
                <a:cs typeface="宋体" pitchFamily="2" charset="-122"/>
              </a:endParaRPr>
            </a:p>
          </p:txBody>
        </p:sp>
        <p:pic>
          <p:nvPicPr>
            <p:cNvPr id="30" name="Picture 6"/>
            <p:cNvPicPr>
              <a:picLocks noChangeAspect="1" noChangeArrowheads="1"/>
            </p:cNvPicPr>
            <p:nvPr/>
          </p:nvPicPr>
          <p:blipFill>
            <a:blip r:embed="rId10" cstate="print"/>
            <a:srcRect/>
            <a:stretch>
              <a:fillRect/>
            </a:stretch>
          </p:blipFill>
          <p:spPr bwMode="auto">
            <a:xfrm>
              <a:off x="971600" y="908720"/>
              <a:ext cx="7026506" cy="3114596"/>
            </a:xfrm>
            <a:prstGeom prst="rect">
              <a:avLst/>
            </a:prstGeom>
            <a:noFill/>
            <a:ln w="9525">
              <a:noFill/>
              <a:miter lim="800000"/>
              <a:headEnd/>
              <a:tailEnd/>
            </a:ln>
          </p:spPr>
        </p:pic>
        <p:sp>
          <p:nvSpPr>
            <p:cNvPr id="31" name="Text Box 7"/>
            <p:cNvSpPr txBox="1">
              <a:spLocks noChangeArrowheads="1"/>
            </p:cNvSpPr>
            <p:nvPr/>
          </p:nvSpPr>
          <p:spPr bwMode="auto">
            <a:xfrm>
              <a:off x="2699792" y="3208904"/>
              <a:ext cx="593264" cy="115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00B050"/>
                  </a:solidFill>
                  <a:effectLst/>
                  <a:latin typeface="Calibri" pitchFamily="34" charset="0"/>
                  <a:ea typeface="宋体" pitchFamily="2" charset="-122"/>
                  <a:cs typeface="宋体" pitchFamily="2" charset="-122"/>
                </a:rPr>
                <a:t>a</a:t>
              </a:r>
              <a:endParaRPr kumimoji="0" lang="en-US" altLang="zh-CN" sz="2000" b="1" i="0" u="none" strike="noStrike" cap="none" normalizeH="0" baseline="0" dirty="0">
                <a:ln>
                  <a:noFill/>
                </a:ln>
                <a:solidFill>
                  <a:srgbClr val="00B050"/>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4" name="Text Box 8"/>
            <p:cNvSpPr txBox="1">
              <a:spLocks noChangeArrowheads="1"/>
            </p:cNvSpPr>
            <p:nvPr/>
          </p:nvSpPr>
          <p:spPr bwMode="auto">
            <a:xfrm>
              <a:off x="2370328" y="3460711"/>
              <a:ext cx="1049544" cy="8592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lang="zh-CN" altLang="en-US" sz="2000" b="1" i="1" dirty="0">
                  <a:solidFill>
                    <a:srgbClr val="F2F2F2"/>
                  </a:solidFill>
                  <a:latin typeface="微软雅黑" pitchFamily="34" charset="-122"/>
                  <a:ea typeface="微软雅黑" pitchFamily="34" charset="-122"/>
                  <a:cs typeface="宋体" pitchFamily="2" charset="-122"/>
                </a:rPr>
                <a:t>波群首</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5" name="Text Box 9"/>
            <p:cNvSpPr txBox="1">
              <a:spLocks noChangeArrowheads="1"/>
            </p:cNvSpPr>
            <p:nvPr/>
          </p:nvSpPr>
          <p:spPr bwMode="auto">
            <a:xfrm>
              <a:off x="5566030" y="2951679"/>
              <a:ext cx="593264" cy="5457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00B050"/>
                  </a:solidFill>
                  <a:effectLst/>
                  <a:latin typeface="Calibri" pitchFamily="34" charset="0"/>
                  <a:ea typeface="宋体" pitchFamily="2" charset="-122"/>
                  <a:cs typeface="宋体" pitchFamily="2" charset="-122"/>
                </a:rPr>
                <a:t>b</a:t>
              </a:r>
              <a:endParaRPr kumimoji="0" lang="en-US" altLang="zh-CN" sz="2000" b="1" i="0" u="none" strike="noStrike" cap="none" normalizeH="0" baseline="0" dirty="0">
                <a:ln>
                  <a:noFill/>
                </a:ln>
                <a:solidFill>
                  <a:srgbClr val="00B050"/>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7" name="Text Box 10"/>
            <p:cNvSpPr txBox="1">
              <a:spLocks noChangeArrowheads="1"/>
            </p:cNvSpPr>
            <p:nvPr/>
          </p:nvSpPr>
          <p:spPr bwMode="auto">
            <a:xfrm>
              <a:off x="5257506" y="3364126"/>
              <a:ext cx="1049544" cy="8592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1" u="none" strike="noStrike" cap="none" normalizeH="0" baseline="0" dirty="0">
                  <a:ln>
                    <a:noFill/>
                  </a:ln>
                  <a:solidFill>
                    <a:srgbClr val="F2F2F2"/>
                  </a:solidFill>
                  <a:effectLst/>
                  <a:latin typeface="微软雅黑" pitchFamily="34" charset="-122"/>
                  <a:ea typeface="微软雅黑" pitchFamily="34" charset="-122"/>
                  <a:cs typeface="宋体" pitchFamily="2" charset="-122"/>
                </a:rPr>
                <a:t>波群尾</a:t>
              </a:r>
              <a:endParaRPr kumimoji="0" lang="zh-CN" altLang="en-US" sz="2000" b="1" i="0" u="none" strike="noStrike" cap="none" normalizeH="0" baseline="0" dirty="0">
                <a:ln>
                  <a:noFill/>
                </a:ln>
                <a:solidFill>
                  <a:srgbClr val="F2F2F2"/>
                </a:solidFill>
                <a:effectLst/>
                <a:latin typeface="微软雅黑" pitchFamily="34" charset="-122"/>
                <a:ea typeface="微软雅黑" pitchFamily="34"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graphicFrame>
        <p:nvGraphicFramePr>
          <p:cNvPr id="21" name="Object 84"/>
          <p:cNvGraphicFramePr>
            <a:graphicFrameLocks noChangeAspect="1"/>
          </p:cNvGraphicFramePr>
          <p:nvPr>
            <p:extLst>
              <p:ext uri="{D42A27DB-BD31-4B8C-83A1-F6EECF244321}">
                <p14:modId xmlns:p14="http://schemas.microsoft.com/office/powerpoint/2010/main" val="4136422907"/>
              </p:ext>
            </p:extLst>
          </p:nvPr>
        </p:nvGraphicFramePr>
        <p:xfrm>
          <a:off x="4329334" y="1552162"/>
          <a:ext cx="1128713" cy="666750"/>
        </p:xfrm>
        <a:graphic>
          <a:graphicData uri="http://schemas.openxmlformats.org/presentationml/2006/ole">
            <mc:AlternateContent xmlns:mc="http://schemas.openxmlformats.org/markup-compatibility/2006">
              <mc:Choice xmlns:v="urn:schemas-microsoft-com:vml" Requires="v">
                <p:oleObj name="Equation" r:id="rId11" imgW="660240" imgH="393480" progId="Equation.DSMT4">
                  <p:embed/>
                </p:oleObj>
              </mc:Choice>
              <mc:Fallback>
                <p:oleObj name="Equation" r:id="rId11" imgW="660240" imgH="393480" progId="Equation.DSMT4">
                  <p:embed/>
                  <p:pic>
                    <p:nvPicPr>
                      <p:cNvPr id="0" name=""/>
                      <p:cNvPicPr>
                        <a:picLocks noChangeAspect="1" noChangeArrowheads="1"/>
                      </p:cNvPicPr>
                      <p:nvPr/>
                    </p:nvPicPr>
                    <p:blipFill>
                      <a:blip r:embed="rId12"/>
                      <a:srcRect/>
                      <a:stretch>
                        <a:fillRect/>
                      </a:stretch>
                    </p:blipFill>
                    <p:spPr bwMode="auto">
                      <a:xfrm>
                        <a:off x="4329334" y="1552162"/>
                        <a:ext cx="1128713" cy="666750"/>
                      </a:xfrm>
                      <a:prstGeom prst="rect">
                        <a:avLst/>
                      </a:prstGeom>
                      <a:noFill/>
                      <a:ln>
                        <a:solidFill>
                          <a:srgbClr val="C00000"/>
                        </a:solidFill>
                      </a:ln>
                    </p:spPr>
                  </p:pic>
                </p:oleObj>
              </mc:Fallback>
            </mc:AlternateContent>
          </a:graphicData>
        </a:graphic>
      </p:graphicFrame>
      <p:cxnSp>
        <p:nvCxnSpPr>
          <p:cNvPr id="22" name="直接连接符 21"/>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三、实验仪器</a:t>
            </a:r>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8918" name="Picture 6"/>
          <p:cNvPicPr>
            <a:picLocks noChangeAspect="1" noChangeArrowheads="1"/>
          </p:cNvPicPr>
          <p:nvPr/>
        </p:nvPicPr>
        <p:blipFill>
          <a:blip r:embed="rId2" cstate="print"/>
          <a:srcRect/>
          <a:stretch>
            <a:fillRect/>
          </a:stretch>
        </p:blipFill>
        <p:spPr bwMode="auto">
          <a:xfrm>
            <a:off x="467544" y="849530"/>
            <a:ext cx="7776864" cy="2664296"/>
          </a:xfrm>
          <a:prstGeom prst="rect">
            <a:avLst/>
          </a:prstGeom>
          <a:noFill/>
          <a:ln w="9525">
            <a:noFill/>
            <a:miter lim="800000"/>
            <a:headEnd/>
            <a:tailEnd/>
          </a:ln>
        </p:spPr>
      </p:pic>
      <p:sp>
        <p:nvSpPr>
          <p:cNvPr id="3" name="矩形 2"/>
          <p:cNvSpPr/>
          <p:nvPr/>
        </p:nvSpPr>
        <p:spPr>
          <a:xfrm>
            <a:off x="395536" y="3513826"/>
            <a:ext cx="7920880" cy="2785378"/>
          </a:xfrm>
          <a:prstGeom prst="rect">
            <a:avLst/>
          </a:prstGeom>
        </p:spPr>
        <p:txBody>
          <a:bodyPr wrap="square">
            <a:spAutoFit/>
          </a:bodyPr>
          <a:lstStyle/>
          <a:p>
            <a:pPr indent="266700">
              <a:lnSpc>
                <a:spcPts val="2100"/>
              </a:lnSpc>
              <a:spcAft>
                <a:spcPts val="0"/>
              </a:spcAft>
            </a:pPr>
            <a:r>
              <a:rPr lang="en-US" altLang="zh-CN" sz="2000" b="1" kern="100" dirty="0">
                <a:solidFill>
                  <a:srgbClr val="000066"/>
                </a:solidFill>
                <a:latin typeface="华文中宋" panose="02010600040101010101" pitchFamily="2" charset="-122"/>
              </a:rPr>
              <a:t>1</a:t>
            </a:r>
            <a:r>
              <a:rPr lang="zh-CN" altLang="zh-CN" sz="2000" b="1" kern="100" dirty="0">
                <a:solidFill>
                  <a:srgbClr val="000066"/>
                </a:solidFill>
                <a:latin typeface="华文中宋" panose="02010600040101010101" pitchFamily="2" charset="-122"/>
              </a:rPr>
              <a:t>—光电池升降调节手轮，</a:t>
            </a:r>
            <a:r>
              <a:rPr lang="en-US" altLang="zh-CN" sz="2000" b="1" kern="100" dirty="0">
                <a:solidFill>
                  <a:srgbClr val="000066"/>
                </a:solidFill>
                <a:latin typeface="华文中宋" panose="02010600040101010101" pitchFamily="2" charset="-122"/>
              </a:rPr>
              <a:t>2</a:t>
            </a:r>
            <a:r>
              <a:rPr lang="zh-CN" altLang="zh-CN" sz="2000" b="1" kern="100" dirty="0">
                <a:solidFill>
                  <a:srgbClr val="000066"/>
                </a:solidFill>
                <a:latin typeface="华文中宋" panose="02010600040101010101" pitchFamily="2" charset="-122"/>
              </a:rPr>
              <a:t>—光电池座，在顶部有光电池盒，盒前有一小孔光阑，</a:t>
            </a:r>
            <a:r>
              <a:rPr lang="en-US" altLang="zh-CN" sz="2000" b="1" kern="100" dirty="0">
                <a:solidFill>
                  <a:srgbClr val="000066"/>
                </a:solidFill>
                <a:latin typeface="华文中宋" panose="02010600040101010101" pitchFamily="2" charset="-122"/>
              </a:rPr>
              <a:t>3</a:t>
            </a:r>
            <a:r>
              <a:rPr lang="zh-CN" altLang="zh-CN" sz="2000" b="1" kern="100" dirty="0">
                <a:solidFill>
                  <a:srgbClr val="000066"/>
                </a:solidFill>
                <a:latin typeface="华文中宋" panose="02010600040101010101" pitchFamily="2" charset="-122"/>
              </a:rPr>
              <a:t>—电源开关，</a:t>
            </a:r>
            <a:r>
              <a:rPr lang="en-US" altLang="zh-CN" sz="2000" b="1" kern="100" dirty="0">
                <a:solidFill>
                  <a:srgbClr val="000066"/>
                </a:solidFill>
                <a:latin typeface="华文中宋" panose="02010600040101010101" pitchFamily="2" charset="-122"/>
              </a:rPr>
              <a:t>4</a:t>
            </a:r>
            <a:r>
              <a:rPr lang="zh-CN" altLang="zh-CN" sz="2000" b="1" kern="100" dirty="0">
                <a:solidFill>
                  <a:srgbClr val="000066"/>
                </a:solidFill>
                <a:latin typeface="华文中宋" panose="02010600040101010101" pitchFamily="2" charset="-122"/>
              </a:rPr>
              <a:t>—音叉座，</a:t>
            </a:r>
            <a:r>
              <a:rPr lang="en-US" altLang="zh-CN" sz="2000" b="1" kern="100" dirty="0">
                <a:solidFill>
                  <a:srgbClr val="000066"/>
                </a:solidFill>
                <a:latin typeface="华文中宋" panose="02010600040101010101" pitchFamily="2" charset="-122"/>
              </a:rPr>
              <a:t>5</a:t>
            </a:r>
            <a:r>
              <a:rPr lang="zh-CN" altLang="zh-CN" sz="2000" b="1" kern="100" dirty="0">
                <a:solidFill>
                  <a:srgbClr val="000066"/>
                </a:solidFill>
                <a:latin typeface="华文中宋" panose="02010600040101010101" pitchFamily="2" charset="-122"/>
              </a:rPr>
              <a:t>—音叉，</a:t>
            </a:r>
            <a:r>
              <a:rPr lang="en-US" altLang="zh-CN" sz="2000" b="1" kern="100" dirty="0">
                <a:solidFill>
                  <a:srgbClr val="000066"/>
                </a:solidFill>
                <a:latin typeface="华文中宋" panose="02010600040101010101" pitchFamily="2" charset="-122"/>
              </a:rPr>
              <a:t>6</a:t>
            </a:r>
            <a:r>
              <a:rPr lang="zh-CN" altLang="zh-CN" sz="2000" b="1" kern="100" dirty="0">
                <a:solidFill>
                  <a:srgbClr val="000066"/>
                </a:solidFill>
                <a:latin typeface="华文中宋" panose="02010600040101010101" pitchFamily="2" charset="-122"/>
              </a:rPr>
              <a:t>—动光栅（粘在音叉上的光栅），</a:t>
            </a:r>
            <a:r>
              <a:rPr lang="en-US" altLang="zh-CN" sz="2000" b="1" kern="100" dirty="0">
                <a:solidFill>
                  <a:srgbClr val="000066"/>
                </a:solidFill>
                <a:latin typeface="华文中宋" panose="02010600040101010101" pitchFamily="2" charset="-122"/>
              </a:rPr>
              <a:t>7</a:t>
            </a:r>
            <a:r>
              <a:rPr lang="zh-CN" altLang="zh-CN" sz="2000" b="1" kern="100" dirty="0">
                <a:solidFill>
                  <a:srgbClr val="000066"/>
                </a:solidFill>
                <a:latin typeface="华文中宋" panose="02010600040101010101" pitchFamily="2" charset="-122"/>
              </a:rPr>
              <a:t>—静光栅（固定在调节架上），</a:t>
            </a:r>
            <a:r>
              <a:rPr lang="en-US" altLang="zh-CN" sz="2000" b="1" kern="100" dirty="0">
                <a:solidFill>
                  <a:srgbClr val="000066"/>
                </a:solidFill>
                <a:latin typeface="华文中宋" panose="02010600040101010101" pitchFamily="2" charset="-122"/>
              </a:rPr>
              <a:t>8</a:t>
            </a:r>
            <a:r>
              <a:rPr lang="zh-CN" altLang="zh-CN" sz="2000" b="1" kern="100" dirty="0">
                <a:solidFill>
                  <a:srgbClr val="000066"/>
                </a:solidFill>
                <a:latin typeface="华文中宋" panose="02010600040101010101" pitchFamily="2" charset="-122"/>
              </a:rPr>
              <a:t>—静光栅调节架，</a:t>
            </a:r>
            <a:r>
              <a:rPr lang="en-US" altLang="zh-CN" sz="2000" b="1" kern="100" dirty="0">
                <a:solidFill>
                  <a:srgbClr val="000066"/>
                </a:solidFill>
                <a:latin typeface="华文中宋" panose="02010600040101010101" pitchFamily="2" charset="-122"/>
              </a:rPr>
              <a:t>9</a:t>
            </a:r>
            <a:r>
              <a:rPr lang="zh-CN" altLang="zh-CN" sz="2000" b="1" kern="100" dirty="0">
                <a:solidFill>
                  <a:srgbClr val="000066"/>
                </a:solidFill>
                <a:latin typeface="华文中宋" panose="02010600040101010101" pitchFamily="2" charset="-122"/>
              </a:rPr>
              <a:t>—半导体激光器，</a:t>
            </a:r>
            <a:r>
              <a:rPr lang="en-US" altLang="zh-CN" sz="2000" b="1" kern="100" dirty="0">
                <a:solidFill>
                  <a:srgbClr val="000066"/>
                </a:solidFill>
                <a:latin typeface="华文中宋" panose="02010600040101010101" pitchFamily="2" charset="-122"/>
              </a:rPr>
              <a:t>10</a:t>
            </a:r>
            <a:r>
              <a:rPr lang="zh-CN" altLang="zh-CN" sz="2000" b="1" kern="100" dirty="0">
                <a:solidFill>
                  <a:srgbClr val="000066"/>
                </a:solidFill>
                <a:latin typeface="华文中宋" panose="02010600040101010101" pitchFamily="2" charset="-122"/>
              </a:rPr>
              <a:t>—激光器升降调节手轮，</a:t>
            </a:r>
            <a:r>
              <a:rPr lang="en-US" altLang="zh-CN" sz="2000" b="1" kern="100" dirty="0">
                <a:solidFill>
                  <a:srgbClr val="000066"/>
                </a:solidFill>
                <a:latin typeface="华文中宋" panose="02010600040101010101" pitchFamily="2" charset="-122"/>
              </a:rPr>
              <a:t>11</a:t>
            </a:r>
            <a:r>
              <a:rPr lang="zh-CN" altLang="zh-CN" sz="2000" b="1" kern="100" dirty="0">
                <a:solidFill>
                  <a:srgbClr val="000066"/>
                </a:solidFill>
                <a:latin typeface="华文中宋" panose="02010600040101010101" pitchFamily="2" charset="-122"/>
              </a:rPr>
              <a:t>—调节架左右调节止紧螺钉，</a:t>
            </a:r>
            <a:r>
              <a:rPr lang="en-US" altLang="zh-CN" sz="2000" b="1" kern="100" dirty="0">
                <a:solidFill>
                  <a:srgbClr val="000066"/>
                </a:solidFill>
                <a:latin typeface="华文中宋" panose="02010600040101010101" pitchFamily="2" charset="-122"/>
              </a:rPr>
              <a:t>12</a:t>
            </a:r>
            <a:r>
              <a:rPr lang="zh-CN" altLang="zh-CN" sz="2000" b="1" kern="100" dirty="0">
                <a:solidFill>
                  <a:srgbClr val="000066"/>
                </a:solidFill>
                <a:latin typeface="华文中宋" panose="02010600040101010101" pitchFamily="2" charset="-122"/>
              </a:rPr>
              <a:t>—激光器输出功率调节，</a:t>
            </a:r>
            <a:r>
              <a:rPr lang="en-US" altLang="zh-CN" sz="2000" b="1" kern="100" dirty="0">
                <a:solidFill>
                  <a:srgbClr val="000066"/>
                </a:solidFill>
                <a:latin typeface="华文中宋" panose="02010600040101010101" pitchFamily="2" charset="-122"/>
              </a:rPr>
              <a:t>13</a:t>
            </a:r>
            <a:r>
              <a:rPr lang="zh-CN" altLang="zh-CN" sz="2000" b="1" kern="100" dirty="0">
                <a:solidFill>
                  <a:srgbClr val="000066"/>
                </a:solidFill>
                <a:latin typeface="华文中宋" panose="02010600040101010101" pitchFamily="2" charset="-122"/>
              </a:rPr>
              <a:t>—耳机插孔，</a:t>
            </a:r>
            <a:r>
              <a:rPr lang="en-US" altLang="zh-CN" sz="2000" b="1" kern="100" dirty="0">
                <a:solidFill>
                  <a:srgbClr val="000066"/>
                </a:solidFill>
                <a:latin typeface="华文中宋" panose="02010600040101010101" pitchFamily="2" charset="-122"/>
              </a:rPr>
              <a:t>14</a:t>
            </a:r>
            <a:r>
              <a:rPr lang="zh-CN" altLang="zh-CN" sz="2000" b="1" kern="100" dirty="0">
                <a:solidFill>
                  <a:srgbClr val="000066"/>
                </a:solidFill>
                <a:latin typeface="华文中宋" panose="02010600040101010101" pitchFamily="2" charset="-122"/>
              </a:rPr>
              <a:t>—音量调节，</a:t>
            </a:r>
            <a:r>
              <a:rPr lang="en-US" altLang="zh-CN" sz="2000" b="1" kern="100" dirty="0">
                <a:solidFill>
                  <a:srgbClr val="000066"/>
                </a:solidFill>
                <a:latin typeface="华文中宋" panose="02010600040101010101" pitchFamily="2" charset="-122"/>
              </a:rPr>
              <a:t>15</a:t>
            </a:r>
            <a:r>
              <a:rPr lang="zh-CN" altLang="zh-CN" sz="2000" b="1" kern="100" dirty="0">
                <a:solidFill>
                  <a:srgbClr val="000066"/>
                </a:solidFill>
                <a:latin typeface="华文中宋" panose="02010600040101010101" pitchFamily="2" charset="-122"/>
              </a:rPr>
              <a:t>—信号发生器输出功率调节，</a:t>
            </a:r>
            <a:r>
              <a:rPr lang="en-US" altLang="zh-CN" sz="2000" b="1" kern="100" dirty="0">
                <a:solidFill>
                  <a:srgbClr val="000066"/>
                </a:solidFill>
                <a:latin typeface="华文中宋" panose="02010600040101010101" pitchFamily="2" charset="-122"/>
              </a:rPr>
              <a:t>16</a:t>
            </a:r>
            <a:r>
              <a:rPr lang="zh-CN" altLang="zh-CN" sz="2000" b="1" kern="100" dirty="0">
                <a:solidFill>
                  <a:srgbClr val="000066"/>
                </a:solidFill>
                <a:latin typeface="华文中宋" panose="02010600040101010101" pitchFamily="2" charset="-122"/>
              </a:rPr>
              <a:t>—信号发生器频率调节，</a:t>
            </a:r>
            <a:r>
              <a:rPr lang="en-US" altLang="zh-CN" sz="2000" b="1" kern="100" dirty="0">
                <a:solidFill>
                  <a:srgbClr val="000066"/>
                </a:solidFill>
                <a:latin typeface="华文中宋" panose="02010600040101010101" pitchFamily="2" charset="-122"/>
              </a:rPr>
              <a:t>17</a:t>
            </a:r>
            <a:r>
              <a:rPr lang="zh-CN" altLang="zh-CN" sz="2000" b="1" kern="100" dirty="0">
                <a:solidFill>
                  <a:srgbClr val="000066"/>
                </a:solidFill>
                <a:latin typeface="华文中宋" panose="02010600040101010101" pitchFamily="2" charset="-122"/>
              </a:rPr>
              <a:t>—静光栅调节架升降调节手轮，</a:t>
            </a:r>
            <a:r>
              <a:rPr lang="en-US" altLang="zh-CN" sz="2000" b="1" kern="100" dirty="0">
                <a:solidFill>
                  <a:srgbClr val="000066"/>
                </a:solidFill>
                <a:latin typeface="华文中宋" panose="02010600040101010101" pitchFamily="2" charset="-122"/>
              </a:rPr>
              <a:t>18</a:t>
            </a:r>
            <a:r>
              <a:rPr lang="zh-CN" altLang="zh-CN" sz="2000" b="1" kern="100" dirty="0">
                <a:solidFill>
                  <a:srgbClr val="000066"/>
                </a:solidFill>
                <a:latin typeface="华文中宋" panose="02010600040101010101" pitchFamily="2" charset="-122"/>
              </a:rPr>
              <a:t>—驱动音叉用的蜂鸣器，</a:t>
            </a:r>
            <a:r>
              <a:rPr lang="en-US" altLang="zh-CN" sz="2000" b="1" kern="100" dirty="0">
                <a:solidFill>
                  <a:srgbClr val="000066"/>
                </a:solidFill>
                <a:latin typeface="华文中宋" panose="02010600040101010101" pitchFamily="2" charset="-122"/>
              </a:rPr>
              <a:t>19</a:t>
            </a:r>
            <a:r>
              <a:rPr lang="zh-CN" altLang="zh-CN" sz="2000" b="1" kern="100" dirty="0">
                <a:solidFill>
                  <a:srgbClr val="000066"/>
                </a:solidFill>
                <a:latin typeface="华文中宋" panose="02010600040101010101" pitchFamily="2" charset="-122"/>
              </a:rPr>
              <a:t>—蜂鸣器电源插孔，</a:t>
            </a:r>
            <a:r>
              <a:rPr lang="en-US" altLang="zh-CN" sz="2000" b="1" kern="100" dirty="0">
                <a:solidFill>
                  <a:srgbClr val="000066"/>
                </a:solidFill>
                <a:latin typeface="华文中宋" panose="02010600040101010101" pitchFamily="2" charset="-122"/>
              </a:rPr>
              <a:t>20</a:t>
            </a:r>
            <a:r>
              <a:rPr lang="zh-CN" altLang="zh-CN" sz="2000" b="1" kern="100" dirty="0">
                <a:solidFill>
                  <a:srgbClr val="000066"/>
                </a:solidFill>
                <a:latin typeface="华文中宋" panose="02010600040101010101" pitchFamily="2" charset="-122"/>
              </a:rPr>
              <a:t>—频率显示窗口，</a:t>
            </a:r>
            <a:r>
              <a:rPr lang="en-US" altLang="zh-CN" sz="2000" b="1" kern="100" dirty="0">
                <a:solidFill>
                  <a:srgbClr val="000066"/>
                </a:solidFill>
                <a:latin typeface="华文中宋" panose="02010600040101010101" pitchFamily="2" charset="-122"/>
              </a:rPr>
              <a:t>21</a:t>
            </a:r>
            <a:r>
              <a:rPr lang="zh-CN" altLang="zh-CN" sz="2000" b="1" kern="100" dirty="0">
                <a:solidFill>
                  <a:srgbClr val="000066"/>
                </a:solidFill>
                <a:latin typeface="华文中宋" panose="02010600040101010101" pitchFamily="2" charset="-122"/>
              </a:rPr>
              <a:t>—三个信号输出插口，</a:t>
            </a:r>
            <a:r>
              <a:rPr lang="en-US" altLang="zh-CN" sz="2000" b="1" kern="100" dirty="0">
                <a:solidFill>
                  <a:srgbClr val="000066"/>
                </a:solidFill>
                <a:latin typeface="华文中宋" panose="02010600040101010101" pitchFamily="2" charset="-122"/>
              </a:rPr>
              <a:t>Y1</a:t>
            </a:r>
            <a:r>
              <a:rPr lang="zh-CN" altLang="zh-CN" sz="2000" b="1" kern="100" dirty="0">
                <a:solidFill>
                  <a:srgbClr val="000066"/>
                </a:solidFill>
                <a:latin typeface="华文中宋" panose="02010600040101010101" pitchFamily="2" charset="-122"/>
              </a:rPr>
              <a:t>拍频信号，</a:t>
            </a:r>
            <a:r>
              <a:rPr lang="en-US" altLang="zh-CN" sz="2000" b="1" kern="100" dirty="0">
                <a:solidFill>
                  <a:srgbClr val="000066"/>
                </a:solidFill>
                <a:latin typeface="华文中宋" panose="02010600040101010101" pitchFamily="2" charset="-122"/>
              </a:rPr>
              <a:t>Y2</a:t>
            </a:r>
            <a:r>
              <a:rPr lang="zh-CN" altLang="zh-CN" sz="2000" b="1" kern="100" dirty="0">
                <a:solidFill>
                  <a:srgbClr val="000066"/>
                </a:solidFill>
                <a:latin typeface="华文中宋" panose="02010600040101010101" pitchFamily="2" charset="-122"/>
              </a:rPr>
              <a:t>音叉驱动信号，</a:t>
            </a:r>
            <a:r>
              <a:rPr lang="en-US" altLang="zh-CN" sz="2000" b="1" kern="100" dirty="0">
                <a:solidFill>
                  <a:srgbClr val="000066"/>
                </a:solidFill>
                <a:latin typeface="华文中宋" panose="02010600040101010101" pitchFamily="2" charset="-122"/>
              </a:rPr>
              <a:t>X</a:t>
            </a:r>
            <a:r>
              <a:rPr lang="zh-CN" altLang="zh-CN" sz="2000" b="1" kern="100" dirty="0">
                <a:solidFill>
                  <a:srgbClr val="000066"/>
                </a:solidFill>
                <a:latin typeface="华文中宋" panose="02010600040101010101" pitchFamily="2" charset="-122"/>
              </a:rPr>
              <a:t>为示波器提供“外触发”扫描信号，可使示波器上的波形稳定。</a:t>
            </a:r>
            <a:endParaRPr lang="zh-CN" altLang="zh-CN" sz="2000" b="1" kern="100" dirty="0">
              <a:solidFill>
                <a:srgbClr val="000066"/>
              </a:solidFill>
              <a:effectLst/>
              <a:latin typeface="华文中宋" panose="02010600040101010101" pitchFamily="2" charset="-122"/>
            </a:endParaRPr>
          </a:p>
        </p:txBody>
      </p:sp>
      <p:sp>
        <p:nvSpPr>
          <p:cNvPr id="9" name="Rectangle 8"/>
          <p:cNvSpPr>
            <a:spLocks noChangeArrowheads="1"/>
          </p:cNvSpPr>
          <p:nvPr/>
        </p:nvSpPr>
        <p:spPr bwMode="auto">
          <a:xfrm>
            <a:off x="3171373" y="221247"/>
            <a:ext cx="350686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a:solidFill>
                  <a:srgbClr val="065A5A"/>
                </a:solidFill>
                <a:latin typeface="微软雅黑" pitchFamily="34" charset="-122"/>
                <a:ea typeface="微软雅黑" pitchFamily="34" charset="-122"/>
              </a:rPr>
              <a:t>3.1</a:t>
            </a:r>
            <a:r>
              <a:rPr lang="zh-CN" altLang="en-US" b="1" dirty="0">
                <a:solidFill>
                  <a:srgbClr val="065A5A"/>
                </a:solidFill>
                <a:latin typeface="微软雅黑" pitchFamily="34" charset="-122"/>
                <a:ea typeface="微软雅黑" pitchFamily="34" charset="-122"/>
              </a:rPr>
              <a:t>、仪器部件</a:t>
            </a:r>
          </a:p>
        </p:txBody>
      </p:sp>
      <p:cxnSp>
        <p:nvCxnSpPr>
          <p:cNvPr id="10" name="直接连接符 9"/>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7090</TotalTime>
  <Words>1165</Words>
  <Application>Microsoft Office PowerPoint</Application>
  <PresentationFormat>全屏显示(4:3)</PresentationFormat>
  <Paragraphs>178</Paragraphs>
  <Slides>16</Slides>
  <Notes>0</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9" baseType="lpstr">
      <vt:lpstr>华文隶书</vt:lpstr>
      <vt:lpstr>华文新魏</vt:lpstr>
      <vt:lpstr>华文中宋</vt:lpstr>
      <vt:lpstr>楷体_GB2312</vt:lpstr>
      <vt:lpstr>宋体</vt:lpstr>
      <vt:lpstr>微软雅黑</vt:lpstr>
      <vt:lpstr>Arial</vt:lpstr>
      <vt:lpstr>Calibri</vt:lpstr>
      <vt:lpstr>Times New Roman</vt:lpstr>
      <vt:lpstr>Wingdings</vt:lpstr>
      <vt:lpstr>古瓶荷花</vt:lpstr>
      <vt:lpstr>Equation</vt:lpstr>
      <vt:lpstr>Microsoft Equation 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王 曦</cp:lastModifiedBy>
  <cp:revision>132</cp:revision>
  <dcterms:created xsi:type="dcterms:W3CDTF">2007-03-01T02:00:05Z</dcterms:created>
  <dcterms:modified xsi:type="dcterms:W3CDTF">2022-10-10T03:55:42Z</dcterms:modified>
</cp:coreProperties>
</file>