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78" r:id="rId11"/>
    <p:sldId id="263" r:id="rId12"/>
    <p:sldId id="276" r:id="rId13"/>
    <p:sldId id="277" r:id="rId14"/>
    <p:sldId id="264" r:id="rId15"/>
    <p:sldId id="269" r:id="rId16"/>
    <p:sldId id="270" r:id="rId17"/>
    <p:sldId id="272" r:id="rId18"/>
    <p:sldId id="271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15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2022-11-03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2022-11-03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2022-11-03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2022-11-03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2022-11-03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2022-11-03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2022-11-03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35.png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jpe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500570"/>
            <a:ext cx="7410480" cy="160020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深圳大学物理与能源学院 物理实验教学中心</a:t>
            </a:r>
            <a:endParaRPr lang="en-US" altLang="zh-CN" dirty="0" smtClean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金属逸出功的测定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理想二极管温度测量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灯丝电流与灯丝温度对应关系如表格所示：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11560" y="2132856"/>
          <a:ext cx="7992890" cy="136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8578"/>
                <a:gridCol w="799289"/>
                <a:gridCol w="799289"/>
                <a:gridCol w="799289"/>
                <a:gridCol w="799289"/>
                <a:gridCol w="799289"/>
                <a:gridCol w="799289"/>
                <a:gridCol w="799289"/>
                <a:gridCol w="799289"/>
              </a:tblGrid>
              <a:tr h="684076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灯丝电流（</a:t>
                      </a:r>
                      <a:r>
                        <a:rPr lang="en-US" altLang="zh-CN" sz="1600" dirty="0" smtClean="0"/>
                        <a:t>A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0.78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0.82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灯丝温度</a:t>
                      </a:r>
                      <a:r>
                        <a:rPr lang="en-US" altLang="zh-CN" sz="1600" dirty="0" smtClean="0"/>
                        <a:t>(1000K)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1.93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2.07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2.14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2.28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2.35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2.42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三、实验仪器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THQYC-1</a:t>
            </a:r>
            <a:r>
              <a:rPr lang="zh-CN" altLang="en-US" dirty="0" smtClean="0"/>
              <a:t>型金属电子逸出功实验仪、测试台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WH-II</a:t>
            </a:r>
            <a:r>
              <a:rPr lang="zh-CN" altLang="en-US" dirty="0" smtClean="0"/>
              <a:t>金属电子逸出功实验仪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692696"/>
            <a:ext cx="7031765" cy="5273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CF441FD3-0142-46F4-9427-70B5959D574A}"/>
              </a:ext>
            </a:extLst>
          </p:cNvPr>
          <p:cNvGrpSpPr/>
          <p:nvPr/>
        </p:nvGrpSpPr>
        <p:grpSpPr>
          <a:xfrm>
            <a:off x="287260" y="1389888"/>
            <a:ext cx="7992888" cy="4756894"/>
            <a:chOff x="539552" y="1472071"/>
            <a:chExt cx="7812360" cy="462559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xmlns="" id="{1D3FBA06-4E08-4F4C-B7CF-1CB91A182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552" y="1472071"/>
              <a:ext cx="7812360" cy="462559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093CE985-0B4C-49F2-973C-0316F8091238}"/>
                </a:ext>
              </a:extLst>
            </p:cNvPr>
            <p:cNvSpPr txBox="1"/>
            <p:nvPr/>
          </p:nvSpPr>
          <p:spPr>
            <a:xfrm>
              <a:off x="1575784" y="4439999"/>
              <a:ext cx="1270915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灯丝电流</a:t>
              </a:r>
              <a:r>
                <a: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endParaRPr lang="zh-CN" altLang="en-US" baseline="-25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15">
              <a:extLst>
                <a:ext uri="{FF2B5EF4-FFF2-40B4-BE49-F238E27FC236}">
                  <a16:creationId xmlns:a16="http://schemas.microsoft.com/office/drawing/2014/main" xmlns="" id="{61AF9911-B63D-4F48-A15E-5535AD853840}"/>
                </a:ext>
              </a:extLst>
            </p:cNvPr>
            <p:cNvSpPr txBox="1"/>
            <p:nvPr/>
          </p:nvSpPr>
          <p:spPr>
            <a:xfrm>
              <a:off x="6264188" y="4336633"/>
              <a:ext cx="1368152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阳极电压</a:t>
              </a:r>
              <a:r>
                <a:rPr lang="en-US" altLang="zh-CN" dirty="0" err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 dirty="0" err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baseline="-25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16">
              <a:extLst>
                <a:ext uri="{FF2B5EF4-FFF2-40B4-BE49-F238E27FC236}">
                  <a16:creationId xmlns:a16="http://schemas.microsoft.com/office/drawing/2014/main" xmlns="" id="{909058DC-21DA-4FE7-A7AB-B5D340DAE99F}"/>
                </a:ext>
              </a:extLst>
            </p:cNvPr>
            <p:cNvSpPr txBox="1"/>
            <p:nvPr/>
          </p:nvSpPr>
          <p:spPr>
            <a:xfrm>
              <a:off x="5796136" y="2350354"/>
              <a:ext cx="1296144" cy="369332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阳极电流</a:t>
              </a:r>
              <a:r>
                <a:rPr lang="en-US" altLang="zh-CN" dirty="0" err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 err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endParaRPr lang="zh-CN" altLang="en-US" baseline="-25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文本框 17">
              <a:extLst>
                <a:ext uri="{FF2B5EF4-FFF2-40B4-BE49-F238E27FC236}">
                  <a16:creationId xmlns:a16="http://schemas.microsoft.com/office/drawing/2014/main" xmlns="" id="{C85878C4-52D3-408D-9F47-187FCD20B3C3}"/>
                </a:ext>
              </a:extLst>
            </p:cNvPr>
            <p:cNvSpPr txBox="1"/>
            <p:nvPr/>
          </p:nvSpPr>
          <p:spPr>
            <a:xfrm>
              <a:off x="3155931" y="5413388"/>
              <a:ext cx="1254352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baseline="-25000" dirty="0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f</a:t>
              </a:r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调节旋钮</a:t>
              </a:r>
              <a:endParaRPr lang="zh-CN" altLang="en-US" baseline="-25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18">
              <a:extLst>
                <a:ext uri="{FF2B5EF4-FFF2-40B4-BE49-F238E27FC236}">
                  <a16:creationId xmlns:a16="http://schemas.microsoft.com/office/drawing/2014/main" xmlns="" id="{99D1865B-F1F8-4B2B-9390-28A21FA42D80}"/>
                </a:ext>
              </a:extLst>
            </p:cNvPr>
            <p:cNvSpPr txBox="1"/>
            <p:nvPr/>
          </p:nvSpPr>
          <p:spPr>
            <a:xfrm>
              <a:off x="4578846" y="4160668"/>
              <a:ext cx="1368152" cy="35913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en-US" altLang="zh-CN" dirty="0" err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U</a:t>
              </a:r>
              <a:r>
                <a:rPr lang="en-US" altLang="zh-CN" baseline="-25000" dirty="0" err="1"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a</a:t>
              </a:r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调节旋钮</a:t>
              </a:r>
              <a:endParaRPr lang="zh-CN" altLang="en-US" baseline="-25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21">
              <a:extLst>
                <a:ext uri="{FF2B5EF4-FFF2-40B4-BE49-F238E27FC236}">
                  <a16:creationId xmlns:a16="http://schemas.microsoft.com/office/drawing/2014/main" xmlns="" id="{7AC23773-8B5C-4B4D-8F8A-E6477A52D16D}"/>
                </a:ext>
              </a:extLst>
            </p:cNvPr>
            <p:cNvSpPr txBox="1"/>
            <p:nvPr/>
          </p:nvSpPr>
          <p:spPr>
            <a:xfrm>
              <a:off x="1139070" y="2967002"/>
              <a:ext cx="8734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真空管</a:t>
              </a:r>
              <a:endParaRPr lang="zh-CN" altLang="en-US" baseline="-25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22">
              <a:extLst>
                <a:ext uri="{FF2B5EF4-FFF2-40B4-BE49-F238E27FC236}">
                  <a16:creationId xmlns:a16="http://schemas.microsoft.com/office/drawing/2014/main" xmlns="" id="{6549E6C0-F581-4506-8D70-95959B16D358}"/>
                </a:ext>
              </a:extLst>
            </p:cNvPr>
            <p:cNvSpPr txBox="1"/>
            <p:nvPr/>
          </p:nvSpPr>
          <p:spPr>
            <a:xfrm>
              <a:off x="6750242" y="3103393"/>
              <a:ext cx="684076" cy="3693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开关</a:t>
              </a:r>
              <a:endParaRPr lang="zh-CN" altLang="en-US" baseline="-250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四、实验操作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将仪器面板上的三个电位器逆时针调到最小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仔细检查线路，实验仪与测试台用导线按编号一一对应连接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接通主机电源开关，预热</a:t>
            </a:r>
            <a:r>
              <a:rPr lang="en-US" altLang="zh-CN" dirty="0" smtClean="0"/>
              <a:t>20</a:t>
            </a:r>
            <a:r>
              <a:rPr lang="zh-CN" altLang="en-US" dirty="0" smtClean="0"/>
              <a:t>分钟后开始测试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五、数据记录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714348" y="2214554"/>
          <a:ext cx="7772400" cy="28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1000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25.0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49.0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64.0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81.0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121.0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714348" y="2214554"/>
            <a:ext cx="857256" cy="1000132"/>
            <a:chOff x="714348" y="2214554"/>
            <a:chExt cx="857256" cy="1000132"/>
          </a:xfrm>
        </p:grpSpPr>
        <p:cxnSp>
          <p:nvCxnSpPr>
            <p:cNvPr id="6" name="直接连接符 5"/>
            <p:cNvCxnSpPr/>
            <p:nvPr/>
          </p:nvCxnSpPr>
          <p:spPr>
            <a:xfrm rot="16200000" flipV="1">
              <a:off x="785786" y="2428868"/>
              <a:ext cx="1000132" cy="571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rot="10800000">
              <a:off x="714348" y="2643182"/>
              <a:ext cx="857256" cy="571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对象 10"/>
            <p:cNvGraphicFramePr>
              <a:graphicFrameLocks noChangeAspect="1"/>
            </p:cNvGraphicFramePr>
            <p:nvPr/>
          </p:nvGraphicFramePr>
          <p:xfrm>
            <a:off x="1142976" y="2357430"/>
            <a:ext cx="419100" cy="228600"/>
          </p:xfrm>
          <a:graphic>
            <a:graphicData uri="http://schemas.openxmlformats.org/presentationml/2006/ole">
              <p:oleObj spid="_x0000_s23554" name="Equation" r:id="rId3" imgW="419040" imgH="228600" progId="">
                <p:embed/>
              </p:oleObj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792163" y="2563813"/>
            <a:ext cx="444500" cy="228600"/>
          </p:xfrm>
          <a:graphic>
            <a:graphicData uri="http://schemas.openxmlformats.org/presentationml/2006/ole">
              <p:oleObj spid="_x0000_s23555" name="Equation" r:id="rId4" imgW="444240" imgH="228600" progId="">
                <p:embed/>
              </p:oleObj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714348" y="2928934"/>
            <a:ext cx="393700" cy="215900"/>
          </p:xfrm>
          <a:graphic>
            <a:graphicData uri="http://schemas.openxmlformats.org/presentationml/2006/ole">
              <p:oleObj spid="_x0000_s23556" name="Equation" r:id="rId5" imgW="393480" imgH="215640" progId="">
                <p:embed/>
              </p:oleObj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六、数据处理</a:t>
            </a:r>
            <a:endParaRPr lang="zh-CN" altLang="en-US" dirty="0"/>
          </a:p>
        </p:txBody>
      </p:sp>
      <p:graphicFrame>
        <p:nvGraphicFramePr>
          <p:cNvPr id="10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642910" y="1571612"/>
          <a:ext cx="7772400" cy="2854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  <a:gridCol w="863600"/>
              </a:tblGrid>
              <a:tr h="100013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10.0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11.0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642910" y="1571612"/>
            <a:ext cx="857256" cy="1000132"/>
            <a:chOff x="642910" y="1571612"/>
            <a:chExt cx="857256" cy="1000132"/>
          </a:xfrm>
        </p:grpSpPr>
        <p:cxnSp>
          <p:nvCxnSpPr>
            <p:cNvPr id="11" name="直接连接符 10"/>
            <p:cNvCxnSpPr/>
            <p:nvPr/>
          </p:nvCxnSpPr>
          <p:spPr>
            <a:xfrm rot="16200000" flipV="1">
              <a:off x="714348" y="1785926"/>
              <a:ext cx="1000132" cy="571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0800000">
              <a:off x="642910" y="2000240"/>
              <a:ext cx="857256" cy="57150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1109662" y="1695446"/>
            <a:ext cx="342900" cy="266700"/>
          </p:xfrm>
          <a:graphic>
            <a:graphicData uri="http://schemas.openxmlformats.org/presentationml/2006/ole">
              <p:oleObj spid="_x0000_s24580" name="Equation" r:id="rId3" imgW="342720" imgH="266400" progId="">
                <p:embed/>
              </p:oleObj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790575" y="1920874"/>
            <a:ext cx="304800" cy="228600"/>
          </p:xfrm>
          <a:graphic>
            <a:graphicData uri="http://schemas.openxmlformats.org/presentationml/2006/ole">
              <p:oleObj spid="_x0000_s24581" name="Equation" r:id="rId4" imgW="304560" imgH="228600" progId="">
                <p:embed/>
              </p:oleObj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642910" y="2285992"/>
            <a:ext cx="393700" cy="215900"/>
          </p:xfrm>
          <a:graphic>
            <a:graphicData uri="http://schemas.openxmlformats.org/presentationml/2006/ole">
              <p:oleObj spid="_x0000_s24582" name="Equation" r:id="rId5" imgW="393480" imgH="215640" progId="">
                <p:embed/>
              </p:oleObj>
            </a:graphicData>
          </a:graphic>
        </p:graphicFrame>
      </p:grpSp>
      <p:sp>
        <p:nvSpPr>
          <p:cNvPr id="16" name="TextBox 15"/>
          <p:cNvSpPr txBox="1"/>
          <p:nvPr/>
        </p:nvSpPr>
        <p:spPr>
          <a:xfrm>
            <a:off x="785786" y="4714884"/>
            <a:ext cx="7786742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/>
              <a:t>作出</a:t>
            </a:r>
            <a:r>
              <a:rPr lang="en-US" altLang="zh-CN" sz="2600" dirty="0" smtClean="0"/>
              <a:t>                   </a:t>
            </a:r>
            <a:r>
              <a:rPr lang="zh-CN" altLang="en-US" sz="2600" dirty="0" smtClean="0"/>
              <a:t>曲线，并利用计算机作图（或最小二乘法）拟合曲线，求出截距</a:t>
            </a:r>
            <a:r>
              <a:rPr lang="en-US" altLang="zh-CN" sz="2600" dirty="0" smtClean="0"/>
              <a:t>        </a:t>
            </a:r>
            <a:r>
              <a:rPr lang="zh-CN" altLang="en-US" sz="2600" dirty="0" smtClean="0"/>
              <a:t>，得到在不同灯丝温度时的零场热电子发射电流</a:t>
            </a:r>
            <a:r>
              <a:rPr lang="en-US" altLang="zh-CN" sz="2600" dirty="0" smtClean="0"/>
              <a:t>I</a:t>
            </a:r>
            <a:endParaRPr lang="zh-CN" altLang="en-US" sz="2600" dirty="0" smtClean="0"/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1643042" y="4857760"/>
          <a:ext cx="1184275" cy="428625"/>
        </p:xfrm>
        <a:graphic>
          <a:graphicData uri="http://schemas.openxmlformats.org/presentationml/2006/ole">
            <p:oleObj spid="_x0000_s24583" name="Equation" r:id="rId6" imgW="736560" imgH="266400" progId="">
              <p:embed/>
            </p:oleObj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929190" y="5470540"/>
          <a:ext cx="484190" cy="387352"/>
        </p:xfrm>
        <a:graphic>
          <a:graphicData uri="http://schemas.openxmlformats.org/presentationml/2006/ole">
            <p:oleObj spid="_x0000_s24584" name="Equation" r:id="rId7" imgW="253800" imgH="203040" progId="">
              <p:embed/>
            </p:oleObj>
          </a:graphicData>
        </a:graphic>
      </p:graphicFrame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6012160" y="260648"/>
          <a:ext cx="2821533" cy="1104879"/>
        </p:xfrm>
        <a:graphic>
          <a:graphicData uri="http://schemas.openxmlformats.org/presentationml/2006/ole">
            <p:oleObj spid="_x0000_s24585" name="Equation" r:id="rId8" imgW="1815840" imgH="711000" progId="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1" descr="C:\Users\Administrator\AppData\Roaming\Tencent\Users\893023224\QQ\WinTemp\RichOle\RGX4N9HV_ZNRIAQDZ7B{M{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500174"/>
            <a:ext cx="4962525" cy="3114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4348" y="2519893"/>
            <a:ext cx="778674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/>
              <a:t>作出</a:t>
            </a:r>
            <a:r>
              <a:rPr lang="en-US" altLang="zh-CN" sz="2600" dirty="0" smtClean="0"/>
              <a:t>                   </a:t>
            </a:r>
            <a:r>
              <a:rPr lang="zh-CN" altLang="en-US" sz="2600" dirty="0" smtClean="0"/>
              <a:t>曲线，并利用计算机作图（或最小二乘法）拟合曲线，求出斜率</a:t>
            </a:r>
            <a:r>
              <a:rPr lang="en-US" altLang="zh-CN" sz="2600" dirty="0" smtClean="0"/>
              <a:t>k</a:t>
            </a:r>
            <a:r>
              <a:rPr lang="zh-CN" altLang="en-US" sz="2600" dirty="0" smtClean="0"/>
              <a:t>，并求出电子的溢出电势</a:t>
            </a:r>
            <a:r>
              <a:rPr lang="en-US" altLang="zh-CN" sz="2600" dirty="0" smtClean="0"/>
              <a:t>V</a:t>
            </a:r>
          </a:p>
          <a:p>
            <a:pPr>
              <a:lnSpc>
                <a:spcPct val="150000"/>
              </a:lnSpc>
            </a:pPr>
            <a:r>
              <a:rPr lang="zh-CN" altLang="en-US" sz="2600" dirty="0" smtClean="0"/>
              <a:t>计算出逸出功</a:t>
            </a:r>
            <a:r>
              <a:rPr lang="en-US" altLang="zh-CN" sz="2600" dirty="0" smtClean="0"/>
              <a:t>             </a:t>
            </a:r>
            <a:r>
              <a:rPr lang="zh-CN" altLang="en-US" sz="2600" dirty="0" smtClean="0"/>
              <a:t>的数值，并与理论值                   作比较，分别求误差与相对误差</a:t>
            </a:r>
            <a:endParaRPr lang="en-US" altLang="zh-CN" sz="2600" dirty="0" smtClean="0"/>
          </a:p>
          <a:p>
            <a:pPr>
              <a:lnSpc>
                <a:spcPct val="150000"/>
              </a:lnSpc>
            </a:pPr>
            <a:r>
              <a:rPr lang="zh-CN" altLang="en-US" sz="2600" dirty="0" smtClean="0"/>
              <a:t>        误差</a:t>
            </a:r>
            <a:endParaRPr lang="en-US" altLang="zh-CN" sz="2600" dirty="0" smtClean="0"/>
          </a:p>
          <a:p>
            <a:pPr>
              <a:lnSpc>
                <a:spcPct val="150000"/>
              </a:lnSpc>
            </a:pPr>
            <a:r>
              <a:rPr lang="zh-CN" altLang="en-US" sz="2600" dirty="0" smtClean="0"/>
              <a:t>相对误差</a:t>
            </a:r>
          </a:p>
        </p:txBody>
      </p:sp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1643042" y="2348880"/>
          <a:ext cx="1001713" cy="631825"/>
        </p:xfrm>
        <a:graphic>
          <a:graphicData uri="http://schemas.openxmlformats.org/presentationml/2006/ole">
            <p:oleObj spid="_x0000_s28678" name="Equation" r:id="rId3" imgW="622080" imgH="393480" progId="">
              <p:embed/>
            </p:oleObj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844226" y="4469108"/>
          <a:ext cx="1400182" cy="400052"/>
        </p:xfrm>
        <a:graphic>
          <a:graphicData uri="http://schemas.openxmlformats.org/presentationml/2006/ole">
            <p:oleObj spid="_x0000_s28680" name="Equation" r:id="rId4" imgW="799920" imgH="228600" progId="">
              <p:embed/>
            </p:oleObj>
          </a:graphicData>
        </a:graphic>
      </p:graphicFrame>
      <p:graphicFrame>
        <p:nvGraphicFramePr>
          <p:cNvPr id="14" name="内容占位符 3"/>
          <p:cNvGraphicFramePr>
            <a:graphicFrameLocks noGrp="1"/>
          </p:cNvGraphicFramePr>
          <p:nvPr>
            <p:ph sz="quarter" idx="1"/>
          </p:nvPr>
        </p:nvGraphicFramePr>
        <p:xfrm>
          <a:off x="714348" y="332656"/>
          <a:ext cx="777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000100" y="404096"/>
          <a:ext cx="682625" cy="285750"/>
        </p:xfrm>
        <a:graphic>
          <a:graphicData uri="http://schemas.openxmlformats.org/presentationml/2006/ole">
            <p:oleObj spid="_x0000_s28681" name="Equation" r:id="rId5" imgW="545760" imgH="228600" progId="">
              <p:embed/>
            </p:oleObj>
          </a:graphicData>
        </a:graphic>
      </p:graphicFrame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142976" y="1159751"/>
          <a:ext cx="395287" cy="315913"/>
        </p:xfrm>
        <a:graphic>
          <a:graphicData uri="http://schemas.openxmlformats.org/presentationml/2006/ole">
            <p:oleObj spid="_x0000_s28682" name="Equation" r:id="rId6" imgW="253800" imgH="203040" progId="">
              <p:embed/>
            </p:oleObj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949325" y="1504237"/>
          <a:ext cx="784225" cy="328613"/>
        </p:xfrm>
        <a:graphic>
          <a:graphicData uri="http://schemas.openxmlformats.org/presentationml/2006/ole">
            <p:oleObj spid="_x0000_s28683" name="公式" r:id="rId7" imgW="545760" imgH="228600" progId="">
              <p:embed/>
            </p:oleObj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1117600" y="742237"/>
          <a:ext cx="514350" cy="355600"/>
        </p:xfrm>
        <a:graphic>
          <a:graphicData uri="http://schemas.openxmlformats.org/presentationml/2006/ole">
            <p:oleObj spid="_x0000_s28684" name="公式" r:id="rId8" imgW="330120" imgH="228600" progId="">
              <p:embed/>
            </p:oleObj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928662" y="1861431"/>
          <a:ext cx="858837" cy="328613"/>
        </p:xfrm>
        <a:graphic>
          <a:graphicData uri="http://schemas.openxmlformats.org/presentationml/2006/ole">
            <p:oleObj spid="_x0000_s28685" name="Equation" r:id="rId9" imgW="596880" imgH="228600" progId="">
              <p:embed/>
            </p:oleObj>
          </a:graphicData>
        </a:graphic>
      </p:graphicFrame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8686" name="Picture 14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61245" y="5697438"/>
            <a:ext cx="1590675" cy="323850"/>
          </a:xfrm>
          <a:prstGeom prst="rect">
            <a:avLst/>
          </a:prstGeom>
          <a:noFill/>
        </p:spPr>
      </p:pic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8690" name="Picture 18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7910" y="6055568"/>
            <a:ext cx="1924050" cy="685800"/>
          </a:xfrm>
          <a:prstGeom prst="rect">
            <a:avLst/>
          </a:prstGeom>
          <a:noFill/>
        </p:spPr>
      </p:pic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28692" name="Picture 20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43808" y="4509120"/>
            <a:ext cx="866775" cy="323850"/>
          </a:xfrm>
          <a:prstGeom prst="rect">
            <a:avLst/>
          </a:prstGeom>
          <a:noFill/>
        </p:spPr>
      </p:pic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4644008" y="2132856"/>
          <a:ext cx="4293123" cy="536894"/>
        </p:xfrm>
        <a:graphic>
          <a:graphicData uri="http://schemas.openxmlformats.org/presentationml/2006/ole">
            <p:oleObj spid="_x0000_s28686" name="Equation" r:id="rId13" imgW="297180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 descr="C:\Users\Administrator\AppData\Roaming\Tencent\Users\893023224\QQ\WinTemp\RichOle\]WSSF4V4Z7{XRE_MWP)QS_F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2000240"/>
            <a:ext cx="4933950" cy="257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一、实验目的：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088" cy="219722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学习利用加热电子使热电子发射的方法测量钨的逸出功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学习直线测定法（理查逊直线法），外延测量法等基本测量方法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764704"/>
            <a:ext cx="2808312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/>
              <a:t>逸出功结果表示：</a:t>
            </a: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91880" y="836712"/>
            <a:ext cx="2390775" cy="533400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1628800"/>
            <a:ext cx="1962150" cy="533400"/>
          </a:xfrm>
          <a:prstGeom prst="rect">
            <a:avLst/>
          </a:prstGeom>
          <a:noFill/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990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63888" y="2420888"/>
            <a:ext cx="1571625" cy="5334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99592" y="3140968"/>
            <a:ext cx="7776864" cy="124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dirty="0" smtClean="0"/>
              <a:t>其中，误差△</a:t>
            </a:r>
            <a:r>
              <a:rPr lang="en-US" altLang="zh-CN" sz="2600" dirty="0" smtClean="0"/>
              <a:t>φ</a:t>
            </a:r>
            <a:r>
              <a:rPr lang="zh-CN" altLang="en-US" sz="2600" dirty="0" smtClean="0"/>
              <a:t>有效数字为一位</a:t>
            </a:r>
            <a:endParaRPr lang="en-US" altLang="zh-CN" sz="2600" dirty="0" smtClean="0"/>
          </a:p>
          <a:p>
            <a:pPr>
              <a:lnSpc>
                <a:spcPct val="150000"/>
              </a:lnSpc>
            </a:pPr>
            <a:r>
              <a:rPr lang="en-US" altLang="zh-CN" sz="2600" dirty="0" smtClean="0"/>
              <a:t>              </a:t>
            </a:r>
            <a:r>
              <a:rPr lang="zh-CN" altLang="en-US" sz="2600" dirty="0" smtClean="0"/>
              <a:t>相对误差</a:t>
            </a:r>
            <a:r>
              <a:rPr lang="en-US" altLang="zh-CN" sz="2600" dirty="0" smtClean="0"/>
              <a:t>E</a:t>
            </a:r>
            <a:r>
              <a:rPr lang="zh-CN" altLang="en-US" sz="2600" dirty="0" smtClean="0"/>
              <a:t>有效数字为两位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xmlns="" id="{A9EC645A-CC45-4B5C-BFA0-2E24C9E8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77" y="1026596"/>
            <a:ext cx="8732511" cy="55707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、数据记录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、数据处理，求出逸出电势、逸出功，并与理论值作比较，分别求误差与相对误差</a:t>
            </a:r>
            <a:endParaRPr lang="en-US" altLang="zh-CN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600" dirty="0" smtClean="0"/>
              <a:t>结果陈述与实验总结</a:t>
            </a:r>
            <a:endParaRPr lang="en-US" altLang="zh-CN" sz="2600" dirty="0" smtClean="0"/>
          </a:p>
          <a:p>
            <a:pPr>
              <a:lnSpc>
                <a:spcPct val="200000"/>
              </a:lnSpc>
            </a:pP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600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zh-CN" altLang="en-US" sz="2600" dirty="0" smtClean="0"/>
              <a:t>完成思考题（课后第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3</a:t>
            </a:r>
            <a:r>
              <a:rPr lang="zh-CN" altLang="en-US" sz="2600" dirty="0" smtClean="0"/>
              <a:t>题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）什么是逸出功？改变阴极温度是否改变了阴极材料的逸出功？</a:t>
            </a:r>
            <a:endParaRPr lang="en-US" altLang="zh-C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dirty="0" smtClean="0">
                <a:latin typeface="Times New Roman" pitchFamily="18" charset="0"/>
                <a:cs typeface="Times New Roman" pitchFamily="18" charset="0"/>
              </a:rPr>
              <a:t>）里查逊直线法有何优点？</a:t>
            </a:r>
            <a:endParaRPr lang="zh-CN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七、报告要求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61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金属传导电子的能量分布服从费米</a:t>
            </a:r>
            <a:r>
              <a:rPr lang="en-US" altLang="zh-CN" dirty="0" smtClean="0"/>
              <a:t>-</a:t>
            </a:r>
            <a:r>
              <a:rPr lang="zh-CN" altLang="en-US" dirty="0" smtClean="0"/>
              <a:t>狄拉克分布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：金属电子的逸出功</a:t>
            </a:r>
            <a:endParaRPr lang="en-US" altLang="zh-CN" dirty="0" smtClean="0"/>
          </a:p>
          <a:p>
            <a:pPr>
              <a:buNone/>
            </a:pPr>
            <a:r>
              <a:rPr lang="zh-CN" altLang="en-US" dirty="0" smtClean="0"/>
              <a:t> 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：金属电子的逸出电势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E</a:t>
            </a:r>
            <a:r>
              <a:rPr lang="en-US" altLang="zh-CN" baseline="-25000" dirty="0" smtClean="0"/>
              <a:t>F</a:t>
            </a:r>
            <a:r>
              <a:rPr lang="zh-CN" altLang="en-US" dirty="0" smtClean="0"/>
              <a:t>：费米能级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err="1" smtClean="0"/>
              <a:t>E</a:t>
            </a:r>
            <a:r>
              <a:rPr lang="en-US" altLang="zh-CN" sz="1600" dirty="0" err="1" smtClean="0"/>
              <a:t>b</a:t>
            </a:r>
            <a:r>
              <a:rPr lang="zh-CN" altLang="en-US" dirty="0" smtClean="0"/>
              <a:t>：金属表面与外界（真空）存在的势垒</a:t>
            </a:r>
            <a:endParaRPr lang="en-US" altLang="zh-CN" dirty="0" smtClean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85918" y="2214554"/>
          <a:ext cx="5143536" cy="785818"/>
        </p:xfrm>
        <a:graphic>
          <a:graphicData uri="http://schemas.openxmlformats.org/presentationml/2006/ole">
            <p:oleObj spid="_x0000_s1026" name="Equation" r:id="rId3" imgW="2755800" imgH="419040" progId="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2428860" y="3314700"/>
          <a:ext cx="2727340" cy="685804"/>
        </p:xfrm>
        <a:graphic>
          <a:graphicData uri="http://schemas.openxmlformats.org/presentationml/2006/ole">
            <p:oleObj spid="_x0000_s1027" name="Equation" r:id="rId4" imgW="1168200" imgH="228600" progId="">
              <p:embed/>
            </p:oleObj>
          </a:graphicData>
        </a:graphic>
      </p:graphicFrame>
      <p:pic>
        <p:nvPicPr>
          <p:cNvPr id="6" name="Picture 37" descr="E:\Project\experimentalcenter\figures\aa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02034" y="3068960"/>
            <a:ext cx="2905787" cy="19442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热电子发射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理查逊</a:t>
            </a:r>
            <a:r>
              <a:rPr lang="en-US" altLang="zh-CN" dirty="0" smtClean="0"/>
              <a:t>—</a:t>
            </a:r>
            <a:r>
              <a:rPr lang="zh-CN" altLang="en-US" dirty="0" smtClean="0"/>
              <a:t>杜西曼公式：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I</a:t>
            </a:r>
            <a:r>
              <a:rPr lang="zh-CN" altLang="en-US" dirty="0" smtClean="0"/>
              <a:t>：电子发射电流强度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S</a:t>
            </a:r>
            <a:r>
              <a:rPr lang="zh-CN" altLang="en-US" dirty="0" smtClean="0"/>
              <a:t>：阴极金属有效发射面积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T</a:t>
            </a:r>
            <a:r>
              <a:rPr lang="zh-CN" altLang="en-US" dirty="0" smtClean="0"/>
              <a:t>：阴极绝对温度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A</a:t>
            </a:r>
            <a:r>
              <a:rPr lang="zh-CN" altLang="en-US" dirty="0" smtClean="0"/>
              <a:t>：与化学纯度有关的系数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K</a:t>
            </a:r>
            <a:r>
              <a:rPr lang="zh-CN" altLang="en-US" dirty="0" smtClean="0"/>
              <a:t>：玻尔兹曼常数</a:t>
            </a: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286116" y="2000240"/>
          <a:ext cx="1857388" cy="642942"/>
        </p:xfrm>
        <a:graphic>
          <a:graphicData uri="http://schemas.openxmlformats.org/presentationml/2006/ole">
            <p:oleObj spid="_x0000_s2050" name="Equation" r:id="rId3" imgW="863280" imgH="304560" progId="">
              <p:embed/>
            </p:oleObj>
          </a:graphicData>
        </a:graphic>
      </p:graphicFrame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780928"/>
            <a:ext cx="38290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理查逊直线法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/>
          <a:lstStyle/>
          <a:p>
            <a:r>
              <a:rPr lang="zh-CN" altLang="en-US" dirty="0" smtClean="0"/>
              <a:t>将上式两边同时除以</a:t>
            </a:r>
            <a:r>
              <a:rPr lang="en-US" altLang="zh-CN" dirty="0" smtClean="0"/>
              <a:t>T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，再做对数</a:t>
            </a:r>
            <a:endParaRPr lang="en-US" altLang="zh-CN" baseline="30000" dirty="0" smtClean="0"/>
          </a:p>
          <a:p>
            <a:endParaRPr lang="en-US" altLang="zh-CN" baseline="30000" dirty="0" smtClean="0"/>
          </a:p>
          <a:p>
            <a:endParaRPr lang="en-US" altLang="zh-CN" baseline="30000" dirty="0" smtClean="0"/>
          </a:p>
          <a:p>
            <a:pPr>
              <a:buNone/>
            </a:pPr>
            <a:endParaRPr lang="en-US" altLang="zh-CN" baseline="30000" dirty="0" smtClean="0"/>
          </a:p>
          <a:p>
            <a:pPr>
              <a:buNone/>
            </a:pPr>
            <a:endParaRPr lang="en-US" altLang="zh-CN" baseline="30000" dirty="0" smtClean="0"/>
          </a:p>
          <a:p>
            <a:pPr>
              <a:buNone/>
            </a:pPr>
            <a:r>
              <a:rPr lang="zh-CN" altLang="en-US" baseline="30000" dirty="0" smtClean="0"/>
              <a:t>      </a:t>
            </a:r>
            <a:r>
              <a:rPr lang="zh-CN" altLang="en-US" dirty="0" smtClean="0"/>
              <a:t>由式子可得，                与</a:t>
            </a:r>
            <a:r>
              <a:rPr lang="zh-CN" altLang="en-US" baseline="30000" dirty="0" smtClean="0"/>
              <a:t>               </a:t>
            </a:r>
            <a:r>
              <a:rPr lang="zh-CN" altLang="en-US" dirty="0" smtClean="0"/>
              <a:t>成线性关系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r>
              <a:rPr lang="zh-CN" altLang="en-US" dirty="0" smtClean="0"/>
              <a:t>作出两者的关系曲线，得到斜率，即可求得逸出功电势  </a:t>
            </a:r>
            <a:r>
              <a:rPr lang="en-US" altLang="zh-CN" dirty="0" smtClean="0"/>
              <a:t>V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AS</a:t>
            </a:r>
            <a:r>
              <a:rPr lang="zh-CN" altLang="en-US" dirty="0" smtClean="0"/>
              <a:t>影响直线平移</a:t>
            </a:r>
            <a:endParaRPr lang="zh-CN" altLang="en-US" baseline="30000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214414" y="2071678"/>
          <a:ext cx="6715172" cy="839792"/>
        </p:xfrm>
        <a:graphic>
          <a:graphicData uri="http://schemas.openxmlformats.org/presentationml/2006/ole">
            <p:oleObj spid="_x0000_s3074" name="Equation" r:id="rId3" imgW="2971800" imgH="393480" progId="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428992" y="3071810"/>
          <a:ext cx="857256" cy="679452"/>
        </p:xfrm>
        <a:graphic>
          <a:graphicData uri="http://schemas.openxmlformats.org/presentationml/2006/ole">
            <p:oleObj spid="_x0000_s3075" name="Equation" r:id="rId4" imgW="368280" imgH="393480" progId="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5000628" y="3000372"/>
          <a:ext cx="285752" cy="750890"/>
        </p:xfrm>
        <a:graphic>
          <a:graphicData uri="http://schemas.openxmlformats.org/presentationml/2006/ole">
            <p:oleObj spid="_x0000_s3076" name="Equation" r:id="rId5" imgW="164880" imgH="393480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肖特基效应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815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零场电流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400" dirty="0" smtClean="0"/>
              <a:t>：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阴极和阳极没有加速电场热电子发射电流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肖特基效应：为维持电子持续发射，在阴极和阳极之间加一个电场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使阴极表面势垒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aseline="-25000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400" dirty="0" smtClean="0"/>
              <a:t>降低，逸出功减小，发射电流增大。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在加速电场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aseline="-25000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/>
              <a:t>的作用下，阴极发射电流</a:t>
            </a:r>
            <a:r>
              <a:rPr lang="en-US" altLang="zh-CN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aseline="-25000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dirty="0" smtClean="0"/>
              <a:t>为：</a:t>
            </a:r>
            <a:endParaRPr lang="zh-CN" altLang="en-US" sz="2400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55776" y="4581128"/>
          <a:ext cx="2786082" cy="1156225"/>
        </p:xfrm>
        <a:graphic>
          <a:graphicData uri="http://schemas.openxmlformats.org/presentationml/2006/ole">
            <p:oleObj spid="_x0000_s4099" name="Equation" r:id="rId3" imgW="825480" imgH="342720" progId="">
              <p:embed/>
            </p:oleObj>
          </a:graphicData>
        </a:graphic>
      </p:graphicFrame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2959" y="4365104"/>
            <a:ext cx="2682147" cy="2115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外延法求零场电流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623878"/>
          </a:xfrm>
        </p:spPr>
        <p:txBody>
          <a:bodyPr/>
          <a:lstStyle/>
          <a:p>
            <a:r>
              <a:rPr lang="zh-CN" altLang="en-US" dirty="0" smtClean="0"/>
              <a:t>将上式取对数</a:t>
            </a:r>
            <a:endParaRPr lang="zh-CN" altLang="en-US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14479" y="2071678"/>
          <a:ext cx="3016527" cy="785818"/>
        </p:xfrm>
        <a:graphic>
          <a:graphicData uri="http://schemas.openxmlformats.org/presentationml/2006/ole">
            <p:oleObj spid="_x0000_s21507" name="Equation" r:id="rId3" imgW="1511280" imgH="39348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1538" y="3000372"/>
            <a:ext cx="77153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如果把阴极和阳极做成共轴圆柱体，并忽略电势差和其他影响：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928794" y="3929066"/>
          <a:ext cx="1857388" cy="1319015"/>
        </p:xfrm>
        <a:graphic>
          <a:graphicData uri="http://schemas.openxmlformats.org/presentationml/2006/ole">
            <p:oleObj spid="_x0000_s21508" name="Equation" r:id="rId4" imgW="876240" imgH="622080" progId="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14414" y="5286388"/>
            <a:ext cx="223330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/>
              <a:t>U</a:t>
            </a:r>
            <a:r>
              <a:rPr lang="en-US" altLang="zh-CN" sz="2800" baseline="-25000" dirty="0" err="1" smtClean="0"/>
              <a:t>a</a:t>
            </a:r>
            <a:r>
              <a:rPr lang="en-US" altLang="zh-CN" sz="2800" baseline="-25000" dirty="0" smtClean="0"/>
              <a:t> </a:t>
            </a:r>
            <a:r>
              <a:rPr lang="zh-CN" altLang="en-US" sz="2600" dirty="0" smtClean="0"/>
              <a:t>：加速电压</a:t>
            </a:r>
            <a:endParaRPr lang="en-US" altLang="zh-CN" sz="2600" dirty="0" smtClean="0"/>
          </a:p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1 </a:t>
            </a:r>
            <a:r>
              <a:rPr lang="zh-CN" altLang="en-US" sz="2600" dirty="0" smtClean="0"/>
              <a:t>：阴极半径</a:t>
            </a:r>
            <a:endParaRPr lang="en-US" altLang="zh-CN" sz="2600" dirty="0" smtClean="0"/>
          </a:p>
          <a:p>
            <a:r>
              <a:rPr lang="en-US" altLang="zh-CN" sz="2800" dirty="0" smtClean="0"/>
              <a:t>r</a:t>
            </a:r>
            <a:r>
              <a:rPr lang="en-US" altLang="zh-CN" sz="2800" baseline="-25000" dirty="0" smtClean="0"/>
              <a:t>2 </a:t>
            </a:r>
            <a:r>
              <a:rPr lang="zh-CN" altLang="en-US" sz="2600" dirty="0" smtClean="0"/>
              <a:t>：阳极半径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外延法求零场电流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dirty="0" smtClean="0"/>
              <a:t>           </a:t>
            </a:r>
            <a:r>
              <a:rPr lang="zh-CN" altLang="en-US" dirty="0" smtClean="0"/>
              <a:t>与          成线性关系    作出两者关系曲线  </a:t>
            </a:r>
            <a:r>
              <a:rPr lang="en-US" altLang="zh-CN" dirty="0" smtClean="0"/>
              <a:t>Y</a:t>
            </a:r>
            <a:r>
              <a:rPr lang="zh-CN" altLang="en-US" dirty="0" smtClean="0"/>
              <a:t>轴截距为</a:t>
            </a:r>
            <a:r>
              <a:rPr lang="en-US" altLang="zh-CN" dirty="0" smtClean="0"/>
              <a:t>           </a:t>
            </a:r>
            <a:r>
              <a:rPr lang="zh-CN" altLang="en-US" dirty="0" smtClean="0"/>
              <a:t>即可求零电场发射电流</a:t>
            </a:r>
            <a:r>
              <a:rPr lang="en-US" altLang="zh-CN" dirty="0" smtClean="0"/>
              <a:t>I 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214414" y="4143380"/>
          <a:ext cx="493420" cy="471490"/>
        </p:xfrm>
        <a:graphic>
          <a:graphicData uri="http://schemas.openxmlformats.org/presentationml/2006/ole">
            <p:oleObj spid="_x0000_s5123" name="Equation" r:id="rId3" imgW="304560" imgH="228600" progId="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214546" y="4071942"/>
          <a:ext cx="500066" cy="561978"/>
        </p:xfrm>
        <a:graphic>
          <a:graphicData uri="http://schemas.openxmlformats.org/presentationml/2006/ole">
            <p:oleObj spid="_x0000_s5124" name="Equation" r:id="rId4" imgW="330120" imgH="266400" progId="">
              <p:embed/>
            </p:oleObj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142976" y="1643050"/>
          <a:ext cx="4378132" cy="1714513"/>
        </p:xfrm>
        <a:graphic>
          <a:graphicData uri="http://schemas.openxmlformats.org/presentationml/2006/ole">
            <p:oleObj spid="_x0000_s5125" name="Equation" r:id="rId5" imgW="1815840" imgH="711000" progId="">
              <p:embed/>
            </p:oleObj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000232" y="4786322"/>
          <a:ext cx="642942" cy="514354"/>
        </p:xfrm>
        <a:graphic>
          <a:graphicData uri="http://schemas.openxmlformats.org/presentationml/2006/ole">
            <p:oleObj spid="_x0000_s5129" name="Equation" r:id="rId6" imgW="253800" imgH="203040" progId="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理想二极管温度测量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灯丝电流与灯丝温度对应关系如表格所示：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28592" y="2204864"/>
          <a:ext cx="7858184" cy="159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273"/>
                <a:gridCol w="982273"/>
                <a:gridCol w="982273"/>
                <a:gridCol w="982273"/>
                <a:gridCol w="982273"/>
                <a:gridCol w="982273"/>
                <a:gridCol w="982273"/>
                <a:gridCol w="982273"/>
              </a:tblGrid>
              <a:tr h="79946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灯丝电流（</a:t>
                      </a:r>
                      <a:r>
                        <a:rPr lang="en-US" altLang="zh-CN" sz="1600" dirty="0" smtClean="0"/>
                        <a:t>A</a:t>
                      </a:r>
                      <a:r>
                        <a:rPr lang="zh-CN" altLang="en-US" sz="1600" dirty="0" smtClean="0"/>
                        <a:t>）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0.55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0.65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0.80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799468"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灯丝温度</a:t>
                      </a:r>
                      <a:r>
                        <a:rPr lang="en-US" altLang="zh-CN" sz="1600" dirty="0" smtClean="0"/>
                        <a:t>(1000K)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1.80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1.88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1.96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2.04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2.20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9792" y="3880017"/>
            <a:ext cx="3743379" cy="2789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1348</TotalTime>
  <Words>658</Words>
  <Application>Microsoft Office PowerPoint</Application>
  <PresentationFormat>全屏显示(4:3)</PresentationFormat>
  <Paragraphs>144</Paragraphs>
  <Slides>21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平衡</vt:lpstr>
      <vt:lpstr>Equation</vt:lpstr>
      <vt:lpstr>公式</vt:lpstr>
      <vt:lpstr>金属逸出功的测定</vt:lpstr>
      <vt:lpstr>一、实验目的：</vt:lpstr>
      <vt:lpstr>二、实验原理</vt:lpstr>
      <vt:lpstr>热电子发射</vt:lpstr>
      <vt:lpstr>理查逊直线法</vt:lpstr>
      <vt:lpstr>肖特基效应</vt:lpstr>
      <vt:lpstr>外延法求零场电流</vt:lpstr>
      <vt:lpstr>外延法求零场电流</vt:lpstr>
      <vt:lpstr>理想二极管温度测量</vt:lpstr>
      <vt:lpstr>理想二极管温度测量</vt:lpstr>
      <vt:lpstr>三、实验仪器</vt:lpstr>
      <vt:lpstr>幻灯片 12</vt:lpstr>
      <vt:lpstr>幻灯片 13</vt:lpstr>
      <vt:lpstr>四、实验操作</vt:lpstr>
      <vt:lpstr>五、数据记录</vt:lpstr>
      <vt:lpstr>六、数据处理</vt:lpstr>
      <vt:lpstr>幻灯片 17</vt:lpstr>
      <vt:lpstr>幻灯片 18</vt:lpstr>
      <vt:lpstr>幻灯片 19</vt:lpstr>
      <vt:lpstr>幻灯片 20</vt:lpstr>
      <vt:lpstr>幻灯片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AutoBVT</cp:lastModifiedBy>
  <cp:revision>70</cp:revision>
  <dcterms:created xsi:type="dcterms:W3CDTF">2017-09-21T01:46:30Z</dcterms:created>
  <dcterms:modified xsi:type="dcterms:W3CDTF">2022-11-03T09:13:34Z</dcterms:modified>
</cp:coreProperties>
</file>