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98" r:id="rId7"/>
    <p:sldId id="299" r:id="rId8"/>
    <p:sldId id="343" r:id="rId9"/>
    <p:sldId id="342" r:id="rId10"/>
    <p:sldId id="301" r:id="rId11"/>
    <p:sldId id="351" r:id="rId12"/>
    <p:sldId id="302" r:id="rId13"/>
    <p:sldId id="303" r:id="rId14"/>
    <p:sldId id="304" r:id="rId15"/>
    <p:sldId id="305" r:id="rId16"/>
    <p:sldId id="267" r:id="rId17"/>
    <p:sldId id="344" r:id="rId18"/>
    <p:sldId id="268" r:id="rId19"/>
    <p:sldId id="269" r:id="rId20"/>
    <p:sldId id="270" r:id="rId21"/>
    <p:sldId id="271" r:id="rId22"/>
    <p:sldId id="272" r:id="rId23"/>
    <p:sldId id="276" r:id="rId24"/>
    <p:sldId id="277" r:id="rId25"/>
    <p:sldId id="278" r:id="rId26"/>
    <p:sldId id="279" r:id="rId27"/>
    <p:sldId id="345" r:id="rId29"/>
    <p:sldId id="346" r:id="rId30"/>
    <p:sldId id="324" r:id="rId31"/>
    <p:sldId id="325" r:id="rId32"/>
    <p:sldId id="347" r:id="rId33"/>
    <p:sldId id="327" r:id="rId34"/>
    <p:sldId id="328" r:id="rId35"/>
    <p:sldId id="280" r:id="rId36"/>
    <p:sldId id="281" r:id="rId37"/>
    <p:sldId id="282" r:id="rId38"/>
    <p:sldId id="340" r:id="rId39"/>
    <p:sldId id="283" r:id="rId40"/>
    <p:sldId id="284" r:id="rId41"/>
    <p:sldId id="285" r:id="rId42"/>
    <p:sldId id="286" r:id="rId43"/>
    <p:sldId id="287" r:id="rId44"/>
    <p:sldId id="288" r:id="rId45"/>
    <p:sldId id="349" r:id="rId46"/>
    <p:sldId id="289" r:id="rId47"/>
    <p:sldId id="348" r:id="rId48"/>
    <p:sldId id="330" r:id="rId49"/>
    <p:sldId id="290" r:id="rId50"/>
    <p:sldId id="291" r:id="rId51"/>
    <p:sldId id="293" r:id="rId52"/>
    <p:sldId id="294" r:id="rId53"/>
    <p:sldId id="296" r:id="rId54"/>
    <p:sldId id="350" r:id="rId55"/>
    <p:sldId id="297" r:id="rId56"/>
    <p:sldId id="331" r:id="rId57"/>
    <p:sldId id="332" r:id="rId58"/>
    <p:sldId id="333" r:id="rId59"/>
    <p:sldId id="334" r:id="rId60"/>
    <p:sldId id="335" r:id="rId61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15618"/>
    <p:restoredTop sz="94709"/>
  </p:normalViewPr>
  <p:slideViewPr>
    <p:cSldViewPr showGuides="1">
      <p:cViewPr varScale="1">
        <p:scale>
          <a:sx n="137" d="100"/>
          <a:sy n="137" d="100"/>
        </p:scale>
        <p:origin x="21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9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64E0CC-5634-4410-A8B3-6D33903E36E4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502250-17DE-4799-AAED-0A1AEEE0988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转意字符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>
                <a:ea typeface="宋体" panose="02010600030101010101" pitchFamily="2" charset="-122"/>
              </a:rPr>
              <a:t>Tuple variable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>
                <a:ea typeface="宋体" panose="02010600030101010101" pitchFamily="2" charset="-122"/>
              </a:rPr>
              <a:t>学生做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>
                <a:ea typeface="宋体" panose="02010600030101010101" pitchFamily="2" charset="-122"/>
              </a:rPr>
              <a:t>（）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>
                <a:ea typeface="宋体" panose="02010600030101010101" pitchFamily="2" charset="-122"/>
              </a:rPr>
              <a:t>Test in SQL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81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>
                <a:ea typeface="宋体" panose="02010600030101010101" pitchFamily="2" charset="-122"/>
              </a:rPr>
              <a:t>学生做，</a:t>
            </a:r>
            <a:r>
              <a:rPr lang="en-US" altLang="zh-CN" dirty="0">
                <a:ea typeface="宋体" panose="02010600030101010101" pitchFamily="2" charset="-122"/>
              </a:rPr>
              <a:t>nested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>
                <a:ea typeface="宋体" panose="02010600030101010101" pitchFamily="2" charset="-122"/>
              </a:rPr>
              <a:t>学生做，</a:t>
            </a:r>
            <a:r>
              <a:rPr lang="en-US" altLang="zh-CN" dirty="0">
                <a:ea typeface="宋体" panose="02010600030101010101" pitchFamily="2" charset="-122"/>
              </a:rPr>
              <a:t>JOIN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zh-CN" altLang="en-US" dirty="0">
                <a:ea typeface="宋体" panose="02010600030101010101" pitchFamily="2" charset="-122"/>
              </a:rPr>
              <a:t>内部查询优先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zh-CN" dirty="0">
                <a:ea typeface="宋体" panose="02010600030101010101" pitchFamily="2" charset="-122"/>
              </a:rPr>
              <a:t>JOIN, nested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75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060FA7-EC53-4A34-BF09-5AB1546447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060FA7-EC53-4A34-BF09-5AB1546447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060FA7-EC53-4A34-BF09-5AB1546447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060FA7-EC53-4A34-BF09-5AB1546447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060FA7-EC53-4A34-BF09-5AB1546447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060FA7-EC53-4A34-BF09-5AB1546447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060FA7-EC53-4A34-BF09-5AB1546447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060FA7-EC53-4A34-BF09-5AB1546447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060FA7-EC53-4A34-BF09-5AB1546447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060FA7-EC53-4A34-BF09-5AB1546447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060FA7-EC53-4A34-BF09-5AB1546447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extBox 17"/>
          <p:cNvSpPr txBox="1">
            <a:spLocks noChangeArrowheads="1"/>
          </p:cNvSpPr>
          <p:nvPr/>
        </p:nvSpPr>
        <p:spPr bwMode="auto">
          <a:xfrm>
            <a:off x="3886200" y="6553200"/>
            <a:ext cx="15240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zhangd@szu.edu.cn</a:t>
            </a:r>
            <a:endParaRPr kumimoji="0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TextBox 18"/>
          <p:cNvSpPr txBox="1">
            <a:spLocks noChangeArrowheads="1"/>
          </p:cNvSpPr>
          <p:nvPr/>
        </p:nvSpPr>
        <p:spPr bwMode="auto">
          <a:xfrm>
            <a:off x="457200" y="6553200"/>
            <a:ext cx="1752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E7C9A7-077A-404E-BE39-D35927F3ECAC}" type="datetime5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4"/>
          <p:cNvSpPr txBox="1"/>
          <p:nvPr/>
        </p:nvSpPr>
        <p:spPr bwMode="auto">
          <a:xfrm>
            <a:off x="6629400" y="6553200"/>
            <a:ext cx="21336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1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1030" name="Rectangle 15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876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553200"/>
            <a:ext cx="2133600" cy="2286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060FA7-EC53-4A34-BF09-5AB15464470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SQL -</a:t>
            </a:r>
            <a:r>
              <a:rPr lang="en-US" altLang="zh-CN" sz="4000" b="1" dirty="0"/>
              <a:t>Some interesting facts about SQL</a:t>
            </a:r>
            <a:endParaRPr lang="en-US" altLang="zh-CN" sz="4000" b="1" dirty="0"/>
          </a:p>
        </p:txBody>
      </p:sp>
      <p:sp>
        <p:nvSpPr>
          <p:cNvPr id="3075" name="Rectangle 5"/>
          <p:cNvSpPr>
            <a:spLocks noGrp="1"/>
          </p:cNvSpPr>
          <p:nvPr>
            <p:ph idx="1"/>
          </p:nvPr>
        </p:nvSpPr>
        <p:spPr>
          <a:xfrm>
            <a:off x="381000" y="1676400"/>
            <a:ext cx="8229600" cy="46482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3000" dirty="0">
                <a:ea typeface="宋体" panose="02010600030101010101" pitchFamily="2" charset="-122"/>
              </a:rPr>
              <a:t>Full name of SQL --- Structural Query Language</a:t>
            </a:r>
            <a:endParaRPr lang="en-US" altLang="zh-CN" sz="3000" dirty="0">
              <a:ea typeface="宋体" panose="02010600030101010101" pitchFamily="2" charset="-122"/>
            </a:endParaRPr>
          </a:p>
          <a:p>
            <a:r>
              <a:rPr lang="en-US" altLang="zh-CN" sz="3000" dirty="0">
                <a:ea typeface="宋体" panose="02010600030101010101" pitchFamily="2" charset="-122"/>
              </a:rPr>
              <a:t>Old name --- SEQUEL (Structural English QUEry Language)</a:t>
            </a:r>
            <a:endParaRPr lang="en-US" altLang="zh-CN" sz="3000" dirty="0">
              <a:ea typeface="宋体" panose="02010600030101010101" pitchFamily="2" charset="-122"/>
            </a:endParaRPr>
          </a:p>
          <a:p>
            <a:r>
              <a:rPr lang="en-US" altLang="zh-CN" sz="3000" dirty="0">
                <a:ea typeface="宋体" panose="02010600030101010101" pitchFamily="2" charset="-122"/>
              </a:rPr>
              <a:t>First developed at IBM's San Jose (now Almaden) Research Lab. in 1974.</a:t>
            </a:r>
            <a:endParaRPr lang="en-US" altLang="zh-CN" sz="3000" dirty="0">
              <a:ea typeface="宋体" panose="02010600030101010101" pitchFamily="2" charset="-122"/>
            </a:endParaRPr>
          </a:p>
          <a:p>
            <a:r>
              <a:rPr lang="en-US" altLang="zh-CN" sz="3000" dirty="0">
                <a:ea typeface="宋体" panose="02010600030101010101" pitchFamily="2" charset="-122"/>
              </a:rPr>
              <a:t>Over 100 SQL-based products in the market.</a:t>
            </a:r>
            <a:endParaRPr lang="en-US" altLang="zh-CN" sz="3000" dirty="0">
              <a:ea typeface="宋体" panose="02010600030101010101" pitchFamily="2" charset="-122"/>
            </a:endParaRPr>
          </a:p>
          <a:p>
            <a:r>
              <a:rPr lang="en-US" altLang="zh-CN" sz="3000" dirty="0">
                <a:ea typeface="宋体" panose="02010600030101010101" pitchFamily="2" charset="-122"/>
              </a:rPr>
              <a:t>E.g.: Oracle, Sybase, Ingres, Informix, DB2.</a:t>
            </a:r>
            <a:endParaRPr lang="en-US" altLang="zh-CN" sz="3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DROP TABLE</a:t>
            </a:r>
            <a:endParaRPr lang="en-US" altLang="zh-CN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95288" y="1585913"/>
            <a:ext cx="7696200" cy="5272087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DROP TABLE command allows you to destroy an existing table. 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If we want to permanently remove the student table that we created: </a:t>
            </a:r>
            <a:endParaRPr lang="en-US" altLang="zh-CN" dirty="0">
              <a:ea typeface="宋体" panose="02010600030101010101" pitchFamily="2" charset="-122"/>
            </a:endParaRPr>
          </a:p>
          <a:p>
            <a:pPr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DROP TABLE student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2" name="页脚占位符 3"/>
          <p:cNvSpPr txBox="1">
            <a:spLocks noGrp="1"/>
          </p:cNvSpPr>
          <p:nvPr/>
        </p:nvSpPr>
        <p:spPr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latin typeface="Comic Sans MS" panose="030F0702030302020204" pitchFamily="66" charset="0"/>
                <a:ea typeface="宋体" panose="02010600030101010101" pitchFamily="2" charset="-122"/>
              </a:rPr>
              <a:t>An Introduction to Database System</a:t>
            </a:r>
            <a:endParaRPr lang="en-US" altLang="zh-CN" sz="14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DML modifying contents</a:t>
            </a:r>
            <a:endParaRPr lang="en-US" altLang="zh-CN" dirty="0"/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GB" altLang="zh-CN" b="1" dirty="0">
                <a:ea typeface="宋体" panose="02010600030101010101" pitchFamily="2" charset="-122"/>
              </a:rPr>
              <a:t>INSERT allows insertion of records into a table</a:t>
            </a:r>
            <a:endParaRPr lang="en-GB" altLang="zh-CN" b="1" dirty="0">
              <a:ea typeface="宋体" panose="02010600030101010101" pitchFamily="2" charset="-122"/>
            </a:endParaRPr>
          </a:p>
          <a:p>
            <a:r>
              <a:rPr lang="en-GB" altLang="zh-CN" b="1" dirty="0">
                <a:ea typeface="宋体" panose="02010600030101010101" pitchFamily="2" charset="-122"/>
              </a:rPr>
              <a:t>UPDATE updates existing rows in a table</a:t>
            </a:r>
            <a:endParaRPr lang="en-GB" altLang="zh-CN" b="1" dirty="0">
              <a:ea typeface="宋体" panose="02010600030101010101" pitchFamily="2" charset="-122"/>
            </a:endParaRPr>
          </a:p>
          <a:p>
            <a:r>
              <a:rPr lang="en-GB" altLang="zh-CN" b="1" dirty="0">
                <a:ea typeface="宋体" panose="02010600030101010101" pitchFamily="2" charset="-122"/>
              </a:rPr>
              <a:t>DELETE removes unwanted rows from a table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Insert </a:t>
            </a:r>
            <a:endParaRPr lang="en-US" altLang="zh-CN" dirty="0"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GB" altLang="zh-CN" b="1" dirty="0">
                <a:ea typeface="宋体" panose="02010600030101010101" pitchFamily="2" charset="-122"/>
              </a:rPr>
              <a:t>INSERT INTO emp (empno, ename, job, mgr, hiredate, sal, comm, 	deptno)</a:t>
            </a:r>
            <a:endParaRPr lang="en-GB" altLang="zh-CN" b="1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GB" altLang="zh-CN" b="1" dirty="0">
                <a:ea typeface="宋体" panose="02010600030101010101" pitchFamily="2" charset="-122"/>
              </a:rPr>
              <a:t>VALUES(7500, 'CAMPBELL', 'ANALYST', 7566, '30-OCT-1992', 24500,0, 40);	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Update Command</a:t>
            </a:r>
            <a:endParaRPr lang="en-US" altLang="zh-CN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None/>
            </a:pPr>
            <a:r>
              <a:rPr lang="en-GB" altLang="zh-CN" b="1" dirty="0">
                <a:ea typeface="宋体" panose="02010600030101010101" pitchFamily="2" charset="-122"/>
              </a:rPr>
              <a:t>1)UPDATE emp SET comm = 0;</a:t>
            </a:r>
            <a:endParaRPr lang="en-GB" altLang="zh-CN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dirty="0">
                <a:ea typeface="宋体" panose="02010600030101010101" pitchFamily="2" charset="-122"/>
              </a:rPr>
              <a:t>To give a 15% raise to all Analysts and Clerks in department 20 could use;</a:t>
            </a:r>
            <a:endParaRPr lang="en-GB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GB" altLang="zh-CN" b="1" dirty="0">
                <a:ea typeface="宋体" panose="02010600030101010101" pitchFamily="2" charset="-122"/>
              </a:rPr>
              <a:t>UPDATE emp</a:t>
            </a:r>
            <a:endParaRPr lang="en-GB" altLang="zh-CN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GB" altLang="zh-CN" b="1" dirty="0">
                <a:ea typeface="宋体" panose="02010600030101010101" pitchFamily="2" charset="-122"/>
              </a:rPr>
              <a:t>SET sal = sal* 1.15</a:t>
            </a:r>
            <a:endParaRPr lang="en-GB" altLang="zh-CN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GB" altLang="zh-CN" b="1" dirty="0">
                <a:ea typeface="宋体" panose="02010600030101010101" pitchFamily="2" charset="-122"/>
              </a:rPr>
              <a:t>WHERE (job = 'ANALYST' OR job = 'CLERK') AND deptno = 20;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02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13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33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Delete command</a:t>
            </a: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GB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i.e. To remove from EMP all sales staff who made less than  100 commission last month enter:</a:t>
            </a:r>
            <a:endParaRPr kumimoji="0" lang="en-GB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GB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DELETE FROM </a:t>
            </a:r>
            <a:r>
              <a:rPr kumimoji="0" lang="en-GB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emp</a:t>
            </a:r>
            <a:endParaRPr kumimoji="0" lang="en-GB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WHERE job = 'SALESMAN'</a:t>
            </a:r>
            <a:endParaRPr kumimoji="0" lang="en-GB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AND </a:t>
            </a:r>
            <a:r>
              <a:rPr kumimoji="0" lang="en-GB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comm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&lt; 100;</a:t>
            </a:r>
            <a:endParaRPr kumimoji="0" lang="en-GB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GB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To delete everything in a table :</a:t>
            </a:r>
            <a:endParaRPr kumimoji="0" lang="en-GB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GB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DELETE FROM &lt;</a:t>
            </a:r>
            <a:r>
              <a:rPr kumimoji="0" lang="en-GB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tablename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&gt;;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93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11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36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88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4000" b="1" dirty="0"/>
              <a:t>Basic Structure of an SQL Query </a:t>
            </a:r>
            <a:endParaRPr lang="en-US" altLang="zh-CN" sz="4000" b="1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select    target-attribute-list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from     table-list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where   conditions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u="sng" dirty="0">
                <a:ea typeface="宋体" panose="02010600030101010101" pitchFamily="2" charset="-122"/>
              </a:rPr>
              <a:t>Relational algebra correspondence:</a:t>
            </a:r>
            <a:endParaRPr lang="en-US" altLang="zh-CN" u="sng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select-clause         projection ( )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from-clause          Cartesian product ( )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where-clause        selection ( )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Relation schemas under consideration:</a:t>
            </a:r>
            <a:endParaRPr lang="en-US" altLang="zh-CN" sz="4000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910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Students (SID, Name, GPA, Age)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Courses (Course_no, Title, Dept_Name)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Enrollment (SID, Course_no, Grade)</a:t>
            </a: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en-US" altLang="zh-CN" b="1" u="sng" dirty="0">
                <a:ea typeface="宋体" panose="02010600030101010101" pitchFamily="2" charset="-122"/>
              </a:rPr>
              <a:t>Inserting Tuples into a Table: DML</a:t>
            </a:r>
            <a:endParaRPr lang="en-US" altLang="zh-CN" u="sng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insert into Students values (2006006004, 'LIZI', 20, 3.54);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CONT…</a:t>
            </a:r>
            <a:endParaRPr lang="en-US" altLang="zh-CN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Find the SID, Name , GPA  and AGE of all students whose GPA is higher than 3.01.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select SID,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SName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GPA,AGE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from Students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where GPA &gt; 3.01;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82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09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26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2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600200"/>
            <a:ext cx="7848600" cy="4800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3" name="Rectangle 5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Cont…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To retrieve all attributes of a relation, use the *</a:t>
            </a:r>
            <a:endParaRPr lang="en-US" altLang="zh-CN" sz="4000" dirty="0"/>
          </a:p>
        </p:txBody>
      </p:sp>
      <p:sp>
        <p:nvSpPr>
          <p:cNvPr id="26627" name="Rectangle 6"/>
          <p:cNvSpPr/>
          <p:nvPr/>
        </p:nvSpPr>
        <p:spPr>
          <a:xfrm>
            <a:off x="228600" y="1600200"/>
            <a:ext cx="8915400" cy="13573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333375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Find all students whose GPA is higher than 3.5. </a:t>
            </a:r>
            <a:r>
              <a:rPr lang="en-US" altLang="zh-CN" sz="3300" dirty="0">
                <a:ea typeface="宋体" panose="02010600030101010101" pitchFamily="2" charset="-122"/>
              </a:rPr>
              <a:t> </a:t>
            </a:r>
            <a:endParaRPr lang="en-US" altLang="zh-CN" sz="3300" dirty="0">
              <a:ea typeface="宋体" panose="02010600030101010101" pitchFamily="2" charset="-122"/>
            </a:endParaRPr>
          </a:p>
          <a:p>
            <a:pPr marL="0" lvl="0" indent="333375"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select * from Students where GPA &gt; 3.5</a:t>
            </a:r>
            <a:endParaRPr lang="en-US" altLang="zh-CN" sz="3300" dirty="0">
              <a:ea typeface="宋体" panose="02010600030101010101" pitchFamily="2" charset="-122"/>
            </a:endParaRPr>
          </a:p>
          <a:p>
            <a:pPr marL="0" lvl="0" indent="333375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Calibri" panose="020F0502020204030204" pitchFamily="34" charset="0"/>
                <a:ea typeface="宋体" panose="02010600030101010101" pitchFamily="2" charset="-122"/>
              </a:rPr>
              <a:t>     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662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3048000"/>
            <a:ext cx="8610600" cy="3124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5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Cont…</a:t>
            </a:r>
            <a:endParaRPr lang="en-US" altLang="zh-CN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first SQL standard (SQL-86) was published in 1986 by ANSI. (about 100 pages).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SQL1 was also adopted by ISO in 1987.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major revision made in 1989 (SQL-89).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second SQL standard (SQL2) was announced in 1992. It has about 600 pages.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third SQL standard (SQL3) is under discussion. Expected release time: 20??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Cont…</a:t>
            </a:r>
            <a:endParaRPr lang="en-US" altLang="zh-CN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6781800" cy="19050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The where-clause may be absent.</a:t>
            </a: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</a:rPr>
              <a:t>Find the Names of all students.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select Name from Students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27652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0" y="1600200"/>
            <a:ext cx="1676400" cy="5257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64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Cont…</a:t>
            </a:r>
            <a:endParaRPr lang="en-US" altLang="zh-CN" dirty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610600" cy="48768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800" dirty="0">
                <a:ea typeface="宋体" panose="02010600030101010101" pitchFamily="2" charset="-122"/>
              </a:rPr>
              <a:t>“ select” results do not remove duplicate rows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Duplicate rows can provide additional information.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It may be costly to remove duplicate rows.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To remove duplicate rows,  use “select distinct”  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endParaRPr lang="en-US" altLang="zh-CN" sz="2800" b="1" dirty="0">
              <a:ea typeface="宋体" panose="02010600030101010101" pitchFamily="2" charset="-122"/>
            </a:endParaRPr>
          </a:p>
          <a:p>
            <a:r>
              <a:rPr lang="en-US" altLang="zh-CN" sz="2800" b="1" dirty="0">
                <a:ea typeface="宋体" panose="02010600030101010101" pitchFamily="2" charset="-122"/>
              </a:rPr>
              <a:t>Example:  Find the Names of all students without duplicate rows.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select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distinct</a:t>
            </a:r>
            <a:r>
              <a:rPr lang="en-US" altLang="zh-CN" sz="2800" dirty="0">
                <a:ea typeface="宋体" panose="02010600030101010101" pitchFamily="2" charset="-122"/>
              </a:rPr>
              <a:t> NAME from Students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charRg st="258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Between clause</a:t>
            </a:r>
            <a:endParaRPr lang="en-US" altLang="zh-CN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Example:  Find the names of all students whose GPA is between 3.0 and 3.5.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select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SName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from Students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where GPA between 3.0 and 3.5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not  between ... and … is the opposite of  between … and ... 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76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98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22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62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Like clause</a:t>
            </a:r>
            <a:endParaRPr lang="en-US" altLang="zh-CN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% matches 0 or more characters. 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Example:  Find the course numbers and titles of all courses whose title contains "systems".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select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Course_no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Title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from Courses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where Title like '%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systems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%'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25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62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90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Cont…</a:t>
            </a:r>
            <a:endParaRPr lang="en-US" altLang="zh-CN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Example:  Find all students whose name starts with M and is seven-character long.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select * from Students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where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SName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like ‘M______'     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_  matches exactly one character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82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115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Cont…</a:t>
            </a:r>
            <a:endParaRPr lang="en-US" altLang="zh-CN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Example:  Find all students whose name contains a _.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select * from Students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where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SName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like '%\_ %' escape '\'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Escape character can be defined in a query.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3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81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GB" altLang="zh-CN" sz="4000" b="1" dirty="0"/>
              <a:t>THE ORDER BY CLAUSE</a:t>
            </a:r>
            <a:endParaRPr lang="en-US" altLang="zh-CN" sz="4000" b="1" dirty="0"/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GB" altLang="zh-CN" sz="2400" b="1" dirty="0">
                <a:ea typeface="宋体" panose="02010600030101010101" pitchFamily="2" charset="-122"/>
              </a:rPr>
              <a:t>The use of ORDER BY causes data to be sorted (by default) as follows:-</a:t>
            </a:r>
            <a:endParaRPr lang="en-GB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400" b="1" dirty="0">
                <a:ea typeface="宋体" panose="02010600030101010101" pitchFamily="2" charset="-122"/>
              </a:rPr>
              <a:t>	NUMERICS		ascending order by value</a:t>
            </a:r>
            <a:endParaRPr lang="en-GB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400" b="1" dirty="0">
                <a:ea typeface="宋体" panose="02010600030101010101" pitchFamily="2" charset="-122"/>
              </a:rPr>
              <a:t>	DATES		chronological order</a:t>
            </a:r>
            <a:endParaRPr lang="en-GB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400" b="1" dirty="0">
                <a:ea typeface="宋体" panose="02010600030101010101" pitchFamily="2" charset="-122"/>
              </a:rPr>
              <a:t>	CHAR			alphabetically</a:t>
            </a:r>
            <a:endParaRPr lang="en-GB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400" b="1" dirty="0">
                <a:ea typeface="宋体" panose="02010600030101010101" pitchFamily="2" charset="-122"/>
              </a:rPr>
              <a:t>The keyword DESC causes the sort to be reversed.</a:t>
            </a:r>
            <a:endParaRPr lang="en-GB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400" b="1" dirty="0">
                <a:ea typeface="宋体" panose="02010600030101010101" pitchFamily="2" charset="-122"/>
              </a:rPr>
              <a:t>NULL values in a sorted column will always be sorted high, i.e. they will be first when values are sorted in descending order and last when sorted in ascending order.</a:t>
            </a:r>
            <a:r>
              <a:rPr lang="en-GB" altLang="zh-CN" sz="2400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Cont…</a:t>
            </a:r>
            <a:endParaRPr lang="en-US" altLang="zh-CN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Shows the ID, name and hire date of employees with earliest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hiredate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first.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GB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GB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SELECT </a:t>
            </a:r>
            <a:r>
              <a:rPr kumimoji="0" lang="en-GB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empno</a:t>
            </a:r>
            <a:r>
              <a:rPr kumimoji="0" lang="en-GB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GB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ename</a:t>
            </a:r>
            <a:r>
              <a:rPr kumimoji="0" lang="en-GB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GB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hiredate</a:t>
            </a:r>
            <a:r>
              <a:rPr kumimoji="0" lang="en-GB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GB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GB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FROM </a:t>
            </a:r>
            <a:r>
              <a:rPr kumimoji="0" lang="en-GB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emp</a:t>
            </a:r>
            <a:endParaRPr kumimoji="0" lang="en-GB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GB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ORDER </a:t>
            </a:r>
            <a:r>
              <a:rPr kumimoji="0" lang="en-GB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BY </a:t>
            </a:r>
            <a:r>
              <a:rPr kumimoji="0" lang="en-GB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hiredate</a:t>
            </a:r>
            <a:r>
              <a:rPr kumimoji="0" lang="en-GB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;</a:t>
            </a:r>
            <a:endParaRPr kumimoji="0" lang="en-GB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GB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77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108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12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GB" altLang="zh-CN" b="1" dirty="0"/>
              <a:t>JOINING TABLES</a:t>
            </a:r>
            <a:endParaRPr lang="en-US" altLang="zh-CN" b="1" dirty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1645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What if we want to combine two tables for some information?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</a:rPr>
              <a:t>EMP:{EMPNO,</a:t>
            </a:r>
            <a:r>
              <a:rPr lang="en-GB" altLang="zh-CN" b="1" dirty="0">
                <a:ea typeface="宋体" panose="02010600030101010101" pitchFamily="2" charset="-122"/>
              </a:rPr>
              <a:t> ENAME,</a:t>
            </a:r>
            <a:r>
              <a:rPr lang="en-US" altLang="zh-CN" b="1" dirty="0">
                <a:ea typeface="宋体" panose="02010600030101010101" pitchFamily="2" charset="-122"/>
              </a:rPr>
              <a:t>…  DEPTNO}</a:t>
            </a: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</a:rPr>
              <a:t>DEPT:{</a:t>
            </a:r>
            <a:r>
              <a:rPr lang="en-GB" altLang="zh-CN" b="1" dirty="0">
                <a:ea typeface="宋体" panose="02010600030101010101" pitchFamily="2" charset="-122"/>
              </a:rPr>
              <a:t>DEPTNO</a:t>
            </a:r>
            <a:r>
              <a:rPr lang="en-US" altLang="zh-CN" b="1" dirty="0">
                <a:ea typeface="宋体" panose="02010600030101010101" pitchFamily="2" charset="-122"/>
              </a:rPr>
              <a:t> ,DNAME,LOC} EMP-</a:t>
            </a: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Into: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</a:rPr>
              <a:t>EMP-DEPT:{EMPNO,</a:t>
            </a:r>
            <a:r>
              <a:rPr lang="en-GB" altLang="zh-CN" b="1" dirty="0">
                <a:ea typeface="宋体" panose="02010600030101010101" pitchFamily="2" charset="-122"/>
              </a:rPr>
              <a:t> ENAME,</a:t>
            </a:r>
            <a:r>
              <a:rPr lang="en-US" altLang="zh-CN" b="1" dirty="0">
                <a:ea typeface="宋体" panose="02010600030101010101" pitchFamily="2" charset="-122"/>
              </a:rPr>
              <a:t>…</a:t>
            </a:r>
            <a:r>
              <a:rPr lang="en-GB" altLang="zh-CN" b="1" dirty="0">
                <a:ea typeface="宋体" panose="02010600030101010101" pitchFamily="2" charset="-122"/>
              </a:rPr>
              <a:t>DEPTNO</a:t>
            </a:r>
            <a:r>
              <a:rPr lang="en-US" altLang="zh-CN" b="1" dirty="0">
                <a:ea typeface="宋体" panose="02010600030101010101" pitchFamily="2" charset="-122"/>
              </a:rPr>
              <a:t> ,DNAME,LOC}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GB" altLang="zh-CN" b="1" dirty="0"/>
              <a:t>JOINING TABLES</a:t>
            </a:r>
            <a:r>
              <a:rPr lang="en-GB" altLang="zh-CN" dirty="0"/>
              <a:t> in SQL</a:t>
            </a:r>
            <a:endParaRPr lang="en-US" altLang="zh-CN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GB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Find Allen's name and salary from the EMP table and location of Allen's department from the DEPT  table.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GB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SELECT </a:t>
            </a:r>
            <a:r>
              <a:rPr kumimoji="0" lang="en-GB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ename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GB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sal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GB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loc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GB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FROM </a:t>
            </a:r>
            <a:r>
              <a:rPr kumimoji="0" lang="en-GB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emp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GB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dept</a:t>
            </a:r>
            <a:endParaRPr kumimoji="0" lang="en-GB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WHERE </a:t>
            </a:r>
            <a:r>
              <a:rPr kumimoji="0" lang="en-GB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ename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 'ALLEN' 	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(search condition)</a:t>
            </a:r>
            <a:endParaRPr kumimoji="0" lang="en-GB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AND </a:t>
            </a:r>
            <a:r>
              <a:rPr kumimoji="0" lang="en-GB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emp.deptno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GB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dept.deptno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;     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(join condition)</a:t>
            </a:r>
            <a:endParaRPr kumimoji="0" lang="en-GB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GB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06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30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4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195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b="1" dirty="0"/>
              <a:t>Major Components of SQL </a:t>
            </a:r>
            <a:endParaRPr lang="en-US" altLang="zh-CN" b="1" dirty="0"/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DDL --- Data Definition Language used to define tables.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DML --- Data Manipulation Language (Interactive DML, ISQL) used to manipulate data directly.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Embedded DML (Embedded SQL) which supports the manipulation of data from a program in a high-level programming language.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View Definition used to create different ways to look at a database.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Authorization (DCL).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Integrity Constraints which defines various constraints on the data.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Transaction Definition which defines which group of commands should be treated as an atomic command.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Alias for a table</a:t>
            </a:r>
            <a:endParaRPr lang="en-US" altLang="zh-CN" dirty="0"/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4543425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en-GB" altLang="zh-CN" sz="2400" dirty="0">
                <a:ea typeface="宋体" panose="02010600030101010101" pitchFamily="2" charset="-122"/>
              </a:rPr>
              <a:t>Table names can be </a:t>
            </a:r>
            <a:r>
              <a:rPr lang="en-GB" altLang="zh-CN" sz="2400" b="1" dirty="0">
                <a:ea typeface="宋体" panose="02010600030101010101" pitchFamily="2" charset="-122"/>
              </a:rPr>
              <a:t>abbreviated</a:t>
            </a:r>
            <a:r>
              <a:rPr lang="en-GB" altLang="zh-CN" sz="2400" dirty="0">
                <a:ea typeface="宋体" panose="02010600030101010101" pitchFamily="2" charset="-122"/>
              </a:rPr>
              <a:t> in order to simplify what is typed in with the query.</a:t>
            </a:r>
            <a:endParaRPr lang="en-GB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GB" altLang="zh-CN" sz="2400" dirty="0">
                <a:ea typeface="宋体" panose="02010600030101010101" pitchFamily="2" charset="-122"/>
              </a:rPr>
              <a:t>In this example E and D are abbreviated names for emp and dept.</a:t>
            </a:r>
            <a:endParaRPr lang="en-GB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GB" altLang="zh-CN" sz="2400" dirty="0">
                <a:ea typeface="宋体" panose="02010600030101010101" pitchFamily="2" charset="-122"/>
              </a:rPr>
              <a:t>List the department name and all employee data for employees that work in luton;</a:t>
            </a:r>
            <a:endParaRPr lang="en-GB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zh-CN" sz="2400" b="1" dirty="0">
                <a:ea typeface="宋体" panose="02010600030101010101" pitchFamily="2" charset="-122"/>
              </a:rPr>
              <a:t>SELECT dname, E.*  </a:t>
            </a:r>
            <a:endParaRPr lang="en-GB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zh-CN" sz="2400" b="1" dirty="0">
                <a:ea typeface="宋体" panose="02010600030101010101" pitchFamily="2" charset="-122"/>
              </a:rPr>
              <a:t>FROM emp E, dept D</a:t>
            </a:r>
            <a:endParaRPr lang="en-GB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zh-CN" sz="2400" b="1" dirty="0">
                <a:ea typeface="宋体" panose="02010600030101010101" pitchFamily="2" charset="-122"/>
              </a:rPr>
              <a:t>WHERE E.deptno = D.deptno AND loc = 'LUTON'</a:t>
            </a:r>
            <a:endParaRPr lang="en-GB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zh-CN" sz="2400" b="1" dirty="0">
                <a:ea typeface="宋体" panose="02010600030101010101" pitchFamily="2" charset="-122"/>
              </a:rPr>
              <a:t>ORDER BY E.deptno;</a:t>
            </a:r>
            <a:endParaRPr lang="en-GB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GB" altLang="zh-CN" sz="2400" b="1" dirty="0">
                <a:ea typeface="宋体" panose="02010600030101010101" pitchFamily="2" charset="-122"/>
              </a:rPr>
              <a:t>Note – if we didn’t have ORDER BY E.deptno, but had ORDER BY deptno--a syntax error!!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230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250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269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313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332" end="4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GB" altLang="zh-CN" b="1" dirty="0"/>
              <a:t>Joining a Table to Itself</a:t>
            </a:r>
            <a:endParaRPr lang="en-US" altLang="zh-CN" b="1" dirty="0"/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None/>
            </a:pPr>
            <a:r>
              <a:rPr lang="en-GB" altLang="zh-CN" sz="2800" b="1" dirty="0">
                <a:ea typeface="宋体" panose="02010600030101010101" pitchFamily="2" charset="-122"/>
              </a:rPr>
              <a:t>We want to know the name and salary of the workers who earn more than their manager.</a:t>
            </a:r>
            <a:endParaRPr lang="en-GB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endParaRPr lang="en-GB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EMP:{EMPNO,</a:t>
            </a:r>
            <a:r>
              <a:rPr lang="en-GB" altLang="zh-CN" sz="2800" b="1" dirty="0">
                <a:ea typeface="宋体" panose="02010600030101010101" pitchFamily="2" charset="-122"/>
              </a:rPr>
              <a:t> ENAME,</a:t>
            </a:r>
            <a:r>
              <a:rPr lang="en-GB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MGR</a:t>
            </a:r>
            <a:r>
              <a:rPr lang="en-US" altLang="zh-CN" sz="2800" b="1" dirty="0">
                <a:ea typeface="宋体" panose="02010600030101010101" pitchFamily="2" charset="-122"/>
              </a:rPr>
              <a:t>… ,SAL}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endParaRPr lang="en-GB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zh-CN" sz="2800" b="1" dirty="0">
                <a:ea typeface="宋体" panose="02010600030101010101" pitchFamily="2" charset="-122"/>
              </a:rPr>
              <a:t>SELECT WORKER.ename, WORKER.sal </a:t>
            </a:r>
            <a:endParaRPr lang="en-GB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zh-CN" sz="2800" b="1" dirty="0">
                <a:ea typeface="宋体" panose="02010600030101010101" pitchFamily="2" charset="-122"/>
              </a:rPr>
              <a:t>FROM emp WORKER, emp MANAGER</a:t>
            </a:r>
            <a:endParaRPr lang="en-GB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GB" altLang="zh-CN" sz="2800" b="1" dirty="0">
                <a:ea typeface="宋体" panose="02010600030101010101" pitchFamily="2" charset="-122"/>
              </a:rPr>
              <a:t>WHERE WORKER.mgr = MANAGER.empno AND WORKER.sal &gt; MANAGER.sal;</a:t>
            </a:r>
            <a:endParaRPr lang="en-GB" altLang="zh-CN" sz="2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116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149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178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Cont…</a:t>
            </a:r>
            <a:endParaRPr lang="en-US" altLang="zh-CN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GB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Find the name and salary of all employees that earn more than Jones.</a:t>
            </a:r>
            <a:endParaRPr kumimoji="0" lang="en-GB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SELECT </a:t>
            </a:r>
            <a:r>
              <a:rPr kumimoji="0" lang="en-GB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X.ename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GB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X.sal</a:t>
            </a:r>
            <a:endParaRPr kumimoji="0" lang="en-GB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GB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FROM </a:t>
            </a:r>
            <a:r>
              <a:rPr kumimoji="0" lang="en-GB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emp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X, </a:t>
            </a:r>
            <a:r>
              <a:rPr kumimoji="0" lang="en-GB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emp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Y</a:t>
            </a:r>
            <a:endParaRPr kumimoji="0" lang="en-GB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GB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WHERE </a:t>
            </a:r>
            <a:r>
              <a:rPr kumimoji="0" lang="en-GB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X.sal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&gt; </a:t>
            </a:r>
            <a:r>
              <a:rPr kumimoji="0" lang="en-GB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Y.sal</a:t>
            </a:r>
            <a:endParaRPr kumimoji="0" lang="en-GB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</a:t>
            </a:r>
            <a:r>
              <a:rPr kumimoji="0" lang="en-GB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AND </a:t>
            </a:r>
            <a:r>
              <a:rPr kumimoji="0" lang="en-GB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Y.ename</a:t>
            </a:r>
            <a:r>
              <a:rPr kumimoji="0" lang="en-GB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 'JONES';</a:t>
            </a:r>
            <a:endParaRPr kumimoji="0" lang="en-GB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How to change it if I want to know who earn not less than john?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6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91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13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37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71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Alias</a:t>
            </a:r>
            <a:endParaRPr lang="en-US" altLang="zh-CN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Example: Find the names and GPAs of all students who take Course A.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select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SName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GPA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from   Students s, Enrollment e, Courses c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where  Title = '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CourseA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'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   and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s.SID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e.SID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    and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e.Course_no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c.Course_no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s, e and c are (relational) tuple variables (aliases, correlation names) for relations Students,  Enrollment and Courses.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Tuple variables can be used to simplify query specification and save time.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Tuple variables are also useful when tuples from the same relation need to be compared. 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69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92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43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75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214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266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268" end="3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391" end="4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466" end="5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Cont…</a:t>
            </a:r>
            <a:endParaRPr lang="en-US" altLang="zh-CN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Example:  Find the ID information of all pairs of students who have the same GPA.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select s1.SID, s2.SID 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from Students s1, Students s2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where s1.GPA = s2.GPA 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 and s1.SID &lt; s2.SID 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82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14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53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85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Cont…</a:t>
            </a:r>
            <a:endParaRPr lang="en-US" altLang="zh-CN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Example:  Find the names of all students whose GPA is higher than CHENSHI 's GPA.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select s1.SName 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from Students s1, Students s2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where s2.SName = 'CHENGSHI'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    and s1.GPA &gt; s2.GPA 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82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08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46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182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Cont…</a:t>
            </a:r>
            <a:endParaRPr lang="en-US" altLang="zh-CN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8915400" cy="2667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Find the names and GPAs of all students who take database systems.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select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SName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, GPA from Students, Enrollment, Courses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where Title = `DBS‘ and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Students.SID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Enrollment.SID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and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Enrollment.Course_no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Courses.Course_no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1988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4267200"/>
            <a:ext cx="7086600" cy="182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67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120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147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205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4000" dirty="0"/>
              <a:t>Set Operation :Union Intersect &amp; Minus</a:t>
            </a:r>
            <a:endParaRPr lang="en-US" altLang="zh-CN" sz="4000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SQL supports three set operations: union, intersect, minus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Union compatibility is required.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Consider the following two relations: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</a:rPr>
              <a:t>G_Students(SID, Name, GPA, GRE, Dept_Name)</a:t>
            </a: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</a:rPr>
              <a:t>Instructors(SID, Name, Office, Salary, Dept_Name)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Union</a:t>
            </a:r>
            <a:endParaRPr lang="en-US" altLang="zh-CN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Example:  Find the names of those people who are either select lesson 21001001 or  lesson 22003002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(select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SName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from students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where   SID=any (select SID from enrollment      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where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course_no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=21001001)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union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(select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SName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from students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where   SID=any (select SID from enrollment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where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course_no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=22003002) )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9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129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182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212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224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258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307" end="3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Cont…</a:t>
            </a:r>
            <a:endParaRPr lang="en-US" altLang="zh-CN" dirty="0"/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3528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b="1" dirty="0">
                <a:ea typeface="宋体" panose="02010600030101010101" pitchFamily="2" charset="-122"/>
              </a:rPr>
              <a:t>union </a:t>
            </a:r>
            <a:r>
              <a:rPr lang="en-US" altLang="zh-CN" dirty="0">
                <a:ea typeface="宋体" panose="02010600030101010101" pitchFamily="2" charset="-122"/>
              </a:rPr>
              <a:t>removes duplicate rows.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b="1" dirty="0">
                <a:ea typeface="宋体" panose="02010600030101010101" pitchFamily="2" charset="-122"/>
              </a:rPr>
              <a:t>union all </a:t>
            </a:r>
            <a:r>
              <a:rPr lang="en-US" altLang="zh-CN" dirty="0">
                <a:ea typeface="宋体" panose="02010600030101010101" pitchFamily="2" charset="-122"/>
              </a:rPr>
              <a:t>keeps duplicate rows.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b="1" dirty="0"/>
              <a:t>Domain Types in DB2</a:t>
            </a:r>
            <a:endParaRPr lang="en-US" altLang="zh-CN" b="1" dirty="0"/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CHAR(n) --- fixed length character string of length n, n &lt; 254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varchar(n) --- variable length character string of length up to n, n &lt;= 4000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DECIMAL(n,m) --- float point of n digits, of which m digits are after the decimal point,      n &gt;= m &gt;= 0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REAL --- single precision floating point Values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Range: -3.402E+38 ~-1.175E-37 OR 1.175E-37 ~-3.402E+38 OR 0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Integer --- integer of up to 10 digits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Range: -2147483648 ~2147483647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DATE--- DD-MM-YY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TIME-HH.MM.SS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TIMESTAMP: DD-MM-YY-HH.MM.SS.000000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Set Operation: Intersect</a:t>
            </a:r>
            <a:endParaRPr lang="en-US" altLang="zh-CN" dirty="0"/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Example: Find the names of those people who  select lesson 21001001 and lesson 22003002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   (select SName from students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    where   SID=any (select SID from enrollment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       where course_no=21001001) )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     intersect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     (select SName from students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    where   SID=any (select SID from enrollment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       where course_no=22003002) ) 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88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12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169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204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219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253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302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Set Operation: Minus</a:t>
            </a:r>
            <a:endParaRPr lang="en-US" altLang="zh-CN" dirty="0"/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Example: Find the names of those who select lesson 21001001 but has not select the lesson 22003002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  (select SName from students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    where   SID=any (select SID from enrollment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       where course_no=21001001) )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    minus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     (select SName from students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    where   SID=any (select SID from enrollment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       where course_no=22003002) )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Set Operation: IN &amp; NOT IN</a:t>
            </a:r>
            <a:endParaRPr lang="en-US" altLang="zh-CN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229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Example: Find all students who are 20, 21, or 19 years old.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select * from Students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where Age in (19, 20, 21)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not in is the opposite of in.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60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91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127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Nested Query</a:t>
            </a:r>
            <a:endParaRPr lang="en-US" altLang="zh-CN" dirty="0"/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GB" altLang="zh-CN" sz="2800" dirty="0">
                <a:ea typeface="宋体" panose="02010600030101010101" pitchFamily="2" charset="-122"/>
              </a:rPr>
              <a:t>SELECT  select-list</a:t>
            </a:r>
            <a:endParaRPr lang="en-GB" altLang="zh-CN" sz="2800" dirty="0">
              <a:ea typeface="宋体" panose="02010600030101010101" pitchFamily="2" charset="-122"/>
            </a:endParaRPr>
          </a:p>
          <a:p>
            <a:r>
              <a:rPr lang="en-GB" altLang="zh-CN" sz="2800" dirty="0">
                <a:ea typeface="宋体" panose="02010600030101010101" pitchFamily="2" charset="-122"/>
              </a:rPr>
              <a:t>	FROM .........</a:t>
            </a:r>
            <a:endParaRPr lang="en-GB" altLang="zh-CN" sz="2800" dirty="0">
              <a:ea typeface="宋体" panose="02010600030101010101" pitchFamily="2" charset="-122"/>
            </a:endParaRPr>
          </a:p>
          <a:p>
            <a:r>
              <a:rPr lang="en-GB" altLang="zh-CN" sz="2800" dirty="0">
                <a:ea typeface="宋体" panose="02010600030101010101" pitchFamily="2" charset="-122"/>
              </a:rPr>
              <a:t>	WHERE  (select-field1, select-field2,.........)</a:t>
            </a:r>
            <a:endParaRPr lang="en-GB" altLang="zh-CN" sz="2800" dirty="0">
              <a:ea typeface="宋体" panose="02010600030101010101" pitchFamily="2" charset="-122"/>
            </a:endParaRPr>
          </a:p>
          <a:p>
            <a:r>
              <a:rPr lang="en-GB" altLang="zh-CN" sz="2800" dirty="0">
                <a:ea typeface="宋体" panose="02010600030101010101" pitchFamily="2" charset="-122"/>
              </a:rPr>
              <a:t>		comparison operator</a:t>
            </a:r>
            <a:endParaRPr lang="en-GB" altLang="zh-CN" sz="2800" dirty="0">
              <a:ea typeface="宋体" panose="02010600030101010101" pitchFamily="2" charset="-122"/>
            </a:endParaRPr>
          </a:p>
          <a:p>
            <a:r>
              <a:rPr lang="en-GB" altLang="zh-CN" sz="2800" dirty="0">
                <a:ea typeface="宋体" panose="02010600030101010101" pitchFamily="2" charset="-122"/>
              </a:rPr>
              <a:t>			(SELECT  select-list2</a:t>
            </a:r>
            <a:endParaRPr lang="en-GB" altLang="zh-CN" sz="2800" dirty="0">
              <a:ea typeface="宋体" panose="02010600030101010101" pitchFamily="2" charset="-122"/>
            </a:endParaRPr>
          </a:p>
          <a:p>
            <a:r>
              <a:rPr lang="en-GB" altLang="zh-CN" sz="2800" dirty="0">
                <a:ea typeface="宋体" panose="02010600030101010101" pitchFamily="2" charset="-122"/>
              </a:rPr>
              <a:t>				FROM........</a:t>
            </a:r>
            <a:endParaRPr lang="en-GB" altLang="zh-CN" sz="2800" dirty="0">
              <a:ea typeface="宋体" panose="02010600030101010101" pitchFamily="2" charset="-122"/>
            </a:endParaRPr>
          </a:p>
          <a:p>
            <a:r>
              <a:rPr lang="en-GB" altLang="zh-CN" sz="2800" dirty="0">
                <a:ea typeface="宋体" panose="02010600030101010101" pitchFamily="2" charset="-122"/>
              </a:rPr>
              <a:t>				WHERE (..........))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Nested Query</a:t>
            </a:r>
            <a:endParaRPr lang="en-US" altLang="zh-CN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Example: Find the names of all students who take at least one course offered by the College Of Software college. 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select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sName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from Students s, Enrollment e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where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s.SID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e.SID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and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e.Course_no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in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(select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Course_no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from Courses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  where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C_name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 ' College Of Software')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114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128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16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203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248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Cont…</a:t>
            </a:r>
            <a:endParaRPr lang="en-US" altLang="zh-CN" dirty="0"/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(2) 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select SName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from Students where SID in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(select SID from Enrollment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where Course_no in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(select Course_no from Courses     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where c_name = 'College Of Software'))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6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2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47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76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95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132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GB" altLang="zh-CN" dirty="0"/>
              <a:t>comparison-operator:</a:t>
            </a:r>
            <a:endParaRPr lang="en-US" altLang="zh-CN" dirty="0"/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GB" altLang="zh-CN" dirty="0">
                <a:ea typeface="宋体" panose="02010600030101010101" pitchFamily="2" charset="-122"/>
              </a:rPr>
              <a:t>ALL  -- the comparison must be true for all returned values.</a:t>
            </a:r>
            <a:endParaRPr lang="en-GB" altLang="zh-CN" dirty="0">
              <a:ea typeface="宋体" panose="02010600030101010101" pitchFamily="2" charset="-122"/>
            </a:endParaRPr>
          </a:p>
          <a:p>
            <a:r>
              <a:rPr lang="en-GB" altLang="zh-CN" dirty="0">
                <a:ea typeface="宋体" panose="02010600030101010101" pitchFamily="2" charset="-122"/>
              </a:rPr>
              <a:t>ANY -- The comparison need only be true for one returned value.</a:t>
            </a:r>
            <a:endParaRPr lang="en-GB" altLang="zh-CN" dirty="0">
              <a:ea typeface="宋体" panose="02010600030101010101" pitchFamily="2" charset="-122"/>
            </a:endParaRPr>
          </a:p>
          <a:p>
            <a:r>
              <a:rPr lang="en-GB" altLang="zh-CN" dirty="0">
                <a:ea typeface="宋体" panose="02010600030101010101" pitchFamily="2" charset="-122"/>
              </a:rPr>
              <a:t>IN  may be used in place of  = ANY.</a:t>
            </a:r>
            <a:endParaRPr lang="en-GB" altLang="zh-CN" dirty="0">
              <a:ea typeface="宋体" panose="02010600030101010101" pitchFamily="2" charset="-122"/>
            </a:endParaRPr>
          </a:p>
          <a:p>
            <a:r>
              <a:rPr lang="en-GB" altLang="zh-CN" dirty="0">
                <a:ea typeface="宋体" panose="02010600030101010101" pitchFamily="2" charset="-122"/>
              </a:rPr>
              <a:t>NOT IN  may be used in place of !=  ALL.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Cont…</a:t>
            </a:r>
            <a:endParaRPr lang="en-US" altLang="zh-CN" dirty="0"/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previous query is a </a:t>
            </a:r>
            <a:r>
              <a:rPr lang="en-US" altLang="zh-CN" b="1" dirty="0">
                <a:ea typeface="宋体" panose="02010600030101010101" pitchFamily="2" charset="-122"/>
              </a:rPr>
              <a:t>nested query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query outside is an </a:t>
            </a:r>
            <a:r>
              <a:rPr lang="en-US" altLang="zh-CN" b="1" dirty="0">
                <a:ea typeface="宋体" panose="02010600030101010101" pitchFamily="2" charset="-122"/>
              </a:rPr>
              <a:t>outer query </a:t>
            </a:r>
            <a:r>
              <a:rPr lang="en-US" altLang="zh-CN" dirty="0">
                <a:ea typeface="宋体" panose="02010600030101010101" pitchFamily="2" charset="-122"/>
              </a:rPr>
              <a:t>and the query nested under the outer query is an </a:t>
            </a:r>
            <a:r>
              <a:rPr lang="en-US" altLang="zh-CN" b="1" dirty="0">
                <a:ea typeface="宋体" panose="02010600030101010101" pitchFamily="2" charset="-122"/>
              </a:rPr>
              <a:t>inner query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Multiple nesting's are allowed.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semantics of the above query is to </a:t>
            </a:r>
            <a:r>
              <a:rPr lang="en-US" altLang="zh-CN" b="1" dirty="0">
                <a:ea typeface="宋体" panose="02010600030101010101" pitchFamily="2" charset="-122"/>
              </a:rPr>
              <a:t>evaluate the inner query first and evaluate the outer query last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Many nested queries have equivalent non-nested versions.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Non Nested Equivalent</a:t>
            </a:r>
            <a:endParaRPr lang="en-US" altLang="zh-CN" dirty="0"/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b="1" dirty="0">
                <a:ea typeface="宋体" panose="02010600030101010101" pitchFamily="2" charset="-122"/>
              </a:rPr>
              <a:t>The previous query is equivalent to: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(1)  select SName  from Students s, Enrollment e, Courses c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where s.SID = e.SID  and e.Course_no =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 c.Course_no and c.c_name = 'College Of Software '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37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97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138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Correlated Query</a:t>
            </a:r>
            <a:endParaRPr lang="en-US" altLang="zh-CN" dirty="0"/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Definition: If some attributes of a relation declared in the from clause of an </a:t>
            </a:r>
            <a:r>
              <a:rPr lang="en-US" altLang="zh-CN" sz="2800" b="1" dirty="0">
                <a:ea typeface="宋体" panose="02010600030101010101" pitchFamily="2" charset="-122"/>
              </a:rPr>
              <a:t>outer query </a:t>
            </a:r>
            <a:r>
              <a:rPr lang="en-US" altLang="zh-CN" sz="2800" dirty="0">
                <a:ea typeface="宋体" panose="02010600030101010101" pitchFamily="2" charset="-122"/>
              </a:rPr>
              <a:t>are referenced in the where clause of an </a:t>
            </a:r>
            <a:r>
              <a:rPr lang="en-US" altLang="zh-CN" sz="2800" b="1" dirty="0">
                <a:ea typeface="宋体" panose="02010600030101010101" pitchFamily="2" charset="-122"/>
              </a:rPr>
              <a:t>inner query</a:t>
            </a:r>
            <a:r>
              <a:rPr lang="en-US" altLang="zh-CN" sz="2800" dirty="0">
                <a:ea typeface="宋体" panose="02010600030101010101" pitchFamily="2" charset="-122"/>
              </a:rPr>
              <a:t>, then the two queries are said to be </a:t>
            </a:r>
            <a:r>
              <a:rPr lang="en-US" altLang="zh-CN" sz="2800" b="1" dirty="0">
                <a:ea typeface="宋体" panose="02010600030101010101" pitchFamily="2" charset="-122"/>
              </a:rPr>
              <a:t>correlated</a:t>
            </a:r>
            <a:r>
              <a:rPr lang="en-US" altLang="zh-CN" sz="2800" dirty="0">
                <a:ea typeface="宋体" panose="02010600030101010101" pitchFamily="2" charset="-122"/>
              </a:rPr>
              <a:t>, and the inner query is called a correlated inner query.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Find the names of all student  who has select the CourseA.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select sname from students where SID in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(select SID from enrollment where course_no in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(select course_no from courses where title='CourseA' )) 	 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GB" altLang="zh-CN" sz="4000" b="1" dirty="0"/>
              <a:t>THE DATA DEFINITION LANGUAGE</a:t>
            </a:r>
            <a:r>
              <a:rPr lang="en-GB" altLang="zh-CN" sz="4000" dirty="0"/>
              <a:t> (DDL) in SQL</a:t>
            </a:r>
            <a:endParaRPr lang="en-US" altLang="zh-CN" sz="4000" dirty="0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GB" altLang="zh-CN" sz="2800" b="1" dirty="0">
                <a:ea typeface="宋体" panose="02010600030101010101" pitchFamily="2" charset="-122"/>
              </a:rPr>
              <a:t>CREATE	</a:t>
            </a:r>
            <a:endParaRPr lang="en-GB" altLang="zh-CN" sz="2800" b="1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GB" altLang="zh-CN" sz="2400" b="1" dirty="0">
                <a:ea typeface="宋体" panose="02010600030101010101" pitchFamily="2" charset="-122"/>
              </a:rPr>
              <a:t>used to create new objects (tables, views, etc.) in the database</a:t>
            </a:r>
            <a:endParaRPr lang="en-GB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800" b="1" dirty="0">
                <a:ea typeface="宋体" panose="02010600030101010101" pitchFamily="2" charset="-122"/>
              </a:rPr>
              <a:t>ALTER	</a:t>
            </a:r>
            <a:endParaRPr lang="en-GB" altLang="zh-CN" sz="2800" b="1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GB" altLang="zh-CN" sz="2400" b="1" dirty="0">
                <a:ea typeface="宋体" panose="02010600030101010101" pitchFamily="2" charset="-122"/>
              </a:rPr>
              <a:t>used to change the structure of an existing object</a:t>
            </a:r>
            <a:endParaRPr lang="en-GB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800" b="1" dirty="0">
                <a:ea typeface="宋体" panose="02010600030101010101" pitchFamily="2" charset="-122"/>
              </a:rPr>
              <a:t>DROP</a:t>
            </a:r>
            <a:endParaRPr lang="en-GB" altLang="zh-CN" sz="2800" b="1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GB" altLang="zh-CN" sz="2400" b="1" dirty="0">
                <a:ea typeface="宋体" panose="02010600030101010101" pitchFamily="2" charset="-122"/>
              </a:rPr>
              <a:t>used to remove the object from the database, (all its data plus any reference to it in the data dictionary)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Cont…</a:t>
            </a:r>
            <a:endParaRPr lang="en-US" altLang="zh-CN" dirty="0"/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Evaluation of correlated queries: </a:t>
            </a:r>
            <a:r>
              <a:rPr lang="en-US" altLang="zh-CN" sz="2800" dirty="0">
                <a:ea typeface="宋体" panose="02010600030101010101" pitchFamily="2" charset="-122"/>
              </a:rPr>
              <a:t>for each tuple  in the outer query, evaluate the inner query once.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The scoping rule of attribute names: 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  select ... from R1, ..., Rk where ...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 (select ... from S1, ..., Sm 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where S1.A = R2.B and C = D and ... )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(1)  If attribute C is not an attribute in S1, ..., Sm, and C is an attribute in  some Ri, then C = Ri.C.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(2)  If C is in both Sj and Ri, then C = Sj.C.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4000" b="1" dirty="0">
                <a:ea typeface="宋体" panose="02010600030101010101" pitchFamily="2" charset="-122"/>
              </a:rPr>
              <a:t>Other set comparison operators:  </a:t>
            </a:r>
            <a:endParaRPr lang="en-US" altLang="zh-CN" sz="4000" b="1" dirty="0">
              <a:ea typeface="宋体" panose="02010600030101010101" pitchFamily="2" charset="-122"/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&lt;some,  &lt;=some,  &gt;=some,  =some,  &lt;&gt;some,  &gt;any,  &lt;any,  &lt;=any,    &gt;=any,  =any,  &lt;&gt;any,  &gt;all,  &lt;all,  &lt;=all,  &gt;=all,  =all,   &lt;&gt;all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some</a:t>
            </a:r>
            <a:r>
              <a:rPr lang="en-US" altLang="zh-CN" sz="2800" dirty="0">
                <a:ea typeface="宋体" panose="02010600030101010101" pitchFamily="2" charset="-122"/>
              </a:rPr>
              <a:t> and </a:t>
            </a:r>
            <a:r>
              <a:rPr lang="en-US" altLang="zh-CN" sz="2800" b="1" dirty="0">
                <a:ea typeface="宋体" panose="02010600030101010101" pitchFamily="2" charset="-122"/>
              </a:rPr>
              <a:t>any</a:t>
            </a:r>
            <a:r>
              <a:rPr lang="en-US" altLang="zh-CN" sz="2800" dirty="0">
                <a:ea typeface="宋体" panose="02010600030101010101" pitchFamily="2" charset="-122"/>
              </a:rPr>
              <a:t> have identical meaning.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=some </a:t>
            </a:r>
            <a:r>
              <a:rPr lang="en-US" altLang="zh-CN" sz="2800" dirty="0">
                <a:ea typeface="宋体" panose="02010600030101010101" pitchFamily="2" charset="-122"/>
              </a:rPr>
              <a:t>is equivalent to </a:t>
            </a:r>
            <a:r>
              <a:rPr lang="en-US" altLang="zh-CN" sz="2800" b="1" dirty="0">
                <a:ea typeface="宋体" panose="02010600030101010101" pitchFamily="2" charset="-122"/>
              </a:rPr>
              <a:t>in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&lt;&gt;some </a:t>
            </a:r>
            <a:r>
              <a:rPr lang="en-US" altLang="zh-CN" sz="2800" dirty="0">
                <a:ea typeface="宋体" panose="02010600030101010101" pitchFamily="2" charset="-122"/>
              </a:rPr>
              <a:t>is </a:t>
            </a:r>
            <a:r>
              <a:rPr lang="en-US" altLang="zh-CN" sz="2800" b="1" dirty="0">
                <a:ea typeface="宋体" panose="02010600030101010101" pitchFamily="2" charset="-122"/>
              </a:rPr>
              <a:t>not</a:t>
            </a:r>
            <a:r>
              <a:rPr lang="en-US" altLang="zh-CN" sz="2800" dirty="0">
                <a:ea typeface="宋体" panose="02010600030101010101" pitchFamily="2" charset="-122"/>
              </a:rPr>
              <a:t> equivalent to </a:t>
            </a:r>
            <a:r>
              <a:rPr lang="en-US" altLang="zh-CN" sz="2800" b="1" dirty="0">
                <a:ea typeface="宋体" panose="02010600030101010101" pitchFamily="2" charset="-122"/>
              </a:rPr>
              <a:t>not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</a:rPr>
              <a:t>in</a:t>
            </a:r>
            <a:r>
              <a:rPr lang="en-US" altLang="zh-CN" sz="2800" dirty="0">
                <a:ea typeface="宋体" panose="02010600030101010101" pitchFamily="2" charset="-122"/>
              </a:rPr>
              <a:t>.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&lt;&gt;all </a:t>
            </a:r>
            <a:r>
              <a:rPr lang="en-US" altLang="zh-CN" sz="2800" dirty="0">
                <a:ea typeface="宋体" panose="02010600030101010101" pitchFamily="2" charset="-122"/>
              </a:rPr>
              <a:t>is equivalent to </a:t>
            </a:r>
            <a:r>
              <a:rPr lang="en-US" altLang="zh-CN" sz="2800" b="1" dirty="0">
                <a:ea typeface="宋体" panose="02010600030101010101" pitchFamily="2" charset="-122"/>
              </a:rPr>
              <a:t>not in</a:t>
            </a:r>
            <a:r>
              <a:rPr lang="en-US" altLang="zh-CN" sz="2800" dirty="0">
                <a:ea typeface="宋体" panose="02010600030101010101" pitchFamily="2" charset="-122"/>
              </a:rPr>
              <a:t>.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Let x = a and S = {a, b}. 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Then </a:t>
            </a:r>
            <a:r>
              <a:rPr lang="en-US" altLang="zh-CN" sz="2800" b="1" dirty="0">
                <a:ea typeface="宋体" panose="02010600030101010101" pitchFamily="2" charset="-122"/>
              </a:rPr>
              <a:t>x &lt;&gt;some S</a:t>
            </a:r>
            <a:r>
              <a:rPr lang="en-US" altLang="zh-CN" sz="2800" dirty="0">
                <a:ea typeface="宋体" panose="02010600030101010101" pitchFamily="2" charset="-122"/>
              </a:rPr>
              <a:t> is true but </a:t>
            </a:r>
            <a:r>
              <a:rPr lang="en-US" altLang="zh-CN" sz="2800" b="1" dirty="0">
                <a:ea typeface="宋体" panose="02010600030101010101" pitchFamily="2" charset="-122"/>
              </a:rPr>
              <a:t>x not in S </a:t>
            </a:r>
            <a:r>
              <a:rPr lang="en-US" altLang="zh-CN" sz="2800" dirty="0">
                <a:ea typeface="宋体" panose="02010600030101010101" pitchFamily="2" charset="-122"/>
              </a:rPr>
              <a:t>is false. 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x &lt;&gt;all S </a:t>
            </a:r>
            <a:r>
              <a:rPr lang="en-US" altLang="zh-CN" sz="2800" dirty="0">
                <a:ea typeface="宋体" panose="02010600030101010101" pitchFamily="2" charset="-122"/>
              </a:rPr>
              <a:t>is also false. 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Cont…</a:t>
            </a:r>
            <a:endParaRPr lang="en-US" altLang="zh-CN" dirty="0"/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720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b="1" dirty="0">
                <a:ea typeface="宋体" panose="02010600030101010101" pitchFamily="2" charset="-122"/>
              </a:rPr>
              <a:t>Example: Find the names of those students who are 18 or younger and whose GPA is higher than the GPA of some students who are 20 or older.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select Name from Students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where Age &lt;= 18 and GPA &gt;some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(select GPA from Students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where Age &gt;= 20)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39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66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96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222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Exists</a:t>
            </a:r>
            <a:endParaRPr lang="en-US" altLang="zh-CN" dirty="0"/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b="1" dirty="0">
                <a:ea typeface="宋体" panose="02010600030101010101" pitchFamily="2" charset="-122"/>
              </a:rPr>
              <a:t>Example:  Find all students who take at least one course.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select * from Students s where exists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(select * from Enrollment 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>
                <a:ea typeface="宋体" panose="02010600030101010101" pitchFamily="2" charset="-122"/>
              </a:rPr>
              <a:t>where SID = s.SID)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Exists and not Exists</a:t>
            </a:r>
            <a:endParaRPr lang="en-US" altLang="zh-CN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ea typeface="宋体" panose="02010600030101010101" pitchFamily="2" charset="-122"/>
              </a:rPr>
              <a:t>exists ( ) is true if the set ( ) is not empty.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exists ( ) is false if the set ( ) is empty.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not exists ( ) is true if the set ( ) is empty.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not exists ( ) is false if the set ( ) is not empty.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Cont…</a:t>
            </a:r>
            <a:endParaRPr lang="en-US" altLang="zh-CN" dirty="0"/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b="1" dirty="0">
                <a:ea typeface="宋体" panose="02010600030101010101" pitchFamily="2" charset="-122"/>
              </a:rPr>
              <a:t>The previous query is equivalent to: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(1)      select s.*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        from Students s, Enrollment e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        where s.SID = e.SID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(2)      select * from Students where SID in 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                (select SID from Enrollment) 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37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5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100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131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177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Cont…</a:t>
            </a:r>
            <a:endParaRPr lang="en-US" altLang="zh-CN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Find all students who do not take 21003001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select * from Students s where not exists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(select * from Enrollment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where SID =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s.SID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and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Course_no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 '21003001.')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This query is equivalent to: (nested query)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select * from Students where SID not in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(select SID from Enrollment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where 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Course_no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 '21003001.') 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44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87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117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139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171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215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259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291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9634" name="图片 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4800"/>
            <a:ext cx="9144000" cy="609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4000" b="1" dirty="0"/>
              <a:t>Find all the students who take all courses.</a:t>
            </a:r>
            <a:endParaRPr lang="en-US" altLang="zh-CN" sz="400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191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select * from Students s where not exists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(select * from Courses c where not exists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(select * from Enrollment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where SID =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s.SID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and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Course_no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c.Course_no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Create table command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en-GB" altLang="zh-CN" sz="2800" b="1" dirty="0">
                <a:ea typeface="宋体" panose="02010600030101010101" pitchFamily="2" charset="-122"/>
              </a:rPr>
              <a:t>CREATE TABLE emp</a:t>
            </a:r>
            <a:endParaRPr lang="en-GB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GB" altLang="zh-CN" sz="2800" b="1" dirty="0">
                <a:ea typeface="宋体" panose="02010600030101010101" pitchFamily="2" charset="-122"/>
              </a:rPr>
              <a:t>	(empno	NUMBER	NOT NULL,</a:t>
            </a:r>
            <a:endParaRPr lang="en-GB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GB" altLang="zh-CN" sz="2800" b="1" dirty="0">
                <a:ea typeface="宋体" panose="02010600030101010101" pitchFamily="2" charset="-122"/>
              </a:rPr>
              <a:t>	ename	CHAR(10) ,</a:t>
            </a:r>
            <a:endParaRPr lang="en-GB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GB" altLang="zh-CN" sz="2800" b="1" dirty="0">
                <a:ea typeface="宋体" panose="02010600030101010101" pitchFamily="2" charset="-122"/>
              </a:rPr>
              <a:t>	job		CHAR(9),</a:t>
            </a:r>
            <a:endParaRPr lang="en-GB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GB" altLang="zh-CN" sz="2800" b="1" dirty="0">
                <a:ea typeface="宋体" panose="02010600030101010101" pitchFamily="2" charset="-122"/>
              </a:rPr>
              <a:t>	mgr		NUMBER (4),</a:t>
            </a:r>
            <a:endParaRPr lang="en-GB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GB" altLang="zh-CN" sz="2800" b="1" dirty="0">
                <a:ea typeface="宋体" panose="02010600030101010101" pitchFamily="2" charset="-122"/>
              </a:rPr>
              <a:t>	hiredate	DATE ,</a:t>
            </a:r>
            <a:endParaRPr lang="en-GB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GB" altLang="zh-CN" sz="2800" b="1" dirty="0">
                <a:ea typeface="宋体" panose="02010600030101010101" pitchFamily="2" charset="-122"/>
              </a:rPr>
              <a:t>	sal		NUMBER(10,2),</a:t>
            </a:r>
            <a:endParaRPr lang="en-GB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GB" altLang="zh-CN" sz="2800" b="1" dirty="0">
                <a:ea typeface="宋体" panose="02010600030101010101" pitchFamily="2" charset="-122"/>
              </a:rPr>
              <a:t>	comm	NUMBER(9,0) ,</a:t>
            </a:r>
            <a:endParaRPr lang="en-GB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GB" altLang="zh-CN" sz="2800" b="1" dirty="0">
                <a:ea typeface="宋体" panose="02010600030101010101" pitchFamily="2" charset="-122"/>
              </a:rPr>
              <a:t>	deptno  	NUMBER(4) NOT NULL);</a:t>
            </a:r>
            <a:endParaRPr lang="en-US" altLang="zh-CN" sz="2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b="1" dirty="0"/>
              <a:t>Integrity Constraints</a:t>
            </a:r>
            <a:endParaRPr lang="en-US" altLang="zh-CN" b="1" dirty="0"/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Integrity constraints are rules or regulations imposed on data to ensure their integrity and correctness.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Constraints on individual columns.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Constraints on a table.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Constraints on multiple tables.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type: values must be of the given type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not null: no null value can be taken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unique: no identical non-null values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primary key: no null value and no identical values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references to another attribute S(B): any non-null value must be currently under S(B).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Some constrains</a:t>
            </a:r>
            <a:endParaRPr lang="en-US" altLang="zh-CN" dirty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537075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GB" altLang="zh-CN" sz="2400" b="1" dirty="0">
                <a:ea typeface="宋体" panose="02010600030101010101" pitchFamily="2" charset="-122"/>
              </a:rPr>
              <a:t>CREATE TABLE emp</a:t>
            </a:r>
            <a:endParaRPr lang="en-GB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400" b="1" dirty="0">
                <a:ea typeface="宋体" panose="02010600030101010101" pitchFamily="2" charset="-122"/>
              </a:rPr>
              <a:t>(empno	NUMBER	NOT NULL primary key,</a:t>
            </a:r>
            <a:endParaRPr lang="en-GB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400" b="1" dirty="0">
                <a:ea typeface="宋体" panose="02010600030101010101" pitchFamily="2" charset="-122"/>
              </a:rPr>
              <a:t>ename          CHAR(10) NOT NULL CHECK (ename = UPPER (ename))</a:t>
            </a:r>
            <a:endParaRPr lang="en-GB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400" b="1" dirty="0">
                <a:ea typeface="宋体" panose="02010600030101010101" pitchFamily="2" charset="-122"/>
              </a:rPr>
              <a:t>job		CHAR(9),</a:t>
            </a:r>
            <a:endParaRPr lang="en-GB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400" b="1" dirty="0">
                <a:ea typeface="宋体" panose="02010600030101010101" pitchFamily="2" charset="-122"/>
              </a:rPr>
              <a:t>mgr	NUMBER REFERENCES emp(empno),</a:t>
            </a:r>
            <a:endParaRPr lang="en-GB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400" b="1" dirty="0">
                <a:ea typeface="宋体" panose="02010600030101010101" pitchFamily="2" charset="-122"/>
              </a:rPr>
              <a:t>hiredate	DATE CHECK (hiredate &lt;=SYSDATE),</a:t>
            </a:r>
            <a:endParaRPr lang="en-GB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400" b="1" dirty="0">
                <a:ea typeface="宋体" panose="02010600030101010101" pitchFamily="2" charset="-122"/>
              </a:rPr>
              <a:t>	sal		NUMBER(10,2)CHECK sal &gt; 500,</a:t>
            </a:r>
            <a:endParaRPr lang="en-GB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400" b="1" dirty="0">
                <a:ea typeface="宋体" panose="02010600030101010101" pitchFamily="2" charset="-122"/>
              </a:rPr>
              <a:t>	comm		NUMBER(9,0) DEFAULT NULL,</a:t>
            </a:r>
            <a:endParaRPr lang="en-GB" altLang="zh-CN" sz="24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GB" altLang="zh-CN" sz="2400" b="1" dirty="0">
                <a:ea typeface="宋体" panose="02010600030101010101" pitchFamily="2" charset="-122"/>
              </a:rPr>
              <a:t>	deptno  	NUMBER(2) NOT NULL REFERENCES dept(deptno));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GB" altLang="zh-CN" b="1" dirty="0"/>
              <a:t>ALTER  the table structure</a:t>
            </a:r>
            <a:r>
              <a:rPr lang="en-GB" altLang="zh-CN" dirty="0"/>
              <a:t> 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9916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GB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To add a new column</a:t>
            </a:r>
            <a:endParaRPr kumimoji="0" lang="en-GB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GB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GB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ALTER TABLE &lt;</a:t>
            </a:r>
            <a:r>
              <a:rPr kumimoji="0" lang="en-GB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tablename</a:t>
            </a:r>
            <a:r>
              <a:rPr kumimoji="0" lang="en-GB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&gt;ADD (</a:t>
            </a:r>
            <a:r>
              <a:rPr kumimoji="0" lang="en-GB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column_name</a:t>
            </a:r>
            <a:r>
              <a:rPr kumimoji="0" lang="en-GB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datatype</a:t>
            </a:r>
            <a:r>
              <a:rPr kumimoji="0" lang="en-GB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);</a:t>
            </a:r>
            <a:endParaRPr kumimoji="0" lang="en-GB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GB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ALTER TABLE </a:t>
            </a:r>
            <a:r>
              <a:rPr kumimoji="0" lang="en-GB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emp</a:t>
            </a:r>
            <a:r>
              <a:rPr kumimoji="0" lang="en-GB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ADD (gender CHAR(1));</a:t>
            </a:r>
            <a:endParaRPr kumimoji="0" lang="en-GB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GB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GB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To change the definition of an existing column.</a:t>
            </a:r>
            <a:endParaRPr kumimoji="0" lang="en-GB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GB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ALTER TABLE &lt;</a:t>
            </a:r>
            <a:r>
              <a:rPr kumimoji="0" lang="en-GB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tablename</a:t>
            </a:r>
            <a:r>
              <a:rPr kumimoji="0" lang="en-GB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&gt; MODIFY (</a:t>
            </a:r>
            <a:r>
              <a:rPr kumimoji="0" lang="en-GB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column_name</a:t>
            </a:r>
            <a:r>
              <a:rPr kumimoji="0" lang="en-GB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datatype</a:t>
            </a:r>
            <a:r>
              <a:rPr kumimoji="0" lang="en-GB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);</a:t>
            </a:r>
            <a:endParaRPr kumimoji="0" lang="en-GB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ALTER TABLE </a:t>
            </a:r>
            <a:r>
              <a:rPr kumimoji="0" lang="en-GB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emp</a:t>
            </a:r>
            <a:r>
              <a:rPr kumimoji="0" lang="en-GB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MODIFY (</a:t>
            </a:r>
            <a:r>
              <a:rPr kumimoji="0" lang="en-GB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deptno</a:t>
            </a:r>
            <a:r>
              <a:rPr kumimoji="0" lang="en-GB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NUMBER(6));</a:t>
            </a:r>
            <a:endParaRPr kumimoji="0" lang="en-GB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GB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To </a:t>
            </a:r>
            <a:r>
              <a:rPr kumimoji="0" lang="en-GB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drop a column</a:t>
            </a: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GB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ALTER </a:t>
            </a:r>
            <a:r>
              <a:rPr kumimoji="0" lang="en-GB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TABLE &lt;</a:t>
            </a:r>
            <a:r>
              <a:rPr kumimoji="0" lang="en-GB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tablename</a:t>
            </a:r>
            <a:r>
              <a:rPr kumimoji="0" lang="en-GB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&gt; DROP (</a:t>
            </a:r>
            <a:r>
              <a:rPr kumimoji="0" lang="en-GB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column_name</a:t>
            </a:r>
            <a:r>
              <a:rPr kumimoji="0" lang="en-GB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);</a:t>
            </a:r>
            <a:endParaRPr kumimoji="0" lang="en-GB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ALTER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TABLE student DROP Address;</a:t>
            </a:r>
            <a:endParaRPr kumimoji="0" lang="en-GB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DBStemplate</Template>
  <TotalTime>0</TotalTime>
  <Words>14962</Words>
  <Application>WPS 演示</Application>
  <PresentationFormat>全屏显示(4:3)</PresentationFormat>
  <Paragraphs>506</Paragraphs>
  <Slides>58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0" baseType="lpstr">
      <vt:lpstr>Arial</vt:lpstr>
      <vt:lpstr>宋体</vt:lpstr>
      <vt:lpstr>Wingdings</vt:lpstr>
      <vt:lpstr>黑体</vt:lpstr>
      <vt:lpstr>Calibri</vt:lpstr>
      <vt:lpstr>Verdana</vt:lpstr>
      <vt:lpstr>Arial Black</vt:lpstr>
      <vt:lpstr>Comic Sans MS</vt:lpstr>
      <vt:lpstr>Times New Roman</vt:lpstr>
      <vt:lpstr>微软雅黑</vt:lpstr>
      <vt:lpstr>Arial Unicode MS</vt:lpstr>
      <vt:lpstr>1_Pixel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Software Dept., CIE, SZU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-Some interesting facts about SQL</dc:title>
  <dc:creator>Basker George</dc:creator>
  <cp:lastModifiedBy>szu</cp:lastModifiedBy>
  <cp:revision>71</cp:revision>
  <dcterms:created xsi:type="dcterms:W3CDTF">2009-03-09T05:30:10Z</dcterms:created>
  <dcterms:modified xsi:type="dcterms:W3CDTF">2023-09-11T02:20:36Z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F6CE836751A04CC897F768D061889488_13</vt:lpwstr>
  </property>
  <property fmtid="{D5CDD505-2E9C-101B-9397-08002B2CF9AE}" pid="3" name="KSOProductBuildVer">
    <vt:lpwstr>2052-11.1.0.14309</vt:lpwstr>
  </property>
</Properties>
</file>