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390" r:id="rId2"/>
    <p:sldId id="421" r:id="rId3"/>
    <p:sldId id="425" r:id="rId4"/>
    <p:sldId id="391" r:id="rId5"/>
    <p:sldId id="426" r:id="rId6"/>
    <p:sldId id="427" r:id="rId7"/>
    <p:sldId id="429" r:id="rId8"/>
    <p:sldId id="431" r:id="rId9"/>
    <p:sldId id="430" r:id="rId10"/>
    <p:sldId id="411" r:id="rId11"/>
    <p:sldId id="413" r:id="rId12"/>
    <p:sldId id="424" r:id="rId13"/>
    <p:sldId id="412" r:id="rId14"/>
    <p:sldId id="416" r:id="rId15"/>
    <p:sldId id="377" r:id="rId16"/>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0E302F"/>
    <a:srgbClr val="CC99FF"/>
    <a:srgbClr val="FF0066"/>
    <a:srgbClr val="006666"/>
    <a:srgbClr val="000066"/>
    <a:srgbClr val="4D4D4D"/>
    <a:srgbClr val="EAEAEA"/>
    <a:srgbClr val="153A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5030" autoAdjust="0"/>
  </p:normalViewPr>
  <p:slideViewPr>
    <p:cSldViewPr snapToObjects="1" showGuides="1">
      <p:cViewPr varScale="1">
        <p:scale>
          <a:sx n="89" d="100"/>
          <a:sy n="89" d="100"/>
        </p:scale>
        <p:origin x="10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217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79"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80"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81"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t>‹#›</a:t>
            </a:fld>
            <a:endParaRPr lang="en-US" altLang="zh-CN" sz="1200" dirty="0"/>
          </a:p>
        </p:txBody>
      </p:sp>
    </p:spTree>
    <p:extLst>
      <p:ext uri="{BB962C8B-B14F-4D97-AF65-F5344CB8AC3E}">
        <p14:creationId xmlns:p14="http://schemas.microsoft.com/office/powerpoint/2010/main" val="3050343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42D48-DF5B-4A76-82AC-17811A566D60}" type="datetimeFigureOut">
              <a:rPr lang="en-GB" smtClean="0"/>
              <a:t>03/10/2022</a:t>
            </a:fld>
            <a:endParaRPr lang="en-GB"/>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D52683-CC15-467A-BF94-2085C64B8997}" type="slidenum">
              <a:rPr lang="en-GB" smtClean="0"/>
              <a:t>‹#›</a:t>
            </a:fld>
            <a:endParaRPr lang="en-GB"/>
          </a:p>
        </p:txBody>
      </p:sp>
    </p:spTree>
    <p:extLst>
      <p:ext uri="{BB962C8B-B14F-4D97-AF65-F5344CB8AC3E}">
        <p14:creationId xmlns:p14="http://schemas.microsoft.com/office/powerpoint/2010/main" val="2592824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D52683-CC15-467A-BF94-2085C64B8997}" type="slidenum">
              <a:rPr lang="en-GB" smtClean="0"/>
              <a:t>1</a:t>
            </a:fld>
            <a:endParaRPr lang="en-GB"/>
          </a:p>
        </p:txBody>
      </p:sp>
    </p:spTree>
    <p:extLst>
      <p:ext uri="{BB962C8B-B14F-4D97-AF65-F5344CB8AC3E}">
        <p14:creationId xmlns:p14="http://schemas.microsoft.com/office/powerpoint/2010/main" val="1392872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GB" b="0" dirty="0"/>
          </a:p>
        </p:txBody>
      </p:sp>
      <p:sp>
        <p:nvSpPr>
          <p:cNvPr id="4" name="灯片编号占位符 3"/>
          <p:cNvSpPr>
            <a:spLocks noGrp="1"/>
          </p:cNvSpPr>
          <p:nvPr>
            <p:ph type="sldNum" sz="quarter" idx="5"/>
          </p:nvPr>
        </p:nvSpPr>
        <p:spPr/>
        <p:txBody>
          <a:bodyPr/>
          <a:lstStyle/>
          <a:p>
            <a:fld id="{5AD52683-CC15-467A-BF94-2085C64B8997}" type="slidenum">
              <a:rPr lang="en-GB" smtClean="0"/>
              <a:t>12</a:t>
            </a:fld>
            <a:endParaRPr lang="en-GB"/>
          </a:p>
        </p:txBody>
      </p:sp>
    </p:spTree>
    <p:extLst>
      <p:ext uri="{BB962C8B-B14F-4D97-AF65-F5344CB8AC3E}">
        <p14:creationId xmlns:p14="http://schemas.microsoft.com/office/powerpoint/2010/main" val="2239951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5AD52683-CC15-467A-BF94-2085C64B8997}" type="slidenum">
              <a:rPr lang="en-GB" smtClean="0"/>
              <a:t>13</a:t>
            </a:fld>
            <a:endParaRPr lang="en-GB"/>
          </a:p>
        </p:txBody>
      </p:sp>
    </p:spTree>
    <p:extLst>
      <p:ext uri="{BB962C8B-B14F-4D97-AF65-F5344CB8AC3E}">
        <p14:creationId xmlns:p14="http://schemas.microsoft.com/office/powerpoint/2010/main" val="510038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5AD52683-CC15-467A-BF94-2085C64B8997}" type="slidenum">
              <a:rPr lang="en-GB" smtClean="0"/>
              <a:t>14</a:t>
            </a:fld>
            <a:endParaRPr lang="en-GB"/>
          </a:p>
        </p:txBody>
      </p:sp>
    </p:spTree>
    <p:extLst>
      <p:ext uri="{BB962C8B-B14F-4D97-AF65-F5344CB8AC3E}">
        <p14:creationId xmlns:p14="http://schemas.microsoft.com/office/powerpoint/2010/main" val="411513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D52683-CC15-467A-BF94-2085C64B8997}" type="slidenum">
              <a:rPr lang="en-GB" smtClean="0"/>
              <a:t>15</a:t>
            </a:fld>
            <a:endParaRPr lang="en-GB"/>
          </a:p>
        </p:txBody>
      </p:sp>
    </p:spTree>
    <p:extLst>
      <p:ext uri="{BB962C8B-B14F-4D97-AF65-F5344CB8AC3E}">
        <p14:creationId xmlns:p14="http://schemas.microsoft.com/office/powerpoint/2010/main" val="1482372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5AD52683-CC15-467A-BF94-2085C64B8997}" type="slidenum">
              <a:rPr lang="en-GB" smtClean="0"/>
              <a:t>2</a:t>
            </a:fld>
            <a:endParaRPr lang="en-GB"/>
          </a:p>
        </p:txBody>
      </p:sp>
    </p:spTree>
    <p:extLst>
      <p:ext uri="{BB962C8B-B14F-4D97-AF65-F5344CB8AC3E}">
        <p14:creationId xmlns:p14="http://schemas.microsoft.com/office/powerpoint/2010/main" val="1493812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5AD52683-CC15-467A-BF94-2085C64B8997}" type="slidenum">
              <a:rPr lang="en-GB" smtClean="0"/>
              <a:t>4</a:t>
            </a:fld>
            <a:endParaRPr lang="en-GB"/>
          </a:p>
        </p:txBody>
      </p:sp>
    </p:spTree>
    <p:extLst>
      <p:ext uri="{BB962C8B-B14F-4D97-AF65-F5344CB8AC3E}">
        <p14:creationId xmlns:p14="http://schemas.microsoft.com/office/powerpoint/2010/main" val="3560424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5AD52683-CC15-467A-BF94-2085C64B8997}" type="slidenum">
              <a:rPr lang="en-GB" smtClean="0"/>
              <a:t>6</a:t>
            </a:fld>
            <a:endParaRPr lang="en-GB"/>
          </a:p>
        </p:txBody>
      </p:sp>
    </p:spTree>
    <p:extLst>
      <p:ext uri="{BB962C8B-B14F-4D97-AF65-F5344CB8AC3E}">
        <p14:creationId xmlns:p14="http://schemas.microsoft.com/office/powerpoint/2010/main" val="668209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GB" dirty="0"/>
          </a:p>
        </p:txBody>
      </p:sp>
      <p:sp>
        <p:nvSpPr>
          <p:cNvPr id="4" name="灯片编号占位符 3"/>
          <p:cNvSpPr>
            <a:spLocks noGrp="1"/>
          </p:cNvSpPr>
          <p:nvPr>
            <p:ph type="sldNum" sz="quarter" idx="5"/>
          </p:nvPr>
        </p:nvSpPr>
        <p:spPr/>
        <p:txBody>
          <a:bodyPr/>
          <a:lstStyle/>
          <a:p>
            <a:fld id="{5AD52683-CC15-467A-BF94-2085C64B8997}" type="slidenum">
              <a:rPr lang="en-GB" smtClean="0"/>
              <a:t>7</a:t>
            </a:fld>
            <a:endParaRPr lang="en-GB"/>
          </a:p>
        </p:txBody>
      </p:sp>
    </p:spTree>
    <p:extLst>
      <p:ext uri="{BB962C8B-B14F-4D97-AF65-F5344CB8AC3E}">
        <p14:creationId xmlns:p14="http://schemas.microsoft.com/office/powerpoint/2010/main" val="1482189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5AD52683-CC15-467A-BF94-2085C64B8997}" type="slidenum">
              <a:rPr lang="en-GB" smtClean="0"/>
              <a:t>8</a:t>
            </a:fld>
            <a:endParaRPr lang="en-GB"/>
          </a:p>
        </p:txBody>
      </p:sp>
    </p:spTree>
    <p:extLst>
      <p:ext uri="{BB962C8B-B14F-4D97-AF65-F5344CB8AC3E}">
        <p14:creationId xmlns:p14="http://schemas.microsoft.com/office/powerpoint/2010/main" val="452322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D52683-CC15-467A-BF94-2085C64B8997}" type="slidenum">
              <a:rPr lang="en-GB" smtClean="0"/>
              <a:t>9</a:t>
            </a:fld>
            <a:endParaRPr lang="en-GB"/>
          </a:p>
        </p:txBody>
      </p:sp>
    </p:spTree>
    <p:extLst>
      <p:ext uri="{BB962C8B-B14F-4D97-AF65-F5344CB8AC3E}">
        <p14:creationId xmlns:p14="http://schemas.microsoft.com/office/powerpoint/2010/main" val="4282702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5AD52683-CC15-467A-BF94-2085C64B8997}" type="slidenum">
              <a:rPr lang="en-GB" smtClean="0"/>
              <a:t>10</a:t>
            </a:fld>
            <a:endParaRPr lang="en-GB"/>
          </a:p>
        </p:txBody>
      </p:sp>
    </p:spTree>
    <p:extLst>
      <p:ext uri="{BB962C8B-B14F-4D97-AF65-F5344CB8AC3E}">
        <p14:creationId xmlns:p14="http://schemas.microsoft.com/office/powerpoint/2010/main" val="3130740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GB" b="0" dirty="0"/>
          </a:p>
        </p:txBody>
      </p:sp>
      <p:sp>
        <p:nvSpPr>
          <p:cNvPr id="4" name="灯片编号占位符 3"/>
          <p:cNvSpPr>
            <a:spLocks noGrp="1"/>
          </p:cNvSpPr>
          <p:nvPr>
            <p:ph type="sldNum" sz="quarter" idx="5"/>
          </p:nvPr>
        </p:nvSpPr>
        <p:spPr/>
        <p:txBody>
          <a:bodyPr/>
          <a:lstStyle/>
          <a:p>
            <a:fld id="{5AD52683-CC15-467A-BF94-2085C64B8997}" type="slidenum">
              <a:rPr lang="en-GB" smtClean="0"/>
              <a:t>11</a:t>
            </a:fld>
            <a:endParaRPr lang="en-GB"/>
          </a:p>
        </p:txBody>
      </p:sp>
    </p:spTree>
    <p:extLst>
      <p:ext uri="{BB962C8B-B14F-4D97-AF65-F5344CB8AC3E}">
        <p14:creationId xmlns:p14="http://schemas.microsoft.com/office/powerpoint/2010/main" val="1069966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40" descr="bj"/>
          <p:cNvPicPr>
            <a:picLocks noChangeAspect="1"/>
          </p:cNvPicPr>
          <p:nvPr userDrawn="1"/>
        </p:nvPicPr>
        <p:blipFill>
          <a:blip r:embed="rId13"/>
          <a:stretch>
            <a:fillRect/>
          </a:stretch>
        </p:blipFill>
        <p:spPr>
          <a:xfrm>
            <a:off x="0" y="6134100"/>
            <a:ext cx="9144000" cy="739775"/>
          </a:xfrm>
          <a:prstGeom prst="rect">
            <a:avLst/>
          </a:prstGeom>
          <a:noFill/>
          <a:ln w="9525">
            <a:noFill/>
          </a:ln>
        </p:spPr>
      </p:pic>
      <p:grpSp>
        <p:nvGrpSpPr>
          <p:cNvPr id="3075" name="Group 20"/>
          <p:cNvGrpSpPr/>
          <p:nvPr userDrawn="1"/>
        </p:nvGrpSpPr>
        <p:grpSpPr>
          <a:xfrm>
            <a:off x="6805613" y="6415088"/>
            <a:ext cx="198437" cy="327025"/>
            <a:chOff x="3492" y="3902"/>
            <a:chExt cx="155" cy="257"/>
          </a:xfrm>
        </p:grpSpPr>
        <p:sp>
          <p:nvSpPr>
            <p:cNvPr id="462869" name="AutoShape 21">
              <a:hlinkClick r:id="" action="ppaction://hlinkshowjump?jump=lastslide"/>
            </p:cNvPr>
            <p:cNvSpPr>
              <a:spLocks noChangeArrowheads="1"/>
            </p:cNvSpPr>
            <p:nvPr/>
          </p:nvSpPr>
          <p:spPr bwMode="auto">
            <a:xfrm rot="5400000">
              <a:off x="3441" y="3953"/>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Line 22">
              <a:hlinkClick r:id="" action="ppaction://hlinkshowjump?jump=lastslide"/>
            </p:cNvPr>
            <p:cNvSpPr>
              <a:spLocks noChangeShapeType="1"/>
            </p:cNvSpPr>
            <p:nvPr/>
          </p:nvSpPr>
          <p:spPr bwMode="auto">
            <a:xfrm>
              <a:off x="3647" y="3923"/>
              <a:ext cx="0" cy="204"/>
            </a:xfrm>
            <a:prstGeom prst="line">
              <a:avLst/>
            </a:prstGeom>
            <a:noFill/>
            <a:ln w="28575">
              <a:solidFill>
                <a:srgbClr val="ACEAFE"/>
              </a:solidFill>
              <a:round/>
            </a:ln>
            <a:effectLst>
              <a:prstShdw prst="shdw17" dist="17961" dir="2700000">
                <a:srgbClr val="678C98"/>
              </a:prst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62871" name="AutoShape 23">
            <a:hlinkClick r:id="" action="ppaction://hlinkshowjump?jump=nextslide"/>
          </p:cNvPr>
          <p:cNvSpPr>
            <a:spLocks noChangeArrowheads="1"/>
          </p:cNvSpPr>
          <p:nvPr/>
        </p:nvSpPr>
        <p:spPr bwMode="auto">
          <a:xfrm rot="5400000">
            <a:off x="7471569" y="6479381"/>
            <a:ext cx="327025" cy="198438"/>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2872" name="AutoShape 24">
            <a:hlinkClick r:id="" action="ppaction://hlinkshowjump?jump=previousslide"/>
          </p:cNvPr>
          <p:cNvSpPr>
            <a:spLocks noChangeArrowheads="1"/>
          </p:cNvSpPr>
          <p:nvPr/>
        </p:nvSpPr>
        <p:spPr bwMode="auto">
          <a:xfrm rot="16200000">
            <a:off x="8019256" y="6479381"/>
            <a:ext cx="327025" cy="198438"/>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078" name="Group 25"/>
          <p:cNvGrpSpPr/>
          <p:nvPr userDrawn="1"/>
        </p:nvGrpSpPr>
        <p:grpSpPr>
          <a:xfrm>
            <a:off x="8766175" y="6415088"/>
            <a:ext cx="198438" cy="327025"/>
            <a:chOff x="4558" y="3875"/>
            <a:chExt cx="155" cy="257"/>
          </a:xfrm>
        </p:grpSpPr>
        <p:sp>
          <p:nvSpPr>
            <p:cNvPr id="462874" name="AutoShape 26">
              <a:hlinkClick r:id="" action="ppaction://hlinkshowjump?jump=firstslide"/>
            </p:cNvPr>
            <p:cNvSpPr>
              <a:spLocks noChangeArrowheads="1"/>
            </p:cNvSpPr>
            <p:nvPr/>
          </p:nvSpPr>
          <p:spPr bwMode="auto">
            <a:xfrm rot="16200000">
              <a:off x="4507" y="3926"/>
              <a:ext cx="257" cy="155"/>
            </a:xfrm>
            <a:prstGeom prst="triangle">
              <a:avLst>
                <a:gd name="adj" fmla="val 50000"/>
              </a:avLst>
            </a:prstGeom>
            <a:solidFill>
              <a:schemeClr val="accent1"/>
            </a:solidFill>
            <a:ln>
              <a:noFill/>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Line 27"/>
            <p:cNvSpPr>
              <a:spLocks noChangeShapeType="1"/>
            </p:cNvSpPr>
            <p:nvPr/>
          </p:nvSpPr>
          <p:spPr bwMode="auto">
            <a:xfrm>
              <a:off x="4558" y="3896"/>
              <a:ext cx="0" cy="204"/>
            </a:xfrm>
            <a:prstGeom prst="line">
              <a:avLst/>
            </a:prstGeom>
            <a:noFill/>
            <a:ln w="28575">
              <a:solidFill>
                <a:srgbClr val="ACEAFE"/>
              </a:solidFill>
              <a:round/>
            </a:ln>
            <a:effectLst>
              <a:prstShdw prst="shdw17" dist="17961" dir="2700000">
                <a:srgbClr val="678C98"/>
              </a:prst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pic>
        <p:nvPicPr>
          <p:cNvPr id="3079" name="Picture 37" descr="bj"/>
          <p:cNvPicPr>
            <a:picLocks noChangeAspect="1"/>
          </p:cNvPicPr>
          <p:nvPr userDrawn="1"/>
        </p:nvPicPr>
        <p:blipFill>
          <a:blip r:embed="rId13"/>
          <a:stretch>
            <a:fillRect/>
          </a:stretch>
        </p:blipFill>
        <p:spPr>
          <a:xfrm>
            <a:off x="0" y="0"/>
            <a:ext cx="9144000" cy="739775"/>
          </a:xfrm>
          <a:prstGeom prst="rect">
            <a:avLst/>
          </a:prstGeom>
          <a:noFill/>
          <a:ln w="9525">
            <a:noFill/>
          </a:ln>
        </p:spPr>
      </p:pic>
      <p:sp>
        <p:nvSpPr>
          <p:cNvPr id="1032" name="Rectangle 33"/>
          <p:cNvSpPr>
            <a:spLocks noChangeArrowheads="1"/>
          </p:cNvSpPr>
          <p:nvPr/>
        </p:nvSpPr>
        <p:spPr bwMode="auto">
          <a:xfrm>
            <a:off x="0" y="692150"/>
            <a:ext cx="9144000" cy="73025"/>
          </a:xfrm>
          <a:prstGeom prst="rect">
            <a:avLst/>
          </a:prstGeom>
          <a:gradFill rotWithShape="1">
            <a:gsLst>
              <a:gs pos="0">
                <a:srgbClr val="FF3300"/>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34"/>
          <p:cNvSpPr>
            <a:spLocks noChangeArrowheads="1"/>
          </p:cNvSpPr>
          <p:nvPr/>
        </p:nvSpPr>
        <p:spPr bwMode="auto">
          <a:xfrm>
            <a:off x="0" y="6173788"/>
            <a:ext cx="9144000" cy="73025"/>
          </a:xfrm>
          <a:prstGeom prst="rect">
            <a:avLst/>
          </a:prstGeom>
          <a:gradFill rotWithShape="1">
            <a:gsLst>
              <a:gs pos="0">
                <a:schemeClr val="bg1"/>
              </a:gs>
              <a:gs pos="100000">
                <a:srgbClr val="FF3300"/>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C:\Documents%20and%20Settings\new\&#26700;&#38754;\&#26032;&#24314;&#25991;&#20214;&#22841;%20(2)\006.06.%20&#26790;&#20013;&#30340;&#23130;&#31036;%20MARIAGE%20D'%20AMOUR.mp3" TargetMode="External"/><Relationship Id="rId1" Type="http://schemas.microsoft.com/office/2007/relationships/media" Target="file:///C:\Documents%20and%20Settings\new\&#26700;&#38754;\&#26032;&#24314;&#25991;&#20214;&#22841;%20(2)\006.06.%20&#26790;&#20013;&#30340;&#23130;&#31036;%20MARIAGE%20D'%20AMOUR.mp3" TargetMode="Externa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zh.wikipedia.org/wiki/%E5%A4%AA%E9%98%B3" TargetMode="External"/><Relationship Id="rId5" Type="http://schemas.openxmlformats.org/officeDocument/2006/relationships/hyperlink" Target="https://zh.wikipedia.org/wiki/%E9%80%9F%E5%BA%A6" TargetMode="External"/><Relationship Id="rId4" Type="http://schemas.openxmlformats.org/officeDocument/2006/relationships/hyperlink" Target="https://zh.wikipedia.org/wiki/%E5%9C%B0%E7%90%8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图片1a"/>
          <p:cNvPicPr>
            <a:picLocks noChangeAspect="1"/>
          </p:cNvPicPr>
          <p:nvPr/>
        </p:nvPicPr>
        <p:blipFill>
          <a:blip r:embed="rId3"/>
          <a:stretch>
            <a:fillRect/>
          </a:stretch>
        </p:blipFill>
        <p:spPr>
          <a:xfrm>
            <a:off x="0" y="549275"/>
            <a:ext cx="9144000" cy="6308725"/>
          </a:xfrm>
          <a:prstGeom prst="rect">
            <a:avLst/>
          </a:prstGeom>
          <a:noFill/>
          <a:ln w="9525">
            <a:noFill/>
          </a:ln>
        </p:spPr>
      </p:pic>
      <p:sp>
        <p:nvSpPr>
          <p:cNvPr id="4099" name="Rectangle 4"/>
          <p:cNvSpPr/>
          <p:nvPr/>
        </p:nvSpPr>
        <p:spPr>
          <a:xfrm>
            <a:off x="-357187" y="5949950"/>
            <a:ext cx="9144000" cy="908050"/>
          </a:xfrm>
          <a:prstGeom prst="rect">
            <a:avLst/>
          </a:prstGeom>
          <a:solidFill>
            <a:srgbClr val="0099FF"/>
          </a:solidFill>
          <a:ln w="28575">
            <a:noFill/>
          </a:ln>
        </p:spPr>
        <p:txBody>
          <a:bodyPr wrap="none" anchor="ctr"/>
          <a:lstStyle/>
          <a:p>
            <a:pPr algn="ctr" eaLnBrk="1" hangingPunct="1"/>
            <a:r>
              <a:rPr lang="en-US" altLang="zh-CN" sz="2800" b="1" i="1" dirty="0">
                <a:latin typeface="Times New Roman" panose="02020603050405020304" pitchFamily="18" charset="0"/>
                <a:ea typeface="华文中宋" panose="02010600040101010101" pitchFamily="2" charset="-122"/>
              </a:rPr>
              <a:t>                                                       </a:t>
            </a:r>
            <a:endParaRPr lang="en-US" altLang="zh-CN" sz="2800" b="1" i="1" dirty="0">
              <a:solidFill>
                <a:srgbClr val="000066"/>
              </a:solidFill>
              <a:latin typeface="Times New Roman" panose="02020603050405020304" pitchFamily="18" charset="0"/>
              <a:ea typeface="华文中宋" panose="02010600040101010101" pitchFamily="2" charset="-122"/>
            </a:endParaRPr>
          </a:p>
        </p:txBody>
      </p:sp>
      <p:sp>
        <p:nvSpPr>
          <p:cNvPr id="4100" name="Rectangle 5"/>
          <p:cNvSpPr/>
          <p:nvPr/>
        </p:nvSpPr>
        <p:spPr>
          <a:xfrm>
            <a:off x="0" y="0"/>
            <a:ext cx="9144000" cy="908050"/>
          </a:xfrm>
          <a:prstGeom prst="rect">
            <a:avLst/>
          </a:prstGeom>
          <a:solidFill>
            <a:srgbClr val="6699FF"/>
          </a:solidFill>
          <a:ln w="28575">
            <a:noFill/>
          </a:ln>
        </p:spPr>
        <p:txBody>
          <a:bodyPr wrap="none" anchor="ctr"/>
          <a:lstStyle/>
          <a:p>
            <a:pPr eaLnBrk="1" hangingPunct="1"/>
            <a:endParaRPr lang="zh-CN" altLang="en-US" dirty="0">
              <a:latin typeface="Arial" panose="020B0604020202020204" pitchFamily="34" charset="0"/>
            </a:endParaRPr>
          </a:p>
        </p:txBody>
      </p:sp>
      <p:sp>
        <p:nvSpPr>
          <p:cNvPr id="605192" name="WordArt 8"/>
          <p:cNvSpPr>
            <a:spLocks noChangeArrowheads="1" noChangeShapeType="1" noTextEdit="1"/>
          </p:cNvSpPr>
          <p:nvPr/>
        </p:nvSpPr>
        <p:spPr bwMode="auto">
          <a:xfrm>
            <a:off x="4716463" y="4510088"/>
            <a:ext cx="3095625" cy="503237"/>
          </a:xfrm>
          <a:prstGeom prst="rect">
            <a:avLst/>
          </a:prstGeom>
        </p:spPr>
        <p:txBody>
          <a:bodyPr wrap="none" numCol="1"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uLnTx/>
                <a:uFillTx/>
                <a:latin typeface="华文隶书" panose="02010800040101010101" pitchFamily="2" charset="-122"/>
                <a:ea typeface="华文隶书" panose="02010800040101010101" pitchFamily="2" charset="-122"/>
                <a:cs typeface="+mn-cs"/>
              </a:rPr>
              <a:t>大学物理实验</a:t>
            </a:r>
            <a:r>
              <a:rPr kumimoji="0" lang="en-US" altLang="zh-CN" sz="3600" b="1" i="0" u="none" strike="noStrike"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uLnTx/>
                <a:uFillTx/>
                <a:latin typeface="华文隶书" panose="02010800040101010101" pitchFamily="2" charset="-122"/>
                <a:ea typeface="华文隶书" panose="02010800040101010101" pitchFamily="2" charset="-122"/>
                <a:cs typeface="+mn-cs"/>
              </a:rPr>
              <a:t>2</a:t>
            </a:r>
            <a:endParaRPr kumimoji="0" lang="zh-CN" altLang="en-US" sz="3600" b="1" i="0" u="none" strike="noStrike"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uLnTx/>
              <a:uFillTx/>
              <a:latin typeface="华文隶书" panose="02010800040101010101" pitchFamily="2" charset="-122"/>
              <a:ea typeface="华文隶书" panose="02010800040101010101" pitchFamily="2" charset="-122"/>
              <a:cs typeface="+mn-cs"/>
            </a:endParaRPr>
          </a:p>
        </p:txBody>
      </p:sp>
      <p:sp>
        <p:nvSpPr>
          <p:cNvPr id="4102" name="WordArt 9"/>
          <p:cNvSpPr>
            <a:spLocks noTextEdit="1"/>
          </p:cNvSpPr>
          <p:nvPr/>
        </p:nvSpPr>
        <p:spPr>
          <a:xfrm>
            <a:off x="1476375" y="2386013"/>
            <a:ext cx="7023100" cy="1258887"/>
          </a:xfrm>
          <a:prstGeom prst="rect">
            <a:avLst/>
          </a:prstGeom>
        </p:spPr>
        <p:txBody>
          <a:bodyPr wrap="none" fromWordArt="1">
            <a:prstTxWarp prst="textPlain">
              <a:avLst>
                <a:gd name="adj" fmla="val 50000"/>
              </a:avLst>
            </a:prstTxWarp>
            <a:normAutofit/>
          </a:bodyPr>
          <a:lstStyle/>
          <a:p>
            <a:pPr algn="ctr"/>
            <a:r>
              <a:rPr lang="zh-CN" altLang="en-US" sz="3600" b="1" dirty="0">
                <a:ln w="9525" cap="flat" cmpd="sng">
                  <a:solidFill>
                    <a:srgbClr val="000066"/>
                  </a:solidFill>
                  <a:prstDash val="solid"/>
                  <a:headEnd type="none" w="med" len="med"/>
                  <a:tailEnd type="none" w="med" len="med"/>
                </a:ln>
                <a:solidFill>
                  <a:srgbClr val="000066"/>
                </a:solidFill>
                <a:effectLst>
                  <a:outerShdw dist="35921" dir="2699999" algn="ctr" rotWithShape="0">
                    <a:srgbClr val="C0C0C0">
                      <a:alpha val="79999"/>
                    </a:srgbClr>
                  </a:outerShdw>
                </a:effectLst>
                <a:latin typeface="微软雅黑" panose="020B0503020204020204" pitchFamily="34" charset="-122"/>
                <a:ea typeface="微软雅黑" panose="020B0503020204020204" pitchFamily="34" charset="-122"/>
              </a:rPr>
              <a:t>干涉法测热膨胀系数</a:t>
            </a:r>
          </a:p>
        </p:txBody>
      </p:sp>
      <p:sp>
        <p:nvSpPr>
          <p:cNvPr id="4103" name="Text Box 11"/>
          <p:cNvSpPr txBox="1"/>
          <p:nvPr/>
        </p:nvSpPr>
        <p:spPr>
          <a:xfrm>
            <a:off x="2555875" y="6207125"/>
            <a:ext cx="3841750" cy="457200"/>
          </a:xfrm>
          <a:prstGeom prst="rect">
            <a:avLst/>
          </a:prstGeom>
          <a:noFill/>
          <a:ln w="9525">
            <a:noFill/>
          </a:ln>
        </p:spPr>
        <p:txBody>
          <a:bodyPr wrap="none">
            <a:spAutoFit/>
          </a:bodyPr>
          <a:lstStyle/>
          <a:p>
            <a:pPr eaLnBrk="1" hangingPunct="1"/>
            <a:r>
              <a:rPr lang="zh-CN" altLang="en-US" sz="2400" b="1" dirty="0">
                <a:solidFill>
                  <a:srgbClr val="292929"/>
                </a:solidFill>
                <a:latin typeface="Arial" panose="020B0604020202020204" pitchFamily="34" charset="0"/>
                <a:ea typeface="华文隶书" panose="02010800040101010101" pitchFamily="2" charset="-122"/>
              </a:rPr>
              <a:t>深圳大学物理实验教学中心</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p:nvPr/>
        </p:nvSpPr>
        <p:spPr>
          <a:xfrm>
            <a:off x="250825" y="139113"/>
            <a:ext cx="2622550" cy="579437"/>
          </a:xfrm>
          <a:prstGeom prst="rect">
            <a:avLst/>
          </a:prstGeom>
          <a:noFill/>
          <a:ln w="9525">
            <a:noFill/>
          </a:ln>
        </p:spPr>
        <p:txBody>
          <a:bodyPr wrap="none" anchor="ctr">
            <a:spAutoFit/>
          </a:bodyPr>
          <a:lstStyle/>
          <a:p>
            <a:pPr defTabSz="0" eaLnBrk="1" hangingPunct="1">
              <a:tabLst>
                <a:tab pos="266700" algn="l"/>
              </a:tabLst>
            </a:pPr>
            <a:r>
              <a:rPr lang="zh-CN" altLang="en-US" sz="3200" b="1" dirty="0">
                <a:solidFill>
                  <a:srgbClr val="FF0000"/>
                </a:solidFill>
                <a:latin typeface="微软雅黑" panose="020B0503020204020204" pitchFamily="34" charset="-122"/>
                <a:ea typeface="微软雅黑" panose="020B0503020204020204" pitchFamily="34" charset="-122"/>
              </a:rPr>
              <a:t>三、实验仪器</a:t>
            </a:r>
          </a:p>
        </p:txBody>
      </p:sp>
      <p:sp>
        <p:nvSpPr>
          <p:cNvPr id="2" name="矩形 1"/>
          <p:cNvSpPr/>
          <p:nvPr/>
        </p:nvSpPr>
        <p:spPr>
          <a:xfrm>
            <a:off x="2932901" y="260077"/>
            <a:ext cx="1882247" cy="461665"/>
          </a:xfrm>
          <a:prstGeom prst="rect">
            <a:avLst/>
          </a:prstGeom>
        </p:spPr>
        <p:txBody>
          <a:bodyPr wrap="none">
            <a:spAutoFit/>
          </a:bodyPr>
          <a:lstStyle/>
          <a:p>
            <a:pPr eaLnBrk="1" hangingPunct="1"/>
            <a:r>
              <a:rPr lang="en-US" altLang="zh-CN" sz="2400" b="1" dirty="0">
                <a:solidFill>
                  <a:srgbClr val="006666"/>
                </a:solidFill>
                <a:latin typeface="微软雅黑" panose="020B0503020204020204" pitchFamily="34" charset="-122"/>
                <a:ea typeface="微软雅黑" panose="020B0503020204020204" pitchFamily="34" charset="-122"/>
              </a:rPr>
              <a:t>3.1</a:t>
            </a:r>
            <a:r>
              <a:rPr lang="zh-CN" altLang="en-US" sz="2400" b="1" dirty="0">
                <a:solidFill>
                  <a:srgbClr val="006666"/>
                </a:solidFill>
                <a:latin typeface="微软雅黑" panose="020B0503020204020204" pitchFamily="34" charset="-122"/>
                <a:ea typeface="微软雅黑" panose="020B0503020204020204" pitchFamily="34" charset="-122"/>
              </a:rPr>
              <a:t>实验仪器</a:t>
            </a:r>
          </a:p>
        </p:txBody>
      </p:sp>
      <p:grpSp>
        <p:nvGrpSpPr>
          <p:cNvPr id="7" name="组合 6"/>
          <p:cNvGrpSpPr/>
          <p:nvPr/>
        </p:nvGrpSpPr>
        <p:grpSpPr>
          <a:xfrm>
            <a:off x="1303338" y="804026"/>
            <a:ext cx="6401593" cy="5060100"/>
            <a:chOff x="1303338" y="804026"/>
            <a:chExt cx="6401593" cy="5060100"/>
          </a:xfrm>
        </p:grpSpPr>
        <p:grpSp>
          <p:nvGrpSpPr>
            <p:cNvPr id="6" name="组合 5"/>
            <p:cNvGrpSpPr/>
            <p:nvPr/>
          </p:nvGrpSpPr>
          <p:grpSpPr>
            <a:xfrm>
              <a:off x="1303338" y="804026"/>
              <a:ext cx="6401593" cy="5060100"/>
              <a:chOff x="1303338" y="804026"/>
              <a:chExt cx="6401593" cy="5060100"/>
            </a:xfrm>
          </p:grpSpPr>
          <p:pic>
            <p:nvPicPr>
              <p:cNvPr id="14" name="Picture 10" descr="~(87)`F4YZ@T]GD{(XBOQ0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069" y="1412776"/>
                <a:ext cx="6265862"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注: 下箭头 2"/>
              <p:cNvSpPr/>
              <p:nvPr/>
            </p:nvSpPr>
            <p:spPr>
              <a:xfrm>
                <a:off x="2359859" y="804026"/>
                <a:ext cx="1027032" cy="968789"/>
              </a:xfrm>
              <a:prstGeom prst="downArrowCallout">
                <a:avLst>
                  <a:gd name="adj1" fmla="val 6493"/>
                  <a:gd name="adj2" fmla="val 10570"/>
                  <a:gd name="adj3" fmla="val 25000"/>
                  <a:gd name="adj4" fmla="val 337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反射镜</a:t>
                </a:r>
                <a:r>
                  <a:rPr lang="en-US" altLang="zh-CN" b="1" dirty="0">
                    <a:solidFill>
                      <a:srgbClr val="FF0000"/>
                    </a:solidFill>
                  </a:rPr>
                  <a:t>1</a:t>
                </a:r>
                <a:endParaRPr lang="en-GB" b="1" dirty="0">
                  <a:solidFill>
                    <a:srgbClr val="FF0000"/>
                  </a:solidFill>
                </a:endParaRPr>
              </a:p>
            </p:txBody>
          </p:sp>
          <p:sp>
            <p:nvSpPr>
              <p:cNvPr id="16" name="标注: 下箭头 15"/>
              <p:cNvSpPr/>
              <p:nvPr/>
            </p:nvSpPr>
            <p:spPr>
              <a:xfrm>
                <a:off x="2932901" y="1628800"/>
                <a:ext cx="1027032" cy="538750"/>
              </a:xfrm>
              <a:prstGeom prst="downArrowCallout">
                <a:avLst>
                  <a:gd name="adj1" fmla="val 6493"/>
                  <a:gd name="adj2" fmla="val 10570"/>
                  <a:gd name="adj3" fmla="val 25000"/>
                  <a:gd name="adj4" fmla="val 6132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分束镜</a:t>
                </a:r>
                <a:endParaRPr lang="en-GB" b="1" dirty="0">
                  <a:solidFill>
                    <a:srgbClr val="FF0000"/>
                  </a:solidFill>
                </a:endParaRPr>
              </a:p>
            </p:txBody>
          </p:sp>
          <p:sp>
            <p:nvSpPr>
              <p:cNvPr id="17" name="标注: 下箭头 16"/>
              <p:cNvSpPr/>
              <p:nvPr/>
            </p:nvSpPr>
            <p:spPr>
              <a:xfrm>
                <a:off x="3874024" y="1741314"/>
                <a:ext cx="1027032" cy="538750"/>
              </a:xfrm>
              <a:prstGeom prst="downArrowCallout">
                <a:avLst>
                  <a:gd name="adj1" fmla="val 6493"/>
                  <a:gd name="adj2" fmla="val 10570"/>
                  <a:gd name="adj3" fmla="val 25000"/>
                  <a:gd name="adj4" fmla="val 6132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扩束镜</a:t>
                </a:r>
                <a:endParaRPr lang="en-GB" b="1" dirty="0">
                  <a:solidFill>
                    <a:srgbClr val="FF0000"/>
                  </a:solidFill>
                </a:endParaRPr>
              </a:p>
            </p:txBody>
          </p:sp>
          <p:sp>
            <p:nvSpPr>
              <p:cNvPr id="18" name="标注: 下箭头 17"/>
              <p:cNvSpPr/>
              <p:nvPr/>
            </p:nvSpPr>
            <p:spPr>
              <a:xfrm>
                <a:off x="5367856" y="1350888"/>
                <a:ext cx="1027032" cy="538750"/>
              </a:xfrm>
              <a:prstGeom prst="downArrowCallout">
                <a:avLst>
                  <a:gd name="adj1" fmla="val 6493"/>
                  <a:gd name="adj2" fmla="val 10570"/>
                  <a:gd name="adj3" fmla="val 25000"/>
                  <a:gd name="adj4" fmla="val 6132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激光器</a:t>
                </a:r>
                <a:endParaRPr lang="en-GB" b="1" dirty="0">
                  <a:solidFill>
                    <a:srgbClr val="FF0000"/>
                  </a:solidFill>
                </a:endParaRPr>
              </a:p>
            </p:txBody>
          </p:sp>
          <p:sp>
            <p:nvSpPr>
              <p:cNvPr id="19" name="标注: 下箭头 18"/>
              <p:cNvSpPr/>
              <p:nvPr/>
            </p:nvSpPr>
            <p:spPr>
              <a:xfrm>
                <a:off x="1603755" y="1412776"/>
                <a:ext cx="1027032" cy="726712"/>
              </a:xfrm>
              <a:prstGeom prst="downArrowCallout">
                <a:avLst>
                  <a:gd name="adj1" fmla="val 6493"/>
                  <a:gd name="adj2" fmla="val 10570"/>
                  <a:gd name="adj3" fmla="val 25000"/>
                  <a:gd name="adj4" fmla="val 6132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反射镜</a:t>
                </a:r>
                <a:r>
                  <a:rPr lang="en-US" altLang="zh-CN" b="1" dirty="0">
                    <a:solidFill>
                      <a:srgbClr val="FF0000"/>
                    </a:solidFill>
                  </a:rPr>
                  <a:t>2</a:t>
                </a:r>
                <a:endParaRPr lang="en-GB" b="1" dirty="0">
                  <a:solidFill>
                    <a:srgbClr val="FF0000"/>
                  </a:solidFill>
                </a:endParaRPr>
              </a:p>
            </p:txBody>
          </p:sp>
          <p:sp>
            <p:nvSpPr>
              <p:cNvPr id="4" name="标注: 右箭头 3"/>
              <p:cNvSpPr/>
              <p:nvPr/>
            </p:nvSpPr>
            <p:spPr>
              <a:xfrm>
                <a:off x="1325183" y="2348880"/>
                <a:ext cx="792088" cy="1080120"/>
              </a:xfrm>
              <a:prstGeom prst="rightArrowCallout">
                <a:avLst>
                  <a:gd name="adj1" fmla="val 9127"/>
                  <a:gd name="adj2" fmla="val 10009"/>
                  <a:gd name="adj3" fmla="val 25000"/>
                  <a:gd name="adj4" fmla="val 4629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反射镜</a:t>
                </a:r>
                <a:r>
                  <a:rPr lang="en-US" altLang="zh-CN" b="1" dirty="0">
                    <a:solidFill>
                      <a:srgbClr val="FF0000"/>
                    </a:solidFill>
                  </a:rPr>
                  <a:t>3</a:t>
                </a:r>
                <a:endParaRPr lang="en-GB" b="1" dirty="0">
                  <a:solidFill>
                    <a:srgbClr val="FF0000"/>
                  </a:solidFill>
                </a:endParaRPr>
              </a:p>
            </p:txBody>
          </p:sp>
          <p:sp>
            <p:nvSpPr>
              <p:cNvPr id="22" name="标注: 右箭头 21"/>
              <p:cNvSpPr/>
              <p:nvPr/>
            </p:nvSpPr>
            <p:spPr>
              <a:xfrm>
                <a:off x="1303338" y="3651092"/>
                <a:ext cx="792088" cy="1080120"/>
              </a:xfrm>
              <a:prstGeom prst="rightArrowCallout">
                <a:avLst>
                  <a:gd name="adj1" fmla="val 9127"/>
                  <a:gd name="adj2" fmla="val 10009"/>
                  <a:gd name="adj3" fmla="val 25000"/>
                  <a:gd name="adj4" fmla="val 4629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温控炉</a:t>
                </a:r>
                <a:endParaRPr lang="en-GB" b="1" dirty="0">
                  <a:solidFill>
                    <a:srgbClr val="FF0000"/>
                  </a:solidFill>
                </a:endParaRPr>
              </a:p>
            </p:txBody>
          </p:sp>
          <p:sp>
            <p:nvSpPr>
              <p:cNvPr id="23" name="标注: 右箭头 22"/>
              <p:cNvSpPr/>
              <p:nvPr/>
            </p:nvSpPr>
            <p:spPr>
              <a:xfrm flipH="1">
                <a:off x="6156176" y="3638451"/>
                <a:ext cx="648072" cy="1014685"/>
              </a:xfrm>
              <a:prstGeom prst="rightArrowCallout">
                <a:avLst>
                  <a:gd name="adj1" fmla="val 9127"/>
                  <a:gd name="adj2" fmla="val 10009"/>
                  <a:gd name="adj3" fmla="val 25000"/>
                  <a:gd name="adj4" fmla="val 4629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加热开关</a:t>
                </a:r>
                <a:endParaRPr lang="en-GB" b="1" dirty="0">
                  <a:solidFill>
                    <a:srgbClr val="FF0000"/>
                  </a:solidFill>
                </a:endParaRPr>
              </a:p>
            </p:txBody>
          </p:sp>
          <p:sp>
            <p:nvSpPr>
              <p:cNvPr id="5" name="标注: 上箭头 4"/>
              <p:cNvSpPr/>
              <p:nvPr/>
            </p:nvSpPr>
            <p:spPr>
              <a:xfrm>
                <a:off x="5374423" y="4944463"/>
                <a:ext cx="1152128" cy="576064"/>
              </a:xfrm>
              <a:prstGeom prst="upArrowCallout">
                <a:avLst>
                  <a:gd name="adj1" fmla="val 10890"/>
                  <a:gd name="adj2" fmla="val 14922"/>
                  <a:gd name="adj3" fmla="val 25000"/>
                  <a:gd name="adj4" fmla="val 4784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电源开关</a:t>
                </a:r>
                <a:endParaRPr lang="en-GB" b="1" dirty="0">
                  <a:solidFill>
                    <a:srgbClr val="FF0000"/>
                  </a:solidFill>
                </a:endParaRPr>
              </a:p>
            </p:txBody>
          </p:sp>
          <p:sp>
            <p:nvSpPr>
              <p:cNvPr id="27" name="标注: 上箭头 26"/>
              <p:cNvSpPr/>
              <p:nvPr/>
            </p:nvSpPr>
            <p:spPr>
              <a:xfrm>
                <a:off x="3749963" y="5059934"/>
                <a:ext cx="1152128" cy="576064"/>
              </a:xfrm>
              <a:prstGeom prst="upArrowCallout">
                <a:avLst>
                  <a:gd name="adj1" fmla="val 10890"/>
                  <a:gd name="adj2" fmla="val 14922"/>
                  <a:gd name="adj3" fmla="val 25000"/>
                  <a:gd name="adj4" fmla="val 4784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控温面板</a:t>
                </a:r>
                <a:endParaRPr lang="en-GB" b="1" dirty="0">
                  <a:solidFill>
                    <a:srgbClr val="FF0000"/>
                  </a:solidFill>
                </a:endParaRPr>
              </a:p>
            </p:txBody>
          </p:sp>
        </p:grpSp>
        <p:sp>
          <p:nvSpPr>
            <p:cNvPr id="29" name="标注: 上箭头 28"/>
            <p:cNvSpPr/>
            <p:nvPr/>
          </p:nvSpPr>
          <p:spPr>
            <a:xfrm>
              <a:off x="3383869" y="3281809"/>
              <a:ext cx="1152128" cy="576064"/>
            </a:xfrm>
            <a:prstGeom prst="upArrowCallout">
              <a:avLst>
                <a:gd name="adj1" fmla="val 10890"/>
                <a:gd name="adj2" fmla="val 14922"/>
                <a:gd name="adj3" fmla="val 25000"/>
                <a:gd name="adj4" fmla="val 4784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观测屏</a:t>
              </a:r>
              <a:endParaRPr lang="en-GB" b="1" dirty="0">
                <a:solidFill>
                  <a:srgbClr val="FF0000"/>
                </a:solidFill>
              </a:endParaRP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p:nvPr/>
        </p:nvSpPr>
        <p:spPr>
          <a:xfrm>
            <a:off x="250825" y="151319"/>
            <a:ext cx="4591321" cy="584775"/>
          </a:xfrm>
          <a:prstGeom prst="rect">
            <a:avLst/>
          </a:prstGeom>
          <a:noFill/>
          <a:ln w="9525">
            <a:noFill/>
          </a:ln>
        </p:spPr>
        <p:txBody>
          <a:bodyPr wrap="none" anchor="ctr">
            <a:spAutoFit/>
          </a:bodyPr>
          <a:lstStyle/>
          <a:p>
            <a:pPr defTabSz="0" eaLnBrk="1" hangingPunct="1">
              <a:tabLst>
                <a:tab pos="266700" algn="l"/>
              </a:tabLst>
            </a:pPr>
            <a:r>
              <a:rPr lang="zh-CN" altLang="en-US" sz="3200" b="1" dirty="0">
                <a:solidFill>
                  <a:srgbClr val="FF0000"/>
                </a:solidFill>
                <a:latin typeface="微软雅黑" panose="020B0503020204020204" pitchFamily="34" charset="-122"/>
                <a:ea typeface="微软雅黑" panose="020B0503020204020204" pitchFamily="34" charset="-122"/>
              </a:rPr>
              <a:t>四、实验内容</a:t>
            </a:r>
            <a:r>
              <a:rPr kumimoji="0" lang="en-US" altLang="zh-CN" sz="32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a:t>
            </a:r>
            <a:r>
              <a:rPr kumimoji="0" lang="en-US" altLang="zh-CN" sz="2400" b="1" i="0" u="none" strike="noStrike" kern="1200" cap="none" spc="0" normalizeH="0" baseline="0" noProof="0" dirty="0">
                <a:ln>
                  <a:noFill/>
                </a:ln>
                <a:solidFill>
                  <a:srgbClr val="006666"/>
                </a:solidFill>
                <a:effectLst/>
                <a:uLnTx/>
                <a:uFillTx/>
                <a:latin typeface="微软雅黑" panose="020B0503020204020204" pitchFamily="34" charset="-122"/>
                <a:ea typeface="微软雅黑" panose="020B0503020204020204" pitchFamily="34" charset="-122"/>
                <a:cs typeface="+mn-cs"/>
              </a:rPr>
              <a:t>4.1</a:t>
            </a:r>
            <a:r>
              <a:rPr kumimoji="0" lang="zh-CN" altLang="en-US" sz="2400" b="1" i="0" u="none" strike="noStrike" kern="1200" cap="none" spc="0" normalizeH="0" baseline="0" noProof="0" dirty="0">
                <a:ln>
                  <a:noFill/>
                </a:ln>
                <a:solidFill>
                  <a:srgbClr val="006666"/>
                </a:solidFill>
                <a:effectLst/>
                <a:uLnTx/>
                <a:uFillTx/>
                <a:latin typeface="微软雅黑" panose="020B0503020204020204" pitchFamily="34" charset="-122"/>
                <a:ea typeface="微软雅黑" panose="020B0503020204020204" pitchFamily="34" charset="-122"/>
                <a:cs typeface="+mn-cs"/>
              </a:rPr>
              <a:t>光路调节</a:t>
            </a:r>
          </a:p>
        </p:txBody>
      </p:sp>
      <p:sp>
        <p:nvSpPr>
          <p:cNvPr id="8" name="TextBox 75"/>
          <p:cNvSpPr txBox="1">
            <a:spLocks noChangeArrowheads="1"/>
          </p:cNvSpPr>
          <p:nvPr/>
        </p:nvSpPr>
        <p:spPr bwMode="auto">
          <a:xfrm>
            <a:off x="107504" y="2066072"/>
            <a:ext cx="505754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b="1" dirty="0">
                <a:solidFill>
                  <a:srgbClr val="000066"/>
                </a:solidFill>
                <a:latin typeface="华文中宋" panose="02010600040101010101" pitchFamily="2" charset="-122"/>
                <a:ea typeface="华文中宋" panose="02010600040101010101" pitchFamily="2" charset="-122"/>
              </a:rPr>
              <a:t>2</a:t>
            </a:r>
            <a:r>
              <a:rPr lang="zh-CN" altLang="en-US" sz="2000" b="1" dirty="0">
                <a:solidFill>
                  <a:srgbClr val="000066"/>
                </a:solidFill>
                <a:latin typeface="华文中宋" panose="02010600040101010101" pitchFamily="2" charset="-122"/>
                <a:ea typeface="华文中宋" panose="02010600040101010101" pitchFamily="2" charset="-122"/>
              </a:rPr>
              <a:t>、将扩束镜放置在激光器出口（图</a:t>
            </a:r>
            <a:r>
              <a:rPr lang="en-US" altLang="zh-CN" sz="2000" b="1" dirty="0">
                <a:solidFill>
                  <a:srgbClr val="000066"/>
                </a:solidFill>
                <a:latin typeface="华文中宋" panose="02010600040101010101" pitchFamily="2" charset="-122"/>
                <a:ea typeface="华文中宋" panose="02010600040101010101" pitchFamily="2" charset="-122"/>
              </a:rPr>
              <a:t>4</a:t>
            </a:r>
            <a:r>
              <a:rPr lang="zh-CN" altLang="en-US" sz="2000" b="1" dirty="0">
                <a:solidFill>
                  <a:srgbClr val="000066"/>
                </a:solidFill>
                <a:latin typeface="华文中宋" panose="02010600040101010101" pitchFamily="2" charset="-122"/>
                <a:ea typeface="华文中宋" panose="02010600040101010101" pitchFamily="2" charset="-122"/>
              </a:rPr>
              <a:t>），仔细调节，毛玻璃屏上将出现干涉条纹（图</a:t>
            </a:r>
            <a:r>
              <a:rPr lang="en-US" altLang="zh-CN" sz="2000" b="1" dirty="0">
                <a:solidFill>
                  <a:srgbClr val="000066"/>
                </a:solidFill>
                <a:latin typeface="华文中宋" panose="02010600040101010101" pitchFamily="2" charset="-122"/>
                <a:ea typeface="华文中宋" panose="02010600040101010101" pitchFamily="2" charset="-122"/>
              </a:rPr>
              <a:t>5</a:t>
            </a:r>
            <a:r>
              <a:rPr lang="zh-CN" altLang="en-US" sz="2000" b="1" dirty="0">
                <a:solidFill>
                  <a:srgbClr val="000066"/>
                </a:solidFill>
                <a:latin typeface="华文中宋" panose="02010600040101010101" pitchFamily="2" charset="-122"/>
                <a:ea typeface="华文中宋" panose="02010600040101010101" pitchFamily="2" charset="-122"/>
              </a:rPr>
              <a:t>），通过微调反射镜1将干涉环调节到毛玻璃屏中便于观察的位置。</a:t>
            </a:r>
          </a:p>
        </p:txBody>
      </p:sp>
      <p:sp>
        <p:nvSpPr>
          <p:cNvPr id="23" name="文本框 22"/>
          <p:cNvSpPr txBox="1"/>
          <p:nvPr/>
        </p:nvSpPr>
        <p:spPr>
          <a:xfrm>
            <a:off x="84136" y="781681"/>
            <a:ext cx="5135936" cy="1422825"/>
          </a:xfrm>
          <a:prstGeom prst="rect">
            <a:avLst/>
          </a:prstGeom>
          <a:noFill/>
        </p:spPr>
        <p:txBody>
          <a:bodyPr wrap="square">
            <a:spAutoFit/>
          </a:bodyPr>
          <a:lstStyle/>
          <a:p>
            <a:pPr lvl="0" eaLnBrk="1" hangingPunct="1">
              <a:lnSpc>
                <a:spcPct val="150000"/>
              </a:lnSpc>
              <a:defRPr/>
            </a:pPr>
            <a:r>
              <a:rPr kumimoji="0" lang="en-US" altLang="zh-CN" sz="20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rPr>
              <a:t>1</a:t>
            </a:r>
            <a:r>
              <a:rPr kumimoji="0" lang="zh-CN" altLang="en-US" sz="20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rPr>
              <a:t>、调节</a:t>
            </a:r>
            <a:r>
              <a:rPr lang="zh-CN" altLang="en-US" sz="2000" b="1" dirty="0">
                <a:solidFill>
                  <a:srgbClr val="000066"/>
                </a:solidFill>
                <a:latin typeface="华文中宋" panose="02010600040101010101" pitchFamily="2" charset="-122"/>
                <a:ea typeface="华文中宋" panose="02010600040101010101" pitchFamily="2" charset="-122"/>
              </a:rPr>
              <a:t>反射镜</a:t>
            </a:r>
            <a:r>
              <a:rPr lang="en-US" altLang="zh-CN" sz="2000" b="1" dirty="0">
                <a:solidFill>
                  <a:srgbClr val="000066"/>
                </a:solidFill>
                <a:latin typeface="华文中宋" panose="02010600040101010101" pitchFamily="2" charset="-122"/>
                <a:ea typeface="华文中宋" panose="02010600040101010101" pitchFamily="2" charset="-122"/>
              </a:rPr>
              <a:t>1</a:t>
            </a:r>
            <a:r>
              <a:rPr lang="zh-CN" altLang="en-US" sz="2000" b="1" dirty="0">
                <a:solidFill>
                  <a:srgbClr val="000066"/>
                </a:solidFill>
                <a:latin typeface="华文中宋" panose="02010600040101010101" pitchFamily="2" charset="-122"/>
                <a:ea typeface="华文中宋" panose="02010600040101010101" pitchFamily="2" charset="-122"/>
              </a:rPr>
              <a:t>、</a:t>
            </a:r>
            <a:r>
              <a:rPr kumimoji="0" lang="zh-CN" altLang="en-US" sz="20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rPr>
              <a:t>反射镜</a:t>
            </a:r>
            <a:r>
              <a:rPr kumimoji="0" lang="en-US" altLang="zh-CN" sz="20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rPr>
              <a:t>2</a:t>
            </a:r>
            <a:r>
              <a:rPr kumimoji="0" lang="zh-CN" altLang="en-US" sz="20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rPr>
              <a:t>，使从分束镜过来的入射光斑和从反射镜</a:t>
            </a:r>
            <a:r>
              <a:rPr kumimoji="0" lang="en-US" altLang="zh-CN" sz="20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rPr>
              <a:t>3</a:t>
            </a:r>
            <a:r>
              <a:rPr kumimoji="0" lang="zh-CN" altLang="en-US" sz="20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rPr>
              <a:t>反射的光斑重合（图</a:t>
            </a:r>
            <a:r>
              <a:rPr kumimoji="0" lang="en-US" altLang="zh-CN" sz="20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rPr>
              <a:t>2</a:t>
            </a:r>
            <a:r>
              <a:rPr kumimoji="0" lang="zh-CN" altLang="en-US" sz="20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rPr>
              <a:t>、图</a:t>
            </a:r>
            <a:r>
              <a:rPr kumimoji="0" lang="en-US" altLang="zh-CN" sz="20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rPr>
              <a:t>3</a:t>
            </a:r>
            <a:r>
              <a:rPr kumimoji="0" lang="zh-CN" altLang="en-US" sz="20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rPr>
              <a:t>）；</a:t>
            </a:r>
            <a:endParaRPr kumimoji="0" lang="en-US" altLang="zh-CN" sz="20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endParaRPr>
          </a:p>
        </p:txBody>
      </p:sp>
      <p:pic>
        <p:nvPicPr>
          <p:cNvPr id="3" name="图片 2"/>
          <p:cNvPicPr>
            <a:picLocks noChangeAspect="1"/>
          </p:cNvPicPr>
          <p:nvPr/>
        </p:nvPicPr>
        <p:blipFill>
          <a:blip r:embed="rId3"/>
          <a:stretch>
            <a:fillRect/>
          </a:stretch>
        </p:blipFill>
        <p:spPr>
          <a:xfrm>
            <a:off x="1921256" y="4734806"/>
            <a:ext cx="1448113" cy="1482267"/>
          </a:xfrm>
          <a:prstGeom prst="rect">
            <a:avLst/>
          </a:prstGeom>
        </p:spPr>
      </p:pic>
      <p:pic>
        <p:nvPicPr>
          <p:cNvPr id="4" name="图片 3"/>
          <p:cNvPicPr>
            <a:picLocks noChangeAspect="1"/>
          </p:cNvPicPr>
          <p:nvPr/>
        </p:nvPicPr>
        <p:blipFill>
          <a:blip r:embed="rId4"/>
          <a:stretch>
            <a:fillRect/>
          </a:stretch>
        </p:blipFill>
        <p:spPr>
          <a:xfrm>
            <a:off x="3695287" y="4745753"/>
            <a:ext cx="1641166" cy="1482267"/>
          </a:xfrm>
          <a:prstGeom prst="rect">
            <a:avLst/>
          </a:prstGeom>
        </p:spPr>
      </p:pic>
      <p:pic>
        <p:nvPicPr>
          <p:cNvPr id="5" name="图片 4"/>
          <p:cNvPicPr>
            <a:picLocks noChangeAspect="1"/>
          </p:cNvPicPr>
          <p:nvPr/>
        </p:nvPicPr>
        <p:blipFill>
          <a:blip r:embed="rId5"/>
          <a:stretch>
            <a:fillRect/>
          </a:stretch>
        </p:blipFill>
        <p:spPr>
          <a:xfrm>
            <a:off x="-4217" y="4735053"/>
            <a:ext cx="1599555" cy="1482020"/>
          </a:xfrm>
          <a:prstGeom prst="rect">
            <a:avLst/>
          </a:prstGeom>
        </p:spPr>
      </p:pic>
      <p:pic>
        <p:nvPicPr>
          <p:cNvPr id="6" name="图片 5"/>
          <p:cNvPicPr>
            <a:picLocks noChangeAspect="1"/>
          </p:cNvPicPr>
          <p:nvPr/>
        </p:nvPicPr>
        <p:blipFill rotWithShape="1">
          <a:blip r:embed="rId6"/>
          <a:srcRect b="18101"/>
          <a:stretch>
            <a:fillRect/>
          </a:stretch>
        </p:blipFill>
        <p:spPr>
          <a:xfrm>
            <a:off x="5671837" y="4720676"/>
            <a:ext cx="1522002" cy="1480269"/>
          </a:xfrm>
          <a:prstGeom prst="rect">
            <a:avLst/>
          </a:prstGeom>
        </p:spPr>
      </p:pic>
      <p:pic>
        <p:nvPicPr>
          <p:cNvPr id="7" name="图片 6"/>
          <p:cNvPicPr>
            <a:picLocks noChangeAspect="1"/>
          </p:cNvPicPr>
          <p:nvPr/>
        </p:nvPicPr>
        <p:blipFill>
          <a:blip r:embed="rId7"/>
          <a:stretch>
            <a:fillRect/>
          </a:stretch>
        </p:blipFill>
        <p:spPr>
          <a:xfrm>
            <a:off x="7395473" y="4718925"/>
            <a:ext cx="1538266" cy="1449288"/>
          </a:xfrm>
          <a:prstGeom prst="rect">
            <a:avLst/>
          </a:prstGeom>
        </p:spPr>
      </p:pic>
      <p:pic>
        <p:nvPicPr>
          <p:cNvPr id="15" name="图片 14"/>
          <p:cNvPicPr>
            <a:picLocks noChangeAspect="1"/>
          </p:cNvPicPr>
          <p:nvPr/>
        </p:nvPicPr>
        <p:blipFill>
          <a:blip r:embed="rId8"/>
          <a:stretch>
            <a:fillRect/>
          </a:stretch>
        </p:blipFill>
        <p:spPr>
          <a:xfrm>
            <a:off x="5206490" y="256050"/>
            <a:ext cx="3823550" cy="3293672"/>
          </a:xfrm>
          <a:prstGeom prst="rect">
            <a:avLst/>
          </a:prstGeom>
        </p:spPr>
      </p:pic>
      <p:sp>
        <p:nvSpPr>
          <p:cNvPr id="2" name="箭头: 上弧形 1"/>
          <p:cNvSpPr/>
          <p:nvPr/>
        </p:nvSpPr>
        <p:spPr>
          <a:xfrm>
            <a:off x="767134" y="4396997"/>
            <a:ext cx="1538266" cy="34614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文本框 8"/>
          <p:cNvSpPr txBox="1"/>
          <p:nvPr/>
        </p:nvSpPr>
        <p:spPr>
          <a:xfrm>
            <a:off x="2790579" y="4023375"/>
            <a:ext cx="1338828" cy="369332"/>
          </a:xfrm>
          <a:prstGeom prst="rect">
            <a:avLst/>
          </a:prstGeom>
          <a:noFill/>
        </p:spPr>
        <p:txBody>
          <a:bodyPr wrap="none" rtlCol="0">
            <a:spAutoFit/>
          </a:bodyPr>
          <a:lstStyle/>
          <a:p>
            <a:r>
              <a:rPr lang="zh-CN" altLang="en-US" dirty="0"/>
              <a:t>使光斑重合</a:t>
            </a:r>
            <a:endParaRPr lang="en-GB" dirty="0"/>
          </a:p>
        </p:txBody>
      </p:sp>
      <p:sp>
        <p:nvSpPr>
          <p:cNvPr id="21" name="文本框 20"/>
          <p:cNvSpPr txBox="1"/>
          <p:nvPr/>
        </p:nvSpPr>
        <p:spPr>
          <a:xfrm>
            <a:off x="877800" y="4023375"/>
            <a:ext cx="1338828" cy="369332"/>
          </a:xfrm>
          <a:prstGeom prst="rect">
            <a:avLst/>
          </a:prstGeom>
          <a:noFill/>
        </p:spPr>
        <p:txBody>
          <a:bodyPr wrap="none" rtlCol="0">
            <a:spAutoFit/>
          </a:bodyPr>
          <a:lstStyle/>
          <a:p>
            <a:r>
              <a:rPr lang="zh-CN" altLang="en-US" dirty="0"/>
              <a:t>移开扩束镜</a:t>
            </a:r>
            <a:endParaRPr lang="en-GB" dirty="0"/>
          </a:p>
        </p:txBody>
      </p:sp>
      <p:sp>
        <p:nvSpPr>
          <p:cNvPr id="22" name="箭头: 上弧形 21"/>
          <p:cNvSpPr/>
          <p:nvPr/>
        </p:nvSpPr>
        <p:spPr>
          <a:xfrm>
            <a:off x="2695247" y="4405336"/>
            <a:ext cx="1538266" cy="34614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箭头: 上弧形 23"/>
          <p:cNvSpPr/>
          <p:nvPr/>
        </p:nvSpPr>
        <p:spPr>
          <a:xfrm>
            <a:off x="4494290" y="4392707"/>
            <a:ext cx="1538266" cy="34614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箭头: 上弧形 24"/>
          <p:cNvSpPr/>
          <p:nvPr/>
        </p:nvSpPr>
        <p:spPr>
          <a:xfrm>
            <a:off x="6402375" y="4372032"/>
            <a:ext cx="1538266" cy="34614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文本框 25"/>
          <p:cNvSpPr txBox="1"/>
          <p:nvPr/>
        </p:nvSpPr>
        <p:spPr>
          <a:xfrm>
            <a:off x="4545830" y="4023375"/>
            <a:ext cx="1338828" cy="369332"/>
          </a:xfrm>
          <a:prstGeom prst="rect">
            <a:avLst/>
          </a:prstGeom>
          <a:noFill/>
        </p:spPr>
        <p:txBody>
          <a:bodyPr wrap="none" rtlCol="0">
            <a:spAutoFit/>
          </a:bodyPr>
          <a:lstStyle/>
          <a:p>
            <a:r>
              <a:rPr lang="zh-CN" altLang="en-US" dirty="0"/>
              <a:t>放置扩束镜</a:t>
            </a:r>
            <a:endParaRPr lang="en-GB" dirty="0"/>
          </a:p>
        </p:txBody>
      </p:sp>
      <p:sp>
        <p:nvSpPr>
          <p:cNvPr id="27" name="文本框 26"/>
          <p:cNvSpPr txBox="1"/>
          <p:nvPr/>
        </p:nvSpPr>
        <p:spPr>
          <a:xfrm>
            <a:off x="6178176" y="4023375"/>
            <a:ext cx="2031325" cy="369332"/>
          </a:xfrm>
          <a:prstGeom prst="rect">
            <a:avLst/>
          </a:prstGeom>
          <a:noFill/>
        </p:spPr>
        <p:txBody>
          <a:bodyPr wrap="none" rtlCol="0">
            <a:spAutoFit/>
          </a:bodyPr>
          <a:lstStyle/>
          <a:p>
            <a:r>
              <a:rPr lang="zh-CN" altLang="en-US" dirty="0"/>
              <a:t>调节干涉条纹位置</a:t>
            </a:r>
            <a:endParaRPr lang="en-GB" dirty="0"/>
          </a:p>
        </p:txBody>
      </p:sp>
      <p:sp>
        <p:nvSpPr>
          <p:cNvPr id="28" name="文本框 27"/>
          <p:cNvSpPr txBox="1"/>
          <p:nvPr/>
        </p:nvSpPr>
        <p:spPr>
          <a:xfrm>
            <a:off x="495264" y="6228020"/>
            <a:ext cx="543739" cy="369332"/>
          </a:xfrm>
          <a:prstGeom prst="rect">
            <a:avLst/>
          </a:prstGeom>
          <a:noFill/>
        </p:spPr>
        <p:txBody>
          <a:bodyPr wrap="none" rtlCol="0">
            <a:spAutoFit/>
          </a:bodyPr>
          <a:lstStyle/>
          <a:p>
            <a:r>
              <a:rPr lang="zh-CN" altLang="en-US" b="1" dirty="0">
                <a:solidFill>
                  <a:srgbClr val="292929"/>
                </a:solidFill>
              </a:rPr>
              <a:t>图</a:t>
            </a:r>
            <a:r>
              <a:rPr lang="en-US" altLang="zh-CN" b="1" dirty="0">
                <a:solidFill>
                  <a:srgbClr val="292929"/>
                </a:solidFill>
              </a:rPr>
              <a:t>1</a:t>
            </a:r>
            <a:endParaRPr lang="en-GB" b="1" dirty="0">
              <a:solidFill>
                <a:srgbClr val="292929"/>
              </a:solidFill>
            </a:endParaRPr>
          </a:p>
        </p:txBody>
      </p:sp>
      <p:sp>
        <p:nvSpPr>
          <p:cNvPr id="29" name="文本框 28"/>
          <p:cNvSpPr txBox="1"/>
          <p:nvPr/>
        </p:nvSpPr>
        <p:spPr>
          <a:xfrm>
            <a:off x="2373442" y="6228020"/>
            <a:ext cx="543739" cy="369332"/>
          </a:xfrm>
          <a:prstGeom prst="rect">
            <a:avLst/>
          </a:prstGeom>
          <a:noFill/>
        </p:spPr>
        <p:txBody>
          <a:bodyPr wrap="none" rtlCol="0">
            <a:spAutoFit/>
          </a:bodyPr>
          <a:lstStyle/>
          <a:p>
            <a:r>
              <a:rPr lang="zh-CN" altLang="en-US" b="1" dirty="0">
                <a:solidFill>
                  <a:srgbClr val="292929"/>
                </a:solidFill>
              </a:rPr>
              <a:t>图</a:t>
            </a:r>
            <a:r>
              <a:rPr lang="en-US" altLang="zh-CN" b="1" dirty="0">
                <a:solidFill>
                  <a:srgbClr val="292929"/>
                </a:solidFill>
              </a:rPr>
              <a:t>2</a:t>
            </a:r>
            <a:endParaRPr lang="en-GB" b="1" dirty="0">
              <a:solidFill>
                <a:srgbClr val="292929"/>
              </a:solidFill>
            </a:endParaRPr>
          </a:p>
        </p:txBody>
      </p:sp>
      <p:sp>
        <p:nvSpPr>
          <p:cNvPr id="30" name="文本框 29"/>
          <p:cNvSpPr txBox="1"/>
          <p:nvPr/>
        </p:nvSpPr>
        <p:spPr>
          <a:xfrm>
            <a:off x="4300130" y="6228020"/>
            <a:ext cx="543739" cy="369332"/>
          </a:xfrm>
          <a:prstGeom prst="rect">
            <a:avLst/>
          </a:prstGeom>
          <a:noFill/>
        </p:spPr>
        <p:txBody>
          <a:bodyPr wrap="none" rtlCol="0">
            <a:spAutoFit/>
          </a:bodyPr>
          <a:lstStyle/>
          <a:p>
            <a:r>
              <a:rPr lang="zh-CN" altLang="en-US" b="1" dirty="0">
                <a:solidFill>
                  <a:srgbClr val="292929"/>
                </a:solidFill>
              </a:rPr>
              <a:t>图</a:t>
            </a:r>
            <a:r>
              <a:rPr lang="en-US" altLang="zh-CN" b="1" dirty="0">
                <a:solidFill>
                  <a:srgbClr val="292929"/>
                </a:solidFill>
              </a:rPr>
              <a:t>3</a:t>
            </a:r>
            <a:endParaRPr lang="en-GB" b="1" dirty="0">
              <a:solidFill>
                <a:srgbClr val="292929"/>
              </a:solidFill>
            </a:endParaRPr>
          </a:p>
        </p:txBody>
      </p:sp>
      <p:sp>
        <p:nvSpPr>
          <p:cNvPr id="31" name="文本框 30"/>
          <p:cNvSpPr txBox="1"/>
          <p:nvPr/>
        </p:nvSpPr>
        <p:spPr>
          <a:xfrm>
            <a:off x="6160968" y="6228020"/>
            <a:ext cx="543739" cy="369332"/>
          </a:xfrm>
          <a:prstGeom prst="rect">
            <a:avLst/>
          </a:prstGeom>
          <a:noFill/>
        </p:spPr>
        <p:txBody>
          <a:bodyPr wrap="none" rtlCol="0">
            <a:spAutoFit/>
          </a:bodyPr>
          <a:lstStyle/>
          <a:p>
            <a:r>
              <a:rPr lang="zh-CN" altLang="en-US" b="1" dirty="0">
                <a:solidFill>
                  <a:srgbClr val="292929"/>
                </a:solidFill>
              </a:rPr>
              <a:t>图</a:t>
            </a:r>
            <a:r>
              <a:rPr lang="en-US" altLang="zh-CN" b="1" dirty="0">
                <a:solidFill>
                  <a:srgbClr val="292929"/>
                </a:solidFill>
              </a:rPr>
              <a:t>4</a:t>
            </a:r>
            <a:endParaRPr lang="en-GB" b="1" dirty="0">
              <a:solidFill>
                <a:srgbClr val="292929"/>
              </a:solidFill>
            </a:endParaRPr>
          </a:p>
        </p:txBody>
      </p:sp>
      <p:sp>
        <p:nvSpPr>
          <p:cNvPr id="32" name="文本框 31"/>
          <p:cNvSpPr txBox="1"/>
          <p:nvPr/>
        </p:nvSpPr>
        <p:spPr>
          <a:xfrm>
            <a:off x="7888948" y="6228020"/>
            <a:ext cx="543739" cy="369332"/>
          </a:xfrm>
          <a:prstGeom prst="rect">
            <a:avLst/>
          </a:prstGeom>
          <a:noFill/>
        </p:spPr>
        <p:txBody>
          <a:bodyPr wrap="none" rtlCol="0">
            <a:spAutoFit/>
          </a:bodyPr>
          <a:lstStyle/>
          <a:p>
            <a:r>
              <a:rPr lang="zh-CN" altLang="en-US" b="1" dirty="0">
                <a:solidFill>
                  <a:srgbClr val="292929"/>
                </a:solidFill>
              </a:rPr>
              <a:t>图</a:t>
            </a:r>
            <a:r>
              <a:rPr lang="en-US" altLang="zh-CN" b="1" dirty="0">
                <a:solidFill>
                  <a:srgbClr val="292929"/>
                </a:solidFill>
              </a:rPr>
              <a:t>5</a:t>
            </a:r>
            <a:endParaRPr lang="en-GB" b="1" dirty="0">
              <a:solidFill>
                <a:srgbClr val="292929"/>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p:nvPr/>
        </p:nvSpPr>
        <p:spPr>
          <a:xfrm>
            <a:off x="250825" y="151319"/>
            <a:ext cx="4591321" cy="584775"/>
          </a:xfrm>
          <a:prstGeom prst="rect">
            <a:avLst/>
          </a:prstGeom>
          <a:noFill/>
          <a:ln w="9525">
            <a:noFill/>
          </a:ln>
        </p:spPr>
        <p:txBody>
          <a:bodyPr wrap="none" anchor="ctr">
            <a:spAutoFit/>
          </a:bodyPr>
          <a:lstStyle/>
          <a:p>
            <a:pPr defTabSz="0" eaLnBrk="1" hangingPunct="1">
              <a:tabLst>
                <a:tab pos="266700" algn="l"/>
              </a:tabLst>
            </a:pPr>
            <a:r>
              <a:rPr lang="zh-CN" altLang="en-US" sz="3200" b="1" dirty="0">
                <a:solidFill>
                  <a:srgbClr val="FF0000"/>
                </a:solidFill>
                <a:latin typeface="微软雅黑" panose="020B0503020204020204" pitchFamily="34" charset="-122"/>
                <a:ea typeface="微软雅黑" panose="020B0503020204020204" pitchFamily="34" charset="-122"/>
              </a:rPr>
              <a:t>四、实验内容</a:t>
            </a:r>
            <a:r>
              <a:rPr kumimoji="0" lang="en-US" altLang="zh-CN" sz="3200" b="1" i="0" u="none" strike="noStrike" kern="1200" cap="none" spc="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n-cs"/>
              </a:rPr>
              <a:t>/</a:t>
            </a:r>
            <a:r>
              <a:rPr kumimoji="0" lang="en-US" altLang="zh-CN" sz="2400" b="1" i="0" u="none" strike="noStrike" kern="1200" cap="none" spc="0" normalizeH="0" baseline="0" noProof="0" dirty="0">
                <a:ln>
                  <a:noFill/>
                </a:ln>
                <a:solidFill>
                  <a:srgbClr val="006666"/>
                </a:solidFill>
                <a:effectLst/>
                <a:uLnTx/>
                <a:uFillTx/>
                <a:latin typeface="微软雅黑" panose="020B0503020204020204" pitchFamily="34" charset="-122"/>
                <a:ea typeface="微软雅黑" panose="020B0503020204020204" pitchFamily="34" charset="-122"/>
                <a:cs typeface="+mn-cs"/>
              </a:rPr>
              <a:t>4.2</a:t>
            </a:r>
            <a:r>
              <a:rPr kumimoji="0" lang="zh-CN" altLang="en-US" sz="2400" b="1" i="0" u="none" strike="noStrike" kern="1200" cap="none" spc="0" normalizeH="0" baseline="0" noProof="0" dirty="0">
                <a:ln>
                  <a:noFill/>
                </a:ln>
                <a:solidFill>
                  <a:srgbClr val="006666"/>
                </a:solidFill>
                <a:effectLst/>
                <a:uLnTx/>
                <a:uFillTx/>
                <a:latin typeface="微软雅黑" panose="020B0503020204020204" pitchFamily="34" charset="-122"/>
                <a:ea typeface="微软雅黑" panose="020B0503020204020204" pitchFamily="34" charset="-122"/>
                <a:cs typeface="+mn-cs"/>
              </a:rPr>
              <a:t>实验方法</a:t>
            </a:r>
          </a:p>
        </p:txBody>
      </p:sp>
      <p:sp>
        <p:nvSpPr>
          <p:cNvPr id="11" name="TextBox 76"/>
          <p:cNvSpPr txBox="1">
            <a:spLocks noChangeArrowheads="1"/>
          </p:cNvSpPr>
          <p:nvPr/>
        </p:nvSpPr>
        <p:spPr bwMode="auto">
          <a:xfrm>
            <a:off x="94257" y="736094"/>
            <a:ext cx="89757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400" b="1" u="sng" dirty="0">
                <a:solidFill>
                  <a:srgbClr val="000066"/>
                </a:solidFill>
                <a:latin typeface="华文中宋" panose="02010600040101010101" pitchFamily="2" charset="-122"/>
                <a:ea typeface="华文中宋" panose="02010600040101010101" pitchFamily="2" charset="-122"/>
              </a:rPr>
              <a:t>实验方法二选一</a:t>
            </a:r>
          </a:p>
          <a:p>
            <a:pPr eaLnBrk="1" hangingPunct="1">
              <a:lnSpc>
                <a:spcPct val="150000"/>
              </a:lnSpc>
              <a:buFont typeface="Arial" panose="020B0604020202020204" pitchFamily="34" charset="0"/>
              <a:buNone/>
            </a:pPr>
            <a:r>
              <a:rPr lang="zh-CN" altLang="en-US" sz="2400" b="1" dirty="0">
                <a:solidFill>
                  <a:srgbClr val="FF0000"/>
                </a:solidFill>
                <a:latin typeface="华文中宋" panose="02010600040101010101" pitchFamily="2" charset="-122"/>
                <a:ea typeface="华文中宋" panose="02010600040101010101" pitchFamily="2" charset="-122"/>
              </a:rPr>
              <a:t>实验方法</a:t>
            </a:r>
            <a:r>
              <a:rPr lang="en-US" altLang="zh-CN" sz="2400" b="1" dirty="0">
                <a:solidFill>
                  <a:srgbClr val="FF0000"/>
                </a:solidFill>
                <a:latin typeface="华文中宋" panose="02010600040101010101" pitchFamily="2" charset="-122"/>
                <a:ea typeface="华文中宋" panose="02010600040101010101" pitchFamily="2" charset="-122"/>
              </a:rPr>
              <a:t>1</a:t>
            </a:r>
            <a:r>
              <a:rPr lang="zh-CN" altLang="en-US" sz="2400" b="1" dirty="0">
                <a:solidFill>
                  <a:srgbClr val="000066"/>
                </a:solidFill>
                <a:latin typeface="华文中宋" panose="02010600040101010101" pitchFamily="2" charset="-122"/>
                <a:ea typeface="华文中宋" panose="02010600040101010101" pitchFamily="2" charset="-122"/>
              </a:rPr>
              <a:t>：记录初始温度</a:t>
            </a:r>
            <a:r>
              <a:rPr lang="en-US" altLang="zh-CN" sz="2400" b="1" i="1" dirty="0">
                <a:solidFill>
                  <a:srgbClr val="C00000"/>
                </a:solidFill>
                <a:latin typeface="华文中宋" panose="02010600040101010101" pitchFamily="2" charset="-122"/>
                <a:ea typeface="华文中宋" panose="02010600040101010101" pitchFamily="2" charset="-122"/>
              </a:rPr>
              <a:t>T</a:t>
            </a:r>
            <a:r>
              <a:rPr lang="en-US" altLang="zh-CN" sz="2400" b="1" i="1" baseline="-25000" dirty="0">
                <a:solidFill>
                  <a:srgbClr val="C00000"/>
                </a:solidFill>
                <a:latin typeface="华文中宋" panose="02010600040101010101" pitchFamily="2" charset="-122"/>
                <a:ea typeface="华文中宋" panose="02010600040101010101" pitchFamily="2" charset="-122"/>
              </a:rPr>
              <a:t>1</a:t>
            </a:r>
            <a:r>
              <a:rPr lang="zh-CN" altLang="en-US" sz="2400" b="1" dirty="0">
                <a:solidFill>
                  <a:srgbClr val="000066"/>
                </a:solidFill>
                <a:latin typeface="华文中宋" panose="02010600040101010101" pitchFamily="2" charset="-122"/>
                <a:ea typeface="华文中宋" panose="02010600040101010101" pitchFamily="2" charset="-122"/>
              </a:rPr>
              <a:t>，每升高</a:t>
            </a:r>
            <a:r>
              <a:rPr lang="zh-CN" altLang="en-US" sz="2400" b="1" dirty="0">
                <a:solidFill>
                  <a:srgbClr val="C00000"/>
                </a:solidFill>
                <a:latin typeface="华文中宋" panose="02010600040101010101" pitchFamily="2" charset="-122"/>
                <a:ea typeface="华文中宋" panose="02010600040101010101" pitchFamily="2" charset="-122"/>
              </a:rPr>
              <a:t>5℃</a:t>
            </a:r>
            <a:r>
              <a:rPr lang="zh-CN" altLang="en-US" sz="2400" b="1" dirty="0">
                <a:solidFill>
                  <a:srgbClr val="000066"/>
                </a:solidFill>
                <a:latin typeface="华文中宋" panose="02010600040101010101" pitchFamily="2" charset="-122"/>
                <a:ea typeface="华文中宋" panose="02010600040101010101" pitchFamily="2" charset="-122"/>
              </a:rPr>
              <a:t>干涉条纹变化数</a:t>
            </a:r>
            <a:r>
              <a:rPr lang="en-US" altLang="zh-CN" sz="2400" b="1" i="1" dirty="0">
                <a:solidFill>
                  <a:srgbClr val="C00000"/>
                </a:solidFill>
                <a:latin typeface="华文中宋" panose="02010600040101010101" pitchFamily="2" charset="-122"/>
                <a:ea typeface="华文中宋" panose="02010600040101010101" pitchFamily="2" charset="-122"/>
              </a:rPr>
              <a:t>N</a:t>
            </a:r>
            <a:r>
              <a:rPr lang="zh-CN" altLang="en-US" sz="2400" b="1" dirty="0">
                <a:solidFill>
                  <a:srgbClr val="000066"/>
                </a:solidFill>
                <a:latin typeface="华文中宋" panose="02010600040101010101" pitchFamily="2" charset="-122"/>
                <a:ea typeface="华文中宋" panose="02010600040101010101" pitchFamily="2" charset="-122"/>
              </a:rPr>
              <a:t>，直至升高到</a:t>
            </a:r>
            <a:r>
              <a:rPr lang="en-US" altLang="zh-CN" sz="2400" b="1" dirty="0">
                <a:solidFill>
                  <a:srgbClr val="000066"/>
                </a:solidFill>
                <a:latin typeface="华文中宋" panose="02010600040101010101" pitchFamily="2" charset="-122"/>
                <a:ea typeface="华文中宋" panose="02010600040101010101" pitchFamily="2" charset="-122"/>
              </a:rPr>
              <a:t>60</a:t>
            </a:r>
            <a:r>
              <a:rPr lang="zh-CN" altLang="en-US" sz="2400" b="1" dirty="0">
                <a:solidFill>
                  <a:srgbClr val="000066"/>
                </a:solidFill>
                <a:latin typeface="华文中宋" panose="02010600040101010101" pitchFamily="2" charset="-122"/>
                <a:ea typeface="华文中宋" panose="02010600040101010101" pitchFamily="2" charset="-122"/>
              </a:rPr>
              <a:t> ℃；从而根据测得的数据，计算试件的线胀系数</a:t>
            </a:r>
            <a:r>
              <a:rPr lang="zh-CN" altLang="en-US" sz="2400" b="1" dirty="0">
                <a:latin typeface="华文中宋" panose="02010600040101010101" pitchFamily="2" charset="-122"/>
                <a:ea typeface="华文中宋" panose="02010600040101010101" pitchFamily="2" charset="-122"/>
              </a:rPr>
              <a:t>。</a:t>
            </a:r>
            <a:endParaRPr lang="en-US" altLang="zh-CN" sz="2400" b="1" dirty="0">
              <a:latin typeface="华文中宋" panose="02010600040101010101" pitchFamily="2" charset="-122"/>
              <a:ea typeface="华文中宋" panose="02010600040101010101" pitchFamily="2" charset="-122"/>
            </a:endParaRPr>
          </a:p>
          <a:p>
            <a:pPr eaLnBrk="1" hangingPunct="1">
              <a:lnSpc>
                <a:spcPct val="150000"/>
              </a:lnSpc>
            </a:pPr>
            <a:r>
              <a:rPr lang="zh-CN" altLang="en-US" sz="2400" b="1" dirty="0">
                <a:solidFill>
                  <a:srgbClr val="FF0000"/>
                </a:solidFill>
                <a:latin typeface="华文中宋" panose="02010600040101010101" pitchFamily="2" charset="-122"/>
                <a:ea typeface="华文中宋" panose="02010600040101010101" pitchFamily="2" charset="-122"/>
              </a:rPr>
              <a:t>实验方法</a:t>
            </a:r>
            <a:r>
              <a:rPr lang="en-US" altLang="zh-CN" sz="2400" b="1" dirty="0">
                <a:solidFill>
                  <a:srgbClr val="FF0000"/>
                </a:solidFill>
                <a:latin typeface="华文中宋" panose="02010600040101010101" pitchFamily="2" charset="-122"/>
                <a:ea typeface="华文中宋" panose="02010600040101010101" pitchFamily="2" charset="-122"/>
              </a:rPr>
              <a:t>2</a:t>
            </a:r>
            <a:r>
              <a:rPr lang="zh-CN" altLang="en-US" sz="2400" b="1" dirty="0">
                <a:solidFill>
                  <a:srgbClr val="000066"/>
                </a:solidFill>
                <a:latin typeface="华文中宋" panose="02010600040101010101" pitchFamily="2" charset="-122"/>
                <a:ea typeface="华文中宋" panose="02010600040101010101" pitchFamily="2" charset="-122"/>
              </a:rPr>
              <a:t>：记录初始温度</a:t>
            </a:r>
            <a:r>
              <a:rPr lang="en-US" altLang="zh-CN" sz="2400" b="1" i="1" dirty="0">
                <a:solidFill>
                  <a:srgbClr val="C00000"/>
                </a:solidFill>
                <a:latin typeface="华文中宋" panose="02010600040101010101" pitchFamily="2" charset="-122"/>
                <a:ea typeface="华文中宋" panose="02010600040101010101" pitchFamily="2" charset="-122"/>
              </a:rPr>
              <a:t>T</a:t>
            </a:r>
            <a:r>
              <a:rPr lang="en-US" altLang="zh-CN" sz="2400" b="1" i="1" baseline="-25000" dirty="0">
                <a:solidFill>
                  <a:srgbClr val="C00000"/>
                </a:solidFill>
                <a:latin typeface="华文中宋" panose="02010600040101010101" pitchFamily="2" charset="-122"/>
                <a:ea typeface="华文中宋" panose="02010600040101010101" pitchFamily="2" charset="-122"/>
              </a:rPr>
              <a:t>1</a:t>
            </a:r>
            <a:r>
              <a:rPr lang="zh-CN" altLang="en-US" sz="2400" b="1" dirty="0">
                <a:solidFill>
                  <a:srgbClr val="000066"/>
                </a:solidFill>
                <a:latin typeface="华文中宋" panose="02010600040101010101" pitchFamily="2" charset="-122"/>
                <a:ea typeface="华文中宋" panose="02010600040101010101" pitchFamily="2" charset="-122"/>
              </a:rPr>
              <a:t>，之后干涉环变化数</a:t>
            </a:r>
            <a:r>
              <a:rPr lang="en-US" altLang="zh-CN" sz="2400" b="1" i="1" dirty="0">
                <a:solidFill>
                  <a:srgbClr val="C00000"/>
                </a:solidFill>
                <a:latin typeface="华文中宋" panose="02010600040101010101" pitchFamily="2" charset="-122"/>
                <a:ea typeface="华文中宋" panose="02010600040101010101" pitchFamily="2" charset="-122"/>
              </a:rPr>
              <a:t>N</a:t>
            </a:r>
            <a:r>
              <a:rPr lang="zh-CN" altLang="en-US" sz="2400" b="1" dirty="0">
                <a:solidFill>
                  <a:srgbClr val="000066"/>
                </a:solidFill>
                <a:latin typeface="华文中宋" panose="02010600040101010101" pitchFamily="2" charset="-122"/>
                <a:ea typeface="华文中宋" panose="02010600040101010101" pitchFamily="2" charset="-122"/>
              </a:rPr>
              <a:t>每达到</a:t>
            </a:r>
            <a:r>
              <a:rPr lang="en-US" altLang="zh-CN" sz="2400" b="1" dirty="0">
                <a:solidFill>
                  <a:srgbClr val="C00000"/>
                </a:solidFill>
                <a:latin typeface="华文中宋" panose="02010600040101010101" pitchFamily="2" charset="-122"/>
                <a:ea typeface="华文中宋" panose="02010600040101010101" pitchFamily="2" charset="-122"/>
              </a:rPr>
              <a:t>50</a:t>
            </a:r>
            <a:r>
              <a:rPr lang="zh-CN" altLang="en-US" sz="2400" b="1" dirty="0">
                <a:solidFill>
                  <a:srgbClr val="000066"/>
                </a:solidFill>
                <a:latin typeface="华文中宋" panose="02010600040101010101" pitchFamily="2" charset="-122"/>
                <a:ea typeface="华文中宋" panose="02010600040101010101" pitchFamily="2" charset="-122"/>
              </a:rPr>
              <a:t>，记录当时的温度</a:t>
            </a:r>
            <a:r>
              <a:rPr lang="en-US" altLang="zh-CN" sz="2400" b="1" i="1" dirty="0">
                <a:solidFill>
                  <a:srgbClr val="C00000"/>
                </a:solidFill>
                <a:latin typeface="华文中宋" panose="02010600040101010101" pitchFamily="2" charset="-122"/>
                <a:ea typeface="华文中宋" panose="02010600040101010101" pitchFamily="2" charset="-122"/>
              </a:rPr>
              <a:t>T</a:t>
            </a:r>
            <a:r>
              <a:rPr lang="en-US" altLang="zh-CN" sz="2400" b="1" i="1" baseline="-25000" dirty="0">
                <a:solidFill>
                  <a:srgbClr val="C00000"/>
                </a:solidFill>
                <a:latin typeface="华文中宋" panose="02010600040101010101" pitchFamily="2" charset="-122"/>
                <a:ea typeface="华文中宋" panose="02010600040101010101" pitchFamily="2" charset="-122"/>
              </a:rPr>
              <a:t>2</a:t>
            </a:r>
            <a:r>
              <a:rPr lang="en-US" altLang="zh-CN" sz="2400" b="1" dirty="0">
                <a:solidFill>
                  <a:srgbClr val="000066"/>
                </a:solidFill>
                <a:latin typeface="华文中宋" panose="02010600040101010101" pitchFamily="2" charset="-122"/>
                <a:ea typeface="华文中宋" panose="02010600040101010101" pitchFamily="2" charset="-122"/>
              </a:rPr>
              <a:t>, </a:t>
            </a:r>
            <a:r>
              <a:rPr lang="en-US" altLang="zh-CN" sz="2400" b="1" i="1" dirty="0">
                <a:solidFill>
                  <a:srgbClr val="C00000"/>
                </a:solidFill>
                <a:latin typeface="华文中宋" panose="02010600040101010101" pitchFamily="2" charset="-122"/>
                <a:ea typeface="华文中宋" panose="02010600040101010101" pitchFamily="2" charset="-122"/>
              </a:rPr>
              <a:t>T</a:t>
            </a:r>
            <a:r>
              <a:rPr lang="en-US" altLang="zh-CN" sz="2400" b="1" i="1" baseline="-25000" dirty="0">
                <a:solidFill>
                  <a:srgbClr val="C00000"/>
                </a:solidFill>
                <a:latin typeface="华文中宋" panose="02010600040101010101" pitchFamily="2" charset="-122"/>
                <a:ea typeface="华文中宋" panose="02010600040101010101" pitchFamily="2" charset="-122"/>
              </a:rPr>
              <a:t>3</a:t>
            </a:r>
            <a:r>
              <a:rPr lang="en-US" altLang="zh-CN" sz="2400" b="1" dirty="0">
                <a:solidFill>
                  <a:srgbClr val="000066"/>
                </a:solidFill>
                <a:latin typeface="华文中宋" panose="02010600040101010101" pitchFamily="2" charset="-122"/>
                <a:ea typeface="华文中宋" panose="02010600040101010101" pitchFamily="2" charset="-122"/>
              </a:rPr>
              <a:t>, </a:t>
            </a:r>
            <a:r>
              <a:rPr lang="en-US" altLang="zh-CN" sz="2400" b="1" i="1" dirty="0">
                <a:solidFill>
                  <a:srgbClr val="C00000"/>
                </a:solidFill>
                <a:latin typeface="华文中宋" panose="02010600040101010101" pitchFamily="2" charset="-122"/>
                <a:ea typeface="华文中宋" panose="02010600040101010101" pitchFamily="2" charset="-122"/>
              </a:rPr>
              <a:t>T</a:t>
            </a:r>
            <a:r>
              <a:rPr lang="en-US" altLang="zh-CN" sz="2400" b="1" i="1" baseline="-25000" dirty="0">
                <a:solidFill>
                  <a:srgbClr val="C00000"/>
                </a:solidFill>
                <a:latin typeface="华文中宋" panose="02010600040101010101" pitchFamily="2" charset="-122"/>
                <a:ea typeface="华文中宋" panose="02010600040101010101" pitchFamily="2" charset="-122"/>
              </a:rPr>
              <a:t>4</a:t>
            </a:r>
            <a:r>
              <a:rPr lang="en-US" altLang="zh-CN" sz="2400" b="1" dirty="0">
                <a:solidFill>
                  <a:srgbClr val="000066"/>
                </a:solidFill>
                <a:latin typeface="华文中宋" panose="02010600040101010101" pitchFamily="2" charset="-122"/>
                <a:ea typeface="华文中宋" panose="02010600040101010101" pitchFamily="2" charset="-122"/>
              </a:rPr>
              <a:t>,</a:t>
            </a:r>
            <a:r>
              <a:rPr lang="zh-CN" altLang="en-US" sz="2400" b="1" dirty="0">
                <a:solidFill>
                  <a:srgbClr val="000066"/>
                </a:solidFill>
                <a:latin typeface="华文中宋" panose="02010600040101010101" pitchFamily="2" charset="-122"/>
                <a:ea typeface="华文中宋" panose="02010600040101010101" pitchFamily="2" charset="-122"/>
              </a:rPr>
              <a:t> </a:t>
            </a:r>
            <a:r>
              <a:rPr lang="en-US" altLang="zh-CN" sz="2400" b="1" dirty="0">
                <a:solidFill>
                  <a:srgbClr val="000066"/>
                </a:solidFill>
                <a:latin typeface="华文中宋" panose="02010600040101010101" pitchFamily="2" charset="-122"/>
                <a:ea typeface="华文中宋" panose="02010600040101010101" pitchFamily="2" charset="-122"/>
              </a:rPr>
              <a:t>…… </a:t>
            </a:r>
            <a:r>
              <a:rPr lang="en-US" altLang="zh-CN" sz="2400" b="1" i="1" dirty="0">
                <a:solidFill>
                  <a:srgbClr val="C00000"/>
                </a:solidFill>
                <a:latin typeface="华文中宋" panose="02010600040101010101" pitchFamily="2" charset="-122"/>
                <a:ea typeface="华文中宋" panose="02010600040101010101" pitchFamily="2" charset="-122"/>
              </a:rPr>
              <a:t>T</a:t>
            </a:r>
            <a:r>
              <a:rPr lang="en-US" altLang="zh-CN" sz="2400" b="1" i="1" baseline="-25000" dirty="0">
                <a:solidFill>
                  <a:srgbClr val="C00000"/>
                </a:solidFill>
                <a:latin typeface="华文中宋" panose="02010600040101010101" pitchFamily="2" charset="-122"/>
                <a:ea typeface="华文中宋" panose="02010600040101010101" pitchFamily="2" charset="-122"/>
              </a:rPr>
              <a:t>8</a:t>
            </a:r>
            <a:r>
              <a:rPr lang="zh-CN" altLang="en-US" sz="2400" b="1" dirty="0">
                <a:solidFill>
                  <a:srgbClr val="000066"/>
                </a:solidFill>
                <a:latin typeface="华文中宋" panose="02010600040101010101" pitchFamily="2" charset="-122"/>
                <a:ea typeface="华文中宋" panose="02010600040101010101" pitchFamily="2" charset="-122"/>
              </a:rPr>
              <a:t>，从而根据测得的数据，计算试件的线胀系数</a:t>
            </a:r>
            <a:r>
              <a:rPr lang="zh-CN" altLang="en-US" sz="2400" b="1" dirty="0">
                <a:solidFill>
                  <a:srgbClr val="0033CC"/>
                </a:solidFill>
                <a:latin typeface="华文中宋" panose="02010600040101010101" pitchFamily="2" charset="-122"/>
                <a:ea typeface="华文中宋" panose="02010600040101010101" pitchFamily="2" charset="-122"/>
              </a:rPr>
              <a:t>。</a:t>
            </a:r>
            <a:endParaRPr lang="zh-CN" altLang="en-US" sz="1600" b="1" dirty="0">
              <a:solidFill>
                <a:srgbClr val="0033CC"/>
              </a:solidFill>
              <a:latin typeface="华文中宋" panose="02010600040101010101" pitchFamily="2" charset="-122"/>
              <a:ea typeface="华文中宋" panose="02010600040101010101" pitchFamily="2" charset="-122"/>
            </a:endParaRPr>
          </a:p>
          <a:p>
            <a:pPr eaLnBrk="1" hangingPunct="1">
              <a:lnSpc>
                <a:spcPct val="150000"/>
              </a:lnSpc>
              <a:buFont typeface="Arial" panose="020B0604020202020204" pitchFamily="34" charset="0"/>
              <a:buNone/>
            </a:pPr>
            <a:endParaRPr lang="zh-CN" altLang="en-US" sz="1600" b="1" dirty="0">
              <a:latin typeface="华文中宋" panose="02010600040101010101" pitchFamily="2" charset="-122"/>
              <a:ea typeface="华文中宋" panose="02010600040101010101" pitchFamily="2"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2073240146"/>
              </p:ext>
            </p:extLst>
          </p:nvPr>
        </p:nvGraphicFramePr>
        <p:xfrm>
          <a:off x="-2456" y="4077782"/>
          <a:ext cx="9072436" cy="2334315"/>
        </p:xfrm>
        <a:graphic>
          <a:graphicData uri="http://schemas.openxmlformats.org/drawingml/2006/table">
            <a:tbl>
              <a:tblPr firstRow="1" bandRow="1">
                <a:tableStyleId>{5940675A-B579-460E-94D1-54222C63F5DA}</a:tableStyleId>
              </a:tblPr>
              <a:tblGrid>
                <a:gridCol w="1955368"/>
                <a:gridCol w="1016724"/>
                <a:gridCol w="1016724"/>
                <a:gridCol w="1016724"/>
                <a:gridCol w="1016724"/>
                <a:gridCol w="1016724"/>
                <a:gridCol w="1016724"/>
                <a:gridCol w="1016724"/>
              </a:tblGrid>
              <a:tr h="399654">
                <a:tc rowSpan="2">
                  <a:txBody>
                    <a:bodyPr/>
                    <a:lstStyle/>
                    <a:p>
                      <a:pPr algn="ctr">
                        <a:lnSpc>
                          <a:spcPts val="2000"/>
                        </a:lnSpc>
                        <a:spcAft>
                          <a:spcPts val="0"/>
                        </a:spcAft>
                      </a:pPr>
                      <a:r>
                        <a:rPr lang="zh-CN" altLang="en-US" sz="1800" b="1" dirty="0">
                          <a:solidFill>
                            <a:srgbClr val="000066"/>
                          </a:solidFill>
                          <a:latin typeface="华文中宋" panose="02010600040101010101" pitchFamily="2" charset="-122"/>
                          <a:ea typeface="华文中宋" panose="02010600040101010101" pitchFamily="2" charset="-122"/>
                        </a:rPr>
                        <a:t>温度℃</a:t>
                      </a:r>
                      <a:endParaRPr lang="en-US" altLang="zh-CN" sz="1800" b="1" dirty="0">
                        <a:solidFill>
                          <a:srgbClr val="000066"/>
                        </a:solidFill>
                        <a:latin typeface="华文中宋" panose="02010600040101010101" pitchFamily="2" charset="-122"/>
                        <a:ea typeface="华文中宋" panose="02010600040101010101" pitchFamily="2" charset="-122"/>
                      </a:endParaRPr>
                    </a:p>
                    <a:p>
                      <a:pPr algn="ctr">
                        <a:lnSpc>
                          <a:spcPts val="2000"/>
                        </a:lnSpc>
                        <a:spcAft>
                          <a:spcPts val="0"/>
                        </a:spcAft>
                      </a:pPr>
                      <a:r>
                        <a:rPr lang="zh-CN" altLang="en-US" sz="1800" b="1" dirty="0">
                          <a:solidFill>
                            <a:srgbClr val="000066"/>
                          </a:solidFill>
                          <a:latin typeface="华文中宋" panose="02010600040101010101" pitchFamily="2" charset="-122"/>
                          <a:ea typeface="华文中宋" panose="02010600040101010101" pitchFamily="2" charset="-122"/>
                        </a:rPr>
                        <a:t>（</a:t>
                      </a:r>
                      <a:r>
                        <a:rPr lang="en-US" altLang="zh-CN" sz="1800" b="1" dirty="0">
                          <a:solidFill>
                            <a:srgbClr val="000066"/>
                          </a:solidFill>
                          <a:latin typeface="华文中宋" panose="02010600040101010101" pitchFamily="2" charset="-122"/>
                          <a:ea typeface="华文中宋" panose="02010600040101010101" pitchFamily="2" charset="-122"/>
                        </a:rPr>
                        <a:t>T</a:t>
                      </a:r>
                      <a:r>
                        <a:rPr lang="en-US" altLang="zh-CN" sz="1800" b="1" baseline="-25000" dirty="0">
                          <a:solidFill>
                            <a:srgbClr val="000066"/>
                          </a:solidFill>
                          <a:latin typeface="华文中宋" panose="02010600040101010101" pitchFamily="2" charset="-122"/>
                          <a:ea typeface="华文中宋" panose="02010600040101010101" pitchFamily="2" charset="-122"/>
                        </a:rPr>
                        <a:t>1</a:t>
                      </a:r>
                      <a:r>
                        <a:rPr lang="en-US" altLang="zh-CN" sz="1800" b="1" dirty="0">
                          <a:solidFill>
                            <a:srgbClr val="000066"/>
                          </a:solidFill>
                          <a:latin typeface="华文中宋" panose="02010600040101010101" pitchFamily="2" charset="-122"/>
                          <a:ea typeface="华文中宋" panose="02010600040101010101" pitchFamily="2" charset="-122"/>
                        </a:rPr>
                        <a:t>=   </a:t>
                      </a:r>
                      <a:r>
                        <a:rPr lang="zh-CN" altLang="en-US" sz="1800" b="1" dirty="0">
                          <a:solidFill>
                            <a:srgbClr val="000066"/>
                          </a:solidFill>
                          <a:latin typeface="华文中宋" panose="02010600040101010101" pitchFamily="2" charset="-122"/>
                          <a:ea typeface="华文中宋" panose="02010600040101010101" pitchFamily="2" charset="-122"/>
                        </a:rPr>
                        <a:t>℃）</a:t>
                      </a:r>
                    </a:p>
                  </a:txBody>
                  <a:tcPr marL="91406" marR="91406"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latin typeface="华文中宋" panose="02010600040101010101" pitchFamily="2" charset="-122"/>
                          <a:ea typeface="华文中宋" panose="02010600040101010101" pitchFamily="2" charset="-122"/>
                        </a:rPr>
                        <a:t>T</a:t>
                      </a:r>
                      <a:r>
                        <a:rPr lang="en-US" altLang="zh-CN" sz="1800" b="1" baseline="-25000" dirty="0">
                          <a:latin typeface="华文中宋" panose="02010600040101010101" pitchFamily="2" charset="-122"/>
                          <a:ea typeface="华文中宋" panose="02010600040101010101" pitchFamily="2" charset="-122"/>
                        </a:rPr>
                        <a:t>2</a:t>
                      </a:r>
                      <a:endParaRPr lang="zh-CN" altLang="en-US" sz="1800" b="1" baseline="-25000" dirty="0">
                        <a:latin typeface="华文中宋" panose="02010600040101010101" pitchFamily="2" charset="-122"/>
                        <a:ea typeface="华文中宋" panose="02010600040101010101" pitchFamily="2" charset="-122"/>
                      </a:endParaRPr>
                    </a:p>
                  </a:txBody>
                  <a:tcPr marL="91406" marR="91406"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dirty="0">
                          <a:latin typeface="华文中宋" panose="02010600040101010101" pitchFamily="2" charset="-122"/>
                          <a:ea typeface="华文中宋" panose="02010600040101010101" pitchFamily="2" charset="-122"/>
                        </a:rPr>
                        <a:t>T</a:t>
                      </a:r>
                      <a:r>
                        <a:rPr lang="en-US" altLang="zh-CN" sz="1800" b="1" baseline="-25000" dirty="0">
                          <a:latin typeface="华文中宋" panose="02010600040101010101" pitchFamily="2" charset="-122"/>
                          <a:ea typeface="华文中宋" panose="02010600040101010101" pitchFamily="2" charset="-122"/>
                        </a:rPr>
                        <a:t>3</a:t>
                      </a:r>
                      <a:endParaRPr lang="zh-CN" altLang="en-US" sz="1800" b="1" baseline="-25000" dirty="0">
                        <a:latin typeface="华文中宋" panose="02010600040101010101" pitchFamily="2" charset="-122"/>
                        <a:ea typeface="华文中宋" panose="02010600040101010101" pitchFamily="2" charset="-122"/>
                      </a:endParaRPr>
                    </a:p>
                  </a:txBody>
                  <a:tcPr marL="91406" marR="91406"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dirty="0">
                          <a:latin typeface="华文中宋" panose="02010600040101010101" pitchFamily="2" charset="-122"/>
                          <a:ea typeface="华文中宋" panose="02010600040101010101" pitchFamily="2" charset="-122"/>
                        </a:rPr>
                        <a:t>T</a:t>
                      </a:r>
                      <a:r>
                        <a:rPr lang="en-US" altLang="zh-CN" sz="1800" b="1" baseline="-25000" dirty="0">
                          <a:latin typeface="华文中宋" panose="02010600040101010101" pitchFamily="2" charset="-122"/>
                          <a:ea typeface="华文中宋" panose="02010600040101010101" pitchFamily="2" charset="-122"/>
                        </a:rPr>
                        <a:t>4</a:t>
                      </a:r>
                      <a:endParaRPr lang="zh-CN" altLang="en-US" sz="1800" b="1" baseline="-25000" dirty="0">
                        <a:latin typeface="华文中宋" panose="02010600040101010101" pitchFamily="2" charset="-122"/>
                        <a:ea typeface="华文中宋" panose="02010600040101010101" pitchFamily="2" charset="-122"/>
                      </a:endParaRPr>
                    </a:p>
                  </a:txBody>
                  <a:tcPr marL="91406" marR="91406"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dirty="0">
                          <a:latin typeface="华文中宋" panose="02010600040101010101" pitchFamily="2" charset="-122"/>
                          <a:ea typeface="华文中宋" panose="02010600040101010101" pitchFamily="2" charset="-122"/>
                        </a:rPr>
                        <a:t>T</a:t>
                      </a:r>
                      <a:r>
                        <a:rPr lang="en-US" altLang="zh-CN" sz="1800" b="1" baseline="-25000" dirty="0">
                          <a:latin typeface="华文中宋" panose="02010600040101010101" pitchFamily="2" charset="-122"/>
                          <a:ea typeface="华文中宋" panose="02010600040101010101" pitchFamily="2" charset="-122"/>
                        </a:rPr>
                        <a:t>5</a:t>
                      </a:r>
                      <a:endParaRPr lang="zh-CN" altLang="en-US" sz="1800" dirty="0">
                        <a:latin typeface="华文中宋" panose="02010600040101010101" pitchFamily="2" charset="-122"/>
                        <a:ea typeface="华文中宋" panose="02010600040101010101" pitchFamily="2" charset="-122"/>
                      </a:endParaRPr>
                    </a:p>
                  </a:txBody>
                  <a:tcPr marL="91406" marR="91406"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dirty="0">
                          <a:latin typeface="华文中宋" panose="02010600040101010101" pitchFamily="2" charset="-122"/>
                          <a:ea typeface="华文中宋" panose="02010600040101010101" pitchFamily="2" charset="-122"/>
                        </a:rPr>
                        <a:t>T</a:t>
                      </a:r>
                      <a:r>
                        <a:rPr lang="en-US" altLang="zh-CN" sz="1800" b="1" baseline="-25000" dirty="0">
                          <a:latin typeface="华文中宋" panose="02010600040101010101" pitchFamily="2" charset="-122"/>
                          <a:ea typeface="华文中宋" panose="02010600040101010101" pitchFamily="2" charset="-122"/>
                        </a:rPr>
                        <a:t>6</a:t>
                      </a:r>
                      <a:endParaRPr lang="zh-CN" altLang="en-US" sz="1800" dirty="0">
                        <a:latin typeface="华文中宋" panose="02010600040101010101" pitchFamily="2" charset="-122"/>
                        <a:ea typeface="华文中宋" panose="02010600040101010101" pitchFamily="2" charset="-122"/>
                      </a:endParaRPr>
                    </a:p>
                  </a:txBody>
                  <a:tcPr marL="91406" marR="91406"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dirty="0">
                          <a:latin typeface="华文中宋" panose="02010600040101010101" pitchFamily="2" charset="-122"/>
                          <a:ea typeface="华文中宋" panose="02010600040101010101" pitchFamily="2" charset="-122"/>
                        </a:rPr>
                        <a:t>T</a:t>
                      </a:r>
                      <a:r>
                        <a:rPr lang="en-US" altLang="zh-CN" sz="1800" b="1" baseline="-25000" dirty="0">
                          <a:latin typeface="华文中宋" panose="02010600040101010101" pitchFamily="2" charset="-122"/>
                          <a:ea typeface="华文中宋" panose="02010600040101010101" pitchFamily="2" charset="-122"/>
                        </a:rPr>
                        <a:t>7</a:t>
                      </a:r>
                      <a:endParaRPr lang="zh-CN" altLang="en-US" sz="1800" dirty="0">
                        <a:latin typeface="华文中宋" panose="02010600040101010101" pitchFamily="2" charset="-122"/>
                        <a:ea typeface="华文中宋" panose="02010600040101010101" pitchFamily="2" charset="-122"/>
                      </a:endParaRPr>
                    </a:p>
                  </a:txBody>
                  <a:tcPr marL="91406" marR="91406"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1" dirty="0">
                          <a:latin typeface="华文中宋" panose="02010600040101010101" pitchFamily="2" charset="-122"/>
                          <a:ea typeface="华文中宋" panose="02010600040101010101" pitchFamily="2" charset="-122"/>
                        </a:rPr>
                        <a:t>T</a:t>
                      </a:r>
                      <a:r>
                        <a:rPr lang="en-US" altLang="zh-CN" sz="1800" b="1" baseline="-25000" dirty="0">
                          <a:latin typeface="华文中宋" panose="02010600040101010101" pitchFamily="2" charset="-122"/>
                          <a:ea typeface="华文中宋" panose="02010600040101010101" pitchFamily="2" charset="-122"/>
                        </a:rPr>
                        <a:t>8</a:t>
                      </a:r>
                      <a:endParaRPr lang="zh-CN" altLang="en-US" sz="1800" dirty="0">
                        <a:latin typeface="华文中宋" panose="02010600040101010101" pitchFamily="2" charset="-122"/>
                        <a:ea typeface="华文中宋" panose="02010600040101010101" pitchFamily="2" charset="-122"/>
                      </a:endParaRPr>
                    </a:p>
                  </a:txBody>
                  <a:tcPr marL="91406" marR="91406"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351">
                <a:tc vMerge="1">
                  <a:txBody>
                    <a:bodyPr/>
                    <a:lstStyle/>
                    <a:p>
                      <a:endParaRPr lang="zh-CN"/>
                    </a:p>
                  </a:txBody>
                  <a:tcPr marL="91413" marR="91413" marT="45703" marB="457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sz="180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88475">
                <a:tc>
                  <a:txBody>
                    <a:bodyPr/>
                    <a:lstStyle/>
                    <a:p>
                      <a:pPr algn="ctr">
                        <a:lnSpc>
                          <a:spcPts val="1400"/>
                        </a:lnSpc>
                        <a:spcAft>
                          <a:spcPts val="0"/>
                        </a:spcAft>
                      </a:pPr>
                      <a:r>
                        <a:rPr lang="zh-CN" altLang="en-US" sz="1800" b="1" dirty="0">
                          <a:solidFill>
                            <a:srgbClr val="000066"/>
                          </a:solidFill>
                          <a:latin typeface="华文中宋" panose="02010600040101010101" pitchFamily="2" charset="-122"/>
                          <a:ea typeface="华文中宋" panose="02010600040101010101" pitchFamily="2" charset="-122"/>
                        </a:rPr>
                        <a:t>干涉环变化数N</a:t>
                      </a:r>
                    </a:p>
                  </a:txBody>
                  <a:tcPr marL="91406" marR="91406"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40334">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rgbClr val="000066"/>
                          </a:solidFill>
                          <a:latin typeface="华文中宋" panose="02010600040101010101" pitchFamily="2" charset="-122"/>
                          <a:ea typeface="华文中宋" panose="02010600040101010101" pitchFamily="2" charset="-122"/>
                        </a:rPr>
                        <a:t>试件伸长量（</a:t>
                      </a:r>
                      <a:r>
                        <a:rPr lang="en-US" altLang="zh-CN" sz="1800" b="1" dirty="0">
                          <a:solidFill>
                            <a:srgbClr val="000066"/>
                          </a:solidFill>
                          <a:latin typeface="华文中宋" panose="02010600040101010101" pitchFamily="2" charset="-122"/>
                          <a:ea typeface="华文中宋" panose="02010600040101010101" pitchFamily="2" charset="-122"/>
                        </a:rPr>
                        <a:t>nm</a:t>
                      </a:r>
                      <a:r>
                        <a:rPr lang="zh-CN" altLang="en-US" sz="1800" b="1" dirty="0">
                          <a:solidFill>
                            <a:srgbClr val="000066"/>
                          </a:solidFill>
                          <a:latin typeface="华文中宋" panose="02010600040101010101" pitchFamily="2" charset="-122"/>
                          <a:ea typeface="华文中宋" panose="02010600040101010101" pitchFamily="2" charset="-122"/>
                        </a:rPr>
                        <a:t>）</a:t>
                      </a:r>
                    </a:p>
                  </a:txBody>
                  <a:tcPr marL="91406" marR="91406"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116">
                <a:tc>
                  <a:txBody>
                    <a:bodyPr/>
                    <a:lstStyle/>
                    <a:p>
                      <a:pPr indent="133350" algn="ctr">
                        <a:lnSpc>
                          <a:spcPct val="100000"/>
                        </a:lnSpc>
                        <a:spcAft>
                          <a:spcPts val="0"/>
                        </a:spcAft>
                      </a:pPr>
                      <a:r>
                        <a:rPr lang="zh-CN" altLang="en-US" sz="1800" b="1" dirty="0">
                          <a:solidFill>
                            <a:srgbClr val="000066"/>
                          </a:solidFill>
                          <a:latin typeface="华文中宋" panose="02010600040101010101" pitchFamily="2" charset="-122"/>
                          <a:ea typeface="华文中宋" panose="02010600040101010101" pitchFamily="2" charset="-122"/>
                        </a:rPr>
                        <a:t>线胀系数</a:t>
                      </a:r>
                      <a:endParaRPr lang="en-US" altLang="zh-CN" sz="1800" b="1" dirty="0">
                        <a:solidFill>
                          <a:srgbClr val="000066"/>
                        </a:solidFill>
                        <a:latin typeface="华文中宋" panose="02010600040101010101" pitchFamily="2" charset="-122"/>
                        <a:ea typeface="华文中宋" panose="02010600040101010101" pitchFamily="2" charset="-122"/>
                      </a:endParaRPr>
                    </a:p>
                    <a:p>
                      <a:pPr indent="133350" algn="ctr">
                        <a:lnSpc>
                          <a:spcPct val="100000"/>
                        </a:lnSpc>
                        <a:spcAft>
                          <a:spcPts val="0"/>
                        </a:spcAft>
                      </a:pPr>
                      <a:r>
                        <a:rPr lang="zh-CN" altLang="en-US" sz="1800" b="1" dirty="0">
                          <a:solidFill>
                            <a:srgbClr val="000066"/>
                          </a:solidFill>
                          <a:latin typeface="华文中宋" panose="02010600040101010101" pitchFamily="2" charset="-122"/>
                          <a:ea typeface="华文中宋" panose="02010600040101010101" pitchFamily="2" charset="-122"/>
                        </a:rPr>
                        <a:t>α（×10</a:t>
                      </a:r>
                      <a:r>
                        <a:rPr lang="zh-CN" altLang="en-US" sz="1800" b="1" baseline="30000" dirty="0">
                          <a:solidFill>
                            <a:srgbClr val="000066"/>
                          </a:solidFill>
                          <a:latin typeface="华文中宋" panose="02010600040101010101" pitchFamily="2" charset="-122"/>
                          <a:ea typeface="华文中宋" panose="02010600040101010101" pitchFamily="2" charset="-122"/>
                        </a:rPr>
                        <a:t>-6</a:t>
                      </a:r>
                      <a:r>
                        <a:rPr lang="zh-CN" altLang="en-US" sz="1800" b="1" dirty="0">
                          <a:solidFill>
                            <a:srgbClr val="000066"/>
                          </a:solidFill>
                          <a:latin typeface="华文中宋" panose="02010600040101010101" pitchFamily="2" charset="-122"/>
                          <a:ea typeface="华文中宋" panose="02010600040101010101" pitchFamily="2" charset="-122"/>
                        </a:rPr>
                        <a:t>/℃）</a:t>
                      </a:r>
                    </a:p>
                  </a:txBody>
                  <a:tcPr marL="91406" marR="91406" marT="45708" marB="457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800" dirty="0">
                        <a:latin typeface="华文中宋" panose="02010600040101010101" pitchFamily="2" charset="-122"/>
                        <a:ea typeface="华文中宋" panose="02010600040101010101" pitchFamily="2" charset="-122"/>
                      </a:endParaRPr>
                    </a:p>
                  </a:txBody>
                  <a:tcPr marL="91406" marR="91406" marT="45708" marB="4570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文本框 1"/>
          <p:cNvSpPr txBox="1"/>
          <p:nvPr/>
        </p:nvSpPr>
        <p:spPr>
          <a:xfrm>
            <a:off x="94257" y="6488668"/>
            <a:ext cx="2723823" cy="369332"/>
          </a:xfrm>
          <a:prstGeom prst="rect">
            <a:avLst/>
          </a:prstGeom>
          <a:solidFill>
            <a:srgbClr val="FFFF00"/>
          </a:solidFill>
        </p:spPr>
        <p:txBody>
          <a:bodyPr wrap="none" rtlCol="0">
            <a:spAutoFit/>
          </a:bodyPr>
          <a:lstStyle/>
          <a:p>
            <a:r>
              <a:rPr lang="zh-CN" altLang="en-US" dirty="0" smtClean="0"/>
              <a:t>黄色为课堂原始数据记录</a:t>
            </a:r>
            <a:endParaRPr lang="en-US" dirty="0"/>
          </a:p>
        </p:txBody>
      </p:sp>
      <p:sp>
        <p:nvSpPr>
          <p:cNvPr id="3" name="文本框 2"/>
          <p:cNvSpPr txBox="1"/>
          <p:nvPr/>
        </p:nvSpPr>
        <p:spPr>
          <a:xfrm>
            <a:off x="2818080" y="6488668"/>
            <a:ext cx="5032147" cy="646331"/>
          </a:xfrm>
          <a:prstGeom prst="rect">
            <a:avLst/>
          </a:prstGeom>
          <a:noFill/>
        </p:spPr>
        <p:txBody>
          <a:bodyPr wrap="none" rtlCol="0">
            <a:spAutoFit/>
          </a:bodyPr>
          <a:lstStyle/>
          <a:p>
            <a:r>
              <a:rPr lang="zh-CN" altLang="en-US" dirty="0"/>
              <a:t>下面两行回去之后计算出来</a:t>
            </a:r>
            <a:r>
              <a:rPr lang="zh-CN" altLang="en-US" dirty="0" smtClean="0"/>
              <a:t>，</a:t>
            </a:r>
            <a:r>
              <a:rPr lang="zh-CN" altLang="en-US" b="1" dirty="0" smtClean="0">
                <a:solidFill>
                  <a:srgbClr val="FF0000"/>
                </a:solidFill>
              </a:rPr>
              <a:t>注意有效数字位数</a:t>
            </a:r>
            <a:endParaRPr lang="en-US" b="1" dirty="0">
              <a:solidFill>
                <a:srgbClr val="FF0000"/>
              </a:solidFill>
            </a:endParaRPr>
          </a:p>
          <a:p>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a:xfrm>
            <a:off x="250825" y="136444"/>
            <a:ext cx="2646878" cy="584775"/>
          </a:xfrm>
          <a:prstGeom prst="rect">
            <a:avLst/>
          </a:prstGeom>
          <a:noFill/>
          <a:ln w="9525">
            <a:noFill/>
          </a:ln>
        </p:spPr>
        <p:txBody>
          <a:bodyPr wrap="none" anchor="ctr">
            <a:spAutoFit/>
          </a:bodyPr>
          <a:lstStyle/>
          <a:p>
            <a:pPr defTabSz="0" eaLnBrk="1" hangingPunct="1">
              <a:tabLst>
                <a:tab pos="266700" algn="l"/>
              </a:tabLst>
            </a:pPr>
            <a:r>
              <a:rPr lang="zh-CN" altLang="en-US" sz="3200" b="1" dirty="0">
                <a:solidFill>
                  <a:srgbClr val="FF0000"/>
                </a:solidFill>
                <a:latin typeface="微软雅黑" panose="020B0503020204020204" pitchFamily="34" charset="-122"/>
                <a:ea typeface="微软雅黑" panose="020B0503020204020204" pitchFamily="34" charset="-122"/>
              </a:rPr>
              <a:t>五、注意事项</a:t>
            </a:r>
          </a:p>
        </p:txBody>
      </p:sp>
      <p:sp>
        <p:nvSpPr>
          <p:cNvPr id="5" name="TextBox 66"/>
          <p:cNvSpPr txBox="1">
            <a:spLocks noChangeArrowheads="1"/>
          </p:cNvSpPr>
          <p:nvPr/>
        </p:nvSpPr>
        <p:spPr bwMode="auto">
          <a:xfrm>
            <a:off x="371475" y="1125538"/>
            <a:ext cx="8286750" cy="373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800" b="1" dirty="0">
                <a:solidFill>
                  <a:srgbClr val="000066"/>
                </a:solidFill>
                <a:latin typeface="华文中宋" panose="02010600040101010101" pitchFamily="2" charset="-122"/>
                <a:ea typeface="华文中宋" panose="02010600040101010101" pitchFamily="2" charset="-122"/>
              </a:rPr>
              <a:t>1. 反射镜3（动镜）上粘结的石英玻璃管不能承受较大的扭力和拉力。</a:t>
            </a:r>
          </a:p>
          <a:p>
            <a:pPr eaLnBrk="1" hangingPunct="1">
              <a:lnSpc>
                <a:spcPct val="150000"/>
              </a:lnSpc>
              <a:buFont typeface="Arial" panose="020B0604020202020204" pitchFamily="34" charset="0"/>
              <a:buNone/>
            </a:pPr>
            <a:r>
              <a:rPr lang="en-US" altLang="zh-CN" sz="2800" b="1" dirty="0">
                <a:solidFill>
                  <a:srgbClr val="000066"/>
                </a:solidFill>
                <a:latin typeface="华文中宋" panose="02010600040101010101" pitchFamily="2" charset="-122"/>
                <a:ea typeface="华文中宋" panose="02010600040101010101" pitchFamily="2" charset="-122"/>
              </a:rPr>
              <a:t>2</a:t>
            </a:r>
            <a:r>
              <a:rPr lang="zh-CN" altLang="en-US" sz="2800" b="1" dirty="0">
                <a:solidFill>
                  <a:srgbClr val="000066"/>
                </a:solidFill>
                <a:latin typeface="华文中宋" panose="02010600040101010101" pitchFamily="2" charset="-122"/>
                <a:ea typeface="华文中宋" panose="02010600040101010101" pitchFamily="2" charset="-122"/>
              </a:rPr>
              <a:t>、加热炉温度不可设置太高，以免冷却时间过长。</a:t>
            </a:r>
          </a:p>
          <a:p>
            <a:pPr eaLnBrk="1" hangingPunct="1">
              <a:lnSpc>
                <a:spcPct val="150000"/>
              </a:lnSpc>
              <a:buFont typeface="Arial" panose="020B0604020202020204" pitchFamily="34" charset="0"/>
              <a:buNone/>
            </a:pPr>
            <a:r>
              <a:rPr lang="en-US" altLang="zh-CN" sz="2800" b="1" dirty="0">
                <a:solidFill>
                  <a:srgbClr val="C00000"/>
                </a:solidFill>
                <a:latin typeface="华文中宋" panose="02010600040101010101" pitchFamily="2" charset="-122"/>
                <a:ea typeface="华文中宋" panose="02010600040101010101" pitchFamily="2" charset="-122"/>
              </a:rPr>
              <a:t>3</a:t>
            </a:r>
            <a:r>
              <a:rPr lang="zh-CN" altLang="en-US" sz="2800" b="1" dirty="0">
                <a:solidFill>
                  <a:srgbClr val="C00000"/>
                </a:solidFill>
                <a:latin typeface="华文中宋" panose="02010600040101010101" pitchFamily="2" charset="-122"/>
                <a:ea typeface="华文中宋" panose="02010600040101010101" pitchFamily="2" charset="-122"/>
              </a:rPr>
              <a:t>、眼睛不可直视激光束。</a:t>
            </a:r>
          </a:p>
          <a:p>
            <a:pPr eaLnBrk="1" hangingPunct="1">
              <a:lnSpc>
                <a:spcPct val="150000"/>
              </a:lnSpc>
              <a:buFont typeface="Arial" panose="020B0604020202020204" pitchFamily="34" charset="0"/>
              <a:buNone/>
            </a:pPr>
            <a:r>
              <a:rPr lang="en-US" altLang="zh-CN" sz="2800" b="1" dirty="0">
                <a:solidFill>
                  <a:srgbClr val="000066"/>
                </a:solidFill>
                <a:latin typeface="华文中宋" panose="02010600040101010101" pitchFamily="2" charset="-122"/>
                <a:ea typeface="华文中宋" panose="02010600040101010101" pitchFamily="2" charset="-122"/>
              </a:rPr>
              <a:t>4</a:t>
            </a:r>
            <a:r>
              <a:rPr lang="zh-CN" altLang="en-US" sz="2800" b="1" dirty="0">
                <a:solidFill>
                  <a:srgbClr val="000066"/>
                </a:solidFill>
                <a:latin typeface="华文中宋" panose="02010600040101010101" pitchFamily="2" charset="-122"/>
                <a:ea typeface="华文中宋" panose="02010600040101010101" pitchFamily="2" charset="-122"/>
              </a:rPr>
              <a:t>、反射镜和分束镜均为易碎器件，注意安全。</a:t>
            </a:r>
          </a:p>
          <a:p>
            <a:pPr eaLnBrk="1" hangingPunct="1">
              <a:lnSpc>
                <a:spcPct val="150000"/>
              </a:lnSpc>
              <a:buFont typeface="Arial" panose="020B0604020202020204" pitchFamily="34" charset="0"/>
              <a:buNone/>
            </a:pPr>
            <a:endParaRPr lang="zh-CN" altLang="en-US" b="1"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p:nvPr/>
        </p:nvSpPr>
        <p:spPr>
          <a:xfrm>
            <a:off x="323850" y="116394"/>
            <a:ext cx="2646878" cy="584775"/>
          </a:xfrm>
          <a:prstGeom prst="rect">
            <a:avLst/>
          </a:prstGeom>
          <a:noFill/>
          <a:ln w="9525">
            <a:noFill/>
          </a:ln>
        </p:spPr>
        <p:txBody>
          <a:bodyPr wrap="none" anchor="ctr">
            <a:spAutoFit/>
          </a:bodyPr>
          <a:lstStyle/>
          <a:p>
            <a:pPr defTabSz="0" eaLnBrk="1" hangingPunct="1">
              <a:tabLst>
                <a:tab pos="266700" algn="l"/>
              </a:tabLst>
            </a:pPr>
            <a:r>
              <a:rPr lang="zh-CN" altLang="en-US" sz="3200" b="1" dirty="0">
                <a:solidFill>
                  <a:srgbClr val="FF0000"/>
                </a:solidFill>
                <a:latin typeface="微软雅黑" panose="020B0503020204020204" pitchFamily="34" charset="-122"/>
                <a:ea typeface="微软雅黑" panose="020B0503020204020204" pitchFamily="34" charset="-122"/>
              </a:rPr>
              <a:t>六、报告要求</a:t>
            </a:r>
          </a:p>
        </p:txBody>
      </p:sp>
      <p:sp>
        <p:nvSpPr>
          <p:cNvPr id="5" name="矩形 4"/>
          <p:cNvSpPr/>
          <p:nvPr/>
        </p:nvSpPr>
        <p:spPr>
          <a:xfrm>
            <a:off x="827584" y="1340768"/>
            <a:ext cx="7678738" cy="1688924"/>
          </a:xfrm>
          <a:prstGeom prst="rect">
            <a:avLst/>
          </a:prstGeom>
        </p:spPr>
        <p:txBody>
          <a:bodyPr wrap="square">
            <a:spAutoFit/>
          </a:bodyPr>
          <a:lstStyle/>
          <a:p>
            <a:pPr marR="0" lvl="0" algn="just" defTabSz="914400" rtl="0" eaLnBrk="1" fontAlgn="base" latinLnBrk="0" hangingPunct="1">
              <a:lnSpc>
                <a:spcPct val="150000"/>
              </a:lnSpc>
              <a:spcBef>
                <a:spcPct val="0"/>
              </a:spcBef>
              <a:spcAft>
                <a:spcPts val="0"/>
              </a:spcAft>
              <a:buClrTx/>
              <a:buSzTx/>
              <a:buFontTx/>
              <a:buNone/>
              <a:defRPr/>
            </a:pPr>
            <a:r>
              <a:rPr lang="en-US" altLang="zh-CN" sz="2400" b="1" dirty="0">
                <a:solidFill>
                  <a:srgbClr val="002060"/>
                </a:solidFill>
                <a:latin typeface="华文中宋" panose="02010600040101010101" pitchFamily="2" charset="-122"/>
                <a:ea typeface="华文中宋" panose="02010600040101010101" pitchFamily="2" charset="-122"/>
              </a:rPr>
              <a:t>1</a:t>
            </a:r>
            <a:r>
              <a:rPr lang="zh-CN" altLang="zh-CN" sz="2400" b="1" dirty="0">
                <a:solidFill>
                  <a:srgbClr val="002060"/>
                </a:solidFill>
                <a:latin typeface="华文中宋" panose="02010600040101010101" pitchFamily="2" charset="-122"/>
                <a:ea typeface="华文中宋" panose="02010600040101010101" pitchFamily="2" charset="-122"/>
              </a:rPr>
              <a:t>、</a:t>
            </a:r>
            <a:r>
              <a:rPr lang="zh-CN" altLang="en-US" sz="2400" b="1" dirty="0">
                <a:solidFill>
                  <a:srgbClr val="002060"/>
                </a:solidFill>
                <a:latin typeface="华文中宋" panose="02010600040101010101" pitchFamily="2" charset="-122"/>
                <a:ea typeface="华文中宋" panose="02010600040101010101" pitchFamily="2" charset="-122"/>
              </a:rPr>
              <a:t>计算不同温度区间的线膨胀系数</a:t>
            </a:r>
            <a:r>
              <a:rPr lang="en-GB" altLang="zh-CN" sz="2400" b="1" dirty="0">
                <a:solidFill>
                  <a:srgbClr val="002060"/>
                </a:solidFill>
                <a:latin typeface="华文中宋" panose="02010600040101010101" pitchFamily="2" charset="-122"/>
                <a:ea typeface="华文中宋" panose="02010600040101010101" pitchFamily="2" charset="-122"/>
              </a:rPr>
              <a:t>;</a:t>
            </a:r>
          </a:p>
          <a:p>
            <a:pPr marR="0" lvl="0" algn="just" defTabSz="914400" rtl="0" eaLnBrk="1" fontAlgn="base" latinLnBrk="0" hangingPunct="1">
              <a:lnSpc>
                <a:spcPct val="150000"/>
              </a:lnSpc>
              <a:spcBef>
                <a:spcPct val="0"/>
              </a:spcBef>
              <a:spcAft>
                <a:spcPts val="0"/>
              </a:spcAft>
              <a:buClrTx/>
              <a:buSzTx/>
              <a:buFontTx/>
              <a:buNone/>
              <a:defRPr/>
            </a:pPr>
            <a:r>
              <a:rPr lang="en-GB" altLang="zh-CN" sz="2400" b="1" dirty="0">
                <a:solidFill>
                  <a:srgbClr val="002060"/>
                </a:solidFill>
                <a:latin typeface="华文中宋" panose="02010600040101010101" pitchFamily="2" charset="-122"/>
                <a:ea typeface="华文中宋" panose="02010600040101010101" pitchFamily="2" charset="-122"/>
              </a:rPr>
              <a:t>2</a:t>
            </a:r>
            <a:r>
              <a:rPr lang="zh-CN" altLang="en-US" sz="2400" b="1" dirty="0">
                <a:solidFill>
                  <a:srgbClr val="002060"/>
                </a:solidFill>
                <a:latin typeface="华文中宋" panose="02010600040101010101" pitchFamily="2" charset="-122"/>
                <a:ea typeface="华文中宋" panose="02010600040101010101" pitchFamily="2" charset="-122"/>
              </a:rPr>
              <a:t>、以温度为横坐标，线性热膨胀系数为纵坐标画折线图，观察线性热膨胀系数随温度升高的变化趋势。 </a:t>
            </a:r>
            <a:endParaRPr lang="zh-CN" altLang="zh-CN" sz="2400" b="1" dirty="0">
              <a:solidFill>
                <a:srgbClr val="002060"/>
              </a:solidFill>
              <a:latin typeface="华文中宋" panose="02010600040101010101" pitchFamily="2" charset="-122"/>
              <a:ea typeface="华文中宋" panose="02010600040101010101" pitchFamily="2" charset="-122"/>
            </a:endParaRPr>
          </a:p>
        </p:txBody>
      </p:sp>
      <p:sp>
        <p:nvSpPr>
          <p:cNvPr id="8" name="矩形 7"/>
          <p:cNvSpPr/>
          <p:nvPr/>
        </p:nvSpPr>
        <p:spPr>
          <a:xfrm>
            <a:off x="87267" y="908050"/>
            <a:ext cx="5978525" cy="461963"/>
          </a:xfrm>
          <a:prstGeom prst="rect">
            <a:avLst/>
          </a:prstGeom>
        </p:spPr>
        <p:txBody>
          <a:bodyPr>
            <a:spAutoFit/>
          </a:bodyPr>
          <a:lstStyle/>
          <a:p>
            <a:pPr marL="227965" marR="0" lvl="0" indent="-151765" algn="just" defTabSz="914400" rtl="0" eaLnBrk="1" fontAlgn="base" latinLnBrk="0" hangingPunct="1">
              <a:lnSpc>
                <a:spcPct val="100000"/>
              </a:lnSpc>
              <a:spcBef>
                <a:spcPct val="0"/>
              </a:spcBef>
              <a:spcAft>
                <a:spcPts val="0"/>
              </a:spcAft>
              <a:buClrTx/>
              <a:buSzTx/>
              <a:buFontTx/>
              <a:buNone/>
              <a:defRPr/>
            </a:pPr>
            <a:r>
              <a:rPr lang="en-US" altLang="zh-CN" sz="2400" b="1" dirty="0">
                <a:solidFill>
                  <a:srgbClr val="006666"/>
                </a:solidFill>
                <a:latin typeface="微软雅黑" panose="020B0503020204020204" pitchFamily="34" charset="-122"/>
                <a:ea typeface="微软雅黑" panose="020B0503020204020204" pitchFamily="34" charset="-122"/>
              </a:rPr>
              <a:t>5.1</a:t>
            </a:r>
            <a:r>
              <a:rPr lang="zh-CN" altLang="zh-CN" sz="2400" b="1" dirty="0">
                <a:solidFill>
                  <a:srgbClr val="006666"/>
                </a:solidFill>
                <a:latin typeface="微软雅黑" panose="020B0503020204020204" pitchFamily="34" charset="-122"/>
                <a:ea typeface="微软雅黑" panose="020B0503020204020204" pitchFamily="34" charset="-122"/>
              </a:rPr>
              <a:t>、</a:t>
            </a:r>
            <a:r>
              <a:rPr lang="zh-CN" altLang="en-US" sz="2400" b="1" dirty="0">
                <a:solidFill>
                  <a:srgbClr val="006666"/>
                </a:solidFill>
                <a:latin typeface="微软雅黑" panose="020B0503020204020204" pitchFamily="34" charset="-122"/>
                <a:ea typeface="微软雅黑" panose="020B0503020204020204" pitchFamily="34" charset="-122"/>
              </a:rPr>
              <a:t>数据处理要求</a:t>
            </a:r>
            <a:endParaRPr lang="zh-CN" altLang="zh-CN" sz="2400" b="1" dirty="0">
              <a:solidFill>
                <a:srgbClr val="006666"/>
              </a:solidFill>
              <a:latin typeface="微软雅黑" panose="020B0503020204020204" pitchFamily="34" charset="-122"/>
              <a:ea typeface="微软雅黑" panose="020B0503020204020204" pitchFamily="34" charset="-122"/>
            </a:endParaRPr>
          </a:p>
        </p:txBody>
      </p:sp>
      <p:sp>
        <p:nvSpPr>
          <p:cNvPr id="9" name="矩形 8"/>
          <p:cNvSpPr/>
          <p:nvPr/>
        </p:nvSpPr>
        <p:spPr>
          <a:xfrm>
            <a:off x="110492" y="3066329"/>
            <a:ext cx="5955300" cy="461963"/>
          </a:xfrm>
          <a:prstGeom prst="rect">
            <a:avLst/>
          </a:prstGeom>
        </p:spPr>
        <p:txBody>
          <a:bodyPr wrap="square">
            <a:spAutoFit/>
          </a:bodyPr>
          <a:lstStyle/>
          <a:p>
            <a:pPr marL="227965" marR="0" lvl="0" indent="-151765" algn="just" defTabSz="914400" rtl="0" eaLnBrk="1" fontAlgn="base" latinLnBrk="0" hangingPunct="1">
              <a:lnSpc>
                <a:spcPct val="100000"/>
              </a:lnSpc>
              <a:spcBef>
                <a:spcPct val="0"/>
              </a:spcBef>
              <a:spcAft>
                <a:spcPts val="0"/>
              </a:spcAft>
              <a:buClrTx/>
              <a:buSzTx/>
              <a:buFontTx/>
              <a:buNone/>
              <a:defRPr/>
            </a:pPr>
            <a:r>
              <a:rPr lang="en-US" altLang="zh-CN" sz="2400" b="1" dirty="0">
                <a:solidFill>
                  <a:srgbClr val="006666"/>
                </a:solidFill>
                <a:latin typeface="微软雅黑" panose="020B0503020204020204" pitchFamily="34" charset="-122"/>
                <a:ea typeface="微软雅黑" panose="020B0503020204020204" pitchFamily="34" charset="-122"/>
              </a:rPr>
              <a:t>5.2</a:t>
            </a:r>
            <a:r>
              <a:rPr lang="zh-CN" altLang="zh-CN" sz="2400" b="1" dirty="0">
                <a:solidFill>
                  <a:srgbClr val="006666"/>
                </a:solidFill>
                <a:latin typeface="微软雅黑" panose="020B0503020204020204" pitchFamily="34" charset="-122"/>
                <a:ea typeface="微软雅黑" panose="020B0503020204020204" pitchFamily="34" charset="-122"/>
              </a:rPr>
              <a:t>、</a:t>
            </a:r>
            <a:r>
              <a:rPr lang="zh-CN" altLang="en-US" sz="2400" b="1" dirty="0">
                <a:solidFill>
                  <a:srgbClr val="006666"/>
                </a:solidFill>
                <a:latin typeface="微软雅黑" panose="020B0503020204020204" pitchFamily="34" charset="-122"/>
                <a:ea typeface="微软雅黑" panose="020B0503020204020204" pitchFamily="34" charset="-122"/>
              </a:rPr>
              <a:t>结果陈述与总结</a:t>
            </a:r>
            <a:endParaRPr lang="zh-CN" altLang="zh-CN" sz="2400" b="1" dirty="0">
              <a:solidFill>
                <a:srgbClr val="006666"/>
              </a:solidFill>
              <a:latin typeface="微软雅黑" panose="020B0503020204020204" pitchFamily="34" charset="-122"/>
              <a:ea typeface="微软雅黑" panose="020B0503020204020204" pitchFamily="34" charset="-122"/>
            </a:endParaRPr>
          </a:p>
        </p:txBody>
      </p:sp>
      <p:sp>
        <p:nvSpPr>
          <p:cNvPr id="10" name="矩形 9"/>
          <p:cNvSpPr/>
          <p:nvPr/>
        </p:nvSpPr>
        <p:spPr>
          <a:xfrm>
            <a:off x="110492" y="3717500"/>
            <a:ext cx="5978525" cy="461963"/>
          </a:xfrm>
          <a:prstGeom prst="rect">
            <a:avLst/>
          </a:prstGeom>
        </p:spPr>
        <p:txBody>
          <a:bodyPr>
            <a:spAutoFit/>
          </a:bodyPr>
          <a:lstStyle/>
          <a:p>
            <a:pPr marL="227965" marR="0" lvl="0" indent="-151765" algn="just" defTabSz="914400" rtl="0" eaLnBrk="1" fontAlgn="base" latinLnBrk="0" hangingPunct="1">
              <a:lnSpc>
                <a:spcPct val="100000"/>
              </a:lnSpc>
              <a:spcBef>
                <a:spcPct val="0"/>
              </a:spcBef>
              <a:spcAft>
                <a:spcPts val="0"/>
              </a:spcAft>
              <a:buClrTx/>
              <a:buSzTx/>
              <a:buFontTx/>
              <a:buNone/>
              <a:defRPr/>
            </a:pPr>
            <a:r>
              <a:rPr lang="en-US" altLang="zh-CN" sz="2400" b="1" dirty="0">
                <a:solidFill>
                  <a:srgbClr val="006666"/>
                </a:solidFill>
                <a:latin typeface="微软雅黑" panose="020B0503020204020204" pitchFamily="34" charset="-122"/>
                <a:ea typeface="微软雅黑" panose="020B0503020204020204" pitchFamily="34" charset="-122"/>
              </a:rPr>
              <a:t>5.3</a:t>
            </a:r>
            <a:r>
              <a:rPr lang="zh-CN" altLang="zh-CN" sz="2400" b="1" dirty="0">
                <a:solidFill>
                  <a:srgbClr val="006666"/>
                </a:solidFill>
                <a:latin typeface="微软雅黑" panose="020B0503020204020204" pitchFamily="34" charset="-122"/>
                <a:ea typeface="微软雅黑" panose="020B0503020204020204" pitchFamily="34" charset="-122"/>
              </a:rPr>
              <a:t>、</a:t>
            </a:r>
            <a:r>
              <a:rPr lang="zh-CN" altLang="en-US" sz="2400" b="1" dirty="0">
                <a:solidFill>
                  <a:srgbClr val="006666"/>
                </a:solidFill>
                <a:latin typeface="微软雅黑" panose="020B0503020204020204" pitchFamily="34" charset="-122"/>
                <a:ea typeface="微软雅黑" panose="020B0503020204020204" pitchFamily="34" charset="-122"/>
              </a:rPr>
              <a:t>思考题</a:t>
            </a:r>
            <a:endParaRPr lang="zh-CN" altLang="zh-CN" sz="2400" b="1" dirty="0">
              <a:solidFill>
                <a:srgbClr val="006666"/>
              </a:solidFill>
              <a:latin typeface="微软雅黑" panose="020B0503020204020204" pitchFamily="34" charset="-122"/>
              <a:ea typeface="微软雅黑" panose="020B0503020204020204" pitchFamily="34" charset="-122"/>
            </a:endParaRPr>
          </a:p>
        </p:txBody>
      </p:sp>
      <p:sp>
        <p:nvSpPr>
          <p:cNvPr id="11" name="矩形 10"/>
          <p:cNvSpPr/>
          <p:nvPr/>
        </p:nvSpPr>
        <p:spPr>
          <a:xfrm>
            <a:off x="683568" y="4216100"/>
            <a:ext cx="7678738" cy="1938992"/>
          </a:xfrm>
          <a:prstGeom prst="rect">
            <a:avLst/>
          </a:prstGeom>
        </p:spPr>
        <p:txBody>
          <a:bodyPr wrap="square">
            <a:spAutoFit/>
          </a:bodyPr>
          <a:lstStyle/>
          <a:p>
            <a:pPr marL="0" marR="0" lvl="0" algn="just" defTabSz="914400" rtl="0" eaLnBrk="1" fontAlgn="base" latinLnBrk="0" hangingPunct="1">
              <a:lnSpc>
                <a:spcPct val="100000"/>
              </a:lnSpc>
              <a:spcBef>
                <a:spcPct val="0"/>
              </a:spcBef>
              <a:spcAft>
                <a:spcPts val="0"/>
              </a:spcAft>
              <a:buClrTx/>
              <a:buSzTx/>
              <a:buFontTx/>
              <a:buNone/>
              <a:defRPr/>
            </a:pPr>
            <a:r>
              <a:rPr lang="en-US" altLang="zh-CN" sz="2400" b="1" dirty="0">
                <a:solidFill>
                  <a:srgbClr val="002060"/>
                </a:solidFill>
                <a:latin typeface="华文中宋" panose="02010600040101010101" pitchFamily="2" charset="-122"/>
                <a:ea typeface="华文中宋" panose="02010600040101010101" pitchFamily="2" charset="-122"/>
              </a:rPr>
              <a:t>1</a:t>
            </a:r>
            <a:r>
              <a:rPr lang="zh-CN" altLang="en-US" sz="2400" b="1" dirty="0">
                <a:solidFill>
                  <a:srgbClr val="002060"/>
                </a:solidFill>
                <a:latin typeface="华文中宋" panose="02010600040101010101" pitchFamily="2" charset="-122"/>
                <a:ea typeface="华文中宋" panose="02010600040101010101" pitchFamily="2" charset="-122"/>
              </a:rPr>
              <a:t>、实验过程中，接收屏上干涉条纹的中心位置不断在改变，请分析原因并找出处理方法。</a:t>
            </a:r>
          </a:p>
          <a:p>
            <a:pPr marL="0" marR="0" lvl="0" algn="just" defTabSz="914400" rtl="0" eaLnBrk="1" fontAlgn="base" latinLnBrk="0" hangingPunct="1">
              <a:lnSpc>
                <a:spcPct val="100000"/>
              </a:lnSpc>
              <a:spcBef>
                <a:spcPct val="0"/>
              </a:spcBef>
              <a:spcAft>
                <a:spcPts val="0"/>
              </a:spcAft>
              <a:buClrTx/>
              <a:buSzTx/>
              <a:buFontTx/>
              <a:buNone/>
              <a:defRPr/>
            </a:pPr>
            <a:endParaRPr lang="zh-CN" altLang="en-US" sz="2400" b="1" dirty="0">
              <a:solidFill>
                <a:srgbClr val="002060"/>
              </a:solidFill>
              <a:latin typeface="华文中宋" panose="02010600040101010101" pitchFamily="2" charset="-122"/>
              <a:ea typeface="华文中宋" panose="02010600040101010101" pitchFamily="2" charset="-122"/>
            </a:endParaRPr>
          </a:p>
          <a:p>
            <a:pPr marL="0" marR="0" lvl="0" algn="just" defTabSz="914400" rtl="0" eaLnBrk="1" fontAlgn="base" latinLnBrk="0" hangingPunct="1">
              <a:lnSpc>
                <a:spcPct val="100000"/>
              </a:lnSpc>
              <a:spcBef>
                <a:spcPct val="0"/>
              </a:spcBef>
              <a:spcAft>
                <a:spcPts val="0"/>
              </a:spcAft>
              <a:buClrTx/>
              <a:buSzTx/>
              <a:buFontTx/>
              <a:buNone/>
              <a:defRPr/>
            </a:pPr>
            <a:r>
              <a:rPr lang="en-US" altLang="zh-CN" sz="2400" b="1" dirty="0">
                <a:solidFill>
                  <a:srgbClr val="002060"/>
                </a:solidFill>
                <a:latin typeface="华文中宋" panose="02010600040101010101" pitchFamily="2" charset="-122"/>
                <a:ea typeface="华文中宋" panose="02010600040101010101" pitchFamily="2" charset="-122"/>
              </a:rPr>
              <a:t>2</a:t>
            </a:r>
            <a:r>
              <a:rPr lang="zh-CN" altLang="en-US" sz="2400" b="1" dirty="0">
                <a:solidFill>
                  <a:srgbClr val="002060"/>
                </a:solidFill>
                <a:latin typeface="华文中宋" panose="02010600040101010101" pitchFamily="2" charset="-122"/>
                <a:ea typeface="华文中宋" panose="02010600040101010101" pitchFamily="2" charset="-122"/>
              </a:rPr>
              <a:t>、根据实验结果，不同温度下样品的热膨胀系数是否相同？试分析原因。</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gimg2.baidu.com/image_search/src=http%3A%2F%2Finews.gtimg.com%2Fnewsapp_bt%2F0%2F5720488848%2F1000&amp;refer=http%3A%2F%2Finews.gtimg.com&amp;app=2002&amp;size=f9999,10000&amp;q=a80&amp;n=0&amp;g=0n&amp;fmt=jpeg?sec=1631868337&amp;t=08ab4c47fd36ea733009c5bb0101258d"/>
          <p:cNvPicPr>
            <a:picLocks noChangeAspect="1" noChangeArrowheads="1"/>
          </p:cNvPicPr>
          <p:nvPr/>
        </p:nvPicPr>
        <p:blipFill rotWithShape="1">
          <a:blip r:embed="rId5">
            <a:extLst>
              <a:ext uri="{28A0092B-C50C-407E-A947-70E740481C1C}">
                <a14:useLocalDpi xmlns:a14="http://schemas.microsoft.com/office/drawing/2010/main" val="0"/>
              </a:ext>
            </a:extLst>
          </a:blip>
          <a:srcRect l="3852" r="6387"/>
          <a:stretch>
            <a:fillRect/>
          </a:stretch>
        </p:blipFill>
        <p:spPr bwMode="auto">
          <a:xfrm>
            <a:off x="-73024" y="-24088"/>
            <a:ext cx="9217024" cy="6845526"/>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1"/>
          <p:cNvGrpSpPr/>
          <p:nvPr/>
        </p:nvGrpSpPr>
        <p:grpSpPr>
          <a:xfrm>
            <a:off x="1711325" y="1687513"/>
            <a:ext cx="5873750" cy="2000250"/>
            <a:chOff x="1078" y="1063"/>
            <a:chExt cx="3700" cy="1260"/>
          </a:xfrm>
        </p:grpSpPr>
        <p:sp>
          <p:nvSpPr>
            <p:cNvPr id="12297" name="Text Box 5"/>
            <p:cNvSpPr txBox="1"/>
            <p:nvPr/>
          </p:nvSpPr>
          <p:spPr>
            <a:xfrm>
              <a:off x="1561" y="1063"/>
              <a:ext cx="116" cy="330"/>
            </a:xfrm>
            <a:prstGeom prst="rect">
              <a:avLst/>
            </a:prstGeom>
            <a:noFill/>
            <a:ln w="9525">
              <a:noFill/>
            </a:ln>
          </p:spPr>
          <p:txBody>
            <a:bodyPr wrap="none">
              <a:spAutoFit/>
            </a:bodyPr>
            <a:lstStyle/>
            <a:p>
              <a:endParaRPr lang="zh-CN" altLang="en-US" sz="2800" b="1" dirty="0">
                <a:solidFill>
                  <a:srgbClr val="33CC33"/>
                </a:solidFill>
                <a:latin typeface="华文新魏" panose="02010800040101010101" pitchFamily="2" charset="-122"/>
                <a:ea typeface="华文新魏" panose="02010800040101010101" pitchFamily="2" charset="-122"/>
              </a:endParaRPr>
            </a:p>
          </p:txBody>
        </p:sp>
        <p:sp>
          <p:nvSpPr>
            <p:cNvPr id="12295" name="Text Box 7"/>
            <p:cNvSpPr txBox="1"/>
            <p:nvPr/>
          </p:nvSpPr>
          <p:spPr>
            <a:xfrm>
              <a:off x="1078" y="1958"/>
              <a:ext cx="3700" cy="365"/>
            </a:xfrm>
            <a:prstGeom prst="rect">
              <a:avLst/>
            </a:prstGeom>
            <a:noFill/>
            <a:ln w="9525">
              <a:noFill/>
            </a:ln>
          </p:spPr>
          <p:txBody>
            <a:bodyPr wrap="none">
              <a:spAutoFit/>
            </a:bodyPr>
            <a:lstStyle/>
            <a:p>
              <a:r>
                <a:rPr lang="zh-CN" altLang="en-US" sz="3200" b="1" dirty="0">
                  <a:solidFill>
                    <a:schemeClr val="bg1"/>
                  </a:solidFill>
                  <a:latin typeface="Times New Roman" panose="02020603050405020304" pitchFamily="18" charset="0"/>
                  <a:ea typeface="华文行楷" panose="02010800040101010101" pitchFamily="2" charset="-122"/>
                </a:rPr>
                <a:t>深圳大学大学物理教学实验中心</a:t>
              </a:r>
            </a:p>
          </p:txBody>
        </p:sp>
      </p:grpSp>
      <p:sp>
        <p:nvSpPr>
          <p:cNvPr id="12292" name="WordArt 9"/>
          <p:cNvSpPr>
            <a:spLocks noTextEdit="1"/>
          </p:cNvSpPr>
          <p:nvPr/>
        </p:nvSpPr>
        <p:spPr>
          <a:xfrm>
            <a:off x="3491880" y="4114800"/>
            <a:ext cx="2895600" cy="1219200"/>
          </a:xfrm>
          <a:prstGeom prst="rect">
            <a:avLst/>
          </a:prstGeom>
        </p:spPr>
        <p:txBody>
          <a:bodyPr wrap="none" fromWordArt="1">
            <a:prstTxWarp prst="textPlain">
              <a:avLst>
                <a:gd name="adj" fmla="val 50000"/>
              </a:avLst>
            </a:prstTxWarp>
            <a:normAutofit/>
          </a:bodyPr>
          <a:lstStyle/>
          <a:p>
            <a:pPr algn="ctr"/>
            <a:r>
              <a:rPr lang="zh-CN" altLang="en-US" sz="5400" b="1" dirty="0">
                <a:ln w="12700" cmpd="sng">
                  <a:solidFill>
                    <a:srgbClr val="7030A0"/>
                  </a:solidFill>
                  <a:prstDash val="solid"/>
                </a:ln>
                <a:solidFill>
                  <a:srgbClr val="CC99FF"/>
                </a:solidFill>
                <a:latin typeface="华文行楷" panose="02010800040101010101" pitchFamily="2" charset="-122"/>
                <a:ea typeface="华文行楷" panose="02010800040101010101" pitchFamily="2" charset="-122"/>
              </a:rPr>
              <a:t>再见！</a:t>
            </a:r>
          </a:p>
        </p:txBody>
      </p:sp>
      <p:pic>
        <p:nvPicPr>
          <p:cNvPr id="591882" name="006.06. 梦中的婚礼 MARIAGE D' AMOUR.mp3">
            <a:hlinkClick r:id="" action="ppaction://media"/>
          </p:cNvPr>
          <p:cNvPicPr>
            <a:picLocks noRot="1" noChangeAspect="1"/>
          </p:cNvPicPr>
          <p:nvPr>
            <a:audioFile r:link="rId2"/>
            <p:extLst>
              <p:ext uri="{DAA4B4D4-6D71-4841-9C94-3DE7FCFB9230}">
                <p14:media xmlns:p14="http://schemas.microsoft.com/office/powerpoint/2010/main" r:link="rId1"/>
              </p:ext>
            </p:extLst>
          </p:nvPr>
        </p:nvPicPr>
        <p:blipFill>
          <a:blip r:embed="rId6"/>
          <a:stretch>
            <a:fillRect/>
          </a:stretch>
        </p:blipFill>
        <p:spPr>
          <a:xfrm>
            <a:off x="7596188" y="6553200"/>
            <a:ext cx="304800" cy="3048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 0  L 0 -0.33333  E" pathEditMode="relative" ptsTypes="">
                                      <p:cBhvr>
                                        <p:cTn id="6" dur="2000" fill="hold"/>
                                        <p:tgtEl>
                                          <p:spTgt spid="2"/>
                                        </p:tgtEl>
                                        <p:attrNameLst>
                                          <p:attrName>ppt_x</p:attrName>
                                          <p:attrName>ppt_y</p:attrName>
                                        </p:attrNameLst>
                                      </p:cBhvr>
                                    </p:animMotion>
                                  </p:childTnLst>
                                </p:cTn>
                              </p:par>
                              <p:par>
                                <p:cTn id="7" presetID="51" presetClass="entr" presetSubtype="0" fill="hold" nodeType="withEffect">
                                  <p:stCondLst>
                                    <p:cond delay="0"/>
                                  </p:stCondLst>
                                  <p:childTnLst>
                                    <p:set>
                                      <p:cBhvr>
                                        <p:cTn id="8" dur="1" fill="hold">
                                          <p:stCondLst>
                                            <p:cond delay="0"/>
                                          </p:stCondLst>
                                        </p:cTn>
                                        <p:tgtEl>
                                          <p:spTgt spid="12292"/>
                                        </p:tgtEl>
                                        <p:attrNameLst>
                                          <p:attrName>style.visibility</p:attrName>
                                        </p:attrNameLst>
                                      </p:cBhvr>
                                      <p:to>
                                        <p:strVal val="visible"/>
                                      </p:to>
                                    </p:set>
                                    <p:animEffect transition="in" filter="fade">
                                      <p:cBhvr>
                                        <p:cTn id="9" dur="770" decel="100000"/>
                                        <p:tgtEl>
                                          <p:spTgt spid="12292"/>
                                        </p:tgtEl>
                                      </p:cBhvr>
                                    </p:animEffect>
                                    <p:animScale>
                                      <p:cBhvr>
                                        <p:cTn id="10" dur="770" decel="100000"/>
                                        <p:tgtEl>
                                          <p:spTgt spid="12292"/>
                                        </p:tgtEl>
                                      </p:cBhvr>
                                      <p:from x="10000" y="10000"/>
                                      <p:to x="200000" y="450000"/>
                                    </p:animScale>
                                    <p:animScale>
                                      <p:cBhvr>
                                        <p:cTn id="11" dur="1230" accel="100000" fill="hold">
                                          <p:stCondLst>
                                            <p:cond delay="770"/>
                                          </p:stCondLst>
                                        </p:cTn>
                                        <p:tgtEl>
                                          <p:spTgt spid="12292"/>
                                        </p:tgtEl>
                                      </p:cBhvr>
                                      <p:from x="200000" y="450000"/>
                                      <p:to x="100000" y="100000"/>
                                    </p:animScale>
                                    <p:set>
                                      <p:cBhvr>
                                        <p:cTn id="12" dur="770" fill="hold"/>
                                        <p:tgtEl>
                                          <p:spTgt spid="12292"/>
                                        </p:tgtEl>
                                        <p:attrNameLst>
                                          <p:attrName>ppt_x</p:attrName>
                                        </p:attrNameLst>
                                      </p:cBhvr>
                                      <p:to>
                                        <p:strVal val="(0.5)"/>
                                      </p:to>
                                    </p:set>
                                    <p:anim from="(0.5)" to="(#ppt_x)" calcmode="lin" valueType="num">
                                      <p:cBhvr>
                                        <p:cTn id="13" dur="1230" accel="100000" fill="hold">
                                          <p:stCondLst>
                                            <p:cond delay="770"/>
                                          </p:stCondLst>
                                        </p:cTn>
                                        <p:tgtEl>
                                          <p:spTgt spid="12292"/>
                                        </p:tgtEl>
                                        <p:attrNameLst>
                                          <p:attrName>ppt_x</p:attrName>
                                        </p:attrNameLst>
                                      </p:cBhvr>
                                    </p:anim>
                                    <p:set>
                                      <p:cBhvr>
                                        <p:cTn id="14" dur="770" fill="hold"/>
                                        <p:tgtEl>
                                          <p:spTgt spid="12292"/>
                                        </p:tgtEl>
                                        <p:attrNameLst>
                                          <p:attrName>ppt_y</p:attrName>
                                        </p:attrNameLst>
                                      </p:cBhvr>
                                      <p:to>
                                        <p:strVal val="(#ppt_y+0.4)"/>
                                      </p:to>
                                    </p:set>
                                    <p:anim from="(#ppt_y+0.4)" to="(#ppt_y)" calcmode="lin" valueType="num">
                                      <p:cBhvr>
                                        <p:cTn id="15" dur="1230" accel="100000" fill="hold">
                                          <p:stCondLst>
                                            <p:cond delay="770"/>
                                          </p:stCondLst>
                                        </p:cTn>
                                        <p:tgtEl>
                                          <p:spTgt spid="1229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audio>
              <p:cMediaNode>
                <p:cTn id="16" fill="hold" display="0">
                  <p:stCondLst>
                    <p:cond delay="indefinite"/>
                  </p:stCondLst>
                  <p:endCondLst>
                    <p:cond evt="onNext" delay="0">
                      <p:tgtEl>
                        <p:sldTgt/>
                      </p:tgtEl>
                    </p:cond>
                    <p:cond evt="onPrev" delay="0">
                      <p:tgtEl>
                        <p:sldTgt/>
                      </p:tgtEl>
                    </p:cond>
                    <p:cond evt="onStopAudio" delay="0">
                      <p:tgtEl>
                        <p:sldTgt/>
                      </p:tgtEl>
                    </p:cond>
                  </p:endCondLst>
                </p:cTn>
                <p:tgtEl>
                  <p:spTgt spid="59188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764704"/>
            <a:ext cx="7164376" cy="3223969"/>
          </a:xfrm>
          <a:prstGeom prst="rect">
            <a:avLst/>
          </a:prstGeom>
        </p:spPr>
      </p:pic>
      <p:sp>
        <p:nvSpPr>
          <p:cNvPr id="5122" name="Text Box 4"/>
          <p:cNvSpPr txBox="1"/>
          <p:nvPr/>
        </p:nvSpPr>
        <p:spPr>
          <a:xfrm>
            <a:off x="337237" y="88325"/>
            <a:ext cx="6340197" cy="584775"/>
          </a:xfrm>
          <a:prstGeom prst="rect">
            <a:avLst/>
          </a:prstGeom>
          <a:noFill/>
          <a:ln w="9525">
            <a:noFill/>
          </a:ln>
        </p:spPr>
        <p:txBody>
          <a:bodyPr wrap="none">
            <a:spAutoFit/>
          </a:bodyPr>
          <a:lstStyle/>
          <a:p>
            <a:pPr eaLnBrk="1" hangingPunct="1"/>
            <a:r>
              <a:rPr lang="zh-CN" altLang="en-US" sz="3200" b="1" dirty="0" smtClean="0">
                <a:solidFill>
                  <a:srgbClr val="FF0000"/>
                </a:solidFill>
                <a:latin typeface="微软雅黑" panose="020B0503020204020204" pitchFamily="34" charset="-122"/>
                <a:ea typeface="微软雅黑" panose="020B0503020204020204" pitchFamily="34" charset="-122"/>
              </a:rPr>
              <a:t>迈克尔逊</a:t>
            </a:r>
            <a:r>
              <a:rPr lang="zh-CN" altLang="en-US" sz="3200" b="1" dirty="0" smtClean="0">
                <a:solidFill>
                  <a:srgbClr val="FF0000"/>
                </a:solidFill>
                <a:latin typeface="微软雅黑" panose="020B0503020204020204" pitchFamily="34" charset="-122"/>
                <a:ea typeface="微软雅黑" panose="020B0503020204020204" pitchFamily="34" charset="-122"/>
              </a:rPr>
              <a:t>干涉仪</a:t>
            </a:r>
            <a:r>
              <a:rPr lang="zh-CN" altLang="en-US" sz="3200" b="1" dirty="0">
                <a:solidFill>
                  <a:srgbClr val="FF0000"/>
                </a:solidFill>
                <a:latin typeface="微软雅黑" panose="020B0503020204020204" pitchFamily="34" charset="-122"/>
                <a:ea typeface="微软雅黑" panose="020B0503020204020204" pitchFamily="34" charset="-122"/>
              </a:rPr>
              <a:t>发明的历史</a:t>
            </a:r>
            <a:r>
              <a:rPr lang="zh-CN" altLang="en-US" sz="3200" b="1" dirty="0" smtClean="0">
                <a:solidFill>
                  <a:srgbClr val="FF0000"/>
                </a:solidFill>
                <a:latin typeface="微软雅黑" panose="020B0503020204020204" pitchFamily="34" charset="-122"/>
                <a:ea typeface="微软雅黑" panose="020B0503020204020204" pitchFamily="34" charset="-122"/>
              </a:rPr>
              <a:t>背景历</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
        <p:nvSpPr>
          <p:cNvPr id="8" name="内容占位符 2"/>
          <p:cNvSpPr txBox="1">
            <a:spLocks noChangeArrowheads="1"/>
          </p:cNvSpPr>
          <p:nvPr/>
        </p:nvSpPr>
        <p:spPr bwMode="auto">
          <a:xfrm>
            <a:off x="250426" y="3988673"/>
            <a:ext cx="8809934"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hlinkClick r:id="rId4" tooltip="地球"/>
              </a:rPr>
              <a:t>地球</a:t>
            </a:r>
            <a:r>
              <a:rPr lang="zh-CN" altLang="en-US" sz="2400" dirty="0"/>
              <a:t>以每秒</a:t>
            </a:r>
            <a:r>
              <a:rPr lang="en-US" altLang="zh-CN" sz="2400" dirty="0"/>
              <a:t>30</a:t>
            </a:r>
            <a:r>
              <a:rPr lang="zh-CN" altLang="en-US" sz="2400" dirty="0"/>
              <a:t>公里的</a:t>
            </a:r>
            <a:r>
              <a:rPr lang="zh-CN" altLang="en-US" sz="2400" dirty="0">
                <a:hlinkClick r:id="rId5" tooltip="速度"/>
              </a:rPr>
              <a:t>速度</a:t>
            </a:r>
            <a:r>
              <a:rPr lang="zh-CN" altLang="en-US" sz="2400" dirty="0"/>
              <a:t>绕</a:t>
            </a:r>
            <a:r>
              <a:rPr lang="zh-CN" altLang="en-US" sz="2400" dirty="0">
                <a:hlinkClick r:id="rId6" tooltip="太阳"/>
              </a:rPr>
              <a:t>太阳</a:t>
            </a:r>
            <a:r>
              <a:rPr lang="zh-CN" altLang="en-US" sz="2400" dirty="0"/>
              <a:t>运动，就必然迎面受到每秒</a:t>
            </a:r>
            <a:r>
              <a:rPr lang="en-US" altLang="zh-CN" sz="2400" dirty="0"/>
              <a:t>30</a:t>
            </a:r>
            <a:r>
              <a:rPr lang="zh-CN" altLang="en-US" sz="2400" dirty="0"/>
              <a:t>公里的“以太风”，从而必然对光的传播产生</a:t>
            </a:r>
            <a:r>
              <a:rPr lang="zh-CN" altLang="en-US" sz="2400" dirty="0" smtClean="0"/>
              <a:t>影响</a:t>
            </a:r>
            <a:endParaRPr lang="en-US" altLang="zh-CN" sz="2400" dirty="0" smtClean="0"/>
          </a:p>
          <a:p>
            <a:pPr marL="0" indent="0">
              <a:buNone/>
            </a:pPr>
            <a:r>
              <a:rPr lang="zh-CN" altLang="en-US" sz="2400" b="1" dirty="0" smtClean="0">
                <a:solidFill>
                  <a:srgbClr val="000066"/>
                </a:solidFill>
                <a:latin typeface="华文中宋" panose="02010600040101010101" pitchFamily="2" charset="-122"/>
                <a:ea typeface="华文中宋" panose="02010600040101010101" pitchFamily="2" charset="-122"/>
              </a:rPr>
              <a:t>   科学问题转换：以太是否存在     不同地方光速是否一致</a:t>
            </a:r>
            <a:endParaRPr lang="zh-CN" altLang="en-US" sz="2400" b="1" dirty="0">
              <a:solidFill>
                <a:srgbClr val="000066"/>
              </a:solidFill>
              <a:latin typeface="华文中宋" panose="02010600040101010101" pitchFamily="2" charset="-122"/>
              <a:ea typeface="华文中宋" panose="02010600040101010101" pitchFamily="2" charset="-122"/>
            </a:endParaRPr>
          </a:p>
        </p:txBody>
      </p:sp>
      <p:sp>
        <p:nvSpPr>
          <p:cNvPr id="10" name="内容占位符 2"/>
          <p:cNvSpPr txBox="1"/>
          <p:nvPr/>
        </p:nvSpPr>
        <p:spPr>
          <a:xfrm>
            <a:off x="227464" y="5330031"/>
            <a:ext cx="9014348" cy="3055937"/>
          </a:xfrm>
          <a:prstGeom prst="rect">
            <a:avLst/>
          </a:prstGeom>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a:defRPr/>
            </a:pPr>
            <a:r>
              <a:rPr lang="en-US" altLang="zh-CN" sz="2400" b="1" kern="0" dirty="0" smtClean="0">
                <a:solidFill>
                  <a:srgbClr val="000066"/>
                </a:solidFill>
                <a:latin typeface="华文中宋" panose="02010600040101010101" pitchFamily="2" charset="-122"/>
                <a:ea typeface="华文中宋" panose="02010600040101010101" pitchFamily="2" charset="-122"/>
              </a:rPr>
              <a:t>1881</a:t>
            </a:r>
            <a:r>
              <a:rPr lang="zh-CN" altLang="en-US" sz="2400" b="1" kern="0" dirty="0">
                <a:solidFill>
                  <a:srgbClr val="000066"/>
                </a:solidFill>
                <a:latin typeface="华文中宋" panose="02010600040101010101" pitchFamily="2" charset="-122"/>
                <a:ea typeface="华文中宋" panose="02010600040101010101" pitchFamily="2" charset="-122"/>
              </a:rPr>
              <a:t>年</a:t>
            </a:r>
            <a:r>
              <a:rPr lang="zh-CN" altLang="en-US" sz="2400" b="1" kern="0" dirty="0" smtClean="0">
                <a:solidFill>
                  <a:srgbClr val="000066"/>
                </a:solidFill>
                <a:latin typeface="华文中宋" panose="02010600040101010101" pitchFamily="2" charset="-122"/>
                <a:ea typeface="华文中宋" panose="02010600040101010101" pitchFamily="2" charset="-122"/>
              </a:rPr>
              <a:t>，设计迈克尔逊干涉仪，</a:t>
            </a:r>
            <a:r>
              <a:rPr lang="en-US" altLang="zh-CN" sz="2400" b="1" kern="0" dirty="0" smtClean="0">
                <a:solidFill>
                  <a:srgbClr val="000066"/>
                </a:solidFill>
                <a:latin typeface="华文中宋" panose="02010600040101010101" pitchFamily="2" charset="-122"/>
                <a:ea typeface="华文中宋" panose="02010600040101010101" pitchFamily="2" charset="-122"/>
              </a:rPr>
              <a:t>1887</a:t>
            </a:r>
            <a:r>
              <a:rPr lang="zh-CN" altLang="en-US" sz="2400" b="1" kern="0" dirty="0" smtClean="0">
                <a:solidFill>
                  <a:srgbClr val="000066"/>
                </a:solidFill>
                <a:latin typeface="华文中宋" panose="02010600040101010101" pitchFamily="2" charset="-122"/>
                <a:ea typeface="华文中宋" panose="02010600040101010101" pitchFamily="2" charset="-122"/>
              </a:rPr>
              <a:t>年迈克尔逊</a:t>
            </a:r>
            <a:r>
              <a:rPr lang="zh-CN" altLang="en-US" sz="2400" b="1" kern="0" dirty="0" smtClean="0">
                <a:solidFill>
                  <a:srgbClr val="000066"/>
                </a:solidFill>
                <a:latin typeface="华文中宋" panose="02010600040101010101" pitchFamily="2" charset="-122"/>
                <a:ea typeface="华文中宋" panose="02010600040101010101" pitchFamily="2" charset="-122"/>
              </a:rPr>
              <a:t>和莫雷使用</a:t>
            </a:r>
            <a:r>
              <a:rPr lang="zh-CN" altLang="en-US" sz="2400" b="1" kern="0" dirty="0" smtClean="0">
                <a:solidFill>
                  <a:srgbClr val="000066"/>
                </a:solidFill>
                <a:latin typeface="华文中宋" panose="02010600040101010101" pitchFamily="2" charset="-122"/>
                <a:ea typeface="华文中宋" panose="02010600040101010101" pitchFamily="2" charset="-122"/>
              </a:rPr>
              <a:t>改进的</a:t>
            </a:r>
            <a:r>
              <a:rPr lang="zh-CN" altLang="en-US" sz="2400" b="1" kern="0" dirty="0" smtClean="0">
                <a:solidFill>
                  <a:srgbClr val="000066"/>
                </a:solidFill>
                <a:latin typeface="华文中宋" panose="02010600040101010101" pitchFamily="2" charset="-122"/>
                <a:ea typeface="华文中宋" panose="02010600040101010101" pitchFamily="2" charset="-122"/>
              </a:rPr>
              <a:t>干涉仪进行迈克耳逊</a:t>
            </a:r>
            <a:r>
              <a:rPr lang="en-US" altLang="zh-CN" sz="2400" b="1" kern="0" dirty="0">
                <a:solidFill>
                  <a:srgbClr val="000066"/>
                </a:solidFill>
                <a:latin typeface="华文中宋" panose="02010600040101010101" pitchFamily="2" charset="-122"/>
                <a:ea typeface="华文中宋" panose="02010600040101010101" pitchFamily="2" charset="-122"/>
              </a:rPr>
              <a:t>-</a:t>
            </a:r>
            <a:r>
              <a:rPr lang="zh-CN" altLang="en-US" sz="2400" b="1" kern="0" dirty="0">
                <a:solidFill>
                  <a:srgbClr val="000066"/>
                </a:solidFill>
                <a:latin typeface="华文中宋" panose="02010600040101010101" pitchFamily="2" charset="-122"/>
                <a:ea typeface="华文中宋" panose="02010600040101010101" pitchFamily="2" charset="-122"/>
              </a:rPr>
              <a:t>莫雷实验，证实了</a:t>
            </a:r>
            <a:r>
              <a:rPr lang="zh-CN" altLang="en-US" sz="2400" b="1" kern="0" dirty="0" smtClean="0">
                <a:solidFill>
                  <a:srgbClr val="000066"/>
                </a:solidFill>
                <a:latin typeface="华文中宋" panose="02010600040101010101" pitchFamily="2" charset="-122"/>
                <a:ea typeface="华文中宋" panose="02010600040101010101" pitchFamily="2" charset="-122"/>
              </a:rPr>
              <a:t>“以太” 不</a:t>
            </a:r>
            <a:r>
              <a:rPr lang="zh-CN" altLang="en-US" sz="2400" b="1" kern="0" dirty="0">
                <a:solidFill>
                  <a:srgbClr val="000066"/>
                </a:solidFill>
                <a:latin typeface="华文中宋" panose="02010600040101010101" pitchFamily="2" charset="-122"/>
                <a:ea typeface="华文中宋" panose="02010600040101010101" pitchFamily="2" charset="-122"/>
              </a:rPr>
              <a:t>存在。</a:t>
            </a:r>
            <a:endParaRPr lang="en-GB" altLang="zh-CN" sz="2400" b="1" kern="0" dirty="0">
              <a:solidFill>
                <a:srgbClr val="000066"/>
              </a:solidFill>
              <a:latin typeface="华文中宋" panose="02010600040101010101" pitchFamily="2" charset="-122"/>
              <a:ea typeface="华文中宋" panose="02010600040101010101" pitchFamily="2" charset="-122"/>
            </a:endParaRPr>
          </a:p>
        </p:txBody>
      </p:sp>
      <p:sp>
        <p:nvSpPr>
          <p:cNvPr id="14" name="内容占位符 2"/>
          <p:cNvSpPr txBox="1"/>
          <p:nvPr/>
        </p:nvSpPr>
        <p:spPr>
          <a:xfrm>
            <a:off x="251520" y="6282715"/>
            <a:ext cx="8017721" cy="751681"/>
          </a:xfrm>
          <a:prstGeom prst="rect">
            <a:avLst/>
          </a:prstGeom>
        </p:spPr>
        <p:txBody>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a:lstStyle>
          <a:p>
            <a:pPr>
              <a:defRPr/>
            </a:pPr>
            <a:r>
              <a:rPr lang="zh-CN" altLang="en-US" sz="2800" b="1" kern="0" dirty="0">
                <a:solidFill>
                  <a:srgbClr val="000066"/>
                </a:solidFill>
                <a:latin typeface="华文中宋" panose="02010600040101010101" pitchFamily="2" charset="-122"/>
                <a:ea typeface="华文中宋" panose="02010600040101010101" pitchFamily="2" charset="-122"/>
              </a:rPr>
              <a:t>涉及两次诺贝尔奖：</a:t>
            </a:r>
            <a:r>
              <a:rPr lang="en-US" altLang="zh-CN" sz="2800" b="1" kern="0" dirty="0">
                <a:solidFill>
                  <a:srgbClr val="FF0000"/>
                </a:solidFill>
                <a:latin typeface="华文中宋" panose="02010600040101010101" pitchFamily="2" charset="-122"/>
                <a:ea typeface="华文中宋" panose="02010600040101010101" pitchFamily="2" charset="-122"/>
              </a:rPr>
              <a:t>1907</a:t>
            </a:r>
            <a:r>
              <a:rPr lang="zh-CN" altLang="en-US" sz="2800" b="1" kern="0" dirty="0">
                <a:solidFill>
                  <a:srgbClr val="FF0000"/>
                </a:solidFill>
                <a:latin typeface="华文中宋" panose="02010600040101010101" pitchFamily="2" charset="-122"/>
                <a:ea typeface="华文中宋" panose="02010600040101010101" pitchFamily="2" charset="-122"/>
              </a:rPr>
              <a:t>年</a:t>
            </a:r>
            <a:r>
              <a:rPr lang="zh-CN" altLang="en-US" sz="2800" b="1" kern="0" dirty="0">
                <a:solidFill>
                  <a:srgbClr val="000066"/>
                </a:solidFill>
                <a:latin typeface="华文中宋" panose="02010600040101010101" pitchFamily="2" charset="-122"/>
                <a:ea typeface="华文中宋" panose="02010600040101010101" pitchFamily="2" charset="-122"/>
              </a:rPr>
              <a:t>和</a:t>
            </a:r>
            <a:r>
              <a:rPr lang="en-US" altLang="zh-CN" sz="2800" b="1" kern="0" dirty="0">
                <a:solidFill>
                  <a:srgbClr val="000066"/>
                </a:solidFill>
                <a:latin typeface="华文中宋" panose="02010600040101010101" pitchFamily="2" charset="-122"/>
                <a:ea typeface="华文中宋" panose="02010600040101010101" pitchFamily="2" charset="-122"/>
              </a:rPr>
              <a:t>2017</a:t>
            </a:r>
            <a:r>
              <a:rPr lang="zh-CN" altLang="en-US" sz="2800" b="1" kern="0" dirty="0">
                <a:solidFill>
                  <a:srgbClr val="000066"/>
                </a:solidFill>
                <a:latin typeface="华文中宋" panose="02010600040101010101" pitchFamily="2" charset="-122"/>
                <a:ea typeface="华文中宋" panose="02010600040101010101" pitchFamily="2" charset="-122"/>
              </a:rPr>
              <a:t>年  </a:t>
            </a:r>
          </a:p>
        </p:txBody>
      </p:sp>
      <p:pic>
        <p:nvPicPr>
          <p:cNvPr id="11" name="Picture 2" descr="https://bkimg.cdn.bcebos.com/pic/0bd162d9f2d3572c3eaa51378a13632763d0c395?x-bce-process=image/resize,m_lfit,w_268,limit_1/format,f_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6507" y="1169999"/>
            <a:ext cx="2003425"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7092890" y="827420"/>
            <a:ext cx="2159630" cy="369332"/>
          </a:xfrm>
          <a:prstGeom prst="rect">
            <a:avLst/>
          </a:prstGeom>
          <a:noFill/>
        </p:spPr>
        <p:txBody>
          <a:bodyPr wrap="none" rtlCol="0">
            <a:spAutoFit/>
          </a:bodyPr>
          <a:lstStyle/>
          <a:p>
            <a:r>
              <a:rPr lang="en-US" dirty="0"/>
              <a:t>Albert A. Michelson</a:t>
            </a:r>
          </a:p>
        </p:txBody>
      </p:sp>
      <p:cxnSp>
        <p:nvCxnSpPr>
          <p:cNvPr id="5" name="直接箭头连接符 4"/>
          <p:cNvCxnSpPr/>
          <p:nvPr/>
        </p:nvCxnSpPr>
        <p:spPr>
          <a:xfrm>
            <a:off x="4664019" y="5067932"/>
            <a:ext cx="325757" cy="0"/>
          </a:xfrm>
          <a:prstGeom prst="straightConnector1">
            <a:avLst/>
          </a:prstGeom>
          <a:ln w="57150">
            <a:solidFill>
              <a:srgbClr val="0E302F"/>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第一章光的干涉Interference of light. - ppt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l="8834" t="58370" r="51029"/>
          <a:stretch/>
        </p:blipFill>
        <p:spPr bwMode="auto">
          <a:xfrm>
            <a:off x="6516216" y="4817665"/>
            <a:ext cx="2591912" cy="201622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File:Michelson1881c.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图片 4"/>
          <p:cNvPicPr>
            <a:picLocks noChangeAspect="1"/>
          </p:cNvPicPr>
          <p:nvPr/>
        </p:nvPicPr>
        <p:blipFill rotWithShape="1">
          <a:blip r:embed="rId3"/>
          <a:srcRect l="18767" t="13528" r="2652" b="21238"/>
          <a:stretch/>
        </p:blipFill>
        <p:spPr>
          <a:xfrm>
            <a:off x="155575" y="764704"/>
            <a:ext cx="8391570" cy="3947174"/>
          </a:xfrm>
          <a:prstGeom prst="rect">
            <a:avLst/>
          </a:prstGeom>
          <a:ln>
            <a:solidFill>
              <a:schemeClr val="bg1">
                <a:lumMod val="50000"/>
              </a:schemeClr>
            </a:solidFill>
          </a:ln>
        </p:spPr>
      </p:pic>
      <p:sp>
        <p:nvSpPr>
          <p:cNvPr id="4" name="文本框 3"/>
          <p:cNvSpPr txBox="1"/>
          <p:nvPr/>
        </p:nvSpPr>
        <p:spPr>
          <a:xfrm>
            <a:off x="87783" y="4711878"/>
            <a:ext cx="6417141" cy="369332"/>
          </a:xfrm>
          <a:prstGeom prst="rect">
            <a:avLst/>
          </a:prstGeom>
          <a:noFill/>
        </p:spPr>
        <p:txBody>
          <a:bodyPr wrap="none" rtlCol="0">
            <a:spAutoFit/>
          </a:bodyPr>
          <a:lstStyle/>
          <a:p>
            <a:r>
              <a:rPr lang="en-US" dirty="0"/>
              <a:t>https://commons.wikimedia.org/wiki/File:Michelson1881c.png</a:t>
            </a:r>
          </a:p>
        </p:txBody>
      </p:sp>
      <p:sp>
        <p:nvSpPr>
          <p:cNvPr id="6" name="矩形 5"/>
          <p:cNvSpPr/>
          <p:nvPr/>
        </p:nvSpPr>
        <p:spPr>
          <a:xfrm>
            <a:off x="9893" y="104515"/>
            <a:ext cx="8730548" cy="369332"/>
          </a:xfrm>
          <a:prstGeom prst="rect">
            <a:avLst/>
          </a:prstGeom>
        </p:spPr>
        <p:txBody>
          <a:bodyPr wrap="square">
            <a:spAutoFit/>
          </a:bodyPr>
          <a:lstStyle/>
          <a:p>
            <a:r>
              <a:rPr lang="en-US" altLang="zh-CN" b="1" kern="0" dirty="0" smtClean="0">
                <a:solidFill>
                  <a:srgbClr val="000066"/>
                </a:solidFill>
                <a:latin typeface="华文中宋" panose="02010600040101010101" pitchFamily="2" charset="-122"/>
                <a:ea typeface="华文中宋" panose="02010600040101010101" pitchFamily="2" charset="-122"/>
              </a:rPr>
              <a:t>1887</a:t>
            </a:r>
            <a:r>
              <a:rPr lang="zh-CN" altLang="en-US" b="1" kern="0" dirty="0" smtClean="0">
                <a:solidFill>
                  <a:srgbClr val="000066"/>
                </a:solidFill>
                <a:latin typeface="华文中宋" panose="02010600040101010101" pitchFamily="2" charset="-122"/>
                <a:ea typeface="华文中宋" panose="02010600040101010101" pitchFamily="2" charset="-122"/>
              </a:rPr>
              <a:t>年，</a:t>
            </a:r>
            <a:r>
              <a:rPr lang="zh-CN" altLang="en-US" b="1" kern="0" dirty="0">
                <a:solidFill>
                  <a:srgbClr val="000066"/>
                </a:solidFill>
                <a:latin typeface="华文中宋" panose="02010600040101010101" pitchFamily="2" charset="-122"/>
                <a:ea typeface="华文中宋" panose="02010600040101010101" pitchFamily="2" charset="-122"/>
              </a:rPr>
              <a:t>迈克耳逊</a:t>
            </a:r>
            <a:r>
              <a:rPr lang="en-US" altLang="zh-CN" b="1" kern="0" dirty="0">
                <a:solidFill>
                  <a:srgbClr val="000066"/>
                </a:solidFill>
                <a:latin typeface="华文中宋" panose="02010600040101010101" pitchFamily="2" charset="-122"/>
                <a:ea typeface="华文中宋" panose="02010600040101010101" pitchFamily="2" charset="-122"/>
              </a:rPr>
              <a:t>-</a:t>
            </a:r>
            <a:r>
              <a:rPr lang="zh-CN" altLang="en-US" b="1" kern="0" dirty="0">
                <a:solidFill>
                  <a:srgbClr val="000066"/>
                </a:solidFill>
                <a:latin typeface="华文中宋" panose="02010600040101010101" pitchFamily="2" charset="-122"/>
                <a:ea typeface="华文中宋" panose="02010600040101010101" pitchFamily="2" charset="-122"/>
              </a:rPr>
              <a:t>莫雷</a:t>
            </a:r>
            <a:r>
              <a:rPr lang="zh-CN" altLang="en-US" b="1" kern="0" dirty="0" smtClean="0">
                <a:solidFill>
                  <a:srgbClr val="000066"/>
                </a:solidFill>
                <a:latin typeface="华文中宋" panose="02010600040101010101" pitchFamily="2" charset="-122"/>
                <a:ea typeface="华文中宋" panose="02010600040101010101" pitchFamily="2" charset="-122"/>
              </a:rPr>
              <a:t>实验使用的迈克耳逊干涉仪</a:t>
            </a:r>
            <a:endParaRPr lang="en-US" dirty="0"/>
          </a:p>
        </p:txBody>
      </p:sp>
      <p:cxnSp>
        <p:nvCxnSpPr>
          <p:cNvPr id="8" name="曲线连接符 7"/>
          <p:cNvCxnSpPr/>
          <p:nvPr/>
        </p:nvCxnSpPr>
        <p:spPr>
          <a:xfrm>
            <a:off x="5652120" y="1412776"/>
            <a:ext cx="2448272" cy="648072"/>
          </a:xfrm>
          <a:prstGeom prst="curvedConnector3">
            <a:avLst>
              <a:gd name="adj1" fmla="val 115889"/>
            </a:avLst>
          </a:prstGeom>
          <a:ln w="28575">
            <a:solidFill>
              <a:srgbClr val="C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156176" y="764704"/>
            <a:ext cx="2319866" cy="646331"/>
          </a:xfrm>
          <a:prstGeom prst="rect">
            <a:avLst/>
          </a:prstGeom>
          <a:noFill/>
          <a:ln>
            <a:noFill/>
          </a:ln>
        </p:spPr>
        <p:txBody>
          <a:bodyPr wrap="none" rtlCol="0">
            <a:spAutoFit/>
          </a:bodyPr>
          <a:lstStyle/>
          <a:p>
            <a:pPr marL="285750" indent="-285750">
              <a:buFont typeface="Arial" panose="020B0604020202020204" pitchFamily="34" charset="0"/>
              <a:buChar char="•"/>
            </a:pPr>
            <a:r>
              <a:rPr lang="zh-CN" altLang="en-US" b="1" dirty="0" smtClean="0">
                <a:solidFill>
                  <a:srgbClr val="FF0000"/>
                </a:solidFill>
              </a:rPr>
              <a:t>互相垂直</a:t>
            </a:r>
            <a:endParaRPr lang="en-US" altLang="zh-CN" b="1" dirty="0" smtClean="0">
              <a:solidFill>
                <a:srgbClr val="FF0000"/>
              </a:solidFill>
            </a:endParaRPr>
          </a:p>
          <a:p>
            <a:pPr marL="285750" indent="-285750">
              <a:buFont typeface="Arial" panose="020B0604020202020204" pitchFamily="34" charset="0"/>
              <a:buChar char="•"/>
            </a:pPr>
            <a:r>
              <a:rPr lang="zh-CN" altLang="en-US" b="1" dirty="0" smtClean="0">
                <a:solidFill>
                  <a:srgbClr val="FF0000"/>
                </a:solidFill>
              </a:rPr>
              <a:t>与分束镜距离相同</a:t>
            </a:r>
            <a:endParaRPr lang="en-US" b="1" dirty="0">
              <a:solidFill>
                <a:srgbClr val="FF0000"/>
              </a:solidFill>
            </a:endParaRPr>
          </a:p>
        </p:txBody>
      </p:sp>
      <p:sp>
        <p:nvSpPr>
          <p:cNvPr id="13" name="文本框 12"/>
          <p:cNvSpPr txBox="1"/>
          <p:nvPr/>
        </p:nvSpPr>
        <p:spPr>
          <a:xfrm>
            <a:off x="155575" y="5301208"/>
            <a:ext cx="4859022"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solidFill>
                  <a:srgbClr val="292929"/>
                </a:solidFill>
              </a:rPr>
              <a:t>同一地点、同一仪器两个互相垂直方向比较</a:t>
            </a:r>
            <a:endParaRPr lang="en-US" altLang="zh-CN" dirty="0" smtClean="0">
              <a:solidFill>
                <a:srgbClr val="292929"/>
              </a:solidFill>
            </a:endParaRPr>
          </a:p>
          <a:p>
            <a:pPr marL="285750" indent="-285750">
              <a:buFont typeface="Arial" panose="020B0604020202020204" pitchFamily="34" charset="0"/>
              <a:buChar char="•"/>
            </a:pPr>
            <a:r>
              <a:rPr lang="zh-CN" altLang="en-US" dirty="0" smtClean="0">
                <a:solidFill>
                  <a:srgbClr val="292929"/>
                </a:solidFill>
              </a:rPr>
              <a:t>不同城市</a:t>
            </a:r>
            <a:endParaRPr lang="en-US" altLang="zh-CN" dirty="0" smtClean="0">
              <a:solidFill>
                <a:srgbClr val="292929"/>
              </a:solidFill>
            </a:endParaRPr>
          </a:p>
          <a:p>
            <a:pPr marL="285750" indent="-285750">
              <a:buFont typeface="Arial" panose="020B0604020202020204" pitchFamily="34" charset="0"/>
              <a:buChar char="•"/>
            </a:pPr>
            <a:r>
              <a:rPr lang="zh-CN" altLang="en-US" dirty="0" smtClean="0">
                <a:solidFill>
                  <a:srgbClr val="292929"/>
                </a:solidFill>
              </a:rPr>
              <a:t>不同时间（近日点和远日点）</a:t>
            </a:r>
            <a:endParaRPr lang="en-US" dirty="0">
              <a:solidFill>
                <a:srgbClr val="292929"/>
              </a:solidFill>
            </a:endParaRPr>
          </a:p>
        </p:txBody>
      </p:sp>
    </p:spTree>
    <p:extLst>
      <p:ext uri="{BB962C8B-B14F-4D97-AF65-F5344CB8AC3E}">
        <p14:creationId xmlns:p14="http://schemas.microsoft.com/office/powerpoint/2010/main" val="248589360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p:nvPr/>
        </p:nvSpPr>
        <p:spPr>
          <a:xfrm>
            <a:off x="337237" y="88325"/>
            <a:ext cx="2358338" cy="584775"/>
          </a:xfrm>
          <a:prstGeom prst="rect">
            <a:avLst/>
          </a:prstGeom>
          <a:noFill/>
          <a:ln w="9525">
            <a:noFill/>
          </a:ln>
        </p:spPr>
        <p:txBody>
          <a:bodyPr wrap="non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一 实验目的</a:t>
            </a:r>
          </a:p>
        </p:txBody>
      </p:sp>
      <p:grpSp>
        <p:nvGrpSpPr>
          <p:cNvPr id="8" name="Group 3"/>
          <p:cNvGrpSpPr/>
          <p:nvPr/>
        </p:nvGrpSpPr>
        <p:grpSpPr bwMode="auto">
          <a:xfrm>
            <a:off x="1265113" y="3697213"/>
            <a:ext cx="393700" cy="420688"/>
            <a:chOff x="982" y="214"/>
            <a:chExt cx="759" cy="872"/>
          </a:xfrm>
        </p:grpSpPr>
        <p:sp>
          <p:nvSpPr>
            <p:cNvPr id="9" name="Freeform 4"/>
            <p:cNvSpPr/>
            <p:nvPr/>
          </p:nvSpPr>
          <p:spPr bwMode="auto">
            <a:xfrm>
              <a:off x="1215" y="214"/>
              <a:ext cx="300" cy="434"/>
            </a:xfrm>
            <a:custGeom>
              <a:avLst/>
              <a:gdLst/>
              <a:ahLst/>
              <a:cxnLst>
                <a:cxn ang="0">
                  <a:pos x="174" y="121"/>
                </a:cxn>
                <a:cxn ang="0">
                  <a:pos x="174" y="23"/>
                </a:cxn>
                <a:cxn ang="0">
                  <a:pos x="170" y="9"/>
                </a:cxn>
                <a:cxn ang="0">
                  <a:pos x="165" y="5"/>
                </a:cxn>
                <a:cxn ang="0">
                  <a:pos x="156" y="0"/>
                </a:cxn>
                <a:cxn ang="0">
                  <a:pos x="152" y="0"/>
                </a:cxn>
                <a:cxn ang="0">
                  <a:pos x="143" y="0"/>
                </a:cxn>
                <a:cxn ang="0">
                  <a:pos x="134" y="5"/>
                </a:cxn>
                <a:cxn ang="0">
                  <a:pos x="125" y="9"/>
                </a:cxn>
                <a:cxn ang="0">
                  <a:pos x="125" y="23"/>
                </a:cxn>
                <a:cxn ang="0">
                  <a:pos x="125" y="126"/>
                </a:cxn>
                <a:cxn ang="0">
                  <a:pos x="76" y="99"/>
                </a:cxn>
                <a:cxn ang="0">
                  <a:pos x="67" y="94"/>
                </a:cxn>
                <a:cxn ang="0">
                  <a:pos x="58" y="94"/>
                </a:cxn>
                <a:cxn ang="0">
                  <a:pos x="49" y="99"/>
                </a:cxn>
                <a:cxn ang="0">
                  <a:pos x="45" y="103"/>
                </a:cxn>
                <a:cxn ang="0">
                  <a:pos x="40" y="112"/>
                </a:cxn>
                <a:cxn ang="0">
                  <a:pos x="45" y="117"/>
                </a:cxn>
                <a:cxn ang="0">
                  <a:pos x="45" y="126"/>
                </a:cxn>
                <a:cxn ang="0">
                  <a:pos x="54" y="134"/>
                </a:cxn>
                <a:cxn ang="0">
                  <a:pos x="121" y="170"/>
                </a:cxn>
                <a:cxn ang="0">
                  <a:pos x="121" y="242"/>
                </a:cxn>
                <a:cxn ang="0">
                  <a:pos x="36" y="188"/>
                </a:cxn>
                <a:cxn ang="0">
                  <a:pos x="27" y="184"/>
                </a:cxn>
                <a:cxn ang="0">
                  <a:pos x="18" y="184"/>
                </a:cxn>
                <a:cxn ang="0">
                  <a:pos x="9" y="188"/>
                </a:cxn>
                <a:cxn ang="0">
                  <a:pos x="5" y="193"/>
                </a:cxn>
                <a:cxn ang="0">
                  <a:pos x="0" y="202"/>
                </a:cxn>
                <a:cxn ang="0">
                  <a:pos x="0" y="210"/>
                </a:cxn>
                <a:cxn ang="0">
                  <a:pos x="5" y="219"/>
                </a:cxn>
                <a:cxn ang="0">
                  <a:pos x="14" y="224"/>
                </a:cxn>
                <a:cxn ang="0">
                  <a:pos x="121" y="291"/>
                </a:cxn>
                <a:cxn ang="0">
                  <a:pos x="121" y="434"/>
                </a:cxn>
                <a:cxn ang="0">
                  <a:pos x="174" y="434"/>
                </a:cxn>
                <a:cxn ang="0">
                  <a:pos x="174" y="291"/>
                </a:cxn>
                <a:cxn ang="0">
                  <a:pos x="290" y="224"/>
                </a:cxn>
                <a:cxn ang="0">
                  <a:pos x="295" y="219"/>
                </a:cxn>
                <a:cxn ang="0">
                  <a:pos x="299" y="210"/>
                </a:cxn>
                <a:cxn ang="0">
                  <a:pos x="299" y="202"/>
                </a:cxn>
                <a:cxn ang="0">
                  <a:pos x="299" y="197"/>
                </a:cxn>
                <a:cxn ang="0">
                  <a:pos x="295" y="188"/>
                </a:cxn>
                <a:cxn ang="0">
                  <a:pos x="286" y="184"/>
                </a:cxn>
                <a:cxn ang="0">
                  <a:pos x="277" y="184"/>
                </a:cxn>
                <a:cxn ang="0">
                  <a:pos x="268" y="188"/>
                </a:cxn>
                <a:cxn ang="0">
                  <a:pos x="174" y="237"/>
                </a:cxn>
                <a:cxn ang="0">
                  <a:pos x="174" y="170"/>
                </a:cxn>
                <a:cxn ang="0">
                  <a:pos x="246" y="134"/>
                </a:cxn>
                <a:cxn ang="0">
                  <a:pos x="250" y="130"/>
                </a:cxn>
                <a:cxn ang="0">
                  <a:pos x="255" y="121"/>
                </a:cxn>
                <a:cxn ang="0">
                  <a:pos x="255" y="112"/>
                </a:cxn>
                <a:cxn ang="0">
                  <a:pos x="250" y="108"/>
                </a:cxn>
                <a:cxn ang="0">
                  <a:pos x="246" y="103"/>
                </a:cxn>
                <a:cxn ang="0">
                  <a:pos x="237" y="99"/>
                </a:cxn>
                <a:cxn ang="0">
                  <a:pos x="232" y="99"/>
                </a:cxn>
                <a:cxn ang="0">
                  <a:pos x="223" y="99"/>
                </a:cxn>
                <a:cxn ang="0">
                  <a:pos x="174" y="121"/>
                </a:cxn>
              </a:cxnLst>
              <a:rect l="0" t="0" r="r" b="b"/>
              <a:pathLst>
                <a:path w="299" h="434">
                  <a:moveTo>
                    <a:pt x="174" y="121"/>
                  </a:moveTo>
                  <a:lnTo>
                    <a:pt x="174" y="23"/>
                  </a:lnTo>
                  <a:lnTo>
                    <a:pt x="170" y="9"/>
                  </a:lnTo>
                  <a:lnTo>
                    <a:pt x="165" y="5"/>
                  </a:lnTo>
                  <a:lnTo>
                    <a:pt x="156" y="0"/>
                  </a:lnTo>
                  <a:lnTo>
                    <a:pt x="152" y="0"/>
                  </a:lnTo>
                  <a:lnTo>
                    <a:pt x="143" y="0"/>
                  </a:lnTo>
                  <a:lnTo>
                    <a:pt x="134" y="5"/>
                  </a:lnTo>
                  <a:lnTo>
                    <a:pt x="125" y="9"/>
                  </a:lnTo>
                  <a:lnTo>
                    <a:pt x="125" y="23"/>
                  </a:lnTo>
                  <a:lnTo>
                    <a:pt x="125" y="126"/>
                  </a:lnTo>
                  <a:lnTo>
                    <a:pt x="76" y="99"/>
                  </a:lnTo>
                  <a:lnTo>
                    <a:pt x="67" y="94"/>
                  </a:lnTo>
                  <a:lnTo>
                    <a:pt x="58" y="94"/>
                  </a:lnTo>
                  <a:lnTo>
                    <a:pt x="49" y="99"/>
                  </a:lnTo>
                  <a:lnTo>
                    <a:pt x="45" y="103"/>
                  </a:lnTo>
                  <a:lnTo>
                    <a:pt x="40" y="112"/>
                  </a:lnTo>
                  <a:lnTo>
                    <a:pt x="45" y="117"/>
                  </a:lnTo>
                  <a:lnTo>
                    <a:pt x="45" y="126"/>
                  </a:lnTo>
                  <a:lnTo>
                    <a:pt x="54" y="134"/>
                  </a:lnTo>
                  <a:lnTo>
                    <a:pt x="121" y="170"/>
                  </a:lnTo>
                  <a:lnTo>
                    <a:pt x="121" y="242"/>
                  </a:lnTo>
                  <a:lnTo>
                    <a:pt x="36" y="188"/>
                  </a:lnTo>
                  <a:lnTo>
                    <a:pt x="27" y="184"/>
                  </a:lnTo>
                  <a:lnTo>
                    <a:pt x="18" y="184"/>
                  </a:lnTo>
                  <a:lnTo>
                    <a:pt x="9" y="188"/>
                  </a:lnTo>
                  <a:lnTo>
                    <a:pt x="5" y="193"/>
                  </a:lnTo>
                  <a:lnTo>
                    <a:pt x="0" y="202"/>
                  </a:lnTo>
                  <a:lnTo>
                    <a:pt x="0" y="210"/>
                  </a:lnTo>
                  <a:lnTo>
                    <a:pt x="5" y="219"/>
                  </a:lnTo>
                  <a:lnTo>
                    <a:pt x="14" y="224"/>
                  </a:lnTo>
                  <a:lnTo>
                    <a:pt x="121" y="291"/>
                  </a:lnTo>
                  <a:lnTo>
                    <a:pt x="121" y="434"/>
                  </a:lnTo>
                  <a:lnTo>
                    <a:pt x="174" y="434"/>
                  </a:lnTo>
                  <a:lnTo>
                    <a:pt x="174" y="291"/>
                  </a:lnTo>
                  <a:lnTo>
                    <a:pt x="290" y="224"/>
                  </a:lnTo>
                  <a:lnTo>
                    <a:pt x="295" y="219"/>
                  </a:lnTo>
                  <a:lnTo>
                    <a:pt x="299" y="210"/>
                  </a:lnTo>
                  <a:lnTo>
                    <a:pt x="299" y="202"/>
                  </a:lnTo>
                  <a:lnTo>
                    <a:pt x="299" y="197"/>
                  </a:lnTo>
                  <a:lnTo>
                    <a:pt x="295" y="188"/>
                  </a:lnTo>
                  <a:lnTo>
                    <a:pt x="286" y="184"/>
                  </a:lnTo>
                  <a:lnTo>
                    <a:pt x="277" y="184"/>
                  </a:lnTo>
                  <a:lnTo>
                    <a:pt x="268" y="188"/>
                  </a:lnTo>
                  <a:lnTo>
                    <a:pt x="174" y="237"/>
                  </a:lnTo>
                  <a:lnTo>
                    <a:pt x="174" y="170"/>
                  </a:lnTo>
                  <a:lnTo>
                    <a:pt x="246" y="134"/>
                  </a:lnTo>
                  <a:lnTo>
                    <a:pt x="250" y="130"/>
                  </a:lnTo>
                  <a:lnTo>
                    <a:pt x="255" y="121"/>
                  </a:lnTo>
                  <a:lnTo>
                    <a:pt x="255" y="112"/>
                  </a:lnTo>
                  <a:lnTo>
                    <a:pt x="250" y="108"/>
                  </a:lnTo>
                  <a:lnTo>
                    <a:pt x="246" y="103"/>
                  </a:lnTo>
                  <a:lnTo>
                    <a:pt x="237" y="99"/>
                  </a:lnTo>
                  <a:lnTo>
                    <a:pt x="232" y="99"/>
                  </a:lnTo>
                  <a:lnTo>
                    <a:pt x="223" y="99"/>
                  </a:lnTo>
                  <a:lnTo>
                    <a:pt x="174" y="121"/>
                  </a:lnTo>
                  <a:close/>
                </a:path>
              </a:pathLst>
            </a:custGeom>
            <a:gradFill rotWithShape="1">
              <a:gsLst>
                <a:gs pos="0">
                  <a:schemeClr val="accent2">
                    <a:gamma/>
                    <a:tint val="24314"/>
                    <a:invGamma/>
                  </a:schemeClr>
                </a:gs>
                <a:gs pos="100000">
                  <a:schemeClr val="accent2"/>
                </a:gs>
              </a:gsLst>
              <a:path path="rect">
                <a:fillToRect l="50000" t="50000" r="50000" b="50000"/>
              </a:path>
            </a:gradFill>
            <a:ln w="9525">
              <a:noFill/>
              <a:round/>
            </a:ln>
          </p:spPr>
          <p:txBody>
            <a:bodyPr/>
            <a:lstStyle/>
            <a:p>
              <a:pPr eaLnBrk="1" hangingPunct="1">
                <a:defRPr/>
              </a:pPr>
              <a:endParaRPr lang="zh-CN" altLang="en-US"/>
            </a:p>
          </p:txBody>
        </p:sp>
        <p:sp>
          <p:nvSpPr>
            <p:cNvPr id="10" name="Freeform 5"/>
            <p:cNvSpPr/>
            <p:nvPr/>
          </p:nvSpPr>
          <p:spPr bwMode="auto">
            <a:xfrm>
              <a:off x="982" y="398"/>
              <a:ext cx="392" cy="273"/>
            </a:xfrm>
            <a:custGeom>
              <a:avLst/>
              <a:gdLst/>
              <a:ahLst/>
              <a:cxnLst>
                <a:cxn ang="0">
                  <a:pos x="121" y="71"/>
                </a:cxn>
                <a:cxn ang="0">
                  <a:pos x="36" y="22"/>
                </a:cxn>
                <a:cxn ang="0">
                  <a:pos x="27" y="18"/>
                </a:cxn>
                <a:cxn ang="0">
                  <a:pos x="18" y="18"/>
                </a:cxn>
                <a:cxn ang="0">
                  <a:pos x="9" y="22"/>
                </a:cxn>
                <a:cxn ang="0">
                  <a:pos x="5" y="31"/>
                </a:cxn>
                <a:cxn ang="0">
                  <a:pos x="0" y="40"/>
                </a:cxn>
                <a:cxn ang="0">
                  <a:pos x="0" y="49"/>
                </a:cxn>
                <a:cxn ang="0">
                  <a:pos x="5" y="58"/>
                </a:cxn>
                <a:cxn ang="0">
                  <a:pos x="9" y="62"/>
                </a:cxn>
                <a:cxn ang="0">
                  <a:pos x="98" y="116"/>
                </a:cxn>
                <a:cxn ang="0">
                  <a:pos x="54" y="143"/>
                </a:cxn>
                <a:cxn ang="0">
                  <a:pos x="45" y="147"/>
                </a:cxn>
                <a:cxn ang="0">
                  <a:pos x="40" y="156"/>
                </a:cxn>
                <a:cxn ang="0">
                  <a:pos x="40" y="165"/>
                </a:cxn>
                <a:cxn ang="0">
                  <a:pos x="40" y="174"/>
                </a:cxn>
                <a:cxn ang="0">
                  <a:pos x="49" y="178"/>
                </a:cxn>
                <a:cxn ang="0">
                  <a:pos x="54" y="183"/>
                </a:cxn>
                <a:cxn ang="0">
                  <a:pos x="63" y="183"/>
                </a:cxn>
                <a:cxn ang="0">
                  <a:pos x="72" y="183"/>
                </a:cxn>
                <a:cxn ang="0">
                  <a:pos x="139" y="143"/>
                </a:cxn>
                <a:cxn ang="0">
                  <a:pos x="197" y="178"/>
                </a:cxn>
                <a:cxn ang="0">
                  <a:pos x="112" y="223"/>
                </a:cxn>
                <a:cxn ang="0">
                  <a:pos x="103" y="232"/>
                </a:cxn>
                <a:cxn ang="0">
                  <a:pos x="98" y="241"/>
                </a:cxn>
                <a:cxn ang="0">
                  <a:pos x="98" y="246"/>
                </a:cxn>
                <a:cxn ang="0">
                  <a:pos x="98" y="254"/>
                </a:cxn>
                <a:cxn ang="0">
                  <a:pos x="103" y="263"/>
                </a:cxn>
                <a:cxn ang="0">
                  <a:pos x="112" y="268"/>
                </a:cxn>
                <a:cxn ang="0">
                  <a:pos x="121" y="268"/>
                </a:cxn>
                <a:cxn ang="0">
                  <a:pos x="130" y="263"/>
                </a:cxn>
                <a:cxn ang="0">
                  <a:pos x="241" y="201"/>
                </a:cxn>
                <a:cxn ang="0">
                  <a:pos x="366" y="272"/>
                </a:cxn>
                <a:cxn ang="0">
                  <a:pos x="393" y="228"/>
                </a:cxn>
                <a:cxn ang="0">
                  <a:pos x="268" y="156"/>
                </a:cxn>
                <a:cxn ang="0">
                  <a:pos x="268" y="22"/>
                </a:cxn>
                <a:cxn ang="0">
                  <a:pos x="268" y="13"/>
                </a:cxn>
                <a:cxn ang="0">
                  <a:pos x="264" y="9"/>
                </a:cxn>
                <a:cxn ang="0">
                  <a:pos x="255" y="4"/>
                </a:cxn>
                <a:cxn ang="0">
                  <a:pos x="250" y="0"/>
                </a:cxn>
                <a:cxn ang="0">
                  <a:pos x="241" y="0"/>
                </a:cxn>
                <a:cxn ang="0">
                  <a:pos x="232" y="4"/>
                </a:cxn>
                <a:cxn ang="0">
                  <a:pos x="228" y="13"/>
                </a:cxn>
                <a:cxn ang="0">
                  <a:pos x="228" y="22"/>
                </a:cxn>
                <a:cxn ang="0">
                  <a:pos x="223" y="129"/>
                </a:cxn>
                <a:cxn ang="0">
                  <a:pos x="165" y="94"/>
                </a:cxn>
                <a:cxn ang="0">
                  <a:pos x="170" y="18"/>
                </a:cxn>
                <a:cxn ang="0">
                  <a:pos x="165" y="9"/>
                </a:cxn>
                <a:cxn ang="0">
                  <a:pos x="161" y="4"/>
                </a:cxn>
                <a:cxn ang="0">
                  <a:pos x="156" y="0"/>
                </a:cxn>
                <a:cxn ang="0">
                  <a:pos x="148" y="0"/>
                </a:cxn>
                <a:cxn ang="0">
                  <a:pos x="139" y="0"/>
                </a:cxn>
                <a:cxn ang="0">
                  <a:pos x="134" y="4"/>
                </a:cxn>
                <a:cxn ang="0">
                  <a:pos x="130" y="9"/>
                </a:cxn>
                <a:cxn ang="0">
                  <a:pos x="125" y="18"/>
                </a:cxn>
                <a:cxn ang="0">
                  <a:pos x="121" y="71"/>
                </a:cxn>
              </a:cxnLst>
              <a:rect l="0" t="0" r="r" b="b"/>
              <a:pathLst>
                <a:path w="393" h="272">
                  <a:moveTo>
                    <a:pt x="121" y="71"/>
                  </a:moveTo>
                  <a:lnTo>
                    <a:pt x="36" y="22"/>
                  </a:lnTo>
                  <a:lnTo>
                    <a:pt x="27" y="18"/>
                  </a:lnTo>
                  <a:lnTo>
                    <a:pt x="18" y="18"/>
                  </a:lnTo>
                  <a:lnTo>
                    <a:pt x="9" y="22"/>
                  </a:lnTo>
                  <a:lnTo>
                    <a:pt x="5" y="31"/>
                  </a:lnTo>
                  <a:lnTo>
                    <a:pt x="0" y="40"/>
                  </a:lnTo>
                  <a:lnTo>
                    <a:pt x="0" y="49"/>
                  </a:lnTo>
                  <a:lnTo>
                    <a:pt x="5" y="58"/>
                  </a:lnTo>
                  <a:lnTo>
                    <a:pt x="9" y="62"/>
                  </a:lnTo>
                  <a:lnTo>
                    <a:pt x="98" y="116"/>
                  </a:lnTo>
                  <a:lnTo>
                    <a:pt x="54" y="143"/>
                  </a:lnTo>
                  <a:lnTo>
                    <a:pt x="45" y="147"/>
                  </a:lnTo>
                  <a:lnTo>
                    <a:pt x="40" y="156"/>
                  </a:lnTo>
                  <a:lnTo>
                    <a:pt x="40" y="165"/>
                  </a:lnTo>
                  <a:lnTo>
                    <a:pt x="40" y="174"/>
                  </a:lnTo>
                  <a:lnTo>
                    <a:pt x="49" y="178"/>
                  </a:lnTo>
                  <a:lnTo>
                    <a:pt x="54" y="183"/>
                  </a:lnTo>
                  <a:lnTo>
                    <a:pt x="63" y="183"/>
                  </a:lnTo>
                  <a:lnTo>
                    <a:pt x="72" y="183"/>
                  </a:lnTo>
                  <a:lnTo>
                    <a:pt x="139" y="143"/>
                  </a:lnTo>
                  <a:lnTo>
                    <a:pt x="197" y="178"/>
                  </a:lnTo>
                  <a:lnTo>
                    <a:pt x="112" y="223"/>
                  </a:lnTo>
                  <a:lnTo>
                    <a:pt x="103" y="232"/>
                  </a:lnTo>
                  <a:lnTo>
                    <a:pt x="98" y="241"/>
                  </a:lnTo>
                  <a:lnTo>
                    <a:pt x="98" y="246"/>
                  </a:lnTo>
                  <a:lnTo>
                    <a:pt x="98" y="254"/>
                  </a:lnTo>
                  <a:lnTo>
                    <a:pt x="103" y="263"/>
                  </a:lnTo>
                  <a:lnTo>
                    <a:pt x="112" y="268"/>
                  </a:lnTo>
                  <a:lnTo>
                    <a:pt x="121" y="268"/>
                  </a:lnTo>
                  <a:lnTo>
                    <a:pt x="130" y="263"/>
                  </a:lnTo>
                  <a:lnTo>
                    <a:pt x="241" y="201"/>
                  </a:lnTo>
                  <a:lnTo>
                    <a:pt x="366" y="272"/>
                  </a:lnTo>
                  <a:lnTo>
                    <a:pt x="393" y="228"/>
                  </a:lnTo>
                  <a:lnTo>
                    <a:pt x="268" y="156"/>
                  </a:lnTo>
                  <a:lnTo>
                    <a:pt x="268" y="22"/>
                  </a:lnTo>
                  <a:lnTo>
                    <a:pt x="268" y="13"/>
                  </a:lnTo>
                  <a:lnTo>
                    <a:pt x="264" y="9"/>
                  </a:lnTo>
                  <a:lnTo>
                    <a:pt x="255" y="4"/>
                  </a:lnTo>
                  <a:lnTo>
                    <a:pt x="250" y="0"/>
                  </a:lnTo>
                  <a:lnTo>
                    <a:pt x="241" y="0"/>
                  </a:lnTo>
                  <a:lnTo>
                    <a:pt x="232" y="4"/>
                  </a:lnTo>
                  <a:lnTo>
                    <a:pt x="228" y="13"/>
                  </a:lnTo>
                  <a:lnTo>
                    <a:pt x="228" y="22"/>
                  </a:lnTo>
                  <a:lnTo>
                    <a:pt x="223" y="129"/>
                  </a:lnTo>
                  <a:lnTo>
                    <a:pt x="165" y="94"/>
                  </a:lnTo>
                  <a:lnTo>
                    <a:pt x="170" y="18"/>
                  </a:lnTo>
                  <a:lnTo>
                    <a:pt x="165" y="9"/>
                  </a:lnTo>
                  <a:lnTo>
                    <a:pt x="161" y="4"/>
                  </a:lnTo>
                  <a:lnTo>
                    <a:pt x="156" y="0"/>
                  </a:lnTo>
                  <a:lnTo>
                    <a:pt x="148" y="0"/>
                  </a:lnTo>
                  <a:lnTo>
                    <a:pt x="139" y="0"/>
                  </a:lnTo>
                  <a:lnTo>
                    <a:pt x="134" y="4"/>
                  </a:lnTo>
                  <a:lnTo>
                    <a:pt x="130" y="9"/>
                  </a:lnTo>
                  <a:lnTo>
                    <a:pt x="125" y="18"/>
                  </a:lnTo>
                  <a:lnTo>
                    <a:pt x="121" y="71"/>
                  </a:lnTo>
                  <a:close/>
                </a:path>
              </a:pathLst>
            </a:custGeom>
            <a:gradFill rotWithShape="1">
              <a:gsLst>
                <a:gs pos="0">
                  <a:schemeClr val="accent2">
                    <a:gamma/>
                    <a:tint val="24314"/>
                    <a:invGamma/>
                  </a:schemeClr>
                </a:gs>
                <a:gs pos="100000">
                  <a:schemeClr val="accent2"/>
                </a:gs>
              </a:gsLst>
              <a:path path="rect">
                <a:fillToRect l="50000" t="50000" r="50000" b="50000"/>
              </a:path>
            </a:gradFill>
            <a:ln w="9525">
              <a:noFill/>
              <a:round/>
            </a:ln>
          </p:spPr>
          <p:txBody>
            <a:bodyPr/>
            <a:lstStyle/>
            <a:p>
              <a:pPr eaLnBrk="1" hangingPunct="1">
                <a:defRPr/>
              </a:pPr>
              <a:endParaRPr lang="zh-CN" altLang="en-US"/>
            </a:p>
          </p:txBody>
        </p:sp>
        <p:sp>
          <p:nvSpPr>
            <p:cNvPr id="11" name="Freeform 6"/>
            <p:cNvSpPr/>
            <p:nvPr/>
          </p:nvSpPr>
          <p:spPr bwMode="auto">
            <a:xfrm>
              <a:off x="982" y="625"/>
              <a:ext cx="392" cy="276"/>
            </a:xfrm>
            <a:custGeom>
              <a:avLst/>
              <a:gdLst/>
              <a:ahLst/>
              <a:cxnLst>
                <a:cxn ang="0">
                  <a:pos x="98" y="156"/>
                </a:cxn>
                <a:cxn ang="0">
                  <a:pos x="9" y="205"/>
                </a:cxn>
                <a:cxn ang="0">
                  <a:pos x="0" y="214"/>
                </a:cxn>
                <a:cxn ang="0">
                  <a:pos x="0" y="223"/>
                </a:cxn>
                <a:cxn ang="0">
                  <a:pos x="0" y="228"/>
                </a:cxn>
                <a:cxn ang="0">
                  <a:pos x="0" y="237"/>
                </a:cxn>
                <a:cxn ang="0">
                  <a:pos x="9" y="246"/>
                </a:cxn>
                <a:cxn ang="0">
                  <a:pos x="14" y="250"/>
                </a:cxn>
                <a:cxn ang="0">
                  <a:pos x="23" y="250"/>
                </a:cxn>
                <a:cxn ang="0">
                  <a:pos x="36" y="250"/>
                </a:cxn>
                <a:cxn ang="0">
                  <a:pos x="125" y="196"/>
                </a:cxn>
                <a:cxn ang="0">
                  <a:pos x="125" y="250"/>
                </a:cxn>
                <a:cxn ang="0">
                  <a:pos x="125" y="263"/>
                </a:cxn>
                <a:cxn ang="0">
                  <a:pos x="130" y="268"/>
                </a:cxn>
                <a:cxn ang="0">
                  <a:pos x="139" y="272"/>
                </a:cxn>
                <a:cxn ang="0">
                  <a:pos x="143" y="277"/>
                </a:cxn>
                <a:cxn ang="0">
                  <a:pos x="152" y="277"/>
                </a:cxn>
                <a:cxn ang="0">
                  <a:pos x="161" y="272"/>
                </a:cxn>
                <a:cxn ang="0">
                  <a:pos x="165" y="263"/>
                </a:cxn>
                <a:cxn ang="0">
                  <a:pos x="165" y="254"/>
                </a:cxn>
                <a:cxn ang="0">
                  <a:pos x="165" y="178"/>
                </a:cxn>
                <a:cxn ang="0">
                  <a:pos x="223" y="143"/>
                </a:cxn>
                <a:cxn ang="0">
                  <a:pos x="223" y="241"/>
                </a:cxn>
                <a:cxn ang="0">
                  <a:pos x="223" y="250"/>
                </a:cxn>
                <a:cxn ang="0">
                  <a:pos x="228" y="259"/>
                </a:cxn>
                <a:cxn ang="0">
                  <a:pos x="237" y="263"/>
                </a:cxn>
                <a:cxn ang="0">
                  <a:pos x="246" y="268"/>
                </a:cxn>
                <a:cxn ang="0">
                  <a:pos x="255" y="268"/>
                </a:cxn>
                <a:cxn ang="0">
                  <a:pos x="259" y="263"/>
                </a:cxn>
                <a:cxn ang="0">
                  <a:pos x="264" y="254"/>
                </a:cxn>
                <a:cxn ang="0">
                  <a:pos x="268" y="246"/>
                </a:cxn>
                <a:cxn ang="0">
                  <a:pos x="268" y="116"/>
                </a:cxn>
                <a:cxn ang="0">
                  <a:pos x="393" y="44"/>
                </a:cxn>
                <a:cxn ang="0">
                  <a:pos x="366" y="0"/>
                </a:cxn>
                <a:cxn ang="0">
                  <a:pos x="241" y="71"/>
                </a:cxn>
                <a:cxn ang="0">
                  <a:pos x="125" y="4"/>
                </a:cxn>
                <a:cxn ang="0">
                  <a:pos x="121" y="0"/>
                </a:cxn>
                <a:cxn ang="0">
                  <a:pos x="112" y="0"/>
                </a:cxn>
                <a:cxn ang="0">
                  <a:pos x="103" y="4"/>
                </a:cxn>
                <a:cxn ang="0">
                  <a:pos x="98" y="9"/>
                </a:cxn>
                <a:cxn ang="0">
                  <a:pos x="94" y="18"/>
                </a:cxn>
                <a:cxn ang="0">
                  <a:pos x="94" y="26"/>
                </a:cxn>
                <a:cxn ang="0">
                  <a:pos x="98" y="35"/>
                </a:cxn>
                <a:cxn ang="0">
                  <a:pos x="107" y="40"/>
                </a:cxn>
                <a:cxn ang="0">
                  <a:pos x="197" y="98"/>
                </a:cxn>
                <a:cxn ang="0">
                  <a:pos x="139" y="129"/>
                </a:cxn>
                <a:cxn ang="0">
                  <a:pos x="72" y="89"/>
                </a:cxn>
                <a:cxn ang="0">
                  <a:pos x="63" y="85"/>
                </a:cxn>
                <a:cxn ang="0">
                  <a:pos x="58" y="85"/>
                </a:cxn>
                <a:cxn ang="0">
                  <a:pos x="49" y="89"/>
                </a:cxn>
                <a:cxn ang="0">
                  <a:pos x="45" y="98"/>
                </a:cxn>
                <a:cxn ang="0">
                  <a:pos x="45" y="102"/>
                </a:cxn>
                <a:cxn ang="0">
                  <a:pos x="45" y="111"/>
                </a:cxn>
                <a:cxn ang="0">
                  <a:pos x="45" y="120"/>
                </a:cxn>
                <a:cxn ang="0">
                  <a:pos x="54" y="125"/>
                </a:cxn>
                <a:cxn ang="0">
                  <a:pos x="98" y="156"/>
                </a:cxn>
              </a:cxnLst>
              <a:rect l="0" t="0" r="r" b="b"/>
              <a:pathLst>
                <a:path w="393" h="277">
                  <a:moveTo>
                    <a:pt x="98" y="156"/>
                  </a:moveTo>
                  <a:lnTo>
                    <a:pt x="9" y="205"/>
                  </a:lnTo>
                  <a:lnTo>
                    <a:pt x="0" y="214"/>
                  </a:lnTo>
                  <a:lnTo>
                    <a:pt x="0" y="223"/>
                  </a:lnTo>
                  <a:lnTo>
                    <a:pt x="0" y="228"/>
                  </a:lnTo>
                  <a:lnTo>
                    <a:pt x="0" y="237"/>
                  </a:lnTo>
                  <a:lnTo>
                    <a:pt x="9" y="246"/>
                  </a:lnTo>
                  <a:lnTo>
                    <a:pt x="14" y="250"/>
                  </a:lnTo>
                  <a:lnTo>
                    <a:pt x="23" y="250"/>
                  </a:lnTo>
                  <a:lnTo>
                    <a:pt x="36" y="250"/>
                  </a:lnTo>
                  <a:lnTo>
                    <a:pt x="125" y="196"/>
                  </a:lnTo>
                  <a:lnTo>
                    <a:pt x="125" y="250"/>
                  </a:lnTo>
                  <a:lnTo>
                    <a:pt x="125" y="263"/>
                  </a:lnTo>
                  <a:lnTo>
                    <a:pt x="130" y="268"/>
                  </a:lnTo>
                  <a:lnTo>
                    <a:pt x="139" y="272"/>
                  </a:lnTo>
                  <a:lnTo>
                    <a:pt x="143" y="277"/>
                  </a:lnTo>
                  <a:lnTo>
                    <a:pt x="152" y="277"/>
                  </a:lnTo>
                  <a:lnTo>
                    <a:pt x="161" y="272"/>
                  </a:lnTo>
                  <a:lnTo>
                    <a:pt x="165" y="263"/>
                  </a:lnTo>
                  <a:lnTo>
                    <a:pt x="165" y="254"/>
                  </a:lnTo>
                  <a:lnTo>
                    <a:pt x="165" y="178"/>
                  </a:lnTo>
                  <a:lnTo>
                    <a:pt x="223" y="143"/>
                  </a:lnTo>
                  <a:lnTo>
                    <a:pt x="223" y="241"/>
                  </a:lnTo>
                  <a:lnTo>
                    <a:pt x="223" y="250"/>
                  </a:lnTo>
                  <a:lnTo>
                    <a:pt x="228" y="259"/>
                  </a:lnTo>
                  <a:lnTo>
                    <a:pt x="237" y="263"/>
                  </a:lnTo>
                  <a:lnTo>
                    <a:pt x="246" y="268"/>
                  </a:lnTo>
                  <a:lnTo>
                    <a:pt x="255" y="268"/>
                  </a:lnTo>
                  <a:lnTo>
                    <a:pt x="259" y="263"/>
                  </a:lnTo>
                  <a:lnTo>
                    <a:pt x="264" y="254"/>
                  </a:lnTo>
                  <a:lnTo>
                    <a:pt x="268" y="246"/>
                  </a:lnTo>
                  <a:lnTo>
                    <a:pt x="268" y="116"/>
                  </a:lnTo>
                  <a:lnTo>
                    <a:pt x="393" y="44"/>
                  </a:lnTo>
                  <a:lnTo>
                    <a:pt x="366" y="0"/>
                  </a:lnTo>
                  <a:lnTo>
                    <a:pt x="241" y="71"/>
                  </a:lnTo>
                  <a:lnTo>
                    <a:pt x="125" y="4"/>
                  </a:lnTo>
                  <a:lnTo>
                    <a:pt x="121" y="0"/>
                  </a:lnTo>
                  <a:lnTo>
                    <a:pt x="112" y="0"/>
                  </a:lnTo>
                  <a:lnTo>
                    <a:pt x="103" y="4"/>
                  </a:lnTo>
                  <a:lnTo>
                    <a:pt x="98" y="9"/>
                  </a:lnTo>
                  <a:lnTo>
                    <a:pt x="94" y="18"/>
                  </a:lnTo>
                  <a:lnTo>
                    <a:pt x="94" y="26"/>
                  </a:lnTo>
                  <a:lnTo>
                    <a:pt x="98" y="35"/>
                  </a:lnTo>
                  <a:lnTo>
                    <a:pt x="107" y="40"/>
                  </a:lnTo>
                  <a:lnTo>
                    <a:pt x="197" y="98"/>
                  </a:lnTo>
                  <a:lnTo>
                    <a:pt x="139" y="129"/>
                  </a:lnTo>
                  <a:lnTo>
                    <a:pt x="72" y="89"/>
                  </a:lnTo>
                  <a:lnTo>
                    <a:pt x="63" y="85"/>
                  </a:lnTo>
                  <a:lnTo>
                    <a:pt x="58" y="85"/>
                  </a:lnTo>
                  <a:lnTo>
                    <a:pt x="49" y="89"/>
                  </a:lnTo>
                  <a:lnTo>
                    <a:pt x="45" y="98"/>
                  </a:lnTo>
                  <a:lnTo>
                    <a:pt x="45" y="102"/>
                  </a:lnTo>
                  <a:lnTo>
                    <a:pt x="45" y="111"/>
                  </a:lnTo>
                  <a:lnTo>
                    <a:pt x="45" y="120"/>
                  </a:lnTo>
                  <a:lnTo>
                    <a:pt x="54" y="125"/>
                  </a:lnTo>
                  <a:lnTo>
                    <a:pt x="98" y="156"/>
                  </a:lnTo>
                  <a:close/>
                </a:path>
              </a:pathLst>
            </a:custGeom>
            <a:gradFill rotWithShape="1">
              <a:gsLst>
                <a:gs pos="0">
                  <a:schemeClr val="accent2">
                    <a:gamma/>
                    <a:tint val="24314"/>
                    <a:invGamma/>
                  </a:schemeClr>
                </a:gs>
                <a:gs pos="100000">
                  <a:schemeClr val="accent2"/>
                </a:gs>
              </a:gsLst>
              <a:path path="rect">
                <a:fillToRect l="50000" t="50000" r="50000" b="50000"/>
              </a:path>
            </a:gradFill>
            <a:ln w="9525">
              <a:noFill/>
              <a:round/>
            </a:ln>
          </p:spPr>
          <p:txBody>
            <a:bodyPr/>
            <a:lstStyle/>
            <a:p>
              <a:pPr eaLnBrk="1" hangingPunct="1">
                <a:defRPr/>
              </a:pPr>
              <a:endParaRPr lang="zh-CN" altLang="en-US"/>
            </a:p>
          </p:txBody>
        </p:sp>
        <p:sp>
          <p:nvSpPr>
            <p:cNvPr id="12" name="Freeform 7"/>
            <p:cNvSpPr/>
            <p:nvPr/>
          </p:nvSpPr>
          <p:spPr bwMode="auto">
            <a:xfrm>
              <a:off x="1208" y="648"/>
              <a:ext cx="300" cy="438"/>
            </a:xfrm>
            <a:custGeom>
              <a:avLst/>
              <a:gdLst/>
              <a:ahLst/>
              <a:cxnLst>
                <a:cxn ang="0">
                  <a:pos x="125" y="313"/>
                </a:cxn>
                <a:cxn ang="0">
                  <a:pos x="125" y="411"/>
                </a:cxn>
                <a:cxn ang="0">
                  <a:pos x="129" y="425"/>
                </a:cxn>
                <a:cxn ang="0">
                  <a:pos x="134" y="429"/>
                </a:cxn>
                <a:cxn ang="0">
                  <a:pos x="143" y="434"/>
                </a:cxn>
                <a:cxn ang="0">
                  <a:pos x="147" y="438"/>
                </a:cxn>
                <a:cxn ang="0">
                  <a:pos x="156" y="434"/>
                </a:cxn>
                <a:cxn ang="0">
                  <a:pos x="165" y="429"/>
                </a:cxn>
                <a:cxn ang="0">
                  <a:pos x="174" y="425"/>
                </a:cxn>
                <a:cxn ang="0">
                  <a:pos x="174" y="411"/>
                </a:cxn>
                <a:cxn ang="0">
                  <a:pos x="174" y="308"/>
                </a:cxn>
                <a:cxn ang="0">
                  <a:pos x="223" y="335"/>
                </a:cxn>
                <a:cxn ang="0">
                  <a:pos x="232" y="340"/>
                </a:cxn>
                <a:cxn ang="0">
                  <a:pos x="241" y="340"/>
                </a:cxn>
                <a:cxn ang="0">
                  <a:pos x="250" y="335"/>
                </a:cxn>
                <a:cxn ang="0">
                  <a:pos x="254" y="331"/>
                </a:cxn>
                <a:cxn ang="0">
                  <a:pos x="254" y="322"/>
                </a:cxn>
                <a:cxn ang="0">
                  <a:pos x="254" y="317"/>
                </a:cxn>
                <a:cxn ang="0">
                  <a:pos x="254" y="308"/>
                </a:cxn>
                <a:cxn ang="0">
                  <a:pos x="245" y="300"/>
                </a:cxn>
                <a:cxn ang="0">
                  <a:pos x="178" y="264"/>
                </a:cxn>
                <a:cxn ang="0">
                  <a:pos x="178" y="192"/>
                </a:cxn>
                <a:cxn ang="0">
                  <a:pos x="263" y="246"/>
                </a:cxn>
                <a:cxn ang="0">
                  <a:pos x="272" y="250"/>
                </a:cxn>
                <a:cxn ang="0">
                  <a:pos x="281" y="250"/>
                </a:cxn>
                <a:cxn ang="0">
                  <a:pos x="290" y="246"/>
                </a:cxn>
                <a:cxn ang="0">
                  <a:pos x="294" y="241"/>
                </a:cxn>
                <a:cxn ang="0">
                  <a:pos x="299" y="232"/>
                </a:cxn>
                <a:cxn ang="0">
                  <a:pos x="299" y="224"/>
                </a:cxn>
                <a:cxn ang="0">
                  <a:pos x="294" y="215"/>
                </a:cxn>
                <a:cxn ang="0">
                  <a:pos x="285" y="210"/>
                </a:cxn>
                <a:cxn ang="0">
                  <a:pos x="178" y="143"/>
                </a:cxn>
                <a:cxn ang="0">
                  <a:pos x="178" y="0"/>
                </a:cxn>
                <a:cxn ang="0">
                  <a:pos x="125" y="0"/>
                </a:cxn>
                <a:cxn ang="0">
                  <a:pos x="125" y="143"/>
                </a:cxn>
                <a:cxn ang="0">
                  <a:pos x="9" y="210"/>
                </a:cxn>
                <a:cxn ang="0">
                  <a:pos x="4" y="215"/>
                </a:cxn>
                <a:cxn ang="0">
                  <a:pos x="0" y="224"/>
                </a:cxn>
                <a:cxn ang="0">
                  <a:pos x="0" y="232"/>
                </a:cxn>
                <a:cxn ang="0">
                  <a:pos x="0" y="237"/>
                </a:cxn>
                <a:cxn ang="0">
                  <a:pos x="4" y="246"/>
                </a:cxn>
                <a:cxn ang="0">
                  <a:pos x="13" y="250"/>
                </a:cxn>
                <a:cxn ang="0">
                  <a:pos x="22" y="250"/>
                </a:cxn>
                <a:cxn ang="0">
                  <a:pos x="31" y="246"/>
                </a:cxn>
                <a:cxn ang="0">
                  <a:pos x="125" y="197"/>
                </a:cxn>
                <a:cxn ang="0">
                  <a:pos x="125" y="264"/>
                </a:cxn>
                <a:cxn ang="0">
                  <a:pos x="53" y="300"/>
                </a:cxn>
                <a:cxn ang="0">
                  <a:pos x="49" y="304"/>
                </a:cxn>
                <a:cxn ang="0">
                  <a:pos x="44" y="313"/>
                </a:cxn>
                <a:cxn ang="0">
                  <a:pos x="44" y="322"/>
                </a:cxn>
                <a:cxn ang="0">
                  <a:pos x="49" y="326"/>
                </a:cxn>
                <a:cxn ang="0">
                  <a:pos x="53" y="331"/>
                </a:cxn>
                <a:cxn ang="0">
                  <a:pos x="62" y="335"/>
                </a:cxn>
                <a:cxn ang="0">
                  <a:pos x="67" y="335"/>
                </a:cxn>
                <a:cxn ang="0">
                  <a:pos x="76" y="335"/>
                </a:cxn>
                <a:cxn ang="0">
                  <a:pos x="125" y="313"/>
                </a:cxn>
              </a:cxnLst>
              <a:rect l="0" t="0" r="r" b="b"/>
              <a:pathLst>
                <a:path w="299" h="438">
                  <a:moveTo>
                    <a:pt x="125" y="313"/>
                  </a:moveTo>
                  <a:lnTo>
                    <a:pt x="125" y="411"/>
                  </a:lnTo>
                  <a:lnTo>
                    <a:pt x="129" y="425"/>
                  </a:lnTo>
                  <a:lnTo>
                    <a:pt x="134" y="429"/>
                  </a:lnTo>
                  <a:lnTo>
                    <a:pt x="143" y="434"/>
                  </a:lnTo>
                  <a:lnTo>
                    <a:pt x="147" y="438"/>
                  </a:lnTo>
                  <a:lnTo>
                    <a:pt x="156" y="434"/>
                  </a:lnTo>
                  <a:lnTo>
                    <a:pt x="165" y="429"/>
                  </a:lnTo>
                  <a:lnTo>
                    <a:pt x="174" y="425"/>
                  </a:lnTo>
                  <a:lnTo>
                    <a:pt x="174" y="411"/>
                  </a:lnTo>
                  <a:lnTo>
                    <a:pt x="174" y="308"/>
                  </a:lnTo>
                  <a:lnTo>
                    <a:pt x="223" y="335"/>
                  </a:lnTo>
                  <a:lnTo>
                    <a:pt x="232" y="340"/>
                  </a:lnTo>
                  <a:lnTo>
                    <a:pt x="241" y="340"/>
                  </a:lnTo>
                  <a:lnTo>
                    <a:pt x="250" y="335"/>
                  </a:lnTo>
                  <a:lnTo>
                    <a:pt x="254" y="331"/>
                  </a:lnTo>
                  <a:lnTo>
                    <a:pt x="254" y="322"/>
                  </a:lnTo>
                  <a:lnTo>
                    <a:pt x="254" y="317"/>
                  </a:lnTo>
                  <a:lnTo>
                    <a:pt x="254" y="308"/>
                  </a:lnTo>
                  <a:lnTo>
                    <a:pt x="245" y="300"/>
                  </a:lnTo>
                  <a:lnTo>
                    <a:pt x="178" y="264"/>
                  </a:lnTo>
                  <a:lnTo>
                    <a:pt x="178" y="192"/>
                  </a:lnTo>
                  <a:lnTo>
                    <a:pt x="263" y="246"/>
                  </a:lnTo>
                  <a:lnTo>
                    <a:pt x="272" y="250"/>
                  </a:lnTo>
                  <a:lnTo>
                    <a:pt x="281" y="250"/>
                  </a:lnTo>
                  <a:lnTo>
                    <a:pt x="290" y="246"/>
                  </a:lnTo>
                  <a:lnTo>
                    <a:pt x="294" y="241"/>
                  </a:lnTo>
                  <a:lnTo>
                    <a:pt x="299" y="232"/>
                  </a:lnTo>
                  <a:lnTo>
                    <a:pt x="299" y="224"/>
                  </a:lnTo>
                  <a:lnTo>
                    <a:pt x="294" y="215"/>
                  </a:lnTo>
                  <a:lnTo>
                    <a:pt x="285" y="210"/>
                  </a:lnTo>
                  <a:lnTo>
                    <a:pt x="178" y="143"/>
                  </a:lnTo>
                  <a:lnTo>
                    <a:pt x="178" y="0"/>
                  </a:lnTo>
                  <a:lnTo>
                    <a:pt x="125" y="0"/>
                  </a:lnTo>
                  <a:lnTo>
                    <a:pt x="125" y="143"/>
                  </a:lnTo>
                  <a:lnTo>
                    <a:pt x="9" y="210"/>
                  </a:lnTo>
                  <a:lnTo>
                    <a:pt x="4" y="215"/>
                  </a:lnTo>
                  <a:lnTo>
                    <a:pt x="0" y="224"/>
                  </a:lnTo>
                  <a:lnTo>
                    <a:pt x="0" y="232"/>
                  </a:lnTo>
                  <a:lnTo>
                    <a:pt x="0" y="237"/>
                  </a:lnTo>
                  <a:lnTo>
                    <a:pt x="4" y="246"/>
                  </a:lnTo>
                  <a:lnTo>
                    <a:pt x="13" y="250"/>
                  </a:lnTo>
                  <a:lnTo>
                    <a:pt x="22" y="250"/>
                  </a:lnTo>
                  <a:lnTo>
                    <a:pt x="31" y="246"/>
                  </a:lnTo>
                  <a:lnTo>
                    <a:pt x="125" y="197"/>
                  </a:lnTo>
                  <a:lnTo>
                    <a:pt x="125" y="264"/>
                  </a:lnTo>
                  <a:lnTo>
                    <a:pt x="53" y="300"/>
                  </a:lnTo>
                  <a:lnTo>
                    <a:pt x="49" y="304"/>
                  </a:lnTo>
                  <a:lnTo>
                    <a:pt x="44" y="313"/>
                  </a:lnTo>
                  <a:lnTo>
                    <a:pt x="44" y="322"/>
                  </a:lnTo>
                  <a:lnTo>
                    <a:pt x="49" y="326"/>
                  </a:lnTo>
                  <a:lnTo>
                    <a:pt x="53" y="331"/>
                  </a:lnTo>
                  <a:lnTo>
                    <a:pt x="62" y="335"/>
                  </a:lnTo>
                  <a:lnTo>
                    <a:pt x="67" y="335"/>
                  </a:lnTo>
                  <a:lnTo>
                    <a:pt x="76" y="335"/>
                  </a:lnTo>
                  <a:lnTo>
                    <a:pt x="125" y="313"/>
                  </a:lnTo>
                  <a:close/>
                </a:path>
              </a:pathLst>
            </a:custGeom>
            <a:gradFill rotWithShape="1">
              <a:gsLst>
                <a:gs pos="0">
                  <a:schemeClr val="accent2">
                    <a:gamma/>
                    <a:tint val="24314"/>
                    <a:invGamma/>
                  </a:schemeClr>
                </a:gs>
                <a:gs pos="100000">
                  <a:schemeClr val="accent2"/>
                </a:gs>
              </a:gsLst>
              <a:path path="rect">
                <a:fillToRect l="50000" t="50000" r="50000" b="50000"/>
              </a:path>
            </a:gradFill>
            <a:ln w="9525">
              <a:noFill/>
              <a:round/>
            </a:ln>
          </p:spPr>
          <p:txBody>
            <a:bodyPr/>
            <a:lstStyle/>
            <a:p>
              <a:pPr eaLnBrk="1" hangingPunct="1">
                <a:defRPr/>
              </a:pPr>
              <a:endParaRPr lang="zh-CN" altLang="en-US"/>
            </a:p>
          </p:txBody>
        </p:sp>
        <p:sp>
          <p:nvSpPr>
            <p:cNvPr id="13" name="Freeform 8"/>
            <p:cNvSpPr/>
            <p:nvPr/>
          </p:nvSpPr>
          <p:spPr bwMode="auto">
            <a:xfrm>
              <a:off x="1349" y="625"/>
              <a:ext cx="392" cy="273"/>
            </a:xfrm>
            <a:custGeom>
              <a:avLst/>
              <a:gdLst/>
              <a:ahLst/>
              <a:cxnLst>
                <a:cxn ang="0">
                  <a:pos x="272" y="201"/>
                </a:cxn>
                <a:cxn ang="0">
                  <a:pos x="357" y="250"/>
                </a:cxn>
                <a:cxn ang="0">
                  <a:pos x="366" y="254"/>
                </a:cxn>
                <a:cxn ang="0">
                  <a:pos x="375" y="254"/>
                </a:cxn>
                <a:cxn ang="0">
                  <a:pos x="384" y="250"/>
                </a:cxn>
                <a:cxn ang="0">
                  <a:pos x="388" y="241"/>
                </a:cxn>
                <a:cxn ang="0">
                  <a:pos x="393" y="232"/>
                </a:cxn>
                <a:cxn ang="0">
                  <a:pos x="393" y="223"/>
                </a:cxn>
                <a:cxn ang="0">
                  <a:pos x="388" y="214"/>
                </a:cxn>
                <a:cxn ang="0">
                  <a:pos x="384" y="210"/>
                </a:cxn>
                <a:cxn ang="0">
                  <a:pos x="295" y="156"/>
                </a:cxn>
                <a:cxn ang="0">
                  <a:pos x="339" y="129"/>
                </a:cxn>
                <a:cxn ang="0">
                  <a:pos x="348" y="125"/>
                </a:cxn>
                <a:cxn ang="0">
                  <a:pos x="353" y="116"/>
                </a:cxn>
                <a:cxn ang="0">
                  <a:pos x="353" y="107"/>
                </a:cxn>
                <a:cxn ang="0">
                  <a:pos x="353" y="98"/>
                </a:cxn>
                <a:cxn ang="0">
                  <a:pos x="344" y="94"/>
                </a:cxn>
                <a:cxn ang="0">
                  <a:pos x="339" y="89"/>
                </a:cxn>
                <a:cxn ang="0">
                  <a:pos x="330" y="89"/>
                </a:cxn>
                <a:cxn ang="0">
                  <a:pos x="321" y="89"/>
                </a:cxn>
                <a:cxn ang="0">
                  <a:pos x="254" y="129"/>
                </a:cxn>
                <a:cxn ang="0">
                  <a:pos x="196" y="94"/>
                </a:cxn>
                <a:cxn ang="0">
                  <a:pos x="281" y="49"/>
                </a:cxn>
                <a:cxn ang="0">
                  <a:pos x="290" y="40"/>
                </a:cxn>
                <a:cxn ang="0">
                  <a:pos x="295" y="31"/>
                </a:cxn>
                <a:cxn ang="0">
                  <a:pos x="295" y="26"/>
                </a:cxn>
                <a:cxn ang="0">
                  <a:pos x="295" y="18"/>
                </a:cxn>
                <a:cxn ang="0">
                  <a:pos x="290" y="9"/>
                </a:cxn>
                <a:cxn ang="0">
                  <a:pos x="281" y="4"/>
                </a:cxn>
                <a:cxn ang="0">
                  <a:pos x="272" y="4"/>
                </a:cxn>
                <a:cxn ang="0">
                  <a:pos x="263" y="9"/>
                </a:cxn>
                <a:cxn ang="0">
                  <a:pos x="152" y="71"/>
                </a:cxn>
                <a:cxn ang="0">
                  <a:pos x="27" y="0"/>
                </a:cxn>
                <a:cxn ang="0">
                  <a:pos x="0" y="44"/>
                </a:cxn>
                <a:cxn ang="0">
                  <a:pos x="125" y="116"/>
                </a:cxn>
                <a:cxn ang="0">
                  <a:pos x="125" y="250"/>
                </a:cxn>
                <a:cxn ang="0">
                  <a:pos x="125" y="259"/>
                </a:cxn>
                <a:cxn ang="0">
                  <a:pos x="129" y="263"/>
                </a:cxn>
                <a:cxn ang="0">
                  <a:pos x="138" y="268"/>
                </a:cxn>
                <a:cxn ang="0">
                  <a:pos x="143" y="272"/>
                </a:cxn>
                <a:cxn ang="0">
                  <a:pos x="152" y="272"/>
                </a:cxn>
                <a:cxn ang="0">
                  <a:pos x="161" y="268"/>
                </a:cxn>
                <a:cxn ang="0">
                  <a:pos x="165" y="259"/>
                </a:cxn>
                <a:cxn ang="0">
                  <a:pos x="165" y="250"/>
                </a:cxn>
                <a:cxn ang="0">
                  <a:pos x="170" y="143"/>
                </a:cxn>
                <a:cxn ang="0">
                  <a:pos x="228" y="178"/>
                </a:cxn>
                <a:cxn ang="0">
                  <a:pos x="223" y="254"/>
                </a:cxn>
                <a:cxn ang="0">
                  <a:pos x="228" y="263"/>
                </a:cxn>
                <a:cxn ang="0">
                  <a:pos x="232" y="268"/>
                </a:cxn>
                <a:cxn ang="0">
                  <a:pos x="237" y="272"/>
                </a:cxn>
                <a:cxn ang="0">
                  <a:pos x="245" y="272"/>
                </a:cxn>
                <a:cxn ang="0">
                  <a:pos x="254" y="272"/>
                </a:cxn>
                <a:cxn ang="0">
                  <a:pos x="259" y="268"/>
                </a:cxn>
                <a:cxn ang="0">
                  <a:pos x="263" y="263"/>
                </a:cxn>
                <a:cxn ang="0">
                  <a:pos x="268" y="254"/>
                </a:cxn>
                <a:cxn ang="0">
                  <a:pos x="272" y="201"/>
                </a:cxn>
              </a:cxnLst>
              <a:rect l="0" t="0" r="r" b="b"/>
              <a:pathLst>
                <a:path w="393" h="272">
                  <a:moveTo>
                    <a:pt x="272" y="201"/>
                  </a:moveTo>
                  <a:lnTo>
                    <a:pt x="357" y="250"/>
                  </a:lnTo>
                  <a:lnTo>
                    <a:pt x="366" y="254"/>
                  </a:lnTo>
                  <a:lnTo>
                    <a:pt x="375" y="254"/>
                  </a:lnTo>
                  <a:lnTo>
                    <a:pt x="384" y="250"/>
                  </a:lnTo>
                  <a:lnTo>
                    <a:pt x="388" y="241"/>
                  </a:lnTo>
                  <a:lnTo>
                    <a:pt x="393" y="232"/>
                  </a:lnTo>
                  <a:lnTo>
                    <a:pt x="393" y="223"/>
                  </a:lnTo>
                  <a:lnTo>
                    <a:pt x="388" y="214"/>
                  </a:lnTo>
                  <a:lnTo>
                    <a:pt x="384" y="210"/>
                  </a:lnTo>
                  <a:lnTo>
                    <a:pt x="295" y="156"/>
                  </a:lnTo>
                  <a:lnTo>
                    <a:pt x="339" y="129"/>
                  </a:lnTo>
                  <a:lnTo>
                    <a:pt x="348" y="125"/>
                  </a:lnTo>
                  <a:lnTo>
                    <a:pt x="353" y="116"/>
                  </a:lnTo>
                  <a:lnTo>
                    <a:pt x="353" y="107"/>
                  </a:lnTo>
                  <a:lnTo>
                    <a:pt x="353" y="98"/>
                  </a:lnTo>
                  <a:lnTo>
                    <a:pt x="344" y="94"/>
                  </a:lnTo>
                  <a:lnTo>
                    <a:pt x="339" y="89"/>
                  </a:lnTo>
                  <a:lnTo>
                    <a:pt x="330" y="89"/>
                  </a:lnTo>
                  <a:lnTo>
                    <a:pt x="321" y="89"/>
                  </a:lnTo>
                  <a:lnTo>
                    <a:pt x="254" y="129"/>
                  </a:lnTo>
                  <a:lnTo>
                    <a:pt x="196" y="94"/>
                  </a:lnTo>
                  <a:lnTo>
                    <a:pt x="281" y="49"/>
                  </a:lnTo>
                  <a:lnTo>
                    <a:pt x="290" y="40"/>
                  </a:lnTo>
                  <a:lnTo>
                    <a:pt x="295" y="31"/>
                  </a:lnTo>
                  <a:lnTo>
                    <a:pt x="295" y="26"/>
                  </a:lnTo>
                  <a:lnTo>
                    <a:pt x="295" y="18"/>
                  </a:lnTo>
                  <a:lnTo>
                    <a:pt x="290" y="9"/>
                  </a:lnTo>
                  <a:lnTo>
                    <a:pt x="281" y="4"/>
                  </a:lnTo>
                  <a:lnTo>
                    <a:pt x="272" y="4"/>
                  </a:lnTo>
                  <a:lnTo>
                    <a:pt x="263" y="9"/>
                  </a:lnTo>
                  <a:lnTo>
                    <a:pt x="152" y="71"/>
                  </a:lnTo>
                  <a:lnTo>
                    <a:pt x="27" y="0"/>
                  </a:lnTo>
                  <a:lnTo>
                    <a:pt x="0" y="44"/>
                  </a:lnTo>
                  <a:lnTo>
                    <a:pt x="125" y="116"/>
                  </a:lnTo>
                  <a:lnTo>
                    <a:pt x="125" y="250"/>
                  </a:lnTo>
                  <a:lnTo>
                    <a:pt x="125" y="259"/>
                  </a:lnTo>
                  <a:lnTo>
                    <a:pt x="129" y="263"/>
                  </a:lnTo>
                  <a:lnTo>
                    <a:pt x="138" y="268"/>
                  </a:lnTo>
                  <a:lnTo>
                    <a:pt x="143" y="272"/>
                  </a:lnTo>
                  <a:lnTo>
                    <a:pt x="152" y="272"/>
                  </a:lnTo>
                  <a:lnTo>
                    <a:pt x="161" y="268"/>
                  </a:lnTo>
                  <a:lnTo>
                    <a:pt x="165" y="259"/>
                  </a:lnTo>
                  <a:lnTo>
                    <a:pt x="165" y="250"/>
                  </a:lnTo>
                  <a:lnTo>
                    <a:pt x="170" y="143"/>
                  </a:lnTo>
                  <a:lnTo>
                    <a:pt x="228" y="178"/>
                  </a:lnTo>
                  <a:lnTo>
                    <a:pt x="223" y="254"/>
                  </a:lnTo>
                  <a:lnTo>
                    <a:pt x="228" y="263"/>
                  </a:lnTo>
                  <a:lnTo>
                    <a:pt x="232" y="268"/>
                  </a:lnTo>
                  <a:lnTo>
                    <a:pt x="237" y="272"/>
                  </a:lnTo>
                  <a:lnTo>
                    <a:pt x="245" y="272"/>
                  </a:lnTo>
                  <a:lnTo>
                    <a:pt x="254" y="272"/>
                  </a:lnTo>
                  <a:lnTo>
                    <a:pt x="259" y="268"/>
                  </a:lnTo>
                  <a:lnTo>
                    <a:pt x="263" y="263"/>
                  </a:lnTo>
                  <a:lnTo>
                    <a:pt x="268" y="254"/>
                  </a:lnTo>
                  <a:lnTo>
                    <a:pt x="272" y="201"/>
                  </a:lnTo>
                  <a:close/>
                </a:path>
              </a:pathLst>
            </a:custGeom>
            <a:gradFill rotWithShape="1">
              <a:gsLst>
                <a:gs pos="0">
                  <a:schemeClr val="accent2">
                    <a:gamma/>
                    <a:tint val="24314"/>
                    <a:invGamma/>
                  </a:schemeClr>
                </a:gs>
                <a:gs pos="100000">
                  <a:schemeClr val="accent2"/>
                </a:gs>
              </a:gsLst>
              <a:path path="rect">
                <a:fillToRect l="50000" t="50000" r="50000" b="50000"/>
              </a:path>
            </a:gradFill>
            <a:ln w="9525">
              <a:noFill/>
              <a:round/>
            </a:ln>
          </p:spPr>
          <p:txBody>
            <a:bodyPr/>
            <a:lstStyle/>
            <a:p>
              <a:pPr eaLnBrk="1" hangingPunct="1">
                <a:defRPr/>
              </a:pPr>
              <a:endParaRPr lang="zh-CN" altLang="en-US"/>
            </a:p>
          </p:txBody>
        </p:sp>
        <p:sp>
          <p:nvSpPr>
            <p:cNvPr id="14" name="Freeform 9"/>
            <p:cNvSpPr/>
            <p:nvPr/>
          </p:nvSpPr>
          <p:spPr bwMode="auto">
            <a:xfrm>
              <a:off x="1349" y="392"/>
              <a:ext cx="392" cy="280"/>
            </a:xfrm>
            <a:custGeom>
              <a:avLst/>
              <a:gdLst/>
              <a:ahLst/>
              <a:cxnLst>
                <a:cxn ang="0">
                  <a:pos x="295" y="121"/>
                </a:cxn>
                <a:cxn ang="0">
                  <a:pos x="384" y="72"/>
                </a:cxn>
                <a:cxn ang="0">
                  <a:pos x="393" y="63"/>
                </a:cxn>
                <a:cxn ang="0">
                  <a:pos x="393" y="54"/>
                </a:cxn>
                <a:cxn ang="0">
                  <a:pos x="393" y="49"/>
                </a:cxn>
                <a:cxn ang="0">
                  <a:pos x="393" y="40"/>
                </a:cxn>
                <a:cxn ang="0">
                  <a:pos x="384" y="31"/>
                </a:cxn>
                <a:cxn ang="0">
                  <a:pos x="379" y="27"/>
                </a:cxn>
                <a:cxn ang="0">
                  <a:pos x="370" y="27"/>
                </a:cxn>
                <a:cxn ang="0">
                  <a:pos x="357" y="27"/>
                </a:cxn>
                <a:cxn ang="0">
                  <a:pos x="268" y="81"/>
                </a:cxn>
                <a:cxn ang="0">
                  <a:pos x="268" y="27"/>
                </a:cxn>
                <a:cxn ang="0">
                  <a:pos x="268" y="14"/>
                </a:cxn>
                <a:cxn ang="0">
                  <a:pos x="263" y="9"/>
                </a:cxn>
                <a:cxn ang="0">
                  <a:pos x="254" y="5"/>
                </a:cxn>
                <a:cxn ang="0">
                  <a:pos x="250" y="0"/>
                </a:cxn>
                <a:cxn ang="0">
                  <a:pos x="241" y="5"/>
                </a:cxn>
                <a:cxn ang="0">
                  <a:pos x="232" y="5"/>
                </a:cxn>
                <a:cxn ang="0">
                  <a:pos x="228" y="14"/>
                </a:cxn>
                <a:cxn ang="0">
                  <a:pos x="228" y="23"/>
                </a:cxn>
                <a:cxn ang="0">
                  <a:pos x="228" y="99"/>
                </a:cxn>
                <a:cxn ang="0">
                  <a:pos x="170" y="134"/>
                </a:cxn>
                <a:cxn ang="0">
                  <a:pos x="170" y="36"/>
                </a:cxn>
                <a:cxn ang="0">
                  <a:pos x="170" y="27"/>
                </a:cxn>
                <a:cxn ang="0">
                  <a:pos x="165" y="18"/>
                </a:cxn>
                <a:cxn ang="0">
                  <a:pos x="156" y="14"/>
                </a:cxn>
                <a:cxn ang="0">
                  <a:pos x="147" y="9"/>
                </a:cxn>
                <a:cxn ang="0">
                  <a:pos x="138" y="9"/>
                </a:cxn>
                <a:cxn ang="0">
                  <a:pos x="134" y="14"/>
                </a:cxn>
                <a:cxn ang="0">
                  <a:pos x="129" y="23"/>
                </a:cxn>
                <a:cxn ang="0">
                  <a:pos x="125" y="31"/>
                </a:cxn>
                <a:cxn ang="0">
                  <a:pos x="125" y="161"/>
                </a:cxn>
                <a:cxn ang="0">
                  <a:pos x="0" y="233"/>
                </a:cxn>
                <a:cxn ang="0">
                  <a:pos x="27" y="277"/>
                </a:cxn>
                <a:cxn ang="0">
                  <a:pos x="152" y="206"/>
                </a:cxn>
                <a:cxn ang="0">
                  <a:pos x="268" y="273"/>
                </a:cxn>
                <a:cxn ang="0">
                  <a:pos x="272" y="277"/>
                </a:cxn>
                <a:cxn ang="0">
                  <a:pos x="281" y="277"/>
                </a:cxn>
                <a:cxn ang="0">
                  <a:pos x="290" y="273"/>
                </a:cxn>
                <a:cxn ang="0">
                  <a:pos x="295" y="268"/>
                </a:cxn>
                <a:cxn ang="0">
                  <a:pos x="299" y="259"/>
                </a:cxn>
                <a:cxn ang="0">
                  <a:pos x="299" y="251"/>
                </a:cxn>
                <a:cxn ang="0">
                  <a:pos x="295" y="242"/>
                </a:cxn>
                <a:cxn ang="0">
                  <a:pos x="286" y="237"/>
                </a:cxn>
                <a:cxn ang="0">
                  <a:pos x="196" y="179"/>
                </a:cxn>
                <a:cxn ang="0">
                  <a:pos x="254" y="148"/>
                </a:cxn>
                <a:cxn ang="0">
                  <a:pos x="321" y="188"/>
                </a:cxn>
                <a:cxn ang="0">
                  <a:pos x="330" y="192"/>
                </a:cxn>
                <a:cxn ang="0">
                  <a:pos x="335" y="192"/>
                </a:cxn>
                <a:cxn ang="0">
                  <a:pos x="344" y="188"/>
                </a:cxn>
                <a:cxn ang="0">
                  <a:pos x="348" y="179"/>
                </a:cxn>
                <a:cxn ang="0">
                  <a:pos x="348" y="175"/>
                </a:cxn>
                <a:cxn ang="0">
                  <a:pos x="348" y="166"/>
                </a:cxn>
                <a:cxn ang="0">
                  <a:pos x="348" y="157"/>
                </a:cxn>
                <a:cxn ang="0">
                  <a:pos x="339" y="152"/>
                </a:cxn>
                <a:cxn ang="0">
                  <a:pos x="295" y="121"/>
                </a:cxn>
              </a:cxnLst>
              <a:rect l="0" t="0" r="r" b="b"/>
              <a:pathLst>
                <a:path w="393" h="277">
                  <a:moveTo>
                    <a:pt x="295" y="121"/>
                  </a:moveTo>
                  <a:lnTo>
                    <a:pt x="384" y="72"/>
                  </a:lnTo>
                  <a:lnTo>
                    <a:pt x="393" y="63"/>
                  </a:lnTo>
                  <a:lnTo>
                    <a:pt x="393" y="54"/>
                  </a:lnTo>
                  <a:lnTo>
                    <a:pt x="393" y="49"/>
                  </a:lnTo>
                  <a:lnTo>
                    <a:pt x="393" y="40"/>
                  </a:lnTo>
                  <a:lnTo>
                    <a:pt x="384" y="31"/>
                  </a:lnTo>
                  <a:lnTo>
                    <a:pt x="379" y="27"/>
                  </a:lnTo>
                  <a:lnTo>
                    <a:pt x="370" y="27"/>
                  </a:lnTo>
                  <a:lnTo>
                    <a:pt x="357" y="27"/>
                  </a:lnTo>
                  <a:lnTo>
                    <a:pt x="268" y="81"/>
                  </a:lnTo>
                  <a:lnTo>
                    <a:pt x="268" y="27"/>
                  </a:lnTo>
                  <a:lnTo>
                    <a:pt x="268" y="14"/>
                  </a:lnTo>
                  <a:lnTo>
                    <a:pt x="263" y="9"/>
                  </a:lnTo>
                  <a:lnTo>
                    <a:pt x="254" y="5"/>
                  </a:lnTo>
                  <a:lnTo>
                    <a:pt x="250" y="0"/>
                  </a:lnTo>
                  <a:lnTo>
                    <a:pt x="241" y="5"/>
                  </a:lnTo>
                  <a:lnTo>
                    <a:pt x="232" y="5"/>
                  </a:lnTo>
                  <a:lnTo>
                    <a:pt x="228" y="14"/>
                  </a:lnTo>
                  <a:lnTo>
                    <a:pt x="228" y="23"/>
                  </a:lnTo>
                  <a:lnTo>
                    <a:pt x="228" y="99"/>
                  </a:lnTo>
                  <a:lnTo>
                    <a:pt x="170" y="134"/>
                  </a:lnTo>
                  <a:lnTo>
                    <a:pt x="170" y="36"/>
                  </a:lnTo>
                  <a:lnTo>
                    <a:pt x="170" y="27"/>
                  </a:lnTo>
                  <a:lnTo>
                    <a:pt x="165" y="18"/>
                  </a:lnTo>
                  <a:lnTo>
                    <a:pt x="156" y="14"/>
                  </a:lnTo>
                  <a:lnTo>
                    <a:pt x="147" y="9"/>
                  </a:lnTo>
                  <a:lnTo>
                    <a:pt x="138" y="9"/>
                  </a:lnTo>
                  <a:lnTo>
                    <a:pt x="134" y="14"/>
                  </a:lnTo>
                  <a:lnTo>
                    <a:pt x="129" y="23"/>
                  </a:lnTo>
                  <a:lnTo>
                    <a:pt x="125" y="31"/>
                  </a:lnTo>
                  <a:lnTo>
                    <a:pt x="125" y="161"/>
                  </a:lnTo>
                  <a:lnTo>
                    <a:pt x="0" y="233"/>
                  </a:lnTo>
                  <a:lnTo>
                    <a:pt x="27" y="277"/>
                  </a:lnTo>
                  <a:lnTo>
                    <a:pt x="152" y="206"/>
                  </a:lnTo>
                  <a:lnTo>
                    <a:pt x="268" y="273"/>
                  </a:lnTo>
                  <a:lnTo>
                    <a:pt x="272" y="277"/>
                  </a:lnTo>
                  <a:lnTo>
                    <a:pt x="281" y="277"/>
                  </a:lnTo>
                  <a:lnTo>
                    <a:pt x="290" y="273"/>
                  </a:lnTo>
                  <a:lnTo>
                    <a:pt x="295" y="268"/>
                  </a:lnTo>
                  <a:lnTo>
                    <a:pt x="299" y="259"/>
                  </a:lnTo>
                  <a:lnTo>
                    <a:pt x="299" y="251"/>
                  </a:lnTo>
                  <a:lnTo>
                    <a:pt x="295" y="242"/>
                  </a:lnTo>
                  <a:lnTo>
                    <a:pt x="286" y="237"/>
                  </a:lnTo>
                  <a:lnTo>
                    <a:pt x="196" y="179"/>
                  </a:lnTo>
                  <a:lnTo>
                    <a:pt x="254" y="148"/>
                  </a:lnTo>
                  <a:lnTo>
                    <a:pt x="321" y="188"/>
                  </a:lnTo>
                  <a:lnTo>
                    <a:pt x="330" y="192"/>
                  </a:lnTo>
                  <a:lnTo>
                    <a:pt x="335" y="192"/>
                  </a:lnTo>
                  <a:lnTo>
                    <a:pt x="344" y="188"/>
                  </a:lnTo>
                  <a:lnTo>
                    <a:pt x="348" y="179"/>
                  </a:lnTo>
                  <a:lnTo>
                    <a:pt x="348" y="175"/>
                  </a:lnTo>
                  <a:lnTo>
                    <a:pt x="348" y="166"/>
                  </a:lnTo>
                  <a:lnTo>
                    <a:pt x="348" y="157"/>
                  </a:lnTo>
                  <a:lnTo>
                    <a:pt x="339" y="152"/>
                  </a:lnTo>
                  <a:lnTo>
                    <a:pt x="295" y="121"/>
                  </a:lnTo>
                  <a:close/>
                </a:path>
              </a:pathLst>
            </a:custGeom>
            <a:gradFill rotWithShape="1">
              <a:gsLst>
                <a:gs pos="0">
                  <a:schemeClr val="accent2">
                    <a:gamma/>
                    <a:tint val="24314"/>
                    <a:invGamma/>
                  </a:schemeClr>
                </a:gs>
                <a:gs pos="100000">
                  <a:schemeClr val="accent2"/>
                </a:gs>
              </a:gsLst>
              <a:path path="rect">
                <a:fillToRect l="50000" t="50000" r="50000" b="50000"/>
              </a:path>
            </a:gradFill>
            <a:ln w="9525">
              <a:noFill/>
              <a:round/>
            </a:ln>
          </p:spPr>
          <p:txBody>
            <a:bodyPr/>
            <a:lstStyle/>
            <a:p>
              <a:pPr eaLnBrk="1" hangingPunct="1">
                <a:defRPr/>
              </a:pPr>
              <a:endParaRPr lang="zh-CN" altLang="en-US"/>
            </a:p>
          </p:txBody>
        </p:sp>
        <p:sp>
          <p:nvSpPr>
            <p:cNvPr id="15" name="Freeform 10"/>
            <p:cNvSpPr/>
            <p:nvPr/>
          </p:nvSpPr>
          <p:spPr bwMode="auto">
            <a:xfrm>
              <a:off x="1233" y="536"/>
              <a:ext cx="263" cy="227"/>
            </a:xfrm>
            <a:custGeom>
              <a:avLst/>
              <a:gdLst/>
              <a:ahLst/>
              <a:cxnLst>
                <a:cxn ang="0">
                  <a:pos x="0" y="116"/>
                </a:cxn>
                <a:cxn ang="0">
                  <a:pos x="49" y="67"/>
                </a:cxn>
                <a:cxn ang="0">
                  <a:pos x="67" y="0"/>
                </a:cxn>
                <a:cxn ang="0">
                  <a:pos x="134" y="23"/>
                </a:cxn>
                <a:cxn ang="0">
                  <a:pos x="201" y="0"/>
                </a:cxn>
                <a:cxn ang="0">
                  <a:pos x="214" y="67"/>
                </a:cxn>
                <a:cxn ang="0">
                  <a:pos x="263" y="116"/>
                </a:cxn>
                <a:cxn ang="0">
                  <a:pos x="214" y="161"/>
                </a:cxn>
                <a:cxn ang="0">
                  <a:pos x="201" y="228"/>
                </a:cxn>
                <a:cxn ang="0">
                  <a:pos x="134" y="210"/>
                </a:cxn>
                <a:cxn ang="0">
                  <a:pos x="67" y="228"/>
                </a:cxn>
                <a:cxn ang="0">
                  <a:pos x="49" y="161"/>
                </a:cxn>
                <a:cxn ang="0">
                  <a:pos x="0" y="116"/>
                </a:cxn>
              </a:cxnLst>
              <a:rect l="0" t="0" r="r" b="b"/>
              <a:pathLst>
                <a:path w="263" h="228">
                  <a:moveTo>
                    <a:pt x="0" y="116"/>
                  </a:moveTo>
                  <a:lnTo>
                    <a:pt x="49" y="67"/>
                  </a:lnTo>
                  <a:lnTo>
                    <a:pt x="67" y="0"/>
                  </a:lnTo>
                  <a:lnTo>
                    <a:pt x="134" y="23"/>
                  </a:lnTo>
                  <a:lnTo>
                    <a:pt x="201" y="0"/>
                  </a:lnTo>
                  <a:lnTo>
                    <a:pt x="214" y="67"/>
                  </a:lnTo>
                  <a:lnTo>
                    <a:pt x="263" y="116"/>
                  </a:lnTo>
                  <a:lnTo>
                    <a:pt x="214" y="161"/>
                  </a:lnTo>
                  <a:lnTo>
                    <a:pt x="201" y="228"/>
                  </a:lnTo>
                  <a:lnTo>
                    <a:pt x="134" y="210"/>
                  </a:lnTo>
                  <a:lnTo>
                    <a:pt x="67" y="228"/>
                  </a:lnTo>
                  <a:lnTo>
                    <a:pt x="49" y="161"/>
                  </a:lnTo>
                  <a:lnTo>
                    <a:pt x="0" y="116"/>
                  </a:lnTo>
                  <a:close/>
                </a:path>
              </a:pathLst>
            </a:custGeom>
            <a:gradFill rotWithShape="1">
              <a:gsLst>
                <a:gs pos="0">
                  <a:schemeClr val="accent2">
                    <a:gamma/>
                    <a:tint val="24314"/>
                    <a:invGamma/>
                  </a:schemeClr>
                </a:gs>
                <a:gs pos="100000">
                  <a:schemeClr val="accent2"/>
                </a:gs>
              </a:gsLst>
              <a:path path="rect">
                <a:fillToRect l="50000" t="50000" r="50000" b="50000"/>
              </a:path>
            </a:gradFill>
            <a:ln w="9525">
              <a:noFill/>
              <a:round/>
            </a:ln>
          </p:spPr>
          <p:txBody>
            <a:bodyPr/>
            <a:lstStyle/>
            <a:p>
              <a:pPr eaLnBrk="1" hangingPunct="1">
                <a:defRPr/>
              </a:pPr>
              <a:endParaRPr lang="zh-CN" altLang="en-US"/>
            </a:p>
          </p:txBody>
        </p:sp>
      </p:grpSp>
      <p:grpSp>
        <p:nvGrpSpPr>
          <p:cNvPr id="16" name="Group 11"/>
          <p:cNvGrpSpPr/>
          <p:nvPr/>
        </p:nvGrpSpPr>
        <p:grpSpPr bwMode="auto">
          <a:xfrm>
            <a:off x="1265113" y="2524051"/>
            <a:ext cx="407988" cy="392112"/>
            <a:chOff x="982" y="214"/>
            <a:chExt cx="759" cy="872"/>
          </a:xfrm>
        </p:grpSpPr>
        <p:sp>
          <p:nvSpPr>
            <p:cNvPr id="17" name="Freeform 12"/>
            <p:cNvSpPr/>
            <p:nvPr/>
          </p:nvSpPr>
          <p:spPr bwMode="auto">
            <a:xfrm>
              <a:off x="1215" y="214"/>
              <a:ext cx="298" cy="434"/>
            </a:xfrm>
            <a:custGeom>
              <a:avLst/>
              <a:gdLst/>
              <a:ahLst/>
              <a:cxnLst>
                <a:cxn ang="0">
                  <a:pos x="174" y="121"/>
                </a:cxn>
                <a:cxn ang="0">
                  <a:pos x="174" y="23"/>
                </a:cxn>
                <a:cxn ang="0">
                  <a:pos x="170" y="9"/>
                </a:cxn>
                <a:cxn ang="0">
                  <a:pos x="165" y="5"/>
                </a:cxn>
                <a:cxn ang="0">
                  <a:pos x="156" y="0"/>
                </a:cxn>
                <a:cxn ang="0">
                  <a:pos x="152" y="0"/>
                </a:cxn>
                <a:cxn ang="0">
                  <a:pos x="143" y="0"/>
                </a:cxn>
                <a:cxn ang="0">
                  <a:pos x="134" y="5"/>
                </a:cxn>
                <a:cxn ang="0">
                  <a:pos x="125" y="9"/>
                </a:cxn>
                <a:cxn ang="0">
                  <a:pos x="125" y="23"/>
                </a:cxn>
                <a:cxn ang="0">
                  <a:pos x="125" y="126"/>
                </a:cxn>
                <a:cxn ang="0">
                  <a:pos x="76" y="99"/>
                </a:cxn>
                <a:cxn ang="0">
                  <a:pos x="67" y="94"/>
                </a:cxn>
                <a:cxn ang="0">
                  <a:pos x="58" y="94"/>
                </a:cxn>
                <a:cxn ang="0">
                  <a:pos x="49" y="99"/>
                </a:cxn>
                <a:cxn ang="0">
                  <a:pos x="45" y="103"/>
                </a:cxn>
                <a:cxn ang="0">
                  <a:pos x="40" y="112"/>
                </a:cxn>
                <a:cxn ang="0">
                  <a:pos x="45" y="117"/>
                </a:cxn>
                <a:cxn ang="0">
                  <a:pos x="45" y="126"/>
                </a:cxn>
                <a:cxn ang="0">
                  <a:pos x="54" y="134"/>
                </a:cxn>
                <a:cxn ang="0">
                  <a:pos x="121" y="170"/>
                </a:cxn>
                <a:cxn ang="0">
                  <a:pos x="121" y="242"/>
                </a:cxn>
                <a:cxn ang="0">
                  <a:pos x="36" y="188"/>
                </a:cxn>
                <a:cxn ang="0">
                  <a:pos x="27" y="184"/>
                </a:cxn>
                <a:cxn ang="0">
                  <a:pos x="18" y="184"/>
                </a:cxn>
                <a:cxn ang="0">
                  <a:pos x="9" y="188"/>
                </a:cxn>
                <a:cxn ang="0">
                  <a:pos x="5" y="193"/>
                </a:cxn>
                <a:cxn ang="0">
                  <a:pos x="0" y="202"/>
                </a:cxn>
                <a:cxn ang="0">
                  <a:pos x="0" y="210"/>
                </a:cxn>
                <a:cxn ang="0">
                  <a:pos x="5" y="219"/>
                </a:cxn>
                <a:cxn ang="0">
                  <a:pos x="14" y="224"/>
                </a:cxn>
                <a:cxn ang="0">
                  <a:pos x="121" y="291"/>
                </a:cxn>
                <a:cxn ang="0">
                  <a:pos x="121" y="434"/>
                </a:cxn>
                <a:cxn ang="0">
                  <a:pos x="174" y="434"/>
                </a:cxn>
                <a:cxn ang="0">
                  <a:pos x="174" y="291"/>
                </a:cxn>
                <a:cxn ang="0">
                  <a:pos x="290" y="224"/>
                </a:cxn>
                <a:cxn ang="0">
                  <a:pos x="295" y="219"/>
                </a:cxn>
                <a:cxn ang="0">
                  <a:pos x="299" y="210"/>
                </a:cxn>
                <a:cxn ang="0">
                  <a:pos x="299" y="202"/>
                </a:cxn>
                <a:cxn ang="0">
                  <a:pos x="299" y="197"/>
                </a:cxn>
                <a:cxn ang="0">
                  <a:pos x="295" y="188"/>
                </a:cxn>
                <a:cxn ang="0">
                  <a:pos x="286" y="184"/>
                </a:cxn>
                <a:cxn ang="0">
                  <a:pos x="277" y="184"/>
                </a:cxn>
                <a:cxn ang="0">
                  <a:pos x="268" y="188"/>
                </a:cxn>
                <a:cxn ang="0">
                  <a:pos x="174" y="237"/>
                </a:cxn>
                <a:cxn ang="0">
                  <a:pos x="174" y="170"/>
                </a:cxn>
                <a:cxn ang="0">
                  <a:pos x="246" y="134"/>
                </a:cxn>
                <a:cxn ang="0">
                  <a:pos x="250" y="130"/>
                </a:cxn>
                <a:cxn ang="0">
                  <a:pos x="255" y="121"/>
                </a:cxn>
                <a:cxn ang="0">
                  <a:pos x="255" y="112"/>
                </a:cxn>
                <a:cxn ang="0">
                  <a:pos x="250" y="108"/>
                </a:cxn>
                <a:cxn ang="0">
                  <a:pos x="246" y="103"/>
                </a:cxn>
                <a:cxn ang="0">
                  <a:pos x="237" y="99"/>
                </a:cxn>
                <a:cxn ang="0">
                  <a:pos x="232" y="99"/>
                </a:cxn>
                <a:cxn ang="0">
                  <a:pos x="223" y="99"/>
                </a:cxn>
                <a:cxn ang="0">
                  <a:pos x="174" y="121"/>
                </a:cxn>
              </a:cxnLst>
              <a:rect l="0" t="0" r="r" b="b"/>
              <a:pathLst>
                <a:path w="299" h="434">
                  <a:moveTo>
                    <a:pt x="174" y="121"/>
                  </a:moveTo>
                  <a:lnTo>
                    <a:pt x="174" y="23"/>
                  </a:lnTo>
                  <a:lnTo>
                    <a:pt x="170" y="9"/>
                  </a:lnTo>
                  <a:lnTo>
                    <a:pt x="165" y="5"/>
                  </a:lnTo>
                  <a:lnTo>
                    <a:pt x="156" y="0"/>
                  </a:lnTo>
                  <a:lnTo>
                    <a:pt x="152" y="0"/>
                  </a:lnTo>
                  <a:lnTo>
                    <a:pt x="143" y="0"/>
                  </a:lnTo>
                  <a:lnTo>
                    <a:pt x="134" y="5"/>
                  </a:lnTo>
                  <a:lnTo>
                    <a:pt x="125" y="9"/>
                  </a:lnTo>
                  <a:lnTo>
                    <a:pt x="125" y="23"/>
                  </a:lnTo>
                  <a:lnTo>
                    <a:pt x="125" y="126"/>
                  </a:lnTo>
                  <a:lnTo>
                    <a:pt x="76" y="99"/>
                  </a:lnTo>
                  <a:lnTo>
                    <a:pt x="67" y="94"/>
                  </a:lnTo>
                  <a:lnTo>
                    <a:pt x="58" y="94"/>
                  </a:lnTo>
                  <a:lnTo>
                    <a:pt x="49" y="99"/>
                  </a:lnTo>
                  <a:lnTo>
                    <a:pt x="45" y="103"/>
                  </a:lnTo>
                  <a:lnTo>
                    <a:pt x="40" y="112"/>
                  </a:lnTo>
                  <a:lnTo>
                    <a:pt x="45" y="117"/>
                  </a:lnTo>
                  <a:lnTo>
                    <a:pt x="45" y="126"/>
                  </a:lnTo>
                  <a:lnTo>
                    <a:pt x="54" y="134"/>
                  </a:lnTo>
                  <a:lnTo>
                    <a:pt x="121" y="170"/>
                  </a:lnTo>
                  <a:lnTo>
                    <a:pt x="121" y="242"/>
                  </a:lnTo>
                  <a:lnTo>
                    <a:pt x="36" y="188"/>
                  </a:lnTo>
                  <a:lnTo>
                    <a:pt x="27" y="184"/>
                  </a:lnTo>
                  <a:lnTo>
                    <a:pt x="18" y="184"/>
                  </a:lnTo>
                  <a:lnTo>
                    <a:pt x="9" y="188"/>
                  </a:lnTo>
                  <a:lnTo>
                    <a:pt x="5" y="193"/>
                  </a:lnTo>
                  <a:lnTo>
                    <a:pt x="0" y="202"/>
                  </a:lnTo>
                  <a:lnTo>
                    <a:pt x="0" y="210"/>
                  </a:lnTo>
                  <a:lnTo>
                    <a:pt x="5" y="219"/>
                  </a:lnTo>
                  <a:lnTo>
                    <a:pt x="14" y="224"/>
                  </a:lnTo>
                  <a:lnTo>
                    <a:pt x="121" y="291"/>
                  </a:lnTo>
                  <a:lnTo>
                    <a:pt x="121" y="434"/>
                  </a:lnTo>
                  <a:lnTo>
                    <a:pt x="174" y="434"/>
                  </a:lnTo>
                  <a:lnTo>
                    <a:pt x="174" y="291"/>
                  </a:lnTo>
                  <a:lnTo>
                    <a:pt x="290" y="224"/>
                  </a:lnTo>
                  <a:lnTo>
                    <a:pt x="295" y="219"/>
                  </a:lnTo>
                  <a:lnTo>
                    <a:pt x="299" y="210"/>
                  </a:lnTo>
                  <a:lnTo>
                    <a:pt x="299" y="202"/>
                  </a:lnTo>
                  <a:lnTo>
                    <a:pt x="299" y="197"/>
                  </a:lnTo>
                  <a:lnTo>
                    <a:pt x="295" y="188"/>
                  </a:lnTo>
                  <a:lnTo>
                    <a:pt x="286" y="184"/>
                  </a:lnTo>
                  <a:lnTo>
                    <a:pt x="277" y="184"/>
                  </a:lnTo>
                  <a:lnTo>
                    <a:pt x="268" y="188"/>
                  </a:lnTo>
                  <a:lnTo>
                    <a:pt x="174" y="237"/>
                  </a:lnTo>
                  <a:lnTo>
                    <a:pt x="174" y="170"/>
                  </a:lnTo>
                  <a:lnTo>
                    <a:pt x="246" y="134"/>
                  </a:lnTo>
                  <a:lnTo>
                    <a:pt x="250" y="130"/>
                  </a:lnTo>
                  <a:lnTo>
                    <a:pt x="255" y="121"/>
                  </a:lnTo>
                  <a:lnTo>
                    <a:pt x="255" y="112"/>
                  </a:lnTo>
                  <a:lnTo>
                    <a:pt x="250" y="108"/>
                  </a:lnTo>
                  <a:lnTo>
                    <a:pt x="246" y="103"/>
                  </a:lnTo>
                  <a:lnTo>
                    <a:pt x="237" y="99"/>
                  </a:lnTo>
                  <a:lnTo>
                    <a:pt x="232" y="99"/>
                  </a:lnTo>
                  <a:lnTo>
                    <a:pt x="223" y="99"/>
                  </a:lnTo>
                  <a:lnTo>
                    <a:pt x="174" y="121"/>
                  </a:lnTo>
                  <a:close/>
                </a:path>
              </a:pathLst>
            </a:custGeom>
            <a:gradFill rotWithShape="1">
              <a:gsLst>
                <a:gs pos="0">
                  <a:schemeClr val="folHlink">
                    <a:gamma/>
                    <a:tint val="21176"/>
                    <a:invGamma/>
                  </a:schemeClr>
                </a:gs>
                <a:gs pos="100000">
                  <a:schemeClr val="folHlink"/>
                </a:gs>
              </a:gsLst>
              <a:path path="rect">
                <a:fillToRect l="50000" t="50000" r="50000" b="50000"/>
              </a:path>
            </a:gradFill>
            <a:ln w="9525">
              <a:noFill/>
              <a:round/>
            </a:ln>
          </p:spPr>
          <p:txBody>
            <a:bodyPr/>
            <a:lstStyle/>
            <a:p>
              <a:pPr eaLnBrk="1" hangingPunct="1">
                <a:defRPr/>
              </a:pPr>
              <a:endParaRPr lang="zh-CN" altLang="en-US"/>
            </a:p>
          </p:txBody>
        </p:sp>
        <p:sp>
          <p:nvSpPr>
            <p:cNvPr id="18" name="Freeform 13"/>
            <p:cNvSpPr/>
            <p:nvPr/>
          </p:nvSpPr>
          <p:spPr bwMode="auto">
            <a:xfrm>
              <a:off x="982" y="398"/>
              <a:ext cx="393" cy="272"/>
            </a:xfrm>
            <a:custGeom>
              <a:avLst/>
              <a:gdLst/>
              <a:ahLst/>
              <a:cxnLst>
                <a:cxn ang="0">
                  <a:pos x="121" y="71"/>
                </a:cxn>
                <a:cxn ang="0">
                  <a:pos x="36" y="22"/>
                </a:cxn>
                <a:cxn ang="0">
                  <a:pos x="27" y="18"/>
                </a:cxn>
                <a:cxn ang="0">
                  <a:pos x="18" y="18"/>
                </a:cxn>
                <a:cxn ang="0">
                  <a:pos x="9" y="22"/>
                </a:cxn>
                <a:cxn ang="0">
                  <a:pos x="5" y="31"/>
                </a:cxn>
                <a:cxn ang="0">
                  <a:pos x="0" y="40"/>
                </a:cxn>
                <a:cxn ang="0">
                  <a:pos x="0" y="49"/>
                </a:cxn>
                <a:cxn ang="0">
                  <a:pos x="5" y="58"/>
                </a:cxn>
                <a:cxn ang="0">
                  <a:pos x="9" y="62"/>
                </a:cxn>
                <a:cxn ang="0">
                  <a:pos x="98" y="116"/>
                </a:cxn>
                <a:cxn ang="0">
                  <a:pos x="54" y="143"/>
                </a:cxn>
                <a:cxn ang="0">
                  <a:pos x="45" y="147"/>
                </a:cxn>
                <a:cxn ang="0">
                  <a:pos x="40" y="156"/>
                </a:cxn>
                <a:cxn ang="0">
                  <a:pos x="40" y="165"/>
                </a:cxn>
                <a:cxn ang="0">
                  <a:pos x="40" y="174"/>
                </a:cxn>
                <a:cxn ang="0">
                  <a:pos x="49" y="178"/>
                </a:cxn>
                <a:cxn ang="0">
                  <a:pos x="54" y="183"/>
                </a:cxn>
                <a:cxn ang="0">
                  <a:pos x="63" y="183"/>
                </a:cxn>
                <a:cxn ang="0">
                  <a:pos x="72" y="183"/>
                </a:cxn>
                <a:cxn ang="0">
                  <a:pos x="139" y="143"/>
                </a:cxn>
                <a:cxn ang="0">
                  <a:pos x="197" y="178"/>
                </a:cxn>
                <a:cxn ang="0">
                  <a:pos x="112" y="223"/>
                </a:cxn>
                <a:cxn ang="0">
                  <a:pos x="103" y="232"/>
                </a:cxn>
                <a:cxn ang="0">
                  <a:pos x="98" y="241"/>
                </a:cxn>
                <a:cxn ang="0">
                  <a:pos x="98" y="246"/>
                </a:cxn>
                <a:cxn ang="0">
                  <a:pos x="98" y="254"/>
                </a:cxn>
                <a:cxn ang="0">
                  <a:pos x="103" y="263"/>
                </a:cxn>
                <a:cxn ang="0">
                  <a:pos x="112" y="268"/>
                </a:cxn>
                <a:cxn ang="0">
                  <a:pos x="121" y="268"/>
                </a:cxn>
                <a:cxn ang="0">
                  <a:pos x="130" y="263"/>
                </a:cxn>
                <a:cxn ang="0">
                  <a:pos x="241" y="201"/>
                </a:cxn>
                <a:cxn ang="0">
                  <a:pos x="366" y="272"/>
                </a:cxn>
                <a:cxn ang="0">
                  <a:pos x="393" y="228"/>
                </a:cxn>
                <a:cxn ang="0">
                  <a:pos x="268" y="156"/>
                </a:cxn>
                <a:cxn ang="0">
                  <a:pos x="268" y="22"/>
                </a:cxn>
                <a:cxn ang="0">
                  <a:pos x="268" y="13"/>
                </a:cxn>
                <a:cxn ang="0">
                  <a:pos x="264" y="9"/>
                </a:cxn>
                <a:cxn ang="0">
                  <a:pos x="255" y="4"/>
                </a:cxn>
                <a:cxn ang="0">
                  <a:pos x="250" y="0"/>
                </a:cxn>
                <a:cxn ang="0">
                  <a:pos x="241" y="0"/>
                </a:cxn>
                <a:cxn ang="0">
                  <a:pos x="232" y="4"/>
                </a:cxn>
                <a:cxn ang="0">
                  <a:pos x="228" y="13"/>
                </a:cxn>
                <a:cxn ang="0">
                  <a:pos x="228" y="22"/>
                </a:cxn>
                <a:cxn ang="0">
                  <a:pos x="223" y="129"/>
                </a:cxn>
                <a:cxn ang="0">
                  <a:pos x="165" y="94"/>
                </a:cxn>
                <a:cxn ang="0">
                  <a:pos x="170" y="18"/>
                </a:cxn>
                <a:cxn ang="0">
                  <a:pos x="165" y="9"/>
                </a:cxn>
                <a:cxn ang="0">
                  <a:pos x="161" y="4"/>
                </a:cxn>
                <a:cxn ang="0">
                  <a:pos x="156" y="0"/>
                </a:cxn>
                <a:cxn ang="0">
                  <a:pos x="148" y="0"/>
                </a:cxn>
                <a:cxn ang="0">
                  <a:pos x="139" y="0"/>
                </a:cxn>
                <a:cxn ang="0">
                  <a:pos x="134" y="4"/>
                </a:cxn>
                <a:cxn ang="0">
                  <a:pos x="130" y="9"/>
                </a:cxn>
                <a:cxn ang="0">
                  <a:pos x="125" y="18"/>
                </a:cxn>
                <a:cxn ang="0">
                  <a:pos x="121" y="71"/>
                </a:cxn>
              </a:cxnLst>
              <a:rect l="0" t="0" r="r" b="b"/>
              <a:pathLst>
                <a:path w="393" h="272">
                  <a:moveTo>
                    <a:pt x="121" y="71"/>
                  </a:moveTo>
                  <a:lnTo>
                    <a:pt x="36" y="22"/>
                  </a:lnTo>
                  <a:lnTo>
                    <a:pt x="27" y="18"/>
                  </a:lnTo>
                  <a:lnTo>
                    <a:pt x="18" y="18"/>
                  </a:lnTo>
                  <a:lnTo>
                    <a:pt x="9" y="22"/>
                  </a:lnTo>
                  <a:lnTo>
                    <a:pt x="5" y="31"/>
                  </a:lnTo>
                  <a:lnTo>
                    <a:pt x="0" y="40"/>
                  </a:lnTo>
                  <a:lnTo>
                    <a:pt x="0" y="49"/>
                  </a:lnTo>
                  <a:lnTo>
                    <a:pt x="5" y="58"/>
                  </a:lnTo>
                  <a:lnTo>
                    <a:pt x="9" y="62"/>
                  </a:lnTo>
                  <a:lnTo>
                    <a:pt x="98" y="116"/>
                  </a:lnTo>
                  <a:lnTo>
                    <a:pt x="54" y="143"/>
                  </a:lnTo>
                  <a:lnTo>
                    <a:pt x="45" y="147"/>
                  </a:lnTo>
                  <a:lnTo>
                    <a:pt x="40" y="156"/>
                  </a:lnTo>
                  <a:lnTo>
                    <a:pt x="40" y="165"/>
                  </a:lnTo>
                  <a:lnTo>
                    <a:pt x="40" y="174"/>
                  </a:lnTo>
                  <a:lnTo>
                    <a:pt x="49" y="178"/>
                  </a:lnTo>
                  <a:lnTo>
                    <a:pt x="54" y="183"/>
                  </a:lnTo>
                  <a:lnTo>
                    <a:pt x="63" y="183"/>
                  </a:lnTo>
                  <a:lnTo>
                    <a:pt x="72" y="183"/>
                  </a:lnTo>
                  <a:lnTo>
                    <a:pt x="139" y="143"/>
                  </a:lnTo>
                  <a:lnTo>
                    <a:pt x="197" y="178"/>
                  </a:lnTo>
                  <a:lnTo>
                    <a:pt x="112" y="223"/>
                  </a:lnTo>
                  <a:lnTo>
                    <a:pt x="103" y="232"/>
                  </a:lnTo>
                  <a:lnTo>
                    <a:pt x="98" y="241"/>
                  </a:lnTo>
                  <a:lnTo>
                    <a:pt x="98" y="246"/>
                  </a:lnTo>
                  <a:lnTo>
                    <a:pt x="98" y="254"/>
                  </a:lnTo>
                  <a:lnTo>
                    <a:pt x="103" y="263"/>
                  </a:lnTo>
                  <a:lnTo>
                    <a:pt x="112" y="268"/>
                  </a:lnTo>
                  <a:lnTo>
                    <a:pt x="121" y="268"/>
                  </a:lnTo>
                  <a:lnTo>
                    <a:pt x="130" y="263"/>
                  </a:lnTo>
                  <a:lnTo>
                    <a:pt x="241" y="201"/>
                  </a:lnTo>
                  <a:lnTo>
                    <a:pt x="366" y="272"/>
                  </a:lnTo>
                  <a:lnTo>
                    <a:pt x="393" y="228"/>
                  </a:lnTo>
                  <a:lnTo>
                    <a:pt x="268" y="156"/>
                  </a:lnTo>
                  <a:lnTo>
                    <a:pt x="268" y="22"/>
                  </a:lnTo>
                  <a:lnTo>
                    <a:pt x="268" y="13"/>
                  </a:lnTo>
                  <a:lnTo>
                    <a:pt x="264" y="9"/>
                  </a:lnTo>
                  <a:lnTo>
                    <a:pt x="255" y="4"/>
                  </a:lnTo>
                  <a:lnTo>
                    <a:pt x="250" y="0"/>
                  </a:lnTo>
                  <a:lnTo>
                    <a:pt x="241" y="0"/>
                  </a:lnTo>
                  <a:lnTo>
                    <a:pt x="232" y="4"/>
                  </a:lnTo>
                  <a:lnTo>
                    <a:pt x="228" y="13"/>
                  </a:lnTo>
                  <a:lnTo>
                    <a:pt x="228" y="22"/>
                  </a:lnTo>
                  <a:lnTo>
                    <a:pt x="223" y="129"/>
                  </a:lnTo>
                  <a:lnTo>
                    <a:pt x="165" y="94"/>
                  </a:lnTo>
                  <a:lnTo>
                    <a:pt x="170" y="18"/>
                  </a:lnTo>
                  <a:lnTo>
                    <a:pt x="165" y="9"/>
                  </a:lnTo>
                  <a:lnTo>
                    <a:pt x="161" y="4"/>
                  </a:lnTo>
                  <a:lnTo>
                    <a:pt x="156" y="0"/>
                  </a:lnTo>
                  <a:lnTo>
                    <a:pt x="148" y="0"/>
                  </a:lnTo>
                  <a:lnTo>
                    <a:pt x="139" y="0"/>
                  </a:lnTo>
                  <a:lnTo>
                    <a:pt x="134" y="4"/>
                  </a:lnTo>
                  <a:lnTo>
                    <a:pt x="130" y="9"/>
                  </a:lnTo>
                  <a:lnTo>
                    <a:pt x="125" y="18"/>
                  </a:lnTo>
                  <a:lnTo>
                    <a:pt x="121" y="71"/>
                  </a:lnTo>
                  <a:close/>
                </a:path>
              </a:pathLst>
            </a:custGeom>
            <a:gradFill rotWithShape="1">
              <a:gsLst>
                <a:gs pos="0">
                  <a:schemeClr val="folHlink">
                    <a:gamma/>
                    <a:tint val="21176"/>
                    <a:invGamma/>
                  </a:schemeClr>
                </a:gs>
                <a:gs pos="100000">
                  <a:schemeClr val="folHlink"/>
                </a:gs>
              </a:gsLst>
              <a:path path="rect">
                <a:fillToRect l="50000" t="50000" r="50000" b="50000"/>
              </a:path>
            </a:gradFill>
            <a:ln w="9525">
              <a:noFill/>
              <a:round/>
            </a:ln>
          </p:spPr>
          <p:txBody>
            <a:bodyPr/>
            <a:lstStyle/>
            <a:p>
              <a:pPr eaLnBrk="1" hangingPunct="1">
                <a:defRPr/>
              </a:pPr>
              <a:endParaRPr lang="zh-CN" altLang="en-US"/>
            </a:p>
          </p:txBody>
        </p:sp>
        <p:sp>
          <p:nvSpPr>
            <p:cNvPr id="19" name="Freeform 14"/>
            <p:cNvSpPr/>
            <p:nvPr/>
          </p:nvSpPr>
          <p:spPr bwMode="auto">
            <a:xfrm>
              <a:off x="982" y="627"/>
              <a:ext cx="393" cy="275"/>
            </a:xfrm>
            <a:custGeom>
              <a:avLst/>
              <a:gdLst/>
              <a:ahLst/>
              <a:cxnLst>
                <a:cxn ang="0">
                  <a:pos x="98" y="156"/>
                </a:cxn>
                <a:cxn ang="0">
                  <a:pos x="9" y="205"/>
                </a:cxn>
                <a:cxn ang="0">
                  <a:pos x="0" y="214"/>
                </a:cxn>
                <a:cxn ang="0">
                  <a:pos x="0" y="223"/>
                </a:cxn>
                <a:cxn ang="0">
                  <a:pos x="0" y="228"/>
                </a:cxn>
                <a:cxn ang="0">
                  <a:pos x="0" y="237"/>
                </a:cxn>
                <a:cxn ang="0">
                  <a:pos x="9" y="246"/>
                </a:cxn>
                <a:cxn ang="0">
                  <a:pos x="14" y="250"/>
                </a:cxn>
                <a:cxn ang="0">
                  <a:pos x="23" y="250"/>
                </a:cxn>
                <a:cxn ang="0">
                  <a:pos x="36" y="250"/>
                </a:cxn>
                <a:cxn ang="0">
                  <a:pos x="125" y="196"/>
                </a:cxn>
                <a:cxn ang="0">
                  <a:pos x="125" y="250"/>
                </a:cxn>
                <a:cxn ang="0">
                  <a:pos x="125" y="263"/>
                </a:cxn>
                <a:cxn ang="0">
                  <a:pos x="130" y="268"/>
                </a:cxn>
                <a:cxn ang="0">
                  <a:pos x="139" y="272"/>
                </a:cxn>
                <a:cxn ang="0">
                  <a:pos x="143" y="277"/>
                </a:cxn>
                <a:cxn ang="0">
                  <a:pos x="152" y="277"/>
                </a:cxn>
                <a:cxn ang="0">
                  <a:pos x="161" y="272"/>
                </a:cxn>
                <a:cxn ang="0">
                  <a:pos x="165" y="263"/>
                </a:cxn>
                <a:cxn ang="0">
                  <a:pos x="165" y="254"/>
                </a:cxn>
                <a:cxn ang="0">
                  <a:pos x="165" y="178"/>
                </a:cxn>
                <a:cxn ang="0">
                  <a:pos x="223" y="143"/>
                </a:cxn>
                <a:cxn ang="0">
                  <a:pos x="223" y="241"/>
                </a:cxn>
                <a:cxn ang="0">
                  <a:pos x="223" y="250"/>
                </a:cxn>
                <a:cxn ang="0">
                  <a:pos x="228" y="259"/>
                </a:cxn>
                <a:cxn ang="0">
                  <a:pos x="237" y="263"/>
                </a:cxn>
                <a:cxn ang="0">
                  <a:pos x="246" y="268"/>
                </a:cxn>
                <a:cxn ang="0">
                  <a:pos x="255" y="268"/>
                </a:cxn>
                <a:cxn ang="0">
                  <a:pos x="259" y="263"/>
                </a:cxn>
                <a:cxn ang="0">
                  <a:pos x="264" y="254"/>
                </a:cxn>
                <a:cxn ang="0">
                  <a:pos x="268" y="246"/>
                </a:cxn>
                <a:cxn ang="0">
                  <a:pos x="268" y="116"/>
                </a:cxn>
                <a:cxn ang="0">
                  <a:pos x="393" y="44"/>
                </a:cxn>
                <a:cxn ang="0">
                  <a:pos x="366" y="0"/>
                </a:cxn>
                <a:cxn ang="0">
                  <a:pos x="241" y="71"/>
                </a:cxn>
                <a:cxn ang="0">
                  <a:pos x="125" y="4"/>
                </a:cxn>
                <a:cxn ang="0">
                  <a:pos x="121" y="0"/>
                </a:cxn>
                <a:cxn ang="0">
                  <a:pos x="112" y="0"/>
                </a:cxn>
                <a:cxn ang="0">
                  <a:pos x="103" y="4"/>
                </a:cxn>
                <a:cxn ang="0">
                  <a:pos x="98" y="9"/>
                </a:cxn>
                <a:cxn ang="0">
                  <a:pos x="94" y="18"/>
                </a:cxn>
                <a:cxn ang="0">
                  <a:pos x="94" y="26"/>
                </a:cxn>
                <a:cxn ang="0">
                  <a:pos x="98" y="35"/>
                </a:cxn>
                <a:cxn ang="0">
                  <a:pos x="107" y="40"/>
                </a:cxn>
                <a:cxn ang="0">
                  <a:pos x="197" y="98"/>
                </a:cxn>
                <a:cxn ang="0">
                  <a:pos x="139" y="129"/>
                </a:cxn>
                <a:cxn ang="0">
                  <a:pos x="72" y="89"/>
                </a:cxn>
                <a:cxn ang="0">
                  <a:pos x="63" y="85"/>
                </a:cxn>
                <a:cxn ang="0">
                  <a:pos x="58" y="85"/>
                </a:cxn>
                <a:cxn ang="0">
                  <a:pos x="49" y="89"/>
                </a:cxn>
                <a:cxn ang="0">
                  <a:pos x="45" y="98"/>
                </a:cxn>
                <a:cxn ang="0">
                  <a:pos x="45" y="102"/>
                </a:cxn>
                <a:cxn ang="0">
                  <a:pos x="45" y="111"/>
                </a:cxn>
                <a:cxn ang="0">
                  <a:pos x="45" y="120"/>
                </a:cxn>
                <a:cxn ang="0">
                  <a:pos x="54" y="125"/>
                </a:cxn>
                <a:cxn ang="0">
                  <a:pos x="98" y="156"/>
                </a:cxn>
              </a:cxnLst>
              <a:rect l="0" t="0" r="r" b="b"/>
              <a:pathLst>
                <a:path w="393" h="277">
                  <a:moveTo>
                    <a:pt x="98" y="156"/>
                  </a:moveTo>
                  <a:lnTo>
                    <a:pt x="9" y="205"/>
                  </a:lnTo>
                  <a:lnTo>
                    <a:pt x="0" y="214"/>
                  </a:lnTo>
                  <a:lnTo>
                    <a:pt x="0" y="223"/>
                  </a:lnTo>
                  <a:lnTo>
                    <a:pt x="0" y="228"/>
                  </a:lnTo>
                  <a:lnTo>
                    <a:pt x="0" y="237"/>
                  </a:lnTo>
                  <a:lnTo>
                    <a:pt x="9" y="246"/>
                  </a:lnTo>
                  <a:lnTo>
                    <a:pt x="14" y="250"/>
                  </a:lnTo>
                  <a:lnTo>
                    <a:pt x="23" y="250"/>
                  </a:lnTo>
                  <a:lnTo>
                    <a:pt x="36" y="250"/>
                  </a:lnTo>
                  <a:lnTo>
                    <a:pt x="125" y="196"/>
                  </a:lnTo>
                  <a:lnTo>
                    <a:pt x="125" y="250"/>
                  </a:lnTo>
                  <a:lnTo>
                    <a:pt x="125" y="263"/>
                  </a:lnTo>
                  <a:lnTo>
                    <a:pt x="130" y="268"/>
                  </a:lnTo>
                  <a:lnTo>
                    <a:pt x="139" y="272"/>
                  </a:lnTo>
                  <a:lnTo>
                    <a:pt x="143" y="277"/>
                  </a:lnTo>
                  <a:lnTo>
                    <a:pt x="152" y="277"/>
                  </a:lnTo>
                  <a:lnTo>
                    <a:pt x="161" y="272"/>
                  </a:lnTo>
                  <a:lnTo>
                    <a:pt x="165" y="263"/>
                  </a:lnTo>
                  <a:lnTo>
                    <a:pt x="165" y="254"/>
                  </a:lnTo>
                  <a:lnTo>
                    <a:pt x="165" y="178"/>
                  </a:lnTo>
                  <a:lnTo>
                    <a:pt x="223" y="143"/>
                  </a:lnTo>
                  <a:lnTo>
                    <a:pt x="223" y="241"/>
                  </a:lnTo>
                  <a:lnTo>
                    <a:pt x="223" y="250"/>
                  </a:lnTo>
                  <a:lnTo>
                    <a:pt x="228" y="259"/>
                  </a:lnTo>
                  <a:lnTo>
                    <a:pt x="237" y="263"/>
                  </a:lnTo>
                  <a:lnTo>
                    <a:pt x="246" y="268"/>
                  </a:lnTo>
                  <a:lnTo>
                    <a:pt x="255" y="268"/>
                  </a:lnTo>
                  <a:lnTo>
                    <a:pt x="259" y="263"/>
                  </a:lnTo>
                  <a:lnTo>
                    <a:pt x="264" y="254"/>
                  </a:lnTo>
                  <a:lnTo>
                    <a:pt x="268" y="246"/>
                  </a:lnTo>
                  <a:lnTo>
                    <a:pt x="268" y="116"/>
                  </a:lnTo>
                  <a:lnTo>
                    <a:pt x="393" y="44"/>
                  </a:lnTo>
                  <a:lnTo>
                    <a:pt x="366" y="0"/>
                  </a:lnTo>
                  <a:lnTo>
                    <a:pt x="241" y="71"/>
                  </a:lnTo>
                  <a:lnTo>
                    <a:pt x="125" y="4"/>
                  </a:lnTo>
                  <a:lnTo>
                    <a:pt x="121" y="0"/>
                  </a:lnTo>
                  <a:lnTo>
                    <a:pt x="112" y="0"/>
                  </a:lnTo>
                  <a:lnTo>
                    <a:pt x="103" y="4"/>
                  </a:lnTo>
                  <a:lnTo>
                    <a:pt x="98" y="9"/>
                  </a:lnTo>
                  <a:lnTo>
                    <a:pt x="94" y="18"/>
                  </a:lnTo>
                  <a:lnTo>
                    <a:pt x="94" y="26"/>
                  </a:lnTo>
                  <a:lnTo>
                    <a:pt x="98" y="35"/>
                  </a:lnTo>
                  <a:lnTo>
                    <a:pt x="107" y="40"/>
                  </a:lnTo>
                  <a:lnTo>
                    <a:pt x="197" y="98"/>
                  </a:lnTo>
                  <a:lnTo>
                    <a:pt x="139" y="129"/>
                  </a:lnTo>
                  <a:lnTo>
                    <a:pt x="72" y="89"/>
                  </a:lnTo>
                  <a:lnTo>
                    <a:pt x="63" y="85"/>
                  </a:lnTo>
                  <a:lnTo>
                    <a:pt x="58" y="85"/>
                  </a:lnTo>
                  <a:lnTo>
                    <a:pt x="49" y="89"/>
                  </a:lnTo>
                  <a:lnTo>
                    <a:pt x="45" y="98"/>
                  </a:lnTo>
                  <a:lnTo>
                    <a:pt x="45" y="102"/>
                  </a:lnTo>
                  <a:lnTo>
                    <a:pt x="45" y="111"/>
                  </a:lnTo>
                  <a:lnTo>
                    <a:pt x="45" y="120"/>
                  </a:lnTo>
                  <a:lnTo>
                    <a:pt x="54" y="125"/>
                  </a:lnTo>
                  <a:lnTo>
                    <a:pt x="98" y="156"/>
                  </a:lnTo>
                  <a:close/>
                </a:path>
              </a:pathLst>
            </a:custGeom>
            <a:gradFill rotWithShape="1">
              <a:gsLst>
                <a:gs pos="0">
                  <a:schemeClr val="folHlink">
                    <a:gamma/>
                    <a:tint val="21176"/>
                    <a:invGamma/>
                  </a:schemeClr>
                </a:gs>
                <a:gs pos="100000">
                  <a:schemeClr val="folHlink"/>
                </a:gs>
              </a:gsLst>
              <a:path path="rect">
                <a:fillToRect l="50000" t="50000" r="50000" b="50000"/>
              </a:path>
            </a:gradFill>
            <a:ln w="9525">
              <a:noFill/>
              <a:round/>
            </a:ln>
          </p:spPr>
          <p:txBody>
            <a:bodyPr/>
            <a:lstStyle/>
            <a:p>
              <a:pPr eaLnBrk="1" hangingPunct="1">
                <a:defRPr/>
              </a:pPr>
              <a:endParaRPr lang="zh-CN" altLang="en-US"/>
            </a:p>
          </p:txBody>
        </p:sp>
        <p:sp>
          <p:nvSpPr>
            <p:cNvPr id="20" name="Freeform 15"/>
            <p:cNvSpPr/>
            <p:nvPr/>
          </p:nvSpPr>
          <p:spPr bwMode="auto">
            <a:xfrm>
              <a:off x="1209" y="648"/>
              <a:ext cx="298" cy="438"/>
            </a:xfrm>
            <a:custGeom>
              <a:avLst/>
              <a:gdLst/>
              <a:ahLst/>
              <a:cxnLst>
                <a:cxn ang="0">
                  <a:pos x="125" y="313"/>
                </a:cxn>
                <a:cxn ang="0">
                  <a:pos x="125" y="411"/>
                </a:cxn>
                <a:cxn ang="0">
                  <a:pos x="129" y="425"/>
                </a:cxn>
                <a:cxn ang="0">
                  <a:pos x="134" y="429"/>
                </a:cxn>
                <a:cxn ang="0">
                  <a:pos x="143" y="434"/>
                </a:cxn>
                <a:cxn ang="0">
                  <a:pos x="147" y="438"/>
                </a:cxn>
                <a:cxn ang="0">
                  <a:pos x="156" y="434"/>
                </a:cxn>
                <a:cxn ang="0">
                  <a:pos x="165" y="429"/>
                </a:cxn>
                <a:cxn ang="0">
                  <a:pos x="174" y="425"/>
                </a:cxn>
                <a:cxn ang="0">
                  <a:pos x="174" y="411"/>
                </a:cxn>
                <a:cxn ang="0">
                  <a:pos x="174" y="308"/>
                </a:cxn>
                <a:cxn ang="0">
                  <a:pos x="223" y="335"/>
                </a:cxn>
                <a:cxn ang="0">
                  <a:pos x="232" y="340"/>
                </a:cxn>
                <a:cxn ang="0">
                  <a:pos x="241" y="340"/>
                </a:cxn>
                <a:cxn ang="0">
                  <a:pos x="250" y="335"/>
                </a:cxn>
                <a:cxn ang="0">
                  <a:pos x="254" y="331"/>
                </a:cxn>
                <a:cxn ang="0">
                  <a:pos x="254" y="322"/>
                </a:cxn>
                <a:cxn ang="0">
                  <a:pos x="254" y="317"/>
                </a:cxn>
                <a:cxn ang="0">
                  <a:pos x="254" y="308"/>
                </a:cxn>
                <a:cxn ang="0">
                  <a:pos x="245" y="300"/>
                </a:cxn>
                <a:cxn ang="0">
                  <a:pos x="178" y="264"/>
                </a:cxn>
                <a:cxn ang="0">
                  <a:pos x="178" y="192"/>
                </a:cxn>
                <a:cxn ang="0">
                  <a:pos x="263" y="246"/>
                </a:cxn>
                <a:cxn ang="0">
                  <a:pos x="272" y="250"/>
                </a:cxn>
                <a:cxn ang="0">
                  <a:pos x="281" y="250"/>
                </a:cxn>
                <a:cxn ang="0">
                  <a:pos x="290" y="246"/>
                </a:cxn>
                <a:cxn ang="0">
                  <a:pos x="294" y="241"/>
                </a:cxn>
                <a:cxn ang="0">
                  <a:pos x="299" y="232"/>
                </a:cxn>
                <a:cxn ang="0">
                  <a:pos x="299" y="224"/>
                </a:cxn>
                <a:cxn ang="0">
                  <a:pos x="294" y="215"/>
                </a:cxn>
                <a:cxn ang="0">
                  <a:pos x="285" y="210"/>
                </a:cxn>
                <a:cxn ang="0">
                  <a:pos x="178" y="143"/>
                </a:cxn>
                <a:cxn ang="0">
                  <a:pos x="178" y="0"/>
                </a:cxn>
                <a:cxn ang="0">
                  <a:pos x="125" y="0"/>
                </a:cxn>
                <a:cxn ang="0">
                  <a:pos x="125" y="143"/>
                </a:cxn>
                <a:cxn ang="0">
                  <a:pos x="9" y="210"/>
                </a:cxn>
                <a:cxn ang="0">
                  <a:pos x="4" y="215"/>
                </a:cxn>
                <a:cxn ang="0">
                  <a:pos x="0" y="224"/>
                </a:cxn>
                <a:cxn ang="0">
                  <a:pos x="0" y="232"/>
                </a:cxn>
                <a:cxn ang="0">
                  <a:pos x="0" y="237"/>
                </a:cxn>
                <a:cxn ang="0">
                  <a:pos x="4" y="246"/>
                </a:cxn>
                <a:cxn ang="0">
                  <a:pos x="13" y="250"/>
                </a:cxn>
                <a:cxn ang="0">
                  <a:pos x="22" y="250"/>
                </a:cxn>
                <a:cxn ang="0">
                  <a:pos x="31" y="246"/>
                </a:cxn>
                <a:cxn ang="0">
                  <a:pos x="125" y="197"/>
                </a:cxn>
                <a:cxn ang="0">
                  <a:pos x="125" y="264"/>
                </a:cxn>
                <a:cxn ang="0">
                  <a:pos x="53" y="300"/>
                </a:cxn>
                <a:cxn ang="0">
                  <a:pos x="49" y="304"/>
                </a:cxn>
                <a:cxn ang="0">
                  <a:pos x="44" y="313"/>
                </a:cxn>
                <a:cxn ang="0">
                  <a:pos x="44" y="322"/>
                </a:cxn>
                <a:cxn ang="0">
                  <a:pos x="49" y="326"/>
                </a:cxn>
                <a:cxn ang="0">
                  <a:pos x="53" y="331"/>
                </a:cxn>
                <a:cxn ang="0">
                  <a:pos x="62" y="335"/>
                </a:cxn>
                <a:cxn ang="0">
                  <a:pos x="67" y="335"/>
                </a:cxn>
                <a:cxn ang="0">
                  <a:pos x="76" y="335"/>
                </a:cxn>
                <a:cxn ang="0">
                  <a:pos x="125" y="313"/>
                </a:cxn>
              </a:cxnLst>
              <a:rect l="0" t="0" r="r" b="b"/>
              <a:pathLst>
                <a:path w="299" h="438">
                  <a:moveTo>
                    <a:pt x="125" y="313"/>
                  </a:moveTo>
                  <a:lnTo>
                    <a:pt x="125" y="411"/>
                  </a:lnTo>
                  <a:lnTo>
                    <a:pt x="129" y="425"/>
                  </a:lnTo>
                  <a:lnTo>
                    <a:pt x="134" y="429"/>
                  </a:lnTo>
                  <a:lnTo>
                    <a:pt x="143" y="434"/>
                  </a:lnTo>
                  <a:lnTo>
                    <a:pt x="147" y="438"/>
                  </a:lnTo>
                  <a:lnTo>
                    <a:pt x="156" y="434"/>
                  </a:lnTo>
                  <a:lnTo>
                    <a:pt x="165" y="429"/>
                  </a:lnTo>
                  <a:lnTo>
                    <a:pt x="174" y="425"/>
                  </a:lnTo>
                  <a:lnTo>
                    <a:pt x="174" y="411"/>
                  </a:lnTo>
                  <a:lnTo>
                    <a:pt x="174" y="308"/>
                  </a:lnTo>
                  <a:lnTo>
                    <a:pt x="223" y="335"/>
                  </a:lnTo>
                  <a:lnTo>
                    <a:pt x="232" y="340"/>
                  </a:lnTo>
                  <a:lnTo>
                    <a:pt x="241" y="340"/>
                  </a:lnTo>
                  <a:lnTo>
                    <a:pt x="250" y="335"/>
                  </a:lnTo>
                  <a:lnTo>
                    <a:pt x="254" y="331"/>
                  </a:lnTo>
                  <a:lnTo>
                    <a:pt x="254" y="322"/>
                  </a:lnTo>
                  <a:lnTo>
                    <a:pt x="254" y="317"/>
                  </a:lnTo>
                  <a:lnTo>
                    <a:pt x="254" y="308"/>
                  </a:lnTo>
                  <a:lnTo>
                    <a:pt x="245" y="300"/>
                  </a:lnTo>
                  <a:lnTo>
                    <a:pt x="178" y="264"/>
                  </a:lnTo>
                  <a:lnTo>
                    <a:pt x="178" y="192"/>
                  </a:lnTo>
                  <a:lnTo>
                    <a:pt x="263" y="246"/>
                  </a:lnTo>
                  <a:lnTo>
                    <a:pt x="272" y="250"/>
                  </a:lnTo>
                  <a:lnTo>
                    <a:pt x="281" y="250"/>
                  </a:lnTo>
                  <a:lnTo>
                    <a:pt x="290" y="246"/>
                  </a:lnTo>
                  <a:lnTo>
                    <a:pt x="294" y="241"/>
                  </a:lnTo>
                  <a:lnTo>
                    <a:pt x="299" y="232"/>
                  </a:lnTo>
                  <a:lnTo>
                    <a:pt x="299" y="224"/>
                  </a:lnTo>
                  <a:lnTo>
                    <a:pt x="294" y="215"/>
                  </a:lnTo>
                  <a:lnTo>
                    <a:pt x="285" y="210"/>
                  </a:lnTo>
                  <a:lnTo>
                    <a:pt x="178" y="143"/>
                  </a:lnTo>
                  <a:lnTo>
                    <a:pt x="178" y="0"/>
                  </a:lnTo>
                  <a:lnTo>
                    <a:pt x="125" y="0"/>
                  </a:lnTo>
                  <a:lnTo>
                    <a:pt x="125" y="143"/>
                  </a:lnTo>
                  <a:lnTo>
                    <a:pt x="9" y="210"/>
                  </a:lnTo>
                  <a:lnTo>
                    <a:pt x="4" y="215"/>
                  </a:lnTo>
                  <a:lnTo>
                    <a:pt x="0" y="224"/>
                  </a:lnTo>
                  <a:lnTo>
                    <a:pt x="0" y="232"/>
                  </a:lnTo>
                  <a:lnTo>
                    <a:pt x="0" y="237"/>
                  </a:lnTo>
                  <a:lnTo>
                    <a:pt x="4" y="246"/>
                  </a:lnTo>
                  <a:lnTo>
                    <a:pt x="13" y="250"/>
                  </a:lnTo>
                  <a:lnTo>
                    <a:pt x="22" y="250"/>
                  </a:lnTo>
                  <a:lnTo>
                    <a:pt x="31" y="246"/>
                  </a:lnTo>
                  <a:lnTo>
                    <a:pt x="125" y="197"/>
                  </a:lnTo>
                  <a:lnTo>
                    <a:pt x="125" y="264"/>
                  </a:lnTo>
                  <a:lnTo>
                    <a:pt x="53" y="300"/>
                  </a:lnTo>
                  <a:lnTo>
                    <a:pt x="49" y="304"/>
                  </a:lnTo>
                  <a:lnTo>
                    <a:pt x="44" y="313"/>
                  </a:lnTo>
                  <a:lnTo>
                    <a:pt x="44" y="322"/>
                  </a:lnTo>
                  <a:lnTo>
                    <a:pt x="49" y="326"/>
                  </a:lnTo>
                  <a:lnTo>
                    <a:pt x="53" y="331"/>
                  </a:lnTo>
                  <a:lnTo>
                    <a:pt x="62" y="335"/>
                  </a:lnTo>
                  <a:lnTo>
                    <a:pt x="67" y="335"/>
                  </a:lnTo>
                  <a:lnTo>
                    <a:pt x="76" y="335"/>
                  </a:lnTo>
                  <a:lnTo>
                    <a:pt x="125" y="313"/>
                  </a:lnTo>
                  <a:close/>
                </a:path>
              </a:pathLst>
            </a:custGeom>
            <a:gradFill rotWithShape="1">
              <a:gsLst>
                <a:gs pos="0">
                  <a:schemeClr val="folHlink">
                    <a:gamma/>
                    <a:tint val="21176"/>
                    <a:invGamma/>
                  </a:schemeClr>
                </a:gs>
                <a:gs pos="100000">
                  <a:schemeClr val="folHlink"/>
                </a:gs>
              </a:gsLst>
              <a:path path="rect">
                <a:fillToRect l="50000" t="50000" r="50000" b="50000"/>
              </a:path>
            </a:gradFill>
            <a:ln w="9525">
              <a:noFill/>
              <a:round/>
            </a:ln>
          </p:spPr>
          <p:txBody>
            <a:bodyPr/>
            <a:lstStyle/>
            <a:p>
              <a:pPr eaLnBrk="1" hangingPunct="1">
                <a:defRPr/>
              </a:pPr>
              <a:endParaRPr lang="zh-CN" altLang="en-US"/>
            </a:p>
          </p:txBody>
        </p:sp>
        <p:sp>
          <p:nvSpPr>
            <p:cNvPr id="21" name="Freeform 16"/>
            <p:cNvSpPr/>
            <p:nvPr/>
          </p:nvSpPr>
          <p:spPr bwMode="auto">
            <a:xfrm>
              <a:off x="1348" y="627"/>
              <a:ext cx="393" cy="272"/>
            </a:xfrm>
            <a:custGeom>
              <a:avLst/>
              <a:gdLst/>
              <a:ahLst/>
              <a:cxnLst>
                <a:cxn ang="0">
                  <a:pos x="272" y="201"/>
                </a:cxn>
                <a:cxn ang="0">
                  <a:pos x="357" y="250"/>
                </a:cxn>
                <a:cxn ang="0">
                  <a:pos x="366" y="254"/>
                </a:cxn>
                <a:cxn ang="0">
                  <a:pos x="375" y="254"/>
                </a:cxn>
                <a:cxn ang="0">
                  <a:pos x="384" y="250"/>
                </a:cxn>
                <a:cxn ang="0">
                  <a:pos x="388" y="241"/>
                </a:cxn>
                <a:cxn ang="0">
                  <a:pos x="393" y="232"/>
                </a:cxn>
                <a:cxn ang="0">
                  <a:pos x="393" y="223"/>
                </a:cxn>
                <a:cxn ang="0">
                  <a:pos x="388" y="214"/>
                </a:cxn>
                <a:cxn ang="0">
                  <a:pos x="384" y="210"/>
                </a:cxn>
                <a:cxn ang="0">
                  <a:pos x="295" y="156"/>
                </a:cxn>
                <a:cxn ang="0">
                  <a:pos x="339" y="129"/>
                </a:cxn>
                <a:cxn ang="0">
                  <a:pos x="348" y="125"/>
                </a:cxn>
                <a:cxn ang="0">
                  <a:pos x="353" y="116"/>
                </a:cxn>
                <a:cxn ang="0">
                  <a:pos x="353" y="107"/>
                </a:cxn>
                <a:cxn ang="0">
                  <a:pos x="353" y="98"/>
                </a:cxn>
                <a:cxn ang="0">
                  <a:pos x="344" y="94"/>
                </a:cxn>
                <a:cxn ang="0">
                  <a:pos x="339" y="89"/>
                </a:cxn>
                <a:cxn ang="0">
                  <a:pos x="330" y="89"/>
                </a:cxn>
                <a:cxn ang="0">
                  <a:pos x="321" y="89"/>
                </a:cxn>
                <a:cxn ang="0">
                  <a:pos x="254" y="129"/>
                </a:cxn>
                <a:cxn ang="0">
                  <a:pos x="196" y="94"/>
                </a:cxn>
                <a:cxn ang="0">
                  <a:pos x="281" y="49"/>
                </a:cxn>
                <a:cxn ang="0">
                  <a:pos x="290" y="40"/>
                </a:cxn>
                <a:cxn ang="0">
                  <a:pos x="295" y="31"/>
                </a:cxn>
                <a:cxn ang="0">
                  <a:pos x="295" y="26"/>
                </a:cxn>
                <a:cxn ang="0">
                  <a:pos x="295" y="18"/>
                </a:cxn>
                <a:cxn ang="0">
                  <a:pos x="290" y="9"/>
                </a:cxn>
                <a:cxn ang="0">
                  <a:pos x="281" y="4"/>
                </a:cxn>
                <a:cxn ang="0">
                  <a:pos x="272" y="4"/>
                </a:cxn>
                <a:cxn ang="0">
                  <a:pos x="263" y="9"/>
                </a:cxn>
                <a:cxn ang="0">
                  <a:pos x="152" y="71"/>
                </a:cxn>
                <a:cxn ang="0">
                  <a:pos x="27" y="0"/>
                </a:cxn>
                <a:cxn ang="0">
                  <a:pos x="0" y="44"/>
                </a:cxn>
                <a:cxn ang="0">
                  <a:pos x="125" y="116"/>
                </a:cxn>
                <a:cxn ang="0">
                  <a:pos x="125" y="250"/>
                </a:cxn>
                <a:cxn ang="0">
                  <a:pos x="125" y="259"/>
                </a:cxn>
                <a:cxn ang="0">
                  <a:pos x="129" y="263"/>
                </a:cxn>
                <a:cxn ang="0">
                  <a:pos x="138" y="268"/>
                </a:cxn>
                <a:cxn ang="0">
                  <a:pos x="143" y="272"/>
                </a:cxn>
                <a:cxn ang="0">
                  <a:pos x="152" y="272"/>
                </a:cxn>
                <a:cxn ang="0">
                  <a:pos x="161" y="268"/>
                </a:cxn>
                <a:cxn ang="0">
                  <a:pos x="165" y="259"/>
                </a:cxn>
                <a:cxn ang="0">
                  <a:pos x="165" y="250"/>
                </a:cxn>
                <a:cxn ang="0">
                  <a:pos x="170" y="143"/>
                </a:cxn>
                <a:cxn ang="0">
                  <a:pos x="228" y="178"/>
                </a:cxn>
                <a:cxn ang="0">
                  <a:pos x="223" y="254"/>
                </a:cxn>
                <a:cxn ang="0">
                  <a:pos x="228" y="263"/>
                </a:cxn>
                <a:cxn ang="0">
                  <a:pos x="232" y="268"/>
                </a:cxn>
                <a:cxn ang="0">
                  <a:pos x="237" y="272"/>
                </a:cxn>
                <a:cxn ang="0">
                  <a:pos x="245" y="272"/>
                </a:cxn>
                <a:cxn ang="0">
                  <a:pos x="254" y="272"/>
                </a:cxn>
                <a:cxn ang="0">
                  <a:pos x="259" y="268"/>
                </a:cxn>
                <a:cxn ang="0">
                  <a:pos x="263" y="263"/>
                </a:cxn>
                <a:cxn ang="0">
                  <a:pos x="268" y="254"/>
                </a:cxn>
                <a:cxn ang="0">
                  <a:pos x="272" y="201"/>
                </a:cxn>
              </a:cxnLst>
              <a:rect l="0" t="0" r="r" b="b"/>
              <a:pathLst>
                <a:path w="393" h="272">
                  <a:moveTo>
                    <a:pt x="272" y="201"/>
                  </a:moveTo>
                  <a:lnTo>
                    <a:pt x="357" y="250"/>
                  </a:lnTo>
                  <a:lnTo>
                    <a:pt x="366" y="254"/>
                  </a:lnTo>
                  <a:lnTo>
                    <a:pt x="375" y="254"/>
                  </a:lnTo>
                  <a:lnTo>
                    <a:pt x="384" y="250"/>
                  </a:lnTo>
                  <a:lnTo>
                    <a:pt x="388" y="241"/>
                  </a:lnTo>
                  <a:lnTo>
                    <a:pt x="393" y="232"/>
                  </a:lnTo>
                  <a:lnTo>
                    <a:pt x="393" y="223"/>
                  </a:lnTo>
                  <a:lnTo>
                    <a:pt x="388" y="214"/>
                  </a:lnTo>
                  <a:lnTo>
                    <a:pt x="384" y="210"/>
                  </a:lnTo>
                  <a:lnTo>
                    <a:pt x="295" y="156"/>
                  </a:lnTo>
                  <a:lnTo>
                    <a:pt x="339" y="129"/>
                  </a:lnTo>
                  <a:lnTo>
                    <a:pt x="348" y="125"/>
                  </a:lnTo>
                  <a:lnTo>
                    <a:pt x="353" y="116"/>
                  </a:lnTo>
                  <a:lnTo>
                    <a:pt x="353" y="107"/>
                  </a:lnTo>
                  <a:lnTo>
                    <a:pt x="353" y="98"/>
                  </a:lnTo>
                  <a:lnTo>
                    <a:pt x="344" y="94"/>
                  </a:lnTo>
                  <a:lnTo>
                    <a:pt x="339" y="89"/>
                  </a:lnTo>
                  <a:lnTo>
                    <a:pt x="330" y="89"/>
                  </a:lnTo>
                  <a:lnTo>
                    <a:pt x="321" y="89"/>
                  </a:lnTo>
                  <a:lnTo>
                    <a:pt x="254" y="129"/>
                  </a:lnTo>
                  <a:lnTo>
                    <a:pt x="196" y="94"/>
                  </a:lnTo>
                  <a:lnTo>
                    <a:pt x="281" y="49"/>
                  </a:lnTo>
                  <a:lnTo>
                    <a:pt x="290" y="40"/>
                  </a:lnTo>
                  <a:lnTo>
                    <a:pt x="295" y="31"/>
                  </a:lnTo>
                  <a:lnTo>
                    <a:pt x="295" y="26"/>
                  </a:lnTo>
                  <a:lnTo>
                    <a:pt x="295" y="18"/>
                  </a:lnTo>
                  <a:lnTo>
                    <a:pt x="290" y="9"/>
                  </a:lnTo>
                  <a:lnTo>
                    <a:pt x="281" y="4"/>
                  </a:lnTo>
                  <a:lnTo>
                    <a:pt x="272" y="4"/>
                  </a:lnTo>
                  <a:lnTo>
                    <a:pt x="263" y="9"/>
                  </a:lnTo>
                  <a:lnTo>
                    <a:pt x="152" y="71"/>
                  </a:lnTo>
                  <a:lnTo>
                    <a:pt x="27" y="0"/>
                  </a:lnTo>
                  <a:lnTo>
                    <a:pt x="0" y="44"/>
                  </a:lnTo>
                  <a:lnTo>
                    <a:pt x="125" y="116"/>
                  </a:lnTo>
                  <a:lnTo>
                    <a:pt x="125" y="250"/>
                  </a:lnTo>
                  <a:lnTo>
                    <a:pt x="125" y="259"/>
                  </a:lnTo>
                  <a:lnTo>
                    <a:pt x="129" y="263"/>
                  </a:lnTo>
                  <a:lnTo>
                    <a:pt x="138" y="268"/>
                  </a:lnTo>
                  <a:lnTo>
                    <a:pt x="143" y="272"/>
                  </a:lnTo>
                  <a:lnTo>
                    <a:pt x="152" y="272"/>
                  </a:lnTo>
                  <a:lnTo>
                    <a:pt x="161" y="268"/>
                  </a:lnTo>
                  <a:lnTo>
                    <a:pt x="165" y="259"/>
                  </a:lnTo>
                  <a:lnTo>
                    <a:pt x="165" y="250"/>
                  </a:lnTo>
                  <a:lnTo>
                    <a:pt x="170" y="143"/>
                  </a:lnTo>
                  <a:lnTo>
                    <a:pt x="228" y="178"/>
                  </a:lnTo>
                  <a:lnTo>
                    <a:pt x="223" y="254"/>
                  </a:lnTo>
                  <a:lnTo>
                    <a:pt x="228" y="263"/>
                  </a:lnTo>
                  <a:lnTo>
                    <a:pt x="232" y="268"/>
                  </a:lnTo>
                  <a:lnTo>
                    <a:pt x="237" y="272"/>
                  </a:lnTo>
                  <a:lnTo>
                    <a:pt x="245" y="272"/>
                  </a:lnTo>
                  <a:lnTo>
                    <a:pt x="254" y="272"/>
                  </a:lnTo>
                  <a:lnTo>
                    <a:pt x="259" y="268"/>
                  </a:lnTo>
                  <a:lnTo>
                    <a:pt x="263" y="263"/>
                  </a:lnTo>
                  <a:lnTo>
                    <a:pt x="268" y="254"/>
                  </a:lnTo>
                  <a:lnTo>
                    <a:pt x="272" y="201"/>
                  </a:lnTo>
                  <a:close/>
                </a:path>
              </a:pathLst>
            </a:custGeom>
            <a:gradFill rotWithShape="1">
              <a:gsLst>
                <a:gs pos="0">
                  <a:schemeClr val="folHlink">
                    <a:gamma/>
                    <a:tint val="21176"/>
                    <a:invGamma/>
                  </a:schemeClr>
                </a:gs>
                <a:gs pos="100000">
                  <a:schemeClr val="folHlink"/>
                </a:gs>
              </a:gsLst>
              <a:path path="rect">
                <a:fillToRect l="50000" t="50000" r="50000" b="50000"/>
              </a:path>
            </a:gradFill>
            <a:ln w="9525">
              <a:noFill/>
              <a:round/>
            </a:ln>
          </p:spPr>
          <p:txBody>
            <a:bodyPr/>
            <a:lstStyle/>
            <a:p>
              <a:pPr eaLnBrk="1" hangingPunct="1">
                <a:defRPr/>
              </a:pPr>
              <a:endParaRPr lang="zh-CN" altLang="en-US"/>
            </a:p>
          </p:txBody>
        </p:sp>
        <p:sp>
          <p:nvSpPr>
            <p:cNvPr id="22" name="Freeform 17"/>
            <p:cNvSpPr/>
            <p:nvPr/>
          </p:nvSpPr>
          <p:spPr bwMode="auto">
            <a:xfrm>
              <a:off x="1348" y="394"/>
              <a:ext cx="393" cy="275"/>
            </a:xfrm>
            <a:custGeom>
              <a:avLst/>
              <a:gdLst/>
              <a:ahLst/>
              <a:cxnLst>
                <a:cxn ang="0">
                  <a:pos x="295" y="121"/>
                </a:cxn>
                <a:cxn ang="0">
                  <a:pos x="384" y="72"/>
                </a:cxn>
                <a:cxn ang="0">
                  <a:pos x="393" y="63"/>
                </a:cxn>
                <a:cxn ang="0">
                  <a:pos x="393" y="54"/>
                </a:cxn>
                <a:cxn ang="0">
                  <a:pos x="393" y="49"/>
                </a:cxn>
                <a:cxn ang="0">
                  <a:pos x="393" y="40"/>
                </a:cxn>
                <a:cxn ang="0">
                  <a:pos x="384" y="31"/>
                </a:cxn>
                <a:cxn ang="0">
                  <a:pos x="379" y="27"/>
                </a:cxn>
                <a:cxn ang="0">
                  <a:pos x="370" y="27"/>
                </a:cxn>
                <a:cxn ang="0">
                  <a:pos x="357" y="27"/>
                </a:cxn>
                <a:cxn ang="0">
                  <a:pos x="268" y="81"/>
                </a:cxn>
                <a:cxn ang="0">
                  <a:pos x="268" y="27"/>
                </a:cxn>
                <a:cxn ang="0">
                  <a:pos x="268" y="14"/>
                </a:cxn>
                <a:cxn ang="0">
                  <a:pos x="263" y="9"/>
                </a:cxn>
                <a:cxn ang="0">
                  <a:pos x="254" y="5"/>
                </a:cxn>
                <a:cxn ang="0">
                  <a:pos x="250" y="0"/>
                </a:cxn>
                <a:cxn ang="0">
                  <a:pos x="241" y="5"/>
                </a:cxn>
                <a:cxn ang="0">
                  <a:pos x="232" y="5"/>
                </a:cxn>
                <a:cxn ang="0">
                  <a:pos x="228" y="14"/>
                </a:cxn>
                <a:cxn ang="0">
                  <a:pos x="228" y="23"/>
                </a:cxn>
                <a:cxn ang="0">
                  <a:pos x="228" y="99"/>
                </a:cxn>
                <a:cxn ang="0">
                  <a:pos x="170" y="134"/>
                </a:cxn>
                <a:cxn ang="0">
                  <a:pos x="170" y="36"/>
                </a:cxn>
                <a:cxn ang="0">
                  <a:pos x="170" y="27"/>
                </a:cxn>
                <a:cxn ang="0">
                  <a:pos x="165" y="18"/>
                </a:cxn>
                <a:cxn ang="0">
                  <a:pos x="156" y="14"/>
                </a:cxn>
                <a:cxn ang="0">
                  <a:pos x="147" y="9"/>
                </a:cxn>
                <a:cxn ang="0">
                  <a:pos x="138" y="9"/>
                </a:cxn>
                <a:cxn ang="0">
                  <a:pos x="134" y="14"/>
                </a:cxn>
                <a:cxn ang="0">
                  <a:pos x="129" y="23"/>
                </a:cxn>
                <a:cxn ang="0">
                  <a:pos x="125" y="31"/>
                </a:cxn>
                <a:cxn ang="0">
                  <a:pos x="125" y="161"/>
                </a:cxn>
                <a:cxn ang="0">
                  <a:pos x="0" y="233"/>
                </a:cxn>
                <a:cxn ang="0">
                  <a:pos x="27" y="277"/>
                </a:cxn>
                <a:cxn ang="0">
                  <a:pos x="152" y="206"/>
                </a:cxn>
                <a:cxn ang="0">
                  <a:pos x="268" y="273"/>
                </a:cxn>
                <a:cxn ang="0">
                  <a:pos x="272" y="277"/>
                </a:cxn>
                <a:cxn ang="0">
                  <a:pos x="281" y="277"/>
                </a:cxn>
                <a:cxn ang="0">
                  <a:pos x="290" y="273"/>
                </a:cxn>
                <a:cxn ang="0">
                  <a:pos x="295" y="268"/>
                </a:cxn>
                <a:cxn ang="0">
                  <a:pos x="299" y="259"/>
                </a:cxn>
                <a:cxn ang="0">
                  <a:pos x="299" y="251"/>
                </a:cxn>
                <a:cxn ang="0">
                  <a:pos x="295" y="242"/>
                </a:cxn>
                <a:cxn ang="0">
                  <a:pos x="286" y="237"/>
                </a:cxn>
                <a:cxn ang="0">
                  <a:pos x="196" y="179"/>
                </a:cxn>
                <a:cxn ang="0">
                  <a:pos x="254" y="148"/>
                </a:cxn>
                <a:cxn ang="0">
                  <a:pos x="321" y="188"/>
                </a:cxn>
                <a:cxn ang="0">
                  <a:pos x="330" y="192"/>
                </a:cxn>
                <a:cxn ang="0">
                  <a:pos x="335" y="192"/>
                </a:cxn>
                <a:cxn ang="0">
                  <a:pos x="344" y="188"/>
                </a:cxn>
                <a:cxn ang="0">
                  <a:pos x="348" y="179"/>
                </a:cxn>
                <a:cxn ang="0">
                  <a:pos x="348" y="175"/>
                </a:cxn>
                <a:cxn ang="0">
                  <a:pos x="348" y="166"/>
                </a:cxn>
                <a:cxn ang="0">
                  <a:pos x="348" y="157"/>
                </a:cxn>
                <a:cxn ang="0">
                  <a:pos x="339" y="152"/>
                </a:cxn>
                <a:cxn ang="0">
                  <a:pos x="295" y="121"/>
                </a:cxn>
              </a:cxnLst>
              <a:rect l="0" t="0" r="r" b="b"/>
              <a:pathLst>
                <a:path w="393" h="277">
                  <a:moveTo>
                    <a:pt x="295" y="121"/>
                  </a:moveTo>
                  <a:lnTo>
                    <a:pt x="384" y="72"/>
                  </a:lnTo>
                  <a:lnTo>
                    <a:pt x="393" y="63"/>
                  </a:lnTo>
                  <a:lnTo>
                    <a:pt x="393" y="54"/>
                  </a:lnTo>
                  <a:lnTo>
                    <a:pt x="393" y="49"/>
                  </a:lnTo>
                  <a:lnTo>
                    <a:pt x="393" y="40"/>
                  </a:lnTo>
                  <a:lnTo>
                    <a:pt x="384" y="31"/>
                  </a:lnTo>
                  <a:lnTo>
                    <a:pt x="379" y="27"/>
                  </a:lnTo>
                  <a:lnTo>
                    <a:pt x="370" y="27"/>
                  </a:lnTo>
                  <a:lnTo>
                    <a:pt x="357" y="27"/>
                  </a:lnTo>
                  <a:lnTo>
                    <a:pt x="268" y="81"/>
                  </a:lnTo>
                  <a:lnTo>
                    <a:pt x="268" y="27"/>
                  </a:lnTo>
                  <a:lnTo>
                    <a:pt x="268" y="14"/>
                  </a:lnTo>
                  <a:lnTo>
                    <a:pt x="263" y="9"/>
                  </a:lnTo>
                  <a:lnTo>
                    <a:pt x="254" y="5"/>
                  </a:lnTo>
                  <a:lnTo>
                    <a:pt x="250" y="0"/>
                  </a:lnTo>
                  <a:lnTo>
                    <a:pt x="241" y="5"/>
                  </a:lnTo>
                  <a:lnTo>
                    <a:pt x="232" y="5"/>
                  </a:lnTo>
                  <a:lnTo>
                    <a:pt x="228" y="14"/>
                  </a:lnTo>
                  <a:lnTo>
                    <a:pt x="228" y="23"/>
                  </a:lnTo>
                  <a:lnTo>
                    <a:pt x="228" y="99"/>
                  </a:lnTo>
                  <a:lnTo>
                    <a:pt x="170" y="134"/>
                  </a:lnTo>
                  <a:lnTo>
                    <a:pt x="170" y="36"/>
                  </a:lnTo>
                  <a:lnTo>
                    <a:pt x="170" y="27"/>
                  </a:lnTo>
                  <a:lnTo>
                    <a:pt x="165" y="18"/>
                  </a:lnTo>
                  <a:lnTo>
                    <a:pt x="156" y="14"/>
                  </a:lnTo>
                  <a:lnTo>
                    <a:pt x="147" y="9"/>
                  </a:lnTo>
                  <a:lnTo>
                    <a:pt x="138" y="9"/>
                  </a:lnTo>
                  <a:lnTo>
                    <a:pt x="134" y="14"/>
                  </a:lnTo>
                  <a:lnTo>
                    <a:pt x="129" y="23"/>
                  </a:lnTo>
                  <a:lnTo>
                    <a:pt x="125" y="31"/>
                  </a:lnTo>
                  <a:lnTo>
                    <a:pt x="125" y="161"/>
                  </a:lnTo>
                  <a:lnTo>
                    <a:pt x="0" y="233"/>
                  </a:lnTo>
                  <a:lnTo>
                    <a:pt x="27" y="277"/>
                  </a:lnTo>
                  <a:lnTo>
                    <a:pt x="152" y="206"/>
                  </a:lnTo>
                  <a:lnTo>
                    <a:pt x="268" y="273"/>
                  </a:lnTo>
                  <a:lnTo>
                    <a:pt x="272" y="277"/>
                  </a:lnTo>
                  <a:lnTo>
                    <a:pt x="281" y="277"/>
                  </a:lnTo>
                  <a:lnTo>
                    <a:pt x="290" y="273"/>
                  </a:lnTo>
                  <a:lnTo>
                    <a:pt x="295" y="268"/>
                  </a:lnTo>
                  <a:lnTo>
                    <a:pt x="299" y="259"/>
                  </a:lnTo>
                  <a:lnTo>
                    <a:pt x="299" y="251"/>
                  </a:lnTo>
                  <a:lnTo>
                    <a:pt x="295" y="242"/>
                  </a:lnTo>
                  <a:lnTo>
                    <a:pt x="286" y="237"/>
                  </a:lnTo>
                  <a:lnTo>
                    <a:pt x="196" y="179"/>
                  </a:lnTo>
                  <a:lnTo>
                    <a:pt x="254" y="148"/>
                  </a:lnTo>
                  <a:lnTo>
                    <a:pt x="321" y="188"/>
                  </a:lnTo>
                  <a:lnTo>
                    <a:pt x="330" y="192"/>
                  </a:lnTo>
                  <a:lnTo>
                    <a:pt x="335" y="192"/>
                  </a:lnTo>
                  <a:lnTo>
                    <a:pt x="344" y="188"/>
                  </a:lnTo>
                  <a:lnTo>
                    <a:pt x="348" y="179"/>
                  </a:lnTo>
                  <a:lnTo>
                    <a:pt x="348" y="175"/>
                  </a:lnTo>
                  <a:lnTo>
                    <a:pt x="348" y="166"/>
                  </a:lnTo>
                  <a:lnTo>
                    <a:pt x="348" y="157"/>
                  </a:lnTo>
                  <a:lnTo>
                    <a:pt x="339" y="152"/>
                  </a:lnTo>
                  <a:lnTo>
                    <a:pt x="295" y="121"/>
                  </a:lnTo>
                  <a:close/>
                </a:path>
              </a:pathLst>
            </a:custGeom>
            <a:gradFill rotWithShape="1">
              <a:gsLst>
                <a:gs pos="0">
                  <a:schemeClr val="folHlink">
                    <a:gamma/>
                    <a:tint val="21176"/>
                    <a:invGamma/>
                  </a:schemeClr>
                </a:gs>
                <a:gs pos="100000">
                  <a:schemeClr val="folHlink"/>
                </a:gs>
              </a:gsLst>
              <a:path path="rect">
                <a:fillToRect l="50000" t="50000" r="50000" b="50000"/>
              </a:path>
            </a:gradFill>
            <a:ln w="9525">
              <a:noFill/>
              <a:round/>
            </a:ln>
          </p:spPr>
          <p:txBody>
            <a:bodyPr/>
            <a:lstStyle/>
            <a:p>
              <a:pPr eaLnBrk="1" hangingPunct="1">
                <a:defRPr/>
              </a:pPr>
              <a:endParaRPr lang="zh-CN" altLang="en-US"/>
            </a:p>
          </p:txBody>
        </p:sp>
        <p:sp>
          <p:nvSpPr>
            <p:cNvPr id="23" name="Freeform 18"/>
            <p:cNvSpPr/>
            <p:nvPr/>
          </p:nvSpPr>
          <p:spPr bwMode="auto">
            <a:xfrm>
              <a:off x="1233" y="535"/>
              <a:ext cx="263" cy="229"/>
            </a:xfrm>
            <a:custGeom>
              <a:avLst/>
              <a:gdLst/>
              <a:ahLst/>
              <a:cxnLst>
                <a:cxn ang="0">
                  <a:pos x="0" y="116"/>
                </a:cxn>
                <a:cxn ang="0">
                  <a:pos x="49" y="67"/>
                </a:cxn>
                <a:cxn ang="0">
                  <a:pos x="67" y="0"/>
                </a:cxn>
                <a:cxn ang="0">
                  <a:pos x="134" y="23"/>
                </a:cxn>
                <a:cxn ang="0">
                  <a:pos x="201" y="0"/>
                </a:cxn>
                <a:cxn ang="0">
                  <a:pos x="214" y="67"/>
                </a:cxn>
                <a:cxn ang="0">
                  <a:pos x="263" y="116"/>
                </a:cxn>
                <a:cxn ang="0">
                  <a:pos x="214" y="161"/>
                </a:cxn>
                <a:cxn ang="0">
                  <a:pos x="201" y="228"/>
                </a:cxn>
                <a:cxn ang="0">
                  <a:pos x="134" y="210"/>
                </a:cxn>
                <a:cxn ang="0">
                  <a:pos x="67" y="228"/>
                </a:cxn>
                <a:cxn ang="0">
                  <a:pos x="49" y="161"/>
                </a:cxn>
                <a:cxn ang="0">
                  <a:pos x="0" y="116"/>
                </a:cxn>
              </a:cxnLst>
              <a:rect l="0" t="0" r="r" b="b"/>
              <a:pathLst>
                <a:path w="263" h="228">
                  <a:moveTo>
                    <a:pt x="0" y="116"/>
                  </a:moveTo>
                  <a:lnTo>
                    <a:pt x="49" y="67"/>
                  </a:lnTo>
                  <a:lnTo>
                    <a:pt x="67" y="0"/>
                  </a:lnTo>
                  <a:lnTo>
                    <a:pt x="134" y="23"/>
                  </a:lnTo>
                  <a:lnTo>
                    <a:pt x="201" y="0"/>
                  </a:lnTo>
                  <a:lnTo>
                    <a:pt x="214" y="67"/>
                  </a:lnTo>
                  <a:lnTo>
                    <a:pt x="263" y="116"/>
                  </a:lnTo>
                  <a:lnTo>
                    <a:pt x="214" y="161"/>
                  </a:lnTo>
                  <a:lnTo>
                    <a:pt x="201" y="228"/>
                  </a:lnTo>
                  <a:lnTo>
                    <a:pt x="134" y="210"/>
                  </a:lnTo>
                  <a:lnTo>
                    <a:pt x="67" y="228"/>
                  </a:lnTo>
                  <a:lnTo>
                    <a:pt x="49" y="161"/>
                  </a:lnTo>
                  <a:lnTo>
                    <a:pt x="0" y="116"/>
                  </a:lnTo>
                  <a:close/>
                </a:path>
              </a:pathLst>
            </a:custGeom>
            <a:gradFill rotWithShape="1">
              <a:gsLst>
                <a:gs pos="0">
                  <a:schemeClr val="folHlink">
                    <a:gamma/>
                    <a:tint val="21176"/>
                    <a:invGamma/>
                  </a:schemeClr>
                </a:gs>
                <a:gs pos="100000">
                  <a:schemeClr val="folHlink"/>
                </a:gs>
              </a:gsLst>
              <a:path path="rect">
                <a:fillToRect l="50000" t="50000" r="50000" b="50000"/>
              </a:path>
            </a:gradFill>
            <a:ln w="9525">
              <a:noFill/>
              <a:round/>
            </a:ln>
          </p:spPr>
          <p:txBody>
            <a:bodyPr/>
            <a:lstStyle/>
            <a:p>
              <a:pPr eaLnBrk="1" hangingPunct="1">
                <a:defRPr/>
              </a:pPr>
              <a:endParaRPr lang="zh-CN" altLang="en-US"/>
            </a:p>
          </p:txBody>
        </p:sp>
      </p:grpSp>
      <p:sp>
        <p:nvSpPr>
          <p:cNvPr id="24" name="Rectangle 19"/>
          <p:cNvSpPr>
            <a:spLocks noChangeArrowheads="1"/>
          </p:cNvSpPr>
          <p:nvPr/>
        </p:nvSpPr>
        <p:spPr bwMode="auto">
          <a:xfrm>
            <a:off x="2160463" y="3697213"/>
            <a:ext cx="6804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dirty="0">
                <a:solidFill>
                  <a:srgbClr val="000066"/>
                </a:solidFill>
                <a:latin typeface="华文中宋" panose="02010600040101010101" pitchFamily="2" charset="-122"/>
                <a:ea typeface="华文中宋" panose="02010600040101010101" pitchFamily="2" charset="-122"/>
              </a:rPr>
              <a:t>采用干涉法测量试件的线性热膨胀系数。</a:t>
            </a:r>
            <a:endParaRPr lang="en-US" altLang="zh-CN" sz="2800" b="1" dirty="0">
              <a:solidFill>
                <a:srgbClr val="000066"/>
              </a:solidFill>
              <a:latin typeface="华文中宋" panose="02010600040101010101" pitchFamily="2" charset="-122"/>
              <a:ea typeface="华文中宋" panose="02010600040101010101" pitchFamily="2" charset="-122"/>
            </a:endParaRPr>
          </a:p>
        </p:txBody>
      </p:sp>
      <p:sp>
        <p:nvSpPr>
          <p:cNvPr id="25" name="Rectangle 20"/>
          <p:cNvSpPr>
            <a:spLocks noChangeArrowheads="1"/>
          </p:cNvSpPr>
          <p:nvPr/>
        </p:nvSpPr>
        <p:spPr bwMode="auto">
          <a:xfrm>
            <a:off x="2160463" y="2360538"/>
            <a:ext cx="5832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dirty="0">
                <a:solidFill>
                  <a:srgbClr val="000066"/>
                </a:solidFill>
                <a:latin typeface="华文中宋" panose="02010600040101010101" pitchFamily="2" charset="-122"/>
                <a:ea typeface="华文中宋" panose="02010600040101010101" pitchFamily="2" charset="-122"/>
              </a:rPr>
              <a:t>了解迈克尔逊干涉仪的基本原理。</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504" y="40268"/>
            <a:ext cx="6595075" cy="584775"/>
          </a:xfrm>
          <a:prstGeom prst="rect">
            <a:avLst/>
          </a:prstGeom>
          <a:noFill/>
        </p:spPr>
        <p:txBody>
          <a:bodyPr wrap="none" rtlCol="0">
            <a:spAutoFit/>
          </a:bodyPr>
          <a:lstStyle/>
          <a:p>
            <a:pPr eaLnBrk="1" hangingPunct="1"/>
            <a:r>
              <a:rPr lang="zh-CN" altLang="en-US" sz="3200" b="1" dirty="0" smtClean="0">
                <a:solidFill>
                  <a:srgbClr val="FF0000"/>
                </a:solidFill>
                <a:latin typeface="微软雅黑" panose="020B0503020204020204" pitchFamily="34" charset="-122"/>
                <a:ea typeface="微软雅黑" panose="020B0503020204020204" pitchFamily="34" charset="-122"/>
              </a:rPr>
              <a:t>二、实验原理</a:t>
            </a:r>
            <a:r>
              <a:rPr lang="zh-CN" altLang="en-US" sz="3200" b="1" dirty="0">
                <a:solidFill>
                  <a:srgbClr val="FF0000"/>
                </a:solidFill>
                <a:latin typeface="微软雅黑" panose="020B0503020204020204" pitchFamily="34" charset="-122"/>
                <a:ea typeface="微软雅黑" panose="020B0503020204020204" pitchFamily="34" charset="-122"/>
              </a:rPr>
              <a:t>： </a:t>
            </a:r>
            <a:r>
              <a:rPr lang="en-US" altLang="zh-CN" sz="2400" b="1" dirty="0" smtClean="0">
                <a:solidFill>
                  <a:srgbClr val="006666"/>
                </a:solidFill>
                <a:latin typeface="微软雅黑" panose="020B0503020204020204" pitchFamily="34" charset="-122"/>
                <a:ea typeface="微软雅黑" panose="020B0503020204020204" pitchFamily="34" charset="-122"/>
              </a:rPr>
              <a:t>2.1 </a:t>
            </a:r>
            <a:r>
              <a:rPr lang="zh-CN" altLang="en-US" sz="2400" b="1" dirty="0" smtClean="0">
                <a:solidFill>
                  <a:srgbClr val="006666"/>
                </a:solidFill>
                <a:latin typeface="微软雅黑" panose="020B0503020204020204" pitchFamily="34" charset="-122"/>
                <a:ea typeface="微软雅黑" panose="020B0503020204020204" pitchFamily="34" charset="-122"/>
              </a:rPr>
              <a:t>干涉</a:t>
            </a:r>
            <a:r>
              <a:rPr lang="zh-CN" altLang="en-US" sz="2400" b="1" dirty="0">
                <a:solidFill>
                  <a:srgbClr val="006666"/>
                </a:solidFill>
                <a:latin typeface="微软雅黑" panose="020B0503020204020204" pitchFamily="34" charset="-122"/>
                <a:ea typeface="微软雅黑" panose="020B0503020204020204" pitchFamily="34" charset="-122"/>
              </a:rPr>
              <a:t>以及干涉的条件</a:t>
            </a:r>
            <a:endParaRPr lang="en-US" sz="2400" b="1" dirty="0">
              <a:solidFill>
                <a:srgbClr val="006666"/>
              </a:solidFill>
              <a:latin typeface="微软雅黑" panose="020B0503020204020204" pitchFamily="34" charset="-122"/>
              <a:ea typeface="微软雅黑" panose="020B0503020204020204" pitchFamily="34" charset="-122"/>
            </a:endParaRPr>
          </a:p>
        </p:txBody>
      </p:sp>
      <p:sp>
        <p:nvSpPr>
          <p:cNvPr id="3" name="矩形 2"/>
          <p:cNvSpPr/>
          <p:nvPr/>
        </p:nvSpPr>
        <p:spPr>
          <a:xfrm>
            <a:off x="251520" y="1052736"/>
            <a:ext cx="8640960" cy="1200329"/>
          </a:xfrm>
          <a:prstGeom prst="rect">
            <a:avLst/>
          </a:prstGeom>
        </p:spPr>
        <p:txBody>
          <a:bodyPr wrap="square">
            <a:spAutoFit/>
          </a:bodyPr>
          <a:lstStyle/>
          <a:p>
            <a:r>
              <a:rPr lang="en-US" altLang="zh-CN" b="1" dirty="0" smtClean="0">
                <a:solidFill>
                  <a:srgbClr val="292929"/>
                </a:solidFill>
                <a:latin typeface="arial" panose="020B0604020202020204" pitchFamily="34" charset="0"/>
              </a:rPr>
              <a:t>1.</a:t>
            </a:r>
            <a:r>
              <a:rPr lang="zh-CN" altLang="en-US" b="1" dirty="0" smtClean="0">
                <a:solidFill>
                  <a:srgbClr val="292929"/>
                </a:solidFill>
                <a:latin typeface="arial" panose="020B0604020202020204" pitchFamily="34" charset="0"/>
              </a:rPr>
              <a:t>干涉</a:t>
            </a:r>
            <a:r>
              <a:rPr lang="zh-CN" altLang="en-US" b="1" dirty="0">
                <a:solidFill>
                  <a:srgbClr val="292929"/>
                </a:solidFill>
                <a:latin typeface="arial" panose="020B0604020202020204" pitchFamily="34" charset="0"/>
              </a:rPr>
              <a:t>（</a:t>
            </a:r>
            <a:r>
              <a:rPr lang="en-US" altLang="zh-CN" b="1" dirty="0">
                <a:solidFill>
                  <a:srgbClr val="292929"/>
                </a:solidFill>
                <a:latin typeface="arial" panose="020B0604020202020204" pitchFamily="34" charset="0"/>
              </a:rPr>
              <a:t>interference</a:t>
            </a:r>
            <a:r>
              <a:rPr lang="zh-CN" altLang="en-US" b="1" dirty="0">
                <a:solidFill>
                  <a:srgbClr val="292929"/>
                </a:solidFill>
                <a:latin typeface="arial" panose="020B0604020202020204" pitchFamily="34" charset="0"/>
              </a:rPr>
              <a:t>）</a:t>
            </a:r>
            <a:r>
              <a:rPr lang="zh-CN" altLang="en-US" dirty="0">
                <a:solidFill>
                  <a:srgbClr val="292929"/>
                </a:solidFill>
                <a:latin typeface="arial" panose="020B0604020202020204" pitchFamily="34" charset="0"/>
              </a:rPr>
              <a:t>是两列或两列以上的波在空间中相遇时发生叠加或抵消从而形成新的波形的</a:t>
            </a:r>
            <a:r>
              <a:rPr lang="zh-CN" altLang="en-US" dirty="0" smtClean="0">
                <a:solidFill>
                  <a:srgbClr val="292929"/>
                </a:solidFill>
                <a:latin typeface="arial" panose="020B0604020202020204" pitchFamily="34" charset="0"/>
              </a:rPr>
              <a:t>现象</a:t>
            </a:r>
            <a:endParaRPr lang="en-US" altLang="zh-CN" dirty="0" smtClean="0">
              <a:solidFill>
                <a:srgbClr val="292929"/>
              </a:solidFill>
              <a:latin typeface="arial" panose="020B0604020202020204" pitchFamily="34" charset="0"/>
            </a:endParaRPr>
          </a:p>
          <a:p>
            <a:endParaRPr lang="en-US" dirty="0">
              <a:solidFill>
                <a:srgbClr val="292929"/>
              </a:solidFill>
              <a:latin typeface="arial" panose="020B0604020202020204" pitchFamily="34" charset="0"/>
            </a:endParaRPr>
          </a:p>
          <a:p>
            <a:r>
              <a:rPr lang="en-US" altLang="zh-CN" dirty="0" smtClean="0">
                <a:solidFill>
                  <a:srgbClr val="292929"/>
                </a:solidFill>
                <a:latin typeface="arial" panose="020B0604020202020204" pitchFamily="34" charset="0"/>
              </a:rPr>
              <a:t>2.</a:t>
            </a:r>
            <a:r>
              <a:rPr lang="zh-CN" altLang="en-US" dirty="0" smtClean="0">
                <a:solidFill>
                  <a:srgbClr val="292929"/>
                </a:solidFill>
                <a:latin typeface="arial" panose="020B0604020202020204" pitchFamily="34" charset="0"/>
              </a:rPr>
              <a:t>哪些是</a:t>
            </a:r>
            <a:r>
              <a:rPr lang="zh-CN" altLang="en-US" b="1" dirty="0" smtClean="0">
                <a:solidFill>
                  <a:srgbClr val="292929"/>
                </a:solidFill>
                <a:latin typeface="arial" panose="020B0604020202020204" pitchFamily="34" charset="0"/>
              </a:rPr>
              <a:t>稳定干涉发生的基本条件</a:t>
            </a:r>
            <a:r>
              <a:rPr lang="zh-CN" altLang="en-US" dirty="0" smtClean="0">
                <a:solidFill>
                  <a:srgbClr val="292929"/>
                </a:solidFill>
                <a:latin typeface="arial" panose="020B0604020202020204" pitchFamily="34" charset="0"/>
              </a:rPr>
              <a:t>：</a:t>
            </a:r>
            <a:endParaRPr lang="en-US" dirty="0">
              <a:solidFill>
                <a:srgbClr val="292929"/>
              </a:solidFill>
            </a:endParaRPr>
          </a:p>
        </p:txBody>
      </p:sp>
      <p:pic>
        <p:nvPicPr>
          <p:cNvPr id="5" name="图片 4"/>
          <p:cNvPicPr>
            <a:picLocks noChangeAspect="1"/>
          </p:cNvPicPr>
          <p:nvPr/>
        </p:nvPicPr>
        <p:blipFill>
          <a:blip r:embed="rId2"/>
          <a:stretch>
            <a:fillRect/>
          </a:stretch>
        </p:blipFill>
        <p:spPr>
          <a:xfrm>
            <a:off x="3405041" y="2492896"/>
            <a:ext cx="4762500" cy="1590675"/>
          </a:xfrm>
          <a:prstGeom prst="rect">
            <a:avLst/>
          </a:prstGeom>
        </p:spPr>
      </p:pic>
      <p:sp>
        <p:nvSpPr>
          <p:cNvPr id="6" name="文本框 5"/>
          <p:cNvSpPr txBox="1"/>
          <p:nvPr/>
        </p:nvSpPr>
        <p:spPr>
          <a:xfrm>
            <a:off x="539552" y="2348880"/>
            <a:ext cx="1858201" cy="2031325"/>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方向平行</a:t>
            </a:r>
            <a:endParaRPr lang="en-US" altLang="zh-CN" dirty="0" smtClean="0"/>
          </a:p>
          <a:p>
            <a:pPr marL="285750" indent="-285750">
              <a:buFont typeface="Arial" panose="020B0604020202020204" pitchFamily="34" charset="0"/>
              <a:buChar char="•"/>
            </a:pPr>
            <a:r>
              <a:rPr lang="zh-CN" altLang="en-US" dirty="0" smtClean="0"/>
              <a:t>频率相同</a:t>
            </a:r>
            <a:endParaRPr lang="en-US" altLang="zh-CN" dirty="0" smtClean="0"/>
          </a:p>
          <a:p>
            <a:pPr marL="285750" indent="-285750">
              <a:buFont typeface="Arial" panose="020B0604020202020204" pitchFamily="34" charset="0"/>
              <a:buChar char="•"/>
            </a:pPr>
            <a:r>
              <a:rPr lang="zh-CN" altLang="en-US" dirty="0" smtClean="0"/>
              <a:t>相位差恒定</a:t>
            </a:r>
            <a:endParaRPr lang="en-US" altLang="zh-CN" dirty="0" smtClean="0"/>
          </a:p>
          <a:p>
            <a:pPr marL="285750" indent="-285750">
              <a:buFont typeface="Arial" panose="020B0604020202020204" pitchFamily="34" charset="0"/>
              <a:buChar char="•"/>
            </a:pPr>
            <a:r>
              <a:rPr lang="zh-CN" altLang="en-US" dirty="0" smtClean="0"/>
              <a:t>振动方向相同</a:t>
            </a:r>
            <a:endParaRPr lang="en-US" altLang="zh-CN" dirty="0" smtClean="0"/>
          </a:p>
          <a:p>
            <a:pPr marL="285750" indent="-285750">
              <a:buFont typeface="Arial" panose="020B0604020202020204" pitchFamily="34" charset="0"/>
              <a:buChar char="•"/>
            </a:pPr>
            <a:r>
              <a:rPr lang="zh-CN" altLang="en-US" dirty="0"/>
              <a:t>方向平行</a:t>
            </a:r>
            <a:endParaRPr lang="en-US" altLang="zh-CN" dirty="0"/>
          </a:p>
          <a:p>
            <a:pPr marL="285750" indent="-285750">
              <a:buFont typeface="Arial" panose="020B0604020202020204" pitchFamily="34" charset="0"/>
              <a:buChar char="•"/>
            </a:pPr>
            <a:r>
              <a:rPr lang="zh-CN" altLang="en-US" dirty="0" smtClean="0"/>
              <a:t>强度相同</a:t>
            </a:r>
            <a:endParaRPr lang="en-US" altLang="zh-CN" dirty="0" smtClean="0"/>
          </a:p>
          <a:p>
            <a:endParaRPr lang="en-US" dirty="0"/>
          </a:p>
        </p:txBody>
      </p:sp>
      <p:sp>
        <p:nvSpPr>
          <p:cNvPr id="7" name="文本框 6"/>
          <p:cNvSpPr txBox="1"/>
          <p:nvPr/>
        </p:nvSpPr>
        <p:spPr>
          <a:xfrm>
            <a:off x="3203848" y="3304169"/>
            <a:ext cx="338554" cy="646331"/>
          </a:xfrm>
          <a:prstGeom prst="rect">
            <a:avLst/>
          </a:prstGeom>
          <a:noFill/>
        </p:spPr>
        <p:txBody>
          <a:bodyPr wrap="none" rtlCol="0">
            <a:spAutoFit/>
          </a:bodyPr>
          <a:lstStyle/>
          <a:p>
            <a:r>
              <a:rPr lang="en-US" altLang="zh-CN" dirty="0" smtClean="0">
                <a:solidFill>
                  <a:srgbClr val="FF0000"/>
                </a:solidFill>
              </a:rPr>
              <a:t>A</a:t>
            </a:r>
          </a:p>
          <a:p>
            <a:r>
              <a:rPr lang="en-US" altLang="zh-CN" dirty="0">
                <a:solidFill>
                  <a:srgbClr val="FF0000"/>
                </a:solidFill>
              </a:rPr>
              <a:t>B</a:t>
            </a:r>
            <a:endParaRPr lang="en-US" dirty="0">
              <a:solidFill>
                <a:srgbClr val="FF0000"/>
              </a:solidFill>
            </a:endParaRPr>
          </a:p>
        </p:txBody>
      </p:sp>
      <p:cxnSp>
        <p:nvCxnSpPr>
          <p:cNvPr id="11" name="直接箭头连接符 10"/>
          <p:cNvCxnSpPr/>
          <p:nvPr/>
        </p:nvCxnSpPr>
        <p:spPr>
          <a:xfrm flipH="1">
            <a:off x="3851920" y="4149080"/>
            <a:ext cx="216024" cy="0"/>
          </a:xfrm>
          <a:prstGeom prst="straightConnector1">
            <a:avLst/>
          </a:prstGeom>
          <a:ln>
            <a:solidFill>
              <a:srgbClr val="292929"/>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995936" y="3970432"/>
            <a:ext cx="338554" cy="369332"/>
          </a:xfrm>
          <a:prstGeom prst="rect">
            <a:avLst/>
          </a:prstGeom>
          <a:noFill/>
        </p:spPr>
        <p:txBody>
          <a:bodyPr wrap="none" rtlCol="0">
            <a:spAutoFit/>
          </a:bodyPr>
          <a:lstStyle/>
          <a:p>
            <a:r>
              <a:rPr lang="en-US" altLang="zh-CN" dirty="0" smtClean="0">
                <a:solidFill>
                  <a:srgbClr val="FF0000"/>
                </a:solidFill>
              </a:rPr>
              <a:t>B</a:t>
            </a:r>
            <a:endParaRPr lang="en-US" dirty="0">
              <a:solidFill>
                <a:srgbClr val="FF0000"/>
              </a:solidFill>
            </a:endParaRPr>
          </a:p>
        </p:txBody>
      </p:sp>
    </p:spTree>
    <p:extLst>
      <p:ext uri="{BB962C8B-B14F-4D97-AF65-F5344CB8AC3E}">
        <p14:creationId xmlns:p14="http://schemas.microsoft.com/office/powerpoint/2010/main" val="234546205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7"/>
          <p:cNvSpPr/>
          <p:nvPr/>
        </p:nvSpPr>
        <p:spPr>
          <a:xfrm>
            <a:off x="0" y="3314700"/>
            <a:ext cx="9144000" cy="0"/>
          </a:xfrm>
          <a:prstGeom prst="rect">
            <a:avLst/>
          </a:prstGeom>
          <a:noFill/>
          <a:ln w="9525">
            <a:noFill/>
          </a:ln>
        </p:spPr>
        <p:txBody>
          <a:bodyPr wrap="none" anchor="ctr">
            <a:spAutoFit/>
          </a:bodyPr>
          <a:lstStyle/>
          <a:p>
            <a:pPr eaLnBrk="1" hangingPunct="1"/>
            <a:endParaRPr lang="zh-CN" altLang="en-US" dirty="0">
              <a:latin typeface="Arial" panose="020B0604020202020204" pitchFamily="34" charset="0"/>
            </a:endParaRPr>
          </a:p>
        </p:txBody>
      </p:sp>
      <p:sp>
        <p:nvSpPr>
          <p:cNvPr id="2059" name="Rectangle 46"/>
          <p:cNvSpPr/>
          <p:nvPr/>
        </p:nvSpPr>
        <p:spPr>
          <a:xfrm>
            <a:off x="233363" y="115888"/>
            <a:ext cx="8083550" cy="584200"/>
          </a:xfrm>
          <a:prstGeom prst="rect">
            <a:avLst/>
          </a:prstGeom>
          <a:noFill/>
          <a:ln w="9525">
            <a:noFill/>
          </a:ln>
        </p:spPr>
        <p:txBody>
          <a:bodyPr>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二 实验原理</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400" b="1" dirty="0" smtClean="0">
                <a:solidFill>
                  <a:srgbClr val="006666"/>
                </a:solidFill>
                <a:latin typeface="微软雅黑" panose="020B0503020204020204" pitchFamily="34" charset="-122"/>
                <a:ea typeface="微软雅黑" panose="020B0503020204020204" pitchFamily="34" charset="-122"/>
              </a:rPr>
              <a:t>2.2</a:t>
            </a:r>
            <a:r>
              <a:rPr lang="zh-CN" altLang="en-US" sz="2400" b="1" dirty="0" smtClean="0">
                <a:solidFill>
                  <a:srgbClr val="006666"/>
                </a:solidFill>
                <a:latin typeface="微软雅黑" panose="020B0503020204020204" pitchFamily="34" charset="-122"/>
                <a:ea typeface="微软雅黑" panose="020B0503020204020204" pitchFamily="34" charset="-122"/>
              </a:rPr>
              <a:t>等倾干涉</a:t>
            </a:r>
            <a:r>
              <a:rPr lang="zh-CN" altLang="en-US" sz="2400" b="1" dirty="0">
                <a:solidFill>
                  <a:srgbClr val="006666"/>
                </a:solidFill>
                <a:latin typeface="微软雅黑" panose="020B0503020204020204" pitchFamily="34" charset="-122"/>
                <a:ea typeface="微软雅黑" panose="020B0503020204020204" pitchFamily="34" charset="-122"/>
              </a:rPr>
              <a:t>条纹形成</a:t>
            </a:r>
          </a:p>
        </p:txBody>
      </p:sp>
      <p:pic>
        <p:nvPicPr>
          <p:cNvPr id="8" name="图片 1"/>
          <p:cNvPicPr>
            <a:picLocks noChangeAspect="1"/>
          </p:cNvPicPr>
          <p:nvPr/>
        </p:nvPicPr>
        <p:blipFill rotWithShape="1">
          <a:blip r:embed="rId3">
            <a:extLst>
              <a:ext uri="{28A0092B-C50C-407E-A947-70E740481C1C}">
                <a14:useLocalDpi xmlns:a14="http://schemas.microsoft.com/office/drawing/2010/main" val="0"/>
              </a:ext>
            </a:extLst>
          </a:blip>
          <a:srcRect b="24291"/>
          <a:stretch>
            <a:fillRect/>
          </a:stretch>
        </p:blipFill>
        <p:spPr bwMode="auto">
          <a:xfrm>
            <a:off x="361466" y="1263155"/>
            <a:ext cx="3821113" cy="3366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27"/>
          <p:cNvSpPr>
            <a:spLocks noChangeArrowheads="1"/>
          </p:cNvSpPr>
          <p:nvPr/>
        </p:nvSpPr>
        <p:spPr bwMode="auto">
          <a:xfrm>
            <a:off x="4645967" y="775226"/>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00FF"/>
                </a:solidFill>
                <a:latin typeface="微软雅黑" panose="020B0503020204020204" pitchFamily="34" charset="-122"/>
                <a:ea typeface="微软雅黑" panose="020B0503020204020204" pitchFamily="34" charset="-122"/>
              </a:rPr>
              <a:t>等倾条纹的特征</a:t>
            </a:r>
            <a:endParaRPr lang="zh-CN" altLang="en-US" sz="2400" b="1" dirty="0">
              <a:latin typeface="微软雅黑" panose="020B0503020204020204" pitchFamily="34" charset="-122"/>
              <a:ea typeface="微软雅黑" panose="020B0503020204020204" pitchFamily="34" charset="-122"/>
            </a:endParaRPr>
          </a:p>
        </p:txBody>
      </p:sp>
      <p:sp>
        <p:nvSpPr>
          <p:cNvPr id="10" name="文本框 28"/>
          <p:cNvSpPr txBox="1">
            <a:spLocks noChangeArrowheads="1"/>
          </p:cNvSpPr>
          <p:nvPr/>
        </p:nvSpPr>
        <p:spPr bwMode="auto">
          <a:xfrm>
            <a:off x="4672186" y="1205438"/>
            <a:ext cx="39608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002060"/>
                </a:solidFill>
                <a:ea typeface="华文中宋" panose="02010600040101010101" pitchFamily="2" charset="-122"/>
              </a:rPr>
              <a:t>1</a:t>
            </a:r>
            <a:r>
              <a:rPr lang="zh-CN" altLang="en-US" sz="2400" b="1" dirty="0">
                <a:solidFill>
                  <a:srgbClr val="002060"/>
                </a:solidFill>
                <a:ea typeface="华文中宋" panose="02010600040101010101" pitchFamily="2" charset="-122"/>
              </a:rPr>
              <a:t>、倾角相同的地方构成内疏外密同心圆环</a:t>
            </a:r>
          </a:p>
        </p:txBody>
      </p:sp>
      <p:sp>
        <p:nvSpPr>
          <p:cNvPr id="11" name="文本框 29"/>
          <p:cNvSpPr txBox="1">
            <a:spLocks noChangeArrowheads="1"/>
          </p:cNvSpPr>
          <p:nvPr/>
        </p:nvSpPr>
        <p:spPr bwMode="auto">
          <a:xfrm>
            <a:off x="4676949" y="2114551"/>
            <a:ext cx="39560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002060"/>
                </a:solidFill>
                <a:ea typeface="华文中宋" panose="02010600040101010101" pitchFamily="2" charset="-122"/>
              </a:rPr>
              <a:t>2</a:t>
            </a:r>
            <a:r>
              <a:rPr lang="zh-CN" altLang="en-US" sz="2400" b="1" dirty="0">
                <a:solidFill>
                  <a:srgbClr val="002060"/>
                </a:solidFill>
                <a:ea typeface="华文中宋" panose="02010600040101010101" pitchFamily="2" charset="-122"/>
              </a:rPr>
              <a:t>、</a:t>
            </a:r>
            <a:r>
              <a:rPr lang="en-US" altLang="zh-CN" sz="2400" b="1" i="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K=2d</a:t>
            </a:r>
            <a:r>
              <a:rPr lang="en-US" altLang="zh-CN" sz="24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cos</a:t>
            </a:r>
            <a:r>
              <a:rPr lang="en-US" altLang="zh-CN" sz="2400" b="1" i="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θ</a:t>
            </a:r>
            <a:r>
              <a:rPr lang="en-US" altLang="zh-CN" sz="24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/λ </a:t>
            </a:r>
            <a:r>
              <a:rPr lang="zh-CN" altLang="en-US" sz="2400" b="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i="1" dirty="0">
                <a:solidFill>
                  <a:srgbClr val="002060"/>
                </a:solidFill>
                <a:latin typeface="Times New Roman" panose="02020603050405020304" pitchFamily="18" charset="0"/>
                <a:ea typeface="华文中宋" panose="02010600040101010101" pitchFamily="2" charset="-122"/>
                <a:cs typeface="Times New Roman" panose="02020603050405020304" pitchFamily="18" charset="0"/>
              </a:rPr>
              <a:t>θ</a:t>
            </a:r>
            <a:r>
              <a:rPr lang="zh-CN" altLang="en-US" sz="2400" b="1" dirty="0">
                <a:solidFill>
                  <a:srgbClr val="002060"/>
                </a:solidFill>
                <a:ea typeface="华文中宋" panose="02010600040101010101" pitchFamily="2" charset="-122"/>
              </a:rPr>
              <a:t>越小，级数越大</a:t>
            </a:r>
          </a:p>
        </p:txBody>
      </p:sp>
      <p:sp>
        <p:nvSpPr>
          <p:cNvPr id="12" name="文本框 30"/>
          <p:cNvSpPr txBox="1">
            <a:spLocks noChangeArrowheads="1"/>
          </p:cNvSpPr>
          <p:nvPr/>
        </p:nvSpPr>
        <p:spPr bwMode="auto">
          <a:xfrm>
            <a:off x="4645967" y="3014663"/>
            <a:ext cx="39544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C00000"/>
                </a:solidFill>
                <a:ea typeface="华文中宋" panose="02010600040101010101" pitchFamily="2" charset="-122"/>
              </a:rPr>
              <a:t>3</a:t>
            </a:r>
            <a:r>
              <a:rPr lang="zh-CN" altLang="en-US" sz="2400" b="1" dirty="0">
                <a:solidFill>
                  <a:srgbClr val="C00000"/>
                </a:solidFill>
                <a:ea typeface="华文中宋" panose="02010600040101010101" pitchFamily="2" charset="-122"/>
              </a:rPr>
              <a:t>、在中心附近，</a:t>
            </a:r>
            <a:r>
              <a:rPr lang="en-US" altLang="zh-CN" sz="2400" b="1" dirty="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cos</a:t>
            </a:r>
            <a:r>
              <a:rPr lang="en-US" altLang="zh-CN" sz="2400" b="1" i="1" dirty="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θ</a:t>
            </a:r>
            <a:r>
              <a:rPr lang="en-US" altLang="zh-CN" sz="2400" b="1" dirty="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b="1" dirty="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dirty="0">
                <a:solidFill>
                  <a:srgbClr val="C00000"/>
                </a:solidFill>
                <a:ea typeface="华文中宋" panose="02010600040101010101" pitchFamily="2" charset="-122"/>
              </a:rPr>
              <a:t> </a:t>
            </a:r>
            <a:r>
              <a:rPr lang="en-US" altLang="zh-CN" sz="2400" b="1" i="1" dirty="0" smtClean="0">
                <a:solidFill>
                  <a:srgbClr val="C00000"/>
                </a:solidFill>
                <a:latin typeface="Times New Roman" panose="02020603050405020304" pitchFamily="18" charset="0"/>
                <a:ea typeface="华文中宋" panose="02010600040101010101" pitchFamily="2" charset="-122"/>
              </a:rPr>
              <a:t>d</a:t>
            </a:r>
            <a:r>
              <a:rPr lang="zh-CN" altLang="en-US" sz="2400" b="1" dirty="0">
                <a:solidFill>
                  <a:schemeClr val="tx1">
                    <a:lumMod val="60000"/>
                    <a:lumOff val="40000"/>
                  </a:schemeClr>
                </a:solidFill>
                <a:ea typeface="华文中宋" panose="02010600040101010101" pitchFamily="2" charset="-122"/>
              </a:rPr>
              <a:t>每</a:t>
            </a:r>
            <a:r>
              <a:rPr lang="zh-CN" altLang="en-US" sz="2400" b="1" dirty="0" smtClean="0">
                <a:solidFill>
                  <a:srgbClr val="C00000"/>
                </a:solidFill>
                <a:ea typeface="华文中宋" panose="02010600040101010101" pitchFamily="2" charset="-122"/>
              </a:rPr>
              <a:t>改变</a:t>
            </a:r>
            <a:r>
              <a:rPr lang="en-US" altLang="zh-CN" sz="2400" b="1" i="1" dirty="0">
                <a:solidFill>
                  <a:srgbClr val="C00000"/>
                </a:solidFill>
                <a:latin typeface="Times New Roman" panose="02020603050405020304" pitchFamily="18" charset="0"/>
                <a:ea typeface="华文中宋" panose="02010600040101010101" pitchFamily="2" charset="-122"/>
              </a:rPr>
              <a:t>λ</a:t>
            </a:r>
            <a:r>
              <a:rPr lang="zh-CN" altLang="en-US" sz="2400" b="1" dirty="0">
                <a:solidFill>
                  <a:srgbClr val="C00000"/>
                </a:solidFill>
                <a:latin typeface="Times New Roman" panose="02020603050405020304" pitchFamily="18" charset="0"/>
                <a:ea typeface="华文中宋" panose="02010600040101010101" pitchFamily="2" charset="-122"/>
              </a:rPr>
              <a:t> </a:t>
            </a:r>
            <a:r>
              <a:rPr lang="en-US" altLang="zh-CN" sz="2400" b="1" dirty="0">
                <a:solidFill>
                  <a:srgbClr val="C00000"/>
                </a:solidFill>
                <a:latin typeface="Times New Roman" panose="02020603050405020304" pitchFamily="18" charset="0"/>
                <a:ea typeface="华文中宋" panose="02010600040101010101" pitchFamily="2" charset="-122"/>
              </a:rPr>
              <a:t>/2</a:t>
            </a:r>
            <a:r>
              <a:rPr lang="zh-CN" altLang="en-US" sz="2400" b="1" dirty="0">
                <a:solidFill>
                  <a:srgbClr val="C00000"/>
                </a:solidFill>
                <a:ea typeface="华文中宋" panose="02010600040101010101" pitchFamily="2" charset="-122"/>
              </a:rPr>
              <a:t>，</a:t>
            </a:r>
            <a:r>
              <a:rPr lang="zh-CN" altLang="en-US" sz="2400" b="1" dirty="0">
                <a:solidFill>
                  <a:srgbClr val="C00000"/>
                </a:solidFill>
                <a:latin typeface="Times New Roman" panose="02020603050405020304" pitchFamily="18" charset="0"/>
                <a:ea typeface="华文中宋" panose="02010600040101010101" pitchFamily="2" charset="-122"/>
              </a:rPr>
              <a:t>条纹就冒出或消失一个</a:t>
            </a:r>
            <a:endParaRPr lang="zh-CN" altLang="en-US" sz="2400" b="1" dirty="0">
              <a:solidFill>
                <a:srgbClr val="C00000"/>
              </a:solidFill>
              <a:ea typeface="华文中宋" panose="02010600040101010101" pitchFamily="2" charset="-122"/>
            </a:endParaRPr>
          </a:p>
        </p:txBody>
      </p:sp>
      <p:sp>
        <p:nvSpPr>
          <p:cNvPr id="13" name="文本框 31"/>
          <p:cNvSpPr txBox="1">
            <a:spLocks noChangeArrowheads="1"/>
          </p:cNvSpPr>
          <p:nvPr/>
        </p:nvSpPr>
        <p:spPr bwMode="auto">
          <a:xfrm>
            <a:off x="4744417" y="4864100"/>
            <a:ext cx="39544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002060"/>
                </a:solidFill>
                <a:ea typeface="华文中宋" panose="02010600040101010101" pitchFamily="2" charset="-122"/>
              </a:rPr>
              <a:t>4</a:t>
            </a:r>
            <a:r>
              <a:rPr lang="zh-CN" altLang="en-US" sz="2400" b="1" dirty="0">
                <a:solidFill>
                  <a:srgbClr val="002060"/>
                </a:solidFill>
                <a:ea typeface="华文中宋" panose="02010600040101010101" pitchFamily="2" charset="-122"/>
              </a:rPr>
              <a:t>、若平面镜不严格垂直，干涉将兼有等厚和等倾成分，条纹是弯曲的</a:t>
            </a:r>
          </a:p>
        </p:txBody>
      </p:sp>
      <p:sp>
        <p:nvSpPr>
          <p:cNvPr id="14" name="矩形 13"/>
          <p:cNvSpPr/>
          <p:nvPr/>
        </p:nvSpPr>
        <p:spPr>
          <a:xfrm>
            <a:off x="4672186" y="771525"/>
            <a:ext cx="4098925" cy="5314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文本框 14"/>
          <p:cNvSpPr txBox="1"/>
          <p:nvPr/>
        </p:nvSpPr>
        <p:spPr>
          <a:xfrm>
            <a:off x="2106752" y="1578978"/>
            <a:ext cx="312906" cy="400110"/>
          </a:xfrm>
          <a:prstGeom prst="rect">
            <a:avLst/>
          </a:prstGeom>
          <a:noFill/>
        </p:spPr>
        <p:txBody>
          <a:bodyPr wrap="none" rtlCol="0">
            <a:spAutoFit/>
          </a:bodyPr>
          <a:lstStyle/>
          <a:p>
            <a:r>
              <a:rPr lang="en-GB" sz="2000" b="1" i="1" dirty="0">
                <a:latin typeface="Times New Roman" panose="02020603050405020304" pitchFamily="18" charset="0"/>
                <a:cs typeface="Times New Roman" panose="02020603050405020304" pitchFamily="18" charset="0"/>
              </a:rPr>
              <a:t>d</a:t>
            </a:r>
          </a:p>
        </p:txBody>
      </p:sp>
      <p:sp>
        <p:nvSpPr>
          <p:cNvPr id="16" name="文本框 15"/>
          <p:cNvSpPr txBox="1"/>
          <p:nvPr/>
        </p:nvSpPr>
        <p:spPr>
          <a:xfrm>
            <a:off x="343830" y="4836052"/>
            <a:ext cx="3838749" cy="1200329"/>
          </a:xfrm>
          <a:prstGeom prst="rect">
            <a:avLst/>
          </a:prstGeom>
          <a:noFill/>
        </p:spPr>
        <p:txBody>
          <a:bodyPr wrap="square" rtlCol="0">
            <a:spAutoFit/>
          </a:bodyPr>
          <a:lstStyle/>
          <a:p>
            <a:r>
              <a:rPr lang="zh-CN" altLang="en-US" sz="2400" b="1" dirty="0">
                <a:solidFill>
                  <a:srgbClr val="000066"/>
                </a:solidFill>
                <a:latin typeface="华文中宋" panose="02010600040101010101" pitchFamily="2" charset="-122"/>
                <a:ea typeface="华文中宋" panose="02010600040101010101" pitchFamily="2" charset="-122"/>
              </a:rPr>
              <a:t>光程和</a:t>
            </a:r>
            <a:r>
              <a:rPr lang="en-GB" altLang="zh-CN" sz="2400" b="1" dirty="0">
                <a:solidFill>
                  <a:srgbClr val="000066"/>
                </a:solidFill>
                <a:latin typeface="华文中宋" panose="02010600040101010101" pitchFamily="2" charset="-122"/>
                <a:ea typeface="华文中宋" panose="02010600040101010101" pitchFamily="2" charset="-122"/>
              </a:rPr>
              <a:t>d</a:t>
            </a:r>
            <a:r>
              <a:rPr lang="zh-CN" altLang="en-US" sz="2400" b="1" dirty="0">
                <a:solidFill>
                  <a:srgbClr val="000066"/>
                </a:solidFill>
                <a:latin typeface="华文中宋" panose="02010600040101010101" pitchFamily="2" charset="-122"/>
                <a:ea typeface="华文中宋" panose="02010600040101010101" pitchFamily="2" charset="-122"/>
              </a:rPr>
              <a:t>及</a:t>
            </a:r>
            <a:r>
              <a:rPr lang="en-US" altLang="zh-CN" sz="2400" b="1" dirty="0">
                <a:solidFill>
                  <a:srgbClr val="000066"/>
                </a:solidFill>
                <a:latin typeface="华文中宋" panose="02010600040101010101" pitchFamily="2" charset="-122"/>
                <a:ea typeface="华文中宋" panose="02010600040101010101" pitchFamily="2" charset="-122"/>
              </a:rPr>
              <a:t>θ</a:t>
            </a:r>
            <a:r>
              <a:rPr lang="zh-CN" altLang="en-US" sz="2400" b="1" dirty="0">
                <a:solidFill>
                  <a:srgbClr val="000066"/>
                </a:solidFill>
                <a:latin typeface="华文中宋" panose="02010600040101010101" pitchFamily="2" charset="-122"/>
                <a:ea typeface="华文中宋" panose="02010600040101010101" pitchFamily="2" charset="-122"/>
              </a:rPr>
              <a:t>有关，在</a:t>
            </a:r>
            <a:r>
              <a:rPr lang="en-GB" altLang="zh-CN" sz="2400" b="1" dirty="0">
                <a:solidFill>
                  <a:srgbClr val="000066"/>
                </a:solidFill>
                <a:latin typeface="华文中宋" panose="02010600040101010101" pitchFamily="2" charset="-122"/>
                <a:ea typeface="华文中宋" panose="02010600040101010101" pitchFamily="2" charset="-122"/>
              </a:rPr>
              <a:t>d</a:t>
            </a:r>
            <a:r>
              <a:rPr lang="zh-CN" altLang="en-US" sz="2400" b="1" dirty="0">
                <a:solidFill>
                  <a:srgbClr val="000066"/>
                </a:solidFill>
                <a:latin typeface="华文中宋" panose="02010600040101010101" pitchFamily="2" charset="-122"/>
                <a:ea typeface="华文中宋" panose="02010600040101010101" pitchFamily="2" charset="-122"/>
              </a:rPr>
              <a:t>不变时，</a:t>
            </a:r>
            <a:r>
              <a:rPr lang="en-US" altLang="zh-CN" sz="2400" b="1" dirty="0">
                <a:solidFill>
                  <a:srgbClr val="000066"/>
                </a:solidFill>
                <a:latin typeface="华文中宋" panose="02010600040101010101" pitchFamily="2" charset="-122"/>
                <a:ea typeface="华文中宋" panose="02010600040101010101" pitchFamily="2" charset="-122"/>
              </a:rPr>
              <a:t> θ</a:t>
            </a:r>
            <a:r>
              <a:rPr lang="zh-CN" altLang="en-US" sz="2400" b="1" dirty="0">
                <a:solidFill>
                  <a:srgbClr val="000066"/>
                </a:solidFill>
                <a:latin typeface="华文中宋" panose="02010600040101010101" pitchFamily="2" charset="-122"/>
                <a:ea typeface="华文中宋" panose="02010600040101010101" pitchFamily="2" charset="-122"/>
              </a:rPr>
              <a:t>相同地方形成同一级条纹，所以叫等倾干涉</a:t>
            </a:r>
            <a:endParaRPr lang="en-GB" sz="2400" b="1" dirty="0">
              <a:solidFill>
                <a:srgbClr val="000066"/>
              </a:solidFill>
              <a:latin typeface="华文中宋" panose="02010600040101010101" pitchFamily="2" charset="-122"/>
              <a:ea typeface="华文中宋" panose="02010600040101010101" pitchFamily="2" charset="-122"/>
            </a:endParaRPr>
          </a:p>
        </p:txBody>
      </p:sp>
      <mc:AlternateContent xmlns:mc="http://schemas.openxmlformats.org/markup-compatibility/2006" xmlns:a14="http://schemas.microsoft.com/office/drawing/2010/main">
        <mc:Choice Requires="a14">
          <p:sp>
            <p:nvSpPr>
              <p:cNvPr id="17" name="Object 3"/>
              <p:cNvSpPr txBox="1"/>
              <p:nvPr/>
            </p:nvSpPr>
            <p:spPr bwMode="auto">
              <a:xfrm>
                <a:off x="5688013" y="4098925"/>
                <a:ext cx="1368425" cy="831850"/>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GB" sz="2600" b="1" i="1" smtClean="0">
                          <a:solidFill>
                            <a:srgbClr val="C00000"/>
                          </a:solidFill>
                          <a:latin typeface="Cambria Math" panose="02040503050406030204" pitchFamily="18" charset="0"/>
                        </a:rPr>
                        <m:t>𝜟</m:t>
                      </m:r>
                      <m:r>
                        <a:rPr lang="en-GB" sz="2600" b="1" i="1" smtClean="0">
                          <a:solidFill>
                            <a:srgbClr val="C00000"/>
                          </a:solidFill>
                          <a:latin typeface="Cambria Math" panose="02040503050406030204" pitchFamily="18" charset="0"/>
                        </a:rPr>
                        <m:t>𝒅</m:t>
                      </m:r>
                      <m:r>
                        <a:rPr lang="en-GB" sz="2600" b="1" i="1" smtClean="0">
                          <a:solidFill>
                            <a:srgbClr val="C00000"/>
                          </a:solidFill>
                          <a:latin typeface="Cambria Math" panose="02040503050406030204" pitchFamily="18" charset="0"/>
                        </a:rPr>
                        <m:t>=</m:t>
                      </m:r>
                      <m:r>
                        <a:rPr lang="en-GB" sz="2600" b="1" i="1" smtClean="0">
                          <a:solidFill>
                            <a:srgbClr val="C00000"/>
                          </a:solidFill>
                          <a:latin typeface="Cambria Math" panose="02040503050406030204" pitchFamily="18" charset="0"/>
                        </a:rPr>
                        <m:t>𝑵</m:t>
                      </m:r>
                      <m:f>
                        <m:fPr>
                          <m:ctrlPr>
                            <a:rPr lang="en-GB" sz="2600" b="1" i="1">
                              <a:solidFill>
                                <a:srgbClr val="C00000"/>
                              </a:solidFill>
                              <a:latin typeface="Cambria Math" panose="02040503050406030204" pitchFamily="18" charset="0"/>
                            </a:rPr>
                          </m:ctrlPr>
                        </m:fPr>
                        <m:num>
                          <m:r>
                            <a:rPr lang="en-GB" sz="2600" b="1" i="1">
                              <a:solidFill>
                                <a:srgbClr val="C00000"/>
                              </a:solidFill>
                              <a:latin typeface="Cambria Math" panose="02040503050406030204" pitchFamily="18" charset="0"/>
                            </a:rPr>
                            <m:t>𝝀</m:t>
                          </m:r>
                        </m:num>
                        <m:den>
                          <m:r>
                            <a:rPr lang="en-GB" sz="2600" b="1" i="1">
                              <a:solidFill>
                                <a:srgbClr val="C00000"/>
                              </a:solidFill>
                              <a:latin typeface="Cambria Math" panose="02040503050406030204" pitchFamily="18" charset="0"/>
                            </a:rPr>
                            <m:t>𝟐</m:t>
                          </m:r>
                        </m:den>
                      </m:f>
                    </m:oMath>
                  </m:oMathPara>
                </a14:m>
                <a:endParaRPr lang="en-GB" b="1" dirty="0">
                  <a:solidFill>
                    <a:srgbClr val="C00000"/>
                  </a:solidFill>
                </a:endParaRPr>
              </a:p>
            </p:txBody>
          </p:sp>
        </mc:Choice>
        <mc:Fallback xmlns="">
          <p:sp>
            <p:nvSpPr>
              <p:cNvPr id="17" name="Object 3"/>
              <p:cNvSpPr txBox="1">
                <a:spLocks noRot="1" noChangeAspect="1" noMove="1" noResize="1" noEditPoints="1" noAdjustHandles="1" noChangeArrowheads="1" noChangeShapeType="1" noTextEdit="1"/>
              </p:cNvSpPr>
              <p:nvPr/>
            </p:nvSpPr>
            <p:spPr bwMode="auto">
              <a:xfrm>
                <a:off x="5688013" y="4098925"/>
                <a:ext cx="1368425" cy="831850"/>
              </a:xfrm>
              <a:prstGeom prst="rect">
                <a:avLst/>
              </a:prstGeom>
              <a:blipFill rotWithShape="1">
                <a:blip r:embed="rId4"/>
                <a:stretch>
                  <a:fillRect l="-23" r="23"/>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1249862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7"/>
          <p:cNvSpPr/>
          <p:nvPr/>
        </p:nvSpPr>
        <p:spPr>
          <a:xfrm>
            <a:off x="0" y="3314700"/>
            <a:ext cx="9144000" cy="0"/>
          </a:xfrm>
          <a:prstGeom prst="rect">
            <a:avLst/>
          </a:prstGeom>
          <a:noFill/>
          <a:ln w="9525">
            <a:noFill/>
          </a:ln>
        </p:spPr>
        <p:txBody>
          <a:bodyPr wrap="none" anchor="ctr">
            <a:spAutoFit/>
          </a:bodyPr>
          <a:lstStyle/>
          <a:p>
            <a:pPr eaLnBrk="1" hangingPunct="1"/>
            <a:endParaRPr lang="zh-CN" altLang="en-US" dirty="0">
              <a:latin typeface="Arial" panose="020B0604020202020204" pitchFamily="34" charset="0"/>
            </a:endParaRPr>
          </a:p>
        </p:txBody>
      </p:sp>
      <p:sp>
        <p:nvSpPr>
          <p:cNvPr id="2059" name="Rectangle 46"/>
          <p:cNvSpPr/>
          <p:nvPr/>
        </p:nvSpPr>
        <p:spPr>
          <a:xfrm>
            <a:off x="233363" y="115888"/>
            <a:ext cx="8083550" cy="584200"/>
          </a:xfrm>
          <a:prstGeom prst="rect">
            <a:avLst/>
          </a:prstGeom>
          <a:noFill/>
          <a:ln w="9525">
            <a:noFill/>
          </a:ln>
        </p:spPr>
        <p:txBody>
          <a:bodyPr>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二 实验原理</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400" b="1" dirty="0" smtClean="0">
                <a:solidFill>
                  <a:srgbClr val="006666"/>
                </a:solidFill>
                <a:latin typeface="微软雅黑" panose="020B0503020204020204" pitchFamily="34" charset="-122"/>
                <a:ea typeface="微软雅黑" panose="020B0503020204020204" pitchFamily="34" charset="-122"/>
              </a:rPr>
              <a:t>2.3</a:t>
            </a:r>
            <a:r>
              <a:rPr lang="zh-CN" altLang="en-US" sz="2400" b="1" dirty="0" smtClean="0">
                <a:solidFill>
                  <a:srgbClr val="006666"/>
                </a:solidFill>
                <a:latin typeface="微软雅黑" panose="020B0503020204020204" pitchFamily="34" charset="-122"/>
                <a:ea typeface="微软雅黑" panose="020B0503020204020204" pitchFamily="34" charset="-122"/>
              </a:rPr>
              <a:t>迈克尔逊</a:t>
            </a:r>
            <a:r>
              <a:rPr lang="zh-CN" altLang="en-US" sz="2400" b="1" dirty="0">
                <a:solidFill>
                  <a:srgbClr val="006666"/>
                </a:solidFill>
                <a:latin typeface="微软雅黑" panose="020B0503020204020204" pitchFamily="34" charset="-122"/>
                <a:ea typeface="微软雅黑" panose="020B0503020204020204" pitchFamily="34" charset="-122"/>
              </a:rPr>
              <a:t>干涉仪原理</a:t>
            </a:r>
          </a:p>
        </p:txBody>
      </p:sp>
      <p:sp>
        <p:nvSpPr>
          <p:cNvPr id="4" name="矩形 3"/>
          <p:cNvSpPr/>
          <p:nvPr/>
        </p:nvSpPr>
        <p:spPr>
          <a:xfrm>
            <a:off x="499494" y="1051786"/>
            <a:ext cx="2954655"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迈克尔逊干涉仪光路</a:t>
            </a:r>
            <a:endParaRPr lang="zh-CN" altLang="en-US" sz="2400" dirty="0"/>
          </a:p>
        </p:txBody>
      </p:sp>
      <p:sp>
        <p:nvSpPr>
          <p:cNvPr id="6" name="矩形 5"/>
          <p:cNvSpPr/>
          <p:nvPr/>
        </p:nvSpPr>
        <p:spPr>
          <a:xfrm>
            <a:off x="6590315" y="2153425"/>
            <a:ext cx="2374952" cy="2754600"/>
          </a:xfrm>
          <a:prstGeom prst="rect">
            <a:avLst/>
          </a:prstGeom>
        </p:spPr>
        <p:txBody>
          <a:bodyPr wrap="square">
            <a:spAutoFit/>
          </a:bodyPr>
          <a:lstStyle/>
          <a:p>
            <a:pPr lvl="0" eaLnBrk="1" fontAlgn="auto" hangingPunct="1">
              <a:spcBef>
                <a:spcPts val="0"/>
              </a:spcBef>
              <a:spcAft>
                <a:spcPts val="0"/>
              </a:spcAft>
              <a:defRPr/>
            </a:pPr>
            <a:r>
              <a:rPr lang="zh-CN" altLang="en-US" dirty="0">
                <a:solidFill>
                  <a:srgbClr val="000066"/>
                </a:solidFill>
                <a:latin typeface="华文中宋" panose="02010600040101010101" pitchFamily="2" charset="-122"/>
                <a:ea typeface="华文中宋" panose="02010600040101010101" pitchFamily="2" charset="-122"/>
              </a:rPr>
              <a:t>分束镜将入射光分成两束，一束反射至反射镜</a:t>
            </a:r>
            <a:r>
              <a:rPr lang="en-US" altLang="zh-CN" dirty="0" smtClean="0">
                <a:solidFill>
                  <a:srgbClr val="000066"/>
                </a:solidFill>
                <a:latin typeface="华文中宋" panose="02010600040101010101" pitchFamily="2" charset="-122"/>
                <a:ea typeface="华文中宋" panose="02010600040101010101" pitchFamily="2" charset="-122"/>
              </a:rPr>
              <a:t>M</a:t>
            </a:r>
            <a:r>
              <a:rPr lang="en-US" altLang="zh-CN" sz="1100" dirty="0" smtClean="0">
                <a:solidFill>
                  <a:srgbClr val="000066"/>
                </a:solidFill>
                <a:latin typeface="华文中宋" panose="02010600040101010101" pitchFamily="2" charset="-122"/>
                <a:ea typeface="华文中宋" panose="02010600040101010101" pitchFamily="2" charset="-122"/>
              </a:rPr>
              <a:t>2</a:t>
            </a:r>
            <a:r>
              <a:rPr lang="zh-CN" altLang="en-US" dirty="0" smtClean="0">
                <a:solidFill>
                  <a:srgbClr val="000066"/>
                </a:solidFill>
                <a:latin typeface="华文中宋" panose="02010600040101010101" pitchFamily="2" charset="-122"/>
                <a:ea typeface="华文中宋" panose="02010600040101010101" pitchFamily="2" charset="-122"/>
              </a:rPr>
              <a:t>，</a:t>
            </a:r>
            <a:r>
              <a:rPr lang="zh-CN" altLang="en-US" dirty="0">
                <a:solidFill>
                  <a:srgbClr val="000066"/>
                </a:solidFill>
                <a:latin typeface="华文中宋" panose="02010600040101010101" pitchFamily="2" charset="-122"/>
                <a:ea typeface="华文中宋" panose="02010600040101010101" pitchFamily="2" charset="-122"/>
              </a:rPr>
              <a:t>另一束透射至反射镜</a:t>
            </a:r>
            <a:r>
              <a:rPr lang="en-US" altLang="zh-CN" dirty="0" smtClean="0">
                <a:solidFill>
                  <a:srgbClr val="000066"/>
                </a:solidFill>
                <a:latin typeface="华文中宋" panose="02010600040101010101" pitchFamily="2" charset="-122"/>
                <a:ea typeface="华文中宋" panose="02010600040101010101" pitchFamily="2" charset="-122"/>
              </a:rPr>
              <a:t>M</a:t>
            </a:r>
            <a:r>
              <a:rPr lang="en-US" altLang="zh-CN" sz="1200" dirty="0" smtClean="0">
                <a:solidFill>
                  <a:srgbClr val="000066"/>
                </a:solidFill>
                <a:latin typeface="华文中宋" panose="02010600040101010101" pitchFamily="2" charset="-122"/>
                <a:ea typeface="华文中宋" panose="02010600040101010101" pitchFamily="2" charset="-122"/>
              </a:rPr>
              <a:t>1</a:t>
            </a:r>
            <a:r>
              <a:rPr lang="zh-CN" altLang="en-US" dirty="0" smtClean="0">
                <a:solidFill>
                  <a:srgbClr val="000066"/>
                </a:solidFill>
                <a:latin typeface="华文中宋" panose="02010600040101010101" pitchFamily="2" charset="-122"/>
                <a:ea typeface="华文中宋" panose="02010600040101010101" pitchFamily="2" charset="-122"/>
              </a:rPr>
              <a:t>，</a:t>
            </a:r>
            <a:r>
              <a:rPr lang="zh-CN" altLang="en-US" dirty="0">
                <a:solidFill>
                  <a:srgbClr val="000066"/>
                </a:solidFill>
                <a:latin typeface="华文中宋" panose="02010600040101010101" pitchFamily="2" charset="-122"/>
                <a:ea typeface="华文中宋" panose="02010600040101010101" pitchFamily="2" charset="-122"/>
              </a:rPr>
              <a:t>在观测者看来，等效于在前方有两个光源</a:t>
            </a:r>
            <a:r>
              <a:rPr lang="en-US" altLang="zh-CN" dirty="0">
                <a:solidFill>
                  <a:srgbClr val="000066"/>
                </a:solidFill>
                <a:latin typeface="华文中宋" panose="02010600040101010101" pitchFamily="2" charset="-122"/>
                <a:ea typeface="华文中宋" panose="02010600040101010101" pitchFamily="2" charset="-122"/>
              </a:rPr>
              <a:t>S</a:t>
            </a:r>
            <a:r>
              <a:rPr lang="en-US" altLang="zh-CN" sz="1200" dirty="0">
                <a:solidFill>
                  <a:srgbClr val="000066"/>
                </a:solidFill>
                <a:latin typeface="华文中宋" panose="02010600040101010101" pitchFamily="2" charset="-122"/>
                <a:ea typeface="华文中宋" panose="02010600040101010101" pitchFamily="2" charset="-122"/>
              </a:rPr>
              <a:t>1</a:t>
            </a:r>
            <a:r>
              <a:rPr lang="zh-CN" altLang="en-US" dirty="0">
                <a:solidFill>
                  <a:srgbClr val="000066"/>
                </a:solidFill>
                <a:latin typeface="华文中宋" panose="02010600040101010101" pitchFamily="2" charset="-122"/>
                <a:ea typeface="华文中宋" panose="02010600040101010101" pitchFamily="2" charset="-122"/>
              </a:rPr>
              <a:t>和</a:t>
            </a:r>
            <a:r>
              <a:rPr lang="en-US" altLang="zh-CN" dirty="0">
                <a:solidFill>
                  <a:srgbClr val="000066"/>
                </a:solidFill>
                <a:latin typeface="华文中宋" panose="02010600040101010101" pitchFamily="2" charset="-122"/>
                <a:ea typeface="华文中宋" panose="02010600040101010101" pitchFamily="2" charset="-122"/>
              </a:rPr>
              <a:t>S</a:t>
            </a:r>
            <a:r>
              <a:rPr lang="en-US" altLang="zh-CN" sz="1100" dirty="0">
                <a:solidFill>
                  <a:srgbClr val="000066"/>
                </a:solidFill>
                <a:latin typeface="华文中宋" panose="02010600040101010101" pitchFamily="2" charset="-122"/>
                <a:ea typeface="华文中宋" panose="02010600040101010101" pitchFamily="2" charset="-122"/>
              </a:rPr>
              <a:t>2</a:t>
            </a:r>
            <a:r>
              <a:rPr lang="zh-CN" altLang="en-US" dirty="0">
                <a:solidFill>
                  <a:srgbClr val="000066"/>
                </a:solidFill>
                <a:latin typeface="华文中宋" panose="02010600040101010101" pitchFamily="2" charset="-122"/>
                <a:ea typeface="华文中宋" panose="02010600040101010101" pitchFamily="2" charset="-122"/>
              </a:rPr>
              <a:t>。</a:t>
            </a:r>
            <a:endParaRPr lang="en-GB" altLang="zh-CN" sz="1100" dirty="0">
              <a:solidFill>
                <a:srgbClr val="000066"/>
              </a:solidFill>
              <a:latin typeface="华文中宋" panose="02010600040101010101" pitchFamily="2" charset="-122"/>
              <a:ea typeface="华文中宋" panose="02010600040101010101" pitchFamily="2" charset="-122"/>
            </a:endParaRPr>
          </a:p>
          <a:p>
            <a:pPr lvl="0" eaLnBrk="1" fontAlgn="auto" hangingPunct="1">
              <a:spcBef>
                <a:spcPts val="0"/>
              </a:spcBef>
              <a:spcAft>
                <a:spcPts val="0"/>
              </a:spcAft>
              <a:defRPr/>
            </a:pPr>
            <a:endParaRPr lang="en-GB" altLang="zh-CN" sz="1100" dirty="0">
              <a:solidFill>
                <a:srgbClr val="000066"/>
              </a:solidFill>
              <a:latin typeface="华文中宋" panose="02010600040101010101" pitchFamily="2" charset="-122"/>
              <a:ea typeface="华文中宋" panose="02010600040101010101" pitchFamily="2" charset="-122"/>
            </a:endParaRPr>
          </a:p>
          <a:p>
            <a:pPr eaLnBrk="1" fontAlgn="auto" hangingPunct="1">
              <a:spcBef>
                <a:spcPts val="0"/>
              </a:spcBef>
              <a:spcAft>
                <a:spcPts val="0"/>
              </a:spcAft>
              <a:defRPr/>
            </a:pPr>
            <a:r>
              <a:rPr lang="en-US" altLang="zh-CN" dirty="0">
                <a:solidFill>
                  <a:srgbClr val="000066"/>
                </a:solidFill>
                <a:latin typeface="华文中宋" panose="02010600040101010101" pitchFamily="2" charset="-122"/>
                <a:ea typeface="华文中宋" panose="02010600040101010101" pitchFamily="2" charset="-122"/>
              </a:rPr>
              <a:t>S</a:t>
            </a:r>
            <a:r>
              <a:rPr lang="en-US" altLang="zh-CN" sz="1200" dirty="0">
                <a:solidFill>
                  <a:srgbClr val="000066"/>
                </a:solidFill>
                <a:latin typeface="华文中宋" panose="02010600040101010101" pitchFamily="2" charset="-122"/>
                <a:ea typeface="华文中宋" panose="02010600040101010101" pitchFamily="2" charset="-122"/>
              </a:rPr>
              <a:t>1</a:t>
            </a:r>
            <a:r>
              <a:rPr lang="zh-CN" altLang="en-US" dirty="0">
                <a:solidFill>
                  <a:srgbClr val="000066"/>
                </a:solidFill>
                <a:latin typeface="华文中宋" panose="02010600040101010101" pitchFamily="2" charset="-122"/>
                <a:ea typeface="华文中宋" panose="02010600040101010101" pitchFamily="2" charset="-122"/>
              </a:rPr>
              <a:t>和</a:t>
            </a:r>
            <a:r>
              <a:rPr lang="en-US" altLang="zh-CN" dirty="0">
                <a:solidFill>
                  <a:srgbClr val="000066"/>
                </a:solidFill>
                <a:latin typeface="华文中宋" panose="02010600040101010101" pitchFamily="2" charset="-122"/>
                <a:ea typeface="华文中宋" panose="02010600040101010101" pitchFamily="2" charset="-122"/>
              </a:rPr>
              <a:t>S</a:t>
            </a:r>
            <a:r>
              <a:rPr lang="en-US" altLang="zh-CN" sz="1100" dirty="0">
                <a:solidFill>
                  <a:srgbClr val="000066"/>
                </a:solidFill>
                <a:latin typeface="华文中宋" panose="02010600040101010101" pitchFamily="2" charset="-122"/>
                <a:ea typeface="华文中宋" panose="02010600040101010101" pitchFamily="2" charset="-122"/>
              </a:rPr>
              <a:t>2</a:t>
            </a:r>
            <a:r>
              <a:rPr lang="zh-CN" altLang="en-US" dirty="0">
                <a:solidFill>
                  <a:srgbClr val="000066"/>
                </a:solidFill>
                <a:latin typeface="华文中宋" panose="02010600040101010101" pitchFamily="2" charset="-122"/>
                <a:ea typeface="华文中宋" panose="02010600040101010101" pitchFamily="2" charset="-122"/>
              </a:rPr>
              <a:t>是相干光源，在屏形成干涉条纹。</a:t>
            </a:r>
            <a:endParaRPr lang="zh-CN" altLang="en-US" dirty="0"/>
          </a:p>
          <a:p>
            <a:pPr lvl="0" eaLnBrk="1" fontAlgn="auto" hangingPunct="1">
              <a:spcBef>
                <a:spcPts val="0"/>
              </a:spcBef>
              <a:spcAft>
                <a:spcPts val="0"/>
              </a:spcAft>
              <a:defRPr/>
            </a:pPr>
            <a:endParaRPr lang="zh-CN" altLang="en-US" dirty="0"/>
          </a:p>
        </p:txBody>
      </p:sp>
      <p:pic>
        <p:nvPicPr>
          <p:cNvPr id="7" name="图片 6"/>
          <p:cNvPicPr>
            <a:picLocks noChangeAspect="1"/>
          </p:cNvPicPr>
          <p:nvPr/>
        </p:nvPicPr>
        <p:blipFill>
          <a:blip r:embed="rId3"/>
          <a:stretch>
            <a:fillRect/>
          </a:stretch>
        </p:blipFill>
        <p:spPr>
          <a:xfrm>
            <a:off x="180661" y="1700808"/>
            <a:ext cx="6326066" cy="3564870"/>
          </a:xfrm>
          <a:prstGeom prst="rect">
            <a:avLst/>
          </a:prstGeom>
        </p:spPr>
      </p:pic>
    </p:spTree>
    <p:extLst>
      <p:ext uri="{BB962C8B-B14F-4D97-AF65-F5344CB8AC3E}">
        <p14:creationId xmlns:p14="http://schemas.microsoft.com/office/powerpoint/2010/main" val="417908952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6"/>
          <p:cNvSpPr/>
          <p:nvPr/>
        </p:nvSpPr>
        <p:spPr>
          <a:xfrm>
            <a:off x="233362" y="115888"/>
            <a:ext cx="7434981" cy="584775"/>
          </a:xfrm>
          <a:prstGeom prst="rect">
            <a:avLst/>
          </a:prstGeom>
          <a:noFill/>
          <a:ln w="9525">
            <a:noFill/>
          </a:ln>
        </p:spPr>
        <p:txBody>
          <a:bodyPr wrap="square">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二、 实验原理</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400" b="1" dirty="0" smtClean="0">
                <a:solidFill>
                  <a:srgbClr val="006666"/>
                </a:solidFill>
                <a:latin typeface="微软雅黑" panose="020B0503020204020204" pitchFamily="34" charset="-122"/>
                <a:ea typeface="微软雅黑" panose="020B0503020204020204" pitchFamily="34" charset="-122"/>
              </a:rPr>
              <a:t>2.4</a:t>
            </a:r>
            <a:r>
              <a:rPr lang="zh-CN" altLang="en-US" sz="2400" b="1" dirty="0" smtClean="0">
                <a:solidFill>
                  <a:srgbClr val="006666"/>
                </a:solidFill>
                <a:latin typeface="微软雅黑" panose="020B0503020204020204" pitchFamily="34" charset="-122"/>
                <a:ea typeface="微软雅黑" panose="020B0503020204020204" pitchFamily="34" charset="-122"/>
              </a:rPr>
              <a:t>平均</a:t>
            </a:r>
            <a:r>
              <a:rPr lang="zh-CN" altLang="en-US" sz="2400" b="1" dirty="0">
                <a:solidFill>
                  <a:srgbClr val="006666"/>
                </a:solidFill>
                <a:latin typeface="微软雅黑" panose="020B0503020204020204" pitchFamily="34" charset="-122"/>
                <a:ea typeface="微软雅黑" panose="020B0503020204020204" pitchFamily="34" charset="-122"/>
              </a:rPr>
              <a:t>线性热膨胀系数</a:t>
            </a:r>
          </a:p>
        </p:txBody>
      </p:sp>
      <p:sp>
        <p:nvSpPr>
          <p:cNvPr id="1029" name="Rectangle 84"/>
          <p:cNvSpPr/>
          <p:nvPr/>
        </p:nvSpPr>
        <p:spPr>
          <a:xfrm>
            <a:off x="2195513" y="1557338"/>
            <a:ext cx="9144000" cy="0"/>
          </a:xfrm>
          <a:prstGeom prst="rect">
            <a:avLst/>
          </a:prstGeom>
          <a:noFill/>
          <a:ln w="9525">
            <a:noFill/>
          </a:ln>
        </p:spPr>
        <p:txBody>
          <a:bodyPr wrap="none" anchor="ctr">
            <a:spAutoFit/>
          </a:bodyPr>
          <a:lstStyle/>
          <a:p>
            <a:pPr eaLnBrk="1" hangingPunct="1"/>
            <a:endParaRPr lang="zh-CN" altLang="en-US" dirty="0">
              <a:latin typeface="Arial" panose="020B0604020202020204" pitchFamily="34" charset="0"/>
            </a:endParaRPr>
          </a:p>
        </p:txBody>
      </p:sp>
      <p:sp>
        <p:nvSpPr>
          <p:cNvPr id="9" name="Rectangle 12"/>
          <p:cNvSpPr>
            <a:spLocks noChangeArrowheads="1"/>
          </p:cNvSpPr>
          <p:nvPr/>
        </p:nvSpPr>
        <p:spPr bwMode="auto">
          <a:xfrm>
            <a:off x="504825" y="2128837"/>
            <a:ext cx="8134350"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800" b="1" dirty="0">
                <a:solidFill>
                  <a:srgbClr val="000066"/>
                </a:solidFill>
                <a:latin typeface="华文中宋" panose="02010600040101010101" pitchFamily="2" charset="-122"/>
                <a:ea typeface="华文中宋" panose="02010600040101010101" pitchFamily="2" charset="-122"/>
              </a:rPr>
              <a:t> 在实际的测量当中，通常测得的是固体材料在室温</a:t>
            </a:r>
            <a:r>
              <a:rPr lang="en-US" altLang="zh-CN" sz="2800" b="1" i="1" dirty="0">
                <a:solidFill>
                  <a:srgbClr val="C00000"/>
                </a:solidFill>
                <a:latin typeface="华文中宋" panose="02010600040101010101" pitchFamily="2" charset="-122"/>
                <a:ea typeface="华文中宋" panose="02010600040101010101" pitchFamily="2" charset="-122"/>
              </a:rPr>
              <a:t>T</a:t>
            </a:r>
            <a:r>
              <a:rPr lang="en-US" altLang="zh-CN" sz="2800" b="1" i="1" baseline="-25000" dirty="0">
                <a:solidFill>
                  <a:srgbClr val="C00000"/>
                </a:solidFill>
                <a:latin typeface="华文中宋" panose="02010600040101010101" pitchFamily="2" charset="-122"/>
                <a:ea typeface="华文中宋" panose="02010600040101010101" pitchFamily="2" charset="-122"/>
              </a:rPr>
              <a:t>1</a:t>
            </a:r>
            <a:r>
              <a:rPr lang="zh-CN" altLang="en-US" sz="2800" b="1" dirty="0">
                <a:solidFill>
                  <a:srgbClr val="000066"/>
                </a:solidFill>
                <a:latin typeface="华文中宋" panose="02010600040101010101" pitchFamily="2" charset="-122"/>
                <a:ea typeface="华文中宋" panose="02010600040101010101" pitchFamily="2" charset="-122"/>
              </a:rPr>
              <a:t>下的长度</a:t>
            </a:r>
            <a:r>
              <a:rPr lang="en-US" altLang="zh-CN" sz="2800" b="1" i="1" dirty="0">
                <a:solidFill>
                  <a:srgbClr val="C00000"/>
                </a:solidFill>
                <a:latin typeface="华文中宋" panose="02010600040101010101" pitchFamily="2" charset="-122"/>
                <a:ea typeface="华文中宋" panose="02010600040101010101" pitchFamily="2" charset="-122"/>
              </a:rPr>
              <a:t>L</a:t>
            </a:r>
            <a:r>
              <a:rPr lang="en-US" altLang="zh-CN" sz="2800" b="1" i="1" baseline="-25000" dirty="0">
                <a:solidFill>
                  <a:srgbClr val="C00000"/>
                </a:solidFill>
                <a:latin typeface="华文中宋" panose="02010600040101010101" pitchFamily="2" charset="-122"/>
                <a:ea typeface="华文中宋" panose="02010600040101010101" pitchFamily="2" charset="-122"/>
              </a:rPr>
              <a:t>1</a:t>
            </a:r>
            <a:r>
              <a:rPr lang="zh-CN" altLang="en-US" sz="2800" b="1" dirty="0">
                <a:solidFill>
                  <a:srgbClr val="000066"/>
                </a:solidFill>
                <a:latin typeface="华文中宋" panose="02010600040101010101" pitchFamily="2" charset="-122"/>
                <a:ea typeface="华文中宋" panose="02010600040101010101" pitchFamily="2" charset="-122"/>
              </a:rPr>
              <a:t>及其在温度</a:t>
            </a:r>
            <a:r>
              <a:rPr lang="en-US" altLang="zh-CN" sz="2800" b="1" i="1" dirty="0">
                <a:solidFill>
                  <a:srgbClr val="C00000"/>
                </a:solidFill>
                <a:latin typeface="华文中宋" panose="02010600040101010101" pitchFamily="2" charset="-122"/>
                <a:ea typeface="华文中宋" panose="02010600040101010101" pitchFamily="2" charset="-122"/>
              </a:rPr>
              <a:t>T</a:t>
            </a:r>
            <a:r>
              <a:rPr lang="en-US" altLang="zh-CN" sz="2800" b="1" i="1" baseline="-25000" dirty="0">
                <a:solidFill>
                  <a:srgbClr val="C00000"/>
                </a:solidFill>
                <a:latin typeface="华文中宋" panose="02010600040101010101" pitchFamily="2" charset="-122"/>
                <a:ea typeface="华文中宋" panose="02010600040101010101" pitchFamily="2" charset="-122"/>
              </a:rPr>
              <a:t>1</a:t>
            </a:r>
            <a:r>
              <a:rPr lang="zh-CN" altLang="en-US" sz="2800" b="1" dirty="0">
                <a:solidFill>
                  <a:srgbClr val="000066"/>
                </a:solidFill>
                <a:latin typeface="华文中宋" panose="02010600040101010101" pitchFamily="2" charset="-122"/>
                <a:ea typeface="华文中宋" panose="02010600040101010101" pitchFamily="2" charset="-122"/>
              </a:rPr>
              <a:t>至</a:t>
            </a:r>
            <a:r>
              <a:rPr lang="en-US" altLang="zh-CN" sz="2800" b="1" i="1" dirty="0">
                <a:solidFill>
                  <a:srgbClr val="C00000"/>
                </a:solidFill>
                <a:latin typeface="华文中宋" panose="02010600040101010101" pitchFamily="2" charset="-122"/>
                <a:ea typeface="华文中宋" panose="02010600040101010101" pitchFamily="2" charset="-122"/>
              </a:rPr>
              <a:t>T</a:t>
            </a:r>
            <a:r>
              <a:rPr lang="en-US" altLang="zh-CN" sz="2800" b="1" i="1" baseline="-25000" dirty="0">
                <a:solidFill>
                  <a:srgbClr val="C00000"/>
                </a:solidFill>
                <a:latin typeface="华文中宋" panose="02010600040101010101" pitchFamily="2" charset="-122"/>
                <a:ea typeface="华文中宋" panose="02010600040101010101" pitchFamily="2" charset="-122"/>
              </a:rPr>
              <a:t>2 </a:t>
            </a:r>
            <a:r>
              <a:rPr lang="zh-CN" altLang="en-US" sz="2800" b="1" dirty="0">
                <a:solidFill>
                  <a:srgbClr val="000066"/>
                </a:solidFill>
                <a:latin typeface="华文中宋" panose="02010600040101010101" pitchFamily="2" charset="-122"/>
                <a:ea typeface="华文中宋" panose="02010600040101010101" pitchFamily="2" charset="-122"/>
              </a:rPr>
              <a:t>之间的伸长量</a:t>
            </a:r>
            <a:r>
              <a:rPr lang="zh-CN" altLang="en-US" sz="2800" b="1" i="1" dirty="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800" b="1" i="1" dirty="0">
                <a:solidFill>
                  <a:srgbClr val="C00000"/>
                </a:solidFill>
                <a:latin typeface="华文中宋" panose="02010600040101010101" pitchFamily="2" charset="-122"/>
                <a:ea typeface="华文中宋" panose="02010600040101010101" pitchFamily="2" charset="-122"/>
              </a:rPr>
              <a:t>L</a:t>
            </a:r>
            <a:r>
              <a:rPr lang="en-US" altLang="zh-CN" sz="2800" b="1" i="1" baseline="-25000" dirty="0">
                <a:solidFill>
                  <a:srgbClr val="C00000"/>
                </a:solidFill>
                <a:latin typeface="华文中宋" panose="02010600040101010101" pitchFamily="2" charset="-122"/>
                <a:ea typeface="华文中宋" panose="02010600040101010101" pitchFamily="2" charset="-122"/>
              </a:rPr>
              <a:t>21</a:t>
            </a:r>
            <a:r>
              <a:rPr lang="zh-CN" altLang="en-US" sz="2800" b="1" dirty="0">
                <a:solidFill>
                  <a:srgbClr val="000066"/>
                </a:solidFill>
                <a:latin typeface="华文中宋" panose="02010600040101010101" pitchFamily="2" charset="-122"/>
                <a:ea typeface="华文中宋" panose="02010600040101010101" pitchFamily="2" charset="-122"/>
              </a:rPr>
              <a:t>就可以得到热膨胀系数，这样得到的线性热膨胀系数是平均线性热膨胀系数</a:t>
            </a:r>
            <a:r>
              <a:rPr lang="en-US" altLang="en-US" sz="2800" b="1" dirty="0">
                <a:solidFill>
                  <a:srgbClr val="000066"/>
                </a:solidFill>
                <a:latin typeface="华文中宋" panose="02010600040101010101" pitchFamily="2" charset="-122"/>
                <a:ea typeface="华文中宋" panose="02010600040101010101" pitchFamily="2" charset="-122"/>
              </a:rPr>
              <a:t> </a:t>
            </a:r>
            <a:r>
              <a:rPr lang="zh-CN" altLang="en-US" sz="2800" b="1" dirty="0">
                <a:solidFill>
                  <a:srgbClr val="000066"/>
                </a:solidFill>
                <a:latin typeface="华文中宋" panose="02010600040101010101" pitchFamily="2" charset="-122"/>
                <a:ea typeface="华文中宋" panose="02010600040101010101" pitchFamily="2" charset="-122"/>
              </a:rPr>
              <a:t>：</a:t>
            </a:r>
            <a:endParaRPr lang="en-US" altLang="zh-CN" sz="2800" b="1" dirty="0">
              <a:solidFill>
                <a:srgbClr val="000066"/>
              </a:solidFill>
              <a:latin typeface="华文中宋" panose="02010600040101010101" pitchFamily="2" charset="-122"/>
              <a:ea typeface="华文中宋" panose="02010600040101010101" pitchFamily="2" charset="-122"/>
            </a:endParaRPr>
          </a:p>
        </p:txBody>
      </p:sp>
      <p:sp>
        <p:nvSpPr>
          <p:cNvPr id="10" name="TextBox 17"/>
          <p:cNvSpPr txBox="1">
            <a:spLocks noChangeArrowheads="1"/>
          </p:cNvSpPr>
          <p:nvPr/>
        </p:nvSpPr>
        <p:spPr bwMode="auto">
          <a:xfrm>
            <a:off x="5888186" y="5141913"/>
            <a:ext cx="25368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800" b="1" dirty="0">
                <a:solidFill>
                  <a:srgbClr val="000066"/>
                </a:solidFill>
                <a:latin typeface="华文中宋" panose="02010600040101010101" pitchFamily="2" charset="-122"/>
                <a:ea typeface="华文中宋" panose="02010600040101010101" pitchFamily="2" charset="-122"/>
              </a:rPr>
              <a:t>（</a:t>
            </a:r>
            <a:r>
              <a:rPr lang="en-US" altLang="zh-CN" sz="2800" b="1" dirty="0">
                <a:solidFill>
                  <a:srgbClr val="000066"/>
                </a:solidFill>
                <a:latin typeface="华文中宋" panose="02010600040101010101" pitchFamily="2" charset="-122"/>
                <a:ea typeface="华文中宋" panose="02010600040101010101" pitchFamily="2" charset="-122"/>
              </a:rPr>
              <a:t>1</a:t>
            </a:r>
            <a:r>
              <a:rPr lang="zh-CN" altLang="en-US" sz="2800" b="1" dirty="0">
                <a:solidFill>
                  <a:srgbClr val="000066"/>
                </a:solidFill>
                <a:latin typeface="华文中宋" panose="02010600040101010101" pitchFamily="2" charset="-122"/>
                <a:ea typeface="华文中宋" panose="02010600040101010101" pitchFamily="2" charset="-122"/>
              </a:rPr>
              <a:t>）</a:t>
            </a:r>
          </a:p>
        </p:txBody>
      </p:sp>
      <mc:AlternateContent xmlns:mc="http://schemas.openxmlformats.org/markup-compatibility/2006" xmlns:a14="http://schemas.microsoft.com/office/drawing/2010/main">
        <mc:Choice Requires="a14">
          <p:sp>
            <p:nvSpPr>
              <p:cNvPr id="11" name="文本框 10"/>
              <p:cNvSpPr txBox="1"/>
              <p:nvPr/>
            </p:nvSpPr>
            <p:spPr>
              <a:xfrm>
                <a:off x="2003152" y="5013176"/>
                <a:ext cx="4335289" cy="754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𝜶</m:t>
                      </m:r>
                      <m:r>
                        <a:rPr lang="zh-CN" altLang="en-US"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𝑳</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𝑳</m:t>
                              </m:r>
                            </m:e>
                            <m:sub>
                              <m:r>
                                <a:rPr lang="en-US" altLang="zh-CN" sz="2400" b="1" i="1" smtClean="0">
                                  <a:latin typeface="Cambria Math" panose="02040503050406030204" pitchFamily="18" charset="0"/>
                                </a:rPr>
                                <m:t>𝟏</m:t>
                              </m:r>
                            </m:sub>
                          </m:sSub>
                        </m:num>
                        <m:den>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𝑳</m:t>
                              </m:r>
                            </m:e>
                            <m:sub>
                              <m:r>
                                <a:rPr lang="en-US" altLang="zh-CN" sz="2400" b="1" i="1" smtClean="0">
                                  <a:latin typeface="Cambria Math" panose="02040503050406030204" pitchFamily="18" charset="0"/>
                                </a:rPr>
                                <m:t>𝟏</m:t>
                              </m:r>
                            </m:sub>
                          </m:sSub>
                          <m:d>
                            <m:dPr>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𝑻</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𝑻</m:t>
                                  </m:r>
                                </m:e>
                                <m:sub>
                                  <m:r>
                                    <a:rPr lang="en-US" altLang="zh-CN" sz="2400" b="1" i="1" smtClean="0">
                                      <a:latin typeface="Cambria Math" panose="02040503050406030204" pitchFamily="18" charset="0"/>
                                    </a:rPr>
                                    <m:t>𝟏</m:t>
                                  </m:r>
                                </m:sub>
                              </m:sSub>
                            </m:e>
                          </m:d>
                        </m:den>
                      </m:f>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𝑳</m:t>
                              </m:r>
                            </m:e>
                            <m:sub>
                              <m:r>
                                <a:rPr lang="en-US" altLang="zh-CN" sz="2400" b="1" i="1" smtClean="0">
                                  <a:latin typeface="Cambria Math" panose="02040503050406030204" pitchFamily="18" charset="0"/>
                                  <a:ea typeface="Cambria Math" panose="02040503050406030204" pitchFamily="18" charset="0"/>
                                </a:rPr>
                                <m:t>𝟐𝟏</m:t>
                              </m:r>
                            </m:sub>
                          </m:sSub>
                        </m:num>
                        <m:den>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𝑳</m:t>
                              </m:r>
                            </m:e>
                            <m:sub>
                              <m:r>
                                <a:rPr lang="en-US" altLang="zh-CN" sz="2400" b="1" i="1" smtClean="0">
                                  <a:latin typeface="Cambria Math" panose="02040503050406030204" pitchFamily="18" charset="0"/>
                                </a:rPr>
                                <m:t>𝟏</m:t>
                              </m:r>
                            </m:sub>
                          </m:sSub>
                          <m:d>
                            <m:dPr>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𝑻</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𝑻</m:t>
                                  </m:r>
                                </m:e>
                                <m:sub>
                                  <m:r>
                                    <a:rPr lang="en-US" altLang="zh-CN" sz="2400" b="1" i="1" smtClean="0">
                                      <a:latin typeface="Cambria Math" panose="02040503050406030204" pitchFamily="18" charset="0"/>
                                    </a:rPr>
                                    <m:t>𝟏</m:t>
                                  </m:r>
                                </m:sub>
                              </m:sSub>
                            </m:e>
                          </m:d>
                        </m:den>
                      </m:f>
                    </m:oMath>
                  </m:oMathPara>
                </a14:m>
                <a:endParaRPr lang="zh-CN" altLang="en-US" sz="24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003152" y="5013176"/>
                <a:ext cx="4335289" cy="754309"/>
              </a:xfrm>
              <a:prstGeom prst="rect">
                <a:avLst/>
              </a:prstGeom>
              <a:blipFill rotWithShape="1">
                <a:blip r:embed="rId3"/>
                <a:stretch>
                  <a:fillRect l="-8" t="-64" r="-442" b="55"/>
                </a:stretch>
              </a:blipFill>
            </p:spPr>
            <p:txBody>
              <a:bodyPr/>
              <a:lstStyle/>
              <a:p>
                <a:r>
                  <a:rPr lang="zh-CN" altLang="en-US">
                    <a:noFill/>
                  </a:rPr>
                  <a:t> </a:t>
                </a:r>
              </a:p>
            </p:txBody>
          </p:sp>
        </mc:Fallback>
      </mc:AlternateContent>
      <p:sp>
        <p:nvSpPr>
          <p:cNvPr id="7" name="Rectangle 12"/>
          <p:cNvSpPr>
            <a:spLocks noChangeArrowheads="1"/>
          </p:cNvSpPr>
          <p:nvPr/>
        </p:nvSpPr>
        <p:spPr bwMode="auto">
          <a:xfrm>
            <a:off x="504825" y="810646"/>
            <a:ext cx="8134350" cy="1308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800" b="1" dirty="0">
                <a:latin typeface="华文中宋" panose="02010600040101010101" pitchFamily="2" charset="-122"/>
                <a:ea typeface="华文中宋" panose="02010600040101010101" pitchFamily="2" charset="-122"/>
              </a:rPr>
              <a:t>线性热膨胀系数</a:t>
            </a:r>
            <a:r>
              <a:rPr lang="en-US" altLang="en-US" sz="2800" b="1" dirty="0">
                <a:latin typeface="华文中宋" panose="02010600040101010101" pitchFamily="2" charset="-122"/>
                <a:ea typeface="华文中宋" panose="02010600040101010101" pitchFamily="2" charset="-122"/>
              </a:rPr>
              <a:t> </a:t>
            </a:r>
            <a:r>
              <a:rPr lang="zh-CN" altLang="en-US" sz="2800" b="1" dirty="0">
                <a:latin typeface="华文中宋" panose="02010600040101010101" pitchFamily="2" charset="-122"/>
                <a:ea typeface="华文中宋" panose="02010600040101010101" pitchFamily="2" charset="-122"/>
              </a:rPr>
              <a:t>：</a:t>
            </a:r>
            <a:r>
              <a:rPr lang="zh-CN" altLang="en-US" sz="2800" b="1" dirty="0">
                <a:solidFill>
                  <a:srgbClr val="000066"/>
                </a:solidFill>
                <a:latin typeface="华文中宋" panose="02010600040101010101" pitchFamily="2" charset="-122"/>
                <a:ea typeface="华文中宋" panose="02010600040101010101" pitchFamily="2" charset="-122"/>
              </a:rPr>
              <a:t>固体物质的温度每改变</a:t>
            </a:r>
            <a:r>
              <a:rPr lang="en-US" altLang="zh-CN" sz="2800" b="1" dirty="0">
                <a:solidFill>
                  <a:srgbClr val="000066"/>
                </a:solidFill>
                <a:latin typeface="华文中宋" panose="02010600040101010101" pitchFamily="2" charset="-122"/>
                <a:ea typeface="华文中宋" panose="02010600040101010101" pitchFamily="2" charset="-122"/>
              </a:rPr>
              <a:t>1</a:t>
            </a:r>
            <a:r>
              <a:rPr lang="zh-CN" altLang="en-US" sz="2800" b="1" dirty="0">
                <a:solidFill>
                  <a:srgbClr val="000066"/>
                </a:solidFill>
                <a:latin typeface="华文中宋" panose="02010600040101010101" pitchFamily="2" charset="-122"/>
                <a:ea typeface="华文中宋" panose="02010600040101010101" pitchFamily="2" charset="-122"/>
              </a:rPr>
              <a:t>℃时，  </a:t>
            </a:r>
            <a:endParaRPr lang="en-US" altLang="zh-CN" sz="2800" b="1" dirty="0">
              <a:solidFill>
                <a:srgbClr val="000066"/>
              </a:solidFill>
              <a:latin typeface="华文中宋" panose="02010600040101010101" pitchFamily="2" charset="-122"/>
              <a:ea typeface="华文中宋" panose="02010600040101010101" pitchFamily="2" charset="-122"/>
            </a:endParaRPr>
          </a:p>
          <a:p>
            <a:pPr eaLnBrk="1" hangingPunct="1">
              <a:lnSpc>
                <a:spcPct val="150000"/>
              </a:lnSpc>
              <a:buFont typeface="Arial" panose="020B0604020202020204" pitchFamily="34" charset="0"/>
              <a:buNone/>
            </a:pPr>
            <a:r>
              <a:rPr lang="en-US" altLang="zh-CN" sz="2800" b="1" dirty="0">
                <a:solidFill>
                  <a:srgbClr val="000066"/>
                </a:solidFill>
                <a:latin typeface="华文中宋" panose="02010600040101010101" pitchFamily="2" charset="-122"/>
                <a:ea typeface="华文中宋" panose="02010600040101010101" pitchFamily="2" charset="-122"/>
              </a:rPr>
              <a:t>   </a:t>
            </a:r>
            <a:r>
              <a:rPr lang="zh-CN" altLang="en-US" sz="2800" b="1" dirty="0">
                <a:solidFill>
                  <a:srgbClr val="000066"/>
                </a:solidFill>
                <a:latin typeface="华文中宋" panose="02010600040101010101" pitchFamily="2" charset="-122"/>
                <a:ea typeface="华文中宋" panose="02010600040101010101" pitchFamily="2" charset="-122"/>
              </a:rPr>
              <a:t>单位长度的伸长量。</a:t>
            </a:r>
            <a:endParaRPr lang="en-US" altLang="zh-CN" sz="2800" b="1" dirty="0">
              <a:solidFill>
                <a:srgbClr val="000066"/>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92534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17"/>
          <p:cNvSpPr/>
          <p:nvPr/>
        </p:nvSpPr>
        <p:spPr>
          <a:xfrm>
            <a:off x="0" y="3378200"/>
            <a:ext cx="9144000" cy="0"/>
          </a:xfrm>
          <a:prstGeom prst="rect">
            <a:avLst/>
          </a:prstGeom>
          <a:noFill/>
          <a:ln w="9525">
            <a:noFill/>
          </a:ln>
        </p:spPr>
        <p:txBody>
          <a:bodyPr wrap="none" anchor="ctr">
            <a:spAutoFit/>
          </a:bodyPr>
          <a:lstStyle/>
          <a:p>
            <a:pPr eaLnBrk="1" hangingPunct="1"/>
            <a:endParaRPr lang="zh-CN" altLang="en-US" dirty="0">
              <a:latin typeface="Arial" panose="020B0604020202020204" pitchFamily="34" charset="0"/>
            </a:endParaRPr>
          </a:p>
        </p:txBody>
      </p:sp>
      <p:sp>
        <p:nvSpPr>
          <p:cNvPr id="2059" name="Rectangle 46"/>
          <p:cNvSpPr/>
          <p:nvPr/>
        </p:nvSpPr>
        <p:spPr>
          <a:xfrm>
            <a:off x="233363" y="115888"/>
            <a:ext cx="8083550" cy="584200"/>
          </a:xfrm>
          <a:prstGeom prst="rect">
            <a:avLst/>
          </a:prstGeom>
          <a:noFill/>
          <a:ln w="9525">
            <a:noFill/>
          </a:ln>
        </p:spPr>
        <p:txBody>
          <a:bodyPr>
            <a:spAutoFit/>
          </a:bodyPr>
          <a:lstStyle/>
          <a:p>
            <a:pPr eaLnBrk="1" hangingPunct="1"/>
            <a:r>
              <a:rPr lang="zh-CN" altLang="en-US" sz="3200" b="1" dirty="0">
                <a:solidFill>
                  <a:srgbClr val="FF0000"/>
                </a:solidFill>
                <a:latin typeface="微软雅黑" panose="020B0503020204020204" pitchFamily="34" charset="-122"/>
                <a:ea typeface="微软雅黑" panose="020B0503020204020204" pitchFamily="34" charset="-122"/>
              </a:rPr>
              <a:t>二 实验原理</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400" b="1" dirty="0" smtClean="0">
                <a:solidFill>
                  <a:srgbClr val="006666"/>
                </a:solidFill>
                <a:latin typeface="微软雅黑" panose="020B0503020204020204" pitchFamily="34" charset="-122"/>
                <a:ea typeface="微软雅黑" panose="020B0503020204020204" pitchFamily="34" charset="-122"/>
              </a:rPr>
              <a:t>2.5</a:t>
            </a:r>
            <a:r>
              <a:rPr lang="zh-CN" altLang="en-US" sz="2400" b="1" dirty="0" smtClean="0">
                <a:solidFill>
                  <a:srgbClr val="006666"/>
                </a:solidFill>
                <a:latin typeface="微软雅黑" panose="020B0503020204020204" pitchFamily="34" charset="-122"/>
                <a:ea typeface="微软雅黑" panose="020B0503020204020204" pitchFamily="34" charset="-122"/>
              </a:rPr>
              <a:t>干涉</a:t>
            </a:r>
            <a:r>
              <a:rPr lang="zh-CN" altLang="en-US" sz="2400" b="1" dirty="0">
                <a:solidFill>
                  <a:srgbClr val="006666"/>
                </a:solidFill>
                <a:latin typeface="微软雅黑" panose="020B0503020204020204" pitchFamily="34" charset="-122"/>
                <a:ea typeface="微软雅黑" panose="020B0503020204020204" pitchFamily="34" charset="-122"/>
              </a:rPr>
              <a:t>法测量线膨胀系数</a:t>
            </a:r>
          </a:p>
        </p:txBody>
      </p:sp>
      <mc:AlternateContent xmlns:mc="http://schemas.openxmlformats.org/markup-compatibility/2006" xmlns:a14="http://schemas.microsoft.com/office/drawing/2010/main">
        <mc:Choice Requires="a14">
          <p:sp>
            <p:nvSpPr>
              <p:cNvPr id="9" name="Object 38"/>
              <p:cNvSpPr txBox="1"/>
              <p:nvPr/>
            </p:nvSpPr>
            <p:spPr bwMode="auto">
              <a:xfrm>
                <a:off x="5322242" y="2204864"/>
                <a:ext cx="1785640" cy="602558"/>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chemeClr val="tx1"/>
                          </a:solidFill>
                          <a:latin typeface="Cambria Math" panose="02040503050406030204" pitchFamily="18" charset="0"/>
                        </a:rPr>
                        <m:t>𝜟</m:t>
                      </m:r>
                      <m:r>
                        <a:rPr lang="zh-CN" altLang="en-US" sz="2400" b="1" i="1" smtClean="0">
                          <a:solidFill>
                            <a:schemeClr val="tx1"/>
                          </a:solidFill>
                          <a:latin typeface="Cambria Math" panose="02040503050406030204" pitchFamily="18" charset="0"/>
                        </a:rPr>
                        <m:t>𝑳</m:t>
                      </m:r>
                      <m:r>
                        <a:rPr lang="zh-CN" altLang="en-US" sz="2400" b="1" i="1" smtClean="0">
                          <a:solidFill>
                            <a:schemeClr val="tx1"/>
                          </a:solidFill>
                          <a:latin typeface="Cambria Math" panose="02040503050406030204" pitchFamily="18" charset="0"/>
                        </a:rPr>
                        <m:t>=</m:t>
                      </m:r>
                      <m:r>
                        <a:rPr lang="zh-CN" altLang="en-US" sz="2400" b="1" i="1" smtClean="0">
                          <a:solidFill>
                            <a:schemeClr val="tx1"/>
                          </a:solidFill>
                          <a:latin typeface="Cambria Math" panose="02040503050406030204" pitchFamily="18" charset="0"/>
                        </a:rPr>
                        <m:t>𝑵</m:t>
                      </m:r>
                      <m:f>
                        <m:fPr>
                          <m:ctrlPr>
                            <a:rPr lang="zh-CN" altLang="en-US" sz="2400" b="1" i="1">
                              <a:solidFill>
                                <a:schemeClr val="tx1"/>
                              </a:solidFill>
                              <a:latin typeface="Cambria Math" panose="02040503050406030204" pitchFamily="18" charset="0"/>
                            </a:rPr>
                          </m:ctrlPr>
                        </m:fPr>
                        <m:num>
                          <m:r>
                            <a:rPr lang="zh-CN" altLang="en-US" sz="2400" b="1" i="1">
                              <a:solidFill>
                                <a:schemeClr val="tx1"/>
                              </a:solidFill>
                              <a:latin typeface="Cambria Math" panose="02040503050406030204" pitchFamily="18" charset="0"/>
                            </a:rPr>
                            <m:t>𝝀</m:t>
                          </m:r>
                        </m:num>
                        <m:den>
                          <m:r>
                            <a:rPr lang="zh-CN" altLang="en-US" sz="2400" b="1" i="1">
                              <a:solidFill>
                                <a:schemeClr val="tx1"/>
                              </a:solidFill>
                              <a:latin typeface="Cambria Math" panose="02040503050406030204" pitchFamily="18" charset="0"/>
                            </a:rPr>
                            <m:t>𝟐</m:t>
                          </m:r>
                        </m:den>
                      </m:f>
                    </m:oMath>
                  </m:oMathPara>
                </a14:m>
                <a:endParaRPr lang="zh-CN" altLang="en-US" sz="2400" b="1" dirty="0">
                  <a:solidFill>
                    <a:schemeClr val="tx1"/>
                  </a:solidFill>
                  <a:latin typeface="Cambria Math" panose="02040503050406030204" pitchFamily="18" charset="0"/>
                </a:endParaRPr>
              </a:p>
            </p:txBody>
          </p:sp>
        </mc:Choice>
        <mc:Fallback xmlns="">
          <p:sp>
            <p:nvSpPr>
              <p:cNvPr id="9" name="Object 38"/>
              <p:cNvSpPr txBox="1">
                <a:spLocks noRot="1" noChangeAspect="1" noMove="1" noResize="1" noEditPoints="1" noAdjustHandles="1" noChangeArrowheads="1" noChangeShapeType="1" noTextEdit="1"/>
              </p:cNvSpPr>
              <p:nvPr/>
            </p:nvSpPr>
            <p:spPr bwMode="auto">
              <a:xfrm>
                <a:off x="5322242" y="2204864"/>
                <a:ext cx="1785640" cy="602558"/>
              </a:xfrm>
              <a:prstGeom prst="rect">
                <a:avLst/>
              </a:prstGeom>
              <a:blipFill rotWithShape="1">
                <a:blip r:embed="rId3"/>
                <a:stretch>
                  <a:fillRect l="-17" t="-24" r="18" b="-21695"/>
                </a:stretch>
              </a:blipFill>
              <a:ln>
                <a:noFill/>
              </a:ln>
            </p:spPr>
            <p:txBody>
              <a:bodyPr/>
              <a:lstStyle/>
              <a:p>
                <a:r>
                  <a:rPr lang="zh-CN" altLang="en-US">
                    <a:noFill/>
                  </a:rPr>
                  <a:t> </a:t>
                </a:r>
              </a:p>
            </p:txBody>
          </p:sp>
        </mc:Fallback>
      </mc:AlternateContent>
      <p:sp>
        <p:nvSpPr>
          <p:cNvPr id="10" name="TextBox 40"/>
          <p:cNvSpPr txBox="1">
            <a:spLocks noChangeArrowheads="1"/>
          </p:cNvSpPr>
          <p:nvPr/>
        </p:nvSpPr>
        <p:spPr bwMode="auto">
          <a:xfrm>
            <a:off x="7721600" y="2395719"/>
            <a:ext cx="29289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solidFill>
                  <a:srgbClr val="000066"/>
                </a:solidFill>
                <a:latin typeface="华文中宋" panose="02010600040101010101" pitchFamily="2" charset="-122"/>
                <a:ea typeface="华文中宋" panose="02010600040101010101" pitchFamily="2" charset="-122"/>
              </a:rPr>
              <a:t>（</a:t>
            </a:r>
            <a:r>
              <a:rPr lang="en-US" altLang="zh-CN" sz="2400" b="1" dirty="0">
                <a:solidFill>
                  <a:srgbClr val="000066"/>
                </a:solidFill>
                <a:latin typeface="华文中宋" panose="02010600040101010101" pitchFamily="2" charset="-122"/>
                <a:ea typeface="华文中宋" panose="02010600040101010101" pitchFamily="2" charset="-122"/>
              </a:rPr>
              <a:t>2</a:t>
            </a:r>
            <a:r>
              <a:rPr lang="zh-CN" altLang="en-US" sz="2400" b="1" dirty="0">
                <a:solidFill>
                  <a:srgbClr val="000066"/>
                </a:solidFill>
                <a:latin typeface="华文中宋" panose="02010600040101010101" pitchFamily="2" charset="-122"/>
                <a:ea typeface="华文中宋" panose="02010600040101010101" pitchFamily="2" charset="-122"/>
              </a:rPr>
              <a:t>）</a:t>
            </a:r>
          </a:p>
        </p:txBody>
      </p:sp>
      <p:sp>
        <p:nvSpPr>
          <p:cNvPr id="11" name="TextBox 41"/>
          <p:cNvSpPr txBox="1">
            <a:spLocks noChangeArrowheads="1"/>
          </p:cNvSpPr>
          <p:nvPr/>
        </p:nvSpPr>
        <p:spPr bwMode="auto">
          <a:xfrm>
            <a:off x="4788024" y="3667740"/>
            <a:ext cx="401014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solidFill>
                  <a:srgbClr val="000066"/>
                </a:solidFill>
                <a:latin typeface="华文中宋" panose="02010600040101010101" pitchFamily="2" charset="-122"/>
                <a:ea typeface="华文中宋" panose="02010600040101010101" pitchFamily="2" charset="-122"/>
              </a:rPr>
              <a:t>将式（</a:t>
            </a:r>
            <a:r>
              <a:rPr lang="en-US" altLang="zh-CN" sz="2400" b="1" dirty="0">
                <a:solidFill>
                  <a:srgbClr val="000066"/>
                </a:solidFill>
                <a:latin typeface="华文中宋" panose="02010600040101010101" pitchFamily="2" charset="-122"/>
                <a:ea typeface="华文中宋" panose="02010600040101010101" pitchFamily="2" charset="-122"/>
              </a:rPr>
              <a:t>2</a:t>
            </a:r>
            <a:r>
              <a:rPr lang="zh-CN" altLang="en-US" sz="2400" b="1" dirty="0">
                <a:solidFill>
                  <a:srgbClr val="000066"/>
                </a:solidFill>
                <a:latin typeface="华文中宋" panose="02010600040101010101" pitchFamily="2" charset="-122"/>
                <a:ea typeface="华文中宋" panose="02010600040101010101" pitchFamily="2" charset="-122"/>
              </a:rPr>
              <a:t>）带入式（</a:t>
            </a:r>
            <a:r>
              <a:rPr lang="en-US" altLang="zh-CN" sz="2400" b="1" dirty="0">
                <a:solidFill>
                  <a:srgbClr val="000066"/>
                </a:solidFill>
                <a:latin typeface="华文中宋" panose="02010600040101010101" pitchFamily="2" charset="-122"/>
                <a:ea typeface="华文中宋" panose="02010600040101010101" pitchFamily="2" charset="-122"/>
              </a:rPr>
              <a:t>1</a:t>
            </a:r>
            <a:r>
              <a:rPr lang="zh-CN" altLang="en-US" sz="2400" b="1" dirty="0">
                <a:solidFill>
                  <a:srgbClr val="000066"/>
                </a:solidFill>
                <a:latin typeface="华文中宋" panose="02010600040101010101" pitchFamily="2" charset="-122"/>
                <a:ea typeface="华文中宋" panose="02010600040101010101" pitchFamily="2" charset="-122"/>
              </a:rPr>
              <a:t>）得：</a:t>
            </a:r>
            <a:endParaRPr lang="en-US" altLang="zh-CN" sz="2400" b="1" dirty="0">
              <a:solidFill>
                <a:srgbClr val="000066"/>
              </a:solidFill>
              <a:latin typeface="华文中宋" panose="02010600040101010101" pitchFamily="2" charset="-122"/>
              <a:ea typeface="华文中宋" panose="02010600040101010101" pitchFamily="2" charset="-122"/>
            </a:endParaRPr>
          </a:p>
          <a:p>
            <a:pPr eaLnBrk="1" hangingPunct="1">
              <a:buFont typeface="Arial" panose="020B0604020202020204" pitchFamily="34" charset="0"/>
              <a:buNone/>
            </a:pPr>
            <a:endParaRPr lang="zh-CN" altLang="en-US" dirty="0"/>
          </a:p>
        </p:txBody>
      </p:sp>
      <p:sp>
        <p:nvSpPr>
          <p:cNvPr id="12" name="TextBox 43"/>
          <p:cNvSpPr txBox="1">
            <a:spLocks noChangeArrowheads="1"/>
          </p:cNvSpPr>
          <p:nvPr/>
        </p:nvSpPr>
        <p:spPr bwMode="auto">
          <a:xfrm>
            <a:off x="7775167" y="5068399"/>
            <a:ext cx="90128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a:solidFill>
                  <a:srgbClr val="000066"/>
                </a:solidFill>
                <a:latin typeface="华文中宋" panose="02010600040101010101" pitchFamily="2" charset="-122"/>
                <a:ea typeface="华文中宋" panose="02010600040101010101" pitchFamily="2" charset="-122"/>
              </a:rPr>
              <a:t>（</a:t>
            </a:r>
            <a:r>
              <a:rPr lang="en-US" altLang="zh-CN" sz="2400" b="1" dirty="0">
                <a:solidFill>
                  <a:srgbClr val="000066"/>
                </a:solidFill>
                <a:latin typeface="华文中宋" panose="02010600040101010101" pitchFamily="2" charset="-122"/>
                <a:ea typeface="华文中宋" panose="02010600040101010101" pitchFamily="2" charset="-122"/>
              </a:rPr>
              <a:t>3</a:t>
            </a:r>
            <a:r>
              <a:rPr lang="zh-CN" altLang="en-US" sz="2400" b="1" dirty="0">
                <a:solidFill>
                  <a:srgbClr val="000066"/>
                </a:solidFill>
                <a:latin typeface="华文中宋" panose="02010600040101010101" pitchFamily="2" charset="-122"/>
                <a:ea typeface="华文中宋" panose="02010600040101010101" pitchFamily="2" charset="-122"/>
              </a:rPr>
              <a:t>）</a:t>
            </a:r>
          </a:p>
        </p:txBody>
      </p:sp>
      <p:sp>
        <p:nvSpPr>
          <p:cNvPr id="13" name="文本框 1"/>
          <p:cNvSpPr txBox="1">
            <a:spLocks noChangeArrowheads="1"/>
          </p:cNvSpPr>
          <p:nvPr/>
        </p:nvSpPr>
        <p:spPr bwMode="auto">
          <a:xfrm>
            <a:off x="0" y="990760"/>
            <a:ext cx="9019157" cy="580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b="1" dirty="0">
                <a:solidFill>
                  <a:srgbClr val="000066"/>
                </a:solidFill>
                <a:latin typeface="华文中宋" panose="02010600040101010101" pitchFamily="2" charset="-122"/>
                <a:ea typeface="华文中宋" panose="02010600040101010101" pitchFamily="2" charset="-122"/>
              </a:rPr>
              <a:t>动镜（反射镜</a:t>
            </a:r>
            <a:r>
              <a:rPr lang="en-US" altLang="zh-CN" sz="2400" b="1" dirty="0">
                <a:solidFill>
                  <a:srgbClr val="000066"/>
                </a:solidFill>
                <a:latin typeface="华文中宋" panose="02010600040101010101" pitchFamily="2" charset="-122"/>
                <a:ea typeface="华文中宋" panose="02010600040101010101" pitchFamily="2" charset="-122"/>
              </a:rPr>
              <a:t>3</a:t>
            </a:r>
            <a:r>
              <a:rPr lang="zh-CN" altLang="en-US" sz="2400" b="1" dirty="0">
                <a:solidFill>
                  <a:srgbClr val="000066"/>
                </a:solidFill>
                <a:latin typeface="华文中宋" panose="02010600040101010101" pitchFamily="2" charset="-122"/>
                <a:ea typeface="华文中宋" panose="02010600040101010101" pitchFamily="2" charset="-122"/>
              </a:rPr>
              <a:t>）的位移量</a:t>
            </a:r>
            <a:r>
              <a:rPr lang="zh-CN" altLang="en-US" sz="2400" b="1" i="1" dirty="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i="1" dirty="0">
                <a:solidFill>
                  <a:srgbClr val="C00000"/>
                </a:solidFill>
                <a:latin typeface="华文中宋" panose="02010600040101010101" pitchFamily="2" charset="-122"/>
                <a:ea typeface="华文中宋" panose="02010600040101010101" pitchFamily="2" charset="-122"/>
              </a:rPr>
              <a:t>L</a:t>
            </a:r>
            <a:r>
              <a:rPr lang="zh-CN" altLang="en-US" sz="2400" b="1" dirty="0">
                <a:solidFill>
                  <a:srgbClr val="000066"/>
                </a:solidFill>
                <a:latin typeface="华文中宋" panose="02010600040101010101" pitchFamily="2" charset="-122"/>
                <a:ea typeface="华文中宋" panose="02010600040101010101" pitchFamily="2" charset="-122"/>
              </a:rPr>
              <a:t>与干涉条纹变化的级数</a:t>
            </a:r>
            <a:r>
              <a:rPr lang="en-US" altLang="zh-CN" sz="2400" b="1" i="1" dirty="0">
                <a:solidFill>
                  <a:srgbClr val="C00000"/>
                </a:solidFill>
                <a:latin typeface="华文中宋" panose="02010600040101010101" pitchFamily="2" charset="-122"/>
                <a:ea typeface="华文中宋" panose="02010600040101010101" pitchFamily="2" charset="-122"/>
              </a:rPr>
              <a:t>N</a:t>
            </a:r>
            <a:r>
              <a:rPr lang="zh-CN" altLang="en-US" sz="2400" b="1" dirty="0">
                <a:solidFill>
                  <a:srgbClr val="000066"/>
                </a:solidFill>
                <a:latin typeface="华文中宋" panose="02010600040101010101" pitchFamily="2" charset="-122"/>
                <a:ea typeface="华文中宋" panose="02010600040101010101" pitchFamily="2" charset="-122"/>
              </a:rPr>
              <a:t>成正比，即：</a:t>
            </a:r>
          </a:p>
        </p:txBody>
      </p:sp>
      <mc:AlternateContent xmlns:mc="http://schemas.openxmlformats.org/markup-compatibility/2006" xmlns:a14="http://schemas.microsoft.com/office/drawing/2010/main">
        <mc:Choice Requires="a14">
          <p:sp>
            <p:nvSpPr>
              <p:cNvPr id="14" name="矩形 13"/>
              <p:cNvSpPr/>
              <p:nvPr/>
            </p:nvSpPr>
            <p:spPr>
              <a:xfrm>
                <a:off x="4965168" y="4638917"/>
                <a:ext cx="2499787" cy="10943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𝜶</m:t>
                      </m:r>
                      <m:r>
                        <a:rPr lang="en-US" altLang="zh-CN" sz="2400" b="1" i="1" smtClean="0">
                          <a:latin typeface="Cambria Math" panose="02040503050406030204" pitchFamily="18" charset="0"/>
                          <a:ea typeface="Cambria Math" panose="02040503050406030204" pitchFamily="18" charset="0"/>
                        </a:rPr>
                        <m:t>=</m:t>
                      </m:r>
                      <m:f>
                        <m:fPr>
                          <m:ctrlPr>
                            <a:rPr lang="en-US" altLang="zh-CN" sz="2400" b="1" i="1" smtClean="0">
                              <a:latin typeface="Cambria Math" panose="02040503050406030204" pitchFamily="18" charset="0"/>
                              <a:ea typeface="Cambria Math" panose="02040503050406030204" pitchFamily="18" charset="0"/>
                            </a:rPr>
                          </m:ctrlPr>
                        </m:fPr>
                        <m:num>
                          <m:r>
                            <a:rPr lang="zh-CN" altLang="en-US" sz="2400" b="1" i="1" smtClean="0">
                              <a:solidFill>
                                <a:schemeClr val="tx1"/>
                              </a:solidFill>
                              <a:latin typeface="Cambria Math" panose="02040503050406030204" pitchFamily="18" charset="0"/>
                            </a:rPr>
                            <m:t>𝑵</m:t>
                          </m:r>
                          <m:f>
                            <m:fPr>
                              <m:ctrlPr>
                                <a:rPr lang="zh-CN" altLang="en-US" sz="2400" b="1" i="1">
                                  <a:solidFill>
                                    <a:schemeClr val="tx1"/>
                                  </a:solidFill>
                                  <a:latin typeface="Cambria Math" panose="02040503050406030204" pitchFamily="18" charset="0"/>
                                </a:rPr>
                              </m:ctrlPr>
                            </m:fPr>
                            <m:num>
                              <m:r>
                                <a:rPr lang="zh-CN" altLang="en-US" sz="2400" b="1" i="1">
                                  <a:solidFill>
                                    <a:schemeClr val="tx1"/>
                                  </a:solidFill>
                                  <a:latin typeface="Cambria Math" panose="02040503050406030204" pitchFamily="18" charset="0"/>
                                </a:rPr>
                                <m:t>𝝀</m:t>
                              </m:r>
                            </m:num>
                            <m:den>
                              <m:r>
                                <a:rPr lang="zh-CN" altLang="en-US" sz="2400" b="1" i="1">
                                  <a:solidFill>
                                    <a:schemeClr val="tx1"/>
                                  </a:solidFill>
                                  <a:latin typeface="Cambria Math" panose="02040503050406030204" pitchFamily="18" charset="0"/>
                                </a:rPr>
                                <m:t>𝟐</m:t>
                              </m:r>
                            </m:den>
                          </m:f>
                        </m:num>
                        <m:den>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𝑳</m:t>
                              </m:r>
                            </m:e>
                            <m:sub>
                              <m:r>
                                <a:rPr lang="en-US" altLang="zh-CN" sz="2400" b="1" i="1" smtClean="0">
                                  <a:latin typeface="Cambria Math" panose="02040503050406030204" pitchFamily="18" charset="0"/>
                                  <a:ea typeface="Cambria Math" panose="02040503050406030204" pitchFamily="18" charset="0"/>
                                </a:rPr>
                                <m:t>𝟏</m:t>
                              </m:r>
                            </m:sub>
                          </m:sSub>
                          <m:d>
                            <m:dPr>
                              <m:ctrlPr>
                                <a:rPr lang="en-US" altLang="zh-CN" sz="2400" b="1" i="1" smtClean="0">
                                  <a:latin typeface="Cambria Math" panose="02040503050406030204" pitchFamily="18" charset="0"/>
                                  <a:ea typeface="Cambria Math" panose="02040503050406030204" pitchFamily="18" charset="0"/>
                                </a:rPr>
                              </m:ctrlPr>
                            </m:dPr>
                            <m:e>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𝑻</m:t>
                                  </m:r>
                                </m:e>
                                <m:sub>
                                  <m:r>
                                    <a:rPr lang="en-US" altLang="zh-CN" sz="2400" b="1" i="1" smtClean="0">
                                      <a:latin typeface="Cambria Math" panose="02040503050406030204" pitchFamily="18" charset="0"/>
                                      <a:ea typeface="Cambria Math" panose="02040503050406030204" pitchFamily="18" charset="0"/>
                                    </a:rPr>
                                    <m:t>𝟐</m:t>
                                  </m:r>
                                </m:sub>
                              </m:sSub>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𝑻</m:t>
                                  </m:r>
                                </m:e>
                                <m:sub>
                                  <m:r>
                                    <a:rPr lang="en-US" altLang="zh-CN" sz="2400" b="1" i="1" smtClean="0">
                                      <a:latin typeface="Cambria Math" panose="02040503050406030204" pitchFamily="18" charset="0"/>
                                      <a:ea typeface="Cambria Math" panose="02040503050406030204" pitchFamily="18" charset="0"/>
                                    </a:rPr>
                                    <m:t>𝟏</m:t>
                                  </m:r>
                                </m:sub>
                              </m:sSub>
                            </m:e>
                          </m:d>
                        </m:den>
                      </m:f>
                    </m:oMath>
                  </m:oMathPara>
                </a14:m>
                <a:endParaRPr lang="zh-CN" altLang="en-US" sz="2400" dirty="0">
                  <a:latin typeface="Cambria Math" panose="020405030504060302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4965168" y="4638917"/>
                <a:ext cx="2499787" cy="1094339"/>
              </a:xfrm>
              <a:prstGeom prst="rect">
                <a:avLst/>
              </a:prstGeom>
              <a:blipFill rotWithShape="1">
                <a:blip r:embed="rId4"/>
                <a:stretch>
                  <a:fillRect l="-4" t="-22" r="21" b="43"/>
                </a:stretch>
              </a:blipFill>
            </p:spPr>
            <p:txBody>
              <a:bodyPr/>
              <a:lstStyle/>
              <a:p>
                <a:r>
                  <a:rPr lang="zh-CN" altLang="en-US">
                    <a:noFill/>
                  </a:rPr>
                  <a:t> </a:t>
                </a:r>
              </a:p>
            </p:txBody>
          </p:sp>
        </mc:Fallback>
      </mc:AlternateContent>
      <p:pic>
        <p:nvPicPr>
          <p:cNvPr id="2" name="图片 1"/>
          <p:cNvPicPr>
            <a:picLocks noChangeAspect="1"/>
          </p:cNvPicPr>
          <p:nvPr/>
        </p:nvPicPr>
        <p:blipFill>
          <a:blip r:embed="rId5"/>
          <a:stretch>
            <a:fillRect/>
          </a:stretch>
        </p:blipFill>
        <p:spPr>
          <a:xfrm>
            <a:off x="74864" y="1672151"/>
            <a:ext cx="4869985" cy="4195089"/>
          </a:xfrm>
          <a:prstGeom prst="rect">
            <a:avLst/>
          </a:prstGeom>
        </p:spPr>
      </p:pic>
    </p:spTree>
    <p:extLst>
      <p:ext uri="{BB962C8B-B14F-4D97-AF65-F5344CB8AC3E}">
        <p14:creationId xmlns:p14="http://schemas.microsoft.com/office/powerpoint/2010/main" val="3814092358"/>
      </p:ext>
    </p:extLst>
  </p:cSld>
  <p:clrMapOvr>
    <a:masterClrMapping/>
  </p:clrMapOvr>
  <p:transition/>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3358</TotalTime>
  <Words>1019</Words>
  <Application>Microsoft Office PowerPoint</Application>
  <PresentationFormat>全屏显示(4:3)</PresentationFormat>
  <Paragraphs>133</Paragraphs>
  <Slides>15</Slides>
  <Notes>13</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等线</vt:lpstr>
      <vt:lpstr>华文行楷</vt:lpstr>
      <vt:lpstr>华文隶书</vt:lpstr>
      <vt:lpstr>华文新魏</vt:lpstr>
      <vt:lpstr>华文中宋</vt:lpstr>
      <vt:lpstr>宋体</vt:lpstr>
      <vt:lpstr>微软雅黑</vt:lpstr>
      <vt:lpstr>Arial</vt:lpstr>
      <vt:lpstr>Arial</vt:lpstr>
      <vt:lpstr>Calibri</vt:lpstr>
      <vt:lpstr>Cambria Math</vt:lpstr>
      <vt:lpstr>Times New Roman</vt:lpstr>
      <vt:lpstr>Wingdings</vt:lpstr>
      <vt:lpstr>古瓶荷花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大学物理实验</dc:title>
  <dc:creator>User</dc:creator>
  <cp:lastModifiedBy>Ni Yanxiang</cp:lastModifiedBy>
  <cp:revision>188</cp:revision>
  <dcterms:created xsi:type="dcterms:W3CDTF">2007-03-01T02:00:00Z</dcterms:created>
  <dcterms:modified xsi:type="dcterms:W3CDTF">2022-10-05T04:18:37Z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C747294F2AD54C0AA37A9AF35D605175</vt:lpwstr>
  </property>
</Properties>
</file>