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688" r:id="rId2"/>
    <p:sldId id="689" r:id="rId3"/>
    <p:sldId id="780" r:id="rId4"/>
    <p:sldId id="781" r:id="rId5"/>
    <p:sldId id="782" r:id="rId6"/>
    <p:sldId id="783" r:id="rId7"/>
    <p:sldId id="690" r:id="rId8"/>
    <p:sldId id="785" r:id="rId9"/>
    <p:sldId id="691" r:id="rId10"/>
    <p:sldId id="786" r:id="rId11"/>
    <p:sldId id="692" r:id="rId12"/>
    <p:sldId id="693" r:id="rId13"/>
    <p:sldId id="694" r:id="rId14"/>
    <p:sldId id="695" r:id="rId15"/>
    <p:sldId id="696" r:id="rId16"/>
    <p:sldId id="697" r:id="rId17"/>
    <p:sldId id="698" r:id="rId18"/>
    <p:sldId id="699" r:id="rId19"/>
    <p:sldId id="700" r:id="rId20"/>
    <p:sldId id="701" r:id="rId21"/>
    <p:sldId id="702" r:id="rId22"/>
    <p:sldId id="703" r:id="rId23"/>
    <p:sldId id="704" r:id="rId24"/>
    <p:sldId id="705" r:id="rId25"/>
    <p:sldId id="706" r:id="rId26"/>
    <p:sldId id="707" r:id="rId27"/>
    <p:sldId id="708" r:id="rId28"/>
    <p:sldId id="709" r:id="rId29"/>
    <p:sldId id="710" r:id="rId30"/>
    <p:sldId id="711" r:id="rId31"/>
    <p:sldId id="712" r:id="rId32"/>
    <p:sldId id="713" r:id="rId33"/>
    <p:sldId id="714" r:id="rId34"/>
    <p:sldId id="715" r:id="rId35"/>
    <p:sldId id="716" r:id="rId36"/>
    <p:sldId id="717" r:id="rId37"/>
    <p:sldId id="718" r:id="rId38"/>
    <p:sldId id="719" r:id="rId39"/>
    <p:sldId id="720" r:id="rId40"/>
    <p:sldId id="721" r:id="rId41"/>
    <p:sldId id="722" r:id="rId42"/>
    <p:sldId id="723" r:id="rId43"/>
    <p:sldId id="724" r:id="rId44"/>
    <p:sldId id="725" r:id="rId45"/>
    <p:sldId id="726" r:id="rId46"/>
    <p:sldId id="727" r:id="rId47"/>
    <p:sldId id="728" r:id="rId48"/>
    <p:sldId id="729" r:id="rId49"/>
    <p:sldId id="730" r:id="rId50"/>
    <p:sldId id="731" r:id="rId51"/>
    <p:sldId id="732" r:id="rId52"/>
    <p:sldId id="733" r:id="rId53"/>
    <p:sldId id="734" r:id="rId54"/>
    <p:sldId id="735" r:id="rId55"/>
    <p:sldId id="736" r:id="rId56"/>
    <p:sldId id="737" r:id="rId57"/>
    <p:sldId id="738" r:id="rId58"/>
    <p:sldId id="739" r:id="rId59"/>
    <p:sldId id="740" r:id="rId60"/>
    <p:sldId id="741" r:id="rId61"/>
    <p:sldId id="742" r:id="rId62"/>
    <p:sldId id="743" r:id="rId63"/>
    <p:sldId id="744" r:id="rId64"/>
    <p:sldId id="745" r:id="rId65"/>
    <p:sldId id="746" r:id="rId66"/>
    <p:sldId id="747" r:id="rId67"/>
    <p:sldId id="748" r:id="rId68"/>
    <p:sldId id="749" r:id="rId69"/>
    <p:sldId id="750" r:id="rId70"/>
    <p:sldId id="751" r:id="rId71"/>
    <p:sldId id="752" r:id="rId72"/>
    <p:sldId id="753" r:id="rId73"/>
    <p:sldId id="754" r:id="rId74"/>
    <p:sldId id="755" r:id="rId75"/>
    <p:sldId id="756" r:id="rId76"/>
    <p:sldId id="757" r:id="rId77"/>
    <p:sldId id="758" r:id="rId78"/>
    <p:sldId id="759" r:id="rId79"/>
    <p:sldId id="760" r:id="rId80"/>
    <p:sldId id="761" r:id="rId81"/>
    <p:sldId id="762" r:id="rId82"/>
    <p:sldId id="763" r:id="rId83"/>
    <p:sldId id="764" r:id="rId84"/>
    <p:sldId id="765" r:id="rId85"/>
    <p:sldId id="766" r:id="rId86"/>
    <p:sldId id="767" r:id="rId87"/>
    <p:sldId id="768" r:id="rId88"/>
    <p:sldId id="769" r:id="rId89"/>
    <p:sldId id="770" r:id="rId90"/>
    <p:sldId id="775" r:id="rId91"/>
    <p:sldId id="776" r:id="rId92"/>
    <p:sldId id="777" r:id="rId9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0929"/>
  </p:normalViewPr>
  <p:slideViewPr>
    <p:cSldViewPr showGuides="1">
      <p:cViewPr>
        <p:scale>
          <a:sx n="50" d="100"/>
          <a:sy n="50" d="100"/>
        </p:scale>
        <p:origin x="357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46"/>
    </p:cViewPr>
  </p:sorterViewPr>
  <p:gridSpacing cx="45007" cy="45007"/>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lstStyle/>
          <a:p>
            <a:pPr lvl="0">
              <a:buClr>
                <a:srgbClr val="000000"/>
              </a:buClr>
            </a:pPr>
            <a:endParaRPr lang="zh-CN" sz="1200" dirty="0"/>
          </a:p>
        </p:txBody>
      </p:sp>
      <p:sp>
        <p:nvSpPr>
          <p:cNvPr id="27651" name="日期占位符 27650"/>
          <p:cNvSpPr>
            <a:spLocks noGrp="1"/>
          </p:cNvSpPr>
          <p:nvPr>
            <p:ph type="dt" idx="1"/>
          </p:nvPr>
        </p:nvSpPr>
        <p:spPr>
          <a:xfrm>
            <a:off x="3886200" y="0"/>
            <a:ext cx="2971800" cy="457200"/>
          </a:xfrm>
          <a:prstGeom prst="rect">
            <a:avLst/>
          </a:prstGeom>
          <a:noFill/>
          <a:ln w="9525">
            <a:noFill/>
          </a:ln>
        </p:spPr>
        <p:txBody>
          <a:bodyPr/>
          <a:lstStyle/>
          <a:p>
            <a:pPr lvl="0" algn="r">
              <a:buClr>
                <a:srgbClr val="000000"/>
              </a:buClr>
            </a:pPr>
            <a:endParaRPr lang="zh-CN" altLang="en-US" sz="1200" dirty="0"/>
          </a:p>
        </p:txBody>
      </p:sp>
      <p:sp>
        <p:nvSpPr>
          <p:cNvPr id="27652" name="幻灯片图像占位符 27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4" name="页脚占位符 27653"/>
          <p:cNvSpPr>
            <a:spLocks noGrp="1"/>
          </p:cNvSpPr>
          <p:nvPr>
            <p:ph type="ftr" sz="quarter" idx="4"/>
          </p:nvPr>
        </p:nvSpPr>
        <p:spPr>
          <a:xfrm>
            <a:off x="0" y="8686800"/>
            <a:ext cx="2971800" cy="457200"/>
          </a:xfrm>
          <a:prstGeom prst="rect">
            <a:avLst/>
          </a:prstGeom>
          <a:noFill/>
          <a:ln w="9525">
            <a:noFill/>
          </a:ln>
        </p:spPr>
        <p:txBody>
          <a:bodyPr anchor="b"/>
          <a:lstStyle/>
          <a:p>
            <a:pPr lvl="0">
              <a:buClr>
                <a:srgbClr val="000000"/>
              </a:buClr>
            </a:pPr>
            <a:endParaRPr lang="zh-CN" sz="1200" dirty="0"/>
          </a:p>
        </p:txBody>
      </p:sp>
      <p:sp>
        <p:nvSpPr>
          <p:cNvPr id="27655" name="灯片编号占位符 27654"/>
          <p:cNvSpPr>
            <a:spLocks noGrp="1"/>
          </p:cNvSpPr>
          <p:nvPr>
            <p:ph type="sldNum" sz="quarter" idx="5"/>
          </p:nvPr>
        </p:nvSpPr>
        <p:spPr>
          <a:xfrm>
            <a:off x="3886200" y="8686800"/>
            <a:ext cx="2971800" cy="457200"/>
          </a:xfrm>
          <a:prstGeom prst="rect">
            <a:avLst/>
          </a:prstGeom>
          <a:noFill/>
          <a:ln w="9525">
            <a:noFill/>
          </a:ln>
        </p:spPr>
        <p:txBody>
          <a:bodyPr anchor="b"/>
          <a:lstStyle/>
          <a:p>
            <a:pPr lvl="0" algn="r">
              <a:buClr>
                <a:srgbClr val="000000"/>
              </a:buClr>
            </a:pPr>
            <a:fld id="{9A0DB2DC-4C9A-4742-B13C-FB6460FD3503}" type="slidenum">
              <a:rPr lang="en-US" altLang="zh-CN" sz="1200" dirty="0"/>
              <a:pPr lvl="0" algn="r">
                <a:buClr>
                  <a:srgbClr val="000000"/>
                </a:buClr>
              </a:pPr>
              <a:t>‹#›</a:t>
            </a:fld>
            <a:endParaRPr lang="zh-CN" sz="1200" dirty="0"/>
          </a:p>
        </p:txBody>
      </p:sp>
    </p:spTree>
    <p:extLst>
      <p:ext uri="{BB962C8B-B14F-4D97-AF65-F5344CB8AC3E}">
        <p14:creationId xmlns:p14="http://schemas.microsoft.com/office/powerpoint/2010/main" val="2069236864"/>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lvl="0" algn="r">
              <a:buClr>
                <a:srgbClr val="000000"/>
              </a:buClr>
            </a:pPr>
            <a:fld id="{9A0DB2DC-4C9A-4742-B13C-FB6460FD3503}" type="slidenum">
              <a:rPr lang="en-US" altLang="zh-CN" sz="1200" smtClean="0"/>
              <a:pPr lvl="0" algn="r">
                <a:buClr>
                  <a:srgbClr val="000000"/>
                </a:buClr>
              </a:pPr>
              <a:t>1</a:t>
            </a:fld>
            <a:endParaRPr lang="zh-CN" sz="1200" dirty="0"/>
          </a:p>
        </p:txBody>
      </p:sp>
    </p:spTree>
    <p:extLst>
      <p:ext uri="{BB962C8B-B14F-4D97-AF65-F5344CB8AC3E}">
        <p14:creationId xmlns:p14="http://schemas.microsoft.com/office/powerpoint/2010/main" val="251383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p:sp>
      <p:sp>
        <p:nvSpPr>
          <p:cNvPr id="12291" name="文本占位符 122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3</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p:sp>
      <p:sp>
        <p:nvSpPr>
          <p:cNvPr id="14339" name="文本占位符 143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4</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25601"/>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603" name="文本占位符 25602"/>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2355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55" name="文本占位符 2355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6</a:t>
            </a:fld>
            <a:endParaRPr 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p:sp>
      <p:sp>
        <p:nvSpPr>
          <p:cNvPr id="58371" name="文本占位符 583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8</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296" y="1600200"/>
            <a:ext cx="4032504"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363" name="文本占位符 1536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15363"/>
          <p:cNvSpPr>
            <a:spLocks noGrp="1"/>
          </p:cNvSpPr>
          <p:nvPr>
            <p:ph type="dt" sz="half" idx="2"/>
          </p:nvPr>
        </p:nvSpPr>
        <p:spPr>
          <a:xfrm>
            <a:off x="457200" y="6245225"/>
            <a:ext cx="2133600"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15365" name="页脚占位符 1536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15366" name="灯片编号占位符 1536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pPr lvl="0">
                <a:buClr>
                  <a:srgbClr val="000000"/>
                </a:buClr>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4485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8515" name="文本占位符 448514"/>
          <p:cNvSpPr>
            <a:spLocks noGrp="1"/>
          </p:cNvSpPr>
          <p:nvPr>
            <p:ph type="body" idx="1"/>
          </p:nvPr>
        </p:nvSpPr>
        <p:spPr/>
        <p:txBody>
          <a:bodyPr/>
          <a:lstStyle/>
          <a:p>
            <a:pPr marL="0" indent="387350"/>
            <a:r>
              <a:rPr lang="zh-CN" altLang="en-US" sz="2800" b="1" dirty="0">
                <a:ea typeface="黑体" panose="02010609060101010101" pitchFamily="2" charset="-122"/>
              </a:rPr>
              <a:t>封闭性</a:t>
            </a:r>
            <a:r>
              <a:rPr lang="en-US" altLang="zh-CN" sz="2800" b="1" dirty="0">
                <a:ea typeface="黑体" panose="02010609060101010101" pitchFamily="2" charset="-122"/>
              </a:rPr>
              <a:t>(</a:t>
            </a:r>
            <a:r>
              <a:rPr lang="en-US" altLang="zh-CN" sz="2800" b="1">
                <a:ea typeface="黑体" panose="02010609060101010101" pitchFamily="2" charset="-122"/>
              </a:rPr>
              <a:t>closure property)</a:t>
            </a:r>
            <a:r>
              <a:rPr lang="en-US" altLang="zh-CN" sz="2800" b="1" dirty="0">
                <a:ea typeface="宋体" panose="02010600030101010101" pitchFamily="2" charset="-122"/>
              </a:rPr>
              <a:t> </a:t>
            </a:r>
          </a:p>
          <a:p>
            <a:pPr marL="0" indent="387350">
              <a:buNone/>
            </a:pPr>
            <a:r>
              <a:rPr lang="zh-CN" altLang="en-US" sz="2800" b="1" dirty="0">
                <a:latin typeface="Times New Roman" panose="02020603050405020304" charset="0"/>
                <a:ea typeface="宋体" panose="02010600030101010101" pitchFamily="2" charset="-122"/>
              </a:rPr>
              <a:t>如果任意的、属于同一语言类的语言在某一特定运算下所得的结果仍然是该类语言，则称该语言类对此运算是</a:t>
            </a:r>
            <a:r>
              <a:rPr lang="zh-CN" altLang="en-US" sz="2800" b="1" dirty="0">
                <a:ea typeface="黑体" panose="02010609060101010101" pitchFamily="2" charset="-122"/>
              </a:rPr>
              <a:t>封闭</a:t>
            </a:r>
            <a:r>
              <a:rPr lang="zh-CN" altLang="en-US" sz="2800" b="1" dirty="0">
                <a:latin typeface="Times New Roman" panose="02020603050405020304" charset="0"/>
                <a:ea typeface="宋体" panose="02010600030101010101" pitchFamily="2" charset="-122"/>
              </a:rPr>
              <a:t>的</a:t>
            </a:r>
            <a:endParaRPr lang="zh-CN" altLang="en-US" sz="2800" b="1" dirty="0">
              <a:ea typeface="黑体" panose="02010609060101010101" pitchFamily="2" charset="-122"/>
            </a:endParaRPr>
          </a:p>
          <a:p>
            <a:pPr marL="0" indent="387350"/>
            <a:r>
              <a:rPr lang="zh-CN" altLang="en-US" sz="2800" b="1" dirty="0">
                <a:ea typeface="黑体" panose="02010609060101010101" pitchFamily="2" charset="-122"/>
              </a:rPr>
              <a:t>有效封闭性</a:t>
            </a:r>
            <a:r>
              <a:rPr lang="en-US" altLang="zh-CN" sz="2800" b="1" dirty="0">
                <a:ea typeface="黑体" panose="02010609060101010101" pitchFamily="2" charset="-122"/>
              </a:rPr>
              <a:t>(</a:t>
            </a:r>
            <a:r>
              <a:rPr lang="en-US" altLang="zh-CN" sz="2800" b="1">
                <a:ea typeface="黑体" panose="02010609060101010101" pitchFamily="2" charset="-122"/>
              </a:rPr>
              <a:t>valid closure property)</a:t>
            </a:r>
          </a:p>
          <a:p>
            <a:pPr marL="0" indent="387350">
              <a:buNone/>
            </a:pPr>
            <a:r>
              <a:rPr lang="zh-CN" altLang="en-US" sz="2800" b="1" dirty="0">
                <a:latin typeface="Times New Roman" panose="02020603050405020304" charset="0"/>
                <a:ea typeface="宋体" panose="02010600030101010101" pitchFamily="2" charset="-122"/>
              </a:rPr>
              <a:t>给定一个语言类的若干个语言的描述，如果存在一个算法，它可以构造出这些语言在给定运算下所获得的运算结果的相应形式的语言描述，则称此语言类对相应的运算是</a:t>
            </a:r>
            <a:r>
              <a:rPr lang="zh-CN" altLang="en-US" sz="2800" b="1" dirty="0">
                <a:ea typeface="黑体" panose="02010609060101010101" pitchFamily="2" charset="-122"/>
              </a:rPr>
              <a:t>有效封闭</a:t>
            </a:r>
            <a:r>
              <a:rPr lang="zh-CN" altLang="en-US" sz="2800" b="1" dirty="0">
                <a:latin typeface="Times New Roman" panose="02020603050405020304" charset="0"/>
                <a:ea typeface="宋体" panose="02010600030101010101" pitchFamily="2" charset="-122"/>
              </a:rPr>
              <a:t>的。</a:t>
            </a:r>
            <a:endParaRPr lang="zh-CN" altLang="en-US" sz="2800" b="1">
              <a:ea typeface="黑体" panose="0201060906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a:t>
            </a:fld>
            <a:endParaRPr 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a:t>练习</a:t>
            </a:r>
          </a:p>
        </p:txBody>
      </p:sp>
      <p:sp>
        <p:nvSpPr>
          <p:cNvPr id="4" name="日期占位符 3"/>
          <p:cNvSpPr>
            <a:spLocks noGrp="1"/>
          </p:cNvSpPr>
          <p:nvPr>
            <p:ph type="dt" sz="half" idx="10"/>
          </p:nvPr>
        </p:nvSpPr>
        <p:spPr/>
        <p:txBody>
          <a:bodyPr/>
          <a:lstStyle/>
          <a:p>
            <a:pPr lvl="0"/>
            <a:fld id="{BB962C8B-B14F-4D97-AF65-F5344CB8AC3E}" type="datetime1">
              <a:rPr lang="zh-CN" altLang="en-US" smtClean="0"/>
              <a:pPr lvl="0"/>
              <a:t>2023/2/2</a:t>
            </a:fld>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smtClean="0"/>
              <a:pPr lvl="0"/>
              <a:t>10</a:t>
            </a:fld>
            <a:endParaRPr lang="zh-CN" dirty="0"/>
          </a:p>
        </p:txBody>
      </p:sp>
      <p:sp>
        <p:nvSpPr>
          <p:cNvPr id="10" name="矩形 9"/>
          <p:cNvSpPr/>
          <p:nvPr/>
        </p:nvSpPr>
        <p:spPr>
          <a:xfrm>
            <a:off x="656391" y="1538706"/>
            <a:ext cx="6931078" cy="523220"/>
          </a:xfrm>
          <a:prstGeom prst="rect">
            <a:avLst/>
          </a:prstGeom>
        </p:spPr>
        <p:txBody>
          <a:bodyPr wrap="square">
            <a:spAutoFit/>
          </a:bodyPr>
          <a:lstStyle/>
          <a:p>
            <a:r>
              <a:rPr lang="zh-CN" altLang="en-US" sz="2800" b="1" dirty="0">
                <a:latin typeface="宋体" panose="02010600030101010101" pitchFamily="2" charset="-122"/>
              </a:rPr>
              <a:t>构造接收子串</a:t>
            </a:r>
            <a:r>
              <a:rPr lang="en-US" altLang="zh-CN" sz="2800" b="1" dirty="0">
                <a:latin typeface="宋体" panose="02010600030101010101" pitchFamily="2" charset="-122"/>
              </a:rPr>
              <a:t>101</a:t>
            </a:r>
            <a:r>
              <a:rPr lang="zh-CN" altLang="en-US" sz="2800" b="1" dirty="0">
                <a:latin typeface="宋体" panose="02010600030101010101" pitchFamily="2" charset="-122"/>
              </a:rPr>
              <a:t>并且长度为偶数的</a:t>
            </a:r>
            <a:r>
              <a:rPr lang="en-US" altLang="zh-CN" sz="2800" b="1" dirty="0">
                <a:latin typeface="宋体" panose="02010600030101010101" pitchFamily="2" charset="-122"/>
              </a:rPr>
              <a:t>DFA</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标题 45260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2611" name="文本占位符 452610"/>
          <p:cNvSpPr>
            <a:spLocks noGrp="1"/>
          </p:cNvSpPr>
          <p:nvPr>
            <p:ph type="body" idx="1"/>
          </p:nvPr>
        </p:nvSpPr>
        <p:spPr>
          <a:xfrm>
            <a:off x="457200" y="1600200"/>
            <a:ext cx="8229600" cy="1219200"/>
          </a:xfrm>
        </p:spPr>
        <p:txBody>
          <a:bodyPr/>
          <a:lstStyle/>
          <a:p>
            <a:r>
              <a:rPr lang="zh-CN" altLang="en-US" b="1" dirty="0">
                <a:ea typeface="黑体" panose="02010609060101010101" pitchFamily="2" charset="-122"/>
              </a:rPr>
              <a:t>正则代换</a:t>
            </a:r>
            <a:r>
              <a:rPr lang="en-US" altLang="zh-CN" b="1" dirty="0">
                <a:ea typeface="黑体" panose="02010609060101010101" pitchFamily="2" charset="-122"/>
              </a:rPr>
              <a:t>(</a:t>
            </a:r>
            <a:r>
              <a:rPr lang="en-US" altLang="zh-CN" b="1">
                <a:ea typeface="黑体" panose="02010609060101010101" pitchFamily="2" charset="-122"/>
              </a:rPr>
              <a:t>regular substitution)</a:t>
            </a:r>
            <a:r>
              <a:rPr lang="en-US" altLang="zh-CN" dirty="0">
                <a:ea typeface="宋体" panose="02010600030101010101" pitchFamily="2" charset="-122"/>
              </a:rPr>
              <a:t> </a:t>
            </a:r>
          </a:p>
          <a:p>
            <a:pPr>
              <a:buNone/>
            </a:pPr>
            <a:r>
              <a:rPr lang="zh-CN" altLang="en-US" b="1" dirty="0">
                <a:latin typeface="Times New Roman" panose="02020603050405020304" charset="0"/>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a:ea typeface="宋体" panose="02010600030101010101" pitchFamily="2" charset="-122"/>
              </a:rPr>
              <a:t>Δ</a:t>
            </a:r>
            <a:r>
              <a:rPr lang="zh-CN" altLang="en-US" b="1" dirty="0">
                <a:ea typeface="宋体" panose="02010600030101010101" pitchFamily="2" charset="-122"/>
              </a:rPr>
              <a:t>是两个字母表，映射</a:t>
            </a:r>
            <a:r>
              <a:rPr lang="zh-CN" altLang="en-US" dirty="0">
                <a:ea typeface="宋体" panose="02010600030101010101" pitchFamily="2" charset="-122"/>
              </a:rPr>
              <a:t> </a:t>
            </a:r>
            <a:endParaRPr lang="zh-CN" altLang="en-US">
              <a:ea typeface="宋体" panose="02010600030101010101" pitchFamily="2" charset="-122"/>
            </a:endParaRPr>
          </a:p>
        </p:txBody>
      </p:sp>
      <p:graphicFrame>
        <p:nvGraphicFramePr>
          <p:cNvPr id="452612" name="对象 452611"/>
          <p:cNvGraphicFramePr>
            <a:graphicFrameLocks noChangeAspect="1"/>
          </p:cNvGraphicFramePr>
          <p:nvPr/>
        </p:nvGraphicFramePr>
        <p:xfrm>
          <a:off x="2286000" y="2819400"/>
          <a:ext cx="2424113" cy="849313"/>
        </p:xfrm>
        <a:graphic>
          <a:graphicData uri="http://schemas.openxmlformats.org/presentationml/2006/ole">
            <mc:AlternateContent xmlns:mc="http://schemas.openxmlformats.org/markup-compatibility/2006">
              <mc:Choice xmlns:v="urn:schemas-microsoft-com:vml" Requires="v">
                <p:oleObj r:id="rId2" imgW="736280" imgH="253890" progId="">
                  <p:embed/>
                </p:oleObj>
              </mc:Choice>
              <mc:Fallback>
                <p:oleObj r:id="rId2" imgW="736280" imgH="253890" progId="">
                  <p:embed/>
                  <p:pic>
                    <p:nvPicPr>
                      <p:cNvPr id="0" name="Picture 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819400"/>
                        <a:ext cx="2424113"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2613" name="矩形 452612"/>
          <p:cNvSpPr/>
          <p:nvPr/>
        </p:nvSpPr>
        <p:spPr>
          <a:xfrm>
            <a:off x="457200" y="3886200"/>
            <a:ext cx="8229600" cy="1219200"/>
          </a:xfrm>
          <a:prstGeom prst="rect">
            <a:avLst/>
          </a:prstGeom>
          <a:noFill/>
          <a:ln w="9525">
            <a:noFill/>
          </a:ln>
        </p:spPr>
        <p:txBody>
          <a:bodyPr/>
          <a:lstStyle/>
          <a:p>
            <a:pPr marL="342900" lvl="0" indent="-342900">
              <a:spcBef>
                <a:spcPct val="20000"/>
              </a:spcBef>
              <a:buClr>
                <a:srgbClr val="000000"/>
              </a:buClr>
            </a:pPr>
            <a:r>
              <a:rPr lang="zh-CN" altLang="en-US" sz="3200" b="1" dirty="0">
                <a:latin typeface="宋体" panose="02010600030101010101" pitchFamily="2" charset="-122"/>
                <a:ea typeface="宋体" panose="02010600030101010101" pitchFamily="2" charset="-122"/>
              </a:rPr>
              <a:t>被称为是从</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到</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的</a:t>
            </a:r>
            <a:r>
              <a:rPr lang="zh-CN" altLang="en-US" sz="3200" b="1" dirty="0">
                <a:latin typeface="Arial" panose="020B0604020202020204" pitchFamily="34" charset="0"/>
                <a:ea typeface="黑体" panose="02010609060101010101" pitchFamily="2" charset="-122"/>
              </a:rPr>
              <a:t>代换</a:t>
            </a:r>
            <a:r>
              <a:rPr lang="zh-CN" altLang="en-US" sz="3200" b="1" dirty="0">
                <a:latin typeface="宋体" panose="02010600030101010101" pitchFamily="2" charset="-122"/>
                <a:ea typeface="宋体" panose="02010600030101010101" pitchFamily="2" charset="-122"/>
              </a:rPr>
              <a:t>。如果对于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a</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f(a)</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上的 </a:t>
            </a:r>
            <a:r>
              <a:rPr lang="en-US" altLang="zh-CN" sz="3200" b="1" dirty="0">
                <a:latin typeface="宋体" panose="02010600030101010101" pitchFamily="2" charset="-122"/>
                <a:ea typeface="宋体" panose="02010600030101010101" pitchFamily="2" charset="-122"/>
              </a:rPr>
              <a:t>RL </a:t>
            </a:r>
            <a:r>
              <a:rPr lang="zh-CN" altLang="en-US" sz="3200" b="1" dirty="0">
                <a:latin typeface="宋体" panose="02010600030101010101" pitchFamily="2" charset="-122"/>
                <a:ea typeface="宋体" panose="02010600030101010101" pitchFamily="2" charset="-122"/>
              </a:rPr>
              <a:t>，则称</a:t>
            </a:r>
            <a:r>
              <a:rPr lang="en-US" altLang="zh-CN" sz="3200" b="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为</a:t>
            </a:r>
            <a:r>
              <a:rPr lang="zh-CN" altLang="en-US" sz="3200" b="1" dirty="0">
                <a:latin typeface="Arial" panose="020B0604020202020204" pitchFamily="34" charset="0"/>
                <a:ea typeface="黑体" panose="02010609060101010101" pitchFamily="2" charset="-122"/>
              </a:rPr>
              <a:t>正则代换。</a:t>
            </a:r>
            <a:r>
              <a:rPr lang="zh-CN" altLang="en-US" sz="3200" dirty="0">
                <a:latin typeface="Arial" panose="020B0604020202020204" pitchFamily="34" charset="0"/>
                <a:ea typeface="宋体" panose="02010600030101010101" pitchFamily="2" charset="-122"/>
              </a:rPr>
              <a:t> </a:t>
            </a:r>
            <a:endParaRPr lang="zh-CN" altLang="en-US" sz="320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11</a:t>
            </a:fld>
            <a:endParaRPr 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45363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3635" name="文本占位符 453634"/>
          <p:cNvSpPr>
            <a:spLocks noGrp="1"/>
          </p:cNvSpPr>
          <p:nvPr>
            <p:ph type="body" idx="1"/>
          </p:nvPr>
        </p:nvSpPr>
        <p:spPr>
          <a:xfrm>
            <a:off x="457200" y="1600200"/>
            <a:ext cx="8229600" cy="609600"/>
          </a:xfrm>
        </p:spPr>
        <p:txBody>
          <a:bodyPr/>
          <a:lstStyle/>
          <a:p>
            <a:r>
              <a:rPr lang="zh-CN" altLang="en-US" b="1">
                <a:latin typeface="宋体" panose="02010600030101010101" pitchFamily="2" charset="-122"/>
                <a:ea typeface="宋体" panose="02010600030101010101" pitchFamily="2" charset="-122"/>
              </a:rPr>
              <a:t>先将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53636" name="对象 453635"/>
          <p:cNvGraphicFramePr>
            <a:graphicFrameLocks noChangeAspect="1"/>
          </p:cNvGraphicFramePr>
          <p:nvPr/>
        </p:nvGraphicFramePr>
        <p:xfrm>
          <a:off x="1752600" y="2514600"/>
          <a:ext cx="2667000" cy="846138"/>
        </p:xfrm>
        <a:graphic>
          <a:graphicData uri="http://schemas.openxmlformats.org/presentationml/2006/ole">
            <mc:AlternateContent xmlns:mc="http://schemas.openxmlformats.org/markup-compatibility/2006">
              <mc:Choice xmlns:v="urn:schemas-microsoft-com:vml" Requires="v">
                <p:oleObj r:id="rId2" imgW="812447" imgH="253890" progId="">
                  <p:embed/>
                </p:oleObj>
              </mc:Choice>
              <mc:Fallback>
                <p:oleObj r:id="rId2" imgW="812447" imgH="25389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14600"/>
                        <a:ext cx="2667000"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3637" name="文本框 453636"/>
          <p:cNvSpPr txBox="1"/>
          <p:nvPr/>
        </p:nvSpPr>
        <p:spPr>
          <a:xfrm>
            <a:off x="838200" y="3810000"/>
            <a:ext cx="6781800" cy="1160463"/>
          </a:xfrm>
          <a:prstGeom prst="rect">
            <a:avLst/>
          </a:prstGeom>
          <a:noFill/>
          <a:ln w="9525">
            <a:noFill/>
          </a:ln>
        </p:spPr>
        <p:txBody>
          <a:bodyPr>
            <a:spAutoFit/>
          </a:bodyPr>
          <a:lstStyle/>
          <a:p>
            <a:pPr lvl="0" algn="just">
              <a:spcBef>
                <a:spcPct val="50000"/>
              </a:spcBef>
              <a:buClr>
                <a:srgbClr val="000000"/>
              </a:buClr>
            </a:pPr>
            <a:r>
              <a:rPr lang="en-US" altLang="zh-CN" sz="2800" b="1" dirty="0">
                <a:latin typeface="宋体" panose="02010600030101010101" pitchFamily="2" charset="-122"/>
                <a:ea typeface="宋体" panose="02010600030101010101" pitchFamily="2" charset="-122"/>
              </a:rPr>
              <a:t>⑴ </a:t>
            </a:r>
            <a:r>
              <a:rPr lang="en-US" altLang="zh-CN" sz="2800" b="1">
                <a:latin typeface="宋体" panose="02010600030101010101" pitchFamily="2" charset="-122"/>
                <a:ea typeface="宋体" panose="02010600030101010101" pitchFamily="2" charset="-122"/>
              </a:rPr>
              <a:t>f(ε)={ε}</a:t>
            </a:r>
            <a:r>
              <a:rPr lang="zh-CN" altLang="en-US" sz="2800" b="1">
                <a:latin typeface="宋体" panose="02010600030101010101" pitchFamily="2" charset="-122"/>
                <a:ea typeface="宋体" panose="02010600030101010101" pitchFamily="2" charset="-122"/>
              </a:rPr>
              <a:t>；</a:t>
            </a:r>
          </a:p>
          <a:p>
            <a:pPr lvl="0" algn="just">
              <a:spcBef>
                <a:spcPct val="50000"/>
              </a:spcBef>
              <a:buClr>
                <a:srgbClr val="000000"/>
              </a:buClr>
            </a:pPr>
            <a:r>
              <a:rPr lang="en-US" altLang="zh-CN" sz="2800" b="1" err="1">
                <a:latin typeface="宋体" panose="02010600030101010101" pitchFamily="2" charset="-122"/>
                <a:ea typeface="宋体" panose="02010600030101010101" pitchFamily="2" charset="-122"/>
              </a:rPr>
              <a:t>⑵ f(xa</a:t>
            </a:r>
            <a:r>
              <a:rPr lang="en-US" altLang="zh-CN" sz="2800" b="1">
                <a:latin typeface="宋体" panose="02010600030101010101" pitchFamily="2" charset="-122"/>
                <a:ea typeface="宋体" panose="02010600030101010101" pitchFamily="2" charset="-122"/>
              </a:rPr>
              <a:t>)=f(x)f(a)</a:t>
            </a:r>
            <a:r>
              <a:rPr lang="zh-CN" altLang="en-US" sz="2800" b="1">
                <a:latin typeface="宋体" panose="02010600030101010101" pitchFamily="2" charset="-122"/>
                <a:ea typeface="宋体" panose="02010600030101010101" pitchFamily="2" charset="-122"/>
              </a:rPr>
              <a:t>。</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12</a:t>
            </a:fld>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4659" name="文本占位符 454658"/>
          <p:cNvSpPr>
            <a:spLocks noGrp="1"/>
          </p:cNvSpPr>
          <p:nvPr>
            <p:ph type="body" idx="1"/>
          </p:nvPr>
        </p:nvSpPr>
        <p:spPr>
          <a:xfrm>
            <a:off x="457200" y="1600200"/>
            <a:ext cx="4495800" cy="609600"/>
          </a:xfrm>
        </p:spPr>
        <p:txBody>
          <a:bodyPr/>
          <a:lstStyle/>
          <a:p>
            <a:r>
              <a:rPr lang="zh-CN" altLang="en-US" b="1" dirty="0">
                <a:latin typeface="宋体" panose="02010600030101010101" pitchFamily="2" charset="-122"/>
                <a:ea typeface="宋体" panose="02010600030101010101" pitchFamily="2" charset="-122"/>
              </a:rPr>
              <a:t>再将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endParaRPr lang="zh-CN" altLang="en-US" b="1">
              <a:ea typeface="宋体" panose="02010600030101010101" pitchFamily="2" charset="-122"/>
            </a:endParaRPr>
          </a:p>
        </p:txBody>
      </p:sp>
      <p:graphicFrame>
        <p:nvGraphicFramePr>
          <p:cNvPr id="454660" name="对象 454659"/>
          <p:cNvGraphicFramePr>
            <a:graphicFrameLocks noChangeAspect="1"/>
          </p:cNvGraphicFramePr>
          <p:nvPr/>
        </p:nvGraphicFramePr>
        <p:xfrm>
          <a:off x="4800600" y="1524000"/>
          <a:ext cx="723900" cy="693738"/>
        </p:xfrm>
        <a:graphic>
          <a:graphicData uri="http://schemas.openxmlformats.org/presentationml/2006/ole">
            <mc:AlternateContent xmlns:mc="http://schemas.openxmlformats.org/markup-compatibility/2006">
              <mc:Choice xmlns:v="urn:schemas-microsoft-com:vml" Requires="v">
                <p:oleObj r:id="rId2" imgW="228501" imgH="215806" progId="">
                  <p:embed/>
                </p:oleObj>
              </mc:Choice>
              <mc:Fallback>
                <p:oleObj r:id="rId2" imgW="228501" imgH="215806" progId="">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24000"/>
                        <a:ext cx="7239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54661" name="对象 454660"/>
          <p:cNvGraphicFramePr>
            <a:graphicFrameLocks noChangeAspect="1"/>
          </p:cNvGraphicFramePr>
          <p:nvPr/>
        </p:nvGraphicFramePr>
        <p:xfrm>
          <a:off x="1524000" y="2286000"/>
          <a:ext cx="2709863" cy="822325"/>
        </p:xfrm>
        <a:graphic>
          <a:graphicData uri="http://schemas.openxmlformats.org/presentationml/2006/ole">
            <mc:AlternateContent xmlns:mc="http://schemas.openxmlformats.org/markup-compatibility/2006">
              <mc:Choice xmlns:v="urn:schemas-microsoft-com:vml" Requires="v">
                <p:oleObj r:id="rId4" imgW="850531" imgH="253890" progId="">
                  <p:embed/>
                </p:oleObj>
              </mc:Choice>
              <mc:Fallback>
                <p:oleObj r:id="rId4" imgW="850531" imgH="253890" progId="">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286000"/>
                        <a:ext cx="270986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4662" name="文本框 454661"/>
          <p:cNvSpPr txBox="1"/>
          <p:nvPr/>
        </p:nvSpPr>
        <p:spPr>
          <a:xfrm>
            <a:off x="457200" y="3429000"/>
            <a:ext cx="51054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en-US" altLang="zh-CN" sz="2800" b="1">
                <a:latin typeface="Arial" panose="020B0604020202020204" pitchFamily="34" charset="0"/>
                <a:ea typeface="宋体" panose="02010600030101010101" pitchFamily="2" charset="-122"/>
              </a:rPr>
              <a:t> </a:t>
            </a:r>
          </a:p>
        </p:txBody>
      </p:sp>
      <p:graphicFrame>
        <p:nvGraphicFramePr>
          <p:cNvPr id="454663" name="对象 454662"/>
          <p:cNvGraphicFramePr>
            <a:graphicFrameLocks noChangeAspect="1"/>
          </p:cNvGraphicFramePr>
          <p:nvPr/>
        </p:nvGraphicFramePr>
        <p:xfrm>
          <a:off x="1600200" y="4343400"/>
          <a:ext cx="2667000" cy="1066800"/>
        </p:xfrm>
        <a:graphic>
          <a:graphicData uri="http://schemas.openxmlformats.org/presentationml/2006/ole">
            <mc:AlternateContent xmlns:mc="http://schemas.openxmlformats.org/markup-compatibility/2006">
              <mc:Choice xmlns:v="urn:schemas-microsoft-com:vml" Requires="v">
                <p:oleObj r:id="rId6" imgW="977476" imgH="342751" progId="">
                  <p:embed/>
                </p:oleObj>
              </mc:Choice>
              <mc:Fallback>
                <p:oleObj r:id="rId6" imgW="977476" imgH="342751" progId="">
                  <p:embed/>
                  <p:pic>
                    <p:nvPicPr>
                      <p:cNvPr id="0" name="Picture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4343400"/>
                        <a:ext cx="266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13</a:t>
            </a:fld>
            <a:endParaRPr 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标题 45568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5683" name="文本占位符 455682"/>
          <p:cNvSpPr>
            <a:spLocks noGrp="1"/>
          </p:cNvSpPr>
          <p:nvPr>
            <p:ph type="body" idx="1"/>
          </p:nvPr>
        </p:nvSpPr>
        <p:spPr>
          <a:xfrm>
            <a:off x="609600" y="1600200"/>
            <a:ext cx="8229600" cy="4525963"/>
          </a:xfrm>
        </p:spPr>
        <p:txBody>
          <a:bodyPr/>
          <a:lstStyle/>
          <a:p>
            <a:r>
              <a:rPr lang="zh-CN" altLang="en-US" sz="2800" b="1" dirty="0">
                <a:ea typeface="黑体" panose="02010609060101010101" pitchFamily="2" charset="-122"/>
              </a:rPr>
              <a:t>例 </a:t>
            </a:r>
            <a:r>
              <a:rPr lang="en-US" altLang="zh-CN" sz="2800" b="1" dirty="0">
                <a:ea typeface="黑体" panose="02010609060101010101" pitchFamily="2" charset="-122"/>
              </a:rPr>
              <a:t>5-4</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a:t>
            </a:r>
            <a:r>
              <a:rPr lang="en-US" altLang="zh-CN"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f(1)=b</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dirty="0">
                <a:ea typeface="宋体" panose="02010600030101010101" pitchFamily="2" charset="-122"/>
              </a:rPr>
              <a:t> </a:t>
            </a:r>
          </a:p>
          <a:p>
            <a:pPr algn="just">
              <a:buNone/>
            </a:pPr>
            <a:r>
              <a:rPr lang="zh-CN" altLang="en-US" sz="2800" b="1" dirty="0" err="1">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f(010)=f(0)f(1)f(0)=ab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p>
          <a:p>
            <a:pPr algn="just">
              <a:buNone/>
            </a:pPr>
            <a:r>
              <a:rPr lang="en-US" altLang="zh-CN" sz="2800" b="1">
                <a:latin typeface="Times New Roman" panose="02020603050405020304" charset="0"/>
                <a:ea typeface="宋体" panose="02010600030101010101" pitchFamily="2" charset="-122"/>
              </a:rPr>
              <a:t>       f({11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00})=f(11)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f(00)</a:t>
            </a:r>
          </a:p>
          <a:p>
            <a:pPr algn="just">
              <a:buNone/>
            </a:pPr>
            <a:r>
              <a:rPr lang="en-US" altLang="zh-CN" sz="2800" b="1">
                <a:latin typeface="Times New Roman" panose="02020603050405020304" charset="0"/>
                <a:ea typeface="宋体" panose="02010600030101010101" pitchFamily="2" charset="-122"/>
              </a:rPr>
              <a:t>		                =f(1)f(1)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f(0)f(0)=b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p>
          <a:p>
            <a:pPr algn="just">
              <a:buNone/>
            </a:pPr>
            <a:r>
              <a:rPr lang="en-US" altLang="zh-CN" sz="2800" b="1" dirty="0" err="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f(L(0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(0+1)1</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 </a:t>
            </a:r>
            <a:r>
              <a:rPr lang="en-US" altLang="zh-CN" sz="2800" b="1" dirty="0">
                <a:ea typeface="宋体" panose="02010600030101010101" pitchFamily="2" charset="-122"/>
              </a:rPr>
              <a:t>  </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14</a:t>
            </a:fld>
            <a:endParaRPr 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标题 45670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6707" name="文本占位符 456706"/>
          <p:cNvSpPr>
            <a:spLocks noGrp="1"/>
          </p:cNvSpPr>
          <p:nvPr>
            <p:ph type="body" idx="1"/>
          </p:nvPr>
        </p:nvSpPr>
        <p:spPr>
          <a:xfrm>
            <a:off x="457200" y="1524000"/>
            <a:ext cx="8229600" cy="4267200"/>
          </a:xfrm>
        </p:spPr>
        <p:txBody>
          <a:bodyPr/>
          <a:lstStyle/>
          <a:p>
            <a:pPr>
              <a:lnSpc>
                <a:spcPct val="90000"/>
              </a:lnSpc>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是正则代换</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宋体" panose="02010600030101010101" pitchFamily="2" charset="-122"/>
              </a:rPr>
              <a:t> f(</a:t>
            </a:r>
            <a:r>
              <a:rPr lang="en-US" altLang="zh-CN" sz="2800" b="1" i="1" dirty="0" err="1">
                <a:latin typeface="宋体" panose="02010600030101010101" pitchFamily="2" charset="-122"/>
                <a:ea typeface="宋体" panose="02010600030101010101" pitchFamily="2" charset="-122"/>
              </a:rPr>
              <a:t>Φ</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Φ</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⑵</a:t>
            </a:r>
            <a:r>
              <a:rPr lang="en-US" altLang="zh-CN" sz="2800" b="1" dirty="0">
                <a:latin typeface="Times New Roman" panose="02020603050405020304" charset="0"/>
                <a:ea typeface="宋体" panose="02010600030101010101" pitchFamily="2" charset="-122"/>
              </a:rPr>
              <a:t> f(</a:t>
            </a:r>
            <a:r>
              <a:rPr lang="en-US" altLang="zh-CN" sz="2800" b="1" dirty="0" err="1">
                <a:latin typeface="宋体" panose="02010600030101010101" pitchFamily="2" charset="-122"/>
                <a:ea typeface="宋体" panose="02010600030101010101" pitchFamily="2" charset="-122"/>
              </a:rPr>
              <a:t>ε</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ε</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⑶</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dirty="0">
                <a:latin typeface="Times New Roman" panose="02020603050405020304" charset="0"/>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f(a)</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⑷</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如果</a:t>
            </a:r>
            <a:r>
              <a:rPr lang="en-US" altLang="zh-CN" sz="2800" b="1" dirty="0">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f(r</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)=f(r)</a:t>
            </a:r>
            <a:r>
              <a:rPr lang="en-US" altLang="zh-CN" sz="2800" b="1" baseline="30000" dirty="0">
                <a:latin typeface="Times New Roman" panose="02020603050405020304" charset="0"/>
                <a:ea typeface="宋体" panose="02010600030101010101" pitchFamily="2" charset="-122"/>
              </a:rPr>
              <a:t>*</a:t>
            </a:r>
            <a:endParaRPr lang="en-US" altLang="zh-CN" sz="2800" b="1" dirty="0">
              <a:latin typeface="Times New Roman" panose="02020603050405020304" charset="0"/>
              <a:ea typeface="宋体" panose="02010600030101010101" pitchFamily="2" charset="-122"/>
            </a:endParaRPr>
          </a:p>
          <a:p>
            <a:pPr>
              <a:lnSpc>
                <a:spcPct val="90000"/>
              </a:lnSpc>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15</a:t>
            </a:fld>
            <a:endParaRPr 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标题 45772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7731" name="文本占位符 457730"/>
          <p:cNvSpPr>
            <a:spLocks noGrp="1"/>
          </p:cNvSpPr>
          <p:nvPr>
            <p:ph type="body" idx="1"/>
          </p:nvPr>
        </p:nvSpPr>
        <p:spPr>
          <a:xfrm>
            <a:off x="457200" y="1600200"/>
            <a:ext cx="5791200" cy="533400"/>
          </a:xfrm>
        </p:spPr>
        <p:txBody>
          <a:bodyPr/>
          <a:lstStyle/>
          <a:p>
            <a:pPr>
              <a:lnSpc>
                <a:spcPct val="90000"/>
              </a:lnSpc>
              <a:buNone/>
            </a:pPr>
            <a:r>
              <a:rPr lang="zh-CN" altLang="en-US" b="1" dirty="0">
                <a:ea typeface="黑体" panose="02010609060101010101" pitchFamily="2" charset="-122"/>
              </a:rPr>
              <a:t>定理 </a:t>
            </a:r>
            <a:r>
              <a:rPr lang="en-US" altLang="zh-CN" b="1" dirty="0">
                <a:ea typeface="黑体" panose="02010609060101010101" pitchFamily="2" charset="-122"/>
              </a:rPr>
              <a:t>5-4</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上的一个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en-US" altLang="zh-CN">
                <a:latin typeface="Times New Roman" panose="02020603050405020304" charset="0"/>
                <a:ea typeface="宋体" panose="02010600030101010101" pitchFamily="2" charset="-122"/>
              </a:rPr>
              <a:t> </a:t>
            </a:r>
          </a:p>
        </p:txBody>
      </p:sp>
      <p:graphicFrame>
        <p:nvGraphicFramePr>
          <p:cNvPr id="457732" name="对象 457731"/>
          <p:cNvGraphicFramePr>
            <a:graphicFrameLocks noChangeAspect="1"/>
          </p:cNvGraphicFramePr>
          <p:nvPr/>
        </p:nvGraphicFramePr>
        <p:xfrm>
          <a:off x="2590800" y="2209800"/>
          <a:ext cx="1966913" cy="688975"/>
        </p:xfrm>
        <a:graphic>
          <a:graphicData uri="http://schemas.openxmlformats.org/presentationml/2006/ole">
            <mc:AlternateContent xmlns:mc="http://schemas.openxmlformats.org/markup-compatibility/2006">
              <mc:Choice xmlns:v="urn:schemas-microsoft-com:vml" Requires="v">
                <p:oleObj r:id="rId2" imgW="736280" imgH="253890" progId="">
                  <p:embed/>
                </p:oleObj>
              </mc:Choice>
              <mc:Fallback>
                <p:oleObj r:id="rId2" imgW="736280" imgH="253890"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9800"/>
                        <a:ext cx="1966913"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7733" name="矩形 457732"/>
          <p:cNvSpPr/>
          <p:nvPr/>
        </p:nvSpPr>
        <p:spPr>
          <a:xfrm>
            <a:off x="533400" y="3048000"/>
            <a:ext cx="8077200" cy="2667000"/>
          </a:xfrm>
          <a:prstGeom prst="rect">
            <a:avLst/>
          </a:prstGeom>
          <a:noFill/>
          <a:ln w="9525">
            <a:noFill/>
          </a:ln>
        </p:spPr>
        <p:txBody>
          <a:bodyPr/>
          <a:lstStyle/>
          <a:p>
            <a:pPr lvl="0" indent="387350">
              <a:lnSpc>
                <a:spcPct val="90000"/>
              </a:lnSpc>
              <a:spcBef>
                <a:spcPct val="20000"/>
              </a:spcBef>
              <a:buClr>
                <a:srgbClr val="000000"/>
              </a:buClr>
            </a:pP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是正则代换，则</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f(L)</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也是</a:t>
            </a:r>
            <a:r>
              <a:rPr lang="zh-CN" altLang="en-US" sz="3200" b="1" dirty="0">
                <a:effectLst>
                  <a:outerShdw blurRad="38100" dist="38100" dir="2700000">
                    <a:srgbClr val="C0C0C0"/>
                  </a:outerShdw>
                </a:effectLst>
                <a:latin typeface="Times New Roman" panose="02020603050405020304" charset="0"/>
                <a:ea typeface="宋体" panose="02010600030101010101" pitchFamily="2" charset="-122"/>
              </a:rPr>
              <a:t> </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RL</a:t>
            </a:r>
            <a:r>
              <a:rPr lang="zh-CN" altLang="en-US" sz="3200" b="1">
                <a:effectLst>
                  <a:outerShdw blurRad="38100" dist="38100" dir="2700000">
                    <a:srgbClr val="C0C0C0"/>
                  </a:outerShdw>
                </a:effectLst>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dirty="0">
                <a:solidFill>
                  <a:schemeClr val="tx2"/>
                </a:solidFill>
                <a:latin typeface="Times New Roman" panose="02020603050405020304" charset="0"/>
                <a:ea typeface="宋体" panose="02010600030101010101" pitchFamily="2" charset="-122"/>
              </a:rPr>
              <a:t>证明：</a:t>
            </a:r>
          </a:p>
          <a:p>
            <a:pPr lvl="0" indent="387350">
              <a:lnSpc>
                <a:spcPct val="90000"/>
              </a:lnSpc>
              <a:spcBef>
                <a:spcPct val="20000"/>
              </a:spcBef>
              <a:buClr>
                <a:srgbClr val="000000"/>
              </a:buClr>
            </a:pPr>
            <a:r>
              <a:rPr lang="zh-CN" altLang="en-US" sz="3200" b="1" dirty="0">
                <a:latin typeface="Times New Roman" panose="02020603050405020304" charset="0"/>
                <a:ea typeface="宋体" panose="02010600030101010101" pitchFamily="2" charset="-122"/>
              </a:rPr>
              <a:t>描述工具：</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a:latin typeface="宋体" panose="02010600030101010101" pitchFamily="2" charset="-122"/>
                <a:ea typeface="宋体" panose="02010600030101010101" pitchFamily="2" charset="-122"/>
              </a:rPr>
              <a:t>对</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中运算符的个数</a:t>
            </a:r>
            <a:r>
              <a:rPr lang="en-US" altLang="zh-CN" sz="3200" b="1">
                <a:latin typeface="Times New Roman" panose="02020603050405020304" charset="0"/>
                <a:ea typeface="宋体" panose="02010600030101010101" pitchFamily="2" charset="-122"/>
              </a:rPr>
              <a:t>n</a:t>
            </a:r>
            <a:r>
              <a:rPr lang="zh-CN" altLang="en-US" sz="3200" b="1" dirty="0">
                <a:latin typeface="宋体" panose="02010600030101010101" pitchFamily="2" charset="-122"/>
                <a:ea typeface="宋体" panose="02010600030101010101" pitchFamily="2" charset="-122"/>
              </a:rPr>
              <a:t>施以归纳，证明</a:t>
            </a:r>
            <a:r>
              <a:rPr lang="en-US" altLang="zh-CN" sz="3200" b="1">
                <a:latin typeface="Times New Roman" panose="02020603050405020304" charset="0"/>
                <a:ea typeface="宋体" panose="02010600030101010101" pitchFamily="2" charset="-122"/>
              </a:rPr>
              <a:t>f(r)</a:t>
            </a:r>
            <a:r>
              <a:rPr lang="zh-CN" altLang="en-US" sz="3200" b="1" dirty="0">
                <a:latin typeface="宋体" panose="02010600030101010101" pitchFamily="2" charset="-122"/>
                <a:ea typeface="宋体" panose="02010600030101010101" pitchFamily="2" charset="-122"/>
              </a:rPr>
              <a:t>是表示</a:t>
            </a:r>
            <a:r>
              <a:rPr lang="en-US" altLang="zh-CN" sz="3200" b="1">
                <a:latin typeface="Times New Roman" panose="02020603050405020304" charset="0"/>
                <a:ea typeface="宋体" panose="02010600030101010101" pitchFamily="2" charset="-122"/>
              </a:rPr>
              <a:t>f(L)</a:t>
            </a:r>
            <a:r>
              <a:rPr lang="zh-CN" altLang="en-US" sz="3200" b="1">
                <a:latin typeface="宋体" panose="02010600030101010101" pitchFamily="2" charset="-122"/>
                <a:ea typeface="宋体" panose="02010600030101010101" pitchFamily="2" charset="-122"/>
              </a:rPr>
              <a:t>的</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16</a:t>
            </a:fld>
            <a:endParaRPr 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标题 45875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8755" name="文本占位符 458754"/>
          <p:cNvSpPr>
            <a:spLocks noGrp="1"/>
          </p:cNvSpPr>
          <p:nvPr>
            <p:ph type="body" idx="1"/>
          </p:nvPr>
        </p:nvSpPr>
        <p:spPr/>
        <p:txBody>
          <a:bodyPr/>
          <a:lstStyle/>
          <a:p>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n=0</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，结论成立。</a:t>
            </a:r>
          </a:p>
          <a:p>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Times New Roman" panose="02020603050405020304" charset="0"/>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k</a:t>
            </a:r>
            <a:r>
              <a:rPr lang="zh-CN" altLang="en-US" b="1" dirty="0">
                <a:latin typeface="宋体" panose="02010600030101010101" pitchFamily="2" charset="-122"/>
                <a:ea typeface="宋体" panose="02010600030101010101" pitchFamily="2" charset="-122"/>
              </a:rPr>
              <a:t>时定理成立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即当</a:t>
            </a:r>
            <a:r>
              <a:rPr lang="en-US" altLang="zh-CN" b="1" dirty="0">
                <a:latin typeface="宋体" panose="02010600030101010101" pitchFamily="2" charset="-122"/>
                <a:ea typeface="宋体" panose="02010600030101010101" pitchFamily="2" charset="-122"/>
              </a:rPr>
              <a:t>r</a:t>
            </a:r>
            <a:r>
              <a:rPr lang="zh-CN" altLang="en-US" b="1" dirty="0">
                <a:latin typeface="宋体" panose="02010600030101010101" pitchFamily="2" charset="-122"/>
                <a:ea typeface="宋体" panose="02010600030101010101" pitchFamily="2" charset="-122"/>
              </a:rPr>
              <a:t>中运算符的个数不大于</a:t>
            </a:r>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时：</a:t>
            </a:r>
            <a:r>
              <a:rPr lang="en-US" altLang="zh-CN" b="1">
                <a:latin typeface="宋体" panose="02010600030101010101" pitchFamily="2" charset="-122"/>
                <a:ea typeface="宋体" panose="02010600030101010101" pitchFamily="2" charset="-122"/>
              </a:rPr>
              <a:t>f(L(r)) = L(f(r))</a:t>
            </a:r>
            <a:r>
              <a:rPr lang="zh-CN" altLang="en-US" b="1">
                <a:latin typeface="宋体" panose="02010600030101010101" pitchFamily="2" charset="-122"/>
                <a:ea typeface="宋体" panose="02010600030101010101" pitchFamily="2" charset="-122"/>
              </a:rPr>
              <a:t>。 </a:t>
            </a:r>
            <a:endParaRPr lang="zh-CN" altLang="en-US" b="1">
              <a:ea typeface="宋体" panose="02010600030101010101" pitchFamily="2" charset="-122"/>
            </a:endParaRPr>
          </a:p>
          <a:p>
            <a:r>
              <a:rPr lang="zh-CN" altLang="en-US" b="1" dirty="0">
                <a:ea typeface="宋体" panose="02010600030101010101" pitchFamily="2" charset="-122"/>
              </a:rPr>
              <a:t>当</a:t>
            </a:r>
            <a:r>
              <a:rPr lang="en-US" altLang="zh-CN" b="1" dirty="0">
                <a:ea typeface="宋体" panose="02010600030101010101" pitchFamily="2" charset="-122"/>
              </a:rPr>
              <a:t>n=k+1</a:t>
            </a:r>
            <a:r>
              <a:rPr lang="zh-CN" altLang="en-US" b="1" dirty="0">
                <a:ea typeface="宋体" panose="02010600030101010101" pitchFamily="2" charset="-122"/>
              </a:rPr>
              <a:t>时，</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17</a:t>
            </a:fld>
            <a:endParaRPr 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标题 45977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59779" name="文本占位符 459778"/>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f(L)=f(L(r))</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 (f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归纳假设 </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18</a:t>
            </a:fld>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0803" name="文本占位符 460802"/>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19</a:t>
            </a:fld>
            <a:endParaRPr 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标题 4495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9539" name="文本占位符 449538"/>
          <p:cNvSpPr>
            <a:spLocks noGrp="1"/>
          </p:cNvSpPr>
          <p:nvPr>
            <p:ph type="body" idx="1"/>
          </p:nvPr>
        </p:nvSpPr>
        <p:spPr>
          <a:xfrm>
            <a:off x="381000" y="1600200"/>
            <a:ext cx="8534400" cy="4525963"/>
          </a:xfrm>
        </p:spPr>
        <p:txBody>
          <a:bodyPr/>
          <a:lstStyle/>
          <a:p>
            <a:pPr>
              <a:buNone/>
            </a:pPr>
            <a:r>
              <a:rPr lang="zh-CN" altLang="en-US" sz="3600" b="1" dirty="0">
                <a:ea typeface="黑体" panose="02010609060101010101" pitchFamily="2" charset="-122"/>
              </a:rPr>
              <a:t>定理 </a:t>
            </a:r>
            <a:r>
              <a:rPr lang="en-US" altLang="zh-CN" sz="3600" b="1" dirty="0">
                <a:ea typeface="黑体" panose="02010609060101010101" pitchFamily="2" charset="-122"/>
              </a:rPr>
              <a:t>5-1</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在并、乘积、闭包运算下是</a:t>
            </a:r>
            <a:r>
              <a:rPr lang="zh-CN" altLang="en-US" sz="4000" b="1" dirty="0">
                <a:latin typeface="Times New Roman" panose="02020603050405020304" charset="0"/>
                <a:ea typeface="宋体" panose="02010600030101010101" pitchFamily="2" charset="-122"/>
              </a:rPr>
              <a:t>封闭</a:t>
            </a:r>
            <a:r>
              <a:rPr lang="zh-CN" altLang="en-US" sz="3600" b="1" dirty="0">
                <a:latin typeface="Times New Roman" panose="02020603050405020304" charset="0"/>
                <a:ea typeface="宋体" panose="02010600030101010101" pitchFamily="2" charset="-122"/>
              </a:rPr>
              <a:t>的。</a:t>
            </a:r>
          </a:p>
          <a:p>
            <a:pPr>
              <a:buNone/>
            </a:pPr>
            <a:endParaRPr lang="zh-CN" altLang="en-US" b="1" dirty="0">
              <a:latin typeface="Times New Roman" panose="02020603050405020304" charset="0"/>
              <a:ea typeface="宋体" panose="02010600030101010101" pitchFamily="2" charset="-122"/>
            </a:endParaRPr>
          </a:p>
          <a:p>
            <a:r>
              <a:rPr lang="zh-CN" altLang="en-US" b="1" dirty="0">
                <a:latin typeface="Times New Roman" panose="02020603050405020304" charset="0"/>
                <a:ea typeface="宋体" panose="02010600030101010101" pitchFamily="2" charset="-122"/>
              </a:rPr>
              <a:t>根据</a:t>
            </a:r>
            <a:r>
              <a:rPr lang="en-US" altLang="zh-CN" b="1" dirty="0">
                <a:latin typeface="Times New Roman" panose="02020603050405020304" charset="0"/>
                <a:ea typeface="宋体" panose="02010600030101010101" pitchFamily="2" charset="-122"/>
              </a:rPr>
              <a:t>RE</a:t>
            </a:r>
            <a:r>
              <a:rPr lang="zh-CN" altLang="en-US" b="1" dirty="0">
                <a:latin typeface="Times New Roman" panose="02020603050405020304" charset="0"/>
                <a:ea typeface="宋体" panose="02010600030101010101" pitchFamily="2" charset="-122"/>
              </a:rPr>
              <a:t>的定义，立即可以得到此定理。</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a:t>
            </a:fld>
            <a:endParaRPr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标题 46182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1827" name="文本占位符 461826"/>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⑶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20</a:t>
            </a:fld>
            <a:endParaRPr 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标题 46284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2851" name="文本占位符 462850"/>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5-5</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，正则代换</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f(0)=ab</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f(1)=b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f(2)=a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p>
          <a:p>
            <a:pPr algn="just">
              <a:lnSpc>
                <a:spcPct val="90000"/>
              </a:lnSpc>
              <a:buNone/>
            </a:pPr>
            <a:r>
              <a:rPr lang="zh-CN" altLang="en-US" b="1" dirty="0">
                <a:latin typeface="Times New Roman" panose="02020603050405020304" charset="0"/>
                <a:ea typeface="宋体" panose="02010600030101010101" pitchFamily="2" charset="-122"/>
              </a:rPr>
              <a:t>则：</a:t>
            </a:r>
          </a:p>
          <a:p>
            <a:pPr algn="just">
              <a:lnSpc>
                <a:spcPct val="90000"/>
              </a:lnSpc>
              <a:buNone/>
            </a:pPr>
            <a:r>
              <a:rPr lang="en-US" altLang="zh-CN" b="1" dirty="0">
                <a:latin typeface="Times New Roman" panose="02020603050405020304" charset="0"/>
                <a:ea typeface="宋体" panose="02010600030101010101" pitchFamily="2" charset="-122"/>
              </a:rPr>
              <a:t>⑴</a:t>
            </a:r>
            <a:r>
              <a:rPr lang="en-US" altLang="zh-CN" b="1" dirty="0" err="1">
                <a:latin typeface="Times New Roman" panose="02020603050405020304" charset="0"/>
                <a:ea typeface="宋体" panose="02010600030101010101" pitchFamily="2" charset="-122"/>
              </a:rPr>
              <a:t> f(00)=abab</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dirty="0" err="1">
                <a:latin typeface="Times New Roman" panose="02020603050405020304" charset="0"/>
                <a:ea typeface="宋体" panose="02010600030101010101" pitchFamily="2" charset="-122"/>
              </a:rPr>
              <a:t> f(010)=abb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ab=ab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b</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21</a:t>
            </a:fld>
            <a:endParaRPr 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3875" name="文本占位符 463874"/>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en-US" altLang="zh-CN" b="1">
                <a:latin typeface="Times New Roman" panose="02020603050405020304" charset="0"/>
                <a:ea typeface="Times New Roman" panose="02020603050405020304" charset="0"/>
              </a:rPr>
              <a:t>f((0+1+2)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f(0(0+1+2)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p>
          <a:p>
            <a:pPr algn="just">
              <a:buNone/>
            </a:pPr>
            <a:r>
              <a:rPr lang="en-US" altLang="zh-CN" b="1" dirty="0" err="1">
                <a:latin typeface="Times New Roman" panose="02020603050405020304" charset="0"/>
                <a:ea typeface="Times New Roman" panose="02020603050405020304" charset="0"/>
              </a:rPr>
              <a:t>			=ab</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⑸ </a:t>
            </a:r>
            <a:r>
              <a:rPr lang="en-US" altLang="zh-CN" b="1" dirty="0" err="1">
                <a:latin typeface="Times New Roman" panose="02020603050405020304" charset="0"/>
                <a:ea typeface="Times New Roman" panose="02020603050405020304" charset="0"/>
              </a:rPr>
              <a:t> f(012)=abb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 (a+b)= 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zh-CN" altLang="en-US" b="1">
                <a:latin typeface="宋体" panose="02010600030101010101" pitchFamily="2" charset="-122"/>
                <a:ea typeface="宋体" panose="02010600030101010101" pitchFamily="2" charset="-122"/>
              </a:rPr>
              <a:t>；</a:t>
            </a:r>
          </a:p>
          <a:p>
            <a:pPr algn="just">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a:t>
            </a:r>
            <a:endParaRPr lang="zh-CN" altLang="en-US" b="1" baseline="3000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22</a:t>
            </a:fld>
            <a:endParaRPr 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4899" name="文本占位符 46489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同态映射</a:t>
            </a:r>
            <a:r>
              <a:rPr lang="en-US" altLang="zh-CN" b="1" dirty="0">
                <a:ea typeface="黑体" panose="02010609060101010101" pitchFamily="2" charset="-122"/>
              </a:rPr>
              <a:t>(</a:t>
            </a:r>
            <a:r>
              <a:rPr lang="en-US" altLang="zh-CN" b="1">
                <a:ea typeface="黑体" panose="02010609060101010101" pitchFamily="2" charset="-122"/>
              </a:rPr>
              <a:t>homomorphism)</a:t>
            </a:r>
            <a:r>
              <a:rPr lang="en-US" altLang="zh-CN" dirty="0">
                <a:ea typeface="宋体" panose="02010600030101010101" pitchFamily="2" charset="-122"/>
              </a:rPr>
              <a:t> </a:t>
            </a:r>
          </a:p>
          <a:p>
            <a:pPr lvl="1" algn="just">
              <a:buNone/>
            </a:pP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是两个字母表，</a:t>
            </a:r>
            <a:endParaRPr lang="zh-CN" altLang="en-US" b="1">
              <a:ea typeface="宋体" panose="02010600030101010101" pitchFamily="2" charset="-122"/>
            </a:endParaRPr>
          </a:p>
        </p:txBody>
      </p:sp>
      <p:graphicFrame>
        <p:nvGraphicFramePr>
          <p:cNvPr id="464900" name="对象 464899"/>
          <p:cNvGraphicFramePr>
            <a:graphicFrameLocks noChangeAspect="1"/>
          </p:cNvGraphicFramePr>
          <p:nvPr/>
        </p:nvGraphicFramePr>
        <p:xfrm>
          <a:off x="1371600" y="2819400"/>
          <a:ext cx="2590800" cy="839788"/>
        </p:xfrm>
        <a:graphic>
          <a:graphicData uri="http://schemas.openxmlformats.org/presentationml/2006/ole">
            <mc:AlternateContent xmlns:mc="http://schemas.openxmlformats.org/markup-compatibility/2006">
              <mc:Choice xmlns:v="urn:schemas-microsoft-com:vml" Requires="v">
                <p:oleObj r:id="rId2" imgW="672808" imgH="215806" progId="">
                  <p:embed/>
                </p:oleObj>
              </mc:Choice>
              <mc:Fallback>
                <p:oleObj r:id="rId2" imgW="672808" imgH="215806"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19400"/>
                        <a:ext cx="25908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4901" name="矩形 464900"/>
          <p:cNvSpPr/>
          <p:nvPr/>
        </p:nvSpPr>
        <p:spPr>
          <a:xfrm>
            <a:off x="304800" y="3886200"/>
            <a:ext cx="6858000" cy="1801813"/>
          </a:xfrm>
          <a:prstGeom prst="rect">
            <a:avLst/>
          </a:prstGeom>
          <a:noFill/>
          <a:ln w="9525">
            <a:noFill/>
          </a:ln>
        </p:spPr>
        <p:txBody>
          <a:bodyPr>
            <a:spAutoFit/>
          </a:bodyPr>
          <a:lstStyle/>
          <a:p>
            <a:pPr lvl="1">
              <a:spcBef>
                <a:spcPct val="50000"/>
              </a:spcBef>
              <a:buClr>
                <a:srgbClr val="000000"/>
              </a:buClr>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为映射，如果对于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lvl="1">
              <a:spcBef>
                <a:spcPct val="50000"/>
              </a:spcBef>
              <a:buClr>
                <a:srgbClr val="000000"/>
              </a:buClr>
            </a:pPr>
            <a:r>
              <a:rPr lang="en-US" altLang="zh-CN" sz="2800" b="1" err="1">
                <a:latin typeface="Times New Roman" panose="02020603050405020304" charset="0"/>
                <a:ea typeface="Times New Roman" panose="02020603050405020304" charset="0"/>
              </a:rPr>
              <a:t>f(xy</a:t>
            </a:r>
            <a:r>
              <a:rPr lang="en-US" altLang="zh-CN" sz="2800" b="1">
                <a:latin typeface="Times New Roman" panose="02020603050405020304" charset="0"/>
                <a:ea typeface="Times New Roman" panose="02020603050405020304" charset="0"/>
              </a:rPr>
              <a:t>)=f(x)f(y)</a:t>
            </a:r>
            <a:r>
              <a:rPr lang="zh-CN" altLang="en-US" sz="2800" b="1">
                <a:latin typeface="宋体" panose="02010600030101010101" pitchFamily="2" charset="-122"/>
                <a:ea typeface="宋体" panose="02010600030101010101" pitchFamily="2" charset="-122"/>
              </a:rPr>
              <a:t>，</a:t>
            </a:r>
          </a:p>
          <a:p>
            <a:pPr lvl="1">
              <a:spcBef>
                <a:spcPct val="50000"/>
              </a:spcBef>
              <a:buClr>
                <a:srgbClr val="000000"/>
              </a:buClr>
            </a:pPr>
            <a:r>
              <a:rPr lang="zh-CN" altLang="en-US" sz="2800" b="1" dirty="0">
                <a:latin typeface="宋体" panose="02010600030101010101" pitchFamily="2" charset="-122"/>
                <a:ea typeface="宋体" panose="02010600030101010101" pitchFamily="2" charset="-122"/>
              </a:rPr>
              <a:t>则称</a:t>
            </a:r>
            <a:r>
              <a:rPr lang="en-US" altLang="zh-CN" sz="2800" b="1">
                <a:latin typeface="Times New Roman" panose="02020603050405020304" charset="0"/>
                <a:ea typeface="Times New Roman" panose="02020603050405020304" charset="0"/>
              </a:rPr>
              <a:t>f</a:t>
            </a:r>
            <a:r>
              <a:rPr lang="zh-CN" altLang="en-US" sz="2800" b="1" dirty="0">
                <a:latin typeface="宋体" panose="02010600030101010101" pitchFamily="2" charset="-122"/>
                <a:ea typeface="宋体" panose="02010600030101010101" pitchFamily="2" charset="-122"/>
              </a:rPr>
              <a:t>为从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到</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的</a:t>
            </a:r>
            <a:r>
              <a:rPr lang="zh-CN" altLang="en-US" sz="2800" b="1" dirty="0">
                <a:latin typeface="Arial" panose="020B0604020202020204" pitchFamily="34" charset="0"/>
                <a:ea typeface="黑体" panose="02010609060101010101" pitchFamily="2" charset="-122"/>
              </a:rPr>
              <a:t>同态映射。</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23</a:t>
            </a:fld>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标题 46592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5923" name="文本占位符 465922"/>
          <p:cNvSpPr>
            <a:spLocks noGrp="1"/>
          </p:cNvSpPr>
          <p:nvPr>
            <p:ph type="body" idx="1"/>
          </p:nvPr>
        </p:nvSpPr>
        <p:spPr>
          <a:xfrm>
            <a:off x="457200" y="1600200"/>
            <a:ext cx="8229600" cy="609600"/>
          </a:xfrm>
        </p:spPr>
        <p:txBody>
          <a:bodyPr/>
          <a:lstStyle/>
          <a:p>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的同态像</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65924" name="对象 465923"/>
          <p:cNvGraphicFramePr>
            <a:graphicFrameLocks noChangeAspect="1"/>
          </p:cNvGraphicFramePr>
          <p:nvPr/>
        </p:nvGraphicFramePr>
        <p:xfrm>
          <a:off x="990600" y="2133600"/>
          <a:ext cx="2547938" cy="890588"/>
        </p:xfrm>
        <a:graphic>
          <a:graphicData uri="http://schemas.openxmlformats.org/presentationml/2006/ole">
            <mc:AlternateContent xmlns:mc="http://schemas.openxmlformats.org/markup-compatibility/2006">
              <mc:Choice xmlns:v="urn:schemas-microsoft-com:vml" Requires="v">
                <p:oleObj r:id="rId2" imgW="977476" imgH="342751" progId="">
                  <p:embed/>
                </p:oleObj>
              </mc:Choice>
              <mc:Fallback>
                <p:oleObj r:id="rId2" imgW="977476" imgH="342751" progId="">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133600"/>
                        <a:ext cx="254793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5925" name="文本框 465924"/>
          <p:cNvSpPr txBox="1"/>
          <p:nvPr/>
        </p:nvSpPr>
        <p:spPr>
          <a:xfrm>
            <a:off x="228600" y="30480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w</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w</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6" name="对象 465925"/>
          <p:cNvGraphicFramePr>
            <a:graphicFrameLocks noChangeAspect="1"/>
          </p:cNvGraphicFramePr>
          <p:nvPr/>
        </p:nvGraphicFramePr>
        <p:xfrm>
          <a:off x="838200" y="3733800"/>
          <a:ext cx="7086600" cy="685800"/>
        </p:xfrm>
        <a:graphic>
          <a:graphicData uri="http://schemas.openxmlformats.org/presentationml/2006/ole">
            <mc:AlternateContent xmlns:mc="http://schemas.openxmlformats.org/markup-compatibility/2006">
              <mc:Choice xmlns:v="urn:schemas-microsoft-com:vml" Requires="v">
                <p:oleObj r:id="rId4" imgW="2044700" imgH="228600" progId="">
                  <p:embed/>
                </p:oleObj>
              </mc:Choice>
              <mc:Fallback>
                <p:oleObj r:id="rId4" imgW="2044700" imgH="228600"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733800"/>
                        <a:ext cx="7086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5927" name="文本框 465926"/>
          <p:cNvSpPr txBox="1"/>
          <p:nvPr/>
        </p:nvSpPr>
        <p:spPr>
          <a:xfrm>
            <a:off x="152400" y="47244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8" name="对象 465927"/>
          <p:cNvGraphicFramePr>
            <a:graphicFrameLocks noChangeAspect="1"/>
          </p:cNvGraphicFramePr>
          <p:nvPr/>
        </p:nvGraphicFramePr>
        <p:xfrm>
          <a:off x="838200" y="5410200"/>
          <a:ext cx="5562600" cy="685800"/>
        </p:xfrm>
        <a:graphic>
          <a:graphicData uri="http://schemas.openxmlformats.org/presentationml/2006/ole">
            <mc:AlternateContent xmlns:mc="http://schemas.openxmlformats.org/markup-compatibility/2006">
              <mc:Choice xmlns:v="urn:schemas-microsoft-com:vml" Requires="v">
                <p:oleObj r:id="rId6" imgW="1460500" imgH="228600" progId="">
                  <p:embed/>
                </p:oleObj>
              </mc:Choice>
              <mc:Fallback>
                <p:oleObj r:id="rId6" imgW="1460500" imgH="228600" progId="">
                  <p:embed/>
                  <p:pic>
                    <p:nvPicPr>
                      <p:cNvPr id="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5410200"/>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24</a:t>
            </a:fld>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endParaRPr lang="zh-CN" altLang="en-US">
              <a:ea typeface="宋体" panose="02010600030101010101" pitchFamily="2" charset="-122"/>
            </a:endParaRPr>
          </a:p>
        </p:txBody>
      </p:sp>
      <p:sp>
        <p:nvSpPr>
          <p:cNvPr id="466947" name="文本占位符 466946"/>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，同态映射</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r>
              <a:rPr lang="zh-CN" altLang="en-US" b="1" dirty="0">
                <a:ea typeface="宋体" panose="02010600030101010101" pitchFamily="2" charset="-122"/>
              </a:rPr>
              <a:t> </a:t>
            </a: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f(0)=aa</a:t>
            </a:r>
          </a:p>
          <a:p>
            <a:pPr algn="just">
              <a:lnSpc>
                <a:spcPct val="90000"/>
              </a:lnSpc>
              <a:buNone/>
            </a:pPr>
            <a:r>
              <a:rPr lang="en-US" altLang="zh-CN" b="1" dirty="0" err="1">
                <a:latin typeface="Times New Roman" panose="02020603050405020304" charset="0"/>
                <a:ea typeface="Times New Roman" panose="02020603050405020304" charset="0"/>
              </a:rPr>
              <a:t>    f(1)=aba</a:t>
            </a:r>
          </a:p>
          <a:p>
            <a:pPr algn="just">
              <a:lnSpc>
                <a:spcPct val="90000"/>
              </a:lnSpc>
              <a:buNone/>
            </a:pPr>
            <a:r>
              <a:rPr lang="zh-CN" altLang="en-US" b="1" dirty="0">
                <a:latin typeface="宋体" panose="02010600030101010101" pitchFamily="2" charset="-122"/>
                <a:ea typeface="宋体" panose="02010600030101010101" pitchFamily="2" charset="-122"/>
              </a:rPr>
              <a:t>则：</a:t>
            </a:r>
            <a:endParaRPr lang="zh-CN" altLang="en-US" b="1" dirty="0">
              <a:latin typeface="Times New Roman" panose="02020603050405020304" charset="0"/>
              <a:ea typeface="Times New Roman" panose="02020603050405020304" charset="0"/>
            </a:endParaRPr>
          </a:p>
          <a:p>
            <a:pPr algn="just">
              <a:lnSpc>
                <a:spcPct val="90000"/>
              </a:lnSpc>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f(01)=aaaba</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)=(aaaba</a:t>
            </a:r>
            <a:r>
              <a:rPr lang="en-US" altLang="zh-CN" b="1">
                <a:latin typeface="Times New Roman" panose="02020603050405020304" charset="0"/>
                <a:ea typeface="Times New Roman" panose="02020603050405020304" charset="0"/>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en-US" altLang="zh-CN" b="1">
                <a:latin typeface="宋体" panose="02010600030101010101" pitchFamily="2" charset="-122"/>
                <a:ea typeface="宋体" panose="02010600030101010101" pitchFamily="2" charset="-122"/>
              </a:rPr>
              <a:t>⑶</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(aab</a:t>
            </a:r>
            <a:r>
              <a:rPr lang="en-US" altLang="zh-CN" b="1">
                <a:latin typeface="Times New Roman" panose="02020603050405020304" charset="0"/>
                <a:ea typeface="Times New Roman" panose="02020603050405020304" charset="0"/>
              </a:rPr>
              <a:t>)=</a:t>
            </a:r>
            <a:r>
              <a:rPr lang="en-US" altLang="zh-CN" b="1" i="1">
                <a:latin typeface="宋体" panose="02010600030101010101" pitchFamily="2" charset="-122"/>
                <a:ea typeface="宋体" panose="02010600030101010101" pitchFamily="2" charset="-122"/>
              </a:rPr>
              <a:t>Φ</a:t>
            </a:r>
            <a:r>
              <a:rPr lang="zh-CN" altLang="en-US" b="1">
                <a:latin typeface="宋体" panose="02010600030101010101" pitchFamily="2" charset="-122"/>
                <a:ea typeface="宋体" panose="02010600030101010101" pitchFamily="2" charset="-122"/>
              </a:rPr>
              <a:t>；</a:t>
            </a:r>
            <a:r>
              <a:rPr lang="zh-CN" altLang="en-US" b="1" i="1">
                <a:latin typeface="宋体" panose="02010600030101010101" pitchFamily="2" charset="-122"/>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25</a:t>
            </a:fld>
            <a:endParaRPr 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标题 46796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7971" name="文本占位符 467970"/>
          <p:cNvSpPr>
            <a:spLocks noGrp="1"/>
          </p:cNvSpPr>
          <p:nvPr>
            <p:ph type="body" idx="1"/>
          </p:nvPr>
        </p:nvSpPr>
        <p:spPr/>
        <p:txBody>
          <a:bodyPr/>
          <a:lstStyle/>
          <a:p>
            <a:pPr algn="just">
              <a:lnSpc>
                <a:spcPct val="90000"/>
              </a:lnSpc>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t>
            </a:r>
            <a:r>
              <a:rPr lang="en-US" altLang="zh-CN" b="1">
                <a:latin typeface="Times New Roman" panose="02020603050405020304" charset="0"/>
                <a:ea typeface="Times New Roman" panose="02020603050405020304" charset="0"/>
              </a:rPr>
              <a:t>)={0}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⑸</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a:t>
            </a:r>
            <a:r>
              <a:rPr lang="en-US" altLang="zh-CN" b="1">
                <a:latin typeface="Times New Roman" panose="02020603050405020304" charset="0"/>
                <a:ea typeface="Times New Roman" panose="02020603050405020304" charset="0"/>
              </a:rPr>
              <a:t>})</a:t>
            </a:r>
          </a:p>
          <a:p>
            <a:pPr algn="just">
              <a:lnSpc>
                <a:spcPct val="90000"/>
              </a:lnSpc>
              <a:buNone/>
            </a:pPr>
            <a:r>
              <a:rPr lang="en-US" altLang="zh-CN" b="1">
                <a:latin typeface="Times New Roman" panose="02020603050405020304" charset="0"/>
                <a:ea typeface="Times New Roman" panose="02020603050405020304" charset="0"/>
              </a:rPr>
              <a:t>		={1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100}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宋体" panose="02010600030101010101" pitchFamily="2" charset="-122"/>
              </a:rPr>
              <a:t> 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a)={1}</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a))=f({1})={aba</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a:p>
            <a:pPr algn="just">
              <a:lnSpc>
                <a:spcPct val="90000"/>
              </a:lnSpc>
              <a:buNone/>
            </a:pPr>
            <a:r>
              <a:rPr lang="zh-CN" altLang="en-US" b="1">
                <a:latin typeface="宋体" panose="02010600030101010101" pitchFamily="2" charset="-122"/>
                <a:ea typeface="宋体" panose="02010600030101010101" pitchFamily="2" charset="-122"/>
              </a:rPr>
              <a:t>令</a:t>
            </a:r>
            <a:r>
              <a:rPr lang="en-US" altLang="zh-CN" b="1" dirty="0" err="1">
                <a:latin typeface="Times New Roman" panose="02020603050405020304" charset="0"/>
                <a:ea typeface="宋体" panose="02010600030101010101" pitchFamily="2" charset="-122"/>
              </a:rPr>
              <a:t>L=(ab+ba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，上述</a:t>
            </a:r>
            <a:r>
              <a:rPr lang="en-US" altLang="zh-CN" b="1" dirty="0">
                <a:latin typeface="Times New Roman" panose="02020603050405020304" charset="0"/>
                <a:ea typeface="宋体" panose="02010600030101010101" pitchFamily="2" charset="-122"/>
              </a:rPr>
              <a:t>(7)</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a:p>
            <a:pPr algn="just">
              <a:lnSpc>
                <a:spcPct val="90000"/>
              </a:lnSpc>
              <a:buNone/>
            </a:pP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26</a:t>
            </a:fld>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标题 46899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8995" name="文本占位符 468994"/>
          <p:cNvSpPr>
            <a:spLocks noGrp="1"/>
          </p:cNvSpPr>
          <p:nvPr>
            <p:ph type="body" idx="1"/>
          </p:nvPr>
        </p:nvSpPr>
        <p:spPr/>
        <p:txBody>
          <a:bodyPr/>
          <a:lstStyle/>
          <a:p>
            <a:pPr marL="282575" indent="0">
              <a:buNone/>
            </a:pPr>
            <a:r>
              <a:rPr lang="zh-CN" altLang="en-US" sz="3600" b="1" dirty="0">
                <a:latin typeface="Times New Roman" panose="02020603050405020304" charset="0"/>
                <a:ea typeface="黑体" panose="02010609060101010101" pitchFamily="2" charset="-122"/>
              </a:rPr>
              <a:t>推论</a:t>
            </a:r>
            <a:r>
              <a:rPr lang="en-US" altLang="zh-CN" sz="3600" b="1" dirty="0">
                <a:latin typeface="Times New Roman" panose="02020603050405020304" charset="0"/>
                <a:ea typeface="黑体" panose="02010609060101010101" pitchFamily="2" charset="-122"/>
              </a:rPr>
              <a:t>5-1</a:t>
            </a:r>
            <a:r>
              <a:rPr lang="en-US" altLang="zh-CN" sz="3600"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 </a:t>
            </a:r>
            <a:r>
              <a:rPr lang="zh-CN" altLang="en-US" sz="3600" b="1" dirty="0">
                <a:latin typeface="宋体" panose="02010600030101010101" pitchFamily="2" charset="-122"/>
                <a:ea typeface="宋体" panose="02010600030101010101" pitchFamily="2" charset="-122"/>
              </a:rPr>
              <a:t>的同态像是</a:t>
            </a:r>
            <a:r>
              <a:rPr lang="zh-CN" altLang="en-US" sz="3600" b="1"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a:t>
            </a:r>
            <a:r>
              <a:rPr lang="zh-CN" altLang="en-US" sz="3600" b="1">
                <a:latin typeface="Times New Roman" panose="02020603050405020304" charset="0"/>
                <a:ea typeface="宋体" panose="02010600030101010101" pitchFamily="2" charset="-122"/>
              </a:rPr>
              <a:t>。</a:t>
            </a:r>
            <a:endParaRPr lang="zh-CN" altLang="en-US" sz="3600" b="1">
              <a:latin typeface="宋体" panose="02010600030101010101" pitchFamily="2" charset="-122"/>
              <a:ea typeface="宋体" panose="02010600030101010101" pitchFamily="2" charset="-122"/>
            </a:endParaRPr>
          </a:p>
          <a:p>
            <a:pPr marL="282575" indent="0"/>
            <a:r>
              <a:rPr lang="zh-CN" altLang="en-US" b="1" dirty="0">
                <a:latin typeface="宋体" panose="02010600030101010101" pitchFamily="2" charset="-122"/>
                <a:ea typeface="宋体" panose="02010600030101010101" pitchFamily="2" charset="-122"/>
              </a:rPr>
              <a:t>证明：</a:t>
            </a:r>
          </a:p>
          <a:p>
            <a:pPr marL="282575" indent="0">
              <a:buNone/>
            </a:pPr>
            <a:r>
              <a:rPr lang="zh-CN" altLang="en-US" b="1" dirty="0">
                <a:latin typeface="宋体" panose="02010600030101010101" pitchFamily="2" charset="-122"/>
                <a:ea typeface="宋体" panose="02010600030101010101" pitchFamily="2" charset="-122"/>
              </a:rPr>
              <a:t>注意到同态映射是正则代换的特例，可以直接的到此结论。</a:t>
            </a:r>
          </a:p>
          <a:p>
            <a:pPr marL="282575" indent="0">
              <a:buNone/>
            </a:pPr>
            <a:r>
              <a:rPr lang="zh-CN" altLang="en-US" b="1" dirty="0">
                <a:latin typeface="宋体" panose="02010600030101010101" pitchFamily="2" charset="-122"/>
                <a:ea typeface="宋体" panose="02010600030101010101" pitchFamily="2" charset="-122"/>
              </a:rPr>
              <a:t>该定理表明，</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在同态映射下是封闭的。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27</a:t>
            </a:fld>
            <a:endParaRPr 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标题 47001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0019" name="文本占位符 470018"/>
          <p:cNvSpPr>
            <a:spLocks noGrp="1"/>
          </p:cNvSpPr>
          <p:nvPr>
            <p:ph type="body" idx="1"/>
          </p:nvPr>
        </p:nvSpPr>
        <p:spPr/>
        <p:txBody>
          <a:bodyPr/>
          <a:lstStyle/>
          <a:p>
            <a:pPr marL="0" indent="282575">
              <a:buNone/>
            </a:pPr>
            <a:r>
              <a:rPr lang="zh-CN" altLang="en-US" b="1" dirty="0">
                <a:ea typeface="黑体" panose="02010609060101010101" pitchFamily="2" charset="-122"/>
              </a:rPr>
              <a:t>定理 </a:t>
            </a:r>
            <a:r>
              <a:rPr lang="en-US" altLang="zh-CN" b="1" dirty="0">
                <a:ea typeface="黑体" panose="02010609060101010101" pitchFamily="2" charset="-122"/>
              </a:rPr>
              <a:t>5-5</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的同态原像是</a:t>
            </a: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endParaRPr lang="zh-CN" altLang="en-US" b="1">
              <a:ea typeface="宋体" panose="02010600030101010101" pitchFamily="2" charset="-122"/>
            </a:endParaRPr>
          </a:p>
          <a:p>
            <a:pPr marL="0" indent="282575">
              <a:buNone/>
            </a:pPr>
            <a:r>
              <a:rPr lang="zh-CN" altLang="en-US" sz="2800" b="1" dirty="0">
                <a:ea typeface="宋体" panose="02010600030101010101" pitchFamily="2" charset="-122"/>
              </a:rPr>
              <a:t>证明：</a:t>
            </a:r>
          </a:p>
          <a:p>
            <a:pPr marL="0" indent="282575">
              <a:buNone/>
            </a:pPr>
            <a:r>
              <a:rPr lang="zh-CN" altLang="en-US" sz="2800" b="1" dirty="0">
                <a:latin typeface="Times New Roman" panose="02020603050405020304" charset="0"/>
                <a:ea typeface="宋体" panose="02010600030101010101" pitchFamily="2" charset="-122"/>
              </a:rPr>
              <a:t>使用</a:t>
            </a:r>
            <a:r>
              <a:rPr lang="en-US" altLang="zh-CN" sz="2800" b="1">
                <a:latin typeface="Times New Roman" panose="02020603050405020304" charset="0"/>
                <a:ea typeface="Times New Roman" panose="02020603050405020304" charset="0"/>
              </a:rPr>
              <a:t>D</a:t>
            </a:r>
            <a:r>
              <a:rPr lang="en-US" altLang="zh-CN" sz="2800" b="1" dirty="0">
                <a:latin typeface="Times New Roman" panose="02020603050405020304" charset="0"/>
                <a:ea typeface="宋体" panose="02010600030101010101" pitchFamily="2" charset="-122"/>
              </a:rPr>
              <a:t>FA</a:t>
            </a:r>
            <a:r>
              <a:rPr lang="zh-CN" altLang="en-US" sz="2800" b="1" dirty="0">
                <a:latin typeface="Times New Roman" panose="02020603050405020304" charset="0"/>
                <a:ea typeface="宋体" panose="02010600030101010101" pitchFamily="2" charset="-122"/>
              </a:rPr>
              <a:t>作为描述工具。</a:t>
            </a:r>
            <a:endParaRPr lang="zh-CN" altLang="en-US" sz="2800" b="1">
              <a:latin typeface="Times New Roman" panose="02020603050405020304" charset="0"/>
              <a:ea typeface="宋体" panose="02010600030101010101" pitchFamily="2" charset="-122"/>
            </a:endParaRPr>
          </a:p>
          <a:p>
            <a:pPr marL="0" indent="282575">
              <a:buNone/>
            </a:pPr>
            <a:r>
              <a:rPr lang="en-US" altLang="zh-CN" sz="2800" b="1" dirty="0">
                <a:latin typeface="Times New Roman" panose="02020603050405020304" charset="0"/>
                <a:ea typeface="Times New Roman" panose="02020603050405020304" charset="0"/>
              </a:rPr>
              <a:t>(1) </a:t>
            </a:r>
            <a:r>
              <a:rPr lang="zh-CN" altLang="en-US" sz="2800" b="1" dirty="0">
                <a:latin typeface="宋体" panose="02010600030101010101" pitchFamily="2" charset="-122"/>
                <a:ea typeface="宋体" panose="02010600030101010101" pitchFamily="2" charset="-122"/>
              </a:rPr>
              <a:t>接受</a:t>
            </a:r>
            <a:r>
              <a:rPr lang="en-US" altLang="zh-CN" sz="2800" b="1">
                <a:latin typeface="Times New Roman" panose="02020603050405020304" charset="0"/>
                <a:ea typeface="Times New Roman" panose="02020603050405020304" charset="0"/>
              </a:rPr>
              <a:t>RL</a:t>
            </a:r>
            <a:r>
              <a:rPr lang="zh-CN" altLang="en-US" sz="2800" b="1" dirty="0">
                <a:latin typeface="宋体" panose="02010600030101010101" pitchFamily="2" charset="-122"/>
                <a:ea typeface="宋体" panose="02010600030101010101" pitchFamily="2" charset="-122"/>
              </a:rPr>
              <a:t>的同态原像的</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的构造思想。</a:t>
            </a:r>
            <a:r>
              <a:rPr lang="zh-CN" altLang="en-US" sz="2800" b="1" dirty="0">
                <a:ea typeface="宋体" panose="02010600030101010101" pitchFamily="2" charset="-122"/>
              </a:rPr>
              <a:t> </a:t>
            </a:r>
          </a:p>
          <a:p>
            <a:pPr marL="0" indent="282575">
              <a:buNone/>
            </a:pPr>
            <a:r>
              <a:rPr lang="zh-CN" altLang="en-US" sz="2800" b="1" dirty="0">
                <a:latin typeface="宋体" panose="02010600030101010101" pitchFamily="2" charset="-122"/>
                <a:ea typeface="宋体" panose="02010600030101010101" pitchFamily="2" charset="-122"/>
              </a:rPr>
              <a:t>让新构造出的</a:t>
            </a:r>
            <a:r>
              <a:rPr lang="en-US" altLang="zh-CN" sz="2800" b="1">
                <a:latin typeface="Times New Roman" panose="02020603050405020304" charset="0"/>
                <a:ea typeface="Times New Roman" panose="02020603050405020304" charset="0"/>
              </a:rPr>
              <a:t>FA 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用一个移动去模拟</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所用的一系列移动。</a:t>
            </a:r>
          </a:p>
          <a:p>
            <a:pPr marL="0" indent="282575">
              <a:buNone/>
            </a:pPr>
            <a:r>
              <a:rPr lang="zh-CN" altLang="en-US" sz="2800" b="1" dirty="0">
                <a:latin typeface="宋体" panose="02010600030101010101" pitchFamily="2" charset="-122"/>
                <a:ea typeface="宋体" panose="02010600030101010101" pitchFamily="2" charset="-122"/>
              </a:rPr>
              <a:t>对于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中的任意字符</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，如果</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从状态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开始处理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，并且当它处理完</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时到达状态</a:t>
            </a:r>
            <a:r>
              <a:rPr lang="en-US" altLang="zh-CN" sz="2800" b="1">
                <a:latin typeface="Times New Roman" panose="02020603050405020304" charset="0"/>
                <a:ea typeface="Times New Roman" panose="02020603050405020304" charset="0"/>
              </a:rPr>
              <a:t>p</a:t>
            </a:r>
            <a:r>
              <a:rPr lang="zh-CN" altLang="en-US" sz="2800" b="1" dirty="0">
                <a:latin typeface="宋体" panose="02010600030101010101" pitchFamily="2" charset="-122"/>
                <a:ea typeface="宋体" panose="02010600030101010101" pitchFamily="2" charset="-122"/>
              </a:rPr>
              <a:t>，则让</a:t>
            </a:r>
            <a:r>
              <a:rPr lang="en-US" altLang="zh-CN" sz="2800" b="1">
                <a:latin typeface="Times New Roman" panose="02020603050405020304" charset="0"/>
                <a:ea typeface="Times New Roman" panose="02020603050405020304" charset="0"/>
              </a:rPr>
              <a:t>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在状态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读入</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时，将状态变成</a:t>
            </a:r>
            <a:r>
              <a:rPr lang="en-US" altLang="zh-CN" sz="2800" b="1">
                <a:latin typeface="Times New Roman" panose="02020603050405020304" charset="0"/>
                <a:ea typeface="Times New Roman" panose="02020603050405020304" charset="0"/>
              </a:rPr>
              <a:t>p</a:t>
            </a:r>
            <a:r>
              <a:rPr lang="zh-CN" altLang="en-US" sz="2800" b="1">
                <a:latin typeface="宋体" panose="02010600030101010101" pitchFamily="2" charset="-122"/>
                <a:ea typeface="宋体" panose="02010600030101010101" pitchFamily="2" charset="-122"/>
              </a:rPr>
              <a:t>。</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标题 47104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1043" name="文本占位符 471042"/>
          <p:cNvSpPr>
            <a:spLocks noGrp="1"/>
          </p:cNvSpPr>
          <p:nvPr>
            <p:ph type="body" idx="1"/>
          </p:nvPr>
        </p:nvSpPr>
        <p:spPr>
          <a:xfrm>
            <a:off x="457200" y="1600200"/>
            <a:ext cx="8458200" cy="4525963"/>
          </a:xfrm>
        </p:spPr>
        <p:txBody>
          <a:bodyPr/>
          <a:lstStyle/>
          <a:p>
            <a:pPr marL="0" indent="44450">
              <a:buNone/>
            </a:pP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具有与</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相同的状态，并且，在</a:t>
            </a: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对应的状态转移图中，从状态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有一条标记为</a:t>
            </a:r>
            <a:r>
              <a:rPr lang="en-US" altLang="zh-CN" b="1">
                <a:latin typeface="Times New Roman" panose="02020603050405020304" charset="0"/>
                <a:ea typeface="Times New Roman" panose="02020603050405020304" charset="0"/>
              </a:rPr>
              <a:t>a</a:t>
            </a:r>
            <a:r>
              <a:rPr lang="zh-CN" altLang="en-US" b="1" dirty="0">
                <a:latin typeface="宋体" panose="02010600030101010101" pitchFamily="2" charset="-122"/>
                <a:ea typeface="宋体" panose="02010600030101010101" pitchFamily="2" charset="-122"/>
              </a:rPr>
              <a:t>的弧当且仅当在</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的状态转移图中，有一条从状态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的标记为</a:t>
            </a:r>
            <a:r>
              <a:rPr lang="en-US" altLang="zh-CN" b="1">
                <a:latin typeface="Times New Roman" panose="02020603050405020304" charset="0"/>
                <a:ea typeface="Times New Roman" panose="02020603050405020304" charset="0"/>
              </a:rPr>
              <a:t>f(a)</a:t>
            </a:r>
            <a:r>
              <a:rPr lang="zh-CN" altLang="en-US" b="1" dirty="0">
                <a:latin typeface="宋体" panose="02010600030101010101" pitchFamily="2" charset="-122"/>
                <a:ea typeface="宋体" panose="02010600030101010101" pitchFamily="2" charset="-122"/>
              </a:rPr>
              <a:t>的路。</a:t>
            </a:r>
            <a:endParaRPr lang="zh-CN" altLang="en-US" b="1" dirty="0">
              <a:latin typeface="Times New Roman" panose="02020603050405020304" charset="0"/>
              <a:ea typeface="Times New Roman" panose="02020603050405020304" charset="0"/>
            </a:endParaRPr>
          </a:p>
          <a:p>
            <a:pPr marL="0" indent="44450">
              <a:buNone/>
            </a:pPr>
            <a:r>
              <a:rPr lang="en-US" altLang="zh-CN" b="1" dirty="0">
                <a:latin typeface="Times New Roman" panose="02020603050405020304"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接受</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的同态原像的</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的形式描述。</a:t>
            </a:r>
            <a:r>
              <a:rPr lang="zh-CN" altLang="en-US" b="1" dirty="0">
                <a:ea typeface="宋体" panose="02010600030101010101" pitchFamily="2" charset="-122"/>
              </a:rPr>
              <a:t> </a:t>
            </a:r>
          </a:p>
          <a:p>
            <a:pPr marL="0" indent="44450"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44450">
              <a:buNone/>
            </a:pPr>
            <a:r>
              <a:rPr lang="zh-CN" altLang="en-US" b="1">
                <a:latin typeface="宋体" panose="02010600030101010101" pitchFamily="2" charset="-122"/>
                <a:ea typeface="宋体" panose="02010600030101010101" pitchFamily="2" charset="-122"/>
              </a:rPr>
              <a:t>取</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marL="0" indent="44450">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29</a:t>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ctr"/>
          <a:lstStyle/>
          <a:p>
            <a:r>
              <a:rPr lang="zh-CN" altLang="en-US">
                <a:ea typeface="宋体" panose="02010600030101010101" pitchFamily="2" charset="-122"/>
              </a:rPr>
              <a:t>并运算封闭性</a:t>
            </a:r>
          </a:p>
        </p:txBody>
      </p:sp>
      <p:sp>
        <p:nvSpPr>
          <p:cNvPr id="11267" name="文本占位符 11266"/>
          <p:cNvSpPr>
            <a:spLocks noGrp="1"/>
          </p:cNvSpPr>
          <p:nvPr>
            <p:ph type="body" idx="1"/>
          </p:nvPr>
        </p:nvSpPr>
        <p:spPr/>
        <p:txBody>
          <a:bodyPr/>
          <a:lstStyle/>
          <a:p>
            <a:r>
              <a:rPr lang="zh-CN" altLang="en-US">
                <a:ea typeface="宋体" panose="02010600030101010101" pitchFamily="2" charset="-122"/>
              </a:rPr>
              <a:t>如果</a:t>
            </a:r>
            <a:r>
              <a:rPr lang="en-US" altLang="zh-CN"/>
              <a:t> L </a:t>
            </a:r>
            <a:r>
              <a:rPr lang="zh-CN" altLang="en-US">
                <a:ea typeface="宋体" panose="02010600030101010101" pitchFamily="2" charset="-122"/>
              </a:rPr>
              <a:t>和</a:t>
            </a:r>
            <a:r>
              <a:rPr lang="en-US" altLang="zh-CN"/>
              <a:t> M </a:t>
            </a:r>
            <a:r>
              <a:rPr lang="zh-CN" altLang="en-US">
                <a:ea typeface="宋体" panose="02010600030101010101" pitchFamily="2" charset="-122"/>
              </a:rPr>
              <a:t>都是正则语言</a:t>
            </a:r>
            <a:r>
              <a:rPr lang="en-US" altLang="zh-CN"/>
              <a:t>, </a:t>
            </a:r>
            <a:r>
              <a:rPr lang="zh-CN" altLang="en-US">
                <a:ea typeface="宋体" panose="02010600030101010101" pitchFamily="2" charset="-122"/>
              </a:rPr>
              <a:t>那么</a:t>
            </a:r>
            <a:r>
              <a:rPr lang="en-US" altLang="zh-CN"/>
              <a:t> L </a:t>
            </a:r>
            <a:r>
              <a:rPr lang="en-US" altLang="zh-CN">
                <a:sym typeface="Symbol" panose="05050102010706020507" pitchFamily="18" charset="2"/>
              </a:rPr>
              <a:t> </a:t>
            </a:r>
            <a:r>
              <a:rPr lang="en-US" altLang="zh-CN"/>
              <a:t>M</a:t>
            </a:r>
            <a:r>
              <a:rPr lang="zh-CN" altLang="en-US">
                <a:ea typeface="宋体" panose="02010600030101010101" pitchFamily="2" charset="-122"/>
              </a:rPr>
              <a:t>也是。</a:t>
            </a:r>
            <a:endParaRPr lang="en-US" altLang="zh-CN"/>
          </a:p>
          <a:p>
            <a:r>
              <a:rPr lang="zh-CN" altLang="en-US">
                <a:solidFill>
                  <a:srgbClr val="3366FF"/>
                </a:solidFill>
                <a:ea typeface="宋体" panose="02010600030101010101" pitchFamily="2" charset="-122"/>
              </a:rPr>
              <a:t>证明</a:t>
            </a:r>
            <a:r>
              <a:rPr lang="en-US" altLang="zh-CN"/>
              <a:t>: </a:t>
            </a:r>
            <a:r>
              <a:rPr lang="zh-CN" altLang="en-US">
                <a:ea typeface="宋体" panose="02010600030101010101" pitchFamily="2" charset="-122"/>
              </a:rPr>
              <a:t>让</a:t>
            </a:r>
            <a:r>
              <a:rPr lang="en-US" altLang="zh-CN"/>
              <a:t> L </a:t>
            </a:r>
            <a:r>
              <a:rPr lang="zh-CN" altLang="en-US">
                <a:ea typeface="宋体" panose="02010600030101010101" pitchFamily="2" charset="-122"/>
              </a:rPr>
              <a:t>和 </a:t>
            </a:r>
            <a:r>
              <a:rPr lang="en-US" altLang="zh-CN"/>
              <a:t>M </a:t>
            </a:r>
            <a:r>
              <a:rPr lang="zh-CN" altLang="en-US">
                <a:ea typeface="宋体" panose="02010600030101010101" pitchFamily="2" charset="-122"/>
              </a:rPr>
              <a:t>代表正则表达式</a:t>
            </a:r>
            <a:r>
              <a:rPr lang="en-US" altLang="zh-CN"/>
              <a:t> R </a:t>
            </a:r>
            <a:r>
              <a:rPr lang="zh-CN" altLang="en-US">
                <a:ea typeface="宋体" panose="02010600030101010101" pitchFamily="2" charset="-122"/>
              </a:rPr>
              <a:t>和 </a:t>
            </a:r>
            <a:r>
              <a:rPr lang="en-US" altLang="zh-CN"/>
              <a:t>S </a:t>
            </a:r>
            <a:r>
              <a:rPr lang="zh-CN" altLang="en-US">
                <a:ea typeface="宋体" panose="02010600030101010101" pitchFamily="2" charset="-122"/>
              </a:rPr>
              <a:t>的语言。</a:t>
            </a:r>
            <a:endParaRPr lang="en-US" altLang="zh-CN"/>
          </a:p>
          <a:p>
            <a:r>
              <a:rPr lang="zh-CN" altLang="en-US">
                <a:ea typeface="宋体" panose="02010600030101010101" pitchFamily="2" charset="-122"/>
              </a:rPr>
              <a:t>那么</a:t>
            </a:r>
            <a:r>
              <a:rPr lang="en-US" altLang="zh-CN"/>
              <a:t>R+S</a:t>
            </a:r>
            <a:r>
              <a:rPr lang="zh-CN" altLang="en-US">
                <a:ea typeface="宋体" panose="02010600030101010101" pitchFamily="2" charset="-122"/>
              </a:rPr>
              <a:t>的语言是</a:t>
            </a:r>
            <a:r>
              <a:rPr lang="en-US" altLang="zh-CN"/>
              <a:t> L </a:t>
            </a:r>
            <a:r>
              <a:rPr lang="en-US" altLang="zh-CN">
                <a:sym typeface="Symbol" panose="05050102010706020507" pitchFamily="18" charset="2"/>
              </a:rPr>
              <a:t> </a:t>
            </a:r>
            <a:r>
              <a:rPr lang="en-US" altLang="zh-CN"/>
              <a:t>M.</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2067" name="文本占位符 472066"/>
          <p:cNvSpPr>
            <a:spLocks noGrp="1"/>
          </p:cNvSpPr>
          <p:nvPr>
            <p:ph type="body" idx="1"/>
          </p:nvPr>
        </p:nvSpPr>
        <p:spPr/>
        <p:txBody>
          <a:bodyPr/>
          <a:lstStyle/>
          <a:p>
            <a:pPr marL="0" indent="387350">
              <a:buNone/>
            </a:pPr>
            <a:r>
              <a:rPr lang="en-US" altLang="zh-CN" b="1" dirty="0">
                <a:latin typeface="Times New Roman" panose="02020603050405020304"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等价证明。</a:t>
            </a:r>
            <a:r>
              <a:rPr lang="zh-CN" altLang="en-US" b="1" dirty="0">
                <a:ea typeface="宋体" panose="02010600030101010101" pitchFamily="2" charset="-122"/>
              </a:rPr>
              <a:t> </a:t>
            </a:r>
          </a:p>
          <a:p>
            <a:pPr marL="0" indent="387350"/>
            <a:r>
              <a:rPr lang="zh-CN" altLang="en-US" b="1" dirty="0">
                <a:latin typeface="宋体" panose="02010600030101010101" pitchFamily="2" charset="-122"/>
                <a:ea typeface="宋体" panose="02010600030101010101" pitchFamily="2" charset="-122"/>
              </a:rPr>
              <a:t>施归纳于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，证明对于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387350">
              <a:buNone/>
            </a:pPr>
            <a:r>
              <a:rPr lang="zh-CN" altLang="en-US"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f(x))</a:t>
            </a:r>
          </a:p>
          <a:p>
            <a:pPr marL="0" indent="387350">
              <a:buNone/>
            </a:pPr>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时，结论显然成立。</a:t>
            </a:r>
          </a:p>
          <a:p>
            <a:pPr marL="0" indent="387350">
              <a:buNone/>
            </a:pPr>
            <a:r>
              <a:rPr lang="zh-CN" altLang="en-US" b="1" dirty="0">
                <a:latin typeface="宋体" panose="02010600030101010101" pitchFamily="2" charset="-122"/>
                <a:ea typeface="宋体" panose="02010600030101010101" pitchFamily="2" charset="-122"/>
              </a:rPr>
              <a:t>设当</a:t>
            </a:r>
            <a:r>
              <a:rPr lang="en-US" altLang="zh-CN" b="1" dirty="0">
                <a:latin typeface="宋体" panose="02010600030101010101" pitchFamily="2" charset="-122"/>
                <a:ea typeface="宋体" panose="02010600030101010101" pitchFamily="2" charset="-122"/>
              </a:rPr>
              <a:t>|x|=k</a:t>
            </a:r>
            <a:r>
              <a:rPr lang="zh-CN" altLang="en-US" b="1" dirty="0">
                <a:latin typeface="宋体" panose="02010600030101010101" pitchFamily="2" charset="-122"/>
                <a:ea typeface="宋体" panose="02010600030101010101" pitchFamily="2" charset="-122"/>
              </a:rPr>
              <a:t>是结论成立，往证当</a:t>
            </a:r>
            <a:r>
              <a:rPr lang="en-US" altLang="zh-CN" b="1" dirty="0">
                <a:latin typeface="宋体" panose="02010600030101010101" pitchFamily="2" charset="-122"/>
                <a:ea typeface="宋体" panose="02010600030101010101" pitchFamily="2" charset="-122"/>
              </a:rPr>
              <a:t>|x|=k+1</a:t>
            </a:r>
            <a:r>
              <a:rPr lang="zh-CN" altLang="en-US" b="1" dirty="0">
                <a:latin typeface="宋体" panose="02010600030101010101" pitchFamily="2" charset="-122"/>
                <a:ea typeface="宋体" panose="02010600030101010101" pitchFamily="2" charset="-122"/>
              </a:rPr>
              <a:t>时结论成立。</a:t>
            </a:r>
          </a:p>
          <a:p>
            <a:pPr marL="0" indent="387350">
              <a:buNone/>
            </a:pPr>
            <a:r>
              <a:rPr lang="zh-CN" altLang="en-US" b="1" dirty="0">
                <a:latin typeface="宋体" panose="02010600030101010101" pitchFamily="2" charset="-122"/>
                <a:ea typeface="宋体" panose="02010600030101010101" pitchFamily="2" charset="-122"/>
              </a:rPr>
              <a:t>不妨设</a:t>
            </a:r>
            <a:r>
              <a:rPr lang="en-US" altLang="zh-CN" b="1" dirty="0" err="1">
                <a:latin typeface="宋体" panose="02010600030101010101" pitchFamily="2" charset="-122"/>
                <a:ea typeface="宋体" panose="02010600030101010101" pitchFamily="2" charset="-122"/>
              </a:rPr>
              <a:t>x=ya</a:t>
            </a:r>
            <a:r>
              <a:rPr lang="zh-CN" altLang="en-US" b="1" dirty="0">
                <a:latin typeface="宋体" panose="02010600030101010101" pitchFamily="2" charset="-122"/>
                <a:ea typeface="宋体" panose="02010600030101010101" pitchFamily="2" charset="-122"/>
              </a:rPr>
              <a:t>，其中</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y|=k </a:t>
            </a:r>
            <a:r>
              <a:rPr lang="en-US" altLang="zh-CN"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30</a:t>
            </a:fld>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3091" name="文本占位符 473090"/>
          <p:cNvSpPr>
            <a:spLocks noGrp="1"/>
          </p:cNvSpPr>
          <p:nvPr>
            <p:ph type="body" idx="1"/>
          </p:nvPr>
        </p:nvSpPr>
        <p:spPr/>
        <p:txBody>
          <a:bodyPr/>
          <a:lstStyle/>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ya</a:t>
            </a:r>
            <a:r>
              <a:rPr lang="en-US" altLang="zh-CN" b="1">
                <a:latin typeface="Times New Roman" panose="02020603050405020304" charset="0"/>
                <a:ea typeface="Times New Roman" panose="02020603050405020304" charset="0"/>
              </a:rPr>
              <a:t>)</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 (q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a)		</a:t>
            </a:r>
            <a:r>
              <a:rPr lang="zh-CN" altLang="en-US" b="1" dirty="0">
                <a:latin typeface="宋体" panose="02010600030101010101" pitchFamily="2" charset="-122"/>
                <a:ea typeface="宋体" panose="02010600030101010101" pitchFamily="2" charset="-122"/>
              </a:rPr>
              <a:t>归纳假设</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的意义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f(ya</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同态映射性质</a:t>
            </a:r>
            <a:endParaRPr lang="zh-CN" altLang="en-US" b="1" dirty="0">
              <a:latin typeface="Times New Roman" panose="02020603050405020304" charset="0"/>
              <a:ea typeface="Times New Roman" panose="02020603050405020304" charset="0"/>
            </a:endParaRPr>
          </a:p>
          <a:p>
            <a:pPr>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31</a:t>
            </a:fld>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4115" name="文本占位符 474114"/>
          <p:cNvSpPr>
            <a:spLocks noGrp="1"/>
          </p:cNvSpPr>
          <p:nvPr>
            <p:ph type="body" idx="1"/>
          </p:nvPr>
        </p:nvSpPr>
        <p:spPr/>
        <p:txBody>
          <a:bodyPr/>
          <a:lstStyle/>
          <a:p>
            <a:pPr algn="just">
              <a:lnSpc>
                <a:spcPct val="90000"/>
              </a:lnSpc>
              <a:buNone/>
            </a:pPr>
            <a:r>
              <a:rPr lang="zh-CN" altLang="en-US" sz="2800" b="1" dirty="0">
                <a:latin typeface="Times New Roman" panose="02020603050405020304" charset="0"/>
                <a:ea typeface="宋体" panose="02010600030101010101" pitchFamily="2" charset="-122"/>
              </a:rPr>
              <a:t>这表明，结论对</a:t>
            </a:r>
            <a:r>
              <a:rPr lang="en-US" altLang="zh-CN"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x|=k+1</a:t>
            </a:r>
            <a:r>
              <a:rPr lang="zh-CN" altLang="en-US" sz="2800" b="1" dirty="0">
                <a:latin typeface="Times New Roman" panose="02020603050405020304" charset="0"/>
                <a:ea typeface="宋体" panose="02010600030101010101" pitchFamily="2" charset="-122"/>
              </a:rPr>
              <a:t>成立。由归纳法原理，结论对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dirty="0">
                <a:latin typeface="Times New Roman" panose="02020603050405020304" charset="0"/>
                <a:ea typeface="宋体" panose="02010600030101010101" pitchFamily="2" charset="-122"/>
              </a:rPr>
              <a:t>成立。</a:t>
            </a:r>
            <a:endParaRPr lang="zh-CN" altLang="en-US" sz="2800" b="1" dirty="0">
              <a:latin typeface="宋体" panose="02010600030101010101" pitchFamily="2" charset="-122"/>
              <a:ea typeface="宋体" panose="02010600030101010101" pitchFamily="2" charset="-122"/>
            </a:endParaRPr>
          </a:p>
          <a:p>
            <a:pPr>
              <a:lnSpc>
                <a:spcPct val="90000"/>
              </a:lnSpc>
              <a:buNone/>
            </a:pPr>
            <a:r>
              <a:rPr lang="zh-CN" altLang="en-US" sz="2800" b="1" dirty="0">
                <a:latin typeface="Times New Roman" panose="02020603050405020304" charset="0"/>
                <a:ea typeface="宋体" panose="02010600030101010101" pitchFamily="2" charset="-122"/>
                <a:sym typeface="Symbol" panose="05050102010706020507" pitchFamily="18" charset="2"/>
              </a:rPr>
              <a:t>    </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f(x))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由于对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zh-CN" altLang="en-US" sz="2800" b="1">
                <a:latin typeface="Times New Roman" panose="02020603050405020304" charset="0"/>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故</a:t>
            </a:r>
          </a:p>
          <a:p>
            <a:pPr algn="just">
              <a:lnSpc>
                <a:spcPct val="90000"/>
              </a:lnSpc>
              <a:buNone/>
            </a:pPr>
            <a:r>
              <a:rPr lang="en-US" altLang="zh-CN" sz="2800" b="1">
                <a:latin typeface="宋体" panose="02010600030101010101" pitchFamily="2" charset="-122"/>
                <a:ea typeface="宋体" panose="02010600030101010101" pitchFamily="2" charset="-122"/>
              </a:rPr>
              <a:t>L(M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(L(M))</a:t>
            </a:r>
          </a:p>
          <a:p>
            <a:pPr>
              <a:lnSpc>
                <a:spcPct val="90000"/>
              </a:lnSpc>
              <a:buNone/>
            </a:pPr>
            <a:r>
              <a:rPr lang="zh-CN" altLang="en-US" sz="2800" b="1" dirty="0">
                <a:latin typeface="宋体" panose="02010600030101010101" pitchFamily="2" charset="-122"/>
                <a:ea typeface="宋体" panose="02010600030101010101" pitchFamily="2" charset="-122"/>
              </a:rPr>
              <a:t>定理得证。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32</a:t>
            </a:fld>
            <a:endParaRPr 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5139" name="文本占位符 475138"/>
          <p:cNvSpPr>
            <a:spLocks noGrp="1"/>
          </p:cNvSpPr>
          <p:nvPr>
            <p:ph type="body" idx="1"/>
          </p:nvPr>
        </p:nvSpPr>
        <p:spPr/>
        <p:txBody>
          <a:bodyPr/>
          <a:lstStyle/>
          <a:p>
            <a:r>
              <a:rPr lang="zh-CN" altLang="en-US" b="1" dirty="0">
                <a:ea typeface="黑体" panose="02010609060101010101" pitchFamily="2" charset="-122"/>
              </a:rPr>
              <a:t>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quotient)</a:t>
            </a:r>
            <a:r>
              <a:rPr lang="en-US" altLang="zh-CN" b="1" dirty="0">
                <a:ea typeface="宋体" panose="02010600030101010101" pitchFamily="2" charset="-122"/>
              </a:rPr>
              <a:t> </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除以</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charset="0"/>
                <a:ea typeface="黑体" panose="02010609060101010101" pitchFamily="2" charset="-122"/>
              </a:rPr>
              <a:t>商</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宋体" panose="02010600030101010101" pitchFamily="2" charset="-122"/>
            </a:endParaRPr>
          </a:p>
          <a:p>
            <a:pPr lvl="1">
              <a:buNone/>
            </a:pP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使得</a:t>
            </a:r>
            <a:r>
              <a:rPr lang="en-US" altLang="zh-CN" b="1" dirty="0" err="1">
                <a:latin typeface="Times New Roman" panose="02020603050405020304" charset="0"/>
                <a:ea typeface="宋体" panose="02010600030101010101" pitchFamily="2" charset="-122"/>
              </a:rPr>
              <a:t>xy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计算语言的商主要是考虑语言句子的后缀。只有当</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的句子的后缀在</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中时，其相应的前缀才属于</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。所以，当</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33</a:t>
            </a:fld>
            <a:endParaRPr 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p>
        </p:txBody>
      </p:sp>
      <p:sp>
        <p:nvSpPr>
          <p:cNvPr id="476163" name="文本占位符 476162"/>
          <p:cNvSpPr>
            <a:spLocks noGrp="1"/>
          </p:cNvSpPr>
          <p:nvPr>
            <p:ph type="body" idx="1"/>
          </p:nvPr>
        </p:nvSpPr>
        <p:spPr/>
        <p:txBody>
          <a:bodyPr/>
          <a:lstStyle/>
          <a:p>
            <a:r>
              <a:rPr lang="zh-CN" altLang="en-US" b="1" dirty="0">
                <a:ea typeface="宋体" panose="02010600030101010101" pitchFamily="2" charset="-122"/>
              </a:rPr>
              <a:t>注意以下有意思的情况：</a:t>
            </a:r>
          </a:p>
          <a:p>
            <a:pPr algn="just">
              <a:buNone/>
            </a:pPr>
            <a:r>
              <a:rPr lang="zh-CN" altLang="en-US" b="1" dirty="0">
                <a:latin typeface="宋体" panose="02010600030101010101" pitchFamily="2" charset="-122"/>
                <a:ea typeface="宋体" panose="02010600030101010101" pitchFamily="2" charset="-122"/>
              </a:rPr>
              <a:t>取</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endParaRPr lang="en-US" altLang="zh-CN" b="1">
              <a:latin typeface="宋体" panose="02010600030101010101" pitchFamily="2" charset="-122"/>
              <a:ea typeface="宋体" panose="02010600030101010101" pitchFamily="2" charset="-122"/>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={000}= L</a:t>
            </a:r>
            <a:r>
              <a:rPr lang="en-US" altLang="zh-CN" b="1" baseline="-30000">
                <a:latin typeface="Times New Roman" panose="02020603050405020304" charset="0"/>
                <a:ea typeface="Times New Roman" panose="02020603050405020304" charset="0"/>
              </a:rPr>
              <a:t>1</a:t>
            </a:r>
            <a:endParaRPr lang="en-US" altLang="zh-CN" b="1">
              <a:latin typeface="Times New Roman" panose="02020603050405020304" charset="0"/>
              <a:ea typeface="Times New Roman" panose="02020603050405020304" charset="0"/>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endParaRPr lang="en-US" altLang="zh-CN"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34</a:t>
            </a:fld>
            <a:endParaRPr 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7187" name="文本占位符 477186"/>
          <p:cNvSpPr>
            <a:spLocks noGrp="1"/>
          </p:cNvSpPr>
          <p:nvPr>
            <p:ph type="body" idx="1"/>
          </p:nvPr>
        </p:nvSpPr>
        <p:spPr>
          <a:xfrm>
            <a:off x="457200" y="1600200"/>
            <a:ext cx="7848600" cy="4525963"/>
          </a:xfrm>
        </p:spPr>
        <p:txBody>
          <a:bodyPr/>
          <a:lstStyle/>
          <a:p>
            <a:pPr algn="just">
              <a:lnSpc>
                <a:spcPct val="90000"/>
              </a:lnSpc>
              <a:buNone/>
            </a:pPr>
            <a:r>
              <a:rPr lang="zh-CN" altLang="en-US" b="1" dirty="0">
                <a:latin typeface="Times New Roman" panose="02020603050405020304" charset="0"/>
                <a:ea typeface="黑体" panose="02010609060101010101" pitchFamily="2" charset="-122"/>
              </a:rPr>
              <a:t>定理</a:t>
            </a:r>
            <a:r>
              <a:rPr lang="en-US" altLang="zh-CN" b="1" dirty="0">
                <a:latin typeface="Times New Roman" panose="02020603050405020304" charset="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p>
          <a:p>
            <a:pPr algn="just">
              <a:lnSpc>
                <a:spcPct val="90000"/>
              </a:lnSpc>
              <a:buNone/>
            </a:pP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证明：设</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RL </a:t>
            </a:r>
            <a:r>
              <a:rPr lang="zh-CN" altLang="en-US" sz="2800" b="1">
                <a:latin typeface="宋体" panose="02010600030101010101" pitchFamily="2" charset="-122"/>
                <a:ea typeface="宋体" panose="02010600030101010101" pitchFamily="2" charset="-122"/>
              </a:rPr>
              <a:t>，</a:t>
            </a: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L(M)=L</a:t>
            </a:r>
            <a:r>
              <a:rPr lang="en-US" altLang="zh-CN" sz="2800" b="1" baseline="-30000">
                <a:latin typeface="Times New Roman" panose="02020603050405020304" charset="0"/>
                <a:ea typeface="Times New Roman" panose="02020603050405020304" charset="0"/>
              </a:rPr>
              <a:t>1</a:t>
            </a:r>
            <a:endParaRPr lang="en-US" altLang="zh-CN" sz="2800" b="1">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Times New Roman" panose="02020603050405020304" charset="0"/>
              </a:rPr>
              <a:t>   DFA 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p>
          <a:p>
            <a:pPr algn="just">
              <a:lnSpc>
                <a:spcPct val="90000"/>
              </a:lnSpc>
              <a:buNone/>
            </a:pPr>
            <a:r>
              <a:rPr lang="zh-CN" altLang="en-US" sz="2800" b="1" dirty="0">
                <a:latin typeface="宋体" panose="02010600030101010101" pitchFamily="2" charset="-122"/>
                <a:ea typeface="宋体" panose="02010600030101010101" pitchFamily="2" charset="-122"/>
              </a:rPr>
              <a:t>显然，</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L(M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 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nSpc>
                <a:spcPct val="90000"/>
              </a:lnSpc>
              <a:buNone/>
            </a:pPr>
            <a:r>
              <a:rPr lang="zh-CN" altLang="en-US" sz="2800" b="1" dirty="0">
                <a:latin typeface="宋体" panose="02010600030101010101" pitchFamily="2" charset="-122"/>
                <a:ea typeface="宋体" panose="02010600030101010101" pitchFamily="2" charset="-122"/>
              </a:rPr>
              <a:t>定理得证。</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35</a:t>
            </a:fld>
            <a:endParaRPr 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p:cNvSpPr>
          <p:nvPr>
            <p:ph type="title"/>
          </p:nvPr>
        </p:nvSpPr>
        <p:spPr>
          <a:xfrm>
            <a:off x="457200" y="274638"/>
            <a:ext cx="8686800" cy="1143000"/>
          </a:xfrm>
        </p:spPr>
        <p:txBody>
          <a:bodyPr anchor="ctr"/>
          <a:lstStyle/>
          <a:p>
            <a:r>
              <a:rPr lang="en-US" altLang="zh-CN" sz="3600" b="1" dirty="0">
                <a:ea typeface="黑体" panose="02010609060101010101" pitchFamily="2" charset="-122"/>
              </a:rPr>
              <a:t>5.3 </a:t>
            </a:r>
            <a:r>
              <a:rPr lang="en-US" altLang="zh-CN" sz="3600" b="1" dirty="0" err="1">
                <a:ea typeface="黑体" panose="02010609060101010101" pitchFamily="2" charset="-122"/>
              </a:rPr>
              <a:t>Myhill-Nerode </a:t>
            </a:r>
            <a:r>
              <a:rPr lang="zh-CN" altLang="en-US" sz="3600" b="1" dirty="0">
                <a:ea typeface="黑体" panose="02010609060101010101" pitchFamily="2" charset="-122"/>
              </a:rPr>
              <a:t>定理与</a:t>
            </a:r>
            <a:r>
              <a:rPr lang="en-US" altLang="zh-CN" sz="3600" b="1" dirty="0">
                <a:ea typeface="黑体" panose="02010609060101010101" pitchFamily="2" charset="-122"/>
              </a:rPr>
              <a:t>DFA</a:t>
            </a:r>
            <a:r>
              <a:rPr lang="zh-CN" altLang="en-US" sz="3600" b="1" dirty="0">
                <a:ea typeface="黑体" panose="02010609060101010101" pitchFamily="2" charset="-122"/>
              </a:rPr>
              <a:t>的极小化</a:t>
            </a:r>
            <a:endParaRPr lang="zh-CN" altLang="en-US" sz="3600" b="1">
              <a:ea typeface="黑体" panose="02010609060101010101" pitchFamily="2" charset="-122"/>
            </a:endParaRPr>
          </a:p>
        </p:txBody>
      </p:sp>
      <p:sp>
        <p:nvSpPr>
          <p:cNvPr id="478211" name="文本占位符 478210"/>
          <p:cNvSpPr>
            <a:spLocks noGrp="1"/>
          </p:cNvSpPr>
          <p:nvPr>
            <p:ph type="body" idx="1"/>
          </p:nvPr>
        </p:nvSpPr>
        <p:spPr>
          <a:xfrm>
            <a:off x="457200" y="1752600"/>
            <a:ext cx="8229600" cy="4373563"/>
          </a:xfrm>
        </p:spPr>
        <p:txBody>
          <a:bodyPr/>
          <a:lstStyle/>
          <a:p>
            <a:pPr marL="0" indent="0"/>
            <a:r>
              <a:rPr lang="zh-CN" altLang="en-US" b="1" dirty="0">
                <a:latin typeface="宋体" panose="02010600030101010101" pitchFamily="2" charset="-122"/>
                <a:ea typeface="宋体" panose="02010600030101010101" pitchFamily="2" charset="-122"/>
              </a:rPr>
              <a:t>对给定</a:t>
            </a:r>
            <a:r>
              <a:rPr lang="zh-CN" altLang="en-US" b="1" dirty="0">
                <a:ea typeface="宋体" panose="02010600030101010101" pitchFamily="2" charset="-122"/>
              </a:rPr>
              <a:t> </a:t>
            </a:r>
            <a:r>
              <a:rPr lang="en-US" altLang="zh-CN" b="1">
                <a:ea typeface="宋体" panose="02010600030101010101" pitchFamily="2" charset="-122"/>
              </a:rPr>
              <a:t>RL L</a:t>
            </a:r>
            <a:r>
              <a:rPr lang="zh-CN" altLang="en-US" b="1">
                <a:latin typeface="宋体" panose="02010600030101010101" pitchFamily="2" charset="-122"/>
                <a:ea typeface="宋体" panose="02010600030101010101" pitchFamily="2" charset="-122"/>
              </a:rPr>
              <a:t>，</a:t>
            </a:r>
            <a:r>
              <a:rPr lang="en-US" altLang="zh-CN" b="1" dirty="0">
                <a:ea typeface="宋体" panose="02010600030101010101" pitchFamily="2" charset="-122"/>
              </a:rPr>
              <a:t>DFA M</a:t>
            </a:r>
            <a:r>
              <a:rPr lang="zh-CN" altLang="en-US" b="1" dirty="0">
                <a:ea typeface="宋体" panose="02010600030101010101" pitchFamily="2" charset="-122"/>
              </a:rPr>
              <a:t>接受</a:t>
            </a:r>
            <a:r>
              <a:rPr lang="en-US" altLang="zh-CN" b="1">
                <a:ea typeface="宋体" panose="02010600030101010101" pitchFamily="2" charset="-122"/>
              </a:rPr>
              <a:t>L</a:t>
            </a:r>
            <a:r>
              <a:rPr lang="zh-CN" altLang="en-US" b="1">
                <a:ea typeface="宋体" panose="02010600030101010101" pitchFamily="2" charset="-122"/>
              </a:rPr>
              <a:t>，</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不同，由</a:t>
            </a:r>
            <a:r>
              <a:rPr lang="en-US" altLang="zh-CN" b="1">
                <a:latin typeface="宋体" panose="02010600030101010101" pitchFamily="2" charset="-122"/>
                <a:ea typeface="宋体" panose="02010600030101010101" pitchFamily="2" charset="-122"/>
              </a:rPr>
              <a:t>R</a:t>
            </a:r>
            <a:r>
              <a:rPr lang="en-US" altLang="zh-CN" b="1" baseline="-25000">
                <a:ea typeface="宋体" panose="02010600030101010101" pitchFamily="2" charset="-122"/>
              </a:rPr>
              <a:t>M</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ea typeface="宋体" panose="02010600030101010101" pitchFamily="2" charset="-122"/>
              </a:rPr>
              <a:t>*</a:t>
            </a:r>
            <a:r>
              <a:rPr lang="zh-CN" altLang="en-US" b="1" dirty="0">
                <a:ea typeface="宋体" panose="02010600030101010101" pitchFamily="2" charset="-122"/>
              </a:rPr>
              <a:t>上的</a:t>
            </a:r>
            <a:r>
              <a:rPr lang="zh-CN" altLang="en-US" b="1" dirty="0">
                <a:latin typeface="宋体" panose="02010600030101010101" pitchFamily="2" charset="-122"/>
                <a:ea typeface="宋体" panose="02010600030101010101" pitchFamily="2" charset="-122"/>
              </a:rPr>
              <a:t>等价类也可能不同。</a:t>
            </a:r>
          </a:p>
          <a:p>
            <a:pPr marL="0" indent="0"/>
            <a:r>
              <a:rPr lang="zh-CN" altLang="en-US" b="1" dirty="0">
                <a:latin typeface="宋体" panose="02010600030101010101" pitchFamily="2" charset="-122"/>
                <a:ea typeface="宋体" panose="02010600030101010101" pitchFamily="2" charset="-122"/>
              </a:rPr>
              <a:t>如果</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是最小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，则</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所给出的等价类的个数应该是最少的。</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是不是惟一的？如果是，如何构造？</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的状态对应的集合与其他</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的状态对应的集合有什么样的关系，用这种关系是否能从一般的</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出发，求出最小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a:t>
            </a:r>
            <a:r>
              <a:rPr lang="zh-CN" altLang="en-US" sz="2800" b="1">
                <a:ea typeface="黑体" panose="0201060906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36</a:t>
            </a:fld>
            <a:endParaRPr 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 </a:t>
            </a:r>
          </a:p>
        </p:txBody>
      </p:sp>
      <p:sp>
        <p:nvSpPr>
          <p:cNvPr id="479235" name="文本占位符 479234"/>
          <p:cNvSpPr>
            <a:spLocks noGrp="1"/>
          </p:cNvSpPr>
          <p:nvPr>
            <p:ph type="body" idx="1"/>
          </p:nvPr>
        </p:nvSpPr>
        <p:spPr/>
        <p:txBody>
          <a:bodyPr/>
          <a:lstStyle/>
          <a:p>
            <a:pPr>
              <a:spcBef>
                <a:spcPct val="60000"/>
              </a:spcBef>
            </a:pPr>
            <a:r>
              <a:rPr lang="en-US" altLang="zh-CN" b="1" dirty="0">
                <a:ea typeface="宋体" panose="02010600030101010101" pitchFamily="2" charset="-122"/>
              </a:rPr>
              <a:t>DFA M</a:t>
            </a:r>
            <a:r>
              <a:rPr lang="zh-CN" altLang="en-US" b="1" dirty="0">
                <a:ea typeface="宋体" panose="02010600030101010101" pitchFamily="2" charset="-122"/>
              </a:rPr>
              <a:t>确定的等价关系。</a:t>
            </a:r>
          </a:p>
          <a:p>
            <a:pPr algn="just">
              <a:spcBef>
                <a:spcPct val="60000"/>
              </a:spcBef>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p>
          <a:p>
            <a:pPr algn="just">
              <a:spcBef>
                <a:spcPct val="60000"/>
              </a:spcBef>
              <a:buNone/>
            </a:pP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Times New Roman" panose="02020603050405020304" charset="0"/>
                <a:ea typeface="宋体" panose="02010600030101010101" pitchFamily="2" charset="-122"/>
              </a:rPr>
              <a:t>。</a:t>
            </a:r>
          </a:p>
          <a:p>
            <a:pPr algn="just">
              <a:spcBef>
                <a:spcPct val="60000"/>
              </a:spcBef>
              <a:buNone/>
            </a:pPr>
            <a:r>
              <a:rPr lang="zh-CN" altLang="en-US" b="1" dirty="0">
                <a:latin typeface="Times New Roman" panose="02020603050405020304" charset="0"/>
                <a:ea typeface="宋体" panose="02010600030101010101" pitchFamily="2" charset="-122"/>
              </a:rPr>
              <a:t>显然，</a:t>
            </a:r>
          </a:p>
          <a:p>
            <a:pPr algn="just">
              <a:spcBef>
                <a:spcPct val="60000"/>
              </a:spcBef>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37</a:t>
            </a:fld>
            <a:endParaRPr 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标题 4802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0259" name="文本占位符 480258"/>
          <p:cNvSpPr>
            <a:spLocks noGrp="1"/>
          </p:cNvSpPr>
          <p:nvPr>
            <p:ph type="body" idx="1"/>
          </p:nvPr>
        </p:nvSpPr>
        <p:spPr>
          <a:xfrm>
            <a:off x="457200" y="1600200"/>
            <a:ext cx="8458200" cy="533400"/>
          </a:xfrm>
        </p:spPr>
        <p:txBody>
          <a:bodyPr/>
          <a:lstStyle/>
          <a:p>
            <a:pPr>
              <a:lnSpc>
                <a:spcPct val="90000"/>
              </a:lnSpc>
            </a:pPr>
            <a:r>
              <a:rPr lang="zh-CN" altLang="en-US" b="1" dirty="0">
                <a:ea typeface="黑体" panose="02010609060101010101" pitchFamily="2" charset="-122"/>
              </a:rPr>
              <a:t>例 </a:t>
            </a:r>
            <a:r>
              <a:rPr lang="en-US" altLang="zh-CN" b="1" dirty="0">
                <a:ea typeface="黑体" panose="02010609060101010101" pitchFamily="2" charset="-122"/>
              </a:rPr>
              <a:t>5-8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L=0</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，它对应的</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如下图。</a:t>
            </a:r>
            <a:endParaRPr lang="zh-CN" altLang="en-US">
              <a:ea typeface="宋体" panose="02010600030101010101" pitchFamily="2" charset="-122"/>
            </a:endParaRPr>
          </a:p>
        </p:txBody>
      </p:sp>
      <p:pic>
        <p:nvPicPr>
          <p:cNvPr id="480260" name="图片 480259" descr="C:\形式语言\教参\tu\xs61.tif"/>
          <p:cNvPicPr>
            <a:picLocks noChangeAspect="1"/>
          </p:cNvPicPr>
          <p:nvPr/>
        </p:nvPicPr>
        <p:blipFill>
          <a:blip r:embed="rId2" cstate="print"/>
          <a:stretch>
            <a:fillRect/>
          </a:stretch>
        </p:blipFill>
        <p:spPr>
          <a:xfrm>
            <a:off x="2198688" y="2408238"/>
            <a:ext cx="4659312" cy="4068762"/>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38</a:t>
            </a:fld>
            <a:endParaRPr 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标题 4812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1283" name="文本占位符 481282"/>
          <p:cNvSpPr>
            <a:spLocks noGrp="1"/>
          </p:cNvSpPr>
          <p:nvPr>
            <p:ph type="body" idx="1"/>
          </p:nvPr>
        </p:nvSpPr>
        <p:spPr/>
        <p:txBody>
          <a:bodyPr/>
          <a:lstStyle/>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2</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3</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4</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也就是：</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对应</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5</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y——x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a:t>
            </a:r>
            <a:r>
              <a:rPr lang="zh-CN" altLang="en-US" sz="2800" b="1" dirty="0">
                <a:latin typeface="宋体" panose="02010600030101010101" pitchFamily="2" charset="-122"/>
                <a:ea typeface="宋体" panose="02010600030101010101" pitchFamily="2" charset="-122"/>
              </a:rPr>
              <a:t>为至少含两个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39</a:t>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a:ea typeface="宋体" panose="02010600030101010101" pitchFamily="2" charset="-122"/>
              </a:rPr>
              <a:t>乘积、闭包运算的封闭性</a:t>
            </a:r>
          </a:p>
        </p:txBody>
      </p:sp>
      <p:sp>
        <p:nvSpPr>
          <p:cNvPr id="13315" name="文本占位符 13314"/>
          <p:cNvSpPr>
            <a:spLocks noGrp="1"/>
          </p:cNvSpPr>
          <p:nvPr>
            <p:ph type="body" idx="1"/>
          </p:nvPr>
        </p:nvSpPr>
        <p:spPr>
          <a:xfrm>
            <a:off x="609600" y="2590800"/>
            <a:ext cx="7772400" cy="3505200"/>
          </a:xfrm>
        </p:spPr>
        <p:txBody>
          <a:bodyPr/>
          <a:lstStyle/>
          <a:p>
            <a:r>
              <a:rPr lang="zh-CN" altLang="en-US">
                <a:ea typeface="宋体" panose="02010600030101010101" pitchFamily="2" charset="-122"/>
              </a:rPr>
              <a:t>相同的思路</a:t>
            </a:r>
            <a:r>
              <a:rPr lang="en-US" altLang="zh-CN"/>
              <a:t>:</a:t>
            </a:r>
          </a:p>
          <a:p>
            <a:pPr lvl="1"/>
            <a:r>
              <a:rPr lang="en-US" altLang="zh-CN"/>
              <a:t>RS </a:t>
            </a:r>
            <a:r>
              <a:rPr lang="zh-CN" altLang="en-US">
                <a:ea typeface="宋体" panose="02010600030101010101" pitchFamily="2" charset="-122"/>
              </a:rPr>
              <a:t>是语言</a:t>
            </a:r>
            <a:r>
              <a:rPr lang="en-US" altLang="zh-CN"/>
              <a:t> LM </a:t>
            </a:r>
            <a:r>
              <a:rPr lang="zh-CN" altLang="en-US">
                <a:ea typeface="宋体" panose="02010600030101010101" pitchFamily="2" charset="-122"/>
              </a:rPr>
              <a:t>的正则表达式。</a:t>
            </a:r>
          </a:p>
          <a:p>
            <a:pPr lvl="1"/>
            <a:r>
              <a:rPr lang="en-US" altLang="zh-CN"/>
              <a:t>R* </a:t>
            </a:r>
            <a:r>
              <a:rPr lang="zh-CN" altLang="en-US">
                <a:ea typeface="宋体" panose="02010600030101010101" pitchFamily="2" charset="-122"/>
              </a:rPr>
              <a:t>是语言</a:t>
            </a:r>
            <a:r>
              <a:rPr lang="en-US" altLang="zh-CN"/>
              <a:t> L* </a:t>
            </a:r>
            <a:r>
              <a:rPr lang="zh-CN" altLang="en-US">
                <a:ea typeface="宋体" panose="02010600030101010101" pitchFamily="2" charset="-122"/>
              </a:rPr>
              <a:t>的正则表达式。</a:t>
            </a:r>
            <a:endParaRPr lang="en-US" altLang="zh-CN"/>
          </a:p>
        </p:txBody>
      </p:sp>
      <p:sp>
        <p:nvSpPr>
          <p:cNvPr id="2" name="灯片编号占位符 1"/>
          <p:cNvSpPr>
            <a:spLocks noGrp="1"/>
          </p:cNvSpPr>
          <p:nvPr>
            <p:ph type="sldNum" sz="quarter" idx="12"/>
          </p:nvPr>
        </p:nvSpPr>
        <p:spPr/>
        <p:txBody>
          <a:bodyPr/>
          <a:lstStyle/>
          <a:p>
            <a:pPr lvl="0"/>
            <a:fld id="{9A0DB2DC-4C9A-4742-B13C-FB6460FD3503}" type="slidenum">
              <a:rPr lang="en-US"/>
              <a:pPr lvl="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标题 4823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2307" name="文本占位符 482306"/>
          <p:cNvSpPr>
            <a:spLocks noGrp="1"/>
          </p:cNvSpPr>
          <p:nvPr>
            <p:ph type="body" idx="1"/>
          </p:nvPr>
        </p:nvSpPr>
        <p:spPr/>
        <p:txBody>
          <a:bodyPr/>
          <a:lstStyle/>
          <a:p>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dirty="0">
                <a:ea typeface="黑体" panose="02010609060101010101" pitchFamily="2" charset="-122"/>
              </a:rPr>
              <a:t>R</a:t>
            </a:r>
            <a:r>
              <a:rPr lang="en-US" altLang="zh-CN" b="1" baseline="-30000" dirty="0">
                <a:ea typeface="黑体" panose="02010609060101010101" pitchFamily="2" charset="-122"/>
              </a:rPr>
              <a:t>L</a:t>
            </a:r>
            <a:r>
              <a:rPr lang="zh-CN" altLang="en-US" b="1" dirty="0">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  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y</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endParaRPr lang="zh-CN" altLang="en-US" b="1" dirty="0">
              <a:latin typeface="Times New Roman" panose="02020603050405020304" charset="0"/>
              <a:ea typeface="宋体" panose="02010600030101010101" pitchFamily="2" charset="-122"/>
            </a:endParaRPr>
          </a:p>
          <a:p>
            <a:pPr>
              <a:buNone/>
            </a:pPr>
            <a:r>
              <a:rPr lang="zh-CN" altLang="en-US"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rPr>
              <a:t>x R</a:t>
            </a:r>
            <a:r>
              <a:rPr lang="en-US" altLang="zh-CN" b="1" baseline="-30000" dirty="0">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y </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z</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dirty="0" err="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yz</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a:t>
            </a:r>
            <a:r>
              <a:rPr lang="en-US" altLang="zh-CN" b="1" dirty="0">
                <a:ea typeface="宋体" panose="02010600030101010101" pitchFamily="2" charset="-122"/>
              </a:rPr>
              <a:t> </a:t>
            </a:r>
          </a:p>
          <a:p>
            <a:pPr>
              <a:buNone/>
            </a:pPr>
            <a:r>
              <a:rPr lang="en-US" altLang="zh-CN" b="1" dirty="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y</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x R</a:t>
            </a:r>
            <a:r>
              <a:rPr lang="en-US" altLang="zh-CN" b="1" baseline="-30000" dirty="0">
                <a:latin typeface="Times New Roman" panose="02020603050405020304" charset="0"/>
                <a:ea typeface="宋体" panose="02010600030101010101" pitchFamily="2" charset="-122"/>
              </a:rPr>
              <a:t>L</a:t>
            </a:r>
            <a:r>
              <a:rPr lang="en-US" altLang="zh-CN" b="1" dirty="0">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，则在</a:t>
            </a:r>
            <a:r>
              <a:rPr lang="en-US" altLang="zh-CN" b="1" dirty="0">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后无论接</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中的任何串</a:t>
            </a:r>
            <a:r>
              <a:rPr lang="en-US" altLang="zh-CN" b="1" dirty="0">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zh-CN" altLang="en-US" b="1" dirty="0">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要么都是</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的句子，要么都不是</a:t>
            </a:r>
            <a:r>
              <a:rPr lang="en-US" altLang="zh-CN" b="1" dirty="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a:t>
            </a:r>
            <a:r>
              <a:rPr lang="zh-CN" altLang="en-US"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40</a:t>
            </a:fld>
            <a:endParaRPr 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3331" name="文本占位符 483330"/>
          <p:cNvSpPr>
            <a:spLocks noGrp="1"/>
          </p:cNvSpPr>
          <p:nvPr>
            <p:ph type="body" idx="1"/>
          </p:nvPr>
        </p:nvSpPr>
        <p:spPr/>
        <p:txBody>
          <a:bodyPr/>
          <a:lstStyle/>
          <a:p>
            <a:pPr algn="just">
              <a:lnSpc>
                <a:spcPct val="90000"/>
              </a:lnSpc>
              <a:buNone/>
            </a:pPr>
            <a:r>
              <a:rPr lang="zh-CN" altLang="en-US" b="1" dirty="0">
                <a:latin typeface="Times New Roman" panose="02020603050405020304" charset="0"/>
                <a:ea typeface="宋体" panose="02010600030101010101" pitchFamily="2" charset="-122"/>
              </a:rPr>
              <a:t>任意</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y)=q</a:t>
            </a:r>
          </a:p>
          <a:p>
            <a:pPr algn="just">
              <a:lnSpc>
                <a:spcPct val="90000"/>
              </a:lnSpc>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p>
          <a:p>
            <a:pPr algn="just">
              <a:lnSpc>
                <a:spcPct val="90000"/>
              </a:lnSpc>
              <a:buNone/>
            </a:pPr>
            <a:r>
              <a:rPr lang="zh-CN" altLang="en-US" b="1" dirty="0">
                <a:latin typeface="宋体" panose="02010600030101010101" pitchFamily="2" charset="-122"/>
                <a:ea typeface="宋体" panose="02010600030101010101" pitchFamily="2" charset="-122"/>
              </a:rPr>
              <a:t>这就是说，</a:t>
            </a:r>
            <a:endParaRPr lang="zh-CN" altLang="en-US" b="1" dirty="0">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41</a:t>
            </a:fld>
            <a:endParaRPr 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标题 4843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4355" name="文本占位符 484354"/>
          <p:cNvSpPr>
            <a:spLocks noGrp="1"/>
          </p:cNvSpPr>
          <p:nvPr>
            <p:ph type="body" idx="1"/>
          </p:nvPr>
        </p:nvSpPr>
        <p:spPr/>
        <p:txBody>
          <a:bodyPr/>
          <a:lstStyle/>
          <a:p>
            <a:pPr algn="just">
              <a:buNone/>
            </a:pPr>
            <a:r>
              <a:rPr lang="zh-CN" altLang="en-US" b="1" dirty="0">
                <a:latin typeface="宋体" panose="02010600030101010101" pitchFamily="2" charset="-122"/>
                <a:ea typeface="宋体" panose="02010600030101010101" pitchFamily="2" charset="-122"/>
              </a:rPr>
              <a:t>即，对于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dirty="0" err="1">
              <a:latin typeface="Times New Roman" panose="02020603050405020304" charset="0"/>
              <a:ea typeface="宋体" panose="02010600030101010101" pitchFamily="2" charset="-122"/>
            </a:endParaRPr>
          </a:p>
          <a:p>
            <a:pPr algn="just">
              <a:buNone/>
            </a:pPr>
            <a:r>
              <a:rPr lang="zh-CN" altLang="en-US" b="1" dirty="0" err="1">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表明，</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也就是</a:t>
            </a:r>
            <a:endParaRPr lang="zh-CN" altLang="en-US" b="1" dirty="0">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y</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pPr>
              <a:buNone/>
            </a:pP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42</a:t>
            </a:fld>
            <a:endParaRPr 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标题 4853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5379" name="文本占位符 485378"/>
          <p:cNvSpPr>
            <a:spLocks noGrp="1"/>
          </p:cNvSpPr>
          <p:nvPr>
            <p:ph type="body" idx="1"/>
          </p:nvPr>
        </p:nvSpPr>
        <p:spPr/>
        <p:txBody>
          <a:bodyPr/>
          <a:lstStyle/>
          <a:p>
            <a:r>
              <a:rPr lang="zh-CN" altLang="en-US" b="1" dirty="0">
                <a:ea typeface="黑体" panose="02010609060101010101" pitchFamily="2" charset="-122"/>
              </a:rPr>
              <a:t>右不变的</a:t>
            </a:r>
            <a:r>
              <a:rPr lang="en-US" altLang="zh-CN" b="1" dirty="0">
                <a:ea typeface="黑体" panose="02010609060101010101" pitchFamily="2" charset="-122"/>
              </a:rPr>
              <a:t>(</a:t>
            </a:r>
            <a:r>
              <a:rPr lang="en-US" altLang="zh-CN" b="1" dirty="0" err="1">
                <a:ea typeface="黑体" panose="02010609060101010101" pitchFamily="2" charset="-122"/>
              </a:rPr>
              <a:t>right lnvariant</a:t>
            </a:r>
            <a:r>
              <a:rPr lang="en-US" altLang="zh-CN" b="1">
                <a:ea typeface="黑体" panose="02010609060101010101" pitchFamily="2" charset="-122"/>
              </a:rPr>
              <a:t>)</a:t>
            </a:r>
            <a:r>
              <a:rPr lang="zh-CN" altLang="en-US" b="1" dirty="0">
                <a:latin typeface="宋体" panose="02010600030101010101" pitchFamily="2" charset="-122"/>
                <a:ea typeface="宋体" panose="02010600030101010101" pitchFamily="2" charset="-122"/>
              </a:rPr>
              <a:t>等价关系</a:t>
            </a:r>
            <a:r>
              <a:rPr lang="zh-CN" altLang="en-US" dirty="0">
                <a:ea typeface="宋体" panose="02010600030101010101" pitchFamily="2" charset="-122"/>
              </a:rPr>
              <a:t> </a:t>
            </a:r>
          </a:p>
          <a:p>
            <a:pPr lvl="1">
              <a:buNone/>
            </a:pPr>
            <a:r>
              <a:rPr lang="zh-CN" altLang="en-US" sz="3200" b="1" dirty="0">
                <a:latin typeface="宋体" panose="02010600030101010101" pitchFamily="2" charset="-122"/>
                <a:ea typeface="宋体" panose="02010600030101010101" pitchFamily="2" charset="-122"/>
              </a:rPr>
              <a:t>    设</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上的等价关系，对于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x</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y</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，如果</a:t>
            </a:r>
            <a:r>
              <a:rPr lang="en-US" altLang="zh-CN" sz="3200" b="1">
                <a:latin typeface="Times New Roman" panose="02020603050405020304" charset="0"/>
                <a:ea typeface="宋体" panose="02010600030101010101" pitchFamily="2" charset="-122"/>
              </a:rPr>
              <a:t>x R</a:t>
            </a:r>
            <a:r>
              <a:rPr lang="en-US" altLang="zh-CN" sz="3200" b="1" baseline="-30000">
                <a:latin typeface="Times New Roman" panose="02020603050405020304" charset="0"/>
                <a:ea typeface="宋体" panose="02010600030101010101" pitchFamily="2" charset="-122"/>
              </a:rPr>
              <a:t>L</a:t>
            </a:r>
            <a:r>
              <a:rPr lang="en-US" altLang="zh-CN" sz="3200" b="1">
                <a:latin typeface="Times New Roman" panose="02020603050405020304" charset="0"/>
                <a:ea typeface="宋体" panose="02010600030101010101" pitchFamily="2" charset="-122"/>
              </a:rPr>
              <a:t> y</a:t>
            </a:r>
            <a:r>
              <a:rPr lang="zh-CN" altLang="en-US" sz="3200" b="1" dirty="0">
                <a:latin typeface="宋体" panose="02010600030101010101" pitchFamily="2" charset="-122"/>
                <a:ea typeface="宋体" panose="02010600030101010101" pitchFamily="2" charset="-122"/>
              </a:rPr>
              <a:t>，则必有</a:t>
            </a:r>
            <a:r>
              <a:rPr lang="en-US" altLang="zh-CN" sz="3200" b="1" dirty="0" err="1">
                <a:latin typeface="Times New Roman" panose="02020603050405020304" charset="0"/>
                <a:ea typeface="宋体" panose="02010600030101010101" pitchFamily="2" charset="-122"/>
              </a:rPr>
              <a:t>xz</a:t>
            </a:r>
            <a:r>
              <a:rPr lang="en-US" altLang="zh-CN" sz="3200" b="1">
                <a:latin typeface="Times New Roman" panose="02020603050405020304" charset="0"/>
                <a:ea typeface="宋体" panose="02010600030101010101" pitchFamily="2" charset="-122"/>
              </a:rPr>
              <a:t> R</a:t>
            </a:r>
            <a:r>
              <a:rPr lang="en-US" altLang="zh-CN" sz="3200" b="1" baseline="-30000">
                <a:latin typeface="Times New Roman" panose="02020603050405020304" charset="0"/>
                <a:ea typeface="宋体" panose="02010600030101010101" pitchFamily="2" charset="-122"/>
              </a:rPr>
              <a:t>L</a:t>
            </a:r>
            <a:r>
              <a:rPr lang="en-US" altLang="zh-CN" sz="3200" b="1" dirty="0" err="1">
                <a:latin typeface="Times New Roman" panose="02020603050405020304" charset="0"/>
                <a:ea typeface="宋体" panose="02010600030101010101" pitchFamily="2" charset="-122"/>
              </a:rPr>
              <a:t> yz</a:t>
            </a:r>
            <a:r>
              <a:rPr lang="zh-CN" altLang="en-US" sz="3200" b="1" dirty="0">
                <a:latin typeface="宋体" panose="02010600030101010101" pitchFamily="2" charset="-122"/>
                <a:ea typeface="宋体" panose="02010600030101010101" pitchFamily="2" charset="-122"/>
              </a:rPr>
              <a:t>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z</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成立，则称</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zh-CN" altLang="en-US" sz="3200" b="1" dirty="0">
                <a:ea typeface="黑体" panose="02010609060101010101" pitchFamily="2" charset="-122"/>
              </a:rPr>
              <a:t>右不变的</a:t>
            </a:r>
            <a:r>
              <a:rPr lang="zh-CN" altLang="en-US" sz="3200" b="1" dirty="0">
                <a:latin typeface="宋体" panose="02010600030101010101" pitchFamily="2" charset="-122"/>
                <a:ea typeface="宋体" panose="02010600030101010101" pitchFamily="2" charset="-122"/>
              </a:rPr>
              <a:t>等价关系</a:t>
            </a:r>
            <a:r>
              <a:rPr lang="zh-CN" altLang="en-US" sz="3200" b="1" dirty="0">
                <a:ea typeface="宋体" panose="02010600030101010101" pitchFamily="2" charset="-122"/>
              </a:rPr>
              <a:t>。</a:t>
            </a:r>
            <a:endParaRPr lang="zh-CN" altLang="en-US" sz="32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43</a:t>
            </a:fld>
            <a:endParaRPr 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标题 4864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6403" name="文本占位符 486402"/>
          <p:cNvSpPr>
            <a:spLocks noGrp="1"/>
          </p:cNvSpPr>
          <p:nvPr>
            <p:ph type="body" idx="1"/>
          </p:nvPr>
        </p:nvSpPr>
        <p:spPr>
          <a:xfrm>
            <a:off x="457200" y="1371600"/>
            <a:ext cx="8686800" cy="4800600"/>
          </a:xfrm>
        </p:spPr>
        <p:txBody>
          <a:bodyPr/>
          <a:lstStyle/>
          <a:p>
            <a:pPr>
              <a:lnSpc>
                <a:spcPct val="90000"/>
              </a:lnSpc>
              <a:buNone/>
            </a:pPr>
            <a:r>
              <a:rPr lang="zh-CN" altLang="en-US" b="1" dirty="0">
                <a:ea typeface="黑体" panose="02010609060101010101" pitchFamily="2" charset="-122"/>
              </a:rPr>
              <a:t>命题 </a:t>
            </a:r>
            <a:r>
              <a:rPr lang="en-US" altLang="zh-CN" b="1" dirty="0">
                <a:ea typeface="黑体" panose="02010609060101010101" pitchFamily="2" charset="-122"/>
              </a:rPr>
              <a:t>5-1</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为右不变的等价关系。</a:t>
            </a:r>
            <a:r>
              <a:rPr lang="zh-CN" altLang="en-US" sz="2800" dirty="0">
                <a:ea typeface="宋体" panose="02010600030101010101" pitchFamily="2" charset="-122"/>
              </a:rPr>
              <a:t> </a:t>
            </a:r>
          </a:p>
          <a:p>
            <a:pPr>
              <a:lnSpc>
                <a:spcPct val="90000"/>
              </a:lnSpc>
              <a:buNone/>
            </a:pPr>
            <a:r>
              <a:rPr lang="zh-CN" altLang="en-US" sz="2800" b="1" dirty="0">
                <a:ea typeface="宋体" panose="02010600030101010101" pitchFamily="2" charset="-122"/>
              </a:rPr>
              <a:t>证明：</a:t>
            </a:r>
          </a:p>
          <a:p>
            <a:pPr>
              <a:lnSpc>
                <a:spcPct val="90000"/>
              </a:lnSpc>
              <a:buNone/>
            </a:pPr>
            <a:r>
              <a:rPr lang="en-US" altLang="zh-CN" sz="2800" b="1" dirty="0">
                <a:latin typeface="宋体" panose="02010600030101010101" pitchFamily="2" charset="-122"/>
                <a:ea typeface="Times New Roman" panose="02020603050405020304" charset="0"/>
              </a:rPr>
              <a:t>⑴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Times New Roman" panose="02020603050405020304" charset="0"/>
              </a:rPr>
              <a:t>是等价关系</a:t>
            </a:r>
            <a:r>
              <a:rPr lang="zh-CN" altLang="en-US" sz="2800" b="1" dirty="0">
                <a:latin typeface="宋体" panose="02010600030101010101" pitchFamily="2" charset="-122"/>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自反性显然</a:t>
            </a:r>
            <a:r>
              <a:rPr lang="zh-CN" altLang="en-US"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对称性：</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的对称性；</a:t>
            </a:r>
            <a:endParaRPr lang="zh-CN" altLang="en-US" sz="2800" b="1" dirty="0">
              <a:latin typeface="Times New Roman" panose="02020603050405020304" charset="0"/>
              <a:ea typeface="Times New Roman" panose="02020603050405020304" charset="0"/>
            </a:endParaRPr>
          </a:p>
          <a:p>
            <a:pPr>
              <a:lnSpc>
                <a:spcPct val="90000"/>
              </a:lnSpc>
              <a:buNone/>
            </a:pP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y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x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r>
              <a:rPr lang="zh-CN" altLang="en-US" sz="2800" dirty="0">
                <a:ea typeface="宋体" panose="02010600030101010101" pitchFamily="2" charset="-122"/>
              </a:rPr>
              <a:t>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44</a:t>
            </a:fld>
            <a:endParaRPr 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标题 48742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7427" name="文本占位符 487426"/>
          <p:cNvSpPr>
            <a:spLocks noGrp="1"/>
          </p:cNvSpPr>
          <p:nvPr>
            <p:ph type="body" idx="1"/>
          </p:nvPr>
        </p:nvSpPr>
        <p:spPr/>
        <p:txBody>
          <a:bodyPr/>
          <a:lstStyle/>
          <a:p>
            <a:pPr algn="just">
              <a:lnSpc>
                <a:spcPct val="90000"/>
              </a:lnSpc>
              <a:buNone/>
            </a:pPr>
            <a:r>
              <a:rPr lang="zh-CN" altLang="en-US" b="1" dirty="0">
                <a:latin typeface="宋体" panose="02010600030101010101" pitchFamily="2" charset="-122"/>
                <a:ea typeface="宋体" panose="02010600030101010101" pitchFamily="2" charset="-122"/>
              </a:rPr>
              <a:t>传递性：设</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Times New Roman" panose="02020603050405020304" charset="0"/>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的传递性知，</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再由</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的定义得：</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p>
          <a:p>
            <a:pPr>
              <a:lnSpc>
                <a:spcPct val="90000"/>
              </a:lnSpc>
              <a:buNone/>
            </a:pPr>
            <a:r>
              <a:rPr lang="zh-CN" altLang="en-US" b="1">
                <a:latin typeface="宋体" panose="02010600030101010101" pitchFamily="2" charset="-122"/>
                <a:ea typeface="宋体" panose="02010600030101010101" pitchFamily="2" charset="-122"/>
              </a:rPr>
              <a:t>即</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45</a:t>
            </a:fld>
            <a:endParaRPr 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标题 48844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8451" name="文本占位符 488450"/>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a:t>
            </a:r>
          </a:p>
          <a:p>
            <a:pPr algn="just">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a:t>
            </a:r>
            <a:r>
              <a:rPr lang="zh-CN" altLang="en-US" sz="2800" b="1">
                <a:latin typeface="宋体" panose="02010600030101010101" pitchFamily="2" charset="-122"/>
                <a:ea typeface="宋体" panose="02010600030101010101" pitchFamily="2" charset="-122"/>
              </a:rPr>
              <a:t>。则</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y)=q</a:t>
            </a:r>
          </a:p>
          <a:p>
            <a:pPr algn="just">
              <a:lnSpc>
                <a:spcPct val="90000"/>
              </a:lnSpc>
              <a:buNone/>
            </a:pPr>
            <a:r>
              <a:rPr lang="zh-CN" altLang="en-US" sz="2800" b="1" dirty="0">
                <a:latin typeface="宋体" panose="02010600030101010101" pitchFamily="2" charset="-122"/>
                <a:ea typeface="宋体" panose="02010600030101010101" pitchFamily="2" charset="-122"/>
              </a:rPr>
              <a:t>所以，对于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p>
          <a:p>
            <a:pPr algn="just">
              <a:lnSpc>
                <a:spcPct val="90000"/>
              </a:lnSpc>
              <a:buNone/>
            </a:pPr>
            <a:r>
              <a:rPr lang="zh-CN" altLang="en-US" sz="2800" b="1" dirty="0">
                <a:latin typeface="宋体" panose="02010600030101010101" pitchFamily="2" charset="-122"/>
                <a:ea typeface="宋体" panose="02010600030101010101" pitchFamily="2" charset="-122"/>
              </a:rPr>
              <a:t>这就是说，</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，再由</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 R</a:t>
            </a:r>
            <a:r>
              <a:rPr lang="en-US" altLang="zh-CN" sz="2800" b="1" baseline="-30000">
                <a:latin typeface="Times New Roman" panose="02020603050405020304" charset="0"/>
                <a:ea typeface="Times New Roman" panose="02020603050405020304" charset="0"/>
              </a:rPr>
              <a:t>M</a:t>
            </a:r>
            <a:r>
              <a:rPr lang="en-US" altLang="zh-CN" sz="2800" b="1" dirty="0" err="1">
                <a:latin typeface="Times New Roman" panose="02020603050405020304" charset="0"/>
                <a:ea typeface="Times New Roman" panose="02020603050405020304" charset="0"/>
              </a:rPr>
              <a:t> yz</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46</a:t>
            </a:fld>
            <a:endParaRPr 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标题 48947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a:t>
            </a:r>
          </a:p>
        </p:txBody>
      </p:sp>
      <p:sp>
        <p:nvSpPr>
          <p:cNvPr id="489475" name="文本占位符 489474"/>
          <p:cNvSpPr>
            <a:spLocks noGrp="1"/>
          </p:cNvSpPr>
          <p:nvPr>
            <p:ph type="body" idx="1"/>
          </p:nvPr>
        </p:nvSpPr>
        <p:spPr/>
        <p:txBody>
          <a:bodyPr/>
          <a:lstStyle/>
          <a:p>
            <a:pPr>
              <a:buNone/>
            </a:pPr>
            <a:r>
              <a:rPr lang="zh-CN" altLang="en-US" b="1" dirty="0">
                <a:ea typeface="黑体" panose="02010609060101010101" pitchFamily="2" charset="-122"/>
              </a:rPr>
              <a:t>命题 </a:t>
            </a:r>
            <a:r>
              <a:rPr lang="en-US" altLang="zh-CN" b="1" dirty="0">
                <a:ea typeface="黑体" panose="02010609060101010101" pitchFamily="2" charset="-122"/>
              </a:rPr>
              <a:t>5-2</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为右不变的等价关系</a:t>
            </a:r>
            <a:r>
              <a:rPr lang="zh-CN" altLang="en-US" b="1" dirty="0">
                <a:ea typeface="宋体" panose="02010600030101010101" pitchFamily="2" charset="-122"/>
              </a:rPr>
              <a:t> 。</a:t>
            </a:r>
          </a:p>
          <a:p>
            <a:pPr>
              <a:buNone/>
            </a:pPr>
            <a:r>
              <a:rPr lang="zh-CN" altLang="en-US" b="1" dirty="0">
                <a:ea typeface="宋体" panose="02010600030101010101" pitchFamily="2" charset="-122"/>
              </a:rPr>
              <a:t>证明：</a:t>
            </a:r>
          </a:p>
          <a:p>
            <a:pPr>
              <a:buNone/>
            </a:pPr>
            <a:r>
              <a:rPr lang="en-US" altLang="zh-CN" b="1" dirty="0">
                <a:latin typeface="宋体" panose="02010600030101010101" pitchFamily="2" charset="-122"/>
                <a:ea typeface="宋体" panose="02010600030101010101" pitchFamily="2" charset="-122"/>
              </a:rPr>
              <a:t>⑴ </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p>
          <a:p>
            <a:pPr>
              <a:buNone/>
            </a:pPr>
            <a:r>
              <a:rPr lang="zh-CN" altLang="en-US" b="1" dirty="0">
                <a:latin typeface="宋体" panose="02010600030101010101" pitchFamily="2" charset="-122"/>
                <a:ea typeface="宋体" panose="02010600030101010101" pitchFamily="2" charset="-122"/>
              </a:rPr>
              <a:t>自反性显然</a:t>
            </a:r>
            <a:r>
              <a:rPr lang="zh-CN" altLang="en-US" b="1" dirty="0">
                <a:ea typeface="宋体" panose="02010600030101010101" pitchFamily="2" charset="-122"/>
              </a:rPr>
              <a:t>。</a:t>
            </a:r>
          </a:p>
          <a:p>
            <a:pPr>
              <a:buNone/>
            </a:pPr>
            <a:r>
              <a:rPr lang="zh-CN" altLang="en-US" b="1" dirty="0">
                <a:latin typeface="宋体" panose="02010600030101010101" pitchFamily="2" charset="-122"/>
                <a:ea typeface="宋体" panose="02010600030101010101" pitchFamily="2" charset="-122"/>
              </a:rPr>
              <a:t>对称性：不难看出：</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Times New Roman" panose="02020603050405020304" charset="0"/>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y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47</a:t>
            </a:fld>
            <a:endParaRPr 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0499" name="文本占位符 490498"/>
          <p:cNvSpPr>
            <a:spLocks noGrp="1"/>
          </p:cNvSpPr>
          <p:nvPr>
            <p:ph type="body" idx="1"/>
          </p:nvPr>
        </p:nvSpPr>
        <p:spPr>
          <a:xfrm>
            <a:off x="228600" y="1600200"/>
            <a:ext cx="8686800" cy="4525963"/>
          </a:xfrm>
        </p:spPr>
        <p:txBody>
          <a:bodyPr/>
          <a:lstStyle/>
          <a:p>
            <a:pPr marL="0" indent="0" algn="just">
              <a:lnSpc>
                <a:spcPct val="90000"/>
              </a:lnSpc>
              <a:buNone/>
            </a:pPr>
            <a:r>
              <a:rPr lang="zh-CN" altLang="en-US" sz="2800" b="1" dirty="0">
                <a:latin typeface="宋体" panose="02010600030101010101" pitchFamily="2" charset="-122"/>
                <a:ea typeface="宋体" panose="02010600030101010101" pitchFamily="2" charset="-122"/>
              </a:rPr>
              <a:t>传递性：设</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marL="0" indent="0"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en-US" altLang="zh-CN" sz="2800" b="1">
                <a:latin typeface="Times New Roman" panose="02020603050405020304" charset="0"/>
                <a:ea typeface="宋体" panose="02010600030101010101" pitchFamily="2" charset="-122"/>
              </a:rPr>
              <a:t>	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zh-CN" altLang="en-US" sz="2800" b="1">
                <a:latin typeface="宋体" panose="02010600030101010101" pitchFamily="2" charset="-122"/>
                <a:ea typeface="宋体" panose="02010600030101010101" pitchFamily="2" charset="-122"/>
              </a:rPr>
              <a:t>且</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即：</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故：</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p>
          <a:p>
            <a:pPr marL="0" indent="0">
              <a:lnSpc>
                <a:spcPct val="90000"/>
              </a:lnSpc>
              <a:buNone/>
            </a:pPr>
            <a:r>
              <a:rPr lang="zh-CN" altLang="en-US" sz="2800" b="1">
                <a:latin typeface="宋体" panose="02010600030101010101" pitchFamily="2" charset="-122"/>
                <a:ea typeface="宋体" panose="02010600030101010101" pitchFamily="2" charset="-122"/>
              </a:rPr>
              <a:t>即</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是等价关系。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48</a:t>
            </a:fld>
            <a:endParaRPr 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标题 49152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1523" name="文本占位符 491522"/>
          <p:cNvSpPr>
            <a:spLocks noGrp="1"/>
          </p:cNvSpPr>
          <p:nvPr>
            <p:ph type="body" idx="1"/>
          </p:nvPr>
        </p:nvSpPr>
        <p:spPr/>
        <p:txBody>
          <a:bodyPr/>
          <a:lstStyle/>
          <a:p>
            <a:pPr>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是右不变的。</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。由</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的定义，对</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zwv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，注意到</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的任意性，知，</a:t>
            </a:r>
            <a:endParaRPr lang="zh-CN" altLang="en-US" b="1" dirty="0">
              <a:latin typeface="Times New Roman" panose="02020603050405020304" charset="0"/>
              <a:ea typeface="宋体" panose="02010600030101010101" pitchFamily="2" charset="-122"/>
            </a:endParaRPr>
          </a:p>
          <a:p>
            <a:pPr algn="just">
              <a:buNone/>
            </a:pPr>
            <a:r>
              <a:rPr lang="en-US" altLang="zh-CN" b="1" dirty="0" err="1">
                <a:latin typeface="Times New Roman" panose="02020603050405020304" charset="0"/>
                <a:ea typeface="宋体" panose="02010600030101010101" pitchFamily="2" charset="-122"/>
              </a:rPr>
              <a:t>xw</a:t>
            </a:r>
            <a:r>
              <a:rPr lang="en-US" altLang="zh-CN" b="1">
                <a:latin typeface="Times New Roman" panose="02020603050405020304" charset="0"/>
                <a:ea typeface="宋体" panose="02010600030101010101" pitchFamily="2" charset="-122"/>
              </a:rPr>
              <a:t> R</a:t>
            </a:r>
            <a:r>
              <a:rPr lang="en-US" altLang="zh-CN" b="1" baseline="-30000">
                <a:latin typeface="Times New Roman" panose="02020603050405020304" charset="0"/>
                <a:ea typeface="宋体" panose="02010600030101010101" pitchFamily="2" charset="-122"/>
              </a:rPr>
              <a:t>L</a:t>
            </a:r>
            <a:r>
              <a:rPr lang="en-US" altLang="zh-CN" b="1" dirty="0" err="1">
                <a:latin typeface="Times New Roman" panose="02020603050405020304" charset="0"/>
                <a:ea typeface="宋体" panose="02010600030101010101" pitchFamily="2" charset="-122"/>
              </a:rPr>
              <a:t> yw</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是右不变的等价关系。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49</a:t>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zh-CN" altLang="en-US">
                <a:ea typeface="宋体" panose="02010600030101010101" pitchFamily="2" charset="-122"/>
              </a:rPr>
              <a:t>差运算封闭性</a:t>
            </a:r>
          </a:p>
        </p:txBody>
      </p:sp>
      <p:sp>
        <p:nvSpPr>
          <p:cNvPr id="24579" name="文本占位符 24578"/>
          <p:cNvSpPr>
            <a:spLocks noGrp="1"/>
          </p:cNvSpPr>
          <p:nvPr>
            <p:ph type="body" idx="1"/>
          </p:nvPr>
        </p:nvSpPr>
        <p:spPr>
          <a:xfrm>
            <a:off x="685800" y="1981200"/>
            <a:ext cx="7924800" cy="4419600"/>
          </a:xfrm>
        </p:spPr>
        <p:txBody>
          <a:bodyPr/>
          <a:lstStyle/>
          <a:p>
            <a:r>
              <a:rPr lang="zh-CN" altLang="en-US">
                <a:ea typeface="宋体" panose="02010600030101010101" pitchFamily="2" charset="-122"/>
              </a:rPr>
              <a:t>如果</a:t>
            </a:r>
            <a:r>
              <a:rPr lang="en-US" altLang="zh-CN"/>
              <a:t>L </a:t>
            </a:r>
            <a:r>
              <a:rPr lang="zh-CN" altLang="en-US">
                <a:ea typeface="宋体" panose="02010600030101010101" pitchFamily="2" charset="-122"/>
              </a:rPr>
              <a:t>和</a:t>
            </a:r>
            <a:r>
              <a:rPr lang="en-US" altLang="zh-CN"/>
              <a:t> M </a:t>
            </a:r>
            <a:r>
              <a:rPr lang="zh-CN" altLang="en-US">
                <a:ea typeface="宋体" panose="02010600030101010101" pitchFamily="2" charset="-122"/>
              </a:rPr>
              <a:t>是正则语言</a:t>
            </a:r>
            <a:r>
              <a:rPr lang="en-US" altLang="zh-CN"/>
              <a:t>, </a:t>
            </a:r>
            <a:r>
              <a:rPr lang="zh-CN" altLang="en-US">
                <a:ea typeface="宋体" panose="02010600030101010101" pitchFamily="2" charset="-122"/>
              </a:rPr>
              <a:t>那么</a:t>
            </a:r>
            <a:r>
              <a:rPr lang="en-US" altLang="zh-CN"/>
              <a:t> </a:t>
            </a:r>
            <a:r>
              <a:rPr lang="en-US" altLang="zh-CN" i="1">
                <a:solidFill>
                  <a:srgbClr val="FF0066"/>
                </a:solidFill>
              </a:rPr>
              <a:t>L – M</a:t>
            </a:r>
            <a:r>
              <a:rPr lang="en-US" altLang="zh-CN"/>
              <a:t>  = </a:t>
            </a:r>
            <a:r>
              <a:rPr lang="zh-CN" altLang="en-US">
                <a:ea typeface="宋体" panose="02010600030101010101" pitchFamily="2" charset="-122"/>
              </a:rPr>
              <a:t>在</a:t>
            </a:r>
            <a:r>
              <a:rPr lang="en-US" altLang="zh-CN"/>
              <a:t> L </a:t>
            </a:r>
            <a:r>
              <a:rPr lang="zh-CN" altLang="en-US">
                <a:ea typeface="宋体" panose="02010600030101010101" pitchFamily="2" charset="-122"/>
              </a:rPr>
              <a:t>但不在</a:t>
            </a:r>
            <a:r>
              <a:rPr lang="en-US" altLang="zh-CN"/>
              <a:t> M </a:t>
            </a:r>
            <a:r>
              <a:rPr lang="zh-CN" altLang="en-US">
                <a:ea typeface="宋体" panose="02010600030101010101" pitchFamily="2" charset="-122"/>
              </a:rPr>
              <a:t>中的串。</a:t>
            </a:r>
            <a:endParaRPr lang="en-US" altLang="zh-CN"/>
          </a:p>
          <a:p>
            <a:r>
              <a:rPr lang="zh-CN" altLang="en-US">
                <a:solidFill>
                  <a:srgbClr val="3366FF"/>
                </a:solidFill>
                <a:ea typeface="宋体" panose="02010600030101010101" pitchFamily="2" charset="-122"/>
              </a:rPr>
              <a:t>证明</a:t>
            </a:r>
            <a:r>
              <a:rPr lang="en-US" altLang="zh-CN" err="1"/>
              <a:t>: </a:t>
            </a:r>
            <a:r>
              <a:rPr lang="zh-CN" altLang="en-US" err="1">
                <a:ea typeface="宋体" panose="02010600030101010101" pitchFamily="2" charset="-122"/>
              </a:rPr>
              <a:t>让</a:t>
            </a:r>
            <a:r>
              <a:rPr lang="en-US" altLang="zh-CN" err="1"/>
              <a:t> A </a:t>
            </a:r>
            <a:r>
              <a:rPr lang="zh-CN" altLang="en-US" err="1">
                <a:ea typeface="宋体" panose="02010600030101010101" pitchFamily="2" charset="-122"/>
              </a:rPr>
              <a:t>和</a:t>
            </a:r>
            <a:r>
              <a:rPr lang="en-US" altLang="zh-CN" err="1"/>
              <a:t> B </a:t>
            </a:r>
            <a:r>
              <a:rPr lang="zh-CN" altLang="en-US" err="1">
                <a:ea typeface="宋体" panose="02010600030101010101" pitchFamily="2" charset="-122"/>
              </a:rPr>
              <a:t>代表</a:t>
            </a:r>
            <a:r>
              <a:rPr lang="en-US" altLang="zh-CN"/>
              <a:t> L </a:t>
            </a:r>
            <a:r>
              <a:rPr lang="zh-CN" altLang="en-US">
                <a:ea typeface="宋体" panose="02010600030101010101" pitchFamily="2" charset="-122"/>
              </a:rPr>
              <a:t>和</a:t>
            </a:r>
            <a:r>
              <a:rPr lang="en-US" altLang="zh-CN"/>
              <a:t> M</a:t>
            </a:r>
            <a:r>
              <a:rPr lang="zh-CN" altLang="en-US">
                <a:ea typeface="宋体" panose="02010600030101010101" pitchFamily="2" charset="-122"/>
              </a:rPr>
              <a:t>的</a:t>
            </a:r>
            <a:r>
              <a:rPr lang="en-US" altLang="zh-CN">
                <a:ea typeface="宋体" panose="02010600030101010101" pitchFamily="2" charset="-122"/>
              </a:rPr>
              <a:t>DFA</a:t>
            </a:r>
            <a:r>
              <a:rPr lang="zh-CN" altLang="en-US">
                <a:ea typeface="宋体" panose="02010600030101010101" pitchFamily="2" charset="-122"/>
              </a:rPr>
              <a:t>。构建</a:t>
            </a:r>
            <a:r>
              <a:rPr lang="en-US" altLang="zh-CN"/>
              <a:t> C, A </a:t>
            </a:r>
            <a:r>
              <a:rPr lang="zh-CN" altLang="en-US">
                <a:ea typeface="宋体" panose="02010600030101010101" pitchFamily="2" charset="-122"/>
              </a:rPr>
              <a:t>和</a:t>
            </a:r>
            <a:r>
              <a:rPr lang="en-US" altLang="zh-CN"/>
              <a:t> B</a:t>
            </a:r>
            <a:r>
              <a:rPr lang="zh-CN" altLang="en-US">
                <a:ea typeface="宋体" panose="02010600030101010101" pitchFamily="2" charset="-122"/>
              </a:rPr>
              <a:t>的乘积</a:t>
            </a:r>
            <a:r>
              <a:rPr lang="en-US" altLang="zh-CN">
                <a:ea typeface="宋体" panose="02010600030101010101" pitchFamily="2" charset="-122"/>
              </a:rPr>
              <a:t>DFA</a:t>
            </a:r>
            <a:r>
              <a:rPr lang="zh-CN" altLang="en-US">
                <a:ea typeface="宋体" panose="02010600030101010101" pitchFamily="2" charset="-122"/>
              </a:rPr>
              <a:t>。</a:t>
            </a:r>
          </a:p>
          <a:p>
            <a:r>
              <a:rPr lang="zh-CN" altLang="en-US">
                <a:ea typeface="宋体" panose="02010600030101010101" pitchFamily="2" charset="-122"/>
              </a:rPr>
              <a:t>选取</a:t>
            </a:r>
            <a:r>
              <a:rPr lang="en-US" altLang="zh-CN"/>
              <a:t> C </a:t>
            </a:r>
            <a:r>
              <a:rPr lang="zh-CN" altLang="en-US">
                <a:ea typeface="宋体" panose="02010600030101010101" pitchFamily="2" charset="-122"/>
              </a:rPr>
              <a:t>的接收状态为：</a:t>
            </a:r>
            <a:r>
              <a:rPr lang="en-US" altLang="zh-CN"/>
              <a:t> A</a:t>
            </a:r>
            <a:r>
              <a:rPr lang="zh-CN" altLang="en-US">
                <a:ea typeface="宋体" panose="02010600030101010101" pitchFamily="2" charset="-122"/>
              </a:rPr>
              <a:t>为接收但</a:t>
            </a:r>
            <a:r>
              <a:rPr lang="en-US" altLang="zh-CN"/>
              <a:t>B</a:t>
            </a:r>
            <a:r>
              <a:rPr lang="zh-CN" altLang="en-US">
                <a:ea typeface="宋体" panose="02010600030101010101" pitchFamily="2" charset="-122"/>
              </a:rPr>
              <a:t>不为接收的状态。</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标题 49254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2547" name="文本占位符 492546"/>
          <p:cNvSpPr>
            <a:spLocks noGrp="1"/>
          </p:cNvSpPr>
          <p:nvPr>
            <p:ph type="body" idx="1"/>
          </p:nvPr>
        </p:nvSpPr>
        <p:spPr/>
        <p:txBody>
          <a:bodyPr/>
          <a:lstStyle/>
          <a:p>
            <a:r>
              <a:rPr lang="zh-CN" altLang="en-US" b="1" dirty="0">
                <a:ea typeface="黑体" panose="02010609060101010101" pitchFamily="2" charset="-122"/>
              </a:rPr>
              <a:t>指数</a:t>
            </a:r>
            <a:r>
              <a:rPr lang="en-US" altLang="zh-CN" b="1" dirty="0">
                <a:ea typeface="黑体" panose="02010609060101010101" pitchFamily="2" charset="-122"/>
              </a:rPr>
              <a:t>(</a:t>
            </a:r>
            <a:r>
              <a:rPr lang="en-US" altLang="zh-CN" b="1">
                <a:ea typeface="黑体" panose="02010609060101010101" pitchFamily="2" charset="-122"/>
              </a:rPr>
              <a:t>index)</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上的等价关系，则称</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关于</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指数</a:t>
            </a:r>
            <a:r>
              <a:rPr lang="zh-CN" altLang="en-US" b="1" dirty="0">
                <a:latin typeface="宋体" panose="02010600030101010101" pitchFamily="2" charset="-122"/>
                <a:ea typeface="宋体" panose="02010600030101010101" pitchFamily="2" charset="-122"/>
              </a:rPr>
              <a:t>。简称为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的指数。简称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的关于</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的一个等价类，也就是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的任意一个元素，为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50</a:t>
            </a:fld>
            <a:endParaRPr 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3571" name="文本占位符 493570"/>
          <p:cNvSpPr>
            <a:spLocks noGrp="1"/>
          </p:cNvSpPr>
          <p:nvPr>
            <p:ph type="body" idx="1"/>
          </p:nvPr>
        </p:nvSpPr>
        <p:spPr/>
        <p:txBody>
          <a:bodyPr/>
          <a:lstStyle/>
          <a:p>
            <a:pPr algn="just">
              <a:lnSpc>
                <a:spcPct val="90000"/>
              </a:lnSpc>
            </a:pPr>
            <a:r>
              <a:rPr lang="zh-CN" altLang="en-US" b="1" dirty="0">
                <a:latin typeface="Times New Roman" panose="02020603050405020304" charset="0"/>
                <a:ea typeface="黑体" panose="02010609060101010101" pitchFamily="2" charset="-122"/>
              </a:rPr>
              <a:t>例 </a:t>
            </a:r>
            <a:r>
              <a:rPr lang="en-US" altLang="zh-CN" b="1" dirty="0">
                <a:latin typeface="Times New Roman" panose="02020603050405020304" charset="0"/>
                <a:ea typeface="黑体" panose="02010609060101010101" pitchFamily="2" charset="-122"/>
              </a:rPr>
              <a:t>5-9</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图</a:t>
            </a:r>
            <a:r>
              <a:rPr lang="en-US" altLang="zh-CN" b="1" dirty="0">
                <a:latin typeface="Times New Roman" panose="02020603050405020304" charset="0"/>
                <a:ea typeface="宋体" panose="02010600030101010101" pitchFamily="2" charset="-122"/>
              </a:rPr>
              <a:t>5-4 </a:t>
            </a:r>
            <a:r>
              <a:rPr lang="zh-CN" altLang="en-US" b="1" dirty="0">
                <a:latin typeface="宋体" panose="02010600030101010101" pitchFamily="2" charset="-122"/>
                <a:ea typeface="宋体" panose="02010600030101010101" pitchFamily="2" charset="-122"/>
              </a:rPr>
              <a:t>所给</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所确定的</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的指数为</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将</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分成</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个等价类：</a:t>
            </a:r>
            <a:endParaRPr lang="zh-CN" altLang="en-US" b="1" dirty="0">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n</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k</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k</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为至少含两个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的串</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51</a:t>
            </a:fld>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标题 49459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4595" name="文本占位符 49459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endParaRPr lang="en-US" altLang="zh-CN" b="1">
              <a:latin typeface="Times New Roman" panose="02020603050405020304" charset="0"/>
              <a:ea typeface="宋体" panose="02010600030101010101" pitchFamily="2" charset="-122"/>
              <a:sym typeface="Symbol" panose="05050102010706020507" pitchFamily="18" charset="2"/>
            </a:endParaRPr>
          </a:p>
          <a:p>
            <a:pPr lvl="1"/>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，必有</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成立。即对于任意</a:t>
            </a:r>
            <a:r>
              <a:rPr lang="en-US" altLang="zh-CN" b="1">
                <a:latin typeface="Times New Roman" panose="02020603050405020304" charset="0"/>
                <a:ea typeface="宋体" panose="02010600030101010101" pitchFamily="2" charset="-122"/>
              </a:rPr>
              <a:t>DFA 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Times New Roman" panose="02020603050405020304" charset="0"/>
                <a:ea typeface="宋体" panose="02010600030101010101" pitchFamily="2" charset="-122"/>
              </a:rPr>
              <a:t>。</a:t>
            </a:r>
          </a:p>
          <a:p>
            <a:pPr lvl="1">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ea typeface="宋体" panose="02010600030101010101" pitchFamily="2" charset="-122"/>
              </a:rPr>
              <a:t> </a:t>
            </a:r>
          </a:p>
          <a:p>
            <a:pPr lvl="1"/>
            <a:r>
              <a:rPr lang="zh-CN" altLang="en-US" b="1" dirty="0">
                <a:latin typeface="Times New Roman" panose="02020603050405020304" charset="0"/>
                <a:ea typeface="宋体" panose="02010600030101010101" pitchFamily="2" charset="-122"/>
              </a:rPr>
              <a:t>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中被分在同一等价类的串，在按照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分类时，一定会被分在同一个等价类。</a:t>
            </a:r>
            <a:endParaRPr lang="zh-CN" altLang="en-US" b="1">
              <a:ea typeface="宋体" panose="02010600030101010101" pitchFamily="2" charset="-122"/>
            </a:endParaRPr>
          </a:p>
          <a:p>
            <a:pPr lvl="1"/>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的划分比</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的划分更“细”。称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r>
              <a:rPr lang="zh-CN" altLang="en-US" b="1">
                <a:ea typeface="黑体" panose="0201060906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52</a:t>
            </a:fld>
            <a:endParaRPr 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5619" name="文本占位符 495618"/>
          <p:cNvSpPr>
            <a:spLocks noGrp="1"/>
          </p:cNvSpPr>
          <p:nvPr>
            <p:ph type="body" idx="1"/>
          </p:nvPr>
        </p:nvSpPr>
        <p:spPr/>
        <p:txBody>
          <a:bodyPr/>
          <a:lstStyle/>
          <a:p>
            <a:pPr>
              <a:lnSpc>
                <a:spcPct val="90000"/>
              </a:lnSpc>
            </a:pP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buNone/>
            </a:pPr>
            <a:r>
              <a:rPr lang="en-US" altLang="zh-CN" b="1" dirty="0">
                <a:latin typeface="宋体" panose="02010600030101010101" pitchFamily="2" charset="-122"/>
                <a:ea typeface="宋体" panose="02010600030101010101" pitchFamily="2" charset="-122"/>
              </a:rPr>
              <a:t>⑴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nSpc>
                <a:spcPct val="90000"/>
              </a:lnSpc>
              <a:buNone/>
            </a:pPr>
            <a:r>
              <a:rPr lang="zh-CN" altLang="en-US" b="1" dirty="0">
                <a:latin typeface="宋体" panose="02010600030101010101" pitchFamily="2" charset="-122"/>
                <a:ea typeface="宋体" panose="02010600030101010101" pitchFamily="2" charset="-122"/>
              </a:rPr>
              <a:t>  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含且只含一个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或者含多个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000</a:t>
            </a:r>
            <a:r>
              <a:rPr lang="zh-CN" altLang="en-US" b="1" dirty="0">
                <a:latin typeface="宋体" panose="02010600030101010101" pitchFamily="2" charset="-122"/>
                <a:ea typeface="宋体" panose="02010600030101010101" pitchFamily="2" charset="-122"/>
              </a:rPr>
              <a:t>被分在同一个等价类中。从而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53</a:t>
            </a:fld>
            <a:endParaRPr 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标题 49664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6643" name="文本占位符 496642"/>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⑵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取</a:t>
            </a:r>
            <a:r>
              <a:rPr lang="zh-CN" altLang="en-US" b="1" dirty="0">
                <a:latin typeface="Times New Roman" panose="02020603050405020304" charset="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001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，但</a:t>
            </a:r>
            <a:r>
              <a:rPr lang="en-US" altLang="zh-CN" b="1" dirty="0">
                <a:latin typeface="Times New Roman" panose="02020603050405020304" charset="0"/>
                <a:ea typeface="宋体" panose="02010600030101010101" pitchFamily="2" charset="-122"/>
              </a:rPr>
              <a:t>0011</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不能被“合并”到一个等价类中。</a:t>
            </a:r>
            <a:endParaRPr lang="zh-CN" altLang="en-US" b="1" dirty="0">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类似地，根据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也都不能被“合并”到</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的句子所在的等价类中。</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54</a:t>
            </a:fld>
            <a:endParaRPr 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标题 49766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7667" name="文本占位符 497666"/>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01</a:t>
            </a:r>
            <a:r>
              <a:rPr lang="zh-CN" altLang="en-US" b="1" dirty="0">
                <a:latin typeface="宋体" panose="02010600030101010101" pitchFamily="2" charset="-122"/>
                <a:ea typeface="宋体" panose="02010600030101010101" pitchFamily="2" charset="-122"/>
              </a:rPr>
              <a:t>属于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55</a:t>
            </a:fld>
            <a:endParaRPr 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标题 49868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8691" name="文本占位符 498690"/>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10</a:t>
            </a:r>
            <a:r>
              <a:rPr lang="zh-CN" altLang="en-US" b="1" dirty="0">
                <a:latin typeface="宋体" panose="02010600030101010101" pitchFamily="2" charset="-122"/>
                <a:ea typeface="宋体" panose="02010600030101010101" pitchFamily="2" charset="-122"/>
              </a:rPr>
              <a:t>被分在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的同一个等价类中。从而在</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56</a:t>
            </a:fld>
            <a:endParaRPr 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标题 49971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9715" name="文本占位符 499714"/>
          <p:cNvSpPr>
            <a:spLocks noGrp="1"/>
          </p:cNvSpPr>
          <p:nvPr>
            <p:ph type="body" idx="1"/>
          </p:nvPr>
        </p:nvSpPr>
        <p:spPr>
          <a:xfrm>
            <a:off x="457200" y="1600200"/>
            <a:ext cx="8077200" cy="4724400"/>
          </a:xfrm>
        </p:spPr>
        <p:txBody>
          <a:bodyPr/>
          <a:lstStyle/>
          <a:p>
            <a:pPr algn="just">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注意到</a:t>
            </a:r>
            <a:r>
              <a:rPr lang="en-US" altLang="zh-CN" b="1" dirty="0">
                <a:latin typeface="Times New Roman" panose="02020603050405020304" charset="0"/>
                <a:ea typeface="宋体" panose="02010600030101010101" pitchFamily="2" charset="-122"/>
              </a:rPr>
              <a:t>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；而</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不满足关系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a:t>
            </a:r>
            <a:r>
              <a:rPr lang="zh-CN" altLang="en-US" b="1">
                <a:latin typeface="宋体" panose="02010600030101010101" pitchFamily="2" charset="-122"/>
                <a:ea typeface="宋体" panose="02010600030101010101" pitchFamily="2" charset="-122"/>
              </a:rPr>
              <a:t>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的同一个等价类中。在这里</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a:t>
            </a:r>
            <a:r>
              <a:rPr lang="zh-CN" altLang="en-US" b="1" dirty="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57</a:t>
            </a:fld>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标题 50073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b="1">
              <a:ea typeface="黑体" panose="02010609060101010101" pitchFamily="2" charset="-122"/>
            </a:endParaRPr>
          </a:p>
        </p:txBody>
      </p:sp>
      <p:sp>
        <p:nvSpPr>
          <p:cNvPr id="500739" name="文本占位符 500738"/>
          <p:cNvSpPr>
            <a:spLocks noGrp="1"/>
          </p:cNvSpPr>
          <p:nvPr>
            <p:ph type="body" idx="1"/>
          </p:nvPr>
        </p:nvSpPr>
        <p:spPr>
          <a:xfrm>
            <a:off x="457200" y="1600200"/>
            <a:ext cx="8229600" cy="2971800"/>
          </a:xfrm>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L(M)</a:t>
            </a:r>
            <a:r>
              <a:rPr lang="en-US" altLang="zh-CN" sz="2800" b="1">
                <a:latin typeface="Times New Roman" panose="02020603050405020304" charset="0"/>
                <a:ea typeface="宋体" panose="02010600030101010101" pitchFamily="2" charset="-122"/>
              </a:rPr>
              <a:t>={ 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a:t>
            </a:r>
            <a:r>
              <a:rPr lang="en-US" altLang="zh-CN" sz="2800" b="1" dirty="0">
                <a:ea typeface="宋体" panose="02010600030101010101" pitchFamily="2" charset="-122"/>
              </a:rPr>
              <a:t> </a:t>
            </a:r>
          </a:p>
          <a:p>
            <a:pPr algn="just">
              <a:lnSpc>
                <a:spcPct val="90000"/>
              </a:lnSpc>
              <a:buNone/>
            </a:pPr>
            <a:r>
              <a:rPr lang="zh-CN" altLang="en-US" sz="2800" b="1" dirty="0">
                <a:latin typeface="宋体" panose="02010600030101010101" pitchFamily="2" charset="-122"/>
                <a:ea typeface="宋体" panose="02010600030101010101" pitchFamily="2" charset="-122"/>
              </a:rPr>
              <a:t>不含</a:t>
            </a:r>
            <a:r>
              <a:rPr lang="en-US" altLang="zh-CN" sz="2800" b="1" dirty="0">
                <a:latin typeface="Times New Roman" panose="02020603050405020304" charset="0"/>
                <a:ea typeface="宋体" panose="02010600030101010101" pitchFamily="2" charset="-122"/>
              </a:rPr>
              <a:t>1</a:t>
            </a:r>
            <a:r>
              <a:rPr lang="zh-CN" altLang="en-US"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[0]=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含一个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含多个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1(0+1)</a:t>
            </a:r>
            <a:r>
              <a:rPr lang="en-US" altLang="zh-CN" sz="2800" b="1" baseline="30000">
                <a:latin typeface="Times New Roman" panose="02020603050405020304"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r>
              <a:rPr lang="zh-CN" altLang="en-US" sz="2800" b="1">
                <a:ea typeface="宋体" panose="02010600030101010101" pitchFamily="2" charset="-122"/>
              </a:rPr>
              <a:t> </a:t>
            </a:r>
          </a:p>
          <a:p>
            <a:pPr>
              <a:lnSpc>
                <a:spcPct val="90000"/>
              </a:lnSpc>
              <a:buNone/>
            </a:pPr>
            <a:r>
              <a:rPr lang="zh-CN" altLang="en-US" sz="2800" b="1">
                <a:ea typeface="宋体" panose="02010600030101010101" pitchFamily="2" charset="-122"/>
              </a:rPr>
              <a:t> </a:t>
            </a:r>
          </a:p>
        </p:txBody>
      </p:sp>
      <p:pic>
        <p:nvPicPr>
          <p:cNvPr id="500740" name="图片 500739" descr="C:\形式语言\教参\tu\xs64.tif"/>
          <p:cNvPicPr>
            <a:picLocks noChangeAspect="1"/>
          </p:cNvPicPr>
          <p:nvPr/>
        </p:nvPicPr>
        <p:blipFill>
          <a:blip r:embed="rId2" cstate="print"/>
          <a:stretch>
            <a:fillRect/>
          </a:stretch>
        </p:blipFill>
        <p:spPr>
          <a:xfrm>
            <a:off x="1676400" y="4724400"/>
            <a:ext cx="6019800" cy="1520825"/>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58</a:t>
            </a:fld>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标题 50176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a:ea typeface="宋体" panose="02010600030101010101" pitchFamily="2" charset="-122"/>
            </a:endParaRPr>
          </a:p>
        </p:txBody>
      </p:sp>
      <p:sp>
        <p:nvSpPr>
          <p:cNvPr id="501763" name="文本占位符 501762"/>
          <p:cNvSpPr>
            <a:spLocks noGrp="1"/>
          </p:cNvSpPr>
          <p:nvPr>
            <p:ph type="body" idx="1"/>
          </p:nvPr>
        </p:nvSpPr>
        <p:spPr/>
        <p:txBody>
          <a:bodyPr/>
          <a:lstStyle/>
          <a:p>
            <a:pPr>
              <a:spcBef>
                <a:spcPct val="80000"/>
              </a:spcBef>
              <a:buNone/>
            </a:pPr>
            <a:r>
              <a:rPr lang="zh-CN" altLang="en-US" b="1" dirty="0">
                <a:ea typeface="黑体" panose="02010609060101010101" pitchFamily="2" charset="-122"/>
              </a:rPr>
              <a:t>定理</a:t>
            </a:r>
            <a:r>
              <a:rPr lang="en-US" altLang="zh-CN" b="1" dirty="0">
                <a:ea typeface="黑体" panose="02010609060101010101" pitchFamily="2" charset="-122"/>
              </a:rPr>
              <a:t>5-1</a:t>
            </a:r>
            <a:r>
              <a:rPr lang="en-US" altLang="zh-CN" b="1" dirty="0" err="1">
                <a:ea typeface="黑体" panose="02010609060101010101" pitchFamily="2" charset="-122"/>
              </a:rPr>
              <a:t> (Myhill-Nerode</a:t>
            </a:r>
            <a:r>
              <a:rPr lang="zh-CN" altLang="en-US" b="1" dirty="0">
                <a:ea typeface="黑体" panose="02010609060101010101" pitchFamily="2" charset="-122"/>
              </a:rPr>
              <a:t>定理</a:t>
            </a:r>
            <a:r>
              <a:rPr lang="en-US" altLang="zh-CN" b="1" dirty="0">
                <a:ea typeface="黑体" panose="02010609060101010101" pitchFamily="2" charset="-122"/>
              </a:rPr>
              <a:t>)</a:t>
            </a:r>
            <a:r>
              <a:rPr lang="zh-CN" altLang="en-US" b="1" dirty="0">
                <a:latin typeface="宋体" panose="02010600030101010101" pitchFamily="2" charset="-122"/>
                <a:ea typeface="宋体" panose="02010600030101010101" pitchFamily="2" charset="-122"/>
              </a:rPr>
              <a:t>如下三个命题等价：</a:t>
            </a:r>
            <a:r>
              <a:rPr lang="zh-CN" altLang="en-US" b="1" dirty="0">
                <a:ea typeface="宋体" panose="02010600030101010101" pitchFamily="2" charset="-122"/>
              </a:rPr>
              <a:t> </a:t>
            </a:r>
          </a:p>
          <a:p>
            <a:pPr lvl="1" algn="just">
              <a:spcBef>
                <a:spcPct val="80000"/>
              </a:spcBef>
              <a:buNone/>
            </a:pPr>
            <a:r>
              <a:rPr lang="en-US" altLang="zh-CN" sz="3200" b="1" dirty="0">
                <a:latin typeface="宋体" panose="02010600030101010101" pitchFamily="2" charset="-122"/>
                <a:ea typeface="宋体" panose="02010600030101010101" pitchFamily="2" charset="-122"/>
              </a:rPr>
              <a:t>⑴</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L</a:t>
            </a:r>
            <a:r>
              <a:rPr lang="en-US" altLang="zh-CN" sz="3200" b="1">
                <a:latin typeface="Times New Roman" panose="02020603050405020304" charset="0"/>
                <a:ea typeface="Times New Roman" panose="02020603050405020304" charset="0"/>
                <a:sym typeface="Symbol" panose="05050102010706020507" pitchFamily="18" charset="2"/>
              </a:rPr>
              <a:t></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是</a:t>
            </a:r>
            <a:r>
              <a:rPr lang="zh-CN" altLang="en-US"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RL </a:t>
            </a:r>
            <a:r>
              <a:rPr lang="zh-CN" altLang="en-US" sz="3200" b="1">
                <a:latin typeface="宋体" panose="02010600030101010101" pitchFamily="2" charset="-122"/>
                <a:ea typeface="宋体" panose="02010600030101010101" pitchFamily="2" charset="-122"/>
              </a:rPr>
              <a:t>；</a:t>
            </a:r>
            <a:endParaRPr lang="zh-CN" altLang="en-US" sz="3200" b="1">
              <a:latin typeface="Times New Roman" panose="02020603050405020304" charset="0"/>
              <a:ea typeface="宋体" panose="02010600030101010101" pitchFamily="2" charset="-122"/>
            </a:endParaRPr>
          </a:p>
          <a:p>
            <a:pPr lvl="1" algn="just">
              <a:spcBef>
                <a:spcPct val="80000"/>
              </a:spcBef>
              <a:buNone/>
            </a:pPr>
            <a:r>
              <a:rPr lang="en-US" altLang="zh-CN" sz="3200" b="1">
                <a:latin typeface="宋体" panose="02010600030101010101" pitchFamily="2" charset="-122"/>
                <a:ea typeface="宋体" panose="02010600030101010101" pitchFamily="2" charset="-122"/>
              </a:rPr>
              <a:t>⑵</a:t>
            </a:r>
            <a:r>
              <a:rPr lang="en-US" altLang="zh-CN" sz="3200" b="1">
                <a:latin typeface="Times New Roman" panose="02020603050405020304" charset="0"/>
                <a:ea typeface="宋体" panose="02010600030101010101" pitchFamily="2" charset="-122"/>
              </a:rPr>
              <a:t> L</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上的某一个具有有穷指数的右不变等价关系</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的某些等价类的并；</a:t>
            </a:r>
          </a:p>
          <a:p>
            <a:pPr lvl="1" algn="just">
              <a:spcBef>
                <a:spcPct val="80000"/>
              </a:spcBef>
              <a:buNone/>
            </a:pPr>
            <a:r>
              <a:rPr lang="en-US" altLang="zh-CN" sz="3200" b="1" dirty="0">
                <a:latin typeface="宋体" panose="02010600030101010101" pitchFamily="2" charset="-122"/>
                <a:ea typeface="宋体" panose="02010600030101010101" pitchFamily="2" charset="-122"/>
              </a:rPr>
              <a:t>⑶</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a:t>
            </a:r>
            <a:r>
              <a:rPr lang="en-US" altLang="zh-CN" sz="3200" b="1" baseline="-30000">
                <a:latin typeface="Times New Roman" panose="02020603050405020304" charset="0"/>
                <a:ea typeface="宋体" panose="02010600030101010101" pitchFamily="2" charset="-122"/>
              </a:rPr>
              <a:t>L</a:t>
            </a:r>
            <a:r>
              <a:rPr lang="zh-CN" altLang="en-US" sz="3200" b="1" dirty="0">
                <a:latin typeface="宋体" panose="02010600030101010101" pitchFamily="2" charset="-122"/>
                <a:ea typeface="宋体" panose="02010600030101010101" pitchFamily="2" charset="-122"/>
              </a:rPr>
              <a:t>具有有穷指数。</a:t>
            </a:r>
            <a:endParaRPr lang="zh-CN" altLang="en-US" sz="3200" b="1">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59</a:t>
            </a:fld>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304800"/>
            <a:ext cx="7772400" cy="1143000"/>
          </a:xfrm>
        </p:spPr>
        <p:txBody>
          <a:bodyPr anchor="ctr"/>
          <a:lstStyle/>
          <a:p>
            <a:r>
              <a:rPr lang="en-US" altLang="zh-CN">
                <a:solidFill>
                  <a:srgbClr val="33CC33"/>
                </a:solidFill>
              </a:rPr>
              <a:t>Example</a:t>
            </a:r>
            <a:r>
              <a:rPr lang="en-US" altLang="zh-CN"/>
              <a:t>: Product DFA for Difference</a:t>
            </a:r>
          </a:p>
        </p:txBody>
      </p:sp>
      <p:grpSp>
        <p:nvGrpSpPr>
          <p:cNvPr id="4" name="组合 3">
            <a:extLst>
              <a:ext uri="{FF2B5EF4-FFF2-40B4-BE49-F238E27FC236}">
                <a16:creationId xmlns:a16="http://schemas.microsoft.com/office/drawing/2014/main" id="{B8738CE3-DBB5-3628-80A6-421F957DC3CA}"/>
              </a:ext>
            </a:extLst>
          </p:cNvPr>
          <p:cNvGrpSpPr/>
          <p:nvPr/>
        </p:nvGrpSpPr>
        <p:grpSpPr>
          <a:xfrm>
            <a:off x="532702" y="1822847"/>
            <a:ext cx="2362200" cy="1752600"/>
            <a:chOff x="1219200" y="1600200"/>
            <a:chExt cx="2362200" cy="1752600"/>
          </a:xfrm>
        </p:grpSpPr>
        <p:sp>
          <p:nvSpPr>
            <p:cNvPr id="22531" name="椭圆 22530"/>
            <p:cNvSpPr/>
            <p:nvPr/>
          </p:nvSpPr>
          <p:spPr>
            <a:xfrm>
              <a:off x="16002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2533" name="椭圆 22532"/>
            <p:cNvSpPr/>
            <p:nvPr/>
          </p:nvSpPr>
          <p:spPr>
            <a:xfrm>
              <a:off x="30480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dirty="0">
                  <a:latin typeface="Tahoma" panose="020B0604030504040204" pitchFamily="34" charset="0"/>
                  <a:ea typeface="Times New Roman" panose="02020603050405020304" charset="0"/>
                </a:rPr>
                <a:t>B</a:t>
              </a:r>
            </a:p>
          </p:txBody>
        </p:sp>
        <p:sp>
          <p:nvSpPr>
            <p:cNvPr id="22536" name="椭圆 22535"/>
            <p:cNvSpPr/>
            <p:nvPr/>
          </p:nvSpPr>
          <p:spPr>
            <a:xfrm>
              <a:off x="2971800" y="21336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7" name="直接连接符 22536"/>
            <p:cNvSpPr/>
            <p:nvPr/>
          </p:nvSpPr>
          <p:spPr>
            <a:xfrm>
              <a:off x="2057400" y="2438400"/>
              <a:ext cx="914400" cy="0"/>
            </a:xfrm>
            <a:prstGeom prst="line">
              <a:avLst/>
            </a:prstGeom>
            <a:ln w="9525" cap="flat" cmpd="sng">
              <a:solidFill>
                <a:schemeClr val="tx1"/>
              </a:solidFill>
              <a:prstDash val="solid"/>
              <a:headEnd type="none" w="med" len="med"/>
              <a:tailEnd type="triangle" w="med" len="med"/>
            </a:ln>
          </p:spPr>
        </p:sp>
        <p:cxnSp>
          <p:nvCxnSpPr>
            <p:cNvPr id="22538" name="曲线连接符 22537"/>
            <p:cNvCxnSpPr/>
            <p:nvPr/>
          </p:nvCxnSpPr>
          <p:spPr>
            <a:xfrm rot="16200000" flipH="1" flipV="1">
              <a:off x="1836738" y="21240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39" name="曲线连接符 22538"/>
            <p:cNvCxnSpPr>
              <a:stCxn id="22536" idx="3"/>
              <a:endCxn id="22531" idx="5"/>
            </p:cNvCxnSpPr>
            <p:nvPr/>
          </p:nvCxnSpPr>
          <p:spPr>
            <a:xfrm rot="-5400000" flipV="1">
              <a:off x="2498725" y="2092325"/>
              <a:ext cx="53975" cy="1069975"/>
            </a:xfrm>
            <a:prstGeom prst="curvedConnector3">
              <a:avLst>
                <a:gd name="adj1" fmla="val -588236"/>
              </a:avLst>
            </a:prstGeom>
            <a:ln w="9525" cap="flat" cmpd="sng">
              <a:solidFill>
                <a:schemeClr val="tx1"/>
              </a:solidFill>
              <a:prstDash val="solid"/>
              <a:headEnd type="none" w="med" len="med"/>
              <a:tailEnd type="triangle" w="med" len="med"/>
            </a:ln>
          </p:spPr>
        </p:cxnSp>
        <p:sp>
          <p:nvSpPr>
            <p:cNvPr id="22540" name="文本框 22539"/>
            <p:cNvSpPr txBox="1"/>
            <p:nvPr/>
          </p:nvSpPr>
          <p:spPr>
            <a:xfrm>
              <a:off x="1371600" y="1600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41" name="文本框 22540"/>
            <p:cNvSpPr txBox="1"/>
            <p:nvPr/>
          </p:nvSpPr>
          <p:spPr>
            <a:xfrm>
              <a:off x="23622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42" name="文本框 22541"/>
            <p:cNvSpPr txBox="1"/>
            <p:nvPr/>
          </p:nvSpPr>
          <p:spPr>
            <a:xfrm>
              <a:off x="2209800" y="289560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22543" name="直接连接符 22542"/>
            <p:cNvSpPr/>
            <p:nvPr/>
          </p:nvSpPr>
          <p:spPr>
            <a:xfrm>
              <a:off x="1219200" y="2438400"/>
              <a:ext cx="381000" cy="0"/>
            </a:xfrm>
            <a:prstGeom prst="line">
              <a:avLst/>
            </a:prstGeom>
            <a:ln w="9525" cap="flat" cmpd="sng">
              <a:solidFill>
                <a:schemeClr val="tx1"/>
              </a:solidFill>
              <a:prstDash val="solid"/>
              <a:headEnd type="none" w="med" len="med"/>
              <a:tailEnd type="triangle" w="med" len="med"/>
            </a:ln>
          </p:spPr>
        </p:sp>
      </p:grpSp>
      <p:grpSp>
        <p:nvGrpSpPr>
          <p:cNvPr id="5" name="组合 4">
            <a:extLst>
              <a:ext uri="{FF2B5EF4-FFF2-40B4-BE49-F238E27FC236}">
                <a16:creationId xmlns:a16="http://schemas.microsoft.com/office/drawing/2014/main" id="{810CFD8F-9F9B-ECD3-D730-9183F9B8666E}"/>
              </a:ext>
            </a:extLst>
          </p:cNvPr>
          <p:cNvGrpSpPr/>
          <p:nvPr/>
        </p:nvGrpSpPr>
        <p:grpSpPr>
          <a:xfrm>
            <a:off x="3476721" y="1733464"/>
            <a:ext cx="2636838" cy="1905000"/>
            <a:chOff x="1143000" y="3733800"/>
            <a:chExt cx="2636838" cy="1905000"/>
          </a:xfrm>
        </p:grpSpPr>
        <p:sp>
          <p:nvSpPr>
            <p:cNvPr id="22532" name="椭圆 22531"/>
            <p:cNvSpPr/>
            <p:nvPr/>
          </p:nvSpPr>
          <p:spPr>
            <a:xfrm>
              <a:off x="16002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2534" name="椭圆 22533"/>
            <p:cNvSpPr/>
            <p:nvPr/>
          </p:nvSpPr>
          <p:spPr>
            <a:xfrm>
              <a:off x="30480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22535" name="椭圆 22534"/>
            <p:cNvSpPr/>
            <p:nvPr/>
          </p:nvSpPr>
          <p:spPr>
            <a:xfrm>
              <a:off x="1524000" y="43434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44" name="直接连接符 22543"/>
            <p:cNvSpPr/>
            <p:nvPr/>
          </p:nvSpPr>
          <p:spPr>
            <a:xfrm>
              <a:off x="1143000" y="4648200"/>
              <a:ext cx="381000" cy="0"/>
            </a:xfrm>
            <a:prstGeom prst="line">
              <a:avLst/>
            </a:prstGeom>
            <a:ln w="9525" cap="flat" cmpd="sng">
              <a:solidFill>
                <a:schemeClr val="tx1"/>
              </a:solidFill>
              <a:prstDash val="solid"/>
              <a:headEnd type="none" w="med" len="med"/>
              <a:tailEnd type="triangle" w="med" len="med"/>
            </a:ln>
          </p:spPr>
        </p:sp>
        <p:cxnSp>
          <p:nvCxnSpPr>
            <p:cNvPr id="22545" name="曲线连接符 22544"/>
            <p:cNvCxnSpPr/>
            <p:nvPr/>
          </p:nvCxnSpPr>
          <p:spPr>
            <a:xfrm rot="16200000" flipH="1" flipV="1">
              <a:off x="1836738" y="42576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22546" name="直接连接符 22545"/>
            <p:cNvSpPr/>
            <p:nvPr/>
          </p:nvSpPr>
          <p:spPr>
            <a:xfrm>
              <a:off x="2133600" y="4648200"/>
              <a:ext cx="914400" cy="0"/>
            </a:xfrm>
            <a:prstGeom prst="line">
              <a:avLst/>
            </a:prstGeom>
            <a:ln w="9525" cap="flat" cmpd="sng">
              <a:solidFill>
                <a:schemeClr val="tx1"/>
              </a:solidFill>
              <a:prstDash val="solid"/>
              <a:headEnd type="none" w="med" len="med"/>
              <a:tailEnd type="triangle" w="med" len="med"/>
            </a:ln>
          </p:spPr>
        </p:sp>
        <p:cxnSp>
          <p:nvCxnSpPr>
            <p:cNvPr id="22547" name="曲线连接符 22546"/>
            <p:cNvCxnSpPr/>
            <p:nvPr/>
          </p:nvCxnSpPr>
          <p:spPr>
            <a:xfrm rot="16200000" flipH="1" flipV="1">
              <a:off x="3284538" y="43338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48" name="曲线连接符 22547"/>
            <p:cNvCxnSpPr>
              <a:stCxn id="22534" idx="3"/>
              <a:endCxn id="22535" idx="4"/>
            </p:cNvCxnSpPr>
            <p:nvPr/>
          </p:nvCxnSpPr>
          <p:spPr>
            <a:xfrm rot="5400000">
              <a:off x="2400300" y="4238625"/>
              <a:ext cx="142875" cy="1285875"/>
            </a:xfrm>
            <a:prstGeom prst="curvedConnector3">
              <a:avLst>
                <a:gd name="adj1" fmla="val 260000"/>
              </a:avLst>
            </a:prstGeom>
            <a:ln w="9525" cap="flat" cmpd="sng">
              <a:solidFill>
                <a:schemeClr val="tx1"/>
              </a:solidFill>
              <a:prstDash val="solid"/>
              <a:headEnd type="none" w="med" len="med"/>
              <a:tailEnd type="triangle" w="med" len="med"/>
            </a:ln>
          </p:spPr>
        </p:cxnSp>
        <p:sp>
          <p:nvSpPr>
            <p:cNvPr id="22549" name="文本框 22548"/>
            <p:cNvSpPr txBox="1"/>
            <p:nvPr/>
          </p:nvSpPr>
          <p:spPr>
            <a:xfrm>
              <a:off x="1371600" y="3733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0" name="文本框 22549"/>
            <p:cNvSpPr txBox="1"/>
            <p:nvPr/>
          </p:nvSpPr>
          <p:spPr>
            <a:xfrm>
              <a:off x="2286000" y="5181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1" name="文本框 22550"/>
            <p:cNvSpPr txBox="1"/>
            <p:nvPr/>
          </p:nvSpPr>
          <p:spPr>
            <a:xfrm>
              <a:off x="2362200" y="4191000"/>
              <a:ext cx="350838" cy="457200"/>
            </a:xfrm>
            <a:prstGeom prst="rect">
              <a:avLst/>
            </a:prstGeom>
            <a:noFill/>
            <a:ln w="9525">
              <a:noFill/>
            </a:ln>
          </p:spPr>
          <p:txBody>
            <a:bodyPr wrap="none" anchor="t">
              <a:spAutoFit/>
            </a:bodyPr>
            <a:lstStyle/>
            <a:p>
              <a:pPr lvl="0"/>
              <a:r>
                <a:rPr lang="en-US" altLang="zh-CN" dirty="0">
                  <a:latin typeface="Tahoma" panose="020B0604030504040204" pitchFamily="34" charset="0"/>
                  <a:ea typeface="Times New Roman" panose="02020603050405020304" charset="0"/>
                </a:rPr>
                <a:t>0</a:t>
              </a:r>
            </a:p>
          </p:txBody>
        </p:sp>
        <p:sp>
          <p:nvSpPr>
            <p:cNvPr id="22552" name="文本框 22551"/>
            <p:cNvSpPr txBox="1"/>
            <p:nvPr/>
          </p:nvSpPr>
          <p:spPr>
            <a:xfrm>
              <a:off x="3429000" y="3886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grpSp>
        <p:nvGrpSpPr>
          <p:cNvPr id="3" name="组合 2">
            <a:extLst>
              <a:ext uri="{FF2B5EF4-FFF2-40B4-BE49-F238E27FC236}">
                <a16:creationId xmlns:a16="http://schemas.microsoft.com/office/drawing/2014/main" id="{2D9FA95F-9733-CF83-1F1D-B774A3049455}"/>
              </a:ext>
            </a:extLst>
          </p:cNvPr>
          <p:cNvGrpSpPr/>
          <p:nvPr/>
        </p:nvGrpSpPr>
        <p:grpSpPr>
          <a:xfrm>
            <a:off x="2228152" y="3633305"/>
            <a:ext cx="3886200" cy="2971800"/>
            <a:chOff x="4343400" y="1524000"/>
            <a:chExt cx="3886200" cy="2971800"/>
          </a:xfrm>
        </p:grpSpPr>
        <p:sp>
          <p:nvSpPr>
            <p:cNvPr id="22553" name="椭圆 22552"/>
            <p:cNvSpPr/>
            <p:nvPr/>
          </p:nvSpPr>
          <p:spPr>
            <a:xfrm>
              <a:off x="50292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dirty="0">
                  <a:latin typeface="Tahoma" panose="020B0604030504040204" pitchFamily="34" charset="0"/>
                  <a:ea typeface="Times New Roman" panose="02020603050405020304" charset="0"/>
                </a:rPr>
                <a:t>[A,C]</a:t>
              </a:r>
            </a:p>
          </p:txBody>
        </p:sp>
        <p:sp>
          <p:nvSpPr>
            <p:cNvPr id="22554" name="椭圆 22553"/>
            <p:cNvSpPr/>
            <p:nvPr/>
          </p:nvSpPr>
          <p:spPr>
            <a:xfrm>
              <a:off x="71628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22555" name="直接连接符 22554"/>
            <p:cNvSpPr/>
            <p:nvPr/>
          </p:nvSpPr>
          <p:spPr>
            <a:xfrm>
              <a:off x="4343400" y="2362200"/>
              <a:ext cx="685800" cy="0"/>
            </a:xfrm>
            <a:prstGeom prst="line">
              <a:avLst/>
            </a:prstGeom>
            <a:ln w="9525" cap="flat" cmpd="sng">
              <a:solidFill>
                <a:schemeClr val="tx1"/>
              </a:solidFill>
              <a:prstDash val="solid"/>
              <a:headEnd type="none" w="med" len="med"/>
              <a:tailEnd type="triangle" w="med" len="med"/>
            </a:ln>
          </p:spPr>
        </p:sp>
        <p:sp>
          <p:nvSpPr>
            <p:cNvPr id="22556" name="直接连接符 22555"/>
            <p:cNvSpPr/>
            <p:nvPr/>
          </p:nvSpPr>
          <p:spPr>
            <a:xfrm>
              <a:off x="6019800" y="2438400"/>
              <a:ext cx="1143000" cy="0"/>
            </a:xfrm>
            <a:prstGeom prst="line">
              <a:avLst/>
            </a:prstGeom>
            <a:ln w="9525" cap="flat" cmpd="sng">
              <a:solidFill>
                <a:schemeClr val="tx1"/>
              </a:solidFill>
              <a:prstDash val="solid"/>
              <a:headEnd type="none" w="med" len="med"/>
              <a:tailEnd type="triangle" w="med" len="med"/>
            </a:ln>
          </p:spPr>
        </p:sp>
        <p:sp>
          <p:nvSpPr>
            <p:cNvPr id="22557" name="文本框 22556"/>
            <p:cNvSpPr txBox="1"/>
            <p:nvPr/>
          </p:nvSpPr>
          <p:spPr>
            <a:xfrm>
              <a:off x="64008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8" name="椭圆 22557"/>
            <p:cNvSpPr/>
            <p:nvPr/>
          </p:nvSpPr>
          <p:spPr>
            <a:xfrm>
              <a:off x="50292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22559" name="直接连接符 22558"/>
            <p:cNvSpPr/>
            <p:nvPr/>
          </p:nvSpPr>
          <p:spPr>
            <a:xfrm>
              <a:off x="5486400" y="2743200"/>
              <a:ext cx="0" cy="990600"/>
            </a:xfrm>
            <a:prstGeom prst="line">
              <a:avLst/>
            </a:prstGeom>
            <a:ln w="9525" cap="flat" cmpd="sng">
              <a:solidFill>
                <a:schemeClr val="tx1"/>
              </a:solidFill>
              <a:prstDash val="solid"/>
              <a:headEnd type="none" w="med" len="med"/>
              <a:tailEnd type="triangle" w="med" len="med"/>
            </a:ln>
          </p:spPr>
        </p:sp>
        <p:sp>
          <p:nvSpPr>
            <p:cNvPr id="22560" name="文本框 22559"/>
            <p:cNvSpPr txBox="1"/>
            <p:nvPr/>
          </p:nvSpPr>
          <p:spPr>
            <a:xfrm>
              <a:off x="54864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1" name="曲线连接符 22560"/>
            <p:cNvCxnSpPr>
              <a:stCxn id="22554" idx="7"/>
              <a:endCxn id="22554" idx="1"/>
            </p:cNvCxnSpPr>
            <p:nvPr/>
          </p:nvCxnSpPr>
          <p:spPr>
            <a:xfrm rot="16200000" flipH="1" flipV="1">
              <a:off x="7656513" y="1871663"/>
              <a:ext cx="1587" cy="701675"/>
            </a:xfrm>
            <a:prstGeom prst="curvedConnector3">
              <a:avLst>
                <a:gd name="adj1" fmla="val -32900005"/>
              </a:avLst>
            </a:prstGeom>
            <a:ln w="9525" cap="flat" cmpd="sng">
              <a:solidFill>
                <a:schemeClr val="tx1"/>
              </a:solidFill>
              <a:prstDash val="solid"/>
              <a:headEnd type="none" w="med" len="med"/>
              <a:tailEnd type="triangle" w="med" len="med"/>
            </a:ln>
          </p:spPr>
        </p:cxnSp>
        <p:sp>
          <p:nvSpPr>
            <p:cNvPr id="22562" name="文本框 22561"/>
            <p:cNvSpPr txBox="1"/>
            <p:nvPr/>
          </p:nvSpPr>
          <p:spPr>
            <a:xfrm>
              <a:off x="7848600" y="1524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63" name="直接连接符 22562"/>
            <p:cNvSpPr/>
            <p:nvPr/>
          </p:nvSpPr>
          <p:spPr>
            <a:xfrm flipH="1">
              <a:off x="5791200" y="2667000"/>
              <a:ext cx="1447800" cy="1143000"/>
            </a:xfrm>
            <a:prstGeom prst="line">
              <a:avLst/>
            </a:prstGeom>
            <a:ln w="9525" cap="flat" cmpd="sng">
              <a:solidFill>
                <a:schemeClr val="tx1"/>
              </a:solidFill>
              <a:prstDash val="solid"/>
              <a:headEnd type="none" w="med" len="med"/>
              <a:tailEnd type="triangle" w="med" len="med"/>
            </a:ln>
          </p:spPr>
        </p:sp>
        <p:sp>
          <p:nvSpPr>
            <p:cNvPr id="22564" name="文本框 22563"/>
            <p:cNvSpPr txBox="1"/>
            <p:nvPr/>
          </p:nvSpPr>
          <p:spPr>
            <a:xfrm>
              <a:off x="6248400" y="28194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5" name="曲线连接符 22564"/>
            <p:cNvCxnSpPr>
              <a:stCxn id="22558" idx="6"/>
              <a:endCxn id="22554" idx="4"/>
            </p:cNvCxnSpPr>
            <p:nvPr/>
          </p:nvCxnSpPr>
          <p:spPr>
            <a:xfrm flipV="1">
              <a:off x="6019800" y="2743200"/>
              <a:ext cx="1638300" cy="1295400"/>
            </a:xfrm>
            <a:prstGeom prst="curvedConnector2">
              <a:avLst/>
            </a:prstGeom>
            <a:ln w="9525" cap="flat" cmpd="sng">
              <a:solidFill>
                <a:schemeClr val="tx1"/>
              </a:solidFill>
              <a:prstDash val="solid"/>
              <a:headEnd type="none" w="med" len="med"/>
              <a:tailEnd type="triangle" w="med" len="med"/>
            </a:ln>
          </p:spPr>
        </p:cxnSp>
        <p:sp>
          <p:nvSpPr>
            <p:cNvPr id="22566" name="文本框 22565"/>
            <p:cNvSpPr txBox="1"/>
            <p:nvPr/>
          </p:nvSpPr>
          <p:spPr>
            <a:xfrm>
              <a:off x="6705600" y="3352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67" name="直接箭头连接符 22566"/>
            <p:cNvCxnSpPr>
              <a:stCxn id="22558" idx="1"/>
              <a:endCxn id="22553" idx="3"/>
            </p:cNvCxnSpPr>
            <p:nvPr/>
          </p:nvCxnSpPr>
          <p:spPr>
            <a:xfrm rot="16200000">
              <a:off x="4589463" y="3238500"/>
              <a:ext cx="1168400" cy="0"/>
            </a:xfrm>
            <a:prstGeom prst="straightConnector1">
              <a:avLst/>
            </a:prstGeom>
            <a:ln w="9525" cap="flat" cmpd="sng">
              <a:solidFill>
                <a:schemeClr val="tx1"/>
              </a:solidFill>
              <a:prstDash val="solid"/>
              <a:headEnd type="none" w="med" len="med"/>
              <a:tailEnd type="triangle" w="med" len="med"/>
            </a:ln>
          </p:spPr>
        </p:cxnSp>
        <p:sp>
          <p:nvSpPr>
            <p:cNvPr id="22568" name="文本框 22567"/>
            <p:cNvSpPr txBox="1"/>
            <p:nvPr/>
          </p:nvSpPr>
          <p:spPr>
            <a:xfrm>
              <a:off x="48006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69" name="椭圆 22568"/>
            <p:cNvSpPr/>
            <p:nvPr/>
          </p:nvSpPr>
          <p:spPr>
            <a:xfrm>
              <a:off x="71628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22570" name="直接连接符 22569"/>
            <p:cNvSpPr/>
            <p:nvPr/>
          </p:nvSpPr>
          <p:spPr>
            <a:xfrm flipV="1">
              <a:off x="7696200" y="2743200"/>
              <a:ext cx="76200" cy="990600"/>
            </a:xfrm>
            <a:prstGeom prst="line">
              <a:avLst/>
            </a:prstGeom>
            <a:ln w="9525" cap="flat" cmpd="sng">
              <a:solidFill>
                <a:schemeClr val="tx1"/>
              </a:solidFill>
              <a:prstDash val="solid"/>
              <a:headEnd type="none" w="med" len="med"/>
              <a:tailEnd type="triangle" w="med" len="med"/>
            </a:ln>
          </p:spPr>
        </p:sp>
        <p:sp>
          <p:nvSpPr>
            <p:cNvPr id="22571" name="文本框 22570"/>
            <p:cNvSpPr txBox="1"/>
            <p:nvPr/>
          </p:nvSpPr>
          <p:spPr>
            <a:xfrm>
              <a:off x="7696200" y="3124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72" name="曲线连接符 22571"/>
            <p:cNvCxnSpPr>
              <a:stCxn id="22569" idx="3"/>
              <a:endCxn id="22553" idx="2"/>
            </p:cNvCxnSpPr>
            <p:nvPr/>
          </p:nvCxnSpPr>
          <p:spPr>
            <a:xfrm rot="-5400000" flipV="1">
              <a:off x="5259388" y="2206625"/>
              <a:ext cx="1816100" cy="2278063"/>
            </a:xfrm>
            <a:prstGeom prst="curvedConnector4">
              <a:avLst>
                <a:gd name="adj1" fmla="val -17481"/>
                <a:gd name="adj2" fmla="val 131495"/>
              </a:avLst>
            </a:prstGeom>
            <a:ln w="9525" cap="flat" cmpd="sng">
              <a:solidFill>
                <a:schemeClr val="tx1"/>
              </a:solidFill>
              <a:prstDash val="solid"/>
              <a:headEnd type="none" w="med" len="med"/>
              <a:tailEnd type="triangle" w="med" len="med"/>
            </a:ln>
          </p:spPr>
        </p:cxnSp>
        <p:sp>
          <p:nvSpPr>
            <p:cNvPr id="22573" name="文本框 22572"/>
            <p:cNvSpPr txBox="1"/>
            <p:nvPr/>
          </p:nvSpPr>
          <p:spPr>
            <a:xfrm>
              <a:off x="4343400" y="4038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74" name="椭圆 22573"/>
            <p:cNvSpPr/>
            <p:nvPr/>
          </p:nvSpPr>
          <p:spPr>
            <a:xfrm>
              <a:off x="7086600" y="365760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sp>
        <p:nvSpPr>
          <p:cNvPr id="22575" name="文本框 22574"/>
          <p:cNvSpPr txBox="1"/>
          <p:nvPr/>
        </p:nvSpPr>
        <p:spPr>
          <a:xfrm>
            <a:off x="7056438" y="6103909"/>
            <a:ext cx="3173413" cy="822325"/>
          </a:xfrm>
          <a:prstGeom prst="rect">
            <a:avLst/>
          </a:prstGeom>
          <a:noFill/>
          <a:ln w="9525">
            <a:noFill/>
          </a:ln>
        </p:spPr>
        <p:txBody>
          <a:bodyPr wrap="none" anchor="t">
            <a:spAutoFit/>
          </a:bodyPr>
          <a:lstStyle/>
          <a:p>
            <a:pPr lvl="0"/>
            <a:r>
              <a:rPr lang="en-US" altLang="zh-CN" dirty="0">
                <a:solidFill>
                  <a:srgbClr val="3366FF"/>
                </a:solidFill>
                <a:latin typeface="Tahoma" panose="020B0604030504040204" pitchFamily="34" charset="0"/>
                <a:ea typeface="Times New Roman" panose="02020603050405020304" charset="0"/>
              </a:rPr>
              <a:t>Notice</a:t>
            </a:r>
            <a:r>
              <a:rPr lang="en-US" altLang="zh-CN" dirty="0">
                <a:latin typeface="Tahoma" panose="020B0604030504040204" pitchFamily="34" charset="0"/>
                <a:ea typeface="Times New Roman" panose="02020603050405020304" charset="0"/>
              </a:rPr>
              <a:t>: difference</a:t>
            </a:r>
          </a:p>
          <a:p>
            <a:pPr lvl="0"/>
            <a:r>
              <a:rPr lang="en-US" altLang="zh-CN" dirty="0">
                <a:latin typeface="Tahoma" panose="020B0604030504040204" pitchFamily="34" charset="0"/>
                <a:ea typeface="Times New Roman" panose="02020603050405020304" charset="0"/>
              </a:rPr>
              <a:t>is the empty language</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2787" name="文本占位符 502786"/>
          <p:cNvSpPr>
            <a:spLocks noGrp="1"/>
          </p:cNvSpPr>
          <p:nvPr>
            <p:ph type="body" idx="1"/>
          </p:nvPr>
        </p:nvSpPr>
        <p:spPr>
          <a:xfrm>
            <a:off x="457200" y="1600200"/>
            <a:ext cx="8229600" cy="2819400"/>
          </a:xfrm>
        </p:spPr>
        <p:txBody>
          <a:bodyPr/>
          <a:lstStyle/>
          <a:p>
            <a:pPr>
              <a:lnSpc>
                <a:spcPct val="90000"/>
              </a:lnSpc>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(2)</a:t>
            </a:r>
            <a:r>
              <a:rPr lang="en-US" altLang="zh-CN"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 </a:t>
            </a:r>
            <a:r>
              <a:rPr lang="zh-CN" altLang="en-US" sz="2800" b="1" dirty="0">
                <a:latin typeface="宋体" panose="02010600030101010101" pitchFamily="2" charset="-122"/>
                <a:ea typeface="宋体" panose="02010600030101010101" pitchFamily="2" charset="-122"/>
              </a:rPr>
              <a:t>，所以，存在</a:t>
            </a:r>
            <a:r>
              <a:rPr lang="en-US" altLang="zh-CN" sz="2800" b="1">
                <a:latin typeface="Times New Roman" panose="02020603050405020304" charset="0"/>
                <a:ea typeface="宋体" panose="02010600030101010101" pitchFamily="2" charset="-122"/>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，使得</a:t>
            </a:r>
            <a:r>
              <a:rPr lang="en-US" altLang="zh-CN" sz="2800" b="1">
                <a:latin typeface="Times New Roman" panose="02020603050405020304" charset="0"/>
                <a:ea typeface="宋体" panose="02010600030101010101" pitchFamily="2" charset="-122"/>
              </a:rPr>
              <a:t>L(M)=L</a:t>
            </a:r>
            <a:r>
              <a:rPr lang="zh-CN" altLang="en-US" sz="2800" b="1" dirty="0">
                <a:latin typeface="宋体" panose="02010600030101010101" pitchFamily="2" charset="-122"/>
                <a:ea typeface="宋体" panose="02010600030101010101" pitchFamily="2" charset="-122"/>
              </a:rPr>
              <a:t>。由命题</a:t>
            </a:r>
            <a:r>
              <a:rPr lang="en-US" altLang="zh-CN" sz="2800" b="1" dirty="0">
                <a:latin typeface="Times New Roman" panose="02020603050405020304" charset="0"/>
                <a:ea typeface="宋体" panose="02010600030101010101" pitchFamily="2" charset="-122"/>
              </a:rPr>
              <a:t>5-3-1</a:t>
            </a:r>
            <a:r>
              <a:rPr lang="zh-CN" altLang="en-US" sz="2800" b="1" dirty="0">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上的右不变等价关系，而且</a:t>
            </a:r>
            <a:r>
              <a:rPr lang="en-US" altLang="zh-CN" sz="2800" b="1" dirty="0">
                <a:latin typeface="Times New Roman" panose="02020603050405020304"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具有有穷指数。而</a:t>
            </a:r>
            <a:r>
              <a:rPr lang="zh-CN" altLang="en-US" sz="2800" b="1" dirty="0">
                <a:ea typeface="宋体" panose="02010600030101010101" pitchFamily="2" charset="-122"/>
              </a:rPr>
              <a:t> </a:t>
            </a:r>
            <a:endParaRPr lang="zh-CN" altLang="en-US" sz="2800" b="1">
              <a:ea typeface="宋体" panose="02010600030101010101" pitchFamily="2" charset="-122"/>
            </a:endParaRPr>
          </a:p>
        </p:txBody>
      </p:sp>
      <p:graphicFrame>
        <p:nvGraphicFramePr>
          <p:cNvPr id="502788" name="对象 502787"/>
          <p:cNvGraphicFramePr>
            <a:graphicFrameLocks noChangeAspect="1"/>
          </p:cNvGraphicFramePr>
          <p:nvPr/>
        </p:nvGraphicFramePr>
        <p:xfrm>
          <a:off x="2209800" y="4267200"/>
          <a:ext cx="2133600" cy="935038"/>
        </p:xfrm>
        <a:graphic>
          <a:graphicData uri="http://schemas.openxmlformats.org/presentationml/2006/ole">
            <mc:AlternateContent xmlns:mc="http://schemas.openxmlformats.org/markup-compatibility/2006">
              <mc:Choice xmlns:v="urn:schemas-microsoft-com:vml" Requires="v">
                <p:oleObj r:id="rId2" imgW="850900" imgH="368300" progId="">
                  <p:embed/>
                </p:oleObj>
              </mc:Choice>
              <mc:Fallback>
                <p:oleObj r:id="rId2" imgW="850900" imgH="368300" progId="">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267200"/>
                        <a:ext cx="21336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2789" name="文本框 502788"/>
          <p:cNvSpPr txBox="1"/>
          <p:nvPr/>
        </p:nvSpPr>
        <p:spPr>
          <a:xfrm>
            <a:off x="381000" y="5029200"/>
            <a:ext cx="8077200" cy="946150"/>
          </a:xfrm>
          <a:prstGeom prst="rect">
            <a:avLst/>
          </a:prstGeom>
          <a:noFill/>
          <a:ln w="9525">
            <a:noFill/>
          </a:ln>
        </p:spPr>
        <p:txBody>
          <a:bodyPr>
            <a:spAutoFit/>
          </a:bodyPr>
          <a:lstStyle/>
          <a:p>
            <a:pPr lvl="0">
              <a:spcBef>
                <a:spcPct val="50000"/>
              </a:spcBef>
              <a:buClr>
                <a:srgbClr val="000000"/>
              </a:buClr>
            </a:pP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上的具有有穷指数的右不变等价关系</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的、对应于</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的终止状态的等价类的并。</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60</a:t>
            </a:fld>
            <a:endParaRPr 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标题 50380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3811" name="文本占位符 503810"/>
          <p:cNvSpPr>
            <a:spLocks noGrp="1"/>
          </p:cNvSpPr>
          <p:nvPr>
            <p:ph type="body" idx="1"/>
          </p:nvPr>
        </p:nvSpPr>
        <p:spPr/>
        <p:txBody>
          <a:bodyPr/>
          <a:lstStyle/>
          <a:p>
            <a:pPr marL="0" indent="0">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(3)</a:t>
            </a:r>
            <a:r>
              <a:rPr lang="zh-CN" altLang="en-US" sz="2800" b="1" dirty="0">
                <a:latin typeface="Times New Roman" panose="02020603050405020304" charset="0"/>
                <a:ea typeface="宋体" panose="02010600030101010101" pitchFamily="2" charset="-122"/>
              </a:rPr>
              <a:t>。</a:t>
            </a:r>
            <a:r>
              <a:rPr lang="zh-CN" altLang="en-US" sz="2800" b="1" dirty="0">
                <a:ea typeface="宋体" panose="02010600030101010101" pitchFamily="2" charset="-122"/>
              </a:rPr>
              <a:t> </a:t>
            </a:r>
          </a:p>
          <a:p>
            <a:pPr marL="0" indent="0">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x R y</a:t>
            </a:r>
            <a:r>
              <a:rPr lang="zh-CN" altLang="en-US" sz="2800" b="1">
                <a:latin typeface="宋体" panose="02010600030101010101" pitchFamily="2" charset="-122"/>
                <a:ea typeface="宋体" panose="02010600030101010101" pitchFamily="2" charset="-122"/>
              </a:rPr>
              <a:t>，由</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的右不变性可知，对于任意</a:t>
            </a:r>
            <a:r>
              <a:rPr lang="en-US" altLang="zh-CN" sz="2800" b="1">
                <a:latin typeface="Times New Roman" panose="02020603050405020304" charset="0"/>
                <a:ea typeface="宋体" panose="02010600030101010101" pitchFamily="2" charset="-122"/>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dirty="0" err="1">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 R yz</a:t>
            </a:r>
          </a:p>
          <a:p>
            <a:pPr marL="0" indent="0" algn="just">
              <a:lnSpc>
                <a:spcPct val="90000"/>
              </a:lnSpc>
              <a:buNone/>
            </a:pPr>
            <a:r>
              <a:rPr lang="zh-CN" altLang="en-US" sz="2800" b="1">
                <a:latin typeface="宋体" panose="02010600030101010101" pitchFamily="2" charset="-122"/>
                <a:ea typeface="宋体" panose="02010600030101010101" pitchFamily="2" charset="-122"/>
              </a:rPr>
              <a:t>而</a:t>
            </a:r>
            <a:r>
              <a:rPr lang="en-US" altLang="zh-CN" sz="2800" b="1">
                <a:latin typeface="Times New Roman" panose="02020603050405020304" charset="0"/>
                <a:ea typeface="宋体" panose="02010600030101010101" pitchFamily="2" charset="-122"/>
              </a:rPr>
              <a:t>L</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的某些等价类的并，所以，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p>
          <a:p>
            <a:pPr marL="0" indent="0">
              <a:lnSpc>
                <a:spcPct val="90000"/>
              </a:lnSpc>
              <a:buNone/>
            </a:pPr>
            <a:r>
              <a:rPr lang="zh-CN" altLang="en-US" sz="2800" b="1">
                <a:latin typeface="宋体" panose="02010600030101010101" pitchFamily="2" charset="-122"/>
                <a:ea typeface="宋体" panose="02010600030101010101" pitchFamily="2" charset="-122"/>
              </a:rPr>
              <a:t>故</a:t>
            </a:r>
            <a:r>
              <a:rPr lang="en-US" altLang="zh-CN" sz="2800" b="1">
                <a:latin typeface="Times New Roman" panose="02020603050405020304" charset="0"/>
                <a:ea typeface="宋体" panose="02010600030101010101" pitchFamily="2" charset="-122"/>
              </a:rPr>
              <a:t>R</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的加细。由于</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具有有穷指数，所以，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具有有穷指。</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61</a:t>
            </a:fld>
            <a:endParaRPr 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标题 5048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4835" name="文本占位符 504834"/>
          <p:cNvSpPr>
            <a:spLocks noGrp="1"/>
          </p:cNvSpPr>
          <p:nvPr>
            <p:ph type="body" idx="1"/>
          </p:nvPr>
        </p:nvSpPr>
        <p:spPr/>
        <p:txBody>
          <a:bodyPr/>
          <a:lstStyle/>
          <a:p>
            <a:pPr marL="0" indent="0"/>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宋体" panose="02010600030101010101" pitchFamily="2" charset="-122"/>
              </a:rPr>
              <a:t>(3)</a:t>
            </a:r>
            <a:r>
              <a:rPr lang="zh-CN" altLang="en-US" b="1" dirty="0">
                <a:latin typeface="宋体" panose="02010600030101010101" pitchFamily="2" charset="-122"/>
                <a:ea typeface="宋体" panose="02010600030101010101" pitchFamily="2" charset="-122"/>
              </a:rPr>
              <a:t>可以推出</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p>
          <a:p>
            <a:pPr marL="0" indent="0">
              <a:buNone/>
            </a:pPr>
            <a:r>
              <a:rPr lang="zh-CN" altLang="en-US" b="1" dirty="0">
                <a:latin typeface="宋体" panose="02010600030101010101" pitchFamily="2" charset="-122"/>
                <a:ea typeface="宋体" panose="02010600030101010101" pitchFamily="2" charset="-122"/>
              </a:rPr>
              <a:t>令</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marL="0" indent="0" algn="just">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表示</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zh-CN" altLang="en-US" b="1" dirty="0">
                <a:latin typeface="宋体" panose="02010600030101010101" pitchFamily="2" charset="-122"/>
                <a:ea typeface="宋体" panose="02010600030101010101" pitchFamily="2" charset="-122"/>
              </a:rPr>
              <a:t>表示</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a)=[xa</a:t>
            </a:r>
            <a:r>
              <a:rPr lang="en-US" altLang="zh-CN" b="1">
                <a:latin typeface="Times New Roman" panose="02020603050405020304" charset="0"/>
                <a:ea typeface="宋体" panose="02010600030101010101" pitchFamily="2" charset="-122"/>
              </a:rPr>
              <a:t>]</a:t>
            </a:r>
          </a:p>
          <a:p>
            <a:pPr marL="0" indent="0" algn="just"/>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定义的相容性</a:t>
            </a:r>
            <a:r>
              <a:rPr lang="zh-CN" altLang="en-US" b="1" dirty="0">
                <a:latin typeface="Times New Roman" panose="02020603050405020304" charset="0"/>
                <a:ea typeface="宋体" panose="02010600030101010101" pitchFamily="2" charset="-122"/>
              </a:rPr>
              <a:t> </a:t>
            </a:r>
          </a:p>
          <a:p>
            <a:pPr marL="0" indent="0" algn="just"/>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62</a:t>
            </a:fld>
            <a:endParaRPr 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标题 5058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5859" name="文本占位符 505858"/>
          <p:cNvSpPr>
            <a:spLocks noGrp="1"/>
          </p:cNvSpPr>
          <p:nvPr>
            <p:ph type="body" idx="1"/>
          </p:nvPr>
        </p:nvSpPr>
        <p:spPr/>
        <p:txBody>
          <a:bodyPr/>
          <a:lstStyle/>
          <a:p>
            <a:r>
              <a:rPr lang="zh-CN" altLang="en-US" b="1" dirty="0">
                <a:ea typeface="黑体" panose="02010609060101010101" pitchFamily="2" charset="-122"/>
              </a:rPr>
              <a:t>例</a:t>
            </a:r>
            <a:r>
              <a:rPr lang="en-US" altLang="zh-CN" b="1" dirty="0">
                <a:ea typeface="黑体" panose="02010609060101010101" pitchFamily="2" charset="-122"/>
              </a:rPr>
              <a:t>5-10</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用定理</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p>
          <a:p>
            <a:pPr lvl="1" algn="just"/>
            <a:r>
              <a:rPr lang="zh-CN" altLang="en-US" b="1" dirty="0">
                <a:latin typeface="宋体" panose="02010600030101010101" pitchFamily="2" charset="-122"/>
                <a:ea typeface="宋体" panose="02010600030101010101" pitchFamily="2" charset="-122"/>
              </a:rPr>
              <a:t>根据</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的句子的特征来寻找</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的等价类。</a:t>
            </a:r>
            <a:r>
              <a:rPr lang="zh-CN" altLang="en-US" b="1" dirty="0">
                <a:latin typeface="Times New Roman" panose="02020603050405020304" charset="0"/>
                <a:ea typeface="宋体" panose="02010600030101010101" pitchFamily="2" charset="-122"/>
              </a:rPr>
              <a:t> </a:t>
            </a:r>
          </a:p>
          <a:p>
            <a:pPr lvl="1" algn="just"/>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的句子的主要特点有两个：</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句子中所含的字符</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的个数与所含的字符</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的个数相同。</a:t>
            </a: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⑵</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所有的</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都在所有的</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的前面</a:t>
            </a:r>
          </a:p>
          <a:p>
            <a:pPr lvl="1" algn="just"/>
            <a:r>
              <a:rPr lang="zh-CN" altLang="en-US" b="1" dirty="0">
                <a:ea typeface="宋体" panose="02010600030101010101" pitchFamily="2" charset="-122"/>
              </a:rPr>
              <a:t>可以得到如下一些等价类。</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63</a:t>
            </a:fld>
            <a:endParaRPr 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标题 5068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6883" name="文本占位符 506882"/>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[10]={</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或者</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中含子串</a:t>
            </a:r>
            <a:r>
              <a:rPr lang="en-US" altLang="zh-CN" sz="2800" b="1" dirty="0">
                <a:latin typeface="Times New Roman" panose="02020603050405020304" charset="0"/>
                <a:ea typeface="宋体" panose="02010600030101010101" pitchFamily="2" charset="-122"/>
              </a:rPr>
              <a:t>10}</a:t>
            </a:r>
          </a:p>
          <a:p>
            <a:pPr>
              <a:lnSpc>
                <a:spcPct val="90000"/>
              </a:lnSpc>
              <a:buNone/>
            </a:pPr>
            <a:r>
              <a:rPr lang="en-US" altLang="zh-CN" sz="2800" b="1" dirty="0">
                <a:latin typeface="Times New Roman" panose="02020603050405020304" charset="0"/>
                <a:ea typeface="宋体" panose="02010600030101010101" pitchFamily="2" charset="-122"/>
              </a:rPr>
              <a:t>[ε]——ε</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[1]——0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[2]——00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[3]——000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n]——0</a:t>
            </a:r>
            <a:r>
              <a:rPr lang="en-US" altLang="zh-CN" sz="2800" b="1" baseline="3000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的指数是无穷的。因此，</a:t>
            </a:r>
            <a:r>
              <a:rPr lang="en-US" altLang="zh-CN" sz="2800" b="1">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不是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a:t>
            </a:r>
            <a:r>
              <a:rPr lang="zh-CN" altLang="en-US" sz="2800" b="1">
                <a:latin typeface="Times New Roman" panose="02020603050405020304" charset="0"/>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64</a:t>
            </a:fld>
            <a:endParaRPr 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7907" name="文本占位符 507906"/>
          <p:cNvSpPr>
            <a:spLocks noGrp="1"/>
          </p:cNvSpPr>
          <p:nvPr>
            <p:ph type="body" idx="1"/>
          </p:nvPr>
        </p:nvSpPr>
        <p:spPr/>
        <p:txBody>
          <a:bodyPr/>
          <a:lstStyle/>
          <a:p>
            <a:pPr>
              <a:buNone/>
            </a:pPr>
            <a:r>
              <a:rPr lang="zh-CN" altLang="en-US" b="1" dirty="0">
                <a:latin typeface="Times New Roman" panose="02020603050405020304" charset="0"/>
                <a:ea typeface="黑体" panose="02010609060101010101" pitchFamily="2" charset="-122"/>
              </a:rPr>
              <a:t>推论 </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对于任意的</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满足</a:t>
            </a:r>
            <a:r>
              <a:rPr lang="en-US" altLang="zh-CN" b="1">
                <a:latin typeface="Times New Roman" panose="02020603050405020304" charset="0"/>
                <a:ea typeface="宋体" panose="02010600030101010101" pitchFamily="2" charset="-122"/>
              </a:rPr>
              <a:t>L(M)=L</a:t>
            </a:r>
            <a:r>
              <a:rPr lang="zh-CN" altLang="en-US" b="1" dirty="0">
                <a:latin typeface="宋体" panose="02010600030101010101" pitchFamily="2" charset="-122"/>
                <a:ea typeface="宋体" panose="02010600030101010101" pitchFamily="2" charset="-122"/>
              </a:rPr>
              <a:t>，则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表明，对于任意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也表明，对任意一个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，按照定理中所给的方法构造出来的</a:t>
            </a:r>
            <a:r>
              <a:rPr lang="en-US" altLang="zh-CN" b="1">
                <a:latin typeface="Times New Roman" panose="02020603050405020304" charset="0"/>
                <a:ea typeface="宋体" panose="02010600030101010101" pitchFamily="2" charset="-122"/>
              </a:rPr>
              <a:t>DFA 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。这个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是惟一的么？</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65</a:t>
            </a:fld>
            <a:endParaRPr 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标题 5089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8931" name="文本占位符 508930"/>
          <p:cNvSpPr>
            <a:spLocks noGrp="1"/>
          </p:cNvSpPr>
          <p:nvPr>
            <p:ph type="body" idx="1"/>
          </p:nvPr>
        </p:nvSpPr>
        <p:spPr/>
        <p:txBody>
          <a:bodyPr/>
          <a:lstStyle/>
          <a:p>
            <a:pPr>
              <a:buNone/>
            </a:pPr>
            <a:r>
              <a:rPr lang="zh-CN" altLang="en-US" sz="3600" b="1" dirty="0">
                <a:ea typeface="黑体" panose="02010609060101010101" pitchFamily="2" charset="-122"/>
              </a:rPr>
              <a:t>推论</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对于任意的</a:t>
            </a:r>
            <a:r>
              <a:rPr lang="zh-CN" altLang="en-US" sz="3600" b="1" dirty="0">
                <a:latin typeface="Times New Roman" panose="02020603050405020304" charset="0"/>
                <a:ea typeface="宋体" panose="02010600030101010101" pitchFamily="2" charset="-122"/>
              </a:rPr>
              <a:t> </a:t>
            </a:r>
            <a:r>
              <a:rPr lang="en-US" altLang="zh-CN" sz="3600" b="1">
                <a:latin typeface="Times New Roman" panose="02020603050405020304" charset="0"/>
                <a:ea typeface="宋体" panose="02010600030101010101" pitchFamily="2" charset="-122"/>
              </a:rPr>
              <a:t>RL L</a:t>
            </a:r>
            <a:r>
              <a:rPr lang="zh-CN" altLang="en-US" sz="3600" b="1" dirty="0">
                <a:latin typeface="宋体" panose="02010600030101010101" pitchFamily="2" charset="-122"/>
                <a:ea typeface="宋体" panose="02010600030101010101" pitchFamily="2" charset="-122"/>
              </a:rPr>
              <a:t>，在同构意义下，接受</a:t>
            </a:r>
            <a:r>
              <a:rPr lang="en-US" altLang="zh-CN" sz="3600" b="1">
                <a:latin typeface="Times New Roman" panose="02020603050405020304" charset="0"/>
                <a:ea typeface="宋体" panose="02010600030101010101" pitchFamily="2" charset="-122"/>
              </a:rPr>
              <a:t>L</a:t>
            </a:r>
            <a:r>
              <a:rPr lang="zh-CN" altLang="en-US" sz="3600" b="1" dirty="0">
                <a:latin typeface="宋体" panose="02010600030101010101" pitchFamily="2" charset="-122"/>
                <a:ea typeface="宋体" panose="02010600030101010101" pitchFamily="2" charset="-122"/>
              </a:rPr>
              <a:t>的最小</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是惟一的。</a:t>
            </a:r>
          </a:p>
          <a:p>
            <a:pPr algn="just">
              <a:buNone/>
            </a:pPr>
            <a:r>
              <a:rPr lang="zh-CN" altLang="en-US" b="1" dirty="0">
                <a:latin typeface="Times New Roman" panose="02020603050405020304" charset="0"/>
                <a:ea typeface="宋体" panose="02010600030101010101" pitchFamily="2" charset="-122"/>
              </a:rPr>
              <a:t>证明：</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接受</a:t>
            </a:r>
            <a:r>
              <a:rPr lang="en-US" altLang="zh-CN" b="1" dirty="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宋体" panose="02010600030101010101" pitchFamily="2" charset="-122"/>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q</a:t>
            </a:r>
            <a:r>
              <a:rPr lang="en-US" altLang="zh-CN" b="1" baseline="-3000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的状态数与</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的指数相同，也就是说，这个最小</a:t>
            </a:r>
            <a:r>
              <a:rPr lang="en-US" altLang="zh-CN" b="1" dirty="0">
                <a:latin typeface="宋体" panose="02010600030101010101" pitchFamily="2" charset="-122"/>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的状态数与</a:t>
            </a:r>
            <a:r>
              <a:rPr lang="en-US" altLang="zh-CN" b="1" dirty="0" err="1">
                <a:latin typeface="宋体" panose="02010600030101010101" pitchFamily="2" charset="-122"/>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定理证明中构造的</a:t>
            </a:r>
            <a:r>
              <a:rPr lang="en-US" altLang="zh-CN" b="1">
                <a:latin typeface="宋体" panose="02010600030101010101" pitchFamily="2" charset="-122"/>
                <a:ea typeface="宋体" panose="02010600030101010101" pitchFamily="2" charset="-122"/>
              </a:rPr>
              <a:t>M′=(∑</a:t>
            </a:r>
            <a:r>
              <a:rPr lang="en-US" altLang="zh-CN" b="1" baseline="3000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{[x]|x∈L})</a:t>
            </a:r>
            <a:r>
              <a:rPr lang="zh-CN" altLang="en-US" b="1" dirty="0">
                <a:latin typeface="宋体" panose="02010600030101010101" pitchFamily="2" charset="-122"/>
                <a:ea typeface="宋体" panose="02010600030101010101" pitchFamily="2" charset="-122"/>
              </a:rPr>
              <a:t>的状态数是相同的。 </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66</a:t>
            </a:fld>
            <a:endParaRPr 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标题 5099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9955" name="文本占位符 50995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同构是指这两个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的状态之间有一个一一对应，而且这个一一对应还保持状态转移也是相应一一对应的。也就是说，如果</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w]</a:t>
            </a:r>
            <a:r>
              <a:rPr lang="zh-CN" altLang="en-US" b="1" dirty="0">
                <a:latin typeface="宋体" panose="02010600030101010101" pitchFamily="2" charset="-122"/>
                <a:ea typeface="宋体" panose="02010600030101010101" pitchFamily="2" charset="-122"/>
              </a:rPr>
              <a:t>对应，</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对应，当</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dirty="0">
                <a:latin typeface="宋体" panose="02010600030101010101" pitchFamily="2" charset="-122"/>
                <a:ea typeface="宋体" panose="02010600030101010101" pitchFamily="2" charset="-122"/>
              </a:rPr>
              <a:t>时，必定有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a)=[z]</a:t>
            </a:r>
            <a:r>
              <a:rPr lang="zh-CN" altLang="en-US" b="1">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是同构。定义映射</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a:buNone/>
            </a:pP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a:buNone/>
            </a:pP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x)=q</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67</a:t>
            </a:fld>
            <a:endParaRPr 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标题 5109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0979" name="文本占位符 510978"/>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为</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之间的一一对应</a:t>
            </a:r>
            <a:r>
              <a:rPr lang="zh-CN" altLang="en-US" b="1" dirty="0">
                <a:ea typeface="宋体" panose="02010600030101010101" pitchFamily="2" charset="-122"/>
              </a:rPr>
              <a:t> </a:t>
            </a:r>
          </a:p>
          <a:p>
            <a:pPr lvl="1"/>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的加细，所以，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故，</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x]=[y]</a:t>
            </a:r>
            <a:r>
              <a:rPr lang="zh-CN" altLang="en-US"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a:latin typeface="宋体" panose="02010600030101010101" pitchFamily="2" charset="-122"/>
                <a:ea typeface="宋体" panose="02010600030101010101" pitchFamily="2" charset="-122"/>
              </a:rPr>
              <a:t>则，</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否则，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|&gt;|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68</a:t>
            </a:fld>
            <a:endParaRPr 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标题 5120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2003" name="文本占位符 512002"/>
          <p:cNvSpPr>
            <a:spLocks noGrp="1"/>
          </p:cNvSpPr>
          <p:nvPr>
            <p:ph type="body" idx="1"/>
          </p:nvPr>
        </p:nvSpPr>
        <p:spPr/>
        <p:txBody>
          <a:bodyPr/>
          <a:lstStyle/>
          <a:p>
            <a:pPr>
              <a:lnSpc>
                <a:spcPct val="90000"/>
              </a:lnSpc>
            </a:pPr>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f(q)= [x]</a:t>
            </a:r>
            <a:r>
              <a:rPr lang="zh-CN" altLang="en-US" b="1" dirty="0">
                <a:latin typeface="宋体" panose="02010600030101010101" pitchFamily="2" charset="-122"/>
                <a:ea typeface="宋体" panose="02010600030101010101" pitchFamily="2" charset="-122"/>
              </a:rPr>
              <a:t>，必有</a:t>
            </a:r>
            <a:r>
              <a:rPr lang="en-US" altLang="zh-CN" b="1" dirty="0" err="1">
                <a:latin typeface="Times New Roman" panose="02020603050405020304" charset="0"/>
                <a:ea typeface="宋体" panose="02010600030101010101" pitchFamily="2" charset="-122"/>
              </a:rPr>
              <a:t>f(p)=[xa</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pP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lvl="1" algn="just">
              <a:lnSpc>
                <a:spcPct val="90000"/>
              </a:lnSpc>
            </a:pPr>
            <a:r>
              <a:rPr lang="zh-CN" altLang="en-US" b="1" dirty="0">
                <a:latin typeface="Times New Roman" panose="02020603050405020304" charset="0"/>
                <a:ea typeface="宋体" panose="02010600030101010101" pitchFamily="2" charset="-122"/>
                <a:sym typeface="Symbol" panose="05050102010706020507" pitchFamily="18" charset="2"/>
              </a:rPr>
              <a:t>所以，</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endParaRPr lang="zh-CN" altLang="en-US" b="1" dirty="0">
              <a:latin typeface="Times New Roman" panose="02020603050405020304" charset="0"/>
              <a:ea typeface="宋体" panose="02010600030101010101" pitchFamily="2" charset="-122"/>
            </a:endParaRPr>
          </a:p>
          <a:p>
            <a:pPr lvl="1" algn="just">
              <a:lnSpc>
                <a:spcPct val="90000"/>
              </a:lnSpc>
            </a:pP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f(p)=f(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dirty="0">
                <a:latin typeface="宋体" panose="02010600030101010101" pitchFamily="2" charset="-122"/>
                <a:ea typeface="宋体" panose="02010600030101010101" pitchFamily="2" charset="-122"/>
              </a:rPr>
              <a:t>即，如果</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在状态</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时进入状态</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 )=[xa</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之间的同构映射。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69</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50563" name="文本占位符 450562"/>
          <p:cNvSpPr>
            <a:spLocks noGrp="1"/>
          </p:cNvSpPr>
          <p:nvPr>
            <p:ph type="body" idx="1"/>
          </p:nvPr>
        </p:nvSpPr>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在补运算下是封闭的。</a:t>
            </a:r>
          </a:p>
          <a:p>
            <a:pPr>
              <a:lnSpc>
                <a:spcPct val="90000"/>
              </a:lnSpc>
              <a:buNone/>
            </a:pPr>
            <a:r>
              <a:rPr lang="zh-CN" altLang="en-US" sz="2800" b="1" dirty="0">
                <a:latin typeface="Times New Roman" panose="02020603050405020304" charset="0"/>
                <a:ea typeface="宋体" panose="02010600030101010101" pitchFamily="2" charset="-122"/>
              </a:rPr>
              <a:t> 证明</a:t>
            </a:r>
            <a:r>
              <a:rPr lang="zh-CN" altLang="en-US" sz="2800" b="1" dirty="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M=(Q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F)   L(M)=L</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取</a:t>
            </a:r>
            <a:r>
              <a:rPr lang="en-US" altLang="zh-CN" sz="2800" b="1">
                <a:latin typeface="Times New Roman" panose="02020603050405020304" charset="0"/>
                <a:ea typeface="宋体" panose="02010600030101010101" pitchFamily="2" charset="-122"/>
              </a:rPr>
              <a:t>DFA   M′= (Q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Q-F)</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显然，对于任意的</a:t>
            </a:r>
            <a:r>
              <a:rPr lang="en-US" altLang="zh-CN" sz="2800" b="1">
                <a:latin typeface="Times New Roman" panose="02020603050405020304" charset="0"/>
                <a:ea typeface="宋体" panose="02010600030101010101" pitchFamily="2" charset="-122"/>
              </a:rPr>
              <a:t>x∈∑</a:t>
            </a:r>
            <a:r>
              <a:rPr lang="en-US" altLang="zh-CN" sz="2800" b="1" baseline="30000">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Q-F </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即： </a:t>
            </a:r>
            <a:r>
              <a:rPr lang="en-US" altLang="zh-CN" sz="2800" b="1">
                <a:latin typeface="Times New Roman" panose="02020603050405020304" charset="0"/>
                <a:ea typeface="宋体" panose="02010600030101010101" pitchFamily="2" charset="-122"/>
              </a:rPr>
              <a:t>x∈L(M)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x</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L(M′)= ∑</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nSpc>
                <a:spcPct val="90000"/>
              </a:lnSpc>
              <a:buNone/>
            </a:pPr>
            <a:r>
              <a:rPr lang="zh-CN" altLang="en-US" sz="2800" b="1" dirty="0">
                <a:latin typeface="Times New Roman" panose="02020603050405020304" charset="0"/>
                <a:ea typeface="宋体" panose="02010600030101010101" pitchFamily="2" charset="-122"/>
              </a:rPr>
              <a:t>   所以， </a:t>
            </a:r>
            <a:r>
              <a:rPr lang="en-US" altLang="zh-CN" sz="2800" b="1">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在补运算下是封闭的。定理得到证明。</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a:t>
            </a:fld>
            <a:endParaRPr 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标题 51302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 </a:t>
            </a:r>
          </a:p>
        </p:txBody>
      </p:sp>
      <p:sp>
        <p:nvSpPr>
          <p:cNvPr id="513027" name="文本占位符 513026"/>
          <p:cNvSpPr>
            <a:spLocks noGrp="1"/>
          </p:cNvSpPr>
          <p:nvPr>
            <p:ph type="body" idx="1"/>
          </p:nvPr>
        </p:nvSpPr>
        <p:spPr/>
        <p:txBody>
          <a:bodyPr/>
          <a:lstStyle/>
          <a:p>
            <a:r>
              <a:rPr lang="zh-CN" altLang="en-US" b="1" dirty="0">
                <a:ea typeface="黑体" panose="02010609060101010101" pitchFamily="2" charset="-122"/>
              </a:rPr>
              <a:t>可以区分的</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distinguishable)</a:t>
            </a:r>
            <a:r>
              <a:rPr lang="en-US" altLang="zh-CN" b="1" dirty="0">
                <a:ea typeface="宋体" panose="02010600030101010101" pitchFamily="2" charset="-122"/>
              </a:rPr>
              <a:t> </a:t>
            </a:r>
            <a:r>
              <a:rPr lang="zh-CN" altLang="en-US" b="1" dirty="0">
                <a:ea typeface="宋体" panose="02010600030101010101" pitchFamily="2" charset="-122"/>
              </a:rPr>
              <a:t>状态</a:t>
            </a:r>
          </a:p>
          <a:p>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对</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，使得</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中，有且仅有一个成立，则称</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是</a:t>
            </a:r>
            <a:r>
              <a:rPr lang="zh-CN" altLang="en-US" b="1" dirty="0">
                <a:ea typeface="黑体" panose="02010609060101010101" pitchFamily="2" charset="-122"/>
              </a:rPr>
              <a:t>可以区分的</a:t>
            </a:r>
            <a:r>
              <a:rPr lang="zh-CN" altLang="en-US" b="1" dirty="0">
                <a:latin typeface="宋体" panose="02010600030101010101" pitchFamily="2" charset="-122"/>
                <a:ea typeface="宋体" panose="02010600030101010101" pitchFamily="2" charset="-122"/>
              </a:rPr>
              <a:t>。否则，称</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等价。并记作</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en-US" altLang="zh-CN" b="1">
                <a:ea typeface="宋体" panose="02010600030101010101" pitchFamily="2" charset="-122"/>
              </a:rPr>
              <a:t> </a:t>
            </a:r>
            <a:r>
              <a:rPr lang="zh-CN" altLang="en-US" b="1">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70</a:t>
            </a:fld>
            <a:endParaRPr 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标题 51404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4051" name="文本占位符 514050"/>
          <p:cNvSpPr>
            <a:spLocks noGrp="1"/>
          </p:cNvSpPr>
          <p:nvPr>
            <p:ph type="body" idx="1"/>
          </p:nvPr>
        </p:nvSpPr>
        <p:spPr/>
        <p:txBody>
          <a:bodyPr/>
          <a:lstStyle/>
          <a:p>
            <a:pPr algn="just">
              <a:buNone/>
            </a:pPr>
            <a:r>
              <a:rPr lang="zh-CN" altLang="en-US" b="1" dirty="0">
                <a:latin typeface="Times New Roman" panose="02020603050405020304" charset="0"/>
                <a:ea typeface="黑体" panose="02010609060101010101" pitchFamily="2" charset="-122"/>
              </a:rPr>
              <a:t>算法</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a:t>
            </a:r>
            <a:endParaRPr lang="zh-CN" altLang="en-US" b="1" dirty="0">
              <a:latin typeface="Times New Roman" panose="02020603050405020304"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算法思想：扫描所有的状态对，找出所有的可区分的状态对，不可取分的状态对一定是等价的。</a:t>
            </a:r>
          </a:p>
          <a:p>
            <a:pPr algn="just"/>
            <a:r>
              <a:rPr lang="zh-CN" altLang="en-US" b="1" dirty="0">
                <a:latin typeface="宋体" panose="02010600030101010101" pitchFamily="2" charset="-122"/>
                <a:ea typeface="宋体" panose="02010600030101010101" pitchFamily="2" charset="-122"/>
              </a:rPr>
              <a:t>输入：给定的</a:t>
            </a:r>
            <a:r>
              <a:rPr lang="en-US" altLang="zh-CN" b="1">
                <a:latin typeface="Times New Roman" panose="02020603050405020304" charset="0"/>
                <a:ea typeface="宋体" panose="02010600030101010101" pitchFamily="2" charset="-122"/>
              </a:rPr>
              <a:t>DFA</a:t>
            </a:r>
            <a:r>
              <a:rPr lang="zh-CN" altLang="en-US" b="1">
                <a:latin typeface="Times New Roman" panose="02020603050405020304" charset="0"/>
                <a:ea typeface="宋体" panose="02010600030101010101" pitchFamily="2" charset="-122"/>
              </a:rPr>
              <a:t>。</a:t>
            </a:r>
          </a:p>
          <a:p>
            <a:pPr algn="just"/>
            <a:r>
              <a:rPr lang="zh-CN" altLang="en-US" b="1" dirty="0">
                <a:latin typeface="宋体" panose="02010600030101010101" pitchFamily="2" charset="-122"/>
                <a:ea typeface="宋体" panose="02010600030101010101" pitchFamily="2" charset="-122"/>
              </a:rPr>
              <a:t>输出：可区分状态表。</a:t>
            </a:r>
            <a:endParaRPr lang="zh-CN" altLang="en-US" b="1" dirty="0">
              <a:latin typeface="Times New Roman" panose="02020603050405020304" charset="0"/>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主要数据结构：状态对的关联链表；可区分状态表。</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71</a:t>
            </a:fld>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457200" y="274638"/>
            <a:ext cx="8229600" cy="7921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5075" name="文本占位符 515074"/>
          <p:cNvSpPr>
            <a:spLocks noGrp="1"/>
          </p:cNvSpPr>
          <p:nvPr>
            <p:ph type="body" idx="1"/>
          </p:nvPr>
        </p:nvSpPr>
        <p:spPr/>
        <p:txBody>
          <a:bodyPr/>
          <a:lstStyle/>
          <a:p>
            <a:pPr>
              <a:lnSpc>
                <a:spcPct val="90000"/>
              </a:lnSpc>
            </a:pPr>
            <a:r>
              <a:rPr lang="zh-CN" altLang="en-US" b="1" dirty="0">
                <a:ea typeface="宋体" panose="02010600030101010101" pitchFamily="2" charset="-122"/>
              </a:rPr>
              <a:t>主要步骤</a:t>
            </a:r>
          </a:p>
          <a:p>
            <a:pPr algn="just">
              <a:lnSpc>
                <a:spcPct val="90000"/>
              </a:lnSpc>
              <a:buNone/>
            </a:pPr>
            <a:r>
              <a:rPr lang="en-US" altLang="zh-CN" sz="2400" b="1" dirty="0">
                <a:latin typeface="宋体" panose="02010600030101010101" pitchFamily="2" charset="-122"/>
                <a:ea typeface="宋体" panose="02010600030101010101" pitchFamily="2" charset="-122"/>
              </a:rPr>
              <a:t>⑴ </a:t>
            </a:r>
            <a:r>
              <a:rPr lang="en-US" altLang="zh-CN" sz="2400" b="1">
                <a:latin typeface="Times New Roman" panose="02020603050405020304" charset="0"/>
                <a:ea typeface="黑体" panose="02010609060101010101" pitchFamily="2" charset="-122"/>
              </a:rPr>
              <a:t>for</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gn="just">
              <a:lnSpc>
                <a:spcPct val="90000"/>
              </a:lnSpc>
              <a:buNone/>
            </a:pPr>
            <a:r>
              <a:rPr lang="en-US" altLang="zh-CN" sz="2400" b="1">
                <a:latin typeface="Times New Roman" panose="02020603050405020304" charset="0"/>
                <a:ea typeface="Times New Roman" panose="02020603050405020304" charset="0"/>
              </a:rPr>
              <a:t>		</a:t>
            </a:r>
            <a:r>
              <a:rPr lang="zh-CN" altLang="en-US" sz="2400" b="1" dirty="0">
                <a:latin typeface="宋体" panose="02010600030101010101" pitchFamily="2" charset="-122"/>
                <a:ea typeface="宋体" panose="02010600030101010101" pitchFamily="2" charset="-122"/>
              </a:rPr>
              <a:t>标记可区分状态表中的表项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p>
          <a:p>
            <a:pPr algn="just">
              <a:lnSpc>
                <a:spcPct val="90000"/>
              </a:lnSpc>
              <a:buNone/>
            </a:pPr>
            <a:r>
              <a:rPr lang="en-US" altLang="zh-CN" sz="2400" b="1">
                <a:latin typeface="宋体" panose="02010600030101010101" pitchFamily="2" charset="-122"/>
                <a:ea typeface="宋体" panose="02010600030101010101" pitchFamily="2" charset="-122"/>
              </a:rPr>
              <a:t>⑵ </a:t>
            </a:r>
            <a:r>
              <a:rPr lang="en-US" altLang="zh-CN" sz="2400" b="1">
                <a:latin typeface="Times New Roman" panose="02020603050405020304" charset="0"/>
                <a:ea typeface="黑体" panose="02010609060101010101" pitchFamily="2" charset="-122"/>
              </a:rPr>
              <a:t>for</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(Q-F)&amp;q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nSpc>
                <a:spcPct val="90000"/>
              </a:lnSpc>
              <a:buNone/>
            </a:pPr>
            <a:r>
              <a:rPr lang="en-US" altLang="zh-CN" sz="2400" b="1">
                <a:latin typeface="宋体" panose="02010600030101010101" pitchFamily="2" charset="-122"/>
                <a:ea typeface="宋体" panose="02010600030101010101" pitchFamily="2" charset="-122"/>
              </a:rPr>
              <a:t>⑶	  </a:t>
            </a:r>
            <a:r>
              <a:rPr lang="en-US" altLang="zh-CN" sz="2400" b="1">
                <a:ea typeface="黑体" panose="02010609060101010101" pitchFamily="2" charset="-122"/>
              </a:rPr>
              <a:t>if</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Times New Roman" panose="02020603050405020304" charset="0"/>
              </a:rPr>
              <a:t>a</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dirty="0">
                <a:latin typeface="宋体" panose="02010600030101010101" pitchFamily="2" charset="-122"/>
                <a:ea typeface="宋体" panose="02010600030101010101" pitchFamily="2" charset="-122"/>
              </a:rPr>
              <a:t>已被标记</a:t>
            </a:r>
            <a:r>
              <a:rPr lang="zh-CN" altLang="en-US" sz="2400" b="1" dirty="0">
                <a:latin typeface="Times New Roman" panose="02020603050405020304" charset="0"/>
                <a:ea typeface="Times New Roman" panose="02020603050405020304" charset="0"/>
              </a:rPr>
              <a:t> </a:t>
            </a:r>
            <a:r>
              <a:rPr lang="en-US" altLang="zh-CN" sz="2400" b="1">
                <a:ea typeface="黑体" panose="02010609060101010101" pitchFamily="2" charset="-122"/>
              </a:rPr>
              <a:t>then</a:t>
            </a:r>
          </a:p>
          <a:p>
            <a:pPr algn="just">
              <a:lnSpc>
                <a:spcPct val="90000"/>
              </a:lnSpc>
              <a:buNone/>
            </a:pPr>
            <a:r>
              <a:rPr lang="en-US" altLang="zh-CN" sz="2400" b="1">
                <a:ea typeface="黑体" panose="02010609060101010101" pitchFamily="2" charset="-122"/>
              </a:rPr>
              <a:t>			begin</a:t>
            </a:r>
          </a:p>
          <a:p>
            <a:pPr algn="just">
              <a:lnSpc>
                <a:spcPct val="90000"/>
              </a:lnSpc>
              <a:buNone/>
            </a:pPr>
            <a:r>
              <a:rPr lang="en-US" altLang="zh-CN" sz="2400" b="1">
                <a:latin typeface="Times New Roman" panose="02020603050405020304" charset="0"/>
                <a:ea typeface="宋体" panose="02010600030101010101" pitchFamily="2" charset="-122"/>
              </a:rPr>
              <a:t>⑷</a:t>
            </a:r>
            <a:r>
              <a:rPr lang="en-US" altLang="zh-CN" sz="2400" b="1">
                <a:ea typeface="宋体" panose="02010600030101010101" pitchFamily="2" charset="-122"/>
              </a:rPr>
              <a:t>			</a:t>
            </a:r>
            <a:r>
              <a:rPr lang="zh-CN" altLang="en-US" sz="2400" b="1" dirty="0">
                <a:latin typeface="Times New Roman" panose="02020603050405020304" charset="0"/>
                <a:ea typeface="宋体" panose="02010600030101010101" pitchFamily="2" charset="-122"/>
              </a:rPr>
              <a:t>标记可区分状态表中的表项</a:t>
            </a:r>
            <a:r>
              <a:rPr lang="en-US" altLang="zh-CN" sz="2400" b="1" dirty="0">
                <a:ea typeface="宋体" panose="02010600030101010101" pitchFamily="2" charset="-122"/>
              </a:rPr>
              <a:t>(</a:t>
            </a:r>
            <a:r>
              <a:rPr lang="en-US" altLang="zh-CN" sz="2400" b="1">
                <a:ea typeface="宋体" panose="02010600030101010101" pitchFamily="2" charset="-122"/>
              </a:rPr>
              <a:t>q</a:t>
            </a:r>
            <a:r>
              <a:rPr lang="zh-CN" altLang="en-US" sz="2400" b="1">
                <a:latin typeface="Times New Roman" panose="02020603050405020304" charset="0"/>
                <a:ea typeface="宋体" panose="02010600030101010101" pitchFamily="2" charset="-122"/>
              </a:rPr>
              <a:t>，</a:t>
            </a:r>
            <a:r>
              <a:rPr lang="en-US" altLang="zh-CN" sz="2400" b="1">
                <a:ea typeface="宋体" panose="02010600030101010101" pitchFamily="2" charset="-122"/>
              </a:rPr>
              <a:t>p)</a:t>
            </a:r>
            <a:r>
              <a:rPr lang="zh-CN" altLang="en-US" sz="2400" b="1">
                <a:latin typeface="Times New Roman" panose="02020603050405020304" charset="0"/>
                <a:ea typeface="宋体" panose="02010600030101010101" pitchFamily="2" charset="-122"/>
              </a:rPr>
              <a:t>；</a:t>
            </a:r>
          </a:p>
          <a:p>
            <a:pPr algn="just">
              <a:lnSpc>
                <a:spcPct val="90000"/>
              </a:lnSpc>
              <a:buNone/>
            </a:pPr>
            <a:r>
              <a:rPr lang="en-US" altLang="zh-CN" sz="2400" b="1">
                <a:latin typeface="Times New Roman" panose="02020603050405020304" charset="0"/>
                <a:ea typeface="宋体" panose="02010600030101010101" pitchFamily="2" charset="-122"/>
              </a:rPr>
              <a:t>⑸</a:t>
            </a:r>
            <a:r>
              <a:rPr lang="en-US" altLang="zh-CN" sz="2400" b="1" dirty="0">
                <a:ea typeface="宋体" panose="02010600030101010101" pitchFamily="2" charset="-122"/>
              </a:rPr>
              <a:t>			</a:t>
            </a:r>
            <a:r>
              <a:rPr lang="zh-CN" altLang="en-US" sz="2400" b="1" dirty="0">
                <a:latin typeface="Times New Roman" panose="02020603050405020304" charset="0"/>
                <a:ea typeface="宋体" panose="02010600030101010101" pitchFamily="2" charset="-122"/>
              </a:rPr>
              <a:t>递归地标记本次被标记的状态对的关联链表上的各个状态对在可区分状态表中的对应表项</a:t>
            </a:r>
          </a:p>
          <a:p>
            <a:pPr algn="just">
              <a:lnSpc>
                <a:spcPct val="90000"/>
              </a:lnSpc>
              <a:buNone/>
            </a:pPr>
            <a:r>
              <a:rPr lang="zh-CN" altLang="en-US" sz="2400" b="1" dirty="0">
                <a:latin typeface="宋体" panose="02010600030101010101" pitchFamily="2" charset="-122"/>
                <a:ea typeface="宋体" panose="02010600030101010101" pitchFamily="2" charset="-122"/>
              </a:rPr>
              <a:t>			</a:t>
            </a:r>
            <a:r>
              <a:rPr lang="en-US" altLang="zh-CN" sz="2400" b="1">
                <a:ea typeface="黑体" panose="02010609060101010101" pitchFamily="2" charset="-122"/>
              </a:rPr>
              <a:t>end </a:t>
            </a:r>
            <a:r>
              <a:rPr lang="en-US" altLang="zh-CN" sz="2400"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72</a:t>
            </a:fld>
            <a:endParaRPr 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标题 51609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6099" name="文本占位符 516098"/>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⑹	</a:t>
            </a:r>
            <a:r>
              <a:rPr lang="en-US" altLang="zh-CN" b="1">
                <a:latin typeface="Times New Roman" panose="02020603050405020304" charset="0"/>
                <a:ea typeface="黑体" panose="02010609060101010101" pitchFamily="2" charset="-122"/>
              </a:rPr>
              <a:t>else for</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 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黑体" panose="02010609060101010101" pitchFamily="2" charset="-122"/>
              </a:rPr>
              <a:t>do</a:t>
            </a:r>
            <a:endParaRPr lang="en-US" altLang="zh-CN" b="1">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黑体" panose="02010609060101010101" pitchFamily="2" charset="-122"/>
              </a:rPr>
              <a:t>if</a:t>
            </a:r>
            <a:r>
              <a:rPr lang="en-US" altLang="zh-CN" b="1">
                <a:latin typeface="宋体" panose="02010600030101010101" pitchFamily="2" charset="-122"/>
                <a:ea typeface="宋体" panose="02010600030101010101" pitchFamily="2" charset="-122"/>
              </a:rPr>
              <a:t> 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&amp;(q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不是同一个状态对</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黑体" panose="02010609060101010101" pitchFamily="2" charset="-122"/>
              </a:rPr>
              <a:t>then</a:t>
            </a:r>
            <a:endParaRPr lang="en-US" altLang="zh-CN"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放在</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的关联链表上。</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73</a:t>
            </a:fld>
            <a:endParaRPr 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标题 51712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7123" name="文本占位符 517122"/>
          <p:cNvSpPr>
            <a:spLocks noGrp="1"/>
          </p:cNvSpPr>
          <p:nvPr>
            <p:ph type="body" idx="1"/>
          </p:nvPr>
        </p:nvSpPr>
        <p:spPr/>
        <p:txBody>
          <a:bodyPr/>
          <a:lstStyle/>
          <a:p>
            <a:pPr marL="0" indent="0">
              <a:buNone/>
            </a:pPr>
            <a:r>
              <a:rPr lang="zh-CN" altLang="en-US" b="1" dirty="0">
                <a:ea typeface="黑体" panose="02010609060101010101" pitchFamily="2" charset="-122"/>
              </a:rPr>
              <a:t>定理</a:t>
            </a:r>
            <a:r>
              <a:rPr lang="en-US" altLang="zh-CN" b="1" dirty="0">
                <a:ea typeface="黑体" panose="02010609060101010101" pitchFamily="2" charset="-122"/>
              </a:rPr>
              <a:t>5-8</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是可区分的充要条件是</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的极小化算法中被标记。</a:t>
            </a:r>
          </a:p>
          <a:p>
            <a:pPr marL="0" indent="0">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marL="0" indent="0">
              <a:buNone/>
            </a:pPr>
            <a:r>
              <a:rPr lang="zh-CN" altLang="en-US" sz="2800" b="1" dirty="0">
                <a:latin typeface="宋体" panose="02010600030101010101" pitchFamily="2" charset="-122"/>
                <a:ea typeface="宋体" panose="02010600030101010101" pitchFamily="2" charset="-122"/>
              </a:rPr>
              <a:t>先证必要性。</a:t>
            </a:r>
            <a:endParaRPr lang="zh-CN" altLang="en-US" sz="2800" b="1" dirty="0">
              <a:latin typeface="Times New Roman" panose="02020603050405020304" charset="0"/>
              <a:ea typeface="宋体" panose="02010600030101010101" pitchFamily="2" charset="-122"/>
            </a:endParaRPr>
          </a:p>
          <a:p>
            <a:pPr marL="0" indent="0">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是可区分的，</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的最短字符串。现施归纳</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的长度，证明</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一定被算法标记。</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74</a:t>
            </a:fld>
            <a:endParaRPr 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8147" name="文本占位符 518146"/>
          <p:cNvSpPr>
            <a:spLocks noGrp="1"/>
          </p:cNvSpPr>
          <p:nvPr>
            <p:ph type="body" idx="1"/>
          </p:nvPr>
        </p:nvSpPr>
        <p:spPr/>
        <p:txBody>
          <a:bodyPr/>
          <a:lstStyle/>
          <a:p>
            <a:pPr algn="just"/>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a:t>
            </a:r>
          </a:p>
          <a:p>
            <a:pPr algn="just">
              <a:buNone/>
            </a:pP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有且仅有一个为</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的终止状态，所以，</a:t>
            </a:r>
            <a:endParaRPr lang="zh-CN" altLang="en-US" b="1" dirty="0">
              <a:latin typeface="Times New Roman" panose="02020603050405020304" charset="0"/>
              <a:ea typeface="宋体" panose="02010600030101010101" pitchFamily="2" charset="-122"/>
            </a:endParaRPr>
          </a:p>
          <a:p>
            <a:pPr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a:t>
            </a:r>
          </a:p>
          <a:p>
            <a:pPr>
              <a:buNone/>
            </a:pPr>
            <a:r>
              <a:rPr lang="zh-CN" altLang="en-US" b="1" dirty="0">
                <a:latin typeface="宋体" panose="02010600030101010101" pitchFamily="2" charset="-122"/>
                <a:ea typeface="宋体" panose="02010600030101010101" pitchFamily="2" charset="-122"/>
              </a:rPr>
              <a:t>因此，它在算法的第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a:t>
            </a:r>
            <a:r>
              <a:rPr lang="zh-CN" altLang="en-US" b="1" dirty="0">
                <a:latin typeface="宋体" panose="02010600030101010101" pitchFamily="2" charset="-122"/>
                <a:ea typeface="宋体" panose="02010600030101010101" pitchFamily="2" charset="-122"/>
              </a:rPr>
              <a:t>时结论成立</a:t>
            </a:r>
            <a:endParaRPr lang="zh-CN" altLang="en-US"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的字符串，则</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75</a:t>
            </a:fld>
            <a:endParaRPr 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9171" name="文本占位符 519170"/>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x|=n+1</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x=ay</a:t>
            </a:r>
            <a:r>
              <a:rPr lang="zh-CN" altLang="en-US" b="1" dirty="0">
                <a:latin typeface="宋体" panose="02010600030101010101" pitchFamily="2" charset="-122"/>
                <a:ea typeface="宋体" panose="02010600030101010101" pitchFamily="2" charset="-122"/>
              </a:rPr>
              <a:t>，其中</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y|=n</a:t>
            </a: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的最短的字符串，所以，</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中，有且仅有一个成立。不妨假设：</a:t>
            </a:r>
            <a:endParaRPr lang="zh-CN" altLang="en-US" b="1" dirty="0">
              <a:latin typeface="Times New Roman" panose="02020603050405020304" charset="0"/>
              <a:ea typeface="宋体" panose="02010600030101010101" pitchFamily="2" charset="-122"/>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Times New Roman" panose="02020603050405020304" charset="0"/>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宋体" panose="02010600030101010101" pitchFamily="2" charset="-122"/>
                <a:ea typeface="宋体" panose="02010600030101010101" pitchFamily="2" charset="-122"/>
              </a:rPr>
              <a:t>设</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 </a:t>
            </a:r>
          </a:p>
          <a:p>
            <a:pPr algn="just">
              <a:buNone/>
            </a:pP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a:t>
            </a:r>
            <a:r>
              <a:rPr lang="zh-CN" altLang="en-US" b="1" dirty="0">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 </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76</a:t>
            </a:fld>
            <a:endParaRPr 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标题 52019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0195" name="文本占位符 520194"/>
          <p:cNvSpPr>
            <a:spLocks noGrp="1"/>
          </p:cNvSpPr>
          <p:nvPr>
            <p:ph type="body" idx="1"/>
          </p:nvPr>
        </p:nvSpPr>
        <p:spPr/>
        <p:txBody>
          <a:bodyPr/>
          <a:lstStyle/>
          <a:p>
            <a:pPr>
              <a:buNone/>
            </a:pPr>
            <a:r>
              <a:rPr lang="zh-CN" altLang="en-US" b="1" dirty="0">
                <a:latin typeface="宋体" panose="02010600030101010101" pitchFamily="2" charset="-122"/>
                <a:ea typeface="宋体" panose="02010600030101010101" pitchFamily="2" charset="-122"/>
              </a:rPr>
              <a:t>由归纳假设，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可以被算法标记</a:t>
            </a:r>
            <a:r>
              <a:rPr lang="zh-CN" altLang="en-US" b="1" dirty="0">
                <a:ea typeface="宋体" panose="02010600030101010101" pitchFamily="2" charset="-122"/>
              </a:rPr>
              <a:t>。</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已经被标记，则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(4)</a:t>
            </a:r>
            <a:r>
              <a:rPr lang="zh-CN" altLang="en-US" b="1" dirty="0">
                <a:latin typeface="宋体" panose="02010600030101010101" pitchFamily="2" charset="-122"/>
                <a:ea typeface="宋体" panose="02010600030101010101" pitchFamily="2" charset="-122"/>
              </a:rPr>
              <a:t>行被标记；</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还没有被标记，则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(7)</a:t>
            </a:r>
            <a:r>
              <a:rPr lang="zh-CN" altLang="en-US" b="1" dirty="0">
                <a:latin typeface="宋体" panose="02010600030101010101" pitchFamily="2" charset="-122"/>
                <a:ea typeface="宋体" panose="02010600030101010101" pitchFamily="2" charset="-122"/>
              </a:rPr>
              <a:t>行被放入到</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的关联链表中，而当</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被标记时，在算法的第</a:t>
            </a:r>
            <a:r>
              <a:rPr lang="en-US" altLang="zh-CN" b="1" dirty="0">
                <a:latin typeface="Times New Roman" panose="02020603050405020304" charset="0"/>
                <a:ea typeface="Times New Roman" panose="02020603050405020304" charset="0"/>
              </a:rPr>
              <a:t>(5)</a:t>
            </a:r>
            <a:r>
              <a:rPr lang="zh-CN" altLang="en-US" b="1" dirty="0">
                <a:latin typeface="宋体" panose="02010600030101010101" pitchFamily="2" charset="-122"/>
                <a:ea typeface="宋体" panose="02010600030101010101" pitchFamily="2" charset="-122"/>
              </a:rPr>
              <a:t>行在“递归”过程中</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被标记。</a:t>
            </a:r>
          </a:p>
          <a:p>
            <a:r>
              <a:rPr lang="zh-CN" altLang="en-US" b="1" dirty="0">
                <a:latin typeface="宋体" panose="02010600030101010101" pitchFamily="2" charset="-122"/>
                <a:ea typeface="宋体" panose="02010600030101010101" pitchFamily="2" charset="-122"/>
              </a:rPr>
              <a:t>结论对</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x|=n+1</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77</a:t>
            </a:fld>
            <a:endParaRPr 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标题 52121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1219" name="文本占位符 521218"/>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充分性。</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在算法中被标记。对它被标记的顺序</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施归纳，证明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a:t>
            </a:r>
            <a:r>
              <a:rPr lang="zh-CN" altLang="en-US" b="1" dirty="0">
                <a:ea typeface="宋体" panose="02010600030101010101" pitchFamily="2" charset="-122"/>
              </a:rPr>
              <a:t> </a:t>
            </a:r>
          </a:p>
          <a:p>
            <a:pPr algn="just"/>
            <a:r>
              <a:rPr lang="zh-CN" altLang="en-US" b="1" dirty="0">
                <a:latin typeface="宋体" panose="02010600030101010101" pitchFamily="2" charset="-122"/>
                <a:ea typeface="宋体" panose="02010600030101010101" pitchFamily="2" charset="-122"/>
              </a:rPr>
              <a:t>令</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(Q-F)|=m</a:t>
            </a:r>
            <a:r>
              <a:rPr lang="zh-CN" altLang="en-US" b="1" dirty="0">
                <a:latin typeface="宋体" panose="02010600030101010101" pitchFamily="2" charset="-122"/>
                <a:ea typeface="宋体" panose="02010600030101010101" pitchFamily="2" charset="-122"/>
              </a:rPr>
              <a:t>，显然，当</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行被标记的，此时，</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buNone/>
            </a:pPr>
            <a:r>
              <a:rPr lang="zh-CN" altLang="en-US" b="1" dirty="0">
                <a:latin typeface="宋体" panose="02010600030101010101" pitchFamily="2" charset="-122"/>
                <a:ea typeface="宋体" panose="02010600030101010101" pitchFamily="2" charset="-122"/>
              </a:rPr>
              <a:t>有且仅有一个成立。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78</a:t>
            </a:fld>
            <a:endParaRPr 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p:cNvSpPr>
          <p:nvPr>
            <p:ph type="title"/>
          </p:nvPr>
        </p:nvSpPr>
        <p:spPr>
          <a:xfrm>
            <a:off x="457200" y="274638"/>
            <a:ext cx="8229600" cy="5635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2243" name="文本占位符 522242"/>
          <p:cNvSpPr>
            <a:spLocks noGrp="1"/>
          </p:cNvSpPr>
          <p:nvPr>
            <p:ph type="body" idx="1"/>
          </p:nvPr>
        </p:nvSpPr>
        <p:spPr>
          <a:xfrm>
            <a:off x="457200" y="990600"/>
            <a:ext cx="8229600" cy="5135563"/>
          </a:xfrm>
        </p:spPr>
        <p:txBody>
          <a:bodyPr/>
          <a:lstStyle/>
          <a:p>
            <a:pPr algn="just">
              <a:lnSpc>
                <a:spcPct val="90000"/>
              </a:lnSpc>
            </a:pPr>
            <a:r>
              <a:rPr lang="zh-CN" altLang="en-US" sz="2800" b="1">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时结论成立。即，如果</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是被算法在第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个或者第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个之前标记的，则存在字符串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。即：</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有且仅有一个成立。</a:t>
            </a:r>
            <a:r>
              <a:rPr lang="zh-CN" altLang="en-US" sz="2800" b="1" dirty="0">
                <a:ea typeface="宋体" panose="02010600030101010101" pitchFamily="2" charset="-122"/>
              </a:rPr>
              <a:t> </a:t>
            </a:r>
          </a:p>
          <a:p>
            <a:pPr algn="just">
              <a:lnSpc>
                <a:spcPct val="90000"/>
              </a:lnSpc>
            </a:pPr>
            <a:r>
              <a:rPr lang="zh-CN" altLang="en-US" sz="2800" b="1" dirty="0">
                <a:latin typeface="宋体" panose="02010600030101010101" pitchFamily="2" charset="-122"/>
                <a:ea typeface="宋体" panose="02010600030101010101" pitchFamily="2" charset="-122"/>
              </a:rPr>
              <a:t>当</a:t>
            </a:r>
            <a:r>
              <a:rPr lang="en-US" altLang="zh-CN" sz="2800" b="1">
                <a:latin typeface="Times New Roman" panose="02020603050405020304" charset="0"/>
                <a:ea typeface="宋体" panose="02010600030101010101" pitchFamily="2" charset="-122"/>
              </a:rPr>
              <a:t>n=k+1</a:t>
            </a:r>
            <a:r>
              <a:rPr lang="zh-CN" altLang="en-US" sz="2800" b="1" dirty="0">
                <a:latin typeface="宋体" panose="02010600030101010101" pitchFamily="2" charset="-122"/>
                <a:ea typeface="宋体" panose="02010600030101010101" pitchFamily="2" charset="-122"/>
              </a:rPr>
              <a:t>时，如果</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是在算法的第</a:t>
            </a:r>
            <a:r>
              <a:rPr lang="en-US" altLang="zh-CN" sz="2800" b="1" dirty="0">
                <a:latin typeface="Times New Roman" panose="02020603050405020304" charset="0"/>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行被标记的，此时，</a:t>
            </a:r>
            <a:r>
              <a:rPr lang="en-US" altLang="zh-CN" sz="2800" b="1" dirty="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一定是在第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个之前被标记的。设</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a)=u</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a)=v</a:t>
            </a:r>
            <a:r>
              <a:rPr lang="zh-CN" altLang="en-US" sz="2800" b="1" dirty="0">
                <a:latin typeface="宋体" panose="02010600030101010101" pitchFamily="2" charset="-122"/>
                <a:ea typeface="宋体" panose="02010600030101010101" pitchFamily="2" charset="-122"/>
              </a:rPr>
              <a:t>，由归纳假设，存在字符串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有且仅有一个成立，从而，</a:t>
            </a:r>
            <a:endParaRPr lang="zh-CN" altLang="en-US" sz="2800" b="1" dirty="0">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有且仅有一个成立。即，</a:t>
            </a:r>
            <a:r>
              <a:rPr lang="en-US" altLang="zh-CN" sz="2800" b="1">
                <a:latin typeface="Times New Roman" panose="02020603050405020304" charset="0"/>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的字符串。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79</a:t>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0" y="609600"/>
            <a:ext cx="9144000" cy="1143000"/>
          </a:xfrm>
        </p:spPr>
        <p:txBody>
          <a:bodyPr anchor="ctr"/>
          <a:lstStyle/>
          <a:p>
            <a:r>
              <a:rPr lang="zh-CN" altLang="en-US">
                <a:ea typeface="宋体" panose="02010600030101010101" pitchFamily="2" charset="-122"/>
              </a:rPr>
              <a:t>补运算的封闭性</a:t>
            </a:r>
          </a:p>
        </p:txBody>
      </p:sp>
      <p:sp>
        <p:nvSpPr>
          <p:cNvPr id="57347" name="文本占位符 57346"/>
          <p:cNvSpPr>
            <a:spLocks noGrp="1"/>
          </p:cNvSpPr>
          <p:nvPr>
            <p:ph type="body" idx="1"/>
          </p:nvPr>
        </p:nvSpPr>
        <p:spPr/>
        <p:txBody>
          <a:bodyPr/>
          <a:lstStyle/>
          <a:p>
            <a:r>
              <a:rPr lang="zh-CN" altLang="en-US">
                <a:ea typeface="宋体" panose="02010600030101010101" pitchFamily="2" charset="-122"/>
              </a:rPr>
              <a:t>语言</a:t>
            </a:r>
            <a:r>
              <a:rPr lang="en-US" altLang="zh-CN"/>
              <a:t>L </a:t>
            </a:r>
            <a:r>
              <a:rPr lang="zh-CN" altLang="en-US">
                <a:ea typeface="宋体" panose="02010600030101010101" pitchFamily="2" charset="-122"/>
              </a:rPr>
              <a:t>的补为</a:t>
            </a:r>
            <a:r>
              <a:rPr lang="en-US" altLang="zh-CN"/>
              <a:t> </a:t>
            </a:r>
            <a:r>
              <a:rPr lang="en-US" altLang="zh-CN">
                <a:latin typeface="Lucida Sans Unicode" panose="020B0602030504020204" pitchFamily="34" charset="0"/>
              </a:rPr>
              <a:t>Σ</a:t>
            </a:r>
            <a:r>
              <a:rPr lang="en-US" altLang="zh-CN"/>
              <a:t>* – L</a:t>
            </a:r>
            <a:endParaRPr lang="zh-CN" altLang="en-US">
              <a:ea typeface="宋体" panose="02010600030101010101" pitchFamily="2" charset="-122"/>
            </a:endParaRPr>
          </a:p>
          <a:p>
            <a:r>
              <a:rPr lang="zh-CN" altLang="en-US">
                <a:ea typeface="宋体" panose="02010600030101010101" pitchFamily="2" charset="-122"/>
              </a:rPr>
              <a:t>因为</a:t>
            </a:r>
            <a:r>
              <a:rPr lang="en-US" altLang="zh-CN"/>
              <a:t> </a:t>
            </a:r>
            <a:r>
              <a:rPr lang="en-US" altLang="zh-CN">
                <a:latin typeface="Lucida Sans Unicode" panose="020B0602030504020204" pitchFamily="34" charset="0"/>
              </a:rPr>
              <a:t>Σ</a:t>
            </a:r>
            <a:r>
              <a:rPr lang="en-US" altLang="zh-CN"/>
              <a:t>*</a:t>
            </a:r>
            <a:r>
              <a:rPr lang="zh-CN" altLang="en-US">
                <a:ea typeface="宋体" panose="02010600030101010101" pitchFamily="2" charset="-122"/>
              </a:rPr>
              <a:t>和</a:t>
            </a:r>
            <a:r>
              <a:rPr lang="en-US" altLang="zh-CN">
                <a:ea typeface="宋体" panose="02010600030101010101" pitchFamily="2" charset="-122"/>
              </a:rPr>
              <a:t>L</a:t>
            </a:r>
            <a:r>
              <a:rPr lang="en-US" altLang="zh-CN"/>
              <a:t> </a:t>
            </a:r>
            <a:r>
              <a:rPr lang="zh-CN" altLang="en-US">
                <a:ea typeface="宋体" panose="02010600030101010101" pitchFamily="2" charset="-122"/>
              </a:rPr>
              <a:t>是正则语言</a:t>
            </a:r>
            <a:r>
              <a:rPr lang="en-US" altLang="zh-CN"/>
              <a:t>, </a:t>
            </a:r>
            <a:r>
              <a:rPr lang="zh-CN" altLang="en-US">
                <a:ea typeface="宋体" panose="02010600030101010101" pitchFamily="2" charset="-122"/>
              </a:rPr>
              <a:t>正则语言的差为正则语言。</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标题 52326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3267" name="文本占位符 523266"/>
          <p:cNvSpPr>
            <a:spLocks noGrp="1"/>
          </p:cNvSpPr>
          <p:nvPr>
            <p:ph type="body" idx="1"/>
          </p:nvPr>
        </p:nvSpPr>
        <p:spPr/>
        <p:txBody>
          <a:bodyPr/>
          <a:lstStyle/>
          <a:p>
            <a:pPr marL="387350" indent="-387350" algn="just">
              <a:lnSpc>
                <a:spcPct val="90000"/>
              </a:lnSpc>
            </a:pP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(5)</a:t>
            </a:r>
            <a:r>
              <a:rPr lang="zh-CN" altLang="en-US" b="1" dirty="0">
                <a:latin typeface="宋体" panose="02010600030101010101" pitchFamily="2" charset="-122"/>
                <a:ea typeface="宋体" panose="02010600030101010101" pitchFamily="2" charset="-122"/>
              </a:rPr>
              <a:t>行被标记的，则它必在某个状态对</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的关联链表中，而</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必在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之前被标记。由归纳假设，存在</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区分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a:latin typeface="宋体" panose="02010600030101010101" pitchFamily="2" charset="-122"/>
                <a:ea typeface="宋体" panose="02010600030101010101" pitchFamily="2" charset="-122"/>
              </a:rPr>
              <a:t>；</a:t>
            </a:r>
          </a:p>
          <a:p>
            <a:pPr marL="387350" indent="-387350" algn="just">
              <a:lnSpc>
                <a:spcPct val="90000"/>
              </a:lnSpc>
            </a:pPr>
            <a:r>
              <a:rPr lang="zh-CN" altLang="en-US" b="1" dirty="0">
                <a:latin typeface="宋体" panose="02010600030101010101" pitchFamily="2" charset="-122"/>
                <a:ea typeface="宋体" panose="02010600030101010101" pitchFamily="2" charset="-122"/>
              </a:rPr>
              <a:t>存在</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a:t>
            </a:r>
            <a:r>
              <a:rPr lang="zh-CN" altLang="en-US" b="1" dirty="0">
                <a:latin typeface="宋体" panose="02010600030101010101" pitchFamily="2" charset="-122"/>
                <a:ea typeface="宋体" panose="02010600030101010101" pitchFamily="2" charset="-122"/>
              </a:rPr>
              <a:t>使得</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被放在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a:t>
            </a:r>
            <a:r>
              <a:rPr lang="en-US" altLang="zh-CN" b="1">
                <a:latin typeface="Times New Roman" panose="02020603050405020304" charset="0"/>
                <a:ea typeface="宋体" panose="02010600030101010101" pitchFamily="2" charset="-122"/>
              </a:rPr>
              <a:t>ax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marL="387350" indent="-387350">
              <a:lnSpc>
                <a:spcPct val="90000"/>
              </a:lnSpc>
            </a:pPr>
            <a:r>
              <a:rPr lang="zh-CN" altLang="en-US" b="1" dirty="0">
                <a:latin typeface="宋体" panose="02010600030101010101" pitchFamily="2" charset="-122"/>
                <a:ea typeface="宋体" panose="02010600030101010101" pitchFamily="2" charset="-122"/>
              </a:rPr>
              <a:t>所以，结论对</a:t>
            </a:r>
            <a:r>
              <a:rPr lang="en-US" altLang="zh-CN" b="1">
                <a:latin typeface="Times New Roman" panose="02020603050405020304" charset="0"/>
                <a:ea typeface="宋体" panose="02010600030101010101" pitchFamily="2" charset="-122"/>
              </a:rPr>
              <a:t>n=k+1</a:t>
            </a:r>
            <a:r>
              <a:rPr lang="zh-CN" altLang="en-US" b="1" dirty="0">
                <a:latin typeface="宋体" panose="02010600030101010101" pitchFamily="2" charset="-122"/>
                <a:ea typeface="宋体" panose="02010600030101010101" pitchFamily="2" charset="-122"/>
              </a:rPr>
              <a:t>成立。由归纳法原理，结论对所有的</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80</a:t>
            </a:fld>
            <a:endParaRPr 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标题 52428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4291" name="文本占位符 524290"/>
          <p:cNvSpPr>
            <a:spLocks noGrp="1"/>
          </p:cNvSpPr>
          <p:nvPr>
            <p:ph type="body" idx="1"/>
          </p:nvPr>
        </p:nvSpPr>
        <p:spPr/>
        <p:txBody>
          <a:bodyPr/>
          <a:lstStyle/>
          <a:p>
            <a:pPr>
              <a:buNone/>
            </a:pPr>
            <a:r>
              <a:rPr lang="zh-CN" altLang="en-US" sz="3600" b="1" dirty="0">
                <a:ea typeface="黑体" panose="02010609060101010101" pitchFamily="2" charset="-122"/>
              </a:rPr>
              <a:t>定理</a:t>
            </a:r>
            <a:r>
              <a:rPr lang="en-US" altLang="zh-CN" sz="3600" b="1" dirty="0">
                <a:ea typeface="黑体" panose="02010609060101010101" pitchFamily="2" charset="-122"/>
              </a:rPr>
              <a:t>5-9 </a:t>
            </a:r>
            <a:r>
              <a:rPr lang="zh-CN" altLang="en-US" sz="3600" b="1" dirty="0">
                <a:latin typeface="宋体" panose="02010600030101010101" pitchFamily="2" charset="-122"/>
                <a:ea typeface="宋体" panose="02010600030101010101" pitchFamily="2" charset="-122"/>
              </a:rPr>
              <a:t>由算法</a:t>
            </a:r>
            <a:r>
              <a:rPr lang="en-US" altLang="zh-CN" sz="3600" b="1" dirty="0">
                <a:latin typeface="Times New Roman" panose="02020603050405020304" charset="0"/>
                <a:ea typeface="宋体" panose="02010600030101010101" pitchFamily="2" charset="-122"/>
              </a:rPr>
              <a:t>5-1</a:t>
            </a:r>
            <a:r>
              <a:rPr lang="zh-CN" altLang="en-US" sz="3600" b="1" dirty="0">
                <a:latin typeface="宋体" panose="02010600030101010101" pitchFamily="2" charset="-122"/>
                <a:ea typeface="宋体" panose="02010600030101010101" pitchFamily="2" charset="-122"/>
              </a:rPr>
              <a:t>构造的</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在去掉不可达状态是最小</a:t>
            </a:r>
            <a:r>
              <a:rPr lang="en-US" altLang="zh-CN" sz="3600" b="1">
                <a:latin typeface="Times New Roman" panose="02020603050405020304" charset="0"/>
                <a:ea typeface="宋体" panose="02010600030101010101" pitchFamily="2" charset="-122"/>
              </a:rPr>
              <a:t>DFA</a:t>
            </a:r>
            <a:r>
              <a:rPr lang="en-US" altLang="zh-CN" sz="3600" b="1">
                <a:ea typeface="宋体" panose="02010600030101010101" pitchFamily="2" charset="-122"/>
              </a:rPr>
              <a:t> </a:t>
            </a:r>
            <a:r>
              <a:rPr lang="zh-CN" altLang="en-US" sz="3600" b="1">
                <a:ea typeface="宋体" panose="02010600030101010101" pitchFamily="2" charset="-122"/>
              </a:rPr>
              <a:t>。</a:t>
            </a:r>
          </a:p>
          <a:p>
            <a:pPr algn="just">
              <a:buNone/>
            </a:pPr>
            <a:r>
              <a:rPr lang="zh-CN" altLang="en-US" b="1" dirty="0">
                <a:latin typeface="宋体" panose="02010600030101010101" pitchFamily="2" charset="-122"/>
                <a:ea typeface="宋体" panose="02010600030101010101" pitchFamily="2" charset="-122"/>
              </a:rPr>
              <a:t>证明：</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为算法</a:t>
            </a:r>
            <a:r>
              <a:rPr lang="en-US" altLang="zh-CN" b="1" dirty="0">
                <a:latin typeface="Times New Roman" panose="02020603050405020304" charset="0"/>
                <a:ea typeface="Times New Roman" panose="02020603050405020304" charset="0"/>
              </a:rPr>
              <a:t>5-1</a:t>
            </a:r>
            <a:r>
              <a:rPr lang="zh-CN" altLang="en-US" b="1" dirty="0">
                <a:latin typeface="宋体" panose="02010600030101010101" pitchFamily="2" charset="-122"/>
                <a:ea typeface="宋体" panose="02010600030101010101" pitchFamily="2" charset="-122"/>
              </a:rPr>
              <a:t>的输入</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是相应的输出</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，定义</a:t>
            </a:r>
            <a:endParaRPr lang="zh-CN" altLang="en-US" b="1" dirty="0">
              <a:latin typeface="Times New Roman" panose="02020603050405020304" charset="0"/>
              <a:ea typeface="Times New Roman" panose="02020603050405020304" charset="0"/>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81</a:t>
            </a:fld>
            <a:endParaRPr 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标题 52531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5315" name="文本占位符 525314"/>
          <p:cNvSpPr>
            <a:spLocks noGrp="1"/>
          </p:cNvSpPr>
          <p:nvPr>
            <p:ph type="body" idx="1"/>
          </p:nvPr>
        </p:nvSpPr>
        <p:spPr/>
        <p:txBody>
          <a:bodyPr/>
          <a:lstStyle/>
          <a:p>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的相容性。</a:t>
            </a:r>
          </a:p>
          <a:p>
            <a:pPr lvl="1"/>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q]=[p] </a:t>
            </a:r>
            <a:r>
              <a:rPr lang="zh-CN" altLang="en-US" b="1" dirty="0">
                <a:latin typeface="宋体" panose="02010600030101010101" pitchFamily="2" charset="-122"/>
                <a:ea typeface="宋体" panose="02010600030101010101" pitchFamily="2" charset="-122"/>
              </a:rPr>
              <a:t>，也就是说，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等价：</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。即根据算法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是不可区分的</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未被算法标记</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。此时，对于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，必须有</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。否则，状态对</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必定被算法标记，从而最终导致</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被算法标记。此与</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矛盾。所以，状态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和状态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zh-CN" altLang="en-US" b="1" dirty="0">
                <a:latin typeface="宋体" panose="02010600030101010101" pitchFamily="2" charset="-122"/>
                <a:ea typeface="宋体" panose="02010600030101010101" pitchFamily="2" charset="-122"/>
              </a:rPr>
              <a:t>等价：</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。所以，</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的定义是相容的。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82</a:t>
            </a:fld>
            <a:endParaRPr 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6339" name="文本占位符 526338"/>
          <p:cNvSpPr>
            <a:spLocks noGrp="1"/>
          </p:cNvSpPr>
          <p:nvPr>
            <p:ph type="body" idx="1"/>
          </p:nvPr>
        </p:nvSpPr>
        <p:spPr>
          <a:xfrm>
            <a:off x="228600" y="1600200"/>
            <a:ext cx="8763000" cy="4525963"/>
          </a:xfrm>
        </p:spPr>
        <p:txBody>
          <a:bodyPr/>
          <a:lstStyle/>
          <a:p>
            <a:r>
              <a:rPr lang="en-US" altLang="zh-CN" sz="2400" b="1">
                <a:latin typeface="Times New Roman" panose="02020603050405020304" charset="0"/>
                <a:ea typeface="宋体" panose="02010600030101010101" pitchFamily="2" charset="-122"/>
              </a:rPr>
              <a:t>L(M</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)=L(M)</a:t>
            </a:r>
            <a:r>
              <a:rPr lang="en-US" altLang="zh-CN" sz="2400" b="1">
                <a:ea typeface="宋体" panose="02010600030101010101" pitchFamily="2" charset="-122"/>
              </a:rPr>
              <a:t> </a:t>
            </a:r>
            <a:r>
              <a:rPr lang="zh-CN" altLang="en-US" sz="2400" b="1">
                <a:ea typeface="宋体" panose="02010600030101010101" pitchFamily="2" charset="-122"/>
              </a:rPr>
              <a:t>。</a:t>
            </a:r>
          </a:p>
          <a:p>
            <a:pPr lvl="1"/>
            <a:r>
              <a:rPr lang="zh-CN" altLang="en-US" sz="2400" b="1" dirty="0">
                <a:latin typeface="宋体" panose="02010600030101010101" pitchFamily="2" charset="-122"/>
                <a:ea typeface="宋体" panose="02010600030101010101" pitchFamily="2" charset="-122"/>
              </a:rPr>
              <a:t>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，现施归纳于</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，证明</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en-US" altLang="zh-CN" sz="2400" b="1">
                <a:latin typeface="Times New Roman" panose="02020603050405020304" charset="0"/>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ea typeface="宋体" panose="02010600030101010101" pitchFamily="2" charset="-122"/>
              </a:rPr>
              <a:t> </a:t>
            </a:r>
          </a:p>
          <a:p>
            <a:pPr lvl="1"/>
            <a:r>
              <a:rPr lang="en-US" altLang="zh-CN" sz="2400" b="1">
                <a:latin typeface="Times New Roman" panose="02020603050405020304" charset="0"/>
                <a:ea typeface="宋体" panose="02010600030101010101" pitchFamily="2" charset="-122"/>
              </a:rPr>
              <a:t>|x|=0</a:t>
            </a:r>
            <a:r>
              <a:rPr lang="en-US" altLang="zh-CN" sz="2400" b="1" dirty="0">
                <a:ea typeface="宋体" panose="02010600030101010101" pitchFamily="2" charset="-122"/>
              </a:rPr>
              <a:t> </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endParaRPr lang="en-US" altLang="zh-CN" b="1">
              <a:ea typeface="宋体" panose="02010600030101010101" pitchFamily="2" charset="-122"/>
            </a:endParaRPr>
          </a:p>
          <a:p>
            <a:pPr lvl="1"/>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x∈∑</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并且</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x|=n</a:t>
            </a:r>
            <a:r>
              <a:rPr lang="zh-CN" altLang="en-US" sz="2400" b="1">
                <a:latin typeface="宋体" panose="02010600030101010101" pitchFamily="2" charset="-122"/>
                <a:ea typeface="宋体" panose="02010600030101010101" pitchFamily="2" charset="-122"/>
              </a:rPr>
              <a:t>，</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 </a:t>
            </a:r>
          </a:p>
          <a:p>
            <a:pPr lvl="1"/>
            <a:r>
              <a:rPr lang="zh-CN" altLang="en-US" sz="2400" b="1" dirty="0">
                <a:latin typeface="宋体" panose="02010600030101010101" pitchFamily="2" charset="-122"/>
                <a:ea typeface="宋体" panose="02010600030101010101" pitchFamily="2" charset="-122"/>
              </a:rPr>
              <a:t>由归纳法原理，结论对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成立。</a:t>
            </a:r>
            <a:r>
              <a:rPr lang="zh-CN" altLang="en-US" sz="2400" b="1" dirty="0">
                <a:ea typeface="宋体" panose="02010600030101010101" pitchFamily="2" charset="-122"/>
              </a:rPr>
              <a:t> </a:t>
            </a:r>
            <a:endParaRPr lang="zh-CN" altLang="en-US" sz="24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83</a:t>
            </a:fld>
            <a:endParaRPr 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标题 52736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7363" name="文本占位符 527362"/>
          <p:cNvSpPr>
            <a:spLocks noGrp="1"/>
          </p:cNvSpPr>
          <p:nvPr>
            <p:ph type="body" idx="1"/>
          </p:nvPr>
        </p:nvSpPr>
        <p:spPr/>
        <p:txBody>
          <a:bodyPr/>
          <a:lstStyle/>
          <a:p>
            <a:pPr algn="just"/>
            <a:r>
              <a:rPr lang="zh-CN" altLang="en-US" dirty="0">
                <a:latin typeface="宋体" panose="02010600030101010101" pitchFamily="2" charset="-122"/>
                <a:ea typeface="宋体" panose="02010600030101010101" pitchFamily="2" charset="-122"/>
              </a:rPr>
              <a:t>再由</a:t>
            </a:r>
            <a:r>
              <a:rPr lang="en-US" altLang="zh-CN">
                <a:latin typeface="Times New Roman" panose="02020603050405020304" charset="0"/>
                <a:ea typeface="宋体" panose="02010600030101010101" pitchFamily="2" charset="-122"/>
              </a:rPr>
              <a:t>F</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的定义，</a:t>
            </a:r>
            <a:endParaRPr lang="zh-CN" altLang="en-US" dirty="0">
              <a:latin typeface="Times New Roman" panose="02020603050405020304" charset="0"/>
              <a:ea typeface="宋体" panose="02010600030101010101" pitchFamily="2" charset="-122"/>
            </a:endParaRPr>
          </a:p>
          <a:p>
            <a:pPr algn="just"/>
            <a:r>
              <a:rPr lang="zh-CN" altLang="en-US" dirty="0">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en-US" altLang="zh-CN">
                <a:latin typeface="Times New Roman" panose="02020603050405020304"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所以，</a:t>
            </a:r>
            <a:endParaRPr lang="zh-CN" altLang="en-US" dirty="0">
              <a:latin typeface="Times New Roman" panose="02020603050405020304" charset="0"/>
              <a:ea typeface="宋体" panose="02010600030101010101" pitchFamily="2" charset="-122"/>
            </a:endParaRPr>
          </a:p>
          <a:p>
            <a:pPr algn="just"/>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 </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即：</a:t>
            </a:r>
            <a:endParaRPr lang="zh-CN" altLang="en-US" dirty="0">
              <a:latin typeface="Times New Roman" panose="02020603050405020304" charset="0"/>
              <a:ea typeface="宋体" panose="02010600030101010101" pitchFamily="2" charset="-122"/>
            </a:endParaRPr>
          </a:p>
          <a:p>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Times New Roman" panose="02020603050405020304" charset="0"/>
                <a:ea typeface="宋体" panose="02010600030101010101" pitchFamily="2" charset="-122"/>
              </a:rPr>
              <a:t>。</a:t>
            </a:r>
            <a:r>
              <a:rPr lang="zh-CN" altLang="en-US">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84</a:t>
            </a:fld>
            <a:endParaRPr 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标题 52838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8387" name="文本占位符 528386"/>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证明所构造的</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去掉不可达状态后是最小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lvl="1"/>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不成立。事实上，如果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，则存在</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z)=q′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 p′</a:t>
            </a:r>
            <a:r>
              <a:rPr lang="zh-CN" altLang="en-US" b="1" dirty="0">
                <a:latin typeface="宋体" panose="02010600030101010101" pitchFamily="2" charset="-122"/>
                <a:ea typeface="宋体" panose="02010600030101010101" pitchFamily="2" charset="-122"/>
              </a:rPr>
              <a:t>有且仅有一个是终止状态，这就是说，</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有且仅有一个是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是不成立的。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85</a:t>
            </a:fld>
            <a:endParaRPr 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标题 52940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9411" name="文本占位符 529410"/>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5-4</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529412" name="表格 529411"/>
          <p:cNvGraphicFramePr/>
          <p:nvPr/>
        </p:nvGraphicFramePr>
        <p:xfrm>
          <a:off x="1600200" y="2743200"/>
          <a:ext cx="6096000" cy="3454400"/>
        </p:xfrm>
        <a:graphic>
          <a:graphicData uri="http://schemas.openxmlformats.org/drawingml/2006/table">
            <a:tb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86</a:t>
            </a:fld>
            <a:endParaRPr 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标题 53043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pic>
        <p:nvPicPr>
          <p:cNvPr id="530435" name="图片 530434" descr="C:\形式语言\教参\tu\xs61.tif"/>
          <p:cNvPicPr>
            <a:picLocks noChangeAspect="1"/>
          </p:cNvPicPr>
          <p:nvPr/>
        </p:nvPicPr>
        <p:blipFill>
          <a:blip r:embed="rId2" cstate="print"/>
          <a:stretch>
            <a:fillRect/>
          </a:stretch>
        </p:blipFill>
        <p:spPr>
          <a:xfrm>
            <a:off x="609600" y="1828800"/>
            <a:ext cx="3962400" cy="4343400"/>
          </a:xfrm>
          <a:prstGeom prst="rect">
            <a:avLst/>
          </a:prstGeom>
          <a:noFill/>
          <a:ln w="9525">
            <a:noFill/>
          </a:ln>
        </p:spPr>
      </p:pic>
      <p:pic>
        <p:nvPicPr>
          <p:cNvPr id="530436" name="图片 530435" descr="C:\形式语言\教参\tu\xs64.tif"/>
          <p:cNvPicPr>
            <a:picLocks noChangeAspect="1"/>
          </p:cNvPicPr>
          <p:nvPr/>
        </p:nvPicPr>
        <p:blipFill>
          <a:blip r:embed="rId3" cstate="print"/>
          <a:stretch>
            <a:fillRect/>
          </a:stretch>
        </p:blipFill>
        <p:spPr>
          <a:xfrm>
            <a:off x="4495800" y="3505200"/>
            <a:ext cx="4419600" cy="16002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87</a:t>
            </a:fld>
            <a:endParaRPr 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标题 53145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31459" name="文本占位符 53145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pic>
        <p:nvPicPr>
          <p:cNvPr id="531460" name="图片 531459" descr="C:\形式语言\教参\tu\xs65.tif"/>
          <p:cNvPicPr>
            <a:picLocks noChangeAspect="1"/>
          </p:cNvPicPr>
          <p:nvPr/>
        </p:nvPicPr>
        <p:blipFill>
          <a:blip r:embed="rId2" cstate="print"/>
          <a:stretch>
            <a:fillRect/>
          </a:stretch>
        </p:blipFill>
        <p:spPr>
          <a:xfrm>
            <a:off x="838200" y="2590800"/>
            <a:ext cx="7772400" cy="35941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88</a:t>
            </a:fld>
            <a:endParaRPr 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标题 53248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graphicFrame>
        <p:nvGraphicFramePr>
          <p:cNvPr id="532483" name="表格 532482"/>
          <p:cNvGraphicFramePr/>
          <p:nvPr/>
        </p:nvGraphicFramePr>
        <p:xfrm>
          <a:off x="457200" y="1397000"/>
          <a:ext cx="8077200" cy="4663440"/>
        </p:xfrm>
        <a:graphic>
          <a:graphicData uri="http://schemas.openxmlformats.org/drawingml/2006/table">
            <a:tbl>
              <a:tblPr/>
              <a:tblGrid>
                <a:gridCol w="898525">
                  <a:extLst>
                    <a:ext uri="{9D8B030D-6E8A-4147-A177-3AD203B41FA5}">
                      <a16:colId xmlns:a16="http://schemas.microsoft.com/office/drawing/2014/main" val="20000"/>
                    </a:ext>
                  </a:extLst>
                </a:gridCol>
                <a:gridCol w="895350">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5350">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8525">
                  <a:extLst>
                    <a:ext uri="{9D8B030D-6E8A-4147-A177-3AD203B41FA5}">
                      <a16:colId xmlns:a16="http://schemas.microsoft.com/office/drawing/2014/main" val="20006"/>
                    </a:ext>
                  </a:extLst>
                </a:gridCol>
                <a:gridCol w="895350">
                  <a:extLst>
                    <a:ext uri="{9D8B030D-6E8A-4147-A177-3AD203B41FA5}">
                      <a16:colId xmlns:a16="http://schemas.microsoft.com/office/drawing/2014/main" val="20007"/>
                    </a:ext>
                  </a:extLst>
                </a:gridCol>
                <a:gridCol w="898525">
                  <a:extLst>
                    <a:ext uri="{9D8B030D-6E8A-4147-A177-3AD203B41FA5}">
                      <a16:colId xmlns:a16="http://schemas.microsoft.com/office/drawing/2014/main" val="20008"/>
                    </a:ext>
                  </a:extLst>
                </a:gridCol>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8</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89</a:t>
            </a:fld>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标题 4515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1587" name="文本占位符 451586"/>
          <p:cNvSpPr>
            <a:spLocks noGrp="1"/>
          </p:cNvSpPr>
          <p:nvPr>
            <p:ph type="body" idx="1"/>
          </p:nvPr>
        </p:nvSpPr>
        <p:spPr>
          <a:xfrm>
            <a:off x="41275" y="167640"/>
            <a:ext cx="8229600" cy="1143000"/>
          </a:xfrm>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5-3 </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在交运算下封闭。</a:t>
            </a:r>
          </a:p>
          <a:p>
            <a:pPr>
              <a:lnSpc>
                <a:spcPct val="90000"/>
              </a:lnSpc>
              <a:buNone/>
            </a:pPr>
            <a:r>
              <a:rPr lang="zh-CN" altLang="en-US" b="1" dirty="0">
                <a:latin typeface="Times New Roman" panose="02020603050405020304" charset="0"/>
                <a:ea typeface="宋体" panose="02010600030101010101" pitchFamily="2" charset="-122"/>
              </a:rPr>
              <a:t>证明</a:t>
            </a:r>
            <a:r>
              <a:rPr lang="zh-CN" altLang="en-US" b="1" dirty="0">
                <a:ea typeface="宋体" panose="02010600030101010101" pitchFamily="2" charset="-122"/>
              </a:rPr>
              <a:t>思路</a:t>
            </a:r>
          </a:p>
        </p:txBody>
      </p:sp>
      <p:sp>
        <p:nvSpPr>
          <p:cNvPr id="2" name="日期占位符 1"/>
          <p:cNvSpPr>
            <a:spLocks noGrp="1"/>
          </p:cNvSpPr>
          <p:nvPr>
            <p:ph type="dt" sz="half" idx="10"/>
          </p:nvPr>
        </p:nvSpPr>
        <p:spPr>
          <a:xfrm>
            <a:off x="-2318544" y="5571172"/>
            <a:ext cx="2133600" cy="476250"/>
          </a:xfrm>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a:t>
            </a:fld>
            <a:endParaRPr lang="zh-CN" dirty="0"/>
          </a:p>
        </p:txBody>
      </p:sp>
      <p:grpSp>
        <p:nvGrpSpPr>
          <p:cNvPr id="7" name="组合 6">
            <a:extLst>
              <a:ext uri="{FF2B5EF4-FFF2-40B4-BE49-F238E27FC236}">
                <a16:creationId xmlns:a16="http://schemas.microsoft.com/office/drawing/2014/main" id="{61531B85-86ED-53EF-957C-2A24E5ADAEB4}"/>
              </a:ext>
            </a:extLst>
          </p:cNvPr>
          <p:cNvGrpSpPr/>
          <p:nvPr/>
        </p:nvGrpSpPr>
        <p:grpSpPr>
          <a:xfrm>
            <a:off x="364331" y="1557815"/>
            <a:ext cx="2362200" cy="1752600"/>
            <a:chOff x="1089025" y="2804160"/>
            <a:chExt cx="2362200" cy="1752600"/>
          </a:xfrm>
        </p:grpSpPr>
        <p:sp>
          <p:nvSpPr>
            <p:cNvPr id="17411" name="椭圆 17410"/>
            <p:cNvSpPr/>
            <p:nvPr/>
          </p:nvSpPr>
          <p:spPr>
            <a:xfrm>
              <a:off x="14700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17413" name="椭圆 17412"/>
            <p:cNvSpPr/>
            <p:nvPr/>
          </p:nvSpPr>
          <p:spPr>
            <a:xfrm>
              <a:off x="29178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dirty="0">
                  <a:latin typeface="Tahoma" panose="020B0604030504040204" pitchFamily="34" charset="0"/>
                  <a:ea typeface="Times New Roman" panose="02020603050405020304" charset="0"/>
                </a:rPr>
                <a:t>B</a:t>
              </a:r>
            </a:p>
          </p:txBody>
        </p:sp>
        <p:sp>
          <p:nvSpPr>
            <p:cNvPr id="17416" name="椭圆 17415"/>
            <p:cNvSpPr/>
            <p:nvPr/>
          </p:nvSpPr>
          <p:spPr>
            <a:xfrm>
              <a:off x="2841625" y="33375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7" name="直接连接符 17416"/>
            <p:cNvSpPr/>
            <p:nvPr/>
          </p:nvSpPr>
          <p:spPr>
            <a:xfrm>
              <a:off x="1927225" y="3642360"/>
              <a:ext cx="914400" cy="0"/>
            </a:xfrm>
            <a:prstGeom prst="line">
              <a:avLst/>
            </a:prstGeom>
            <a:ln w="9525" cap="flat" cmpd="sng">
              <a:solidFill>
                <a:schemeClr val="tx1"/>
              </a:solidFill>
              <a:prstDash val="solid"/>
              <a:headEnd type="none" w="med" len="med"/>
              <a:tailEnd type="triangle" w="med" len="med"/>
            </a:ln>
          </p:spPr>
        </p:sp>
        <p:cxnSp>
          <p:nvCxnSpPr>
            <p:cNvPr id="17418" name="曲线连接符 17417"/>
            <p:cNvCxnSpPr/>
            <p:nvPr/>
          </p:nvCxnSpPr>
          <p:spPr>
            <a:xfrm rot="16200000" flipH="1" flipV="1">
              <a:off x="1706563" y="33280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19" name="曲线连接符 17418"/>
            <p:cNvCxnSpPr>
              <a:stCxn id="17416" idx="3"/>
              <a:endCxn id="17411" idx="5"/>
            </p:cNvCxnSpPr>
            <p:nvPr/>
          </p:nvCxnSpPr>
          <p:spPr>
            <a:xfrm rot="5400000" flipH="1">
              <a:off x="2369185" y="3295650"/>
              <a:ext cx="53340" cy="1070610"/>
            </a:xfrm>
            <a:prstGeom prst="curvedConnector3">
              <a:avLst>
                <a:gd name="adj1" fmla="val -614286"/>
              </a:avLst>
            </a:prstGeom>
            <a:ln w="9525" cap="flat" cmpd="sng">
              <a:solidFill>
                <a:schemeClr val="tx1"/>
              </a:solidFill>
              <a:prstDash val="solid"/>
              <a:headEnd type="none" w="med" len="med"/>
              <a:tailEnd type="triangle" w="med" len="med"/>
            </a:ln>
          </p:spPr>
        </p:cxnSp>
        <p:sp>
          <p:nvSpPr>
            <p:cNvPr id="17420" name="文本框 17419"/>
            <p:cNvSpPr txBox="1"/>
            <p:nvPr/>
          </p:nvSpPr>
          <p:spPr>
            <a:xfrm>
              <a:off x="1241425" y="2804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21" name="文本框 17420"/>
            <p:cNvSpPr txBox="1"/>
            <p:nvPr/>
          </p:nvSpPr>
          <p:spPr>
            <a:xfrm>
              <a:off x="22320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22" name="文本框 17421"/>
            <p:cNvSpPr txBox="1"/>
            <p:nvPr/>
          </p:nvSpPr>
          <p:spPr>
            <a:xfrm>
              <a:off x="2079625" y="409956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17423" name="直接连接符 17422"/>
            <p:cNvSpPr/>
            <p:nvPr/>
          </p:nvSpPr>
          <p:spPr>
            <a:xfrm>
              <a:off x="1089025" y="3642360"/>
              <a:ext cx="381000" cy="0"/>
            </a:xfrm>
            <a:prstGeom prst="line">
              <a:avLst/>
            </a:prstGeom>
            <a:ln w="9525" cap="flat" cmpd="sng">
              <a:solidFill>
                <a:schemeClr val="tx1"/>
              </a:solidFill>
              <a:prstDash val="solid"/>
              <a:headEnd type="none" w="med" len="med"/>
              <a:tailEnd type="triangle" w="med" len="med"/>
            </a:ln>
          </p:spPr>
        </p:sp>
      </p:grpSp>
      <p:grpSp>
        <p:nvGrpSpPr>
          <p:cNvPr id="9" name="组合 8">
            <a:extLst>
              <a:ext uri="{FF2B5EF4-FFF2-40B4-BE49-F238E27FC236}">
                <a16:creationId xmlns:a16="http://schemas.microsoft.com/office/drawing/2014/main" id="{9E67C38C-3872-47AE-3EA1-F02B5F301C00}"/>
              </a:ext>
            </a:extLst>
          </p:cNvPr>
          <p:cNvGrpSpPr/>
          <p:nvPr/>
        </p:nvGrpSpPr>
        <p:grpSpPr>
          <a:xfrm>
            <a:off x="3253581" y="1523047"/>
            <a:ext cx="2636838" cy="1905000"/>
            <a:chOff x="1012825" y="4937760"/>
            <a:chExt cx="2636838" cy="1905000"/>
          </a:xfrm>
        </p:grpSpPr>
        <p:sp>
          <p:nvSpPr>
            <p:cNvPr id="17412" name="椭圆 17411"/>
            <p:cNvSpPr/>
            <p:nvPr/>
          </p:nvSpPr>
          <p:spPr>
            <a:xfrm>
              <a:off x="14700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17414" name="椭圆 17413"/>
            <p:cNvSpPr/>
            <p:nvPr/>
          </p:nvSpPr>
          <p:spPr>
            <a:xfrm>
              <a:off x="29178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17415" name="椭圆 17414"/>
            <p:cNvSpPr/>
            <p:nvPr/>
          </p:nvSpPr>
          <p:spPr>
            <a:xfrm>
              <a:off x="1393825" y="55473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24" name="直接连接符 17423"/>
            <p:cNvSpPr/>
            <p:nvPr/>
          </p:nvSpPr>
          <p:spPr>
            <a:xfrm>
              <a:off x="1012825" y="5852160"/>
              <a:ext cx="381000" cy="0"/>
            </a:xfrm>
            <a:prstGeom prst="line">
              <a:avLst/>
            </a:prstGeom>
            <a:ln w="9525" cap="flat" cmpd="sng">
              <a:solidFill>
                <a:schemeClr val="tx1"/>
              </a:solidFill>
              <a:prstDash val="solid"/>
              <a:headEnd type="none" w="med" len="med"/>
              <a:tailEnd type="triangle" w="med" len="med"/>
            </a:ln>
          </p:spPr>
        </p:sp>
        <p:cxnSp>
          <p:nvCxnSpPr>
            <p:cNvPr id="17425" name="曲线连接符 17424"/>
            <p:cNvCxnSpPr/>
            <p:nvPr/>
          </p:nvCxnSpPr>
          <p:spPr>
            <a:xfrm rot="16200000" flipH="1" flipV="1">
              <a:off x="1706563" y="54616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17426" name="直接连接符 17425"/>
            <p:cNvSpPr/>
            <p:nvPr/>
          </p:nvSpPr>
          <p:spPr>
            <a:xfrm>
              <a:off x="2003425" y="5852160"/>
              <a:ext cx="914400" cy="0"/>
            </a:xfrm>
            <a:prstGeom prst="line">
              <a:avLst/>
            </a:prstGeom>
            <a:ln w="9525" cap="flat" cmpd="sng">
              <a:solidFill>
                <a:schemeClr val="tx1"/>
              </a:solidFill>
              <a:prstDash val="solid"/>
              <a:headEnd type="none" w="med" len="med"/>
              <a:tailEnd type="triangle" w="med" len="med"/>
            </a:ln>
          </p:spPr>
        </p:sp>
        <p:cxnSp>
          <p:nvCxnSpPr>
            <p:cNvPr id="17427" name="曲线连接符 17426"/>
            <p:cNvCxnSpPr/>
            <p:nvPr/>
          </p:nvCxnSpPr>
          <p:spPr>
            <a:xfrm rot="16200000" flipH="1" flipV="1">
              <a:off x="3154363" y="55378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28" name="曲线连接符 17427"/>
            <p:cNvCxnSpPr>
              <a:stCxn id="17414" idx="3"/>
              <a:endCxn id="17415" idx="4"/>
            </p:cNvCxnSpPr>
            <p:nvPr/>
          </p:nvCxnSpPr>
          <p:spPr>
            <a:xfrm rot="5400000">
              <a:off x="2270125" y="5442585"/>
              <a:ext cx="142875" cy="1285875"/>
            </a:xfrm>
            <a:prstGeom prst="curvedConnector3">
              <a:avLst>
                <a:gd name="adj1" fmla="val 266667"/>
              </a:avLst>
            </a:prstGeom>
            <a:ln w="9525" cap="flat" cmpd="sng">
              <a:solidFill>
                <a:schemeClr val="tx1"/>
              </a:solidFill>
              <a:prstDash val="solid"/>
              <a:headEnd type="none" w="med" len="med"/>
              <a:tailEnd type="triangle" w="med" len="med"/>
            </a:ln>
          </p:spPr>
        </p:cxnSp>
        <p:sp>
          <p:nvSpPr>
            <p:cNvPr id="17429" name="文本框 17428"/>
            <p:cNvSpPr txBox="1"/>
            <p:nvPr/>
          </p:nvSpPr>
          <p:spPr>
            <a:xfrm>
              <a:off x="1241425" y="4937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0" name="文本框 17429"/>
            <p:cNvSpPr txBox="1"/>
            <p:nvPr/>
          </p:nvSpPr>
          <p:spPr>
            <a:xfrm>
              <a:off x="2155825" y="6385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1" name="文本框 17430"/>
            <p:cNvSpPr txBox="1"/>
            <p:nvPr/>
          </p:nvSpPr>
          <p:spPr>
            <a:xfrm>
              <a:off x="2232025" y="5394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2" name="文本框 17431"/>
            <p:cNvSpPr txBox="1"/>
            <p:nvPr/>
          </p:nvSpPr>
          <p:spPr>
            <a:xfrm>
              <a:off x="3298825" y="5090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grpSp>
      <p:grpSp>
        <p:nvGrpSpPr>
          <p:cNvPr id="6" name="组合 5">
            <a:extLst>
              <a:ext uri="{FF2B5EF4-FFF2-40B4-BE49-F238E27FC236}">
                <a16:creationId xmlns:a16="http://schemas.microsoft.com/office/drawing/2014/main" id="{7235ED5F-81A0-BDBD-8009-DEE59C3E60E4}"/>
              </a:ext>
            </a:extLst>
          </p:cNvPr>
          <p:cNvGrpSpPr/>
          <p:nvPr/>
        </p:nvGrpSpPr>
        <p:grpSpPr>
          <a:xfrm>
            <a:off x="662781" y="3481390"/>
            <a:ext cx="3810000" cy="2962275"/>
            <a:chOff x="4213225" y="2737485"/>
            <a:chExt cx="3810000" cy="2962275"/>
          </a:xfrm>
        </p:grpSpPr>
        <p:sp>
          <p:nvSpPr>
            <p:cNvPr id="17433" name="椭圆 17432"/>
            <p:cNvSpPr/>
            <p:nvPr/>
          </p:nvSpPr>
          <p:spPr>
            <a:xfrm>
              <a:off x="48990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17434" name="椭圆 17433"/>
            <p:cNvSpPr/>
            <p:nvPr/>
          </p:nvSpPr>
          <p:spPr>
            <a:xfrm>
              <a:off x="70326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dirty="0">
                  <a:latin typeface="Tahoma" panose="020B0604030504040204" pitchFamily="34" charset="0"/>
                  <a:ea typeface="Times New Roman" panose="02020603050405020304" charset="0"/>
                </a:rPr>
                <a:t>[A,D]</a:t>
              </a:r>
            </a:p>
          </p:txBody>
        </p:sp>
        <p:sp>
          <p:nvSpPr>
            <p:cNvPr id="17435" name="直接连接符 17434"/>
            <p:cNvSpPr/>
            <p:nvPr/>
          </p:nvSpPr>
          <p:spPr>
            <a:xfrm>
              <a:off x="4213225" y="3566160"/>
              <a:ext cx="685800" cy="0"/>
            </a:xfrm>
            <a:prstGeom prst="line">
              <a:avLst/>
            </a:prstGeom>
            <a:ln w="9525" cap="flat" cmpd="sng">
              <a:solidFill>
                <a:schemeClr val="tx1"/>
              </a:solidFill>
              <a:prstDash val="solid"/>
              <a:headEnd type="none" w="med" len="med"/>
              <a:tailEnd type="triangle" w="med" len="med"/>
            </a:ln>
          </p:spPr>
        </p:sp>
        <p:sp>
          <p:nvSpPr>
            <p:cNvPr id="17436" name="直接连接符 17435"/>
            <p:cNvSpPr/>
            <p:nvPr/>
          </p:nvSpPr>
          <p:spPr>
            <a:xfrm>
              <a:off x="5889625" y="3642360"/>
              <a:ext cx="1143000" cy="0"/>
            </a:xfrm>
            <a:prstGeom prst="line">
              <a:avLst/>
            </a:prstGeom>
            <a:ln w="9525" cap="flat" cmpd="sng">
              <a:solidFill>
                <a:schemeClr val="tx1"/>
              </a:solidFill>
              <a:prstDash val="solid"/>
              <a:headEnd type="none" w="med" len="med"/>
              <a:tailEnd type="triangle" w="med" len="med"/>
            </a:ln>
          </p:spPr>
        </p:sp>
        <p:sp>
          <p:nvSpPr>
            <p:cNvPr id="17437" name="文本框 17436"/>
            <p:cNvSpPr txBox="1"/>
            <p:nvPr/>
          </p:nvSpPr>
          <p:spPr>
            <a:xfrm>
              <a:off x="6202362" y="3252789"/>
              <a:ext cx="350838" cy="457200"/>
            </a:xfrm>
            <a:prstGeom prst="rect">
              <a:avLst/>
            </a:prstGeom>
            <a:noFill/>
            <a:ln w="9525">
              <a:noFill/>
            </a:ln>
          </p:spPr>
          <p:txBody>
            <a:bodyPr wrap="none" anchor="t">
              <a:spAutoFit/>
            </a:bodyPr>
            <a:lstStyle/>
            <a:p>
              <a:pPr lvl="0"/>
              <a:r>
                <a:rPr lang="en-US" altLang="zh-CN" dirty="0">
                  <a:latin typeface="Tahoma" panose="020B0604030504040204" pitchFamily="34" charset="0"/>
                  <a:ea typeface="Times New Roman" panose="02020603050405020304" charset="0"/>
                </a:rPr>
                <a:t>0</a:t>
              </a:r>
            </a:p>
          </p:txBody>
        </p:sp>
        <p:sp>
          <p:nvSpPr>
            <p:cNvPr id="17438" name="椭圆 17437"/>
            <p:cNvSpPr/>
            <p:nvPr/>
          </p:nvSpPr>
          <p:spPr>
            <a:xfrm>
              <a:off x="48990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17439" name="直接连接符 17438"/>
            <p:cNvSpPr/>
            <p:nvPr/>
          </p:nvSpPr>
          <p:spPr>
            <a:xfrm>
              <a:off x="5356225" y="3947160"/>
              <a:ext cx="0" cy="990600"/>
            </a:xfrm>
            <a:prstGeom prst="line">
              <a:avLst/>
            </a:prstGeom>
            <a:ln w="9525" cap="flat" cmpd="sng">
              <a:solidFill>
                <a:schemeClr val="tx1"/>
              </a:solidFill>
              <a:prstDash val="solid"/>
              <a:headEnd type="none" w="med" len="med"/>
              <a:tailEnd type="triangle" w="med" len="med"/>
            </a:ln>
          </p:spPr>
        </p:sp>
        <p:sp>
          <p:nvSpPr>
            <p:cNvPr id="17440" name="文本框 17439"/>
            <p:cNvSpPr txBox="1"/>
            <p:nvPr/>
          </p:nvSpPr>
          <p:spPr>
            <a:xfrm>
              <a:off x="53562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1" name="曲线连接符 17440"/>
            <p:cNvCxnSpPr>
              <a:stCxn id="17434" idx="7"/>
              <a:endCxn id="17434" idx="1"/>
            </p:cNvCxnSpPr>
            <p:nvPr/>
          </p:nvCxnSpPr>
          <p:spPr>
            <a:xfrm rot="16200000" flipV="1">
              <a:off x="7527925" y="3076575"/>
              <a:ext cx="3175" cy="701040"/>
            </a:xfrm>
            <a:prstGeom prst="curvedConnector3">
              <a:avLst>
                <a:gd name="adj1" fmla="val 10370000"/>
              </a:avLst>
            </a:prstGeom>
            <a:ln w="9525" cap="flat" cmpd="sng">
              <a:solidFill>
                <a:schemeClr val="tx1"/>
              </a:solidFill>
              <a:prstDash val="solid"/>
              <a:headEnd type="none" w="med" len="med"/>
              <a:tailEnd type="triangle" w="med" len="med"/>
            </a:ln>
          </p:spPr>
        </p:cxnSp>
        <p:sp>
          <p:nvSpPr>
            <p:cNvPr id="17442" name="文本框 17441"/>
            <p:cNvSpPr txBox="1"/>
            <p:nvPr/>
          </p:nvSpPr>
          <p:spPr>
            <a:xfrm>
              <a:off x="7444581" y="2737485"/>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43" name="直接连接符 17442"/>
            <p:cNvSpPr/>
            <p:nvPr/>
          </p:nvSpPr>
          <p:spPr>
            <a:xfrm flipH="1">
              <a:off x="5661025" y="3870960"/>
              <a:ext cx="1447800" cy="1143000"/>
            </a:xfrm>
            <a:prstGeom prst="line">
              <a:avLst/>
            </a:prstGeom>
            <a:ln w="9525" cap="flat" cmpd="sng">
              <a:solidFill>
                <a:schemeClr val="tx1"/>
              </a:solidFill>
              <a:prstDash val="solid"/>
              <a:headEnd type="none" w="med" len="med"/>
              <a:tailEnd type="triangle" w="med" len="med"/>
            </a:ln>
          </p:spPr>
        </p:sp>
        <p:sp>
          <p:nvSpPr>
            <p:cNvPr id="17444" name="文本框 17443"/>
            <p:cNvSpPr txBox="1"/>
            <p:nvPr/>
          </p:nvSpPr>
          <p:spPr>
            <a:xfrm>
              <a:off x="6118225" y="40233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5" name="曲线连接符 17444"/>
            <p:cNvCxnSpPr>
              <a:stCxn id="17438" idx="6"/>
              <a:endCxn id="17434" idx="4"/>
            </p:cNvCxnSpPr>
            <p:nvPr/>
          </p:nvCxnSpPr>
          <p:spPr>
            <a:xfrm flipV="1">
              <a:off x="5889625" y="3947160"/>
              <a:ext cx="1638300" cy="1295400"/>
            </a:xfrm>
            <a:prstGeom prst="curvedConnector2">
              <a:avLst/>
            </a:prstGeom>
            <a:ln w="9525" cap="flat" cmpd="sng">
              <a:solidFill>
                <a:schemeClr val="tx1"/>
              </a:solidFill>
              <a:prstDash val="solid"/>
              <a:headEnd type="none" w="med" len="med"/>
              <a:tailEnd type="triangle" w="med" len="med"/>
            </a:ln>
          </p:spPr>
        </p:cxnSp>
        <p:sp>
          <p:nvSpPr>
            <p:cNvPr id="17446" name="文本框 17445"/>
            <p:cNvSpPr txBox="1"/>
            <p:nvPr/>
          </p:nvSpPr>
          <p:spPr>
            <a:xfrm>
              <a:off x="6575425" y="4556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47" name="直接箭头连接符 17446"/>
            <p:cNvCxnSpPr>
              <a:stCxn id="17438" idx="1"/>
              <a:endCxn id="17433" idx="3"/>
            </p:cNvCxnSpPr>
            <p:nvPr/>
          </p:nvCxnSpPr>
          <p:spPr>
            <a:xfrm flipV="1">
              <a:off x="5043488" y="3857625"/>
              <a:ext cx="0" cy="1169670"/>
            </a:xfrm>
            <a:prstGeom prst="straightConnector1">
              <a:avLst/>
            </a:prstGeom>
            <a:ln w="9525" cap="flat" cmpd="sng">
              <a:solidFill>
                <a:schemeClr val="tx1"/>
              </a:solidFill>
              <a:prstDash val="solid"/>
              <a:headEnd type="none" w="med" len="med"/>
              <a:tailEnd type="triangle" w="med" len="med"/>
            </a:ln>
          </p:spPr>
        </p:cxnSp>
        <p:sp>
          <p:nvSpPr>
            <p:cNvPr id="17448" name="文本框 17447"/>
            <p:cNvSpPr txBox="1"/>
            <p:nvPr/>
          </p:nvSpPr>
          <p:spPr>
            <a:xfrm>
              <a:off x="46704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49" name="椭圆 17448"/>
            <p:cNvSpPr/>
            <p:nvPr/>
          </p:nvSpPr>
          <p:spPr>
            <a:xfrm>
              <a:off x="70326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17450" name="直接连接符 17449"/>
            <p:cNvSpPr/>
            <p:nvPr/>
          </p:nvSpPr>
          <p:spPr>
            <a:xfrm flipV="1">
              <a:off x="7566025" y="3947160"/>
              <a:ext cx="76200" cy="990600"/>
            </a:xfrm>
            <a:prstGeom prst="line">
              <a:avLst/>
            </a:prstGeom>
            <a:ln w="9525" cap="flat" cmpd="sng">
              <a:solidFill>
                <a:schemeClr val="tx1"/>
              </a:solidFill>
              <a:prstDash val="solid"/>
              <a:headEnd type="none" w="med" len="med"/>
              <a:tailEnd type="triangle" w="med" len="med"/>
            </a:ln>
          </p:spPr>
        </p:sp>
        <p:sp>
          <p:nvSpPr>
            <p:cNvPr id="17451" name="文本框 17450"/>
            <p:cNvSpPr txBox="1"/>
            <p:nvPr/>
          </p:nvSpPr>
          <p:spPr>
            <a:xfrm>
              <a:off x="7566025" y="4328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52" name="曲线连接符 17451"/>
            <p:cNvCxnSpPr>
              <a:stCxn id="17449" idx="3"/>
              <a:endCxn id="17433" idx="2"/>
            </p:cNvCxnSpPr>
            <p:nvPr/>
          </p:nvCxnSpPr>
          <p:spPr>
            <a:xfrm rot="5400000" flipH="1">
              <a:off x="5130483" y="3410903"/>
              <a:ext cx="1815465" cy="2278380"/>
            </a:xfrm>
            <a:prstGeom prst="curvedConnector4">
              <a:avLst>
                <a:gd name="adj1" fmla="val -20654"/>
                <a:gd name="adj2" fmla="val 125515"/>
              </a:avLst>
            </a:prstGeom>
            <a:ln w="9525" cap="flat" cmpd="sng">
              <a:solidFill>
                <a:schemeClr val="tx1"/>
              </a:solidFill>
              <a:prstDash val="solid"/>
              <a:headEnd type="none" w="med" len="med"/>
              <a:tailEnd type="triangle" w="med" len="med"/>
            </a:ln>
          </p:spPr>
        </p:cxnSp>
        <p:sp>
          <p:nvSpPr>
            <p:cNvPr id="17453" name="文本框 17452"/>
            <p:cNvSpPr txBox="1"/>
            <p:nvPr/>
          </p:nvSpPr>
          <p:spPr>
            <a:xfrm>
              <a:off x="4213225" y="5242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54" name="椭圆 17453"/>
            <p:cNvSpPr/>
            <p:nvPr/>
          </p:nvSpPr>
          <p:spPr>
            <a:xfrm>
              <a:off x="4822825" y="486156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标题 537601"/>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r>
              <a:rPr lang="zh-CN" altLang="en-US" b="1">
                <a:ea typeface="黑体" panose="02010609060101010101" pitchFamily="2" charset="-122"/>
              </a:rPr>
              <a:t> </a:t>
            </a:r>
          </a:p>
        </p:txBody>
      </p:sp>
      <p:sp>
        <p:nvSpPr>
          <p:cNvPr id="537603" name="文本占位符 537602"/>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本章讨论了</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的性质。包括：</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的泵引理，</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关于并、乘积、闭包、补、交、正则代换、同态、逆同态等运算的封闭性。</a:t>
            </a:r>
            <a:r>
              <a:rPr lang="en-US" altLang="zh-CN" b="1" dirty="0" err="1">
                <a:latin typeface="Times New Roman" panose="02020603050405020304" charset="0"/>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定理与</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的极小化。</a:t>
            </a:r>
            <a:endParaRPr lang="zh-CN" altLang="en-US" b="1" dirty="0">
              <a:latin typeface="Times New Roman" panose="02020603050405020304" charset="0"/>
              <a:ea typeface="宋体" panose="02010600030101010101" pitchFamily="2" charset="-122"/>
            </a:endParaRPr>
          </a:p>
          <a:p>
            <a:pPr>
              <a:spcBef>
                <a:spcPct val="60000"/>
              </a:spcBef>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泵引理。泵引理是用</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的必要条件来用来证明一个语言不是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的。它不能用来证明一个语言是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，而且是采用反证法。</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90</a:t>
            </a:fld>
            <a:endParaRPr 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标题 538625"/>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p>
        </p:txBody>
      </p:sp>
      <p:sp>
        <p:nvSpPr>
          <p:cNvPr id="538627" name="文本占位符 538626"/>
          <p:cNvSpPr>
            <a:spLocks noGrp="1"/>
          </p:cNvSpPr>
          <p:nvPr>
            <p:ph type="body" idx="1"/>
          </p:nvPr>
        </p:nvSpPr>
        <p:spPr/>
        <p:txBody>
          <a:bodyPr/>
          <a:lstStyle/>
          <a:p>
            <a:pPr algn="just">
              <a:spcBef>
                <a:spcPct val="80000"/>
              </a:spcBef>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对有关运算的封闭性。</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在并、乘、闭包、补、交、正则代换、同态映射运算下是有效封闭的。</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的同态原像是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p>
          <a:p>
            <a:pPr algn="just">
              <a:spcBef>
                <a:spcPct val="80000"/>
              </a:spcBef>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91</a:t>
            </a:fld>
            <a:endParaRPr 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endParaRPr lang="zh-CN" altLang="en-US" b="1">
              <a:ea typeface="黑体" panose="02010609060101010101" pitchFamily="2" charset="-122"/>
            </a:endParaRPr>
          </a:p>
        </p:txBody>
      </p:sp>
      <p:sp>
        <p:nvSpPr>
          <p:cNvPr id="539651" name="文本占位符 539650"/>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，则根据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的等价类可以构造出接受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。更方便的方法是通过确定给定</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状态的可区分性构造出等价的最小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algn="just">
              <a:spcBef>
                <a:spcPct val="60000"/>
              </a:spcBef>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存在判定</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是非空、</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是否等价、</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是否无穷、</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是不是</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的句子的算法。</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2023/2/2</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92</a:t>
            </a:fld>
            <a:endParaRPr lang="zh-CN" dirty="0"/>
          </a:p>
        </p:txBody>
      </p:sp>
    </p:spTree>
  </p:cSld>
  <p:clrMapOvr>
    <a:masterClrMapping/>
  </p:clrMapOvr>
</p:sld>
</file>

<file path=ppt/theme/theme1.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D:\神经网\人工神经网络1.ppt</Template>
  <TotalTime>294</TotalTime>
  <Words>8635</Words>
  <Application>Microsoft Office PowerPoint</Application>
  <PresentationFormat>全屏显示(4:3)</PresentationFormat>
  <Paragraphs>843</Paragraphs>
  <Slides>92</Slides>
  <Notes>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0</vt:i4>
      </vt:variant>
      <vt:variant>
        <vt:lpstr>幻灯片标题</vt:lpstr>
      </vt:variant>
      <vt:variant>
        <vt:i4>92</vt:i4>
      </vt:variant>
    </vt:vector>
  </HeadingPairs>
  <TitlesOfParts>
    <vt:vector size="98" baseType="lpstr">
      <vt:lpstr>宋体</vt:lpstr>
      <vt:lpstr>Arial</vt:lpstr>
      <vt:lpstr>Lucida Sans Unicode</vt:lpstr>
      <vt:lpstr>Tahoma</vt:lpstr>
      <vt:lpstr>Times New Roman</vt:lpstr>
      <vt:lpstr>人工神经网络1</vt:lpstr>
      <vt:lpstr>5.2 RL的封闭性 </vt:lpstr>
      <vt:lpstr>5.2 RL的封闭性 </vt:lpstr>
      <vt:lpstr>并运算封闭性</vt:lpstr>
      <vt:lpstr>乘积、闭包运算的封闭性</vt:lpstr>
      <vt:lpstr>差运算封闭性</vt:lpstr>
      <vt:lpstr>Example: Product DFA for Difference</vt:lpstr>
      <vt:lpstr>5.2 RL的封闭性 </vt:lpstr>
      <vt:lpstr>补运算的封闭性</vt:lpstr>
      <vt:lpstr>5.2 RL的封闭性 </vt:lpstr>
      <vt:lpstr>练习</vt:lpstr>
      <vt:lpstr>5.2 RL的封闭性 </vt:lpstr>
      <vt:lpstr>5.2 RL的封闭性 </vt:lpstr>
      <vt:lpstr>5.2 RL的封闭性 </vt:lpstr>
      <vt:lpstr>5.2 RL的封闭性 </vt:lpstr>
      <vt:lpstr>5.2 RL的封闭性 </vt:lpstr>
      <vt:lpstr>5.2 RL的封闭性 </vt:lpstr>
      <vt:lpstr>5.2 RL的封闭性 </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5.3 Myhill-Nerode 定理与DFA的极小化</vt:lpstr>
      <vt:lpstr>5.3.1 Myhill-Nerode 定理 </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5.3.2 DFA的极小化 </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5.5 小结 </vt:lpstr>
      <vt:lpstr>5.5 小结</vt:lpstr>
      <vt:lpstr>5.5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  Artificial Neural Networks</dc:title>
  <dc:creator>jiangzl</dc:creator>
  <cp:lastModifiedBy>王 曦</cp:lastModifiedBy>
  <cp:revision>58</cp:revision>
  <dcterms:created xsi:type="dcterms:W3CDTF">2003-03-23T06:01:00Z</dcterms:created>
  <dcterms:modified xsi:type="dcterms:W3CDTF">2023-02-02T07:34:13Z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