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92" r:id="rId4"/>
    <p:sldId id="298" r:id="rId5"/>
    <p:sldId id="293" r:id="rId7"/>
    <p:sldId id="294" r:id="rId8"/>
    <p:sldId id="295" r:id="rId9"/>
    <p:sldId id="297" r:id="rId10"/>
    <p:sldId id="296" r:id="rId11"/>
    <p:sldId id="279" r:id="rId12"/>
    <p:sldId id="285" r:id="rId13"/>
    <p:sldId id="286" r:id="rId14"/>
    <p:sldId id="288" r:id="rId15"/>
    <p:sldId id="287" r:id="rId16"/>
    <p:sldId id="289" r:id="rId17"/>
    <p:sldId id="299" r:id="rId18"/>
    <p:sldId id="300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462" autoAdjust="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08936-1952-4549-85E7-0142A94D92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2686F-CFEF-4F15-A5FC-3D9AA84854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6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w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2254" y="1120676"/>
            <a:ext cx="10558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/>
            </a:lvl1pPr>
          </a:lstStyle>
          <a:p>
            <a:r>
              <a:rPr lang="zh-CN" altLang="en-US" sz="7200" dirty="0"/>
              <a:t>计算机图形学</a:t>
            </a:r>
            <a:endParaRPr lang="en-US" altLang="zh-CN" sz="7200" dirty="0"/>
          </a:p>
          <a:p>
            <a:endParaRPr lang="zh-CN" altLang="en-US" sz="7200" dirty="0"/>
          </a:p>
        </p:txBody>
      </p:sp>
      <p:sp>
        <p:nvSpPr>
          <p:cNvPr id="5" name="文本框 4"/>
          <p:cNvSpPr txBox="1"/>
          <p:nvPr/>
        </p:nvSpPr>
        <p:spPr>
          <a:xfrm>
            <a:off x="1324186" y="2884642"/>
            <a:ext cx="92547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/>
              <a:t>实验</a:t>
            </a:r>
            <a:r>
              <a:rPr lang="en-US" altLang="zh-CN" sz="4400" dirty="0"/>
              <a:t>3.1  </a:t>
            </a:r>
            <a:r>
              <a:rPr lang="zh-CN" altLang="en-US" sz="4400" dirty="0"/>
              <a:t>相机定位和投影</a:t>
            </a:r>
            <a:endParaRPr lang="zh-CN" altLang="zh-CN" sz="4400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524000" y="4719871"/>
            <a:ext cx="9144000" cy="1017453"/>
          </a:xfrm>
        </p:spPr>
        <p:txBody>
          <a:bodyPr/>
          <a:lstStyle/>
          <a:p>
            <a:r>
              <a:rPr lang="zh-CN" altLang="en-US" dirty="0"/>
              <a:t>指导教师：周漾</a:t>
            </a:r>
            <a:endParaRPr lang="en-US" altLang="zh-CN" dirty="0"/>
          </a:p>
          <a:p>
            <a:r>
              <a:rPr lang="zh-CN" altLang="en-US" dirty="0"/>
              <a:t>助教：刘迎新、陈子冲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87649" y="165476"/>
            <a:ext cx="66398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1. Camera</a:t>
            </a:r>
            <a:r>
              <a:rPr lang="zh-CN" altLang="en-US" sz="4400" b="1" dirty="0">
                <a:latin typeface="+mj-ea"/>
                <a:ea typeface="+mj-ea"/>
              </a:rPr>
              <a:t>类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87649" y="1164134"/>
            <a:ext cx="11039151" cy="5449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2,3,4 view-matrix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mat4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lookAt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vec4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eye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vec4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vec4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up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3 projection-matrix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mat4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ortho(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left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right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bottom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top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zNear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zFar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4 projection-matrix</a:t>
            </a:r>
            <a:endParaRPr lang="zh-CN" altLang="en-US" sz="1800" dirty="0">
              <a:solidFill>
                <a:srgbClr val="FF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mat4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perspective(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fov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aspect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zNear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zFar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2 projection-matrix</a:t>
            </a:r>
            <a:endParaRPr lang="zh-CN" altLang="en-US" sz="1800" dirty="0">
              <a:solidFill>
                <a:srgbClr val="FF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mat4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frustum(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left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right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bottom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top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zNear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zFar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  <a:endParaRPr lang="zh-CN" altLang="en-US" sz="2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7649" y="1087120"/>
            <a:ext cx="11039151" cy="54356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8407679" y="2035534"/>
            <a:ext cx="3596672" cy="3735346"/>
            <a:chOff x="7777833" y="1488857"/>
            <a:chExt cx="3325486" cy="348249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7833" y="1488857"/>
              <a:ext cx="3325486" cy="3482495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7777833" y="1765004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1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404961" y="1765004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3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440576" y="3448566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4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777833" y="3448566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2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87649" y="154843"/>
            <a:ext cx="66398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1. Camera</a:t>
            </a:r>
            <a:r>
              <a:rPr lang="zh-CN" altLang="en-US" sz="4400" b="1" dirty="0">
                <a:latin typeface="+mj-ea"/>
                <a:ea typeface="+mj-ea"/>
              </a:rPr>
              <a:t>类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87649" y="1164134"/>
            <a:ext cx="11039151" cy="4618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每次更改相机参数后更新一下相关的数值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updateCamera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相机位置参数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float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radius = 4.0;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float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rotateAngle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0.0;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float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upAngle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0.0;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vec4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eye;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vec4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at;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vec4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up;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7649" y="1087120"/>
            <a:ext cx="11039151" cy="54356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628" y="1754448"/>
            <a:ext cx="4072093" cy="39394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87649" y="161230"/>
            <a:ext cx="66398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2. </a:t>
            </a:r>
            <a:r>
              <a:rPr lang="en-US" altLang="zh-CN" sz="4400" b="1" dirty="0" err="1">
                <a:latin typeface="+mj-ea"/>
                <a:ea typeface="+mj-ea"/>
              </a:rPr>
              <a:t>lookAt</a:t>
            </a:r>
            <a:r>
              <a:rPr lang="en-US" altLang="zh-CN" sz="4400" b="1" dirty="0">
                <a:latin typeface="+mj-ea"/>
                <a:ea typeface="+mj-ea"/>
              </a:rPr>
              <a:t> </a:t>
            </a:r>
            <a:r>
              <a:rPr lang="zh-CN" altLang="en-US" sz="4400" b="1" dirty="0">
                <a:latin typeface="+mj-ea"/>
                <a:ea typeface="+mj-ea"/>
              </a:rPr>
              <a:t>函数补全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87648" y="2336707"/>
            <a:ext cx="11039151" cy="420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in Camera.cpp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mat4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Camera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lookAt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vec4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eye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vec4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sz="1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vec4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up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// @TODO: Task1: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请按照实验课内容补全相机观察矩阵的计算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sv-SE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glm::</a:t>
            </a:r>
            <a:r>
              <a:rPr lang="sv-SE" altLang="zh-CN" sz="1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mat4</a:t>
            </a:r>
            <a:r>
              <a:rPr lang="sv-SE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c = glm::</a:t>
            </a:r>
            <a:r>
              <a:rPr lang="sv-SE" altLang="zh-CN" sz="18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mat4</a:t>
            </a:r>
            <a:r>
              <a:rPr lang="sv-SE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(1.0f);</a:t>
            </a:r>
            <a:endParaRPr lang="sv-SE" altLang="zh-CN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return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c;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in main.cpp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camera_2-&gt;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viewMatrix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camera_2-&gt;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lookAt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(camera_2-&gt;eye, camera_2-&gt;at, camera_2-&gt;up);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7649" y="2350902"/>
            <a:ext cx="11039151" cy="434586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87650" y="1070326"/>
            <a:ext cx="11182058" cy="876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camera.cpp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lookAt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函数补全，这个函数的计算涉及到归一化和叉乘计算，可以使用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glm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中自带的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normalize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cross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函数来实现。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87649" y="165476"/>
            <a:ext cx="66398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3. </a:t>
            </a:r>
            <a:r>
              <a:rPr lang="zh-CN" altLang="en-US" sz="4400" b="1" dirty="0">
                <a:latin typeface="+mj-ea"/>
                <a:ea typeface="+mj-ea"/>
              </a:rPr>
              <a:t>实现正交投影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87649" y="2216293"/>
            <a:ext cx="11039151" cy="4618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//in Camera.cpp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mat4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Camera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::ortho(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left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right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bottom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top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zNear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zFar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// @TODO: Task2: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请按照实验课内容补全正交投影矩阵的计算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sv-SE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glm::</a:t>
            </a:r>
            <a:r>
              <a:rPr lang="sv-SE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mat4</a:t>
            </a:r>
            <a:r>
              <a:rPr lang="sv-SE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c = glm::</a:t>
            </a:r>
            <a:r>
              <a:rPr lang="sv-SE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mat4</a:t>
            </a:r>
            <a:r>
              <a:rPr lang="sv-SE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(1.0f);</a:t>
            </a:r>
            <a:endParaRPr lang="sv-SE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c;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in main.cpp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@TODO: Task2: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调用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Camera::ortho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函数计算正交投影矩阵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camera_3-&gt;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projMatrix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mat4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(1.0f);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7649" y="2303888"/>
            <a:ext cx="11039151" cy="44847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7649" y="1011931"/>
            <a:ext cx="11039151" cy="1291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camera.cpp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中实现计算正交投影的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ortho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然后在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main.cpp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display_3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ortho()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生成正交投影矩阵。使用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Camera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中定义的投影参数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zNear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zFar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以及正交投影参数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scale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Camera::ortho()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函数计算正交投影矩阵。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87649" y="165476"/>
            <a:ext cx="66398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4. </a:t>
            </a:r>
            <a:r>
              <a:rPr lang="zh-CN" altLang="en-US" sz="4400" b="1" dirty="0">
                <a:latin typeface="+mj-ea"/>
                <a:ea typeface="+mj-ea"/>
              </a:rPr>
              <a:t>实现透视投影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83342" y="1965403"/>
            <a:ext cx="11039151" cy="4618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//in Camera.cpp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mat4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Camera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::perspective(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fov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aspect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zNear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GLfloat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zFar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// @TODO: Task3: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请按照实验课内容补全透视投影矩阵的计算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sv-SE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glm::</a:t>
            </a:r>
            <a:r>
              <a:rPr lang="sv-SE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mat4</a:t>
            </a:r>
            <a:r>
              <a:rPr lang="sv-SE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c = glm::</a:t>
            </a:r>
            <a:r>
              <a:rPr lang="sv-SE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mat4</a:t>
            </a:r>
            <a:r>
              <a:rPr lang="sv-SE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(1.0f);</a:t>
            </a:r>
            <a:endParaRPr lang="sv-SE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c;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in main.cpp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 @TODO: Task3: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调用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Camera::perspective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函数计算透视投影矩阵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camera_4-&gt;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projMatrix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mat4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(1.0f);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7647" y="1970012"/>
            <a:ext cx="11039151" cy="47225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7649" y="1011931"/>
            <a:ext cx="11039151" cy="876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先实现计算透视投影的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perspective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然后在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main.cpp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display_4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perspective()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生成透视投影矩阵。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87649" y="165476"/>
            <a:ext cx="66398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重要提醒：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0574" y="1259581"/>
            <a:ext cx="11039151" cy="138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实验二截止时间：</a:t>
            </a:r>
            <a:r>
              <a:rPr lang="en-US" altLang="zh-CN" sz="2800" kern="1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2023</a:t>
            </a:r>
            <a:r>
              <a:rPr lang="zh-CN" altLang="en-US" sz="2800" kern="1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800" kern="1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2800" kern="1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800" kern="1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05</a:t>
            </a:r>
            <a:r>
              <a:rPr lang="zh-CN" altLang="en-US" sz="2800" kern="1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日 </a:t>
            </a:r>
            <a:r>
              <a:rPr lang="en-US" altLang="zh-CN" sz="2800" kern="1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23:59</a:t>
            </a:r>
            <a:endParaRPr lang="en-US" altLang="zh-CN" sz="2800" kern="100" dirty="0">
              <a:solidFill>
                <a:srgbClr val="FF0000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kern="100" dirty="0">
                <a:ea typeface="等线" panose="02010600030101010101" pitchFamily="2" charset="-122"/>
                <a:cs typeface="Times New Roman" panose="02020603050405020304" pitchFamily="18" charset="0"/>
              </a:rPr>
              <a:t>期中大作业截止时间：</a:t>
            </a:r>
            <a:r>
              <a:rPr lang="en-US" altLang="zh-CN" sz="2800" kern="1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2023</a:t>
            </a:r>
            <a:r>
              <a:rPr lang="zh-CN" altLang="zh-CN" sz="2800" kern="1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800" kern="1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2800" kern="1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800" kern="1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29</a:t>
            </a:r>
            <a:r>
              <a:rPr lang="zh-CN" altLang="zh-CN" sz="2800" kern="1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日</a:t>
            </a:r>
            <a:r>
              <a:rPr lang="en-US" altLang="zh-CN" sz="2800" kern="100" dirty="0">
                <a:solidFill>
                  <a:srgbClr val="FF0000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  23:59</a:t>
            </a:r>
            <a:endParaRPr lang="en-US" altLang="zh-CN" sz="2800" kern="100" dirty="0">
              <a:solidFill>
                <a:srgbClr val="FF0000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84142" y="1201074"/>
            <a:ext cx="500799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buSzPts val="1400"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提交内容：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提交文件包括：实验报告和源代码压缩包，命名格式均为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学号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姓名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实验一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b.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源代码压缩包内要求有两个文件夹，一个为代码文件夹，命名为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“code”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，一个为可执行文件夹，命名为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“exe”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2184269" y="2465186"/>
            <a:ext cx="1955800" cy="117348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 rotWithShape="1">
          <a:blip r:embed="rId2"/>
          <a:srcRect t="8883" b="10222"/>
          <a:stretch>
            <a:fillRect/>
          </a:stretch>
        </p:blipFill>
        <p:spPr bwMode="auto">
          <a:xfrm>
            <a:off x="1978581" y="5213712"/>
            <a:ext cx="2161488" cy="1342674"/>
          </a:xfrm>
          <a:prstGeom prst="rect">
            <a:avLst/>
          </a:prstGeom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6224362" y="550196"/>
            <a:ext cx="54648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c.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代码文件夹中只能包含代码和代码需要用到的资源文件（比如纹理图片、模型），其他由编辑器或者编译器创建项目时候生成的文件全部都不要加上，不清楚的同学可以询问助教。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d.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可执行文件夹中，只包含可执行文件以及执行所需的动态库文件和资源文件等，要求可以直接点击该程序就可正常执行。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922" y="1878746"/>
            <a:ext cx="4257258" cy="1477195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448" y="4684491"/>
            <a:ext cx="3250414" cy="145773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7649" y="165476"/>
            <a:ext cx="66398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请务必按照要求提交：</a:t>
            </a:r>
            <a:endParaRPr lang="zh-CN" altLang="zh-CN" sz="44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9889" y="327872"/>
            <a:ext cx="5884480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1. OpenGL</a:t>
            </a:r>
            <a:r>
              <a:rPr lang="zh-CN" altLang="en-US" sz="4400" b="1" dirty="0">
                <a:latin typeface="+mj-ea"/>
                <a:ea typeface="+mj-ea"/>
              </a:rPr>
              <a:t>坐标变换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2050" name="Picture 2" descr="coordinate_system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355" y="1609520"/>
            <a:ext cx="9399289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4914899" y="4192938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𝑔𝑙𝑉𝑖𝑒𝑤𝑃𝑜𝑟𝑡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899" y="4192938"/>
                <a:ext cx="60960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0" t="-9" r="10" b="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87649" y="165476"/>
            <a:ext cx="663987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1. OpenGL</a:t>
            </a:r>
            <a:r>
              <a:rPr lang="zh-CN" altLang="en-US" sz="4400" b="1" dirty="0">
                <a:latin typeface="+mj-ea"/>
                <a:ea typeface="+mj-ea"/>
              </a:rPr>
              <a:t>坐标变换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2951" y="1279602"/>
            <a:ext cx="11039151" cy="4618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//in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vshader.glsl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#version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330 core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5FAF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5FAF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vec3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vPosition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5FAF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5FAF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vec3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vColor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5FAF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out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5FAF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vec3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color;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5FAF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uniform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5FAF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mat4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model;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5FAF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uniform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5FAF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mat4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view;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5FAF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uniform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5FAF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mat4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projection;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5FAF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main()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</a:t>
            </a:r>
            <a:r>
              <a:rPr lang="en-US" altLang="zh-CN" sz="1800" dirty="0" err="1">
                <a:solidFill>
                  <a:srgbClr val="5FFF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gl_Position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projection * view * model * </a:t>
            </a:r>
            <a:r>
              <a:rPr lang="en-US" altLang="zh-CN" sz="1800" dirty="0">
                <a:solidFill>
                  <a:srgbClr val="5FAF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vec4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vPosition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1.0);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color =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vColor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7647" y="1111828"/>
            <a:ext cx="11039151" cy="558069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2. OpenGL</a:t>
            </a:r>
            <a:r>
              <a:rPr lang="zh-CN" altLang="en-US" sz="4400" b="1" dirty="0">
                <a:latin typeface="+mj-ea"/>
                <a:ea typeface="+mj-ea"/>
              </a:rPr>
              <a:t>观察变换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8004" y="3024927"/>
            <a:ext cx="3505201" cy="3505201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797" y="3429000"/>
            <a:ext cx="4226175" cy="295832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29889" y="1231747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u="sng" dirty="0"/>
              <a:t>如何定义一个相机？</a:t>
            </a:r>
            <a:endParaRPr lang="zh-CN" altLang="en-US" sz="2400" u="sng" dirty="0"/>
          </a:p>
        </p:txBody>
      </p:sp>
      <p:sp>
        <p:nvSpPr>
          <p:cNvPr id="9" name="文本框 8"/>
          <p:cNvSpPr txBox="1"/>
          <p:nvPr/>
        </p:nvSpPr>
        <p:spPr>
          <a:xfrm>
            <a:off x="1415739" y="1772041"/>
            <a:ext cx="2757486" cy="1698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u="sng" dirty="0" err="1"/>
              <a:t>eyex</a:t>
            </a:r>
            <a:r>
              <a:rPr lang="en-US" altLang="zh-CN" sz="2400" u="sng" dirty="0"/>
              <a:t>, </a:t>
            </a:r>
            <a:r>
              <a:rPr lang="en-US" altLang="zh-CN" sz="2400" u="sng" dirty="0" err="1"/>
              <a:t>eyey</a:t>
            </a:r>
            <a:r>
              <a:rPr lang="en-US" altLang="zh-CN" sz="2400" u="sng" dirty="0"/>
              <a:t>, </a:t>
            </a:r>
            <a:r>
              <a:rPr lang="en-US" altLang="zh-CN" sz="2400" u="sng" dirty="0" err="1"/>
              <a:t>eyez</a:t>
            </a:r>
            <a:endParaRPr lang="en-US" altLang="zh-CN" sz="2400" u="sng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u="sng" dirty="0"/>
              <a:t>VPN</a:t>
            </a:r>
            <a:endParaRPr lang="en-US" altLang="zh-CN" sz="2400" u="sng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u="sng" dirty="0"/>
              <a:t>VUP</a:t>
            </a:r>
            <a:endParaRPr lang="zh-CN" altLang="en-US" sz="2400" u="sng" dirty="0"/>
          </a:p>
        </p:txBody>
      </p:sp>
      <p:sp>
        <p:nvSpPr>
          <p:cNvPr id="10" name="文本框 9"/>
          <p:cNvSpPr txBox="1"/>
          <p:nvPr/>
        </p:nvSpPr>
        <p:spPr>
          <a:xfrm>
            <a:off x="7664122" y="1772041"/>
            <a:ext cx="1975221" cy="1698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u="sng" dirty="0"/>
              <a:t>eye (vec3)</a:t>
            </a:r>
            <a:endParaRPr lang="en-US" altLang="zh-CN" sz="2400" u="sng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u="sng" dirty="0"/>
              <a:t>at (vec3)</a:t>
            </a:r>
            <a:endParaRPr lang="en-US" altLang="zh-CN" sz="2400" u="sng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u="sng" dirty="0"/>
              <a:t>up (vec3)</a:t>
            </a:r>
            <a:endParaRPr lang="zh-CN" altLang="en-US" sz="2400" u="sng" dirty="0"/>
          </a:p>
        </p:txBody>
      </p:sp>
      <p:sp>
        <p:nvSpPr>
          <p:cNvPr id="12" name="箭头: 右 11"/>
          <p:cNvSpPr/>
          <p:nvPr/>
        </p:nvSpPr>
        <p:spPr>
          <a:xfrm rot="10800000">
            <a:off x="5388662" y="3103357"/>
            <a:ext cx="1482397" cy="733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2. OpenGL</a:t>
            </a:r>
            <a:r>
              <a:rPr lang="zh-CN" altLang="en-US" sz="4400" b="1" dirty="0">
                <a:latin typeface="+mj-ea"/>
                <a:ea typeface="+mj-ea"/>
              </a:rPr>
              <a:t>观察变换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9889" y="1231747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u="sng" dirty="0"/>
              <a:t>如何定义一个相机？</a:t>
            </a:r>
            <a:endParaRPr lang="zh-CN" altLang="en-US" sz="24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-60655" y="2491692"/>
                <a:ext cx="5143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𝑉𝑃𝑁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655" y="2491692"/>
                <a:ext cx="5143500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6" t="-159" r="6" b="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390829" y="3748021"/>
                <a:ext cx="4076700" cy="6480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𝑉𝑃𝑁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𝑉𝑃𝑁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29" y="3748021"/>
                <a:ext cx="4076700" cy="648063"/>
              </a:xfrm>
              <a:prstGeom prst="rect">
                <a:avLst/>
              </a:prstGeom>
              <a:blipFill rotWithShape="1">
                <a:blip r:embed="rId2"/>
                <a:stretch>
                  <a:fillRect l="-7" t="-39" r="7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1271256" y="4596011"/>
                <a:ext cx="2314575" cy="631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𝒖𝒑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𝒖𝒑</m:t>
                              </m:r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256" y="4596011"/>
                <a:ext cx="2314575" cy="631391"/>
              </a:xfrm>
              <a:prstGeom prst="rect">
                <a:avLst/>
              </a:prstGeom>
              <a:blipFill rotWithShape="1">
                <a:blip r:embed="rId3"/>
                <a:stretch>
                  <a:fillRect l="-27" t="-82" r="2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761668" y="5427619"/>
                <a:ext cx="3333750" cy="6219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68" y="5427619"/>
                <a:ext cx="3333750" cy="621965"/>
              </a:xfrm>
              <a:prstGeom prst="rect">
                <a:avLst/>
              </a:prstGeom>
              <a:blipFill rotWithShape="1">
                <a:blip r:embed="rId4"/>
                <a:stretch>
                  <a:fillRect l="-9" t="-44" r="9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5297631" y="4493799"/>
                <a:ext cx="4652964" cy="11171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𝑣𝑖𝑒𝑤𝑀𝑎𝑟𝑖𝑥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631" y="4493799"/>
                <a:ext cx="4652964" cy="1117101"/>
              </a:xfrm>
              <a:prstGeom prst="rect">
                <a:avLst/>
              </a:prstGeom>
              <a:blipFill rotWithShape="1">
                <a:blip r:embed="rId5"/>
                <a:stretch>
                  <a:fillRect l="-10" t="-48" r="3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295140" y="1693545"/>
            <a:ext cx="7667625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2. OpenGL</a:t>
            </a:r>
            <a:r>
              <a:rPr lang="zh-CN" altLang="en-US" sz="4400" b="1" dirty="0">
                <a:latin typeface="+mj-ea"/>
                <a:ea typeface="+mj-ea"/>
              </a:rPr>
              <a:t>观察变换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12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4787" y="137372"/>
            <a:ext cx="4226175" cy="2958322"/>
          </a:xfrm>
          <a:prstGeom prst="rect">
            <a:avLst/>
          </a:prstGeom>
        </p:spPr>
      </p:pic>
      <p:pic>
        <p:nvPicPr>
          <p:cNvPr id="15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579" y="3215427"/>
            <a:ext cx="3505201" cy="3505201"/>
          </a:xfrm>
          <a:prstGeom prst="rect">
            <a:avLst/>
          </a:prstGeom>
        </p:spPr>
      </p:pic>
      <p:sp>
        <p:nvSpPr>
          <p:cNvPr id="16" name="箭头: 下 15"/>
          <p:cNvSpPr/>
          <p:nvPr/>
        </p:nvSpPr>
        <p:spPr>
          <a:xfrm>
            <a:off x="9582150" y="2849404"/>
            <a:ext cx="171450" cy="357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0" y="1296918"/>
                <a:ext cx="4652964" cy="11171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𝑣𝑖𝑒𝑤𝑀𝑎𝑟𝑖𝑥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6918"/>
                <a:ext cx="4652964" cy="1117101"/>
              </a:xfrm>
              <a:prstGeom prst="rect">
                <a:avLst/>
              </a:prstGeom>
              <a:blipFill rotWithShape="1">
                <a:blip r:embed="rId3"/>
                <a:stretch>
                  <a:fillRect t="-22" r="7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542400" y="3413885"/>
                <a:ext cx="2642268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00" y="3413885"/>
                <a:ext cx="2642268" cy="1112805"/>
              </a:xfrm>
              <a:prstGeom prst="rect">
                <a:avLst/>
              </a:prstGeom>
              <a:blipFill rotWithShape="1">
                <a:blip r:embed="rId4"/>
                <a:stretch>
                  <a:fillRect l="-4" t="-11" r="5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0" y="2570142"/>
            <a:ext cx="7362825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在最开始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，我们还需要将相机从视点移动到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坐标原点，所以还需要一个平移矩阵如下：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95727" y="5152693"/>
                <a:ext cx="7651125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𝑣𝑖𝑒𝑤𝑀𝑎𝑟𝑖𝑥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view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𝑀𝑎𝑡𝑟𝑖𝑥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27" y="5152693"/>
                <a:ext cx="7651125" cy="1112805"/>
              </a:xfrm>
              <a:prstGeom prst="rect">
                <a:avLst/>
              </a:prstGeom>
              <a:blipFill rotWithShape="1">
                <a:blip r:embed="rId5"/>
                <a:stretch>
                  <a:fillRect l="-6" t="-27" r="6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0" y="4783361"/>
            <a:ext cx="7858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最终：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9889" y="327872"/>
            <a:ext cx="5884480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3. OpenGL</a:t>
            </a:r>
            <a:r>
              <a:rPr lang="zh-CN" altLang="en-US" sz="4400" b="1" dirty="0">
                <a:latin typeface="+mj-ea"/>
                <a:ea typeface="+mj-ea"/>
              </a:rPr>
              <a:t>投影变换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0024" y="1346952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正交投影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993070" y="1969541"/>
          <a:ext cx="6219766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3975100" imgH="1574800" progId="Equation.DSMT4">
                  <p:embed/>
                </p:oleObj>
              </mc:Choice>
              <mc:Fallback>
                <p:oleObj name="" r:id="rId1" imgW="3975100" imgH="1574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3070" y="1969541"/>
                        <a:ext cx="6219766" cy="2466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" y="4893909"/>
            <a:ext cx="3629025" cy="1360170"/>
          </a:xfrm>
          <a:prstGeom prst="rect">
            <a:avLst/>
          </a:prstGeom>
        </p:spPr>
      </p:pic>
      <p:pic>
        <p:nvPicPr>
          <p:cNvPr id="12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" y="2056048"/>
            <a:ext cx="4171950" cy="25592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9889" y="327872"/>
            <a:ext cx="5884480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3. OpenGL</a:t>
            </a:r>
            <a:r>
              <a:rPr lang="zh-CN" altLang="en-US" sz="4400" b="1" dirty="0">
                <a:latin typeface="+mj-ea"/>
                <a:ea typeface="+mj-ea"/>
              </a:rPr>
              <a:t>投影变换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 flipV="1">
            <a:off x="0" y="-45719"/>
            <a:ext cx="121158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175276" y="1688784"/>
          <a:ext cx="4577456" cy="2755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3238500" imgH="1574800" progId="Equation.DSMT4">
                  <p:embed/>
                </p:oleObj>
              </mc:Choice>
              <mc:Fallback>
                <p:oleObj name="" r:id="rId1" imgW="3238500" imgH="1574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276" y="1688784"/>
                        <a:ext cx="4577456" cy="27556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7496175" y="4823098"/>
                <a:ext cx="4695825" cy="11850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𝑡𝑜𝑝</m:t>
                      </m:r>
                      <m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𝑛𝑒𝑎𝑟</m:t>
                      </m:r>
                      <m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tan</m:t>
                      </m:r>
                      <m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⁡(</m:t>
                      </m:r>
                      <m:f>
                        <m:fPr>
                          <m:ctrlPr>
                            <a:rPr kumimoji="0" lang="en-US" altLang="zh-CN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𝑓𝑜𝑣</m:t>
                          </m:r>
                        </m:num>
                        <m:den>
                          <m:r>
                            <a:rPr kumimoji="0" lang="en-US" altLang="zh-CN" sz="24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𝑟𝑖𝑔ℎ𝑡</m:t>
                      </m:r>
                      <m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𝑡𝑜𝑝</m:t>
                      </m:r>
                      <m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𝑎𝑠𝑝𝑒𝑐𝑡</m:t>
                      </m:r>
                    </m:oMath>
                  </m:oMathPara>
                </a14:m>
                <a:endParaRPr kumimoji="0" lang="en-US" altLang="zh-CN" sz="4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6175" y="4823098"/>
                <a:ext cx="4695825" cy="1185004"/>
              </a:xfrm>
              <a:prstGeom prst="rect">
                <a:avLst/>
              </a:prstGeom>
              <a:blipFill rotWithShape="1">
                <a:blip r:embed="rId3"/>
                <a:stretch>
                  <a:fillRect t="-23" b="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200025" y="1319452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透视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投影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13" y="1953420"/>
            <a:ext cx="3822774" cy="2175258"/>
          </a:xfrm>
          <a:prstGeom prst="rect">
            <a:avLst/>
          </a:prstGeom>
        </p:spPr>
      </p:pic>
      <p:pic>
        <p:nvPicPr>
          <p:cNvPr id="2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531" y="4792188"/>
            <a:ext cx="6050076" cy="1737940"/>
          </a:xfrm>
          <a:prstGeom prst="rect">
            <a:avLst/>
          </a:prstGeom>
        </p:spPr>
      </p:pic>
      <p:pic>
        <p:nvPicPr>
          <p:cNvPr id="22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4970" y="1943736"/>
            <a:ext cx="3361746" cy="21849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29888" y="327872"/>
            <a:ext cx="80114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实验内容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5155" y="1311754"/>
            <a:ext cx="6097772" cy="2117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实验设计了四个窗口分别展示四种观察方式：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宋体" panose="02010600030101010101" pitchFamily="2" charset="-122"/>
              <a:buChar char="•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左上角窗口：使用模型变换矩阵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display_1()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，已完成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宋体" panose="02010600030101010101" pitchFamily="2" charset="-122"/>
              <a:buChar char="•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左下角窗口：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视见体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透视投影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display_2()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，待完成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宋体" panose="02010600030101010101" pitchFamily="2" charset="-122"/>
              <a:buChar char="•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右上角窗口：使用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正交投影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display_3()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，待完成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宋体" panose="02010600030101010101" pitchFamily="2" charset="-122"/>
              <a:buChar char="•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右下角窗口：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视域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透视投影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display_4()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，待完成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6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979" y="3978597"/>
            <a:ext cx="3720824" cy="2117246"/>
          </a:xfrm>
          <a:prstGeom prst="rect">
            <a:avLst/>
          </a:prstGeom>
        </p:spPr>
      </p:pic>
      <p:pic>
        <p:nvPicPr>
          <p:cNvPr id="17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802" y="3938992"/>
            <a:ext cx="3633595" cy="2361628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946023" y="451100"/>
            <a:ext cx="3944998" cy="4168525"/>
            <a:chOff x="7777833" y="1488857"/>
            <a:chExt cx="3325486" cy="348249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7833" y="1488857"/>
              <a:ext cx="3325486" cy="3482495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7777833" y="1765004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1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404961" y="1765004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3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440576" y="3448566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4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777833" y="3448566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2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057275" y="6125618"/>
            <a:ext cx="1400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视见体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421351" y="6125618"/>
            <a:ext cx="1201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视域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ZTA5ZTY1YTQ5YmQxMzViMTQ3N2ZkNTUwZWYxMDdkNz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3532</Words>
  <Application>WPS 演示</Application>
  <PresentationFormat>宽屏</PresentationFormat>
  <Paragraphs>222</Paragraphs>
  <Slides>16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Times New Roman</vt:lpstr>
      <vt:lpstr>Cambria Math</vt:lpstr>
      <vt:lpstr>Consolas</vt:lpstr>
      <vt:lpstr>新宋体</vt:lpstr>
      <vt:lpstr>等线</vt:lpstr>
      <vt:lpstr>微软雅黑</vt:lpstr>
      <vt:lpstr>Arial Unicode MS</vt:lpstr>
      <vt:lpstr>等线 Light</vt:lpstr>
      <vt:lpstr>Calibri</vt:lpstr>
      <vt:lpstr>Office 主题​​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VCC</dc:creator>
  <cp:lastModifiedBy>Reyn Morales</cp:lastModifiedBy>
  <cp:revision>370</cp:revision>
  <dcterms:created xsi:type="dcterms:W3CDTF">2021-09-06T11:12:00Z</dcterms:created>
  <dcterms:modified xsi:type="dcterms:W3CDTF">2023-10-25T01:51:21Z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2C6C59FCD55C4853944F26BAE1BDB1C0_12</vt:lpwstr>
  </property>
  <property fmtid="{D5CDD505-2E9C-101B-9397-08002B2CF9AE}" pid="3" name="KSOProductBuildVer">
    <vt:lpwstr>2052-12.1.0.15712</vt:lpwstr>
  </property>
</Properties>
</file>