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9" r:id="rId4"/>
    <p:sldId id="260" r:id="rId5"/>
    <p:sldId id="261" r:id="rId6"/>
    <p:sldId id="263" r:id="rId7"/>
    <p:sldId id="264" r:id="rId8"/>
    <p:sldId id="265" r:id="rId9"/>
    <p:sldId id="267" r:id="rId10"/>
    <p:sldId id="266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462" autoAdjust="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2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08936-1952-4549-85E7-0142A94D92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2686F-CFEF-4F15-A5FC-3D9AA84854D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2254" y="1120676"/>
            <a:ext cx="105585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/>
            </a:lvl1pPr>
          </a:lstStyle>
          <a:p>
            <a:r>
              <a:rPr lang="zh-CN" altLang="en-US" sz="7200" dirty="0"/>
              <a:t>计算机图形学</a:t>
            </a:r>
            <a:endParaRPr lang="en-US" altLang="zh-CN" sz="7200" dirty="0"/>
          </a:p>
          <a:p>
            <a:endParaRPr lang="zh-CN" altLang="en-US" sz="7200" dirty="0"/>
          </a:p>
        </p:txBody>
      </p:sp>
      <p:sp>
        <p:nvSpPr>
          <p:cNvPr id="5" name="文本框 4"/>
          <p:cNvSpPr txBox="1"/>
          <p:nvPr/>
        </p:nvSpPr>
        <p:spPr>
          <a:xfrm>
            <a:off x="1324186" y="2884642"/>
            <a:ext cx="92547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/>
              <a:t>实验</a:t>
            </a:r>
            <a:r>
              <a:rPr lang="en-US" altLang="zh-CN" sz="4400" dirty="0"/>
              <a:t>3.2 </a:t>
            </a:r>
            <a:r>
              <a:rPr lang="zh-CN" altLang="en-US" sz="4400" dirty="0"/>
              <a:t>投影和硬阴影</a:t>
            </a:r>
            <a:endParaRPr lang="zh-CN" altLang="zh-CN" sz="4400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524000" y="4719871"/>
            <a:ext cx="9144000" cy="1017453"/>
          </a:xfrm>
        </p:spPr>
        <p:txBody>
          <a:bodyPr/>
          <a:lstStyle/>
          <a:p>
            <a:r>
              <a:rPr lang="zh-CN" altLang="en-US" dirty="0"/>
              <a:t>指导教师：周漾</a:t>
            </a:r>
            <a:endParaRPr lang="en-US" altLang="zh-CN" dirty="0"/>
          </a:p>
          <a:p>
            <a:r>
              <a:rPr lang="zh-CN" altLang="en-US" dirty="0"/>
              <a:t>助教：刘迎新、陈子冲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投影和硬阴影</a:t>
            </a:r>
            <a:endParaRPr lang="zh-CN" altLang="zh-CN" sz="4400" dirty="0">
              <a:latin typeface="+mj-ea"/>
              <a:ea typeface="+mj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86384" y="1665840"/>
            <a:ext cx="3906914" cy="3729247"/>
            <a:chOff x="1063548" y="1864592"/>
            <a:chExt cx="3629750" cy="3530495"/>
          </a:xfrm>
        </p:grpSpPr>
        <p:pic>
          <p:nvPicPr>
            <p:cNvPr id="6" name="Picture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63548" y="1864592"/>
              <a:ext cx="3629750" cy="3530495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063548" y="18645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682292" y="371777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2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995198" y="476628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3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5161992" y="1156937"/>
                <a:ext cx="6094476" cy="4932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66700" algn="just">
                  <a:lnSpc>
                    <a:spcPct val="150000"/>
                  </a:lnSpc>
                </a:pP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假设三角形任意一个顶点坐标为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，投影到投影平面之后的坐标为</a:t>
                </a:r>
                <a:r>
                  <a:rPr lang="en-US" altLang="zh-CN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，因为该点在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𝑥𝑂𝑧</m:t>
                    </m:r>
                  </m:oMath>
                </a14:m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平面上，所以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zh-CN" sz="1800" kern="100" dirty="0">
                    <a:effectLst/>
                    <a:latin typeface="等线" panose="02010600030101010101" pitchFamily="2" charset="-12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根据比例关系可得如下公式：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zh-CN" sz="1800" b="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kern="10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800" b="0" i="1" kern="10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kern="10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800" b="0" i="1" kern="10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CN" sz="1800" b="0" i="1" kern="10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b="0" i="1" kern="10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1800" b="0" i="1" kern="10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CN" sz="1800" b="0" i="1" kern="10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b="0" i="1" kern="10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kern="10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800" b="0" i="1" kern="10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1800" kern="100" dirty="0">
                  <a:effectLst/>
                  <a:latin typeface="等线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50000"/>
                  </a:lnSpc>
                </a:pPr>
                <a:r>
                  <a:rPr lang="zh-CN" altLang="en-US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令：</a:t>
                </a:r>
                <a:endParaRPr lang="en-US" altLang="zh-CN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kern="10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800" b="0" i="1" kern="10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50000"/>
                  </a:lnSpc>
                </a:pPr>
                <a:r>
                  <a:rPr lang="zh-CN" altLang="en-US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解得：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992" y="1156937"/>
                <a:ext cx="6094476" cy="4932825"/>
              </a:xfrm>
              <a:prstGeom prst="rect">
                <a:avLst/>
              </a:prstGeom>
              <a:blipFill rotWithShape="1">
                <a:blip r:embed="rId2"/>
                <a:stretch>
                  <a:fillRect l="-1" t="-12" r="8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0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3505227" y="4232110"/>
                <a:ext cx="9482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27" y="4232110"/>
                <a:ext cx="948279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3" t="-153" r="26" b="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486468" y="3126914"/>
                <a:ext cx="11674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4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4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14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4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14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sz="14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468" y="3126914"/>
                <a:ext cx="1167493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38" t="-57" r="15" b="1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投影和硬阴影</a:t>
            </a:r>
            <a:endParaRPr lang="zh-CN" altLang="zh-CN" sz="4400" b="1" dirty="0">
              <a:latin typeface="+mj-ea"/>
              <a:ea typeface="+mj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86384" y="1665840"/>
            <a:ext cx="3906914" cy="3729247"/>
            <a:chOff x="1063548" y="1864592"/>
            <a:chExt cx="3629750" cy="3530495"/>
          </a:xfrm>
        </p:grpSpPr>
        <p:pic>
          <p:nvPicPr>
            <p:cNvPr id="6" name="Picture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63548" y="1864592"/>
              <a:ext cx="3629750" cy="3530495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063548" y="18645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682292" y="371777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2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995198" y="476628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3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8" name="Rectangle 10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105654" y="1617735"/>
            <a:ext cx="7801325" cy="87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为了能够方便的通过矩阵表示出投影关系，我们将所有坐标设置在齐次坐标系下，那么投影关系就能表示成如下公式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910564" y="2832754"/>
          <a:ext cx="4191503" cy="1706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" imgW="2908300" imgH="939800" progId="Equation.DSMT4">
                  <p:embed/>
                </p:oleObj>
              </mc:Choice>
              <mc:Fallback>
                <p:oleObj name="" r:id="rId2" imgW="2908300" imgH="939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0564" y="2832754"/>
                        <a:ext cx="4191503" cy="17065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3"/>
              <p:cNvSpPr>
                <a:spLocks noChangeArrowheads="1"/>
              </p:cNvSpPr>
              <p:nvPr/>
            </p:nvSpPr>
            <p:spPr bwMode="auto">
              <a:xfrm>
                <a:off x="6096000" y="4588603"/>
                <a:ext cx="3703321" cy="13388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spAutoFit/>
              </a:bodyPr>
              <a:lstStyle>
                <a:lvl1pPr indent="2667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 Light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 Light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 Light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 Light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 Light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 Light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 Light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 Light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 Light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 Light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 Light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 Light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 Light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 Light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 Light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 Light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 Light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 Light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 Light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 Light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 Light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 Light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 Light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26670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8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4588603"/>
                <a:ext cx="3703321" cy="1338893"/>
              </a:xfrm>
              <a:prstGeom prst="rect">
                <a:avLst/>
              </a:prstGeom>
              <a:blipFill rotWithShape="1">
                <a:blip r:embed="rId4"/>
                <a:stretch>
                  <a:fillRect t="-7" b="3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4414882" y="5976804"/>
                <a:ext cx="53933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注意，这里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是世界坐标，不是局部坐标。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882" y="5976804"/>
                <a:ext cx="539333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7" t="-50" r="-1731" b="1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2486468" y="3126914"/>
                <a:ext cx="11674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4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4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14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4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14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sz="14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468" y="3126914"/>
                <a:ext cx="1167493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38" t="-57" r="15" b="1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3505227" y="4232110"/>
                <a:ext cx="9482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27" y="4232110"/>
                <a:ext cx="948279" cy="307777"/>
              </a:xfrm>
              <a:prstGeom prst="rect">
                <a:avLst/>
              </a:prstGeom>
              <a:blipFill rotWithShape="1">
                <a:blip r:embed="rId7"/>
                <a:stretch>
                  <a:fillRect l="-3" t="-153" r="26" b="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627" y="1231751"/>
            <a:ext cx="6601488" cy="529837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95528" y="1832684"/>
            <a:ext cx="3447288" cy="969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7598664" y="1728528"/>
                <a:ext cx="2762872" cy="4647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用于计算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𝑚𝑜𝑑𝑒𝑙𝑀𝑎𝑡𝑟𝑖𝑥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664" y="1728528"/>
                <a:ext cx="2762872" cy="464743"/>
              </a:xfrm>
              <a:prstGeom prst="rect">
                <a:avLst/>
              </a:prstGeom>
              <a:blipFill rotWithShape="1">
                <a:blip r:embed="rId2"/>
                <a:stretch>
                  <a:fillRect l="-9" t="-12" r="9" b="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/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 err="1">
                <a:latin typeface="Consolas" panose="020B0609020204030204" pitchFamily="49" charset="0"/>
                <a:ea typeface="+mj-ea"/>
              </a:rPr>
              <a:t>TriMesh.h</a:t>
            </a:r>
            <a:endParaRPr lang="zh-CN" altLang="zh-CN" sz="44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95528" y="4902020"/>
            <a:ext cx="3557016" cy="4746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7598663" y="4605840"/>
                <a:ext cx="3482043" cy="880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在实验</a:t>
                </a:r>
                <a:r>
                  <a:rPr lang="en-US" altLang="zh-CN" dirty="0"/>
                  <a:t>2.1 ~ 2.3 </a:t>
                </a:r>
                <a:r>
                  <a:rPr lang="zh-CN" altLang="en-US" dirty="0"/>
                  <a:t>中进行过介绍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𝑚𝑜𝑑𝑒𝑙𝑀𝑎𝑡𝑟𝑖𝑥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663" y="4605840"/>
                <a:ext cx="3482043" cy="880241"/>
              </a:xfrm>
              <a:prstGeom prst="rect">
                <a:avLst/>
              </a:prstGeom>
              <a:blipFill rotWithShape="1">
                <a:blip r:embed="rId3"/>
                <a:stretch>
                  <a:fillRect l="-7" t="-21" r="17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 err="1">
                <a:latin typeface="Consolas" panose="020B0609020204030204" pitchFamily="49" charset="0"/>
                <a:ea typeface="+mj-ea"/>
              </a:rPr>
              <a:t>Camera.h</a:t>
            </a:r>
            <a:endParaRPr lang="zh-CN" altLang="zh-CN" sz="4400" dirty="0">
              <a:latin typeface="Consolas" panose="020B0609020204030204" pitchFamily="49" charset="0"/>
              <a:ea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2020857"/>
            <a:ext cx="11717288" cy="3438095"/>
            <a:chOff x="125876" y="1371021"/>
            <a:chExt cx="11717288" cy="343809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85925" y="1371021"/>
              <a:ext cx="8295238" cy="3438095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604544" y="1425184"/>
              <a:ext cx="5335169" cy="62237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9093116" y="1425184"/>
                  <a:ext cx="2750048" cy="8802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dirty="0"/>
                    <a:t>计算</a:t>
                  </a:r>
                  <a14:m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𝑣𝑖𝑒𝑤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𝑀𝑎𝑡𝑟𝑖𝑥</m:t>
                      </m:r>
                    </m:oMath>
                  </a14:m>
                  <a:endParaRPr lang="en-US" altLang="zh-CN" dirty="0"/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dirty="0"/>
                    <a:t>计算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𝑝𝑟𝑜𝑗𝑒𝑐𝑡𝑖𝑜𝑛𝑀𝑎𝑡𝑟𝑖𝑥</m:t>
                      </m:r>
                    </m:oMath>
                  </a14:m>
                  <a:endParaRPr lang="en-US" altLang="zh-CN" dirty="0"/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3116" y="1425184"/>
                  <a:ext cx="2750048" cy="880241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文本框 3"/>
            <p:cNvSpPr txBox="1"/>
            <p:nvPr/>
          </p:nvSpPr>
          <p:spPr>
            <a:xfrm>
              <a:off x="125876" y="204685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25876" y="264731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2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5876" y="3429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3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>
                <a:latin typeface="Consolas" panose="020B0609020204030204" pitchFamily="49" charset="0"/>
                <a:ea typeface="+mj-ea"/>
              </a:rPr>
              <a:t>Camera.cpp</a:t>
            </a:r>
            <a:endParaRPr lang="zh-CN" altLang="zh-CN" sz="4400" dirty="0">
              <a:latin typeface="Consolas" panose="020B0609020204030204" pitchFamily="49" charset="0"/>
              <a:ea typeface="+mj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0849" y="2166651"/>
            <a:ext cx="7551904" cy="273578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160521" y="2312764"/>
            <a:ext cx="1353312" cy="3389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 err="1">
                <a:latin typeface="Consolas" panose="020B0609020204030204" pitchFamily="49" charset="0"/>
                <a:ea typeface="+mj-ea"/>
              </a:rPr>
              <a:t>fShader.glsl</a:t>
            </a:r>
            <a:endParaRPr lang="zh-CN" altLang="zh-CN" sz="4400" dirty="0">
              <a:latin typeface="Consolas" panose="020B0609020204030204" pitchFamily="49" charset="0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4902" y="1280246"/>
            <a:ext cx="6056250" cy="51348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93977" y="2769964"/>
            <a:ext cx="996695" cy="3389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661161" y="3626729"/>
            <a:ext cx="1429511" cy="338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r>
              <a:rPr lang="zh-CN" altLang="en-US"/>
              <a:t>任务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52500" y="1825625"/>
            <a:ext cx="6830695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76415" y="2552065"/>
            <a:ext cx="4261485" cy="685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根据上节课的内容补全</a:t>
            </a:r>
            <a:r>
              <a:rPr lang="en-US" altLang="zh-CN"/>
              <a:t> Camera.cpp </a:t>
            </a:r>
            <a:r>
              <a:rPr lang="zh-CN" altLang="en-US"/>
              <a:t>中的</a:t>
            </a:r>
            <a:r>
              <a:rPr lang="en-US" altLang="zh-CN"/>
              <a:t> lookAt/ortho/perspective </a:t>
            </a:r>
            <a:r>
              <a:rPr lang="zh-CN" altLang="en-US"/>
              <a:t>函数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>
                <a:latin typeface="Consolas" panose="020B0609020204030204" pitchFamily="49" charset="0"/>
                <a:ea typeface="+mj-ea"/>
              </a:rPr>
              <a:t>main.cpp</a:t>
            </a:r>
            <a:endParaRPr lang="zh-CN" altLang="zh-CN" sz="4400" dirty="0">
              <a:latin typeface="Consolas" panose="020B0609020204030204" pitchFamily="49" charset="0"/>
              <a:ea typeface="+mj-ea"/>
            </a:endParaRPr>
          </a:p>
        </p:txBody>
      </p:sp>
      <p:pic>
        <p:nvPicPr>
          <p:cNvPr id="8" name="图片 7" descr="图片包含 图形用户界面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34" y="1708104"/>
            <a:ext cx="5413190" cy="514989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711696" y="241245"/>
            <a:ext cx="4564070" cy="1712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display</a:t>
            </a:r>
            <a:r>
              <a:rPr lang="zh-CN" altLang="en-US" dirty="0"/>
              <a:t>函数中，应该完成以下三个绘制：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绘制红色三角形（已完成）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绘制黑色的阴影（</a:t>
            </a:r>
            <a:r>
              <a:rPr lang="en-US" altLang="zh-CN" dirty="0">
                <a:solidFill>
                  <a:srgbClr val="FF0000"/>
                </a:solidFill>
              </a:rPr>
              <a:t>TODO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绘制绿色的平面（已完成）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681" y="2361768"/>
            <a:ext cx="5424708" cy="366324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360921" y="2559652"/>
            <a:ext cx="1243583" cy="3389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ZTA5ZTY1YTQ5YmQxMzViMTQ3N2ZkNTUwZWYxMDdkNz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858</Words>
  <Application>WPS 演示</Application>
  <PresentationFormat>宽屏</PresentationFormat>
  <Paragraphs>81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Times New Roman</vt:lpstr>
      <vt:lpstr>Cambria Math</vt:lpstr>
      <vt:lpstr>等线</vt:lpstr>
      <vt:lpstr>等线 Light</vt:lpstr>
      <vt:lpstr>Consolas</vt:lpstr>
      <vt:lpstr>微软雅黑</vt:lpstr>
      <vt:lpstr>Arial Unicode MS</vt:lpstr>
      <vt:lpstr>Calibri</vt:lpstr>
      <vt:lpstr>Office 主题​​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VCC</dc:creator>
  <cp:lastModifiedBy>Reyn Morales</cp:lastModifiedBy>
  <cp:revision>407</cp:revision>
  <dcterms:created xsi:type="dcterms:W3CDTF">2021-09-06T11:12:00Z</dcterms:created>
  <dcterms:modified xsi:type="dcterms:W3CDTF">2023-10-30T02:27:20Z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3F4892D773CB4032B7F000707F4FEDDC_12</vt:lpwstr>
  </property>
  <property fmtid="{D5CDD505-2E9C-101B-9397-08002B2CF9AE}" pid="3" name="KSOProductBuildVer">
    <vt:lpwstr>2052-12.1.0.15712</vt:lpwstr>
  </property>
</Properties>
</file>