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3" r:id="rId4"/>
    <p:sldId id="274" r:id="rId5"/>
    <p:sldId id="275" r:id="rId6"/>
    <p:sldId id="272" r:id="rId7"/>
    <p:sldId id="261" r:id="rId9"/>
    <p:sldId id="262" r:id="rId10"/>
    <p:sldId id="263" r:id="rId11"/>
    <p:sldId id="264" r:id="rId12"/>
    <p:sldId id="266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462" autoAdjust="0"/>
  </p:normalViewPr>
  <p:slideViewPr>
    <p:cSldViewPr snapToGrid="0">
      <p:cViewPr varScale="1">
        <p:scale>
          <a:sx n="105" d="100"/>
          <a:sy n="10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08936-1952-4549-85E7-0142A94D92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2686F-CFEF-4F15-A5FC-3D9AA84854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D0BF-E51F-442B-A80C-8C177F1B57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49EEF-8E62-4B8B-9CE0-3C75AE312F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hyperlink" Target="http://devernay.free.fr/cours/opengl/materials.html" TargetMode="External"/><Relationship Id="rId1" Type="http://schemas.openxmlformats.org/officeDocument/2006/relationships/hyperlink" Target="http://www.it.hiof.no/~borres/j3d/explain/light/p-material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2254" y="1120676"/>
            <a:ext cx="10558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5400"/>
            </a:lvl1pPr>
          </a:lstStyle>
          <a:p>
            <a:r>
              <a:rPr lang="zh-CN" altLang="en-US" sz="7200" dirty="0"/>
              <a:t>计算机图形学</a:t>
            </a:r>
            <a:endParaRPr lang="en-US" altLang="zh-CN" sz="7200" dirty="0"/>
          </a:p>
          <a:p>
            <a:endParaRPr lang="zh-CN" altLang="en-US" sz="7200" dirty="0"/>
          </a:p>
        </p:txBody>
      </p:sp>
      <p:sp>
        <p:nvSpPr>
          <p:cNvPr id="5" name="文本框 4"/>
          <p:cNvSpPr txBox="1"/>
          <p:nvPr/>
        </p:nvSpPr>
        <p:spPr>
          <a:xfrm>
            <a:off x="1324186" y="2884642"/>
            <a:ext cx="92547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/>
              <a:t>实验</a:t>
            </a:r>
            <a:r>
              <a:rPr lang="en-US" altLang="zh-CN" sz="4400" dirty="0"/>
              <a:t>3.3 </a:t>
            </a:r>
            <a:r>
              <a:rPr lang="fr-FR" altLang="zh-CN" sz="4400" dirty="0"/>
              <a:t>Phong</a:t>
            </a:r>
            <a:r>
              <a:rPr lang="zh-CN" altLang="fr-FR" sz="4400" dirty="0"/>
              <a:t>反射模型（</a:t>
            </a:r>
            <a:r>
              <a:rPr lang="fr-FR" altLang="zh-CN" sz="4400" dirty="0"/>
              <a:t>1</a:t>
            </a:r>
            <a:r>
              <a:rPr lang="zh-CN" altLang="fr-FR" sz="4400" dirty="0"/>
              <a:t>）</a:t>
            </a:r>
            <a:endParaRPr lang="zh-CN" altLang="zh-CN" sz="4400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524000" y="4719871"/>
            <a:ext cx="9144000" cy="1017453"/>
          </a:xfrm>
        </p:spPr>
        <p:txBody>
          <a:bodyPr/>
          <a:lstStyle/>
          <a:p>
            <a:r>
              <a:rPr lang="zh-CN" altLang="en-US" dirty="0"/>
              <a:t>指导教师：周漾</a:t>
            </a:r>
            <a:endParaRPr lang="en-US" altLang="zh-CN" dirty="0"/>
          </a:p>
          <a:p>
            <a:r>
              <a:rPr lang="zh-CN" altLang="en-US" dirty="0"/>
              <a:t>助教：刘迎新、陈子冲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0" y="1260592"/>
            <a:ext cx="5237988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为了传递这些材质数据，我们实现了一个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bindLightAndMaterial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函数用于传递数据给着色器。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9948" y="1425184"/>
            <a:ext cx="6459894" cy="44318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5488" y="1233160"/>
                <a:ext cx="10963656" cy="3088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zh-CN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在顶点着色器中执行为每个顶点执行光照计算，为了简单考虑，我们这里假设衰减系数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sz="1800" i="1" kern="10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𝑏𝑑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8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𝑏𝑑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func>
                            <m:func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𝒍</m:t>
                                  </m:r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n-US" altLang="zh-CN" sz="1800" b="1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 Light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 Light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𝑚𝑎𝑥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𝒓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  <m:r>
                                <a:rPr lang="en-US" altLang="zh-CN" sz="1800" b="1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p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 Light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 Light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</a:pP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Phong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反射模型涉及到的四个向量，并归一化，其中使用的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normalize(a)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函数和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reflect(</a:t>
                </a:r>
                <a:r>
                  <a:rPr lang="en-US" altLang="zh-CN" sz="1800" kern="100" dirty="0" err="1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in,norm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函数均为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GLSL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语言内置函数，分别是归一化向量和依据入射向量和法向量计算反射向量。请根据图示计算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V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四个分量：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50000"/>
                  </a:lnSpc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88" y="1233160"/>
                <a:ext cx="10963656" cy="3088602"/>
              </a:xfrm>
              <a:prstGeom prst="rect">
                <a:avLst/>
              </a:prstGeom>
              <a:blipFill rotWithShape="1">
                <a:blip r:embed="rId1"/>
                <a:stretch>
                  <a:fillRect l="-5" t="-20" r="2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224" y="4146042"/>
            <a:ext cx="7360920" cy="2300288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4146042"/>
            <a:ext cx="3539737" cy="23002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Table 3"/>
          <p:cNvGraphicFramePr>
            <a:graphicFrameLocks noGrp="1"/>
          </p:cNvGraphicFramePr>
          <p:nvPr/>
        </p:nvGraphicFramePr>
        <p:xfrm>
          <a:off x="900180" y="3162088"/>
          <a:ext cx="9466408" cy="336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17333"/>
                <a:gridCol w="5149075"/>
              </a:tblGrid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向量操作函数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简要描述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length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的长度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distance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p0, TYPE p1)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p0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p1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之间的距离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float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dot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x, TYPE 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y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的点乘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vec3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cross</a:t>
                      </a:r>
                      <a:r>
                        <a:rPr lang="en-US" sz="1800" u="none" strike="noStrike" baseline="0" dirty="0">
                          <a:effectLst/>
                          <a:latin typeface="+mj-lt"/>
                          <a:ea typeface="仿宋" panose="02010609060101010101" pitchFamily="49" charset="-122"/>
                        </a:rPr>
                        <a:t>(vec3 x, vec3 y)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y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的叉乘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normalize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x)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归一化，返回长度为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1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，方向和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相同的向量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reflect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I, TYPE N)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入射方向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I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r>
                        <a:rPr lang="zh-CN" alt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法向量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N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，返回反射向量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（注意这里入射方向为光线射到表面位置的方向）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refract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(TYPE I, TYPE N, float era)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入射方向、</a:t>
                      </a:r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归一化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法向量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N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和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折射率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era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，返回折射向量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仿宋" panose="02010609060101010101" pitchFamily="49" charset="-122"/>
                          <a:cs typeface="+mn-cs"/>
                        </a:rPr>
                        <a:t>（注意这里入射方向为光线射到表面位置的方向）</a:t>
                      </a:r>
                      <a:endParaRPr lang="en-US" altLang="zh-CN" sz="1800" b="0" i="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5"/>
          <p:cNvGraphicFramePr>
            <a:graphicFrameLocks noGrp="1"/>
          </p:cNvGraphicFramePr>
          <p:nvPr/>
        </p:nvGraphicFramePr>
        <p:xfrm>
          <a:off x="900180" y="1772656"/>
          <a:ext cx="8061614" cy="1125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04434"/>
                <a:gridCol w="3757180"/>
              </a:tblGrid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数值运算函数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简要描述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abs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floor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ceil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max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()/</a:t>
                      </a:r>
                      <a:r>
                        <a:rPr lang="en-US" altLang="zh-CN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min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常用函数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57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clamp</a:t>
                      </a: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(TYPE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 x, TYPE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minVal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, TYPE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maxVal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min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1800" b="1" i="1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  <a:cs typeface="+mn-cs"/>
                        </a:rPr>
                        <a:t>max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x,minVal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maxVal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仿宋" panose="02010609060101010101" pitchFamily="49" charset="-122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仿宋" panose="02010609060101010101" pitchFamily="49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Content Placeholder 2"/>
          <p:cNvSpPr txBox="1"/>
          <p:nvPr/>
        </p:nvSpPr>
        <p:spPr>
          <a:xfrm>
            <a:off x="494128" y="1253331"/>
            <a:ext cx="10515600" cy="519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b="1" dirty="0">
                <a:latin typeface="+mj-lt"/>
                <a:ea typeface="仿宋" panose="02010609060101010101" pitchFamily="49" charset="-122"/>
              </a:rPr>
              <a:t>GLSL</a:t>
            </a:r>
            <a:r>
              <a:rPr lang="zh-CN" altLang="en-US" b="1" dirty="0">
                <a:latin typeface="+mj-lt"/>
                <a:ea typeface="仿宋" panose="02010609060101010101" pitchFamily="49" charset="-122"/>
              </a:rPr>
              <a:t>内置函数（部分）</a:t>
            </a:r>
            <a:r>
              <a:rPr lang="en-US" altLang="zh-CN" b="1" dirty="0">
                <a:latin typeface="+mj-lt"/>
                <a:ea typeface="仿宋" panose="02010609060101010101" pitchFamily="49" charset="-122"/>
              </a:rPr>
              <a:t>:</a:t>
            </a:r>
            <a:endParaRPr lang="en-US" altLang="zh-CN" b="1" dirty="0">
              <a:latin typeface="+mj-lt"/>
              <a:ea typeface="仿宋" panose="02010609060101010101" pitchFamily="49" charset="-122"/>
            </a:endParaRPr>
          </a:p>
          <a:p>
            <a:pPr algn="l">
              <a:lnSpc>
                <a:spcPct val="100000"/>
              </a:lnSpc>
            </a:pPr>
            <a:endParaRPr lang="en-US" altLang="zh-CN" b="1" dirty="0">
              <a:latin typeface="+mj-lt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8590" y="1425184"/>
            <a:ext cx="6094476" cy="279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再依据公式，计算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漫反射分量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镜面反射分量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。代码中会使用到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GLSL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语言内置函数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dot(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max(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，作用分别是向量点积和取两者最大值，具体使用方法请参考相关文档。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9888" y="4552860"/>
            <a:ext cx="6094476" cy="169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最后为</a:t>
            </a:r>
            <a:r>
              <a:rPr lang="zh-CN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累加三个部分的颜色分量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，得到每个顶点的颜色如下，颜色相加后最后一维的透明度需要进行修正。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b="18747"/>
          <a:stretch>
            <a:fillRect/>
          </a:stretch>
        </p:blipFill>
        <p:spPr bwMode="auto">
          <a:xfrm>
            <a:off x="6943724" y="1553157"/>
            <a:ext cx="5006189" cy="3127676"/>
          </a:xfrm>
          <a:prstGeom prst="rect">
            <a:avLst/>
          </a:prstGeom>
          <a:ln>
            <a:noFill/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724" y="4970699"/>
            <a:ext cx="2946896" cy="8561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3.	</a:t>
            </a:r>
            <a:r>
              <a:rPr lang="zh-CN" altLang="en-US" sz="4400" b="1" dirty="0">
                <a:latin typeface="+mj-ea"/>
                <a:ea typeface="+mj-ea"/>
              </a:rPr>
              <a:t>材质应用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5880" y="1105177"/>
            <a:ext cx="11237272" cy="2541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曲面上某一点的颜色是光照和材质共同作用的结果，相同颜色的光照射在不同材质的物体上会得到不同的颜色，在代码中创建材质对象并应用到光照的计算中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设置材质对象，材质的属性有环境反射率、漫反射率、镜面反射率、（自发光系数）、高光系数等组成。可以参考这些网页提供的材质参数进行绘制。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1"/>
              </a:rPr>
              <a:t>http://www.it.hiof.no/~borres/j3d/explain/light/p-materials.html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/>
              </a:rPr>
              <a:t>http://devernay.free.fr/cours/opengl/materials.html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-3389" b="-3540"/>
          <a:stretch>
            <a:fillRect/>
          </a:stretch>
        </p:blipFill>
        <p:spPr>
          <a:xfrm>
            <a:off x="1391238" y="3654506"/>
            <a:ext cx="9409524" cy="30754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4.	</a:t>
            </a:r>
            <a:r>
              <a:rPr lang="zh-CN" altLang="en-US" sz="4400" b="1" dirty="0">
                <a:latin typeface="+mj-ea"/>
                <a:ea typeface="+mj-ea"/>
              </a:rPr>
              <a:t>添加更多交互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65880" y="1425184"/>
            <a:ext cx="11237272" cy="1701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通过交互地改变物体、光源、材质、相机等参数进一步了解使用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Phong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反射模型实现的光照效果。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尝试为光源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设置交互：如鼠标设置光源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位置（已实现）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尝试为材质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material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设置交互：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1~9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增减反射系数，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增减高光指数（实现一半）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c)	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尝试旋转或平移物体相机，从不同角度观察光照效果（已实现）</a:t>
            </a:r>
            <a:endParaRPr lang="zh-CN" altLang="en-US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5.	</a:t>
            </a:r>
            <a:r>
              <a:rPr lang="zh-CN" altLang="en-US" sz="4400" b="1" dirty="0">
                <a:latin typeface="+mj-ea"/>
                <a:ea typeface="+mj-ea"/>
              </a:rPr>
              <a:t>最终结果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7774" y="1097313"/>
            <a:ext cx="7824978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下面分别为初始结果、添加漫反射结果、添加镜面反射结果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分别为相同光源不同材质的结果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右图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为调整光源位置后的结果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894" y="1622949"/>
            <a:ext cx="1767063" cy="187563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607" y="1622949"/>
            <a:ext cx="1767713" cy="18734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320" y="1620070"/>
            <a:ext cx="1767063" cy="18734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4302" y="4410783"/>
            <a:ext cx="2030718" cy="215231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5020" y="4418771"/>
            <a:ext cx="2022730" cy="21443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488" y="4410501"/>
            <a:ext cx="2030718" cy="21525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978" y="4402513"/>
            <a:ext cx="2038253" cy="21605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76861" y="4116518"/>
            <a:ext cx="11475016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即使在黑暗的情况下，世界上通常也仍然有一些光亮（月亮、远处的光），所以物体几乎永远不会是完全黑暗的。为了模拟这个，我们会使用一个环境光照常量，它永远会给物体一些颜色。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模拟光源对物体的方向性影响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(Directional Impact)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。它是冯氏光照模型中视觉上最显著的分量。物体的某一部分越是正对着光源，它就会越亮。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模拟有光泽物体上面出现的亮点。镜面光照的颜色相比于物体的颜色会更倾向于光的颜色。</a:t>
            </a:r>
            <a:endParaRPr lang="zh-CN" altLang="en-US" b="0" i="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65" y="1757342"/>
            <a:ext cx="8195670" cy="221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230028" y="1097313"/>
          <a:ext cx="3968681" cy="566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" r:id="rId2" imgW="1612900" imgH="241300" progId="Equation.DSMT4">
                  <p:embed/>
                </p:oleObj>
              </mc:Choice>
              <mc:Fallback>
                <p:oleObj name="" r:id="rId2" imgW="16129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028" y="1097313"/>
                        <a:ext cx="3968681" cy="5669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49224" y="1417320"/>
            <a:ext cx="11018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环境光照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(Ambient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3990" y="1376645"/>
            <a:ext cx="1472635" cy="4352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458" y="1884293"/>
            <a:ext cx="2426037" cy="42961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767" y="3280942"/>
            <a:ext cx="3892723" cy="280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077" y="3280942"/>
            <a:ext cx="3792319" cy="27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418" y="1775386"/>
            <a:ext cx="3891582" cy="647424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619964" y="619439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漫反射光照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(Diffuse Lighting)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905981" y="6122065"/>
            <a:ext cx="4222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990" y="2443535"/>
            <a:ext cx="5325810" cy="4677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6740" y="1271016"/>
            <a:ext cx="1101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镜面光照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(Specular Lighting)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：高光的反光度（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Shininess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4071" y="1191308"/>
            <a:ext cx="5325810" cy="467752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711" y="2382217"/>
            <a:ext cx="6833316" cy="400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/>
        </p:nvSpPr>
        <p:spPr>
          <a:xfrm>
            <a:off x="6000750" y="6391095"/>
            <a:ext cx="610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3607" y="1688709"/>
                <a:ext cx="10515600" cy="211519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三种相互作用：环境光反射、漫反射、镜面反射</a:t>
                </a: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latin typeface="+mj-lt"/>
                    <a:ea typeface="仿宋" panose="02010609060101010101" pitchFamily="49" charset="-122"/>
                  </a:rPr>
                  <a:t>模型公式：</a:t>
                </a:r>
                <a:endParaRPr lang="en-US" altLang="zh-CN" sz="2400" dirty="0">
                  <a:latin typeface="+mj-lt"/>
                  <a:ea typeface="仿宋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𝐼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𝑎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𝑏𝑑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𝑑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𝑙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⋅</m:t>
                                      </m:r>
                                      <m:r>
                                        <a:rPr lang="en-US" altLang="zh-CN" sz="1800" b="0" i="1" smtClean="0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𝑠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仿宋" panose="02010609060101010101" pitchFamily="49" charset="-122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𝑟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⋅</m:t>
                                          </m:r>
                                          <m:r>
                                            <a:rPr lang="en-US" altLang="zh-CN" sz="1800" i="1">
                                              <a:latin typeface="Cambria Math" panose="02040503050406030204" pitchFamily="18" charset="0"/>
                                              <a:ea typeface="仿宋" panose="02010609060101010101" pitchFamily="49" charset="-122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ea typeface="仿宋" panose="02010609060101010101" pitchFamily="49" charset="-122"/>
                                        </a:rPr>
                                        <m:t>𝛼</m:t>
                                      </m:r>
                                    </m:sup>
                                  </m:s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ea typeface="仿宋" panose="02010609060101010101" pitchFamily="49" charset="-122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800" i="1" dirty="0">
                  <a:latin typeface="+mj-lt"/>
                  <a:ea typeface="仿宋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607" y="1688709"/>
                <a:ext cx="10515600" cy="2115195"/>
              </a:xfrm>
              <a:blipFill rotWithShape="1">
                <a:blip r:embed="rId1"/>
                <a:stretch>
                  <a:fillRect l="-5" t="-12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反射模型</a:t>
            </a:r>
            <a:endParaRPr lang="zh-CN" altLang="zh-CN" sz="4400" dirty="0">
              <a:latin typeface="+mj-ea"/>
              <a:ea typeface="+mj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31" y="4214705"/>
            <a:ext cx="10092876" cy="211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r="52116"/>
          <a:stretch>
            <a:fillRect/>
          </a:stretch>
        </p:blipFill>
        <p:spPr>
          <a:xfrm>
            <a:off x="720834" y="2843425"/>
            <a:ext cx="5102589" cy="27339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79" y="3428999"/>
            <a:ext cx="5074009" cy="21484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0" y="1532140"/>
                <a:ext cx="6094476" cy="876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>
                  <a:lnSpc>
                    <a:spcPct val="150000"/>
                  </a:lnSpc>
                </a:pPr>
                <a:r>
                  <a:rPr lang="en-US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	(a) 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计算</a:t>
                </a:r>
                <a:r>
                  <a:rPr lang="zh-CN" altLang="zh-CN" sz="1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面片法向量</a:t>
                </a:r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：给定三角形的三个顶点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18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，法向量为：</a:t>
                </a:r>
                <a14:m>
                  <m:oMath xmlns:m="http://schemas.openxmlformats.org/officeDocument/2006/math"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)×</m:t>
                    </m:r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32140"/>
                <a:ext cx="6094476" cy="876458"/>
              </a:xfrm>
              <a:prstGeom prst="rect">
                <a:avLst/>
              </a:prstGeom>
              <a:blipFill rotWithShape="1">
                <a:blip r:embed="rId3"/>
                <a:stretch>
                  <a:fillRect t="-59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8999" r="-1"/>
          <a:stretch>
            <a:fillRect/>
          </a:stretch>
        </p:blipFill>
        <p:spPr>
          <a:xfrm>
            <a:off x="439617" y="2787640"/>
            <a:ext cx="5434822" cy="27339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369" y="1971382"/>
            <a:ext cx="5435575" cy="35674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116844" y="1367162"/>
            <a:ext cx="6094476" cy="876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(b)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计算顶点法向量：给定顶点所在面片的法向量，顶点的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平均法向量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为法向量的和。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9" y="327872"/>
            <a:ext cx="5884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1. </a:t>
            </a:r>
            <a:r>
              <a:rPr lang="zh-CN" altLang="en-US" sz="4400" b="1" dirty="0">
                <a:latin typeface="+mj-ea"/>
                <a:ea typeface="+mj-ea"/>
              </a:rPr>
              <a:t>法向量的计算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" y="1425184"/>
            <a:ext cx="6094476" cy="3784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(c)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我们计算好法向量后，和顶点坐标类似，我们需要将其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数据传递给着色器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，为此我们在顶点着色器文件内新加了一个法向量变量。同时我们给保存缓存对象的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openGLObject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结构体内新加了一个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nLocation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。参照顶点坐标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vPosition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的写法，在</a:t>
            </a:r>
            <a:r>
              <a:rPr lang="en-US" altLang="zh-CN" sz="18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函数中将传递法向量的代码补全，注意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BUFFER_OFFSET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的数值在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bindObjectAndData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函数中我们需要将法向量数据传递给着色器，具体写法参考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vPosition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的代码。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5297" y="1297338"/>
            <a:ext cx="5474956" cy="49748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9888" y="327872"/>
            <a:ext cx="100028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+mj-ea"/>
                <a:ea typeface="+mj-ea"/>
              </a:rPr>
              <a:t>2. </a:t>
            </a:r>
            <a:r>
              <a:rPr lang="zh-CN" altLang="en-US" sz="4400" b="1" dirty="0">
                <a:latin typeface="+mj-ea"/>
                <a:ea typeface="+mj-ea"/>
              </a:rPr>
              <a:t>在顶点着色器中实现</a:t>
            </a:r>
            <a:r>
              <a:rPr lang="en-US" altLang="zh-CN" sz="4400" b="1" dirty="0" err="1">
                <a:latin typeface="+mj-ea"/>
                <a:ea typeface="+mj-ea"/>
              </a:rPr>
              <a:t>Phong</a:t>
            </a:r>
            <a:r>
              <a:rPr lang="zh-CN" altLang="en-US" sz="4400" b="1" dirty="0">
                <a:latin typeface="+mj-ea"/>
                <a:ea typeface="+mj-ea"/>
              </a:rPr>
              <a:t>光照模型</a:t>
            </a:r>
            <a:endParaRPr lang="zh-CN" altLang="zh-CN" sz="4400" dirty="0">
              <a:latin typeface="+mj-ea"/>
              <a:ea typeface="+mj-ea"/>
            </a:endParaRPr>
          </a:p>
        </p:txBody>
      </p:sp>
      <p:sp>
        <p:nvSpPr>
          <p:cNvPr id="18" name="Rectangle 10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24" y="1425184"/>
            <a:ext cx="6234684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AutoNum type="alphaLcParenR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使用封装在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TriMesh.h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TriMesh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类，读入球模型。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设置光源，光源对象由光源位置环境光、漫反射光、镜面反射光组成。物体材质着由高光系数、环境光、漫反射光、镜面反射光参数组成。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AutoNum type="alphaLcParenR"/>
            </a:pP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382" y="1580988"/>
            <a:ext cx="4204676" cy="417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382" y="2898791"/>
            <a:ext cx="5705514" cy="363133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0afb2730-7be5-43e8-bda3-97c15b5ae794"/>
  <p:tag name="COMMONDATA" val="eyJoZGlkIjoiN2Y2NjcwNmUxMjdlY2VlYTFhYzZkZjhiODdiYjBiNGYifQ=="/>
  <p:tag name="commondata" val="eyJoZGlkIjoiZTA5ZTY1YTQ5YmQxMzViMTQ3N2ZkNTUwZWYxMDdkNz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2663</Words>
  <Application>WPS 演示</Application>
  <PresentationFormat>宽屏</PresentationFormat>
  <Paragraphs>159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等线</vt:lpstr>
      <vt:lpstr>微软雅黑</vt:lpstr>
      <vt:lpstr>仿宋</vt:lpstr>
      <vt:lpstr>Cambria Math</vt:lpstr>
      <vt:lpstr>等线 Light</vt:lpstr>
      <vt:lpstr>Arial Unicode MS</vt:lpstr>
      <vt:lpstr>Calibri</vt:lpstr>
      <vt:lpstr>Office 主题​​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VCC</dc:creator>
  <cp:lastModifiedBy>Reyn Morales</cp:lastModifiedBy>
  <cp:revision>511</cp:revision>
  <dcterms:created xsi:type="dcterms:W3CDTF">2021-09-06T11:12:00Z</dcterms:created>
  <dcterms:modified xsi:type="dcterms:W3CDTF">2023-11-08T01:02:55Z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1DD8C903E447438E802D0D419F2E0421</vt:lpwstr>
  </property>
  <property fmtid="{D5CDD505-2E9C-101B-9397-08002B2CF9AE}" pid="3" name="KSOProductBuildVer">
    <vt:lpwstr>2052-12.1.0.15712</vt:lpwstr>
  </property>
</Properties>
</file>