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272" r:id="rId4"/>
    <p:sldId id="277" r:id="rId6"/>
    <p:sldId id="261" r:id="rId7"/>
    <p:sldId id="262" r:id="rId8"/>
    <p:sldId id="263" r:id="rId9"/>
    <p:sldId id="264" r:id="rId10"/>
    <p:sldId id="266" r:id="rId11"/>
    <p:sldId id="265" r:id="rId12"/>
    <p:sldId id="278" r:id="rId13"/>
    <p:sldId id="267" r:id="rId14"/>
    <p:sldId id="268" r:id="rId15"/>
    <p:sldId id="269" r:id="rId16"/>
    <p:sldId id="270" r:id="rId17"/>
    <p:sldId id="271" r:id="rId18"/>
    <p:sldId id="276" r:id="rId19"/>
    <p:sldId id="279" r:id="rId20"/>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81" autoAdjust="0"/>
    <p:restoredTop sz="92462" autoAdjust="0"/>
  </p:normalViewPr>
  <p:slideViewPr>
    <p:cSldViewPr snapToGrid="0">
      <p:cViewPr varScale="1">
        <p:scale>
          <a:sx n="120" d="100"/>
          <a:sy n="120" d="100"/>
        </p:scale>
        <p:origin x="25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gs" Target="tags/tag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308936-1952-4549-85E7-0142A94D92C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2686F-CFEF-4F15-A5FC-3D9AA84854D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F62686F-CFEF-4F15-A5FC-3D9AA84854D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439D0BF-E51F-442B-A80C-8C177F1B5761}"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D249EEF-8E62-4B8B-9CE0-3C75AE312FA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39D0BF-E51F-442B-A80C-8C177F1B5761}"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49EEF-8E62-4B8B-9CE0-3C75AE312FA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21.png"/><Relationship Id="rId2" Type="http://schemas.openxmlformats.org/officeDocument/2006/relationships/hyperlink" Target="http://devernay.free.fr/cours/opengl/materials.html" TargetMode="External"/><Relationship Id="rId1" Type="http://schemas.openxmlformats.org/officeDocument/2006/relationships/hyperlink" Target="http://www.it.hiof.no/~borres/j3d/explain/light/p-materials.html"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png"/><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72254" y="1120676"/>
            <a:ext cx="10558583" cy="2308324"/>
          </a:xfrm>
          <a:prstGeom prst="rect">
            <a:avLst/>
          </a:prstGeom>
          <a:noFill/>
        </p:spPr>
        <p:txBody>
          <a:bodyPr wrap="square" rtlCol="0">
            <a:spAutoFit/>
          </a:bodyPr>
          <a:lstStyle>
            <a:defPPr>
              <a:defRPr lang="zh-CN"/>
            </a:defPPr>
            <a:lvl1pPr algn="ctr">
              <a:defRPr sz="5400"/>
            </a:lvl1pPr>
          </a:lstStyle>
          <a:p>
            <a:r>
              <a:rPr lang="zh-CN" altLang="en-US" sz="7200" dirty="0"/>
              <a:t>计算机图形学</a:t>
            </a:r>
            <a:endParaRPr lang="en-US" altLang="zh-CN" sz="7200" dirty="0"/>
          </a:p>
          <a:p>
            <a:endParaRPr lang="zh-CN" altLang="en-US" sz="7200" dirty="0"/>
          </a:p>
        </p:txBody>
      </p:sp>
      <p:sp>
        <p:nvSpPr>
          <p:cNvPr id="5" name="文本框 4"/>
          <p:cNvSpPr txBox="1"/>
          <p:nvPr/>
        </p:nvSpPr>
        <p:spPr>
          <a:xfrm>
            <a:off x="1324186" y="2884642"/>
            <a:ext cx="9254718" cy="769441"/>
          </a:xfrm>
          <a:prstGeom prst="rect">
            <a:avLst/>
          </a:prstGeom>
          <a:noFill/>
        </p:spPr>
        <p:txBody>
          <a:bodyPr wrap="square">
            <a:spAutoFit/>
          </a:bodyPr>
          <a:lstStyle/>
          <a:p>
            <a:pPr algn="ctr"/>
            <a:r>
              <a:rPr lang="zh-CN" altLang="en-US" sz="4400" dirty="0"/>
              <a:t>实验</a:t>
            </a:r>
            <a:r>
              <a:rPr lang="en-US" altLang="zh-CN" sz="4400" dirty="0"/>
              <a:t>3.4 </a:t>
            </a:r>
            <a:r>
              <a:rPr lang="fr-FR" altLang="zh-CN" sz="4400" dirty="0"/>
              <a:t>Phong</a:t>
            </a:r>
            <a:r>
              <a:rPr lang="zh-CN" altLang="fr-FR" sz="4400" dirty="0"/>
              <a:t>反射模型（</a:t>
            </a:r>
            <a:r>
              <a:rPr lang="fr-FR" altLang="zh-CN" sz="4400" dirty="0"/>
              <a:t>2</a:t>
            </a:r>
            <a:r>
              <a:rPr lang="zh-CN" altLang="fr-FR" sz="4400" dirty="0"/>
              <a:t>）</a:t>
            </a:r>
            <a:endParaRPr lang="zh-CN" altLang="zh-CN" sz="4400" dirty="0"/>
          </a:p>
        </p:txBody>
      </p:sp>
      <p:sp>
        <p:nvSpPr>
          <p:cNvPr id="6" name="副标题 2"/>
          <p:cNvSpPr>
            <a:spLocks noGrp="1"/>
          </p:cNvSpPr>
          <p:nvPr>
            <p:ph type="subTitle" idx="1"/>
          </p:nvPr>
        </p:nvSpPr>
        <p:spPr>
          <a:xfrm>
            <a:off x="1524000" y="4719871"/>
            <a:ext cx="9144000" cy="1017453"/>
          </a:xfrm>
        </p:spPr>
        <p:txBody>
          <a:bodyPr/>
          <a:lstStyle/>
          <a:p>
            <a:r>
              <a:rPr lang="zh-CN" altLang="en-US" dirty="0"/>
              <a:t>指导教师：周漾</a:t>
            </a:r>
            <a:endParaRPr lang="en-US" altLang="zh-CN" dirty="0"/>
          </a:p>
          <a:p>
            <a:r>
              <a:rPr lang="zh-CN" altLang="en-US"/>
              <a:t>助教：刘迎新、陈子冲</a:t>
            </a:r>
            <a:endParaRPr lang="en-US" altLang="zh-CN" dirty="0"/>
          </a:p>
          <a:p>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pSp>
        <p:nvGrpSpPr>
          <p:cNvPr id="14" name="组合 13"/>
          <p:cNvGrpSpPr/>
          <p:nvPr/>
        </p:nvGrpSpPr>
        <p:grpSpPr>
          <a:xfrm>
            <a:off x="161358" y="1625284"/>
            <a:ext cx="12030642" cy="1719535"/>
            <a:chOff x="161358" y="1425184"/>
            <a:chExt cx="12030642" cy="1719535"/>
          </a:xfrm>
        </p:grpSpPr>
        <p:pic>
          <p:nvPicPr>
            <p:cNvPr id="7" name="Picture 2" descr="coordinate_systems"/>
            <p:cNvPicPr>
              <a:picLocks noChangeAspect="1" noChangeArrowheads="1"/>
            </p:cNvPicPr>
            <p:nvPr/>
          </p:nvPicPr>
          <p:blipFill rotWithShape="1">
            <a:blip r:embed="rId1">
              <a:extLst>
                <a:ext uri="{28A0092B-C50C-407E-A947-70E740481C1C}">
                  <a14:useLocalDpi xmlns:a14="http://schemas.microsoft.com/office/drawing/2010/main" val="0"/>
                </a:ext>
              </a:extLst>
            </a:blip>
            <a:srcRect b="50000"/>
            <a:stretch>
              <a:fillRect/>
            </a:stretch>
          </p:blipFill>
          <p:spPr bwMode="auto">
            <a:xfrm>
              <a:off x="161358" y="1483172"/>
              <a:ext cx="6747400" cy="166154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coordinate_systems"/>
            <p:cNvPicPr>
              <a:picLocks noChangeAspect="1" noChangeArrowheads="1"/>
            </p:cNvPicPr>
            <p:nvPr/>
          </p:nvPicPr>
          <p:blipFill rotWithShape="1">
            <a:blip r:embed="rId1">
              <a:extLst>
                <a:ext uri="{28A0092B-C50C-407E-A947-70E740481C1C}">
                  <a14:useLocalDpi xmlns:a14="http://schemas.microsoft.com/office/drawing/2010/main" val="0"/>
                </a:ext>
              </a:extLst>
            </a:blip>
            <a:srcRect t="48523"/>
            <a:stretch>
              <a:fillRect/>
            </a:stretch>
          </p:blipFill>
          <p:spPr bwMode="auto">
            <a:xfrm>
              <a:off x="5638262" y="1425184"/>
              <a:ext cx="6553738" cy="1661549"/>
            </a:xfrm>
            <a:prstGeom prst="rect">
              <a:avLst/>
            </a:prstGeom>
            <a:noFill/>
            <a:extLst>
              <a:ext uri="{909E8E84-426E-40DD-AFC4-6F175D3DCCD1}">
                <a14:hiddenFill xmlns:a14="http://schemas.microsoft.com/office/drawing/2010/main">
                  <a:solidFill>
                    <a:srgbClr val="FFFFFF"/>
                  </a:solidFill>
                </a14:hiddenFill>
              </a:ext>
            </a:extLst>
          </p:spPr>
        </p:pic>
      </p:grpSp>
      <p:pic>
        <p:nvPicPr>
          <p:cNvPr id="3" name="图片 2"/>
          <p:cNvPicPr>
            <a:picLocks noChangeAspect="1"/>
          </p:cNvPicPr>
          <p:nvPr/>
        </p:nvPicPr>
        <p:blipFill>
          <a:blip r:embed="rId2"/>
          <a:stretch>
            <a:fillRect/>
          </a:stretch>
        </p:blipFill>
        <p:spPr>
          <a:xfrm>
            <a:off x="329888" y="3968223"/>
            <a:ext cx="5152381" cy="2171429"/>
          </a:xfrm>
          <a:prstGeom prst="rect">
            <a:avLst/>
          </a:prstGeom>
        </p:spPr>
      </p:pic>
      <p:sp>
        <p:nvSpPr>
          <p:cNvPr id="4" name="文本框 3"/>
          <p:cNvSpPr txBox="1"/>
          <p:nvPr/>
        </p:nvSpPr>
        <p:spPr>
          <a:xfrm>
            <a:off x="329888" y="3496596"/>
            <a:ext cx="2799164" cy="369332"/>
          </a:xfrm>
          <a:prstGeom prst="rect">
            <a:avLst/>
          </a:prstGeom>
          <a:noFill/>
        </p:spPr>
        <p:txBody>
          <a:bodyPr wrap="none" rtlCol="0">
            <a:spAutoFit/>
          </a:bodyPr>
          <a:lstStyle/>
          <a:p>
            <a:r>
              <a:rPr lang="zh-CN" altLang="en-US" dirty="0">
                <a:solidFill>
                  <a:srgbClr val="FF0000"/>
                </a:solidFill>
                <a:latin typeface="Consolas" panose="020B0609020204030204" pitchFamily="49" charset="0"/>
              </a:rPr>
              <a:t>实验</a:t>
            </a:r>
            <a:r>
              <a:rPr lang="en-US" altLang="zh-CN" dirty="0">
                <a:solidFill>
                  <a:srgbClr val="FF0000"/>
                </a:solidFill>
                <a:latin typeface="Consolas" panose="020B0609020204030204" pitchFamily="49" charset="0"/>
              </a:rPr>
              <a:t>3.3 </a:t>
            </a:r>
            <a:r>
              <a:rPr lang="en-US" altLang="zh-CN" dirty="0" err="1">
                <a:solidFill>
                  <a:srgbClr val="FF0000"/>
                </a:solidFill>
                <a:latin typeface="Consolas" panose="020B0609020204030204" pitchFamily="49" charset="0"/>
              </a:rPr>
              <a:t>vshader.glsl</a:t>
            </a:r>
            <a:r>
              <a:rPr lang="en-US" altLang="zh-CN" dirty="0">
                <a:solidFill>
                  <a:srgbClr val="FF0000"/>
                </a:solidFill>
                <a:latin typeface="Consolas" panose="020B0609020204030204" pitchFamily="49" charset="0"/>
              </a:rPr>
              <a:t>:</a:t>
            </a:r>
            <a:endParaRPr lang="zh-CN" altLang="en-US" dirty="0">
              <a:solidFill>
                <a:srgbClr val="FF0000"/>
              </a:solidFill>
              <a:latin typeface="Consolas" panose="020B0609020204030204" pitchFamily="49" charset="0"/>
            </a:endParaRPr>
          </a:p>
        </p:txBody>
      </p:sp>
      <p:sp>
        <p:nvSpPr>
          <p:cNvPr id="12" name="文本框 11"/>
          <p:cNvSpPr txBox="1"/>
          <p:nvPr/>
        </p:nvSpPr>
        <p:spPr>
          <a:xfrm>
            <a:off x="6302166" y="3496596"/>
            <a:ext cx="2799164" cy="369332"/>
          </a:xfrm>
          <a:prstGeom prst="rect">
            <a:avLst/>
          </a:prstGeom>
          <a:noFill/>
        </p:spPr>
        <p:txBody>
          <a:bodyPr wrap="none" rtlCol="0">
            <a:spAutoFit/>
          </a:bodyPr>
          <a:lstStyle/>
          <a:p>
            <a:r>
              <a:rPr lang="zh-CN" altLang="en-US" dirty="0">
                <a:solidFill>
                  <a:srgbClr val="FF0000"/>
                </a:solidFill>
                <a:latin typeface="Consolas" panose="020B0609020204030204" pitchFamily="49" charset="0"/>
              </a:rPr>
              <a:t>实验</a:t>
            </a:r>
            <a:r>
              <a:rPr lang="en-US" altLang="zh-CN" dirty="0">
                <a:solidFill>
                  <a:srgbClr val="FF0000"/>
                </a:solidFill>
                <a:latin typeface="Consolas" panose="020B0609020204030204" pitchFamily="49" charset="0"/>
              </a:rPr>
              <a:t>3.4 </a:t>
            </a:r>
            <a:r>
              <a:rPr lang="en-US" altLang="zh-CN" dirty="0" err="1">
                <a:solidFill>
                  <a:srgbClr val="FF0000"/>
                </a:solidFill>
                <a:latin typeface="Consolas" panose="020B0609020204030204" pitchFamily="49" charset="0"/>
              </a:rPr>
              <a:t>vshader.glsl</a:t>
            </a:r>
            <a:r>
              <a:rPr lang="en-US" altLang="zh-CN" dirty="0">
                <a:solidFill>
                  <a:srgbClr val="FF0000"/>
                </a:solidFill>
                <a:latin typeface="Consolas" panose="020B0609020204030204" pitchFamily="49" charset="0"/>
              </a:rPr>
              <a:t>:</a:t>
            </a:r>
            <a:endParaRPr lang="zh-CN" altLang="en-US" dirty="0">
              <a:solidFill>
                <a:srgbClr val="FF0000"/>
              </a:solidFill>
              <a:latin typeface="Consolas" panose="020B0609020204030204" pitchFamily="49" charset="0"/>
            </a:endParaRPr>
          </a:p>
        </p:txBody>
      </p:sp>
      <p:pic>
        <p:nvPicPr>
          <p:cNvPr id="13" name="图片 12"/>
          <p:cNvPicPr>
            <a:picLocks noChangeAspect="1"/>
          </p:cNvPicPr>
          <p:nvPr/>
        </p:nvPicPr>
        <p:blipFill>
          <a:blip r:embed="rId3"/>
          <a:stretch>
            <a:fillRect/>
          </a:stretch>
        </p:blipFill>
        <p:spPr>
          <a:xfrm>
            <a:off x="5915131" y="3968223"/>
            <a:ext cx="6000000" cy="2561905"/>
          </a:xfrm>
          <a:prstGeom prst="rect">
            <a:avLst/>
          </a:prstGeom>
        </p:spPr>
      </p:pic>
      <p:sp>
        <p:nvSpPr>
          <p:cNvPr id="15" name="文本框 14"/>
          <p:cNvSpPr txBox="1"/>
          <p:nvPr/>
        </p:nvSpPr>
        <p:spPr>
          <a:xfrm>
            <a:off x="204857" y="1162163"/>
            <a:ext cx="5102679" cy="369332"/>
          </a:xfrm>
          <a:prstGeom prst="rect">
            <a:avLst/>
          </a:prstGeom>
          <a:noFill/>
        </p:spPr>
        <p:txBody>
          <a:bodyPr wrap="none" rtlCol="0">
            <a:spAutoFit/>
          </a:bodyPr>
          <a:lstStyle/>
          <a:p>
            <a:r>
              <a:rPr lang="zh-CN" altLang="en-US" b="1" i="1" dirty="0">
                <a:solidFill>
                  <a:srgbClr val="FF0000"/>
                </a:solidFill>
              </a:rPr>
              <a:t>注意本次实验使用的坐标空间与上次实验的差别</a:t>
            </a:r>
            <a:r>
              <a:rPr lang="en-US" altLang="zh-CN" b="1" i="1" dirty="0">
                <a:solidFill>
                  <a:srgbClr val="FF0000"/>
                </a:solidFill>
              </a:rPr>
              <a:t>!</a:t>
            </a:r>
            <a:endParaRPr lang="zh-CN" altLang="en-US" b="1" i="1" dirty="0">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Table 3"/>
          <p:cNvGraphicFramePr>
            <a:graphicFrameLocks noGrp="1"/>
          </p:cNvGraphicFramePr>
          <p:nvPr/>
        </p:nvGraphicFramePr>
        <p:xfrm>
          <a:off x="900180" y="3162088"/>
          <a:ext cx="9466408" cy="3368040"/>
        </p:xfrm>
        <a:graphic>
          <a:graphicData uri="http://schemas.openxmlformats.org/drawingml/2006/table">
            <a:tbl>
              <a:tblPr>
                <a:tableStyleId>{5C22544A-7EE6-4342-B048-85BDC9FD1C3A}</a:tableStyleId>
              </a:tblPr>
              <a:tblGrid>
                <a:gridCol w="4317333"/>
                <a:gridCol w="5149075"/>
              </a:tblGrid>
              <a:tr h="257695">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向量操作函数</a:t>
                      </a:r>
                      <a:endParaRPr lang="zh-CN" altLang="en-US" sz="1800" b="1" i="0" u="none" strike="noStrike" dirty="0">
                        <a:solidFill>
                          <a:srgbClr val="000000"/>
                        </a:solidFill>
                        <a:effectLst/>
                        <a:latin typeface="仿宋" panose="02010609060101010101" pitchFamily="49" charset="-122"/>
                        <a:ea typeface="仿宋" panose="02010609060101010101" pitchFamily="49" charset="-122"/>
                      </a:endParaRPr>
                    </a:p>
                  </a:txBody>
                  <a:tcPr marL="9525" marR="9525" marT="9525" marB="0" anchor="ctr">
                    <a:solidFill>
                      <a:schemeClr val="accent1">
                        <a:lumMod val="60000"/>
                        <a:lumOff val="40000"/>
                      </a:schemeClr>
                    </a:solidFill>
                  </a:tcPr>
                </a:tc>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简要描述</a:t>
                      </a:r>
                      <a:endParaRPr lang="zh-CN" altLang="en-US" sz="1800" b="1" i="0" u="none" strike="noStrike" dirty="0">
                        <a:solidFill>
                          <a:srgbClr val="000000"/>
                        </a:solidFill>
                        <a:effectLst/>
                        <a:latin typeface="仿宋" panose="02010609060101010101" pitchFamily="49" charset="-122"/>
                        <a:ea typeface="仿宋" panose="02010609060101010101" pitchFamily="49" charset="-122"/>
                      </a:endParaRPr>
                    </a:p>
                  </a:txBody>
                  <a:tcPr marL="9525" marR="9525" marT="9525" marB="0" anchor="ctr">
                    <a:solidFill>
                      <a:schemeClr val="accent1">
                        <a:lumMod val="60000"/>
                        <a:lumOff val="4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float</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length</a:t>
                      </a:r>
                      <a:r>
                        <a:rPr lang="en-US" sz="1800" b="0" i="0" u="none" strike="noStrike" baseline="0" dirty="0">
                          <a:solidFill>
                            <a:srgbClr val="000000"/>
                          </a:solidFill>
                          <a:effectLst/>
                          <a:latin typeface="+mj-lt"/>
                          <a:ea typeface="仿宋" panose="02010609060101010101" pitchFamily="49" charset="-122"/>
                        </a:rPr>
                        <a:t>(TYPE x)</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向量</a:t>
                      </a: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的长度</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float</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distance</a:t>
                      </a:r>
                      <a:r>
                        <a:rPr lang="en-US" sz="1800" b="0" i="0" u="none" strike="noStrike" baseline="0" dirty="0">
                          <a:solidFill>
                            <a:srgbClr val="000000"/>
                          </a:solidFill>
                          <a:effectLst/>
                          <a:latin typeface="+mj-lt"/>
                          <a:ea typeface="仿宋" panose="02010609060101010101" pitchFamily="49" charset="-122"/>
                        </a:rPr>
                        <a:t>(TYPE p0, TYPE p1)</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sz="1800" b="0" i="0" u="none" strike="noStrike" dirty="0">
                          <a:solidFill>
                            <a:srgbClr val="000000"/>
                          </a:solidFill>
                          <a:effectLst/>
                          <a:latin typeface="+mj-lt"/>
                          <a:ea typeface="仿宋" panose="02010609060101010101" pitchFamily="49" charset="-122"/>
                        </a:rPr>
                        <a:t>p0</a:t>
                      </a:r>
                      <a:r>
                        <a:rPr lang="zh-CN" altLang="en-US" sz="1800" b="0" i="0" u="none" strike="noStrike" dirty="0">
                          <a:solidFill>
                            <a:srgbClr val="000000"/>
                          </a:solidFill>
                          <a:effectLst/>
                          <a:latin typeface="+mj-lt"/>
                          <a:ea typeface="仿宋" panose="02010609060101010101" pitchFamily="49" charset="-122"/>
                        </a:rPr>
                        <a:t>和</a:t>
                      </a:r>
                      <a:r>
                        <a:rPr lang="en-US" altLang="zh-CN" sz="1800" b="0" i="0" u="none" strike="noStrike" dirty="0">
                          <a:solidFill>
                            <a:srgbClr val="000000"/>
                          </a:solidFill>
                          <a:effectLst/>
                          <a:latin typeface="+mj-lt"/>
                          <a:ea typeface="仿宋" panose="02010609060101010101" pitchFamily="49" charset="-122"/>
                        </a:rPr>
                        <a:t>p1</a:t>
                      </a:r>
                      <a:r>
                        <a:rPr lang="zh-CN" altLang="en-US" sz="1800" b="0" i="0" u="none" strike="noStrike" dirty="0">
                          <a:solidFill>
                            <a:srgbClr val="000000"/>
                          </a:solidFill>
                          <a:effectLst/>
                          <a:latin typeface="+mj-lt"/>
                          <a:ea typeface="仿宋" panose="02010609060101010101" pitchFamily="49" charset="-122"/>
                        </a:rPr>
                        <a:t>之间的距离</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float</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dot</a:t>
                      </a:r>
                      <a:r>
                        <a:rPr lang="en-US" sz="1800" b="0" i="0" u="none" strike="noStrike" baseline="0" dirty="0">
                          <a:solidFill>
                            <a:srgbClr val="000000"/>
                          </a:solidFill>
                          <a:effectLst/>
                          <a:latin typeface="+mj-lt"/>
                          <a:ea typeface="仿宋" panose="02010609060101010101" pitchFamily="49" charset="-122"/>
                        </a:rPr>
                        <a:t>(TYPE x, TYPE y)</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和</a:t>
                      </a:r>
                      <a:r>
                        <a:rPr lang="en-US" altLang="zh-CN" sz="1800" b="0" i="0" u="none" strike="noStrike" dirty="0">
                          <a:solidFill>
                            <a:srgbClr val="000000"/>
                          </a:solidFill>
                          <a:effectLst/>
                          <a:latin typeface="+mj-lt"/>
                          <a:ea typeface="仿宋" panose="02010609060101010101" pitchFamily="49" charset="-122"/>
                        </a:rPr>
                        <a:t>y</a:t>
                      </a:r>
                      <a:r>
                        <a:rPr lang="zh-CN" altLang="en-US" sz="1800" b="0" i="0" u="none" strike="noStrike" dirty="0">
                          <a:solidFill>
                            <a:srgbClr val="000000"/>
                          </a:solidFill>
                          <a:effectLst/>
                          <a:latin typeface="+mj-lt"/>
                          <a:ea typeface="仿宋" panose="02010609060101010101" pitchFamily="49" charset="-122"/>
                        </a:rPr>
                        <a:t>的点乘</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u="none" strike="noStrike" dirty="0">
                          <a:effectLst/>
                          <a:latin typeface="+mj-lt"/>
                          <a:ea typeface="仿宋" panose="02010609060101010101" pitchFamily="49" charset="-122"/>
                        </a:rPr>
                        <a:t>vec3</a:t>
                      </a:r>
                      <a:r>
                        <a:rPr lang="en-US" sz="1800" u="none" strike="noStrike" baseline="0" dirty="0">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cross</a:t>
                      </a:r>
                      <a:r>
                        <a:rPr lang="en-US" sz="1800" u="none" strike="noStrike" baseline="0" dirty="0">
                          <a:effectLst/>
                          <a:latin typeface="+mj-lt"/>
                          <a:ea typeface="仿宋" panose="02010609060101010101" pitchFamily="49" charset="-122"/>
                        </a:rPr>
                        <a:t>(vec3 x, vec3 y)</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和</a:t>
                      </a:r>
                      <a:r>
                        <a:rPr lang="en-US" altLang="zh-CN" sz="1800" b="0" i="0" u="none" strike="noStrike" dirty="0">
                          <a:solidFill>
                            <a:srgbClr val="000000"/>
                          </a:solidFill>
                          <a:effectLst/>
                          <a:latin typeface="+mj-lt"/>
                          <a:ea typeface="仿宋" panose="02010609060101010101" pitchFamily="49" charset="-122"/>
                        </a:rPr>
                        <a:t>y</a:t>
                      </a:r>
                      <a:r>
                        <a:rPr lang="zh-CN" altLang="en-US" sz="1800" b="0" i="0" u="none" strike="noStrike" dirty="0">
                          <a:solidFill>
                            <a:srgbClr val="000000"/>
                          </a:solidFill>
                          <a:effectLst/>
                          <a:latin typeface="+mj-lt"/>
                          <a:ea typeface="仿宋" panose="02010609060101010101" pitchFamily="49" charset="-122"/>
                        </a:rPr>
                        <a:t>的叉乘</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normalize</a:t>
                      </a:r>
                      <a:r>
                        <a:rPr lang="en-US" sz="1800" b="0" i="0" u="none" strike="noStrike" baseline="0" dirty="0">
                          <a:solidFill>
                            <a:srgbClr val="000000"/>
                          </a:solidFill>
                          <a:effectLst/>
                          <a:latin typeface="+mj-lt"/>
                          <a:ea typeface="仿宋" panose="02010609060101010101" pitchFamily="49" charset="-122"/>
                        </a:rPr>
                        <a:t>(TYPE x)</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归一化，返回长度为</a:t>
                      </a:r>
                      <a:r>
                        <a:rPr lang="en-US" altLang="zh-CN" sz="1800" b="0" i="0" u="none" strike="noStrike" dirty="0">
                          <a:solidFill>
                            <a:srgbClr val="000000"/>
                          </a:solidFill>
                          <a:effectLst/>
                          <a:latin typeface="+mj-lt"/>
                          <a:ea typeface="仿宋" panose="02010609060101010101" pitchFamily="49" charset="-122"/>
                        </a:rPr>
                        <a:t>1</a:t>
                      </a:r>
                      <a:r>
                        <a:rPr lang="zh-CN" altLang="en-US" sz="1800" b="0" i="0" u="none" strike="noStrike" dirty="0">
                          <a:solidFill>
                            <a:srgbClr val="000000"/>
                          </a:solidFill>
                          <a:effectLst/>
                          <a:latin typeface="+mj-lt"/>
                          <a:ea typeface="仿宋" panose="02010609060101010101" pitchFamily="49" charset="-122"/>
                        </a:rPr>
                        <a:t>，方向和</a:t>
                      </a:r>
                      <a:r>
                        <a:rPr lang="en-US" altLang="zh-CN" sz="1800" b="0" i="0" u="none" strike="noStrike" dirty="0">
                          <a:solidFill>
                            <a:srgbClr val="000000"/>
                          </a:solidFill>
                          <a:effectLst/>
                          <a:latin typeface="+mj-lt"/>
                          <a:ea typeface="仿宋" panose="02010609060101010101" pitchFamily="49" charset="-122"/>
                        </a:rPr>
                        <a:t>x</a:t>
                      </a:r>
                      <a:r>
                        <a:rPr lang="zh-CN" altLang="en-US" sz="1800" b="0" i="0" u="none" strike="noStrike" dirty="0">
                          <a:solidFill>
                            <a:srgbClr val="000000"/>
                          </a:solidFill>
                          <a:effectLst/>
                          <a:latin typeface="+mj-lt"/>
                          <a:ea typeface="仿宋" panose="02010609060101010101" pitchFamily="49" charset="-122"/>
                        </a:rPr>
                        <a:t>相同的向量</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 </a:t>
                      </a:r>
                      <a:r>
                        <a:rPr lang="en-US" sz="1800" b="1" i="1" u="none" strike="noStrike" kern="1200" dirty="0">
                          <a:solidFill>
                            <a:srgbClr val="000000"/>
                          </a:solidFill>
                          <a:effectLst/>
                          <a:latin typeface="+mj-lt"/>
                          <a:ea typeface="仿宋" panose="02010609060101010101" pitchFamily="49" charset="-122"/>
                          <a:cs typeface="+mn-cs"/>
                        </a:rPr>
                        <a:t>reflect</a:t>
                      </a:r>
                      <a:r>
                        <a:rPr lang="en-US" sz="1800" b="0" i="0" u="none" strike="noStrike" dirty="0">
                          <a:solidFill>
                            <a:srgbClr val="000000"/>
                          </a:solidFill>
                          <a:effectLst/>
                          <a:latin typeface="+mj-lt"/>
                          <a:ea typeface="仿宋" panose="02010609060101010101" pitchFamily="49" charset="-122"/>
                        </a:rPr>
                        <a:t>(TYPE I, TYPE N)</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入射方向</a:t>
                      </a:r>
                      <a:r>
                        <a:rPr lang="en-US" altLang="zh-CN" sz="1800" b="0" i="0" u="none" strike="noStrike" dirty="0">
                          <a:solidFill>
                            <a:srgbClr val="000000"/>
                          </a:solidFill>
                          <a:effectLst/>
                          <a:latin typeface="+mj-lt"/>
                          <a:ea typeface="仿宋" panose="02010609060101010101" pitchFamily="49" charset="-122"/>
                        </a:rPr>
                        <a:t>I</a:t>
                      </a:r>
                      <a:r>
                        <a:rPr lang="zh-CN" altLang="en-US" sz="1800" b="0" i="0" u="none" strike="noStrike" dirty="0">
                          <a:solidFill>
                            <a:srgbClr val="000000"/>
                          </a:solidFill>
                          <a:effectLst/>
                          <a:latin typeface="+mj-lt"/>
                          <a:ea typeface="仿宋" panose="02010609060101010101" pitchFamily="49" charset="-122"/>
                        </a:rPr>
                        <a:t>和</a:t>
                      </a:r>
                      <a:r>
                        <a:rPr lang="zh-CN" altLang="en-US" sz="1800" b="1" i="0" u="none" strike="noStrike" dirty="0">
                          <a:solidFill>
                            <a:schemeClr val="tx1"/>
                          </a:solidFill>
                          <a:effectLst/>
                          <a:latin typeface="+mj-lt"/>
                          <a:ea typeface="仿宋" panose="02010609060101010101" pitchFamily="49" charset="-122"/>
                        </a:rPr>
                        <a:t>归一化</a:t>
                      </a:r>
                      <a:r>
                        <a:rPr lang="zh-CN" altLang="en-US" sz="1800" b="0" i="0" u="none" strike="noStrike" dirty="0">
                          <a:solidFill>
                            <a:srgbClr val="000000"/>
                          </a:solidFill>
                          <a:effectLst/>
                          <a:latin typeface="+mj-lt"/>
                          <a:ea typeface="仿宋" panose="02010609060101010101" pitchFamily="49" charset="-122"/>
                        </a:rPr>
                        <a:t>法向量</a:t>
                      </a:r>
                      <a:r>
                        <a:rPr lang="en-US" altLang="zh-CN" sz="1800" b="0" i="0" u="none" strike="noStrike" dirty="0">
                          <a:solidFill>
                            <a:srgbClr val="000000"/>
                          </a:solidFill>
                          <a:effectLst/>
                          <a:latin typeface="+mj-lt"/>
                          <a:ea typeface="仿宋" panose="02010609060101010101" pitchFamily="49" charset="-122"/>
                        </a:rPr>
                        <a:t>N</a:t>
                      </a:r>
                      <a:r>
                        <a:rPr lang="zh-CN" altLang="en-US" sz="1800" b="0" i="0" u="none" strike="noStrike" dirty="0">
                          <a:solidFill>
                            <a:srgbClr val="000000"/>
                          </a:solidFill>
                          <a:effectLst/>
                          <a:latin typeface="+mj-lt"/>
                          <a:ea typeface="仿宋" panose="02010609060101010101" pitchFamily="49" charset="-122"/>
                        </a:rPr>
                        <a:t>，返回反射向量</a:t>
                      </a:r>
                      <a:endParaRPr lang="en-US" altLang="zh-CN" sz="1800" b="0" i="0" u="none" strike="noStrike" dirty="0">
                        <a:solidFill>
                          <a:srgbClr val="000000"/>
                        </a:solidFill>
                        <a:effectLst/>
                        <a:latin typeface="+mj-lt"/>
                        <a:ea typeface="仿宋" panose="02010609060101010101" pitchFamily="49" charset="-122"/>
                      </a:endParaRPr>
                    </a:p>
                    <a:p>
                      <a:pPr algn="ctr" fontAlgn="ctr"/>
                      <a:r>
                        <a:rPr lang="zh-CN" altLang="en-US" sz="1800" b="0" i="0" u="none" strike="noStrike" dirty="0">
                          <a:solidFill>
                            <a:srgbClr val="FF0000"/>
                          </a:solidFill>
                          <a:effectLst/>
                          <a:latin typeface="+mj-lt"/>
                          <a:ea typeface="仿宋" panose="02010609060101010101" pitchFamily="49" charset="-122"/>
                        </a:rPr>
                        <a:t>（注意这里入射方向为光线射到表面位置的方向）</a:t>
                      </a:r>
                      <a:endParaRPr lang="en-US" sz="1800" b="0" i="0" u="none" strike="noStrike" dirty="0">
                        <a:solidFill>
                          <a:srgbClr val="FF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 </a:t>
                      </a:r>
                      <a:r>
                        <a:rPr lang="en-US" sz="1800" b="1" i="1" u="none" strike="noStrike" kern="1200" dirty="0">
                          <a:solidFill>
                            <a:srgbClr val="000000"/>
                          </a:solidFill>
                          <a:effectLst/>
                          <a:latin typeface="+mj-lt"/>
                          <a:ea typeface="仿宋" panose="02010609060101010101" pitchFamily="49" charset="-122"/>
                          <a:cs typeface="+mn-cs"/>
                        </a:rPr>
                        <a:t>refract</a:t>
                      </a:r>
                      <a:r>
                        <a:rPr lang="en-US" sz="1800" b="0" i="0" u="none" strike="noStrike" dirty="0">
                          <a:solidFill>
                            <a:srgbClr val="000000"/>
                          </a:solidFill>
                          <a:effectLst/>
                          <a:latin typeface="+mj-lt"/>
                          <a:ea typeface="仿宋" panose="02010609060101010101" pitchFamily="49" charset="-122"/>
                        </a:rPr>
                        <a:t>(TYPE I, TYPE N, float era)</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1" i="0" u="none" strike="noStrike" dirty="0">
                          <a:solidFill>
                            <a:srgbClr val="000000"/>
                          </a:solidFill>
                          <a:effectLst/>
                          <a:latin typeface="+mj-lt"/>
                          <a:ea typeface="仿宋" panose="02010609060101010101" pitchFamily="49" charset="-122"/>
                        </a:rPr>
                        <a:t>归一化</a:t>
                      </a:r>
                      <a:r>
                        <a:rPr lang="zh-CN" altLang="en-US" sz="1800" b="0" i="0" u="none" strike="noStrike" dirty="0">
                          <a:solidFill>
                            <a:srgbClr val="000000"/>
                          </a:solidFill>
                          <a:effectLst/>
                          <a:latin typeface="+mj-lt"/>
                          <a:ea typeface="仿宋" panose="02010609060101010101" pitchFamily="49" charset="-122"/>
                        </a:rPr>
                        <a:t>入射方向、</a:t>
                      </a:r>
                      <a:r>
                        <a:rPr lang="zh-CN" altLang="en-US" sz="1800" b="1" i="0" u="none" strike="noStrike" dirty="0">
                          <a:solidFill>
                            <a:srgbClr val="000000"/>
                          </a:solidFill>
                          <a:effectLst/>
                          <a:latin typeface="+mj-lt"/>
                          <a:ea typeface="仿宋" panose="02010609060101010101" pitchFamily="49" charset="-122"/>
                        </a:rPr>
                        <a:t>归一化</a:t>
                      </a:r>
                      <a:r>
                        <a:rPr lang="zh-CN" altLang="en-US" sz="1800" b="0" i="0" u="none" strike="noStrike" dirty="0">
                          <a:solidFill>
                            <a:srgbClr val="000000"/>
                          </a:solidFill>
                          <a:effectLst/>
                          <a:latin typeface="+mj-lt"/>
                          <a:ea typeface="仿宋" panose="02010609060101010101" pitchFamily="49" charset="-122"/>
                        </a:rPr>
                        <a:t>法向量</a:t>
                      </a:r>
                      <a:r>
                        <a:rPr lang="en-US" altLang="zh-CN" sz="1800" b="0" i="0" u="none" strike="noStrike" dirty="0">
                          <a:solidFill>
                            <a:srgbClr val="000000"/>
                          </a:solidFill>
                          <a:effectLst/>
                          <a:latin typeface="+mj-lt"/>
                          <a:ea typeface="仿宋" panose="02010609060101010101" pitchFamily="49" charset="-122"/>
                        </a:rPr>
                        <a:t>N</a:t>
                      </a:r>
                      <a:r>
                        <a:rPr lang="zh-CN" altLang="en-US" sz="1800" b="0" i="0" u="none" strike="noStrike" dirty="0">
                          <a:solidFill>
                            <a:srgbClr val="000000"/>
                          </a:solidFill>
                          <a:effectLst/>
                          <a:latin typeface="+mj-lt"/>
                          <a:ea typeface="仿宋" panose="02010609060101010101" pitchFamily="49" charset="-122"/>
                        </a:rPr>
                        <a:t>和</a:t>
                      </a:r>
                      <a:endParaRPr lang="en-US" altLang="zh-CN" sz="1800" b="0" i="0" u="none" strike="noStrike" dirty="0">
                        <a:solidFill>
                          <a:srgbClr val="000000"/>
                        </a:solidFill>
                        <a:effectLst/>
                        <a:latin typeface="+mj-lt"/>
                        <a:ea typeface="仿宋" panose="02010609060101010101" pitchFamily="49" charset="-122"/>
                      </a:endParaRPr>
                    </a:p>
                    <a:p>
                      <a:pPr algn="ctr" fontAlgn="ctr"/>
                      <a:r>
                        <a:rPr lang="zh-CN" altLang="en-US" sz="1800" b="0" i="0" u="none" strike="noStrike" dirty="0">
                          <a:solidFill>
                            <a:srgbClr val="000000"/>
                          </a:solidFill>
                          <a:effectLst/>
                          <a:latin typeface="+mj-lt"/>
                          <a:ea typeface="仿宋" panose="02010609060101010101" pitchFamily="49" charset="-122"/>
                        </a:rPr>
                        <a:t>折射率</a:t>
                      </a:r>
                      <a:r>
                        <a:rPr lang="en-US" altLang="zh-CN" sz="1800" b="0" i="0" u="none" strike="noStrike" dirty="0">
                          <a:solidFill>
                            <a:srgbClr val="000000"/>
                          </a:solidFill>
                          <a:effectLst/>
                          <a:latin typeface="+mj-lt"/>
                          <a:ea typeface="仿宋" panose="02010609060101010101" pitchFamily="49" charset="-122"/>
                        </a:rPr>
                        <a:t>era</a:t>
                      </a:r>
                      <a:r>
                        <a:rPr lang="zh-CN" altLang="en-US" sz="1800" b="0" i="0" u="none" strike="noStrike" dirty="0">
                          <a:solidFill>
                            <a:srgbClr val="000000"/>
                          </a:solidFill>
                          <a:effectLst/>
                          <a:latin typeface="+mj-lt"/>
                          <a:ea typeface="仿宋" panose="02010609060101010101" pitchFamily="49" charset="-122"/>
                        </a:rPr>
                        <a:t>，返回折射向量</a:t>
                      </a:r>
                      <a:endParaRPr lang="en-US" altLang="zh-CN" sz="1800" b="0" i="0" u="none" strike="noStrike" dirty="0">
                        <a:solidFill>
                          <a:srgbClr val="000000"/>
                        </a:solidFill>
                        <a:effectLst/>
                        <a:latin typeface="+mj-lt"/>
                        <a:ea typeface="仿宋" panose="02010609060101010101" pitchFamily="49" charset="-122"/>
                      </a:endParaRPr>
                    </a:p>
                    <a:p>
                      <a:pPr marL="0" marR="0" indent="0" algn="ctr" defTabSz="914400" rtl="0" eaLnBrk="1" fontAlgn="ctr" latinLnBrk="0" hangingPunct="1">
                        <a:lnSpc>
                          <a:spcPct val="100000"/>
                        </a:lnSpc>
                        <a:spcBef>
                          <a:spcPts val="0"/>
                        </a:spcBef>
                        <a:spcAft>
                          <a:spcPts val="0"/>
                        </a:spcAft>
                        <a:buClrTx/>
                        <a:buSzTx/>
                        <a:buFontTx/>
                        <a:buNone/>
                        <a:defRPr/>
                      </a:pPr>
                      <a:r>
                        <a:rPr lang="zh-CN" altLang="en-US" sz="1800" b="0" i="0" u="none" strike="noStrike" kern="1200" dirty="0">
                          <a:solidFill>
                            <a:srgbClr val="FF0000"/>
                          </a:solidFill>
                          <a:effectLst/>
                          <a:latin typeface="+mn-lt"/>
                          <a:ea typeface="仿宋" panose="02010609060101010101" pitchFamily="49" charset="-122"/>
                          <a:cs typeface="+mn-cs"/>
                        </a:rPr>
                        <a:t>（注意这里入射方向为光线射到表面位置的方向）</a:t>
                      </a:r>
                      <a:endParaRPr lang="en-US" altLang="zh-CN" sz="1800" b="0" i="0" u="none" strike="noStrike" kern="1200" dirty="0">
                        <a:solidFill>
                          <a:srgbClr val="FF0000"/>
                        </a:solidFill>
                        <a:effectLst/>
                        <a:latin typeface="+mn-lt"/>
                        <a:ea typeface="仿宋" panose="02010609060101010101" pitchFamily="49" charset="-122"/>
                        <a:cs typeface="+mn-cs"/>
                      </a:endParaRPr>
                    </a:p>
                    <a:p>
                      <a:pPr algn="ctr" fontAlgn="ct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bl>
          </a:graphicData>
        </a:graphic>
      </p:graphicFrame>
      <p:graphicFrame>
        <p:nvGraphicFramePr>
          <p:cNvPr id="10" name="Table 5"/>
          <p:cNvGraphicFramePr>
            <a:graphicFrameLocks noGrp="1"/>
          </p:cNvGraphicFramePr>
          <p:nvPr/>
        </p:nvGraphicFramePr>
        <p:xfrm>
          <a:off x="900180" y="1772656"/>
          <a:ext cx="8061614" cy="1125855"/>
        </p:xfrm>
        <a:graphic>
          <a:graphicData uri="http://schemas.openxmlformats.org/drawingml/2006/table">
            <a:tbl>
              <a:tblPr>
                <a:tableStyleId>{5C22544A-7EE6-4342-B048-85BDC9FD1C3A}</a:tableStyleId>
              </a:tblPr>
              <a:tblGrid>
                <a:gridCol w="4304434"/>
                <a:gridCol w="3757180"/>
              </a:tblGrid>
              <a:tr h="257695">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数值运算函数</a:t>
                      </a:r>
                      <a:endParaRPr lang="zh-CN" altLang="en-US" sz="1800" b="1" i="0" u="none" strike="noStrike" dirty="0">
                        <a:solidFill>
                          <a:srgbClr val="000000"/>
                        </a:solidFill>
                        <a:effectLst/>
                        <a:latin typeface="仿宋" panose="02010609060101010101" pitchFamily="49" charset="-122"/>
                        <a:ea typeface="仿宋" panose="02010609060101010101" pitchFamily="49" charset="-122"/>
                      </a:endParaRPr>
                    </a:p>
                  </a:txBody>
                  <a:tcPr marL="9525" marR="9525" marT="9525" marB="0" anchor="ctr">
                    <a:solidFill>
                      <a:schemeClr val="accent1">
                        <a:lumMod val="60000"/>
                        <a:lumOff val="40000"/>
                      </a:schemeClr>
                    </a:solidFill>
                  </a:tcPr>
                </a:tc>
                <a:tc>
                  <a:txBody>
                    <a:bodyPr/>
                    <a:lstStyle/>
                    <a:p>
                      <a:pPr algn="ctr" fontAlgn="ctr"/>
                      <a:r>
                        <a:rPr lang="zh-CN" altLang="en-US" sz="1800" b="1" i="0" u="none" strike="noStrike" dirty="0">
                          <a:solidFill>
                            <a:srgbClr val="000000"/>
                          </a:solidFill>
                          <a:effectLst/>
                          <a:latin typeface="仿宋" panose="02010609060101010101" pitchFamily="49" charset="-122"/>
                          <a:ea typeface="仿宋" panose="02010609060101010101" pitchFamily="49" charset="-122"/>
                        </a:rPr>
                        <a:t>简要描述</a:t>
                      </a:r>
                      <a:endParaRPr lang="zh-CN" altLang="en-US" sz="1800" b="1" i="0" u="none" strike="noStrike" dirty="0">
                        <a:solidFill>
                          <a:srgbClr val="000000"/>
                        </a:solidFill>
                        <a:effectLst/>
                        <a:latin typeface="仿宋" panose="02010609060101010101" pitchFamily="49" charset="-122"/>
                        <a:ea typeface="仿宋" panose="02010609060101010101" pitchFamily="49" charset="-122"/>
                      </a:endParaRPr>
                    </a:p>
                  </a:txBody>
                  <a:tcPr marL="9525" marR="9525" marT="9525" marB="0" anchor="ctr">
                    <a:solidFill>
                      <a:schemeClr val="accent1">
                        <a:lumMod val="60000"/>
                        <a:lumOff val="40000"/>
                      </a:schemeClr>
                    </a:solidFill>
                  </a:tcPr>
                </a:tc>
              </a:tr>
              <a:tr h="257695">
                <a:tc>
                  <a:txBody>
                    <a:bodyPr/>
                    <a:lstStyle/>
                    <a:p>
                      <a:pPr algn="ctr" fontAlgn="ctr"/>
                      <a:r>
                        <a:rPr lang="en-US" altLang="zh-CN" sz="1800" b="1" i="1" u="none" strike="noStrike" kern="1200" dirty="0">
                          <a:solidFill>
                            <a:srgbClr val="000000"/>
                          </a:solidFill>
                          <a:effectLst/>
                          <a:latin typeface="+mj-lt"/>
                          <a:ea typeface="仿宋" panose="02010609060101010101" pitchFamily="49" charset="-122"/>
                          <a:cs typeface="+mn-cs"/>
                        </a:rPr>
                        <a:t>abs</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dirty="0">
                          <a:solidFill>
                            <a:srgbClr val="000000"/>
                          </a:solidFill>
                          <a:effectLst/>
                          <a:latin typeface="+mj-lt"/>
                          <a:ea typeface="仿宋" panose="02010609060101010101" pitchFamily="49" charset="-122"/>
                        </a:rPr>
                        <a:t>floor</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kern="1200" dirty="0">
                          <a:solidFill>
                            <a:srgbClr val="000000"/>
                          </a:solidFill>
                          <a:effectLst/>
                          <a:latin typeface="+mj-lt"/>
                          <a:ea typeface="仿宋" panose="02010609060101010101" pitchFamily="49" charset="-122"/>
                          <a:cs typeface="+mn-cs"/>
                        </a:rPr>
                        <a:t>ceil</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kern="1200" dirty="0">
                          <a:solidFill>
                            <a:srgbClr val="000000"/>
                          </a:solidFill>
                          <a:effectLst/>
                          <a:latin typeface="+mj-lt"/>
                          <a:ea typeface="仿宋" panose="02010609060101010101" pitchFamily="49" charset="-122"/>
                          <a:cs typeface="+mn-cs"/>
                        </a:rPr>
                        <a:t>max</a:t>
                      </a:r>
                      <a:r>
                        <a:rPr lang="en-US" altLang="zh-CN" sz="1800" b="0" i="0" u="none" strike="noStrike" dirty="0">
                          <a:solidFill>
                            <a:srgbClr val="000000"/>
                          </a:solidFill>
                          <a:effectLst/>
                          <a:latin typeface="+mj-lt"/>
                          <a:ea typeface="仿宋" panose="02010609060101010101" pitchFamily="49" charset="-122"/>
                        </a:rPr>
                        <a:t>()/</a:t>
                      </a:r>
                      <a:r>
                        <a:rPr lang="en-US" altLang="zh-CN" sz="1800" b="1" i="1" u="none" strike="noStrike" kern="1200" dirty="0">
                          <a:solidFill>
                            <a:srgbClr val="000000"/>
                          </a:solidFill>
                          <a:effectLst/>
                          <a:latin typeface="+mj-lt"/>
                          <a:ea typeface="仿宋" panose="02010609060101010101" pitchFamily="49" charset="-122"/>
                          <a:cs typeface="+mn-cs"/>
                        </a:rPr>
                        <a:t>min</a:t>
                      </a:r>
                      <a:r>
                        <a:rPr lang="en-US" altLang="zh-CN" sz="1800" b="0" i="0" u="none" strike="noStrike" dirty="0">
                          <a:solidFill>
                            <a:srgbClr val="000000"/>
                          </a:solidFill>
                          <a:effectLst/>
                          <a:latin typeface="+mj-lt"/>
                          <a:ea typeface="仿宋" panose="02010609060101010101" pitchFamily="49" charset="-122"/>
                        </a:rPr>
                        <a:t>()</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zh-CN" altLang="en-US" sz="1800" b="0" i="0" u="none" strike="noStrike" dirty="0">
                          <a:solidFill>
                            <a:srgbClr val="000000"/>
                          </a:solidFill>
                          <a:effectLst/>
                          <a:latin typeface="+mj-lt"/>
                          <a:ea typeface="仿宋" panose="02010609060101010101" pitchFamily="49" charset="-122"/>
                        </a:rPr>
                        <a:t>常用函数</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r h="257695">
                <a:tc>
                  <a:txBody>
                    <a:bodyPr/>
                    <a:lstStyle/>
                    <a:p>
                      <a:pPr algn="ctr" fontAlgn="ctr"/>
                      <a:r>
                        <a:rPr lang="en-US" sz="1800" b="0" i="0" u="none" strike="noStrike" dirty="0">
                          <a:solidFill>
                            <a:srgbClr val="000000"/>
                          </a:solidFill>
                          <a:effectLst/>
                          <a:latin typeface="+mj-lt"/>
                          <a:ea typeface="仿宋" panose="02010609060101010101" pitchFamily="49" charset="-122"/>
                        </a:rPr>
                        <a:t>TYPE</a:t>
                      </a:r>
                      <a:r>
                        <a:rPr lang="en-US" sz="1800" b="0" i="0" u="none" strike="noStrike" baseline="0" dirty="0">
                          <a:solidFill>
                            <a:srgbClr val="000000"/>
                          </a:solidFill>
                          <a:effectLst/>
                          <a:latin typeface="+mj-lt"/>
                          <a:ea typeface="仿宋" panose="02010609060101010101" pitchFamily="49" charset="-122"/>
                        </a:rPr>
                        <a:t> </a:t>
                      </a:r>
                      <a:r>
                        <a:rPr lang="en-US" sz="1800" b="1" i="1" u="none" strike="noStrike" kern="1200" dirty="0">
                          <a:solidFill>
                            <a:srgbClr val="000000"/>
                          </a:solidFill>
                          <a:effectLst/>
                          <a:latin typeface="+mj-lt"/>
                          <a:ea typeface="仿宋" panose="02010609060101010101" pitchFamily="49" charset="-122"/>
                          <a:cs typeface="+mn-cs"/>
                        </a:rPr>
                        <a:t>clamp</a:t>
                      </a:r>
                      <a:r>
                        <a:rPr lang="en-US" sz="1800" b="0" i="0" u="none" strike="noStrike" kern="1200" dirty="0">
                          <a:solidFill>
                            <a:srgbClr val="000000"/>
                          </a:solidFill>
                          <a:effectLst/>
                          <a:latin typeface="+mj-lt"/>
                          <a:ea typeface="仿宋" panose="02010609060101010101" pitchFamily="49" charset="-122"/>
                          <a:cs typeface="+mn-cs"/>
                        </a:rPr>
                        <a:t>(TYPE</a:t>
                      </a:r>
                      <a:r>
                        <a:rPr lang="en-US" sz="1800" b="0" i="0" u="none" strike="noStrike" baseline="0" dirty="0">
                          <a:solidFill>
                            <a:srgbClr val="000000"/>
                          </a:solidFill>
                          <a:effectLst/>
                          <a:latin typeface="+mj-lt"/>
                          <a:ea typeface="仿宋" panose="02010609060101010101" pitchFamily="49" charset="-122"/>
                        </a:rPr>
                        <a:t> x, TYPE </a:t>
                      </a:r>
                      <a:r>
                        <a:rPr lang="en-US" sz="1800" b="0" i="0" u="none" strike="noStrike" baseline="0" dirty="0" err="1">
                          <a:solidFill>
                            <a:srgbClr val="000000"/>
                          </a:solidFill>
                          <a:effectLst/>
                          <a:latin typeface="+mj-lt"/>
                          <a:ea typeface="仿宋" panose="02010609060101010101" pitchFamily="49" charset="-122"/>
                        </a:rPr>
                        <a:t>minVal</a:t>
                      </a:r>
                      <a:r>
                        <a:rPr lang="en-US" sz="1800" b="0" i="0" u="none" strike="noStrike" baseline="0" dirty="0">
                          <a:solidFill>
                            <a:srgbClr val="000000"/>
                          </a:solidFill>
                          <a:effectLst/>
                          <a:latin typeface="+mj-lt"/>
                          <a:ea typeface="仿宋" panose="02010609060101010101" pitchFamily="49" charset="-122"/>
                        </a:rPr>
                        <a:t>, TYPE </a:t>
                      </a:r>
                      <a:r>
                        <a:rPr lang="en-US" sz="1800" b="0" i="0" u="none" strike="noStrike" baseline="0" dirty="0" err="1">
                          <a:solidFill>
                            <a:srgbClr val="000000"/>
                          </a:solidFill>
                          <a:effectLst/>
                          <a:latin typeface="+mj-lt"/>
                          <a:ea typeface="仿宋" panose="02010609060101010101" pitchFamily="49" charset="-122"/>
                        </a:rPr>
                        <a:t>maxVal</a:t>
                      </a:r>
                      <a:r>
                        <a:rPr lang="en-US" sz="1800" b="0" i="0" u="none" strike="noStrike" baseline="0" dirty="0">
                          <a:solidFill>
                            <a:srgbClr val="000000"/>
                          </a:solidFill>
                          <a:effectLst/>
                          <a:latin typeface="+mj-lt"/>
                          <a:ea typeface="仿宋" panose="02010609060101010101" pitchFamily="49" charset="-122"/>
                        </a:rPr>
                        <a:t>)</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c>
                  <a:txBody>
                    <a:bodyPr/>
                    <a:lstStyle/>
                    <a:p>
                      <a:pPr algn="ctr" fontAlgn="ctr"/>
                      <a:r>
                        <a:rPr lang="en-US" sz="1800" b="1" i="1" u="none" strike="noStrike" kern="1200" dirty="0">
                          <a:solidFill>
                            <a:srgbClr val="000000"/>
                          </a:solidFill>
                          <a:effectLst/>
                          <a:latin typeface="+mj-lt"/>
                          <a:ea typeface="仿宋" panose="02010609060101010101" pitchFamily="49" charset="-122"/>
                          <a:cs typeface="+mn-cs"/>
                        </a:rPr>
                        <a:t>min</a:t>
                      </a:r>
                      <a:r>
                        <a:rPr lang="en-US" sz="1800" b="0" i="0" u="none" strike="noStrike" dirty="0">
                          <a:solidFill>
                            <a:srgbClr val="000000"/>
                          </a:solidFill>
                          <a:effectLst/>
                          <a:latin typeface="+mj-lt"/>
                          <a:ea typeface="仿宋" panose="02010609060101010101" pitchFamily="49" charset="-122"/>
                        </a:rPr>
                        <a:t>(</a:t>
                      </a:r>
                      <a:r>
                        <a:rPr lang="en-US" sz="1800" b="1" i="1" u="none" strike="noStrike" kern="1200" dirty="0">
                          <a:solidFill>
                            <a:srgbClr val="000000"/>
                          </a:solidFill>
                          <a:effectLst/>
                          <a:latin typeface="+mj-lt"/>
                          <a:ea typeface="仿宋" panose="02010609060101010101" pitchFamily="49" charset="-122"/>
                          <a:cs typeface="+mn-cs"/>
                        </a:rPr>
                        <a:t>max</a:t>
                      </a:r>
                      <a:r>
                        <a:rPr lang="en-US" sz="1800" b="0" i="0" u="none" strike="noStrike" dirty="0">
                          <a:solidFill>
                            <a:srgbClr val="000000"/>
                          </a:solidFill>
                          <a:effectLst/>
                          <a:latin typeface="+mj-lt"/>
                          <a:ea typeface="仿宋" panose="02010609060101010101" pitchFamily="49" charset="-122"/>
                        </a:rPr>
                        <a:t>(</a:t>
                      </a:r>
                      <a:r>
                        <a:rPr lang="en-US" sz="1800" b="0" i="0" u="none" strike="noStrike" dirty="0" err="1">
                          <a:solidFill>
                            <a:srgbClr val="000000"/>
                          </a:solidFill>
                          <a:effectLst/>
                          <a:latin typeface="+mj-lt"/>
                          <a:ea typeface="仿宋" panose="02010609060101010101" pitchFamily="49" charset="-122"/>
                        </a:rPr>
                        <a:t>x,minVal</a:t>
                      </a:r>
                      <a:r>
                        <a:rPr lang="en-US" sz="1800" b="0" i="0" u="none" strike="noStrike" dirty="0">
                          <a:solidFill>
                            <a:srgbClr val="000000"/>
                          </a:solidFill>
                          <a:effectLst/>
                          <a:latin typeface="+mj-lt"/>
                          <a:ea typeface="仿宋" panose="02010609060101010101" pitchFamily="49" charset="-122"/>
                        </a:rPr>
                        <a:t>), </a:t>
                      </a:r>
                      <a:r>
                        <a:rPr lang="en-US" sz="1800" b="0" i="0" u="none" strike="noStrike" dirty="0" err="1">
                          <a:solidFill>
                            <a:srgbClr val="000000"/>
                          </a:solidFill>
                          <a:effectLst/>
                          <a:latin typeface="+mj-lt"/>
                          <a:ea typeface="仿宋" panose="02010609060101010101" pitchFamily="49" charset="-122"/>
                        </a:rPr>
                        <a:t>maxVal</a:t>
                      </a:r>
                      <a:r>
                        <a:rPr lang="en-US" sz="1800" b="0" i="0" u="none" strike="noStrike" dirty="0">
                          <a:solidFill>
                            <a:srgbClr val="000000"/>
                          </a:solidFill>
                          <a:effectLst/>
                          <a:latin typeface="+mj-lt"/>
                          <a:ea typeface="仿宋" panose="02010609060101010101" pitchFamily="49" charset="-122"/>
                        </a:rPr>
                        <a:t>)</a:t>
                      </a:r>
                      <a:endParaRPr lang="en-US" sz="1800" b="0" i="0" u="none" strike="noStrike" dirty="0">
                        <a:solidFill>
                          <a:srgbClr val="000000"/>
                        </a:solidFill>
                        <a:effectLst/>
                        <a:latin typeface="+mj-lt"/>
                        <a:ea typeface="仿宋" panose="02010609060101010101" pitchFamily="49" charset="-122"/>
                      </a:endParaRPr>
                    </a:p>
                  </a:txBody>
                  <a:tcPr marL="9525" marR="9525" marT="9525" marB="0" anchor="ctr">
                    <a:solidFill>
                      <a:schemeClr val="accent1">
                        <a:lumMod val="20000"/>
                        <a:lumOff val="80000"/>
                      </a:schemeClr>
                    </a:solidFill>
                  </a:tcPr>
                </a:tc>
              </a:tr>
            </a:tbl>
          </a:graphicData>
        </a:graphic>
      </p:graphicFrame>
      <p:sp>
        <p:nvSpPr>
          <p:cNvPr id="11" name="Content Placeholder 2"/>
          <p:cNvSpPr txBox="1"/>
          <p:nvPr/>
        </p:nvSpPr>
        <p:spPr>
          <a:xfrm>
            <a:off x="494128" y="1253331"/>
            <a:ext cx="10515600" cy="51932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pPr>
            <a:r>
              <a:rPr lang="en-US" altLang="zh-CN" b="1" dirty="0">
                <a:latin typeface="+mj-lt"/>
                <a:ea typeface="仿宋" panose="02010609060101010101" pitchFamily="49" charset="-122"/>
              </a:rPr>
              <a:t>GLSL</a:t>
            </a:r>
            <a:r>
              <a:rPr lang="zh-CN" altLang="en-US" b="1" dirty="0">
                <a:latin typeface="+mj-lt"/>
                <a:ea typeface="仿宋" panose="02010609060101010101" pitchFamily="49" charset="-122"/>
              </a:rPr>
              <a:t>内置函数（部分）</a:t>
            </a:r>
            <a:r>
              <a:rPr lang="en-US" altLang="zh-CN" b="1" dirty="0">
                <a:latin typeface="+mj-lt"/>
                <a:ea typeface="仿宋" panose="02010609060101010101" pitchFamily="49" charset="-122"/>
              </a:rPr>
              <a:t>:</a:t>
            </a:r>
            <a:endParaRPr lang="en-US" altLang="zh-CN" b="1" dirty="0">
              <a:latin typeface="+mj-lt"/>
              <a:ea typeface="仿宋" panose="02010609060101010101" pitchFamily="49" charset="-122"/>
            </a:endParaRPr>
          </a:p>
          <a:p>
            <a:pPr algn="l">
              <a:lnSpc>
                <a:spcPct val="100000"/>
              </a:lnSpc>
            </a:pPr>
            <a:endParaRPr lang="en-US" altLang="zh-CN" b="1" dirty="0">
              <a:latin typeface="+mj-lt"/>
              <a:ea typeface="仿宋"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7" name="文本框 6"/>
          <p:cNvSpPr txBox="1"/>
          <p:nvPr/>
        </p:nvSpPr>
        <p:spPr>
          <a:xfrm>
            <a:off x="148590" y="1425184"/>
            <a:ext cx="6094476" cy="2799805"/>
          </a:xfrm>
          <a:prstGeom prst="rect">
            <a:avLst/>
          </a:prstGeom>
          <a:noFill/>
        </p:spPr>
        <p:txBody>
          <a:bodyPr wrap="square">
            <a:spAutoFit/>
          </a:bodyPr>
          <a:lstStyle/>
          <a:p>
            <a:pPr indent="266700" algn="just">
              <a:lnSpc>
                <a:spcPct val="150000"/>
              </a:lnSpc>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再依据公式，计算</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漫反射分量</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镜面反射分量</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。代码中会使用到</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GLSL</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语言内置函数</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dot(</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a,b</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max(</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x,y</a:t>
            </a:r>
            <a:r>
              <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，作用分别是向量点积和取两者最大值，具体使用方法请参考相关文档。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1" name="文本框 10"/>
          <p:cNvSpPr txBox="1"/>
          <p:nvPr/>
        </p:nvSpPr>
        <p:spPr>
          <a:xfrm>
            <a:off x="329888" y="4552860"/>
            <a:ext cx="6094476" cy="1691810"/>
          </a:xfrm>
          <a:prstGeom prst="rect">
            <a:avLst/>
          </a:prstGeom>
          <a:noFill/>
        </p:spPr>
        <p:txBody>
          <a:bodyPr wrap="square">
            <a:spAutoFit/>
          </a:bodyPr>
          <a:lstStyle/>
          <a:p>
            <a:pPr indent="266700" algn="just">
              <a:lnSpc>
                <a:spcPct val="150000"/>
              </a:lnSpc>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最后为</a:t>
            </a:r>
            <a:r>
              <a:rPr lang="zh-CN" altLang="zh-CN" sz="24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累加三个部分的颜色分量</a:t>
            </a: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，得到每个顶点的颜色如下，颜色相加后最后一维的透明度需要进行修正。</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2" name="图片 11"/>
          <p:cNvPicPr>
            <a:picLocks noChangeAspect="1"/>
          </p:cNvPicPr>
          <p:nvPr/>
        </p:nvPicPr>
        <p:blipFill rotWithShape="1">
          <a:blip r:embed="rId1"/>
          <a:srcRect b="18747"/>
          <a:stretch>
            <a:fillRect/>
          </a:stretch>
        </p:blipFill>
        <p:spPr bwMode="auto">
          <a:xfrm>
            <a:off x="6943724" y="1553157"/>
            <a:ext cx="5006189" cy="3127676"/>
          </a:xfrm>
          <a:prstGeom prst="rect">
            <a:avLst/>
          </a:prstGeom>
          <a:ln>
            <a:noFill/>
          </a:ln>
        </p:spPr>
      </p:pic>
      <p:pic>
        <p:nvPicPr>
          <p:cNvPr id="13" name="图片 12"/>
          <p:cNvPicPr>
            <a:picLocks noChangeAspect="1"/>
          </p:cNvPicPr>
          <p:nvPr/>
        </p:nvPicPr>
        <p:blipFill>
          <a:blip r:embed="rId2"/>
          <a:stretch>
            <a:fillRect/>
          </a:stretch>
        </p:blipFill>
        <p:spPr>
          <a:xfrm>
            <a:off x="6943724" y="4970699"/>
            <a:ext cx="2946896" cy="85613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3.	</a:t>
            </a:r>
            <a:r>
              <a:rPr lang="zh-CN" altLang="en-US" sz="4400" b="1" dirty="0">
                <a:latin typeface="+mj-ea"/>
                <a:ea typeface="+mj-ea"/>
              </a:rPr>
              <a:t>材质应用</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265880" y="1105177"/>
            <a:ext cx="11237272" cy="2541465"/>
          </a:xfrm>
          <a:prstGeom prst="rect">
            <a:avLst/>
          </a:prstGeom>
          <a:noFill/>
        </p:spPr>
        <p:txBody>
          <a:bodyPr wrap="square">
            <a:spAutoFit/>
          </a:bodyPr>
          <a:lstStyle/>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曲面上某一点的颜色是光照和材质共同作用的结果，相同颜色的光照射在不同材质的物体上会得到不同的颜色，在代码中创建材质对象并应用到光照的计算中</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设置材质对象，材质的属性有环境反射率、漫反射率、镜面反射率、（自发光系数）、高光系数等组成。可以参考这些网页提供的材质参数进行绘制。</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1"/>
              </a:rPr>
              <a:t>http://www.it.hiof.no/~borres/j3d/explain/light/p-materials.html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en-US" altLang="zh-CN" sz="1800" u="sng" kern="100" dirty="0">
                <a:solidFill>
                  <a:srgbClr val="0563C1"/>
                </a:solidFill>
                <a:effectLst/>
                <a:latin typeface="Times New Roman" panose="02020603050405020304" pitchFamily="18" charset="0"/>
                <a:ea typeface="宋体" panose="02010600030101010101" pitchFamily="2" charset="-122"/>
                <a:cs typeface="Times New Roman" panose="02020603050405020304" pitchFamily="18" charset="0"/>
                <a:hlinkClick r:id="rId2"/>
              </a:rPr>
              <a:t>http://devernay.free.fr/cours/opengl/materials.html</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3" name="图片 2"/>
          <p:cNvPicPr>
            <a:picLocks noChangeAspect="1"/>
          </p:cNvPicPr>
          <p:nvPr/>
        </p:nvPicPr>
        <p:blipFill rotWithShape="1">
          <a:blip r:embed="rId3"/>
          <a:srcRect t="-3389" b="-3540"/>
          <a:stretch>
            <a:fillRect/>
          </a:stretch>
        </p:blipFill>
        <p:spPr>
          <a:xfrm>
            <a:off x="1391238" y="3654506"/>
            <a:ext cx="9409524" cy="307547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4.	</a:t>
            </a:r>
            <a:r>
              <a:rPr lang="zh-CN" altLang="en-US" sz="4400" b="1" dirty="0">
                <a:latin typeface="+mj-ea"/>
                <a:ea typeface="+mj-ea"/>
              </a:rPr>
              <a:t>添加更多交互</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1" name="文本框 10"/>
          <p:cNvSpPr txBox="1"/>
          <p:nvPr/>
        </p:nvSpPr>
        <p:spPr>
          <a:xfrm>
            <a:off x="265880" y="1425184"/>
            <a:ext cx="11237272" cy="1701748"/>
          </a:xfrm>
          <a:prstGeom prst="rect">
            <a:avLst/>
          </a:prstGeom>
          <a:noFill/>
        </p:spPr>
        <p:txBody>
          <a:bodyPr wrap="square">
            <a:spAutoFit/>
          </a:bodyPr>
          <a:lstStyle/>
          <a:p>
            <a:pPr indent="266700"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通过交互地改变物体、光源、材质、相机等参数进一步了解使用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反射模型实现的光照效果。</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尝试为光源</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light</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设置交互：如鼠标设置光源</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x,y</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位置（已实现）</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尝试为材质</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material</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设置交互：</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1~9</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增减反射系数，</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0</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增减高光指数（实现一半）</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	</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尝试旋转或平移物体相机，从不同角度观察光照效果（已实现）</a:t>
            </a:r>
            <a:endPar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5.	</a:t>
            </a:r>
            <a:r>
              <a:rPr lang="zh-CN" altLang="en-US" sz="4400" b="1" dirty="0">
                <a:latin typeface="+mj-ea"/>
                <a:ea typeface="+mj-ea"/>
              </a:rPr>
              <a:t>最终结果</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16"/>
          <p:cNvSpPr txBox="1"/>
          <p:nvPr/>
        </p:nvSpPr>
        <p:spPr>
          <a:xfrm>
            <a:off x="477774" y="1097313"/>
            <a:ext cx="7824978" cy="3651128"/>
          </a:xfrm>
          <a:prstGeom prst="rect">
            <a:avLst/>
          </a:prstGeom>
          <a:noFill/>
        </p:spPr>
        <p:txBody>
          <a:bodyPr wrap="square">
            <a:spAutoFit/>
          </a:bodyPr>
          <a:lstStyle/>
          <a:p>
            <a:pPr marL="342900" lvl="0" indent="-342900" algn="just">
              <a:lnSpc>
                <a:spcPct val="150000"/>
              </a:lnSpc>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下面分别为初始结果、添加漫反射结果、添加镜面反射结果</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lnSpc>
                <a:spcPct val="150000"/>
              </a:lnSpc>
              <a:buFont typeface="+mj-lt"/>
              <a:buAutoNum type="arabicPeriod"/>
            </a:pPr>
            <a:endParaRPr lang="en-US" altLang="zh-CN" kern="100" dirty="0">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下面分别为相同光源不同材质的结果</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9" name="图片 18"/>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a:xfrm>
            <a:off x="1953894" y="1624375"/>
            <a:ext cx="1767063" cy="1872784"/>
          </a:xfrm>
          <a:prstGeom prst="rect">
            <a:avLst/>
          </a:prstGeom>
        </p:spPr>
      </p:pic>
      <p:pic>
        <p:nvPicPr>
          <p:cNvPr id="12" name="图片 11"/>
          <p:cNvPicPr>
            <a:picLocks noChangeAspect="1"/>
          </p:cNvPicPr>
          <p:nvPr/>
        </p:nvPicPr>
        <p:blipFill>
          <a:blip r:embed="rId2"/>
          <a:stretch>
            <a:fillRect/>
          </a:stretch>
        </p:blipFill>
        <p:spPr>
          <a:xfrm>
            <a:off x="3722257" y="1628747"/>
            <a:ext cx="1767063" cy="1872758"/>
          </a:xfrm>
          <a:prstGeom prst="rect">
            <a:avLst/>
          </a:prstGeom>
        </p:spPr>
      </p:pic>
      <p:pic>
        <p:nvPicPr>
          <p:cNvPr id="13" name="图片 12"/>
          <p:cNvPicPr>
            <a:picLocks noChangeAspect="1"/>
          </p:cNvPicPr>
          <p:nvPr/>
        </p:nvPicPr>
        <p:blipFill>
          <a:blip r:embed="rId3"/>
          <a:stretch>
            <a:fillRect/>
          </a:stretch>
        </p:blipFill>
        <p:spPr>
          <a:xfrm>
            <a:off x="5489320" y="1624375"/>
            <a:ext cx="1767063" cy="1873447"/>
          </a:xfrm>
          <a:prstGeom prst="rect">
            <a:avLst/>
          </a:prstGeom>
        </p:spPr>
      </p:pic>
      <p:pic>
        <p:nvPicPr>
          <p:cNvPr id="14" name="图片 13"/>
          <p:cNvPicPr>
            <a:picLocks noChangeAspect="1"/>
          </p:cNvPicPr>
          <p:nvPr/>
        </p:nvPicPr>
        <p:blipFill>
          <a:blip r:embed="rId4"/>
          <a:stretch>
            <a:fillRect/>
          </a:stretch>
        </p:blipFill>
        <p:spPr>
          <a:xfrm flipH="1">
            <a:off x="1953894" y="4437356"/>
            <a:ext cx="1782915" cy="1872758"/>
          </a:xfrm>
          <a:prstGeom prst="rect">
            <a:avLst/>
          </a:prstGeom>
        </p:spPr>
      </p:pic>
      <p:pic>
        <p:nvPicPr>
          <p:cNvPr id="15" name="图片 14"/>
          <p:cNvPicPr>
            <a:picLocks noChangeAspect="1"/>
          </p:cNvPicPr>
          <p:nvPr/>
        </p:nvPicPr>
        <p:blipFill>
          <a:blip r:embed="rId5"/>
          <a:stretch>
            <a:fillRect/>
          </a:stretch>
        </p:blipFill>
        <p:spPr>
          <a:xfrm>
            <a:off x="3720958" y="4437355"/>
            <a:ext cx="1782915" cy="1872791"/>
          </a:xfrm>
          <a:prstGeom prst="rect">
            <a:avLst/>
          </a:prstGeom>
        </p:spPr>
      </p:pic>
      <p:pic>
        <p:nvPicPr>
          <p:cNvPr id="16" name="图片 15"/>
          <p:cNvPicPr>
            <a:picLocks noChangeAspect="1"/>
          </p:cNvPicPr>
          <p:nvPr/>
        </p:nvPicPr>
        <p:blipFill>
          <a:blip r:embed="rId6"/>
          <a:stretch>
            <a:fillRect/>
          </a:stretch>
        </p:blipFill>
        <p:spPr>
          <a:xfrm>
            <a:off x="5503873" y="4433672"/>
            <a:ext cx="1782915" cy="187317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5.	</a:t>
            </a:r>
            <a:r>
              <a:rPr lang="zh-CN" altLang="en-US" sz="4400" b="1" dirty="0">
                <a:latin typeface="+mj-ea"/>
                <a:ea typeface="+mj-ea"/>
              </a:rPr>
              <a:t>最终结果</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17" name="文本框 16"/>
          <p:cNvSpPr txBox="1"/>
          <p:nvPr/>
        </p:nvSpPr>
        <p:spPr>
          <a:xfrm>
            <a:off x="477774" y="1097313"/>
            <a:ext cx="10842498" cy="1296637"/>
          </a:xfrm>
          <a:prstGeom prst="rect">
            <a:avLst/>
          </a:prstGeom>
          <a:noFill/>
        </p:spPr>
        <p:txBody>
          <a:bodyPr wrap="square">
            <a:spAutoFit/>
          </a:bodyPr>
          <a:lstStyle/>
          <a:p>
            <a:pPr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下图左边是</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反射模型在片元着色器上的实现（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着色），右图是上次实验在顶点着色器上的实现（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Gouraud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0"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p:cNvPicPr>
            <a:picLocks noChangeAspect="1"/>
          </p:cNvPicPr>
          <p:nvPr/>
        </p:nvPicPr>
        <p:blipFill>
          <a:blip r:embed="rId1"/>
          <a:stretch>
            <a:fillRect/>
          </a:stretch>
        </p:blipFill>
        <p:spPr>
          <a:xfrm>
            <a:off x="1441704" y="2561325"/>
            <a:ext cx="3343656" cy="3543704"/>
          </a:xfrm>
          <a:prstGeom prst="rect">
            <a:avLst/>
          </a:prstGeom>
        </p:spPr>
      </p:pic>
      <p:pic>
        <p:nvPicPr>
          <p:cNvPr id="20" name="图片 19"/>
          <p:cNvPicPr>
            <a:picLocks noChangeAspect="1"/>
          </p:cNvPicPr>
          <p:nvPr/>
        </p:nvPicPr>
        <p:blipFill>
          <a:blip r:embed="rId2"/>
          <a:stretch>
            <a:fillRect/>
          </a:stretch>
        </p:blipFill>
        <p:spPr>
          <a:xfrm>
            <a:off x="7207555" y="2538418"/>
            <a:ext cx="3343656" cy="3543704"/>
          </a:xfrm>
          <a:prstGeom prst="rect">
            <a:avLst/>
          </a:prstGeom>
        </p:spPr>
      </p:pic>
      <p:sp>
        <p:nvSpPr>
          <p:cNvPr id="21" name="文本框 20"/>
          <p:cNvSpPr txBox="1"/>
          <p:nvPr/>
        </p:nvSpPr>
        <p:spPr>
          <a:xfrm>
            <a:off x="927776" y="6272404"/>
            <a:ext cx="4371512" cy="369332"/>
          </a:xfrm>
          <a:prstGeom prst="rect">
            <a:avLst/>
          </a:prstGeom>
          <a:noFill/>
        </p:spPr>
        <p:txBody>
          <a:bodyPr wrap="square">
            <a:spAutoFit/>
          </a:bodyPr>
          <a:lstStyle/>
          <a:p>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片元着色器上的实现（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a:t>
            </a:r>
            <a:endParaRPr lang="zh-CN" altLang="en-US" dirty="0"/>
          </a:p>
        </p:txBody>
      </p:sp>
      <p:sp>
        <p:nvSpPr>
          <p:cNvPr id="22" name="文本框 21"/>
          <p:cNvSpPr txBox="1"/>
          <p:nvPr/>
        </p:nvSpPr>
        <p:spPr>
          <a:xfrm>
            <a:off x="6672148" y="6180776"/>
            <a:ext cx="4414469" cy="460960"/>
          </a:xfrm>
          <a:prstGeom prst="rect">
            <a:avLst/>
          </a:prstGeom>
          <a:noFill/>
        </p:spPr>
        <p:txBody>
          <a:bodyPr wrap="square">
            <a:spAutoFit/>
          </a:bodyPr>
          <a:lstStyle/>
          <a:p>
            <a:pPr algn="just">
              <a:lnSpc>
                <a:spcPct val="150000"/>
              </a:lnSpc>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顶点着色器上的实现（</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Gouraud</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着色）</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实验三</a:t>
            </a:r>
            <a:endParaRPr lang="zh-CN" altLang="en-US" dirty="0"/>
          </a:p>
        </p:txBody>
      </p:sp>
      <p:pic>
        <p:nvPicPr>
          <p:cNvPr id="5" name="内容占位符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814373" y="1690688"/>
            <a:ext cx="3425433" cy="3497439"/>
          </a:xfrm>
        </p:spPr>
      </p:pic>
      <p:sp>
        <p:nvSpPr>
          <p:cNvPr id="6" name="文本框 5"/>
          <p:cNvSpPr txBox="1"/>
          <p:nvPr/>
        </p:nvSpPr>
        <p:spPr>
          <a:xfrm>
            <a:off x="6110194" y="2040546"/>
            <a:ext cx="4373217" cy="171213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dirty="0"/>
              <a:t>为场景添加光照</a:t>
            </a:r>
            <a:endParaRPr lang="en-US" altLang="zh-CN" dirty="0"/>
          </a:p>
          <a:p>
            <a:pPr marL="285750" indent="-285750">
              <a:lnSpc>
                <a:spcPct val="150000"/>
              </a:lnSpc>
              <a:buFont typeface="Arial" panose="020B0604020202020204" pitchFamily="34" charset="0"/>
              <a:buChar char="•"/>
            </a:pPr>
            <a:r>
              <a:rPr lang="zh-CN" altLang="en-US" dirty="0"/>
              <a:t>以光源为投影中心生成阴影</a:t>
            </a:r>
            <a:endParaRPr lang="en-US" altLang="zh-CN" dirty="0"/>
          </a:p>
          <a:p>
            <a:pPr marL="285750" indent="-285750">
              <a:lnSpc>
                <a:spcPct val="150000"/>
              </a:lnSpc>
              <a:buFont typeface="Arial" panose="020B0604020202020204" pitchFamily="34" charset="0"/>
              <a:buChar char="•"/>
            </a:pPr>
            <a:r>
              <a:rPr lang="zh-CN" altLang="en-US" dirty="0"/>
              <a:t>控制相机从不同角度观察物体</a:t>
            </a:r>
            <a:endParaRPr lang="en-US" altLang="zh-CN" dirty="0"/>
          </a:p>
          <a:p>
            <a:pPr>
              <a:lnSpc>
                <a:spcPct val="150000"/>
              </a:lnSpc>
            </a:pPr>
            <a:r>
              <a:rPr lang="zh-CN" altLang="en-US" dirty="0"/>
              <a:t>（可以绘制其他的物体）</a:t>
            </a:r>
            <a:endParaRPr lang="zh-CN" altLang="en-US" dirty="0"/>
          </a:p>
        </p:txBody>
      </p:sp>
      <p:sp>
        <p:nvSpPr>
          <p:cNvPr id="7" name="文本框 6"/>
          <p:cNvSpPr txBox="1"/>
          <p:nvPr/>
        </p:nvSpPr>
        <p:spPr>
          <a:xfrm>
            <a:off x="898497" y="5969655"/>
            <a:ext cx="9541565" cy="521970"/>
          </a:xfrm>
          <a:prstGeom prst="rect">
            <a:avLst/>
          </a:prstGeom>
          <a:noFill/>
        </p:spPr>
        <p:txBody>
          <a:bodyPr wrap="square" rtlCol="0">
            <a:spAutoFit/>
          </a:bodyPr>
          <a:lstStyle/>
          <a:p>
            <a:r>
              <a:rPr lang="zh-CN" altLang="en-US" sz="2800" dirty="0">
                <a:solidFill>
                  <a:srgbClr val="FF0000"/>
                </a:solidFill>
              </a:rPr>
              <a:t>实验三提交截止时间：</a:t>
            </a:r>
            <a:r>
              <a:rPr lang="en-US" altLang="zh-CN" sz="2800" dirty="0">
                <a:solidFill>
                  <a:srgbClr val="FF0000"/>
                </a:solidFill>
              </a:rPr>
              <a:t>2023.11.29   23:59</a:t>
            </a:r>
            <a:endParaRPr lang="zh-CN" altLang="en-US" sz="2800" dirty="0">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Content Placeholder 2"/>
              <p:cNvSpPr>
                <a:spLocks noGrp="1"/>
              </p:cNvSpPr>
              <p:nvPr>
                <p:ph idx="1"/>
              </p:nvPr>
            </p:nvSpPr>
            <p:spPr>
              <a:xfrm>
                <a:off x="673607" y="1688709"/>
                <a:ext cx="10515600" cy="2115195"/>
              </a:xfrm>
            </p:spPr>
            <p:txBody>
              <a:bodyPr>
                <a:noAutofit/>
              </a:bodyPr>
              <a:lstStyle/>
              <a:p>
                <a:pPr>
                  <a:lnSpc>
                    <a:spcPct val="150000"/>
                  </a:lnSpc>
                </a:pPr>
                <a:r>
                  <a:rPr lang="zh-CN" altLang="en-US" sz="2400" dirty="0">
                    <a:latin typeface="+mj-lt"/>
                    <a:ea typeface="仿宋" panose="02010609060101010101" pitchFamily="49" charset="-122"/>
                  </a:rPr>
                  <a:t>三种相互作用：环境光反射、漫反射、镜面反射</a:t>
                </a:r>
                <a:endParaRPr lang="en-US" altLang="zh-CN" sz="2400" dirty="0">
                  <a:latin typeface="+mj-lt"/>
                  <a:ea typeface="仿宋" panose="02010609060101010101" pitchFamily="49" charset="-122"/>
                </a:endParaRPr>
              </a:p>
              <a:p>
                <a:pPr>
                  <a:lnSpc>
                    <a:spcPct val="150000"/>
                  </a:lnSpc>
                </a:pPr>
                <a:r>
                  <a:rPr lang="zh-CN" altLang="en-US" sz="2400" dirty="0">
                    <a:latin typeface="+mj-lt"/>
                    <a:ea typeface="仿宋" panose="02010609060101010101" pitchFamily="49" charset="-122"/>
                  </a:rPr>
                  <a:t>模型公式：</a:t>
                </a:r>
                <a:endParaRPr lang="en-US" altLang="zh-CN" sz="2400" dirty="0">
                  <a:latin typeface="+mj-lt"/>
                  <a:ea typeface="仿宋" panose="02010609060101010101" pitchFamily="49" charset="-122"/>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1800" b="0" i="1" smtClean="0">
                          <a:latin typeface="Cambria Math" panose="02040503050406030204" pitchFamily="18" charset="0"/>
                          <a:ea typeface="仿宋" panose="02010609060101010101" pitchFamily="49" charset="-122"/>
                        </a:rPr>
                        <m:t>𝐼</m:t>
                      </m:r>
                      <m:r>
                        <a:rPr lang="en-US" altLang="zh-CN" sz="1800" b="0" i="1" smtClean="0">
                          <a:latin typeface="Cambria Math" panose="02040503050406030204" pitchFamily="18" charset="0"/>
                          <a:ea typeface="仿宋" panose="02010609060101010101" pitchFamily="49" charset="-122"/>
                        </a:rPr>
                        <m:t>=</m:t>
                      </m:r>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𝑘</m:t>
                          </m:r>
                        </m:e>
                        <m:sub>
                          <m:r>
                            <a:rPr lang="en-US" altLang="zh-CN" sz="1800" b="0" i="1" smtClean="0">
                              <a:latin typeface="Cambria Math" panose="02040503050406030204" pitchFamily="18" charset="0"/>
                              <a:ea typeface="仿宋" panose="02010609060101010101" pitchFamily="49" charset="-122"/>
                            </a:rPr>
                            <m:t>𝑎</m:t>
                          </m:r>
                        </m:sub>
                      </m:sSub>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𝐿</m:t>
                          </m:r>
                        </m:e>
                        <m:sub>
                          <m:r>
                            <a:rPr lang="en-US" altLang="zh-CN" sz="1800" b="0" i="1" smtClean="0">
                              <a:latin typeface="Cambria Math" panose="02040503050406030204" pitchFamily="18" charset="0"/>
                              <a:ea typeface="仿宋" panose="02010609060101010101" pitchFamily="49" charset="-122"/>
                            </a:rPr>
                            <m:t>𝑎</m:t>
                          </m:r>
                        </m:sub>
                      </m:sSub>
                      <m:r>
                        <a:rPr lang="en-US" altLang="zh-CN" sz="1800" b="0" i="1" smtClean="0">
                          <a:latin typeface="Cambria Math" panose="02040503050406030204" pitchFamily="18" charset="0"/>
                          <a:ea typeface="仿宋" panose="02010609060101010101" pitchFamily="49" charset="-122"/>
                        </a:rPr>
                        <m:t>+</m:t>
                      </m:r>
                      <m:f>
                        <m:fPr>
                          <m:ctrlPr>
                            <a:rPr lang="en-US" altLang="zh-CN" sz="1800" b="0" i="1" smtClean="0">
                              <a:latin typeface="Cambria Math" panose="02040503050406030204" pitchFamily="18" charset="0"/>
                              <a:ea typeface="仿宋" panose="02010609060101010101" pitchFamily="49" charset="-122"/>
                            </a:rPr>
                          </m:ctrlPr>
                        </m:fPr>
                        <m:num>
                          <m:r>
                            <a:rPr lang="en-US" altLang="zh-CN" sz="1800" b="0" i="1" smtClean="0">
                              <a:latin typeface="Cambria Math" panose="02040503050406030204" pitchFamily="18" charset="0"/>
                              <a:ea typeface="仿宋" panose="02010609060101010101" pitchFamily="49" charset="-122"/>
                            </a:rPr>
                            <m:t>1</m:t>
                          </m:r>
                        </m:num>
                        <m:den>
                          <m:r>
                            <a:rPr lang="en-US" altLang="zh-CN" sz="1800" b="0" i="1" smtClean="0">
                              <a:latin typeface="Cambria Math" panose="02040503050406030204" pitchFamily="18" charset="0"/>
                              <a:ea typeface="仿宋" panose="02010609060101010101" pitchFamily="49" charset="-122"/>
                            </a:rPr>
                            <m:t>𝑎</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𝑏𝑑</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𝑐</m:t>
                          </m:r>
                          <m:sSup>
                            <m:sSupPr>
                              <m:ctrlPr>
                                <a:rPr lang="en-US" altLang="zh-CN" sz="1800" b="0" i="1" smtClean="0">
                                  <a:latin typeface="Cambria Math" panose="02040503050406030204" pitchFamily="18" charset="0"/>
                                  <a:ea typeface="仿宋" panose="02010609060101010101" pitchFamily="49" charset="-122"/>
                                </a:rPr>
                              </m:ctrlPr>
                            </m:sSupPr>
                            <m:e>
                              <m:r>
                                <a:rPr lang="en-US" altLang="zh-CN" sz="1800" b="0" i="1" smtClean="0">
                                  <a:latin typeface="Cambria Math" panose="02040503050406030204" pitchFamily="18" charset="0"/>
                                  <a:ea typeface="仿宋" panose="02010609060101010101" pitchFamily="49" charset="-122"/>
                                </a:rPr>
                                <m:t>𝑑</m:t>
                              </m:r>
                            </m:e>
                            <m:sup>
                              <m:r>
                                <a:rPr lang="en-US" altLang="zh-CN" sz="1800" b="0" i="1" smtClean="0">
                                  <a:latin typeface="Cambria Math" panose="02040503050406030204" pitchFamily="18" charset="0"/>
                                  <a:ea typeface="仿宋" panose="02010609060101010101" pitchFamily="49" charset="-122"/>
                                </a:rPr>
                                <m:t>2</m:t>
                              </m:r>
                            </m:sup>
                          </m:sSup>
                        </m:den>
                      </m:f>
                      <m:d>
                        <m:dPr>
                          <m:ctrlPr>
                            <a:rPr lang="en-US" altLang="zh-CN" sz="1800" b="0" i="1" smtClean="0">
                              <a:latin typeface="Cambria Math" panose="02040503050406030204" pitchFamily="18" charset="0"/>
                              <a:ea typeface="仿宋" panose="02010609060101010101" pitchFamily="49" charset="-122"/>
                            </a:rPr>
                          </m:ctrlPr>
                        </m:dPr>
                        <m:e>
                          <m:func>
                            <m:funcPr>
                              <m:ctrlPr>
                                <a:rPr lang="en-US" altLang="zh-CN" sz="1800" b="0" i="1" smtClean="0">
                                  <a:latin typeface="Cambria Math" panose="02040503050406030204" pitchFamily="18" charset="0"/>
                                  <a:ea typeface="仿宋" panose="02010609060101010101" pitchFamily="49" charset="-122"/>
                                </a:rPr>
                              </m:ctrlPr>
                            </m:funcPr>
                            <m:fName>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𝑘</m:t>
                                  </m:r>
                                </m:e>
                                <m:sub>
                                  <m:r>
                                    <a:rPr lang="en-US" altLang="zh-CN" sz="1800" b="0" i="1" smtClean="0">
                                      <a:latin typeface="Cambria Math" panose="02040503050406030204" pitchFamily="18" charset="0"/>
                                      <a:ea typeface="仿宋" panose="02010609060101010101" pitchFamily="49" charset="-122"/>
                                    </a:rPr>
                                    <m:t>𝑑</m:t>
                                  </m:r>
                                </m:sub>
                              </m:sSub>
                              <m:sSub>
                                <m:sSubPr>
                                  <m:ctrlPr>
                                    <a:rPr lang="en-US" altLang="zh-CN" sz="1800" b="0" i="1" smtClean="0">
                                      <a:latin typeface="Cambria Math" panose="02040503050406030204" pitchFamily="18" charset="0"/>
                                      <a:ea typeface="仿宋" panose="02010609060101010101" pitchFamily="49" charset="-122"/>
                                    </a:rPr>
                                  </m:ctrlPr>
                                </m:sSubPr>
                                <m:e>
                                  <m:r>
                                    <a:rPr lang="en-US" altLang="zh-CN" sz="1800" b="0" i="1" smtClean="0">
                                      <a:latin typeface="Cambria Math" panose="02040503050406030204" pitchFamily="18" charset="0"/>
                                      <a:ea typeface="仿宋" panose="02010609060101010101" pitchFamily="49" charset="-122"/>
                                    </a:rPr>
                                    <m:t>𝐿</m:t>
                                  </m:r>
                                </m:e>
                                <m:sub>
                                  <m:r>
                                    <a:rPr lang="en-US" altLang="zh-CN" sz="1800" b="0" i="1" smtClean="0">
                                      <a:latin typeface="Cambria Math" panose="02040503050406030204" pitchFamily="18" charset="0"/>
                                      <a:ea typeface="仿宋" panose="02010609060101010101" pitchFamily="49" charset="-122"/>
                                    </a:rPr>
                                    <m:t>𝑑</m:t>
                                  </m:r>
                                </m:sub>
                              </m:sSub>
                              <m:r>
                                <a:rPr lang="en-US" altLang="zh-CN" sz="1800" b="0" i="1" smtClean="0">
                                  <a:latin typeface="Cambria Math" panose="02040503050406030204" pitchFamily="18" charset="0"/>
                                  <a:ea typeface="仿宋" panose="02010609060101010101" pitchFamily="49" charset="-122"/>
                                </a:rPr>
                                <m:t>𝑚𝑎𝑥</m:t>
                              </m:r>
                            </m:fName>
                            <m:e>
                              <m:d>
                                <m:dPr>
                                  <m:ctrlPr>
                                    <a:rPr lang="en-US" altLang="zh-CN" sz="1800" b="0" i="1" smtClean="0">
                                      <a:latin typeface="Cambria Math" panose="02040503050406030204" pitchFamily="18" charset="0"/>
                                      <a:ea typeface="仿宋" panose="02010609060101010101" pitchFamily="49" charset="-122"/>
                                    </a:rPr>
                                  </m:ctrlPr>
                                </m:dPr>
                                <m:e>
                                  <m:d>
                                    <m:dPr>
                                      <m:ctrlPr>
                                        <a:rPr lang="en-US" altLang="zh-CN" sz="1800" b="0" i="1" smtClean="0">
                                          <a:latin typeface="Cambria Math" panose="02040503050406030204" pitchFamily="18" charset="0"/>
                                          <a:ea typeface="仿宋" panose="02010609060101010101" pitchFamily="49" charset="-122"/>
                                        </a:rPr>
                                      </m:ctrlPr>
                                    </m:dPr>
                                    <m:e>
                                      <m:r>
                                        <a:rPr lang="en-US" altLang="zh-CN" sz="1800" b="0" i="1" smtClean="0">
                                          <a:latin typeface="Cambria Math" panose="02040503050406030204" pitchFamily="18" charset="0"/>
                                          <a:ea typeface="仿宋" panose="02010609060101010101" pitchFamily="49" charset="-122"/>
                                        </a:rPr>
                                        <m:t>𝑙</m:t>
                                      </m:r>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𝑛</m:t>
                                      </m:r>
                                    </m:e>
                                  </m:d>
                                  <m:r>
                                    <a:rPr lang="en-US" altLang="zh-CN" sz="1800" b="0" i="1" smtClean="0">
                                      <a:latin typeface="Cambria Math" panose="02040503050406030204" pitchFamily="18" charset="0"/>
                                      <a:ea typeface="仿宋" panose="02010609060101010101" pitchFamily="49" charset="-122"/>
                                    </a:rPr>
                                    <m:t>,</m:t>
                                  </m:r>
                                  <m:r>
                                    <a:rPr lang="en-US" altLang="zh-CN" sz="1800" b="0" i="1" smtClean="0">
                                      <a:latin typeface="Cambria Math" panose="02040503050406030204" pitchFamily="18" charset="0"/>
                                      <a:ea typeface="仿宋" panose="02010609060101010101" pitchFamily="49" charset="-122"/>
                                    </a:rPr>
                                    <m:t>0</m:t>
                                  </m:r>
                                </m:e>
                              </m:d>
                            </m:e>
                          </m:func>
                          <m:r>
                            <a:rPr lang="en-US" altLang="zh-CN" sz="1800" b="0" i="1" smtClean="0">
                              <a:latin typeface="Cambria Math" panose="02040503050406030204" pitchFamily="18" charset="0"/>
                              <a:ea typeface="仿宋" panose="02010609060101010101" pitchFamily="49" charset="-122"/>
                            </a:rPr>
                            <m:t>+</m:t>
                          </m:r>
                          <m:sSub>
                            <m:sSubPr>
                              <m:ctrlPr>
                                <a:rPr lang="en-US" altLang="zh-CN" sz="1800" i="1">
                                  <a:latin typeface="Cambria Math" panose="02040503050406030204" pitchFamily="18" charset="0"/>
                                  <a:ea typeface="仿宋" panose="02010609060101010101" pitchFamily="49" charset="-122"/>
                                </a:rPr>
                              </m:ctrlPr>
                            </m:sSubPr>
                            <m:e>
                              <m:r>
                                <a:rPr lang="en-US" altLang="zh-CN" sz="1800" i="1">
                                  <a:latin typeface="Cambria Math" panose="02040503050406030204" pitchFamily="18" charset="0"/>
                                  <a:ea typeface="仿宋" panose="02010609060101010101" pitchFamily="49" charset="-122"/>
                                </a:rPr>
                                <m:t>𝑘</m:t>
                              </m:r>
                            </m:e>
                            <m:sub>
                              <m:r>
                                <a:rPr lang="en-US" altLang="zh-CN" sz="1800" i="1">
                                  <a:latin typeface="Cambria Math" panose="02040503050406030204" pitchFamily="18" charset="0"/>
                                  <a:ea typeface="仿宋" panose="02010609060101010101" pitchFamily="49" charset="-122"/>
                                </a:rPr>
                                <m:t>𝑠</m:t>
                              </m:r>
                            </m:sub>
                          </m:sSub>
                          <m:sSub>
                            <m:sSubPr>
                              <m:ctrlPr>
                                <a:rPr lang="en-US" altLang="zh-CN" sz="1800" i="1">
                                  <a:latin typeface="Cambria Math" panose="02040503050406030204" pitchFamily="18" charset="0"/>
                                  <a:ea typeface="仿宋" panose="02010609060101010101" pitchFamily="49" charset="-122"/>
                                </a:rPr>
                              </m:ctrlPr>
                            </m:sSubPr>
                            <m:e>
                              <m:r>
                                <a:rPr lang="en-US" altLang="zh-CN" sz="1800" i="1">
                                  <a:latin typeface="Cambria Math" panose="02040503050406030204" pitchFamily="18" charset="0"/>
                                  <a:ea typeface="仿宋" panose="02010609060101010101" pitchFamily="49" charset="-122"/>
                                </a:rPr>
                                <m:t>𝐿</m:t>
                              </m:r>
                            </m:e>
                            <m:sub>
                              <m:r>
                                <a:rPr lang="en-US" altLang="zh-CN" sz="1800" i="1">
                                  <a:latin typeface="Cambria Math" panose="02040503050406030204" pitchFamily="18" charset="0"/>
                                  <a:ea typeface="仿宋" panose="02010609060101010101" pitchFamily="49" charset="-122"/>
                                </a:rPr>
                                <m:t>𝑠</m:t>
                              </m:r>
                            </m:sub>
                          </m:sSub>
                          <m:func>
                            <m:funcPr>
                              <m:ctrlPr>
                                <a:rPr lang="en-US" altLang="zh-CN" sz="1800" i="1">
                                  <a:latin typeface="Cambria Math" panose="02040503050406030204" pitchFamily="18" charset="0"/>
                                  <a:ea typeface="仿宋" panose="02010609060101010101" pitchFamily="49" charset="-122"/>
                                </a:rPr>
                              </m:ctrlPr>
                            </m:funcPr>
                            <m:fName>
                              <m:r>
                                <a:rPr lang="en-US" altLang="zh-CN" sz="1800" i="1">
                                  <a:latin typeface="Cambria Math" panose="02040503050406030204" pitchFamily="18" charset="0"/>
                                  <a:ea typeface="仿宋" panose="02010609060101010101" pitchFamily="49" charset="-122"/>
                                </a:rPr>
                                <m:t>𝑚𝑎𝑥</m:t>
                              </m:r>
                            </m:fName>
                            <m:e>
                              <m:d>
                                <m:dPr>
                                  <m:ctrlPr>
                                    <a:rPr lang="en-US" altLang="zh-CN" sz="1800" i="1">
                                      <a:latin typeface="Cambria Math" panose="02040503050406030204" pitchFamily="18" charset="0"/>
                                      <a:ea typeface="仿宋" panose="02010609060101010101" pitchFamily="49" charset="-122"/>
                                    </a:rPr>
                                  </m:ctrlPr>
                                </m:dPr>
                                <m:e>
                                  <m:sSup>
                                    <m:sSupPr>
                                      <m:ctrlPr>
                                        <a:rPr lang="en-US" altLang="zh-CN" sz="1800" i="1">
                                          <a:latin typeface="Cambria Math" panose="02040503050406030204" pitchFamily="18" charset="0"/>
                                          <a:ea typeface="仿宋" panose="02010609060101010101" pitchFamily="49" charset="-122"/>
                                        </a:rPr>
                                      </m:ctrlPr>
                                    </m:sSupPr>
                                    <m:e>
                                      <m:d>
                                        <m:dPr>
                                          <m:ctrlPr>
                                            <a:rPr lang="en-US" altLang="zh-CN" sz="1800" i="1">
                                              <a:latin typeface="Cambria Math" panose="02040503050406030204" pitchFamily="18" charset="0"/>
                                              <a:ea typeface="仿宋" panose="02010609060101010101" pitchFamily="49" charset="-122"/>
                                            </a:rPr>
                                          </m:ctrlPr>
                                        </m:dPr>
                                        <m:e>
                                          <m:r>
                                            <a:rPr lang="en-US" altLang="zh-CN" sz="1800" i="1">
                                              <a:latin typeface="Cambria Math" panose="02040503050406030204" pitchFamily="18" charset="0"/>
                                              <a:ea typeface="仿宋" panose="02010609060101010101" pitchFamily="49" charset="-122"/>
                                            </a:rPr>
                                            <m:t>𝑟</m:t>
                                          </m:r>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𝑣</m:t>
                                          </m:r>
                                        </m:e>
                                      </m:d>
                                    </m:e>
                                    <m:sup>
                                      <m:r>
                                        <a:rPr lang="en-US" altLang="zh-CN" sz="1800" i="1">
                                          <a:latin typeface="Cambria Math" panose="02040503050406030204" pitchFamily="18" charset="0"/>
                                          <a:ea typeface="仿宋" panose="02010609060101010101" pitchFamily="49" charset="-122"/>
                                        </a:rPr>
                                        <m:t>𝛼</m:t>
                                      </m:r>
                                    </m:sup>
                                  </m:sSup>
                                  <m:r>
                                    <a:rPr lang="en-US" altLang="zh-CN" sz="1800" i="1">
                                      <a:latin typeface="Cambria Math" panose="02040503050406030204" pitchFamily="18" charset="0"/>
                                      <a:ea typeface="仿宋" panose="02010609060101010101" pitchFamily="49" charset="-122"/>
                                    </a:rPr>
                                    <m:t>,</m:t>
                                  </m:r>
                                  <m:r>
                                    <a:rPr lang="en-US" altLang="zh-CN" sz="1800" i="1">
                                      <a:latin typeface="Cambria Math" panose="02040503050406030204" pitchFamily="18" charset="0"/>
                                      <a:ea typeface="仿宋" panose="02010609060101010101" pitchFamily="49" charset="-122"/>
                                    </a:rPr>
                                    <m:t>0</m:t>
                                  </m:r>
                                </m:e>
                              </m:d>
                            </m:e>
                          </m:func>
                        </m:e>
                      </m:d>
                    </m:oMath>
                  </m:oMathPara>
                </a14:m>
                <a:endParaRPr lang="en-US" altLang="zh-CN" sz="1800" i="1" dirty="0">
                  <a:latin typeface="+mj-lt"/>
                  <a:ea typeface="仿宋" panose="02010609060101010101" pitchFamily="49" charset="-122"/>
                </a:endParaRPr>
              </a:p>
            </p:txBody>
          </p:sp>
        </mc:Choice>
        <mc:Fallback>
          <p:sp>
            <p:nvSpPr>
              <p:cNvPr id="5" name="Content Placeholder 2"/>
              <p:cNvSpPr>
                <a:spLocks noRot="1" noChangeAspect="1" noMove="1" noResize="1" noEditPoints="1" noAdjustHandles="1" noChangeArrowheads="1" noChangeShapeType="1" noTextEdit="1"/>
              </p:cNvSpPr>
              <p:nvPr>
                <p:ph idx="1"/>
              </p:nvPr>
            </p:nvSpPr>
            <p:spPr>
              <a:xfrm>
                <a:off x="673607" y="1688709"/>
                <a:ext cx="10515600" cy="2115195"/>
              </a:xfrm>
              <a:blipFill rotWithShape="1">
                <a:blip r:embed="rId1"/>
                <a:stretch>
                  <a:fillRect l="-5" t="-12" r="5" b="12"/>
                </a:stretch>
              </a:blipFill>
            </p:spPr>
            <p:txBody>
              <a:bodyPr/>
              <a:lstStyle/>
              <a:p>
                <a:r>
                  <a:rPr lang="zh-CN" altLang="en-US">
                    <a:noFill/>
                  </a:rPr>
                  <a:t> </a:t>
                </a:r>
              </a:p>
            </p:txBody>
          </p:sp>
        </mc:Fallback>
      </mc:AlternateContent>
      <p:sp>
        <p:nvSpPr>
          <p:cNvPr id="8" name="文本框 7"/>
          <p:cNvSpPr txBox="1"/>
          <p:nvPr/>
        </p:nvSpPr>
        <p:spPr>
          <a:xfrm>
            <a:off x="329889" y="327872"/>
            <a:ext cx="5884480" cy="769441"/>
          </a:xfrm>
          <a:prstGeom prst="rect">
            <a:avLst/>
          </a:prstGeom>
          <a:noFill/>
        </p:spPr>
        <p:txBody>
          <a:bodyPr wrap="square">
            <a:spAutoFit/>
          </a:bodyPr>
          <a:lstStyle/>
          <a:p>
            <a:r>
              <a:rPr lang="en-US" altLang="zh-CN" sz="4400" b="1" dirty="0" err="1">
                <a:latin typeface="+mj-ea"/>
                <a:ea typeface="+mj-ea"/>
              </a:rPr>
              <a:t>Phong</a:t>
            </a:r>
            <a:r>
              <a:rPr lang="zh-CN" altLang="en-US" sz="4400" b="1" dirty="0">
                <a:latin typeface="+mj-ea"/>
                <a:ea typeface="+mj-ea"/>
              </a:rPr>
              <a:t>反射模型</a:t>
            </a:r>
            <a:endParaRPr lang="zh-CN" altLang="zh-CN" sz="4400" dirty="0">
              <a:latin typeface="+mj-ea"/>
              <a:ea typeface="+mj-ea"/>
            </a:endParaRPr>
          </a:p>
        </p:txBody>
      </p:sp>
      <p:pic>
        <p:nvPicPr>
          <p:cNvPr id="13" name="图片 12"/>
          <p:cNvPicPr>
            <a:picLocks noChangeAspect="1"/>
          </p:cNvPicPr>
          <p:nvPr/>
        </p:nvPicPr>
        <p:blipFill>
          <a:blip r:embed="rId2"/>
          <a:stretch>
            <a:fillRect/>
          </a:stretch>
        </p:blipFill>
        <p:spPr>
          <a:xfrm>
            <a:off x="1167931" y="4214705"/>
            <a:ext cx="10092876" cy="21151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329889" y="327872"/>
            <a:ext cx="5884480" cy="769441"/>
          </a:xfrm>
          <a:prstGeom prst="rect">
            <a:avLst/>
          </a:prstGeom>
          <a:noFill/>
        </p:spPr>
        <p:txBody>
          <a:bodyPr wrap="square">
            <a:spAutoFit/>
          </a:bodyPr>
          <a:lstStyle/>
          <a:p>
            <a:r>
              <a:rPr lang="en-US" altLang="zh-CN" sz="4400" b="1" dirty="0" err="1">
                <a:latin typeface="+mj-ea"/>
                <a:ea typeface="+mj-ea"/>
              </a:rPr>
              <a:t>Phong</a:t>
            </a:r>
            <a:r>
              <a:rPr lang="zh-CN" altLang="en-US" sz="4400" b="1" dirty="0">
                <a:latin typeface="+mj-ea"/>
                <a:ea typeface="+mj-ea"/>
              </a:rPr>
              <a:t>反射模型</a:t>
            </a:r>
            <a:endParaRPr lang="zh-CN" altLang="zh-CN" sz="4400" dirty="0">
              <a:latin typeface="+mj-ea"/>
              <a:ea typeface="+mj-ea"/>
            </a:endParaRPr>
          </a:p>
        </p:txBody>
      </p:sp>
      <p:pic>
        <p:nvPicPr>
          <p:cNvPr id="3" name="图片 2"/>
          <p:cNvPicPr>
            <a:picLocks noChangeAspect="1"/>
          </p:cNvPicPr>
          <p:nvPr/>
        </p:nvPicPr>
        <p:blipFill>
          <a:blip r:embed="rId1"/>
          <a:stretch>
            <a:fillRect/>
          </a:stretch>
        </p:blipFill>
        <p:spPr>
          <a:xfrm>
            <a:off x="8274599" y="972531"/>
            <a:ext cx="3022444" cy="3133125"/>
          </a:xfrm>
          <a:prstGeom prst="rect">
            <a:avLst/>
          </a:prstGeom>
        </p:spPr>
      </p:pic>
      <p:sp>
        <p:nvSpPr>
          <p:cNvPr id="6" name="内容占位符 5"/>
          <p:cNvSpPr>
            <a:spLocks noGrp="1"/>
          </p:cNvSpPr>
          <p:nvPr>
            <p:ph idx="1"/>
          </p:nvPr>
        </p:nvSpPr>
        <p:spPr>
          <a:xfrm>
            <a:off x="499871" y="1387341"/>
            <a:ext cx="7134648" cy="4351338"/>
          </a:xfrm>
        </p:spPr>
        <p:txBody>
          <a:bodyPr/>
          <a:lstStyle/>
          <a:p>
            <a:pPr>
              <a:lnSpc>
                <a:spcPct val="150000"/>
              </a:lnSpc>
            </a:pPr>
            <a:r>
              <a:rPr lang="zh-CN" altLang="en-US" sz="1800" dirty="0">
                <a:latin typeface="Times New Roman" panose="02020603050405020304" pitchFamily="18" charset="0"/>
                <a:ea typeface="宋体" panose="02010600030101010101" pitchFamily="2" charset="-122"/>
                <a:cs typeface="Times New Roman" panose="02020603050405020304" pitchFamily="18" charset="0"/>
              </a:rPr>
              <a:t>上次实验：</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在顶点着色器中执行光照计算</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，那么在光栅化模块中将对顶点的颜色进行插值计算从而得到每个片元的颜色。</a:t>
            </a:r>
            <a:endParaRPr lang="en-US" altLang="zh-CN" sz="1800" dirty="0">
              <a:latin typeface="Times New Roman" panose="02020603050405020304" pitchFamily="18" charset="0"/>
              <a:ea typeface="宋体" panose="02010600030101010101" pitchFamily="2" charset="-122"/>
              <a:cs typeface="Times New Roman" panose="02020603050405020304" pitchFamily="18" charset="0"/>
            </a:endParaRPr>
          </a:p>
          <a:p>
            <a:pPr>
              <a:lnSpc>
                <a:spcPct val="150000"/>
              </a:lnSpc>
            </a:pP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本周主要内容是</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基于片元的光照计算</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，区别在于片元着色器的输入数据不是顶点着色器计算之后的每个顶点的颜色，而是每个顶点的法向量，在渲染过程中</a:t>
            </a:r>
            <a:r>
              <a:rPr lang="zh-CN" altLang="zh-CN" sz="18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对法向量进行插值</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而计算片元的颜色，从而输出到光栅化模块中。</a:t>
            </a:r>
            <a:endParaRPr lang="zh-CN" altLang="en-US" dirty="0"/>
          </a:p>
        </p:txBody>
      </p:sp>
      <p:pic>
        <p:nvPicPr>
          <p:cNvPr id="9" name="Picture 1"/>
          <p:cNvPicPr>
            <a:picLocks noChangeAspect="1"/>
          </p:cNvPicPr>
          <p:nvPr/>
        </p:nvPicPr>
        <p:blipFill>
          <a:blip r:embed="rId2"/>
          <a:stretch>
            <a:fillRect/>
          </a:stretch>
        </p:blipFill>
        <p:spPr>
          <a:xfrm>
            <a:off x="2450465" y="4396867"/>
            <a:ext cx="6854238" cy="1606360"/>
          </a:xfrm>
          <a:prstGeom prst="rect">
            <a:avLst/>
          </a:prstGeom>
        </p:spPr>
      </p:pic>
      <p:sp>
        <p:nvSpPr>
          <p:cNvPr id="11" name="文本框 10"/>
          <p:cNvSpPr txBox="1"/>
          <p:nvPr/>
        </p:nvSpPr>
        <p:spPr>
          <a:xfrm>
            <a:off x="1977389" y="6160796"/>
            <a:ext cx="3496315" cy="369332"/>
          </a:xfrm>
          <a:prstGeom prst="rect">
            <a:avLst/>
          </a:prstGeom>
          <a:noFill/>
        </p:spPr>
        <p:txBody>
          <a:bodyPr wrap="square">
            <a:spAutoFit/>
          </a:bodyPr>
          <a:lstStyle/>
          <a:p>
            <a:pPr algn="ct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逐顶点的光照计算</a:t>
            </a:r>
            <a:endParaRPr lang="zh-CN" altLang="en-US" dirty="0"/>
          </a:p>
        </p:txBody>
      </p:sp>
      <p:sp>
        <p:nvSpPr>
          <p:cNvPr id="14" name="文本框 13"/>
          <p:cNvSpPr txBox="1"/>
          <p:nvPr/>
        </p:nvSpPr>
        <p:spPr>
          <a:xfrm>
            <a:off x="6576822" y="6094751"/>
            <a:ext cx="2594610" cy="369332"/>
          </a:xfrm>
          <a:prstGeom prst="rect">
            <a:avLst/>
          </a:prstGeom>
          <a:noFill/>
        </p:spPr>
        <p:txBody>
          <a:bodyPr wrap="square">
            <a:spAutoFit/>
          </a:bodyPr>
          <a:lstStyle/>
          <a:p>
            <a:pPr algn="ct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rPr>
              <a:t>b</a:t>
            </a:r>
            <a:r>
              <a:rPr lang="zh-CN" altLang="en-US"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逐片元光照计算</a:t>
            </a:r>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9" y="327872"/>
            <a:ext cx="5884480" cy="769441"/>
          </a:xfrm>
          <a:prstGeom prst="rect">
            <a:avLst/>
          </a:prstGeom>
          <a:noFill/>
        </p:spPr>
        <p:txBody>
          <a:bodyPr wrap="square">
            <a:spAutoFit/>
          </a:bodyPr>
          <a:lstStyle/>
          <a:p>
            <a:r>
              <a:rPr lang="en-US" altLang="zh-CN" sz="4400" b="1" dirty="0">
                <a:latin typeface="+mj-ea"/>
                <a:ea typeface="+mj-ea"/>
              </a:rPr>
              <a:t>1. </a:t>
            </a:r>
            <a:r>
              <a:rPr lang="zh-CN" altLang="en-US" sz="4400" b="1" dirty="0">
                <a:latin typeface="+mj-ea"/>
                <a:ea typeface="+mj-ea"/>
              </a:rPr>
              <a:t>法向量的计算</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rotWithShape="1">
          <a:blip r:embed="rId1"/>
          <a:srcRect r="52116"/>
          <a:stretch>
            <a:fillRect/>
          </a:stretch>
        </p:blipFill>
        <p:spPr>
          <a:xfrm>
            <a:off x="720834" y="2843425"/>
            <a:ext cx="5102589" cy="2733992"/>
          </a:xfrm>
          <a:prstGeom prst="rect">
            <a:avLst/>
          </a:prstGeom>
        </p:spPr>
      </p:pic>
      <p:pic>
        <p:nvPicPr>
          <p:cNvPr id="8" name="图片 7"/>
          <p:cNvPicPr>
            <a:picLocks noChangeAspect="1"/>
          </p:cNvPicPr>
          <p:nvPr/>
        </p:nvPicPr>
        <p:blipFill>
          <a:blip r:embed="rId2"/>
          <a:stretch>
            <a:fillRect/>
          </a:stretch>
        </p:blipFill>
        <p:spPr>
          <a:xfrm>
            <a:off x="6368579" y="3428999"/>
            <a:ext cx="5074009" cy="2148418"/>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0" y="1532140"/>
                <a:ext cx="6094476" cy="876458"/>
              </a:xfrm>
              <a:prstGeom prst="rect">
                <a:avLst/>
              </a:prstGeom>
              <a:noFill/>
            </p:spPr>
            <p:txBody>
              <a:bodyPr wrap="square">
                <a:spAutoFit/>
              </a:bodyPr>
              <a:lstStyle/>
              <a:p>
                <a:pPr lvl="1"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面片法向量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：给定三角形的三个顶点</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，法向量为：</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𝑝</m:t>
                            </m:r>
                          </m:e>
                          <m:sub>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0</m:t>
                            </m:r>
                          </m:sub>
                        </m:sSub>
                      </m:e>
                    </m:d>
                  </m:oMath>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0" y="1532140"/>
                <a:ext cx="6094476" cy="876458"/>
              </a:xfrm>
              <a:prstGeom prst="rect">
                <a:avLst/>
              </a:prstGeom>
              <a:blipFill rotWithShape="1">
                <a:blip r:embed="rId3"/>
                <a:stretch>
                  <a:fillRect t="-59" r="6" b="5"/>
                </a:stretch>
              </a:blipFill>
            </p:spPr>
            <p:txBody>
              <a:bodyPr/>
              <a:lstStyle/>
              <a:p>
                <a:r>
                  <a:rPr lang="zh-CN" alt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9" y="327872"/>
            <a:ext cx="5884480" cy="769441"/>
          </a:xfrm>
          <a:prstGeom prst="rect">
            <a:avLst/>
          </a:prstGeom>
          <a:noFill/>
        </p:spPr>
        <p:txBody>
          <a:bodyPr wrap="square">
            <a:spAutoFit/>
          </a:bodyPr>
          <a:lstStyle/>
          <a:p>
            <a:r>
              <a:rPr lang="en-US" altLang="zh-CN" sz="4400" b="1" dirty="0">
                <a:latin typeface="+mj-ea"/>
                <a:ea typeface="+mj-ea"/>
              </a:rPr>
              <a:t>1. </a:t>
            </a:r>
            <a:r>
              <a:rPr lang="zh-CN" altLang="en-US" sz="4400" b="1" dirty="0">
                <a:latin typeface="+mj-ea"/>
                <a:ea typeface="+mj-ea"/>
              </a:rPr>
              <a:t>法向量的计算</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6" name="图片 5"/>
          <p:cNvPicPr>
            <a:picLocks noChangeAspect="1"/>
          </p:cNvPicPr>
          <p:nvPr/>
        </p:nvPicPr>
        <p:blipFill rotWithShape="1">
          <a:blip r:embed="rId1"/>
          <a:srcRect l="48999" r="-1"/>
          <a:stretch>
            <a:fillRect/>
          </a:stretch>
        </p:blipFill>
        <p:spPr>
          <a:xfrm>
            <a:off x="439617" y="2787640"/>
            <a:ext cx="5434822" cy="2733992"/>
          </a:xfrm>
          <a:prstGeom prst="rect">
            <a:avLst/>
          </a:prstGeom>
        </p:spPr>
      </p:pic>
      <p:pic>
        <p:nvPicPr>
          <p:cNvPr id="7" name="图片 6"/>
          <p:cNvPicPr>
            <a:picLocks noChangeAspect="1"/>
          </p:cNvPicPr>
          <p:nvPr/>
        </p:nvPicPr>
        <p:blipFill>
          <a:blip r:embed="rId2"/>
          <a:stretch>
            <a:fillRect/>
          </a:stretch>
        </p:blipFill>
        <p:spPr>
          <a:xfrm>
            <a:off x="6214369" y="1971382"/>
            <a:ext cx="5435575" cy="3567439"/>
          </a:xfrm>
          <a:prstGeom prst="rect">
            <a:avLst/>
          </a:prstGeom>
        </p:spPr>
      </p:pic>
      <p:sp>
        <p:nvSpPr>
          <p:cNvPr id="9" name="文本框 8"/>
          <p:cNvSpPr txBox="1"/>
          <p:nvPr/>
        </p:nvSpPr>
        <p:spPr>
          <a:xfrm>
            <a:off x="-116844" y="1367162"/>
            <a:ext cx="6094476" cy="876458"/>
          </a:xfrm>
          <a:prstGeom prst="rect">
            <a:avLst/>
          </a:prstGeom>
          <a:noFill/>
        </p:spPr>
        <p:txBody>
          <a:bodyPr wrap="square">
            <a:spAutoFit/>
          </a:bodyPr>
          <a:lstStyle/>
          <a:p>
            <a:pPr lvl="1"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(b)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计算顶点法向量：给定顶点所在面片的法向量，顶点的</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平均法向量</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为法向量的和。</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9" y="327872"/>
            <a:ext cx="5884480" cy="769441"/>
          </a:xfrm>
          <a:prstGeom prst="rect">
            <a:avLst/>
          </a:prstGeom>
          <a:noFill/>
        </p:spPr>
        <p:txBody>
          <a:bodyPr wrap="square">
            <a:spAutoFit/>
          </a:bodyPr>
          <a:lstStyle/>
          <a:p>
            <a:r>
              <a:rPr lang="en-US" altLang="zh-CN" sz="4400" b="1" dirty="0">
                <a:latin typeface="+mj-ea"/>
                <a:ea typeface="+mj-ea"/>
              </a:rPr>
              <a:t>1. </a:t>
            </a:r>
            <a:r>
              <a:rPr lang="zh-CN" altLang="en-US" sz="4400" b="1" dirty="0">
                <a:latin typeface="+mj-ea"/>
                <a:ea typeface="+mj-ea"/>
              </a:rPr>
              <a:t>法向量的计算</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1524" y="1425184"/>
            <a:ext cx="6094476" cy="3784947"/>
          </a:xfrm>
          <a:prstGeom prst="rect">
            <a:avLst/>
          </a:prstGeom>
          <a:noFill/>
        </p:spPr>
        <p:txBody>
          <a:bodyPr wrap="square">
            <a:spAutoFit/>
          </a:bodyPr>
          <a:lstStyle/>
          <a:p>
            <a:pPr lvl="1" algn="just">
              <a:lnSpc>
                <a:spcPct val="150000"/>
              </a:lnSpc>
            </a:pP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我们计算好法向量后，和顶点坐标类似，我们需要将其</a:t>
            </a:r>
            <a:r>
              <a:rPr lang="zh-CN" altLang="zh-CN" sz="1800" kern="100" dirty="0">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数据传递给着色器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，为此我们在顶点着色器文件内新加了一个法向量变量。同时我们给保存缓存对象的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openGLObject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结构体内新加了一个</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 </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nLocation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。参照顶点坐标</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vPosition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的写法，在</a:t>
            </a:r>
            <a:r>
              <a:rPr lang="en-US" altLang="zh-CN" sz="1800" kern="100" dirty="0" err="1">
                <a:solidFill>
                  <a:srgbClr val="FF0000"/>
                </a:solidFill>
                <a:effectLst/>
                <a:latin typeface="Times New Roman" panose="02020603050405020304" pitchFamily="18" charset="0"/>
                <a:ea typeface="宋体" panose="02010600030101010101" pitchFamily="2" charset="-122"/>
                <a:cs typeface="Times New Roman" panose="02020603050405020304" pitchFamily="18" charset="0"/>
              </a:rPr>
              <a:t>bindObjectAndData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函数中将传递法向量的代码补全，注意</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BUFFER_OFFSET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的数值在</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bindObjectAndData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函数中我们需要将法向量数据传递给着色器，具体写法参考</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vPosition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的代码。</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6315297" y="1297338"/>
            <a:ext cx="5474956" cy="497487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1524" y="1425184"/>
            <a:ext cx="6234684" cy="4468018"/>
          </a:xfrm>
          <a:prstGeom prst="rect">
            <a:avLst/>
          </a:prstGeom>
          <a:noFill/>
        </p:spPr>
        <p:txBody>
          <a:bodyPr wrap="square">
            <a:spAutoFit/>
          </a:bodyPr>
          <a:lstStyle/>
          <a:p>
            <a:pPr marL="800100" lvl="1" indent="-342900" algn="just">
              <a:lnSpc>
                <a:spcPct val="150000"/>
              </a:lnSpc>
              <a:buAutoNum type="alphaLcParenR"/>
            </a:pP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使用封装在</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TriMesh.h</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中的</a:t>
            </a:r>
            <a:r>
              <a:rPr lang="en-US" altLang="zh-CN" sz="2400" kern="100" dirty="0" err="1">
                <a:effectLst/>
                <a:latin typeface="Times New Roman" panose="02020603050405020304" pitchFamily="18" charset="0"/>
                <a:ea typeface="宋体" panose="02010600030101010101" pitchFamily="2" charset="-122"/>
                <a:cs typeface="Times New Roman" panose="02020603050405020304" pitchFamily="18" charset="0"/>
              </a:rPr>
              <a:t>TriMesh</a:t>
            </a:r>
            <a:r>
              <a:rPr lang="zh-CN" altLang="en-US" sz="2400" kern="100" dirty="0">
                <a:effectLst/>
                <a:latin typeface="Times New Roman" panose="02020603050405020304" pitchFamily="18" charset="0"/>
                <a:ea typeface="宋体" panose="02010600030101010101" pitchFamily="2" charset="-122"/>
                <a:cs typeface="Times New Roman" panose="02020603050405020304" pitchFamily="18" charset="0"/>
              </a:rPr>
              <a:t>类，读入球模型。</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ct val="150000"/>
              </a:lnSpc>
              <a:buAutoNum type="alphaLcParenR"/>
            </a:pPr>
            <a:endParaRPr lang="en-US" alt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800100" lvl="1" indent="-342900" algn="just">
              <a:lnSpc>
                <a:spcPct val="150000"/>
              </a:lnSpc>
              <a:buAutoNum type="alphaLcParenR"/>
            </a:pPr>
            <a:r>
              <a:rPr lang="zh-CN" altLang="zh-CN" sz="2400" kern="100" dirty="0">
                <a:effectLst/>
                <a:latin typeface="Times New Roman" panose="02020603050405020304" pitchFamily="18" charset="0"/>
                <a:ea typeface="宋体" panose="02010600030101010101" pitchFamily="2" charset="-122"/>
                <a:cs typeface="Times New Roman" panose="02020603050405020304" pitchFamily="18" charset="0"/>
              </a:rPr>
              <a:t>设置光源，光源对象由光源位置环境光、漫反射光、镜面反射光组成。物体材质着由高光系数、环境光、漫反射光、镜面反射光参数组成。</a:t>
            </a: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a:p>
            <a:pPr marL="800100" lvl="1" indent="-342900" algn="just">
              <a:lnSpc>
                <a:spcPct val="150000"/>
              </a:lnSpc>
              <a:buAutoNum type="alphaLcParenR"/>
            </a:pPr>
            <a:endParaRPr lang="zh-CN" altLang="zh-CN" sz="24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6416382" y="1580988"/>
            <a:ext cx="4204676" cy="417063"/>
          </a:xfrm>
          <a:prstGeom prst="rect">
            <a:avLst/>
          </a:prstGeom>
        </p:spPr>
      </p:pic>
      <p:pic>
        <p:nvPicPr>
          <p:cNvPr id="7" name="图片 6"/>
          <p:cNvPicPr>
            <a:picLocks noChangeAspect="1"/>
          </p:cNvPicPr>
          <p:nvPr/>
        </p:nvPicPr>
        <p:blipFill>
          <a:blip r:embed="rId2"/>
          <a:stretch>
            <a:fillRect/>
          </a:stretch>
        </p:blipFill>
        <p:spPr>
          <a:xfrm>
            <a:off x="6416382" y="2898791"/>
            <a:ext cx="5705514" cy="363133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0" y="1260592"/>
            <a:ext cx="5237988" cy="1712135"/>
          </a:xfrm>
          <a:prstGeom prst="rect">
            <a:avLst/>
          </a:prstGeom>
          <a:noFill/>
        </p:spPr>
        <p:txBody>
          <a:bodyPr wrap="square">
            <a:spAutoFit/>
          </a:bodyPr>
          <a:lstStyle/>
          <a:p>
            <a:pPr lvl="1" algn="just">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c)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为了传递这些材质数据，我们实现了一个</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bindLightAndMaterial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函数用于传递数据给着色器。</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9" name="图片 8"/>
          <p:cNvPicPr>
            <a:picLocks noChangeAspect="1"/>
          </p:cNvPicPr>
          <p:nvPr/>
        </p:nvPicPr>
        <p:blipFill>
          <a:blip r:embed="rId1"/>
          <a:stretch>
            <a:fillRect/>
          </a:stretch>
        </p:blipFill>
        <p:spPr>
          <a:xfrm>
            <a:off x="5429948" y="1425184"/>
            <a:ext cx="6459894" cy="4431881"/>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329888" y="327872"/>
            <a:ext cx="10002832" cy="769441"/>
          </a:xfrm>
          <a:prstGeom prst="rect">
            <a:avLst/>
          </a:prstGeom>
          <a:noFill/>
        </p:spPr>
        <p:txBody>
          <a:bodyPr wrap="square">
            <a:spAutoFit/>
          </a:bodyPr>
          <a:lstStyle/>
          <a:p>
            <a:r>
              <a:rPr lang="en-US" altLang="zh-CN" sz="4400" b="1" dirty="0">
                <a:latin typeface="+mj-ea"/>
                <a:ea typeface="+mj-ea"/>
              </a:rPr>
              <a:t>2. </a:t>
            </a:r>
            <a:r>
              <a:rPr lang="zh-CN" altLang="en-US" sz="4400" b="1" dirty="0">
                <a:latin typeface="+mj-ea"/>
                <a:ea typeface="+mj-ea"/>
              </a:rPr>
              <a:t>在</a:t>
            </a:r>
            <a:r>
              <a:rPr lang="zh-CN" altLang="en-US" sz="4400" b="1" dirty="0">
                <a:solidFill>
                  <a:srgbClr val="FF0000"/>
                </a:solidFill>
                <a:latin typeface="+mj-ea"/>
                <a:ea typeface="+mj-ea"/>
              </a:rPr>
              <a:t>片段着色器</a:t>
            </a:r>
            <a:r>
              <a:rPr lang="zh-CN" altLang="en-US" sz="4400" b="1" dirty="0">
                <a:latin typeface="+mj-ea"/>
                <a:ea typeface="+mj-ea"/>
              </a:rPr>
              <a:t>中实现</a:t>
            </a:r>
            <a:r>
              <a:rPr lang="en-US" altLang="zh-CN" sz="4400" b="1" dirty="0" err="1">
                <a:latin typeface="+mj-ea"/>
                <a:ea typeface="+mj-ea"/>
              </a:rPr>
              <a:t>Phong</a:t>
            </a:r>
            <a:r>
              <a:rPr lang="zh-CN" altLang="en-US" sz="4400" b="1" dirty="0">
                <a:latin typeface="+mj-ea"/>
                <a:ea typeface="+mj-ea"/>
              </a:rPr>
              <a:t>光照模型</a:t>
            </a:r>
            <a:endParaRPr lang="zh-CN" altLang="zh-CN" sz="4400" dirty="0">
              <a:latin typeface="+mj-ea"/>
              <a:ea typeface="+mj-ea"/>
            </a:endParaRPr>
          </a:p>
        </p:txBody>
      </p:sp>
      <p:sp>
        <p:nvSpPr>
          <p:cNvPr id="18" name="Rectangle 103"/>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475488" y="1233160"/>
                <a:ext cx="10963656" cy="3088602"/>
              </a:xfrm>
              <a:prstGeom prst="rect">
                <a:avLst/>
              </a:prstGeom>
              <a:noFill/>
            </p:spPr>
            <p:txBody>
              <a:bodyPr wrap="square">
                <a:spAutoFit/>
              </a:bodyPr>
              <a:lstStyle/>
              <a:p>
                <a:pPr algn="just">
                  <a:lnSpc>
                    <a:spcPct val="150000"/>
                  </a:lnSpc>
                </a:pPr>
                <a:r>
                  <a:rPr lang="en-US" altLang="zh-CN" kern="100" dirty="0">
                    <a:latin typeface="Times New Roman" panose="02020603050405020304" pitchFamily="18" charset="0"/>
                    <a:ea typeface="宋体" panose="02010600030101010101" pitchFamily="2" charset="-122"/>
                    <a:cs typeface="Times New Roman" panose="02020603050405020304" pitchFamily="18" charset="0"/>
                  </a:rPr>
                  <a:t>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在顶点着色器中执行为每个顶点执行光照计算，为了简单考虑，我们这里假设衰减系数</a:t>
                </a:r>
                <a14:m>
                  <m:oMath xmlns:m="http://schemas.openxmlformats.org/officeDocument/2006/math">
                    <m:f>
                      <m:fPr>
                        <m:ctrlPr>
                          <a:rPr lang="zh-CN" altLang="zh-CN" sz="1800" i="1" kern="100" smtClean="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num>
                      <m:den>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𝑎</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𝑏𝑑</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𝑐</m:t>
                        </m:r>
                        <m:sSup>
                          <m:sSupPr>
                            <m:ctrlPr>
                              <a:rPr lang="zh-CN" altLang="zh-CN" sz="1800" i="1" kern="100">
                                <a:solidFill>
                                  <a:srgbClr val="FF0000"/>
                                </a:solidFill>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𝑑</m:t>
                            </m:r>
                          </m:e>
                          <m:sup>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2</m:t>
                            </m:r>
                          </m:sup>
                        </m:sSup>
                      </m:den>
                    </m:f>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kern="100">
                        <a:solidFill>
                          <a:srgbClr val="FF0000"/>
                        </a:solidFill>
                        <a:effectLst/>
                        <a:latin typeface="Cambria Math" panose="02040503050406030204" pitchFamily="18" charset="0"/>
                        <a:ea typeface="宋体" panose="02010600030101010101" pitchFamily="2" charset="-122"/>
                        <a:cs typeface="Times New Roman" panose="02020603050405020304" pitchFamily="18" charset="0"/>
                      </a:rPr>
                      <m:t>1</m:t>
                    </m:r>
                  </m:oMath>
                </a14:m>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𝐼</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1</m:t>
                          </m:r>
                        </m:num>
                        <m:den>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𝑎</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𝑏𝑑</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𝑐</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𝑑</m:t>
                              </m:r>
                            </m:e>
                            <m:sup>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2</m:t>
                              </m:r>
                            </m:sup>
                          </m:sSup>
                        </m:den>
                      </m:f>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𝑑</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𝐿</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𝑑</m:t>
                              </m:r>
                            </m:sub>
                          </m:sSub>
                          <m:func>
                            <m:func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uncPr>
                            <m:fName>
                              <m:r>
                                <m:rPr>
                                  <m:sty m:val="p"/>
                                </m:rPr>
                                <a:rPr lang="en-US" altLang="zh-CN" sz="1800" kern="100">
                                  <a:effectLst/>
                                  <a:latin typeface="Cambria Math" panose="02040503050406030204" pitchFamily="18" charset="0"/>
                                  <a:ea typeface="等线 Light" panose="02010600030101010101" pitchFamily="2" charset="-122"/>
                                  <a:cs typeface="Times New Roman" panose="02020603050405020304" pitchFamily="18" charset="0"/>
                                </a:rPr>
                                <m:t>max</m:t>
                              </m:r>
                            </m:fName>
                            <m:e>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b="1" i="1" kern="100">
                                      <a:effectLst/>
                                      <a:latin typeface="Cambria Math" panose="02040503050406030204" pitchFamily="18" charset="0"/>
                                      <a:ea typeface="等线 Light" panose="02010600030101010101" pitchFamily="2" charset="-122"/>
                                      <a:cs typeface="Times New Roman" panose="02020603050405020304" pitchFamily="18" charset="0"/>
                                    </a:rPr>
                                    <m:t>𝒍</m:t>
                                  </m:r>
                                  <m:r>
                                    <a:rPr lang="en-US" altLang="zh-CN" sz="1800" b="1"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Light" panose="02010600030101010101" pitchFamily="2" charset="-122"/>
                                      <a:cs typeface="Times New Roman" panose="02020603050405020304" pitchFamily="18" charset="0"/>
                                    </a:rPr>
                                    <m:t>𝒏</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0</m:t>
                                  </m:r>
                                </m:e>
                              </m:d>
                            </m:e>
                          </m:func>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𝑠</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𝐿</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𝑠</m:t>
                              </m:r>
                            </m:sub>
                          </m:sSub>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𝑚𝑎𝑥</m:t>
                              </m:r>
                              <m:r>
                                <a:rPr lang="en-US" altLang="zh-CN" sz="1800" i="1" kern="100">
                                  <a:effectLst/>
                                  <a:latin typeface="Cambria Math" panose="02040503050406030204" pitchFamily="18" charset="0"/>
                                  <a:ea typeface="等线" panose="02010600030101010101" pitchFamily="2" charset="-122"/>
                                  <a:cs typeface="Cambria Math" panose="020405030504060302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𝒓</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𝒗</m:t>
                              </m:r>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0</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𝛼</m:t>
                              </m:r>
                            </m:sup>
                          </m:sSup>
                        </m:e>
                      </m:d>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𝑘</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𝑎</m:t>
                          </m:r>
                        </m:sub>
                      </m:sSub>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𝐿</m:t>
                          </m:r>
                        </m:e>
                        <m:sub>
                          <m:r>
                            <a:rPr lang="en-US" altLang="zh-CN" sz="1800" i="1" kern="100">
                              <a:effectLst/>
                              <a:latin typeface="Cambria Math" panose="02040503050406030204" pitchFamily="18" charset="0"/>
                              <a:ea typeface="等线 Light" panose="02010600030101010101" pitchFamily="2" charset="-122"/>
                              <a:cs typeface="Times New Roman" panose="02020603050405020304" pitchFamily="18" charset="0"/>
                            </a:rPr>
                            <m:t>𝑎</m:t>
                          </m:r>
                        </m:sub>
                      </m:sSub>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ct val="150000"/>
                  </a:lnSpc>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计算</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Phong</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反射模型涉及到的四个向量，并归一化，其中使用的</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normalize(a)</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reflect(</a:t>
                </a:r>
                <a:r>
                  <a:rPr lang="en-US" altLang="zh-CN" sz="1800" kern="100" dirty="0" err="1">
                    <a:effectLst/>
                    <a:latin typeface="Times New Roman" panose="02020603050405020304" pitchFamily="18" charset="0"/>
                    <a:ea typeface="宋体" panose="02010600030101010101" pitchFamily="2" charset="-122"/>
                    <a:cs typeface="Times New Roman" panose="02020603050405020304" pitchFamily="18" charset="0"/>
                  </a:rPr>
                  <a:t>in,norm</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函数均为</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GLSL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语言内置函数，分别是归一化向量和依据入射向量和法向量计算反射向量。请根据图示计算</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N</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L</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R</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四个分量：</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lvl="1" algn="just">
                  <a:lnSpc>
                    <a:spcPct val="150000"/>
                  </a:lnSpc>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75488" y="1233160"/>
                <a:ext cx="10963656" cy="3088602"/>
              </a:xfrm>
              <a:prstGeom prst="rect">
                <a:avLst/>
              </a:prstGeom>
              <a:blipFill rotWithShape="1">
                <a:blip r:embed="rId1"/>
                <a:stretch>
                  <a:fillRect l="-5" t="-20" r="2" b="19"/>
                </a:stretch>
              </a:blipFill>
            </p:spPr>
            <p:txBody>
              <a:bodyPr/>
              <a:lstStyle/>
              <a:p>
                <a:r>
                  <a:rPr lang="zh-CN" altLang="en-US">
                    <a:noFill/>
                  </a:rPr>
                  <a:t> </a:t>
                </a:r>
              </a:p>
            </p:txBody>
          </p:sp>
        </mc:Fallback>
      </mc:AlternateContent>
      <p:pic>
        <p:nvPicPr>
          <p:cNvPr id="12" name="图片 11"/>
          <p:cNvPicPr>
            <a:picLocks noChangeAspect="1"/>
          </p:cNvPicPr>
          <p:nvPr/>
        </p:nvPicPr>
        <p:blipFill>
          <a:blip r:embed="rId2"/>
          <a:stretch>
            <a:fillRect/>
          </a:stretch>
        </p:blipFill>
        <p:spPr>
          <a:xfrm>
            <a:off x="5413752" y="4053372"/>
            <a:ext cx="5028696" cy="1571468"/>
          </a:xfrm>
          <a:prstGeom prst="rect">
            <a:avLst/>
          </a:prstGeom>
        </p:spPr>
      </p:pic>
      <p:pic>
        <p:nvPicPr>
          <p:cNvPr id="13" name="Picture 2"/>
          <p:cNvPicPr>
            <a:picLocks noChangeAspect="1"/>
          </p:cNvPicPr>
          <p:nvPr/>
        </p:nvPicPr>
        <p:blipFill>
          <a:blip r:embed="rId3"/>
          <a:stretch>
            <a:fillRect/>
          </a:stretch>
        </p:blipFill>
        <p:spPr>
          <a:xfrm>
            <a:off x="475488" y="4146042"/>
            <a:ext cx="3539737" cy="2300288"/>
          </a:xfrm>
          <a:prstGeom prst="rect">
            <a:avLst/>
          </a:prstGeom>
        </p:spPr>
      </p:pic>
    </p:spTree>
  </p:cSld>
  <p:clrMapOvr>
    <a:masterClrMapping/>
  </p:clrMapOvr>
</p:sld>
</file>

<file path=ppt/tags/tag1.xml><?xml version="1.0" encoding="utf-8"?>
<p:tagLst xmlns:p="http://schemas.openxmlformats.org/presentationml/2006/main">
  <p:tag name="commondata" val="eyJoZGlkIjoiZTA5ZTY1YTQ5YmQxMzViMTQ3N2ZkNTUwZWYxMDdkNz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2642</Words>
  <Application>WPS 演示</Application>
  <PresentationFormat>宽屏</PresentationFormat>
  <Paragraphs>166</Paragraphs>
  <Slides>17</Slides>
  <Notes>2</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仿宋</vt:lpstr>
      <vt:lpstr>Cambria Math</vt:lpstr>
      <vt:lpstr>Times New Roman</vt:lpstr>
      <vt:lpstr>等线</vt:lpstr>
      <vt:lpstr>等线 Light</vt:lpstr>
      <vt:lpstr>Consolas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实验三</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VCC</dc:creator>
  <cp:lastModifiedBy>Reyn Morales</cp:lastModifiedBy>
  <cp:revision>549</cp:revision>
  <dcterms:created xsi:type="dcterms:W3CDTF">2021-09-06T11:12:00Z</dcterms:created>
  <dcterms:modified xsi:type="dcterms:W3CDTF">2023-11-14T00:08:05Z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3CF31FB28634484E83FCF225A4211C07_12</vt:lpwstr>
  </property>
  <property fmtid="{D5CDD505-2E9C-101B-9397-08002B2CF9AE}" pid="3" name="KSOProductBuildVer">
    <vt:lpwstr>2052-12.1.0.15712</vt:lpwstr>
  </property>
</Properties>
</file>