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69"/>
  </p:handoutMasterIdLst>
  <p:sldIdLst>
    <p:sldId id="604" r:id="rId3"/>
    <p:sldId id="605" r:id="rId4"/>
    <p:sldId id="709" r:id="rId5"/>
    <p:sldId id="715" r:id="rId6"/>
    <p:sldId id="714" r:id="rId7"/>
    <p:sldId id="716" r:id="rId8"/>
    <p:sldId id="717" r:id="rId10"/>
    <p:sldId id="718" r:id="rId11"/>
    <p:sldId id="719" r:id="rId12"/>
    <p:sldId id="720" r:id="rId13"/>
    <p:sldId id="721" r:id="rId14"/>
    <p:sldId id="660" r:id="rId15"/>
    <p:sldId id="661" r:id="rId16"/>
    <p:sldId id="662" r:id="rId17"/>
    <p:sldId id="663" r:id="rId18"/>
    <p:sldId id="664" r:id="rId19"/>
    <p:sldId id="665" r:id="rId20"/>
    <p:sldId id="666" r:id="rId21"/>
    <p:sldId id="667" r:id="rId22"/>
    <p:sldId id="711" r:id="rId23"/>
    <p:sldId id="713" r:id="rId24"/>
    <p:sldId id="712" r:id="rId25"/>
    <p:sldId id="710" r:id="rId26"/>
    <p:sldId id="722" r:id="rId27"/>
    <p:sldId id="668" r:id="rId28"/>
    <p:sldId id="669" r:id="rId29"/>
    <p:sldId id="670" r:id="rId30"/>
    <p:sldId id="671" r:id="rId31"/>
    <p:sldId id="672" r:id="rId32"/>
    <p:sldId id="673" r:id="rId33"/>
    <p:sldId id="674" r:id="rId34"/>
    <p:sldId id="675" r:id="rId35"/>
    <p:sldId id="676" r:id="rId36"/>
    <p:sldId id="677" r:id="rId37"/>
    <p:sldId id="678" r:id="rId38"/>
    <p:sldId id="679" r:id="rId39"/>
    <p:sldId id="680" r:id="rId40"/>
    <p:sldId id="681" r:id="rId41"/>
    <p:sldId id="682" r:id="rId42"/>
    <p:sldId id="683" r:id="rId43"/>
    <p:sldId id="684" r:id="rId44"/>
    <p:sldId id="685" r:id="rId45"/>
    <p:sldId id="686" r:id="rId46"/>
    <p:sldId id="687" r:id="rId47"/>
    <p:sldId id="688" r:id="rId48"/>
    <p:sldId id="689" r:id="rId49"/>
    <p:sldId id="690" r:id="rId50"/>
    <p:sldId id="691" r:id="rId51"/>
    <p:sldId id="692" r:id="rId52"/>
    <p:sldId id="693" r:id="rId53"/>
    <p:sldId id="694" r:id="rId54"/>
    <p:sldId id="695" r:id="rId55"/>
    <p:sldId id="696" r:id="rId56"/>
    <p:sldId id="697" r:id="rId57"/>
    <p:sldId id="698" r:id="rId58"/>
    <p:sldId id="699" r:id="rId59"/>
    <p:sldId id="700" r:id="rId60"/>
    <p:sldId id="701" r:id="rId61"/>
    <p:sldId id="702" r:id="rId62"/>
    <p:sldId id="703" r:id="rId63"/>
    <p:sldId id="705" r:id="rId64"/>
    <p:sldId id="706" r:id="rId65"/>
    <p:sldId id="707" r:id="rId66"/>
    <p:sldId id="708" r:id="rId67"/>
    <p:sldId id="422" r:id="rId68"/>
  </p:sldIdLst>
  <p:sldSz cx="9144000" cy="6858000" type="screen4x3"/>
  <p:notesSz cx="7099300" cy="10234930"/>
  <p:custDataLst>
    <p:tags r:id="rId73"/>
  </p:custDataLst>
  <p:defaultTextStyle>
    <a:defPPr>
      <a:defRPr lang="en-CA"/>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0000CC"/>
    <a:srgbClr val="FF9900"/>
    <a:srgbClr val="6666FF"/>
    <a:srgbClr val="6600FF"/>
    <a:srgbClr val="66FF33"/>
    <a:srgbClr val="CC3300"/>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896"/>
    <p:restoredTop sz="86431"/>
  </p:normalViewPr>
  <p:slideViewPr>
    <p:cSldViewPr snapToGrid="0" showGuides="1">
      <p:cViewPr varScale="1">
        <p:scale>
          <a:sx n="77" d="100"/>
          <a:sy n="77" d="100"/>
        </p:scale>
        <p:origin x="103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1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3" Type="http://schemas.openxmlformats.org/officeDocument/2006/relationships/tags" Target="tags/tag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506"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8700" tIns="49350" rIns="98700" bIns="49350" numCol="1" anchor="t" anchorCtr="0" compatLnSpc="1"/>
          <a:lstStyle>
            <a:lvl1pPr algn="l" defTabSz="987425" eaLnBrk="1" hangingPunct="1">
              <a:defRPr sz="1300">
                <a:latin typeface="Arial" panose="020B0604020202020204" pitchFamily="34" charset="0"/>
                <a:ea typeface="宋体" panose="02010600030101010101" pitchFamily="2" charset="-122"/>
              </a:defRPr>
            </a:lvl1pPr>
          </a:lstStyle>
          <a:p>
            <a:pPr marL="0" marR="0" lvl="0" indent="0" algn="l" defTabSz="987425" rtl="0" eaLnBrk="1" fontAlgn="base" latinLnBrk="0" hangingPunct="1">
              <a:lnSpc>
                <a:spcPct val="100000"/>
              </a:lnSpc>
              <a:spcBef>
                <a:spcPct val="0"/>
              </a:spcBef>
              <a:spcAft>
                <a:spcPct val="0"/>
              </a:spcAft>
              <a:buClrTx/>
              <a:buSzTx/>
              <a:buFontTx/>
              <a:buNone/>
              <a:defRPr/>
            </a:pPr>
            <a:endParaRPr kumimoji="0" lang="zh-CN" altLang="en-CA"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7" name="Rectangle 3"/>
          <p:cNvSpPr>
            <a:spLocks noGrp="1" noChangeArrowheads="1"/>
          </p:cNvSpPr>
          <p:nvPr>
            <p:ph type="dt" sz="quarter" idx="1"/>
          </p:nvPr>
        </p:nvSpPr>
        <p:spPr bwMode="auto">
          <a:xfrm>
            <a:off x="4022725" y="0"/>
            <a:ext cx="3076575" cy="512763"/>
          </a:xfrm>
          <a:prstGeom prst="rect">
            <a:avLst/>
          </a:prstGeom>
          <a:noFill/>
          <a:ln w="9525">
            <a:noFill/>
            <a:miter lim="800000"/>
          </a:ln>
          <a:effectLst/>
        </p:spPr>
        <p:txBody>
          <a:bodyPr vert="horz" wrap="square" lIns="98700" tIns="49350" rIns="98700" bIns="49350" numCol="1" anchor="t" anchorCtr="0" compatLnSpc="1"/>
          <a:lstStyle>
            <a:lvl1pPr algn="r" defTabSz="987425" eaLnBrk="1" hangingPunct="1">
              <a:defRPr sz="1300">
                <a:latin typeface="Arial" panose="020B0604020202020204" pitchFamily="34" charset="0"/>
                <a:ea typeface="宋体" panose="02010600030101010101" pitchFamily="2" charset="-122"/>
              </a:defRPr>
            </a:lvl1pPr>
          </a:lstStyle>
          <a:p>
            <a:pPr marL="0" marR="0" lvl="0" indent="0" algn="r" defTabSz="987425" rtl="0" eaLnBrk="1" fontAlgn="base" latinLnBrk="0" hangingPunct="1">
              <a:lnSpc>
                <a:spcPct val="100000"/>
              </a:lnSpc>
              <a:spcBef>
                <a:spcPct val="0"/>
              </a:spcBef>
              <a:spcAft>
                <a:spcPct val="0"/>
              </a:spcAft>
              <a:buClrTx/>
              <a:buSzTx/>
              <a:buFontTx/>
              <a:buNone/>
              <a:defRPr/>
            </a:pPr>
            <a:endParaRPr kumimoji="0" lang="en-CA"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ChangeArrowheads="1"/>
          </p:cNvSpPr>
          <p:nvPr>
            <p:ph type="ftr" sz="quarter" idx="2"/>
          </p:nvPr>
        </p:nvSpPr>
        <p:spPr bwMode="auto">
          <a:xfrm>
            <a:off x="0" y="9721850"/>
            <a:ext cx="3076575" cy="512763"/>
          </a:xfrm>
          <a:prstGeom prst="rect">
            <a:avLst/>
          </a:prstGeom>
          <a:noFill/>
          <a:ln w="9525">
            <a:noFill/>
            <a:miter lim="800000"/>
          </a:ln>
          <a:effectLst/>
        </p:spPr>
        <p:txBody>
          <a:bodyPr vert="horz" wrap="square" lIns="98700" tIns="49350" rIns="98700" bIns="49350" numCol="1" anchor="b" anchorCtr="0" compatLnSpc="1"/>
          <a:lstStyle>
            <a:lvl1pPr algn="l" defTabSz="987425" eaLnBrk="1" hangingPunct="1">
              <a:defRPr sz="1300">
                <a:latin typeface="Arial" panose="020B0604020202020204" pitchFamily="34" charset="0"/>
                <a:ea typeface="宋体" panose="02010600030101010101" pitchFamily="2" charset="-122"/>
              </a:defRPr>
            </a:lvl1pPr>
          </a:lstStyle>
          <a:p>
            <a:pPr marL="0" marR="0" lvl="0" indent="0" algn="l" defTabSz="987425" rtl="0" eaLnBrk="1" fontAlgn="base" latinLnBrk="0" hangingPunct="1">
              <a:lnSpc>
                <a:spcPct val="100000"/>
              </a:lnSpc>
              <a:spcBef>
                <a:spcPct val="0"/>
              </a:spcBef>
              <a:spcAft>
                <a:spcPct val="0"/>
              </a:spcAft>
              <a:buClrTx/>
              <a:buSzTx/>
              <a:buFontTx/>
              <a:buNone/>
              <a:defRPr/>
            </a:pPr>
            <a:endParaRPr kumimoji="0" lang="en-CA"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9" name="Rectangle 5"/>
          <p:cNvSpPr>
            <a:spLocks noGrp="1" noChangeArrowheads="1"/>
          </p:cNvSpPr>
          <p:nvPr>
            <p:ph type="sldNum" sz="quarter" idx="3"/>
          </p:nvPr>
        </p:nvSpPr>
        <p:spPr bwMode="auto">
          <a:xfrm>
            <a:off x="4022725" y="9721850"/>
            <a:ext cx="3076575" cy="512763"/>
          </a:xfrm>
          <a:prstGeom prst="rect">
            <a:avLst/>
          </a:prstGeom>
          <a:noFill/>
          <a:ln w="9525">
            <a:noFill/>
            <a:miter lim="800000"/>
          </a:ln>
          <a:effectLst/>
        </p:spPr>
        <p:txBody>
          <a:bodyPr vert="horz" wrap="square" lIns="98700" tIns="49350" rIns="98700" bIns="49350" numCol="1" anchor="b" anchorCtr="0" compatLnSpc="1"/>
          <a:p>
            <a:pPr lvl="0" algn="r" defTabSz="987425" eaLnBrk="1" hangingPunct="1"/>
            <a:fld id="{9A0DB2DC-4C9A-4742-B13C-FB6460FD3503}" type="slidenum">
              <a:rPr lang="zh-CN" altLang="en-CA" sz="1300" dirty="0">
                <a:latin typeface="Arial" panose="020B0604020202020204" pitchFamily="34" charset="0"/>
              </a:rPr>
            </a:fld>
            <a:endParaRPr lang="zh-CN" altLang="en-CA" sz="13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8700" tIns="49350" rIns="98700" bIns="49350" numCol="1" anchor="t" anchorCtr="0" compatLnSpc="1"/>
          <a:lstStyle>
            <a:lvl1pPr algn="l" defTabSz="987425" eaLnBrk="1" hangingPunct="1">
              <a:defRPr sz="1300">
                <a:latin typeface="Arial" panose="020B0604020202020204" pitchFamily="34" charset="0"/>
                <a:ea typeface="宋体" panose="02010600030101010101" pitchFamily="2" charset="-122"/>
              </a:defRPr>
            </a:lvl1pPr>
          </a:lstStyle>
          <a:p>
            <a:pPr marL="0" marR="0" lvl="0" indent="0" algn="l" defTabSz="987425" rtl="0" eaLnBrk="1" fontAlgn="base" latinLnBrk="0" hangingPunct="1">
              <a:lnSpc>
                <a:spcPct val="100000"/>
              </a:lnSpc>
              <a:spcBef>
                <a:spcPct val="0"/>
              </a:spcBef>
              <a:spcAft>
                <a:spcPct val="0"/>
              </a:spcAft>
              <a:buClrTx/>
              <a:buSzTx/>
              <a:buFontTx/>
              <a:buNone/>
              <a:defRPr/>
            </a:pPr>
            <a:endParaRPr kumimoji="0" lang="zh-CN" altLang="en-CA"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579" name="Rectangle 3"/>
          <p:cNvSpPr>
            <a:spLocks noGrp="1" noChangeArrowheads="1"/>
          </p:cNvSpPr>
          <p:nvPr>
            <p:ph type="dt" idx="1"/>
          </p:nvPr>
        </p:nvSpPr>
        <p:spPr bwMode="auto">
          <a:xfrm>
            <a:off x="4022725" y="0"/>
            <a:ext cx="3076575" cy="512763"/>
          </a:xfrm>
          <a:prstGeom prst="rect">
            <a:avLst/>
          </a:prstGeom>
          <a:noFill/>
          <a:ln w="9525">
            <a:noFill/>
            <a:miter lim="800000"/>
          </a:ln>
          <a:effectLst/>
        </p:spPr>
        <p:txBody>
          <a:bodyPr vert="horz" wrap="square" lIns="98700" tIns="49350" rIns="98700" bIns="49350" numCol="1" anchor="t" anchorCtr="0" compatLnSpc="1"/>
          <a:lstStyle>
            <a:lvl1pPr algn="r" defTabSz="987425" eaLnBrk="1" hangingPunct="1">
              <a:defRPr sz="1300">
                <a:latin typeface="Arial" panose="020B0604020202020204" pitchFamily="34" charset="0"/>
                <a:ea typeface="宋体" panose="02010600030101010101" pitchFamily="2" charset="-122"/>
              </a:defRPr>
            </a:lvl1pPr>
          </a:lstStyle>
          <a:p>
            <a:pPr marL="0" marR="0" lvl="0" indent="0" algn="r" defTabSz="987425" rtl="0" eaLnBrk="1" fontAlgn="base" latinLnBrk="0" hangingPunct="1">
              <a:lnSpc>
                <a:spcPct val="100000"/>
              </a:lnSpc>
              <a:spcBef>
                <a:spcPct val="0"/>
              </a:spcBef>
              <a:spcAft>
                <a:spcPct val="0"/>
              </a:spcAft>
              <a:buClrTx/>
              <a:buSzTx/>
              <a:buFontTx/>
              <a:buNone/>
              <a:defRPr/>
            </a:pPr>
            <a:endParaRPr kumimoji="0" lang="en-CA"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992188" y="768350"/>
            <a:ext cx="5116512" cy="3836988"/>
          </a:xfrm>
          <a:prstGeom prst="rect">
            <a:avLst/>
          </a:prstGeom>
          <a:noFill/>
          <a:ln w="9525" cap="flat" cmpd="sng">
            <a:solidFill>
              <a:srgbClr val="000000"/>
            </a:solidFill>
            <a:prstDash val="solid"/>
            <a:miter/>
            <a:headEnd type="none" w="med" len="med"/>
            <a:tailEnd type="none" w="med" len="med"/>
          </a:ln>
        </p:spPr>
      </p:sp>
      <p:sp>
        <p:nvSpPr>
          <p:cNvPr id="24581" name="Rectangle 5"/>
          <p:cNvSpPr>
            <a:spLocks noGrp="1" noChangeArrowheads="1"/>
          </p:cNvSpPr>
          <p:nvPr>
            <p:ph type="body" sz="quarter" idx="3"/>
          </p:nvPr>
        </p:nvSpPr>
        <p:spPr bwMode="auto">
          <a:xfrm>
            <a:off x="946150" y="4862513"/>
            <a:ext cx="5207000" cy="4603750"/>
          </a:xfrm>
          <a:prstGeom prst="rect">
            <a:avLst/>
          </a:prstGeom>
          <a:noFill/>
          <a:ln w="9525">
            <a:noFill/>
            <a:miter lim="800000"/>
          </a:ln>
          <a:effectLst/>
        </p:spPr>
        <p:txBody>
          <a:bodyPr vert="horz" wrap="square" lIns="98700" tIns="49350" rIns="98700" bIns="4935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82" name="Rectangle 6"/>
          <p:cNvSpPr>
            <a:spLocks noGrp="1" noChangeArrowheads="1"/>
          </p:cNvSpPr>
          <p:nvPr>
            <p:ph type="ftr" sz="quarter" idx="4"/>
          </p:nvPr>
        </p:nvSpPr>
        <p:spPr bwMode="auto">
          <a:xfrm>
            <a:off x="0" y="9721850"/>
            <a:ext cx="3076575" cy="512763"/>
          </a:xfrm>
          <a:prstGeom prst="rect">
            <a:avLst/>
          </a:prstGeom>
          <a:noFill/>
          <a:ln w="9525">
            <a:noFill/>
            <a:miter lim="800000"/>
          </a:ln>
          <a:effectLst/>
        </p:spPr>
        <p:txBody>
          <a:bodyPr vert="horz" wrap="square" lIns="98700" tIns="49350" rIns="98700" bIns="49350" numCol="1" anchor="b" anchorCtr="0" compatLnSpc="1"/>
          <a:lstStyle>
            <a:lvl1pPr algn="l" defTabSz="987425" eaLnBrk="1" hangingPunct="1">
              <a:defRPr sz="1300">
                <a:latin typeface="Arial" panose="020B0604020202020204" pitchFamily="34" charset="0"/>
                <a:ea typeface="宋体" panose="02010600030101010101" pitchFamily="2" charset="-122"/>
              </a:defRPr>
            </a:lvl1pPr>
          </a:lstStyle>
          <a:p>
            <a:pPr marL="0" marR="0" lvl="0" indent="0" algn="l" defTabSz="987425" rtl="0" eaLnBrk="1" fontAlgn="base" latinLnBrk="0" hangingPunct="1">
              <a:lnSpc>
                <a:spcPct val="100000"/>
              </a:lnSpc>
              <a:spcBef>
                <a:spcPct val="0"/>
              </a:spcBef>
              <a:spcAft>
                <a:spcPct val="0"/>
              </a:spcAft>
              <a:buClrTx/>
              <a:buSzTx/>
              <a:buFontTx/>
              <a:buNone/>
              <a:defRPr/>
            </a:pPr>
            <a:endParaRPr kumimoji="0" lang="en-CA"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583" name="Rectangle 7"/>
          <p:cNvSpPr>
            <a:spLocks noGrp="1" noChangeArrowheads="1"/>
          </p:cNvSpPr>
          <p:nvPr>
            <p:ph type="sldNum" sz="quarter" idx="5"/>
          </p:nvPr>
        </p:nvSpPr>
        <p:spPr bwMode="auto">
          <a:xfrm>
            <a:off x="4022725" y="9721850"/>
            <a:ext cx="3076575" cy="512763"/>
          </a:xfrm>
          <a:prstGeom prst="rect">
            <a:avLst/>
          </a:prstGeom>
          <a:noFill/>
          <a:ln w="9525">
            <a:noFill/>
            <a:miter lim="800000"/>
          </a:ln>
          <a:effectLst/>
        </p:spPr>
        <p:txBody>
          <a:bodyPr vert="horz" wrap="square" lIns="98700" tIns="49350" rIns="98700" bIns="49350" numCol="1" anchor="b" anchorCtr="0" compatLnSpc="1"/>
          <a:p>
            <a:pPr lvl="0" algn="r" defTabSz="987425" eaLnBrk="1" hangingPunct="1"/>
            <a:fld id="{9A0DB2DC-4C9A-4742-B13C-FB6460FD3503}" type="slidenum">
              <a:rPr lang="zh-CN" altLang="en-CA" sz="1300" dirty="0">
                <a:latin typeface="Arial" panose="020B0604020202020204" pitchFamily="34" charset="0"/>
              </a:rPr>
            </a:fld>
            <a:endParaRPr lang="zh-CN" altLang="en-CA" sz="13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p:nvPr>
        </p:nvSpPr>
        <p:spPr>
          <a:ln/>
        </p:spPr>
        <p:txBody>
          <a:bodyPr wrap="square" lIns="91440" tIns="45720" rIns="91440" bIns="45720" anchor="t" anchorCtr="0"/>
          <a:p>
            <a:pPr lvl="0"/>
            <a:endParaRPr lang="" altLang="en-US" dirty="0"/>
          </a:p>
        </p:txBody>
      </p:sp>
      <p:sp>
        <p:nvSpPr>
          <p:cNvPr id="11268" name="灯片编号占位符 3"/>
          <p:cNvSpPr txBox="1">
            <a:spLocks noGrp="1"/>
          </p:cNvSpPr>
          <p:nvPr>
            <p:ph type="sldNum" sz="quarter"/>
          </p:nvPr>
        </p:nvSpPr>
        <p:spPr>
          <a:xfrm>
            <a:off x="3814763" y="9371013"/>
            <a:ext cx="2919412" cy="493712"/>
          </a:xfrm>
          <a:prstGeom prst="rect">
            <a:avLst/>
          </a:prstGeom>
          <a:noFill/>
          <a:ln w="9525">
            <a:noFill/>
          </a:ln>
        </p:spPr>
        <p:txBody>
          <a:bodyPr anchor="b" anchorCtr="0"/>
          <a:p>
            <a:pPr lvl="0" algn="r" defTabSz="987425"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4022725" y="9721850"/>
            <a:ext cx="3076575" cy="512763"/>
          </a:xfrm>
          <a:prstGeom prst="rect">
            <a:avLst/>
          </a:prstGeom>
          <a:noFill/>
          <a:ln w="9525">
            <a:noFill/>
          </a:ln>
        </p:spPr>
        <p:txBody>
          <a:bodyPr lIns="98700" tIns="49350" rIns="98700" bIns="49350" anchor="b" anchorCtr="0"/>
          <a:p>
            <a:pPr lvl="0" algn="r" defTabSz="987425" eaLnBrk="1" hangingPunct="1">
              <a:spcBef>
                <a:spcPct val="0"/>
              </a:spcBef>
            </a:pPr>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
        <p:nvSpPr>
          <p:cNvPr id="61443" name="Rectangle 2"/>
          <p:cNvSpPr>
            <a:spLocks noTextEdit="1"/>
          </p:cNvSpPr>
          <p:nvPr>
            <p:ph type="sldImg"/>
          </p:nvPr>
        </p:nvSpPr>
        <p:spPr>
          <a:xfrm>
            <a:off x="995363" y="769938"/>
            <a:ext cx="5110162" cy="3833812"/>
          </a:xfrm>
          <a:ln w="12700">
            <a:solidFill>
              <a:schemeClr val="tx1">
                <a:alpha val="100000"/>
              </a:schemeClr>
            </a:solidFill>
          </a:ln>
        </p:spPr>
      </p:sp>
      <p:sp>
        <p:nvSpPr>
          <p:cNvPr id="61444" name="Rectangle 3"/>
          <p:cNvSpPr/>
          <p:nvPr>
            <p:ph type="body" idx="1"/>
          </p:nvPr>
        </p:nvSpPr>
        <p:spPr>
          <a:xfrm>
            <a:off x="946150" y="4860925"/>
            <a:ext cx="5207000" cy="4605338"/>
          </a:xfrm>
          <a:ln/>
        </p:spPr>
        <p:txBody>
          <a:bodyPr wrap="square" lIns="99736" tIns="49868" rIns="99736" bIns="49868" anchor="t" anchorCtr="0"/>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4022725" y="9721850"/>
            <a:ext cx="3076575" cy="512763"/>
          </a:xfrm>
          <a:prstGeom prst="rect">
            <a:avLst/>
          </a:prstGeom>
          <a:noFill/>
          <a:ln w="9525">
            <a:noFill/>
          </a:ln>
        </p:spPr>
        <p:txBody>
          <a:bodyPr lIns="98700" tIns="49350" rIns="98700" bIns="49350" anchor="b" anchorCtr="0"/>
          <a:p>
            <a:pPr lvl="0" algn="r" defTabSz="987425" eaLnBrk="1" hangingPunct="1">
              <a:spcBef>
                <a:spcPct val="0"/>
              </a:spcBef>
            </a:pPr>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
        <p:nvSpPr>
          <p:cNvPr id="65539" name="Rectangle 2"/>
          <p:cNvSpPr>
            <a:spLocks noTextEdit="1"/>
          </p:cNvSpPr>
          <p:nvPr>
            <p:ph type="sldImg"/>
          </p:nvPr>
        </p:nvSpPr>
        <p:spPr>
          <a:ln/>
        </p:spPr>
      </p:sp>
      <p:sp>
        <p:nvSpPr>
          <p:cNvPr id="65540" name="Rectangle 3"/>
          <p:cNvSpPr>
            <a:spLocks noGrp="1"/>
          </p:cNvSpPr>
          <p:nvPr>
            <p:ph type="body" idx="1"/>
          </p:nvPr>
        </p:nvSpPr>
        <p:spPr>
          <a:ln/>
        </p:spPr>
        <p:txBody>
          <a:bodyPr wrap="square" lIns="98700" tIns="49350" rIns="98700" bIns="49350" anchor="t" anchorCtr="0"/>
          <a:p>
            <a:pPr lvl="0" eaLnBrk="1" hangingPunct="1"/>
            <a:r>
              <a:rPr lang="en-US" altLang="zh-CN" dirty="0"/>
              <a:t>2</a:t>
            </a:r>
            <a:r>
              <a:rPr lang="zh-CN" altLang="en-US" dirty="0"/>
              <a:t>班</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p:nvPr>
        </p:nvSpPr>
        <p:spPr>
          <a:ln/>
        </p:spPr>
        <p:txBody>
          <a:bodyPr wrap="square" lIns="91440" tIns="45720" rIns="91440" bIns="45720" anchor="t" anchorCtr="0"/>
          <a:p>
            <a:pPr lvl="0"/>
            <a:endParaRPr lang="" altLang="en-US" dirty="0"/>
          </a:p>
        </p:txBody>
      </p:sp>
      <p:sp>
        <p:nvSpPr>
          <p:cNvPr id="13316" name="灯片编号占位符 3"/>
          <p:cNvSpPr txBox="1">
            <a:spLocks noGrp="1"/>
          </p:cNvSpPr>
          <p:nvPr>
            <p:ph type="sldNum" sz="quarter"/>
          </p:nvPr>
        </p:nvSpPr>
        <p:spPr>
          <a:xfrm>
            <a:off x="3814763" y="9371013"/>
            <a:ext cx="2919412" cy="493712"/>
          </a:xfrm>
          <a:prstGeom prst="rect">
            <a:avLst/>
          </a:prstGeom>
          <a:noFill/>
          <a:ln w="9525">
            <a:noFill/>
          </a:ln>
        </p:spPr>
        <p:txBody>
          <a:bodyPr anchor="b" anchorCtr="0"/>
          <a:p>
            <a:pPr lvl="0" algn="r" defTabSz="987425"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p:nvPr>
        </p:nvSpPr>
        <p:spPr>
          <a:ln/>
        </p:spPr>
        <p:txBody>
          <a:bodyPr wrap="square" lIns="91440" tIns="45720" rIns="91440" bIns="45720" anchor="t" anchorCtr="0"/>
          <a:p>
            <a:pPr lvl="0"/>
            <a:endParaRPr lang="" altLang="en-US" dirty="0"/>
          </a:p>
        </p:txBody>
      </p:sp>
      <p:sp>
        <p:nvSpPr>
          <p:cNvPr id="15364" name="灯片编号占位符 3"/>
          <p:cNvSpPr txBox="1">
            <a:spLocks noGrp="1"/>
          </p:cNvSpPr>
          <p:nvPr>
            <p:ph type="sldNum" sz="quarter"/>
          </p:nvPr>
        </p:nvSpPr>
        <p:spPr>
          <a:xfrm>
            <a:off x="3814763" y="9371013"/>
            <a:ext cx="2919412" cy="493712"/>
          </a:xfrm>
          <a:prstGeom prst="rect">
            <a:avLst/>
          </a:prstGeom>
          <a:noFill/>
          <a:ln w="9525">
            <a:noFill/>
          </a:ln>
        </p:spPr>
        <p:txBody>
          <a:bodyPr anchor="b" anchorCtr="0"/>
          <a:p>
            <a:pPr lvl="0" algn="r" defTabSz="987425"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p:nvPr>
        </p:nvSpPr>
        <p:spPr>
          <a:ln/>
        </p:spPr>
        <p:txBody>
          <a:bodyPr wrap="square" lIns="91440" tIns="45720" rIns="91440" bIns="45720" anchor="t" anchorCtr="0"/>
          <a:p>
            <a:pPr lvl="0"/>
            <a:endParaRPr lang="" altLang="en-US" dirty="0"/>
          </a:p>
        </p:txBody>
      </p:sp>
      <p:sp>
        <p:nvSpPr>
          <p:cNvPr id="17412" name="灯片编号占位符 3"/>
          <p:cNvSpPr txBox="1">
            <a:spLocks noGrp="1"/>
          </p:cNvSpPr>
          <p:nvPr>
            <p:ph type="sldNum" sz="quarter"/>
          </p:nvPr>
        </p:nvSpPr>
        <p:spPr>
          <a:xfrm>
            <a:off x="3814763" y="9371013"/>
            <a:ext cx="2919412" cy="493712"/>
          </a:xfrm>
          <a:prstGeom prst="rect">
            <a:avLst/>
          </a:prstGeom>
          <a:noFill/>
          <a:ln w="9525">
            <a:noFill/>
          </a:ln>
        </p:spPr>
        <p:txBody>
          <a:bodyPr anchor="b" anchorCtr="0"/>
          <a:p>
            <a:pPr lvl="0" algn="r" defTabSz="987425"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p:nvPr>
        </p:nvSpPr>
        <p:spPr>
          <a:ln/>
        </p:spPr>
        <p:txBody>
          <a:bodyPr wrap="square" lIns="91440" tIns="45720" rIns="91440" bIns="45720" anchor="t" anchorCtr="0"/>
          <a:p>
            <a:pPr lvl="0"/>
            <a:endParaRPr lang="" altLang="en-US" dirty="0"/>
          </a:p>
        </p:txBody>
      </p:sp>
      <p:sp>
        <p:nvSpPr>
          <p:cNvPr id="19460" name="灯片编号占位符 3"/>
          <p:cNvSpPr txBox="1">
            <a:spLocks noGrp="1"/>
          </p:cNvSpPr>
          <p:nvPr>
            <p:ph type="sldNum" sz="quarter"/>
          </p:nvPr>
        </p:nvSpPr>
        <p:spPr>
          <a:xfrm>
            <a:off x="3814763" y="9371013"/>
            <a:ext cx="2919412" cy="493712"/>
          </a:xfrm>
          <a:prstGeom prst="rect">
            <a:avLst/>
          </a:prstGeom>
          <a:noFill/>
          <a:ln w="9525">
            <a:noFill/>
          </a:ln>
        </p:spPr>
        <p:txBody>
          <a:bodyPr anchor="b" anchorCtr="0"/>
          <a:p>
            <a:pPr lvl="0" algn="r" defTabSz="987425"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p:nvPr>
        </p:nvSpPr>
        <p:spPr>
          <a:ln/>
        </p:spPr>
        <p:txBody>
          <a:bodyPr wrap="square" lIns="91440" tIns="45720" rIns="91440" bIns="45720" anchor="t" anchorCtr="0"/>
          <a:p>
            <a:pPr lvl="0"/>
            <a:endParaRPr lang="" altLang="en-US" dirty="0"/>
          </a:p>
        </p:txBody>
      </p:sp>
      <p:sp>
        <p:nvSpPr>
          <p:cNvPr id="21508" name="灯片编号占位符 3"/>
          <p:cNvSpPr txBox="1">
            <a:spLocks noGrp="1"/>
          </p:cNvSpPr>
          <p:nvPr>
            <p:ph type="sldNum" sz="quarter"/>
          </p:nvPr>
        </p:nvSpPr>
        <p:spPr>
          <a:xfrm>
            <a:off x="3814763" y="9371013"/>
            <a:ext cx="2919412" cy="493712"/>
          </a:xfrm>
          <a:prstGeom prst="rect">
            <a:avLst/>
          </a:prstGeom>
          <a:noFill/>
          <a:ln w="9525">
            <a:noFill/>
          </a:ln>
        </p:spPr>
        <p:txBody>
          <a:bodyPr anchor="b" anchorCtr="0"/>
          <a:p>
            <a:pPr lvl="0" algn="r" defTabSz="987425" eaLnBrk="1" hangingPunct="1"/>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4022725" y="9721850"/>
            <a:ext cx="3076575" cy="512763"/>
          </a:xfrm>
          <a:prstGeom prst="rect">
            <a:avLst/>
          </a:prstGeom>
          <a:noFill/>
          <a:ln w="9525">
            <a:noFill/>
          </a:ln>
        </p:spPr>
        <p:txBody>
          <a:bodyPr lIns="98700" tIns="49350" rIns="98700" bIns="49350" anchor="b" anchorCtr="0"/>
          <a:p>
            <a:pPr lvl="0" algn="r" defTabSz="987425" eaLnBrk="1" hangingPunct="1">
              <a:spcBef>
                <a:spcPct val="0"/>
              </a:spcBef>
            </a:pPr>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
        <p:nvSpPr>
          <p:cNvPr id="41987" name="Rectangle 2"/>
          <p:cNvSpPr>
            <a:spLocks noTextEdit="1"/>
          </p:cNvSpPr>
          <p:nvPr>
            <p:ph type="sldImg"/>
          </p:nvPr>
        </p:nvSpPr>
        <p:spPr>
          <a:ln/>
        </p:spPr>
      </p:sp>
      <p:sp>
        <p:nvSpPr>
          <p:cNvPr id="41988" name="Rectangle 3"/>
          <p:cNvSpPr>
            <a:spLocks noGrp="1"/>
          </p:cNvSpPr>
          <p:nvPr>
            <p:ph type="body" idx="1"/>
          </p:nvPr>
        </p:nvSpPr>
        <p:spPr>
          <a:ln/>
        </p:spPr>
        <p:txBody>
          <a:bodyPr wrap="square" lIns="98700" tIns="49350" rIns="98700" bIns="49350" anchor="t" anchorCtr="0"/>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4022725" y="9721850"/>
            <a:ext cx="3076575" cy="512763"/>
          </a:xfrm>
          <a:prstGeom prst="rect">
            <a:avLst/>
          </a:prstGeom>
          <a:noFill/>
          <a:ln w="9525">
            <a:noFill/>
          </a:ln>
        </p:spPr>
        <p:txBody>
          <a:bodyPr lIns="98700" tIns="49350" rIns="98700" bIns="49350" anchor="b" anchorCtr="0"/>
          <a:p>
            <a:pPr lvl="0" algn="r" defTabSz="987425" eaLnBrk="1" hangingPunct="1">
              <a:spcBef>
                <a:spcPct val="0"/>
              </a:spcBef>
            </a:pPr>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
        <p:nvSpPr>
          <p:cNvPr id="56323" name="Rectangle 2"/>
          <p:cNvSpPr>
            <a:spLocks noTextEdit="1"/>
          </p:cNvSpPr>
          <p:nvPr>
            <p:ph type="sldImg"/>
          </p:nvPr>
        </p:nvSpPr>
        <p:spPr>
          <a:ln/>
        </p:spPr>
      </p:sp>
      <p:sp>
        <p:nvSpPr>
          <p:cNvPr id="56324" name="Rectangle 3"/>
          <p:cNvSpPr>
            <a:spLocks noGrp="1"/>
          </p:cNvSpPr>
          <p:nvPr>
            <p:ph type="body" idx="1"/>
          </p:nvPr>
        </p:nvSpPr>
        <p:spPr>
          <a:ln/>
        </p:spPr>
        <p:txBody>
          <a:bodyPr wrap="square" lIns="98700" tIns="49350" rIns="98700" bIns="49350" anchor="t" anchorCtr="0"/>
          <a:p>
            <a:pPr lvl="0" eaLnBrk="1" hangingPunct="1"/>
            <a:r>
              <a:rPr lang="en-US" altLang="zh-CN" dirty="0"/>
              <a:t>1</a:t>
            </a:r>
            <a:r>
              <a:rPr lang="zh-CN" altLang="en-US" dirty="0"/>
              <a:t>班</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4022725" y="9721850"/>
            <a:ext cx="3076575" cy="512763"/>
          </a:xfrm>
          <a:prstGeom prst="rect">
            <a:avLst/>
          </a:prstGeom>
          <a:noFill/>
          <a:ln w="9525">
            <a:noFill/>
          </a:ln>
        </p:spPr>
        <p:txBody>
          <a:bodyPr lIns="98700" tIns="49350" rIns="98700" bIns="49350" anchor="b" anchorCtr="0"/>
          <a:p>
            <a:pPr lvl="0" algn="r" defTabSz="987425" eaLnBrk="1" hangingPunct="1">
              <a:spcBef>
                <a:spcPct val="0"/>
              </a:spcBef>
            </a:pPr>
            <a:fld id="{9A0DB2DC-4C9A-4742-B13C-FB6460FD3503}" type="slidenum">
              <a:rPr lang="zh-CN" altLang="en-US" sz="1300" dirty="0">
                <a:latin typeface="Arial" panose="020B0604020202020204" pitchFamily="34" charset="0"/>
              </a:rPr>
            </a:fld>
            <a:endParaRPr lang="zh-CN" altLang="en-US" sz="1300" dirty="0">
              <a:latin typeface="Arial" panose="020B0604020202020204" pitchFamily="34" charset="0"/>
            </a:endParaRPr>
          </a:p>
        </p:txBody>
      </p:sp>
      <p:sp>
        <p:nvSpPr>
          <p:cNvPr id="59395" name="Rectangle 2"/>
          <p:cNvSpPr>
            <a:spLocks noTextEdit="1"/>
          </p:cNvSpPr>
          <p:nvPr>
            <p:ph type="sldImg"/>
          </p:nvPr>
        </p:nvSpPr>
        <p:spPr>
          <a:xfrm>
            <a:off x="995363" y="769938"/>
            <a:ext cx="5110162" cy="3833812"/>
          </a:xfrm>
          <a:ln w="12700">
            <a:solidFill>
              <a:schemeClr val="tx1">
                <a:alpha val="100000"/>
              </a:schemeClr>
            </a:solidFill>
          </a:ln>
        </p:spPr>
      </p:sp>
      <p:sp>
        <p:nvSpPr>
          <p:cNvPr id="59396" name="Rectangle 3"/>
          <p:cNvSpPr/>
          <p:nvPr>
            <p:ph type="body" idx="1"/>
          </p:nvPr>
        </p:nvSpPr>
        <p:spPr>
          <a:xfrm>
            <a:off x="946150" y="4860925"/>
            <a:ext cx="5207000" cy="4605338"/>
          </a:xfrm>
          <a:ln/>
        </p:spPr>
        <p:txBody>
          <a:bodyPr wrap="square" lIns="99736" tIns="49868" rIns="99736" bIns="49868"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34"/>
          <p:cNvGrpSpPr/>
          <p:nvPr/>
        </p:nvGrpSpPr>
        <p:grpSpPr>
          <a:xfrm>
            <a:off x="165100" y="2297113"/>
            <a:ext cx="8542338" cy="1366837"/>
            <a:chOff x="104" y="157"/>
            <a:chExt cx="5381" cy="861"/>
          </a:xfrm>
        </p:grpSpPr>
        <p:sp>
          <p:nvSpPr>
            <p:cNvPr id="3" name="Rectangle 27"/>
            <p:cNvSpPr>
              <a:spLocks noChangeArrowheads="1"/>
            </p:cNvSpPr>
            <p:nvPr/>
          </p:nvSpPr>
          <p:spPr bwMode="ltGray">
            <a:xfrm>
              <a:off x="287" y="157"/>
              <a:ext cx="276" cy="299"/>
            </a:xfrm>
            <a:prstGeom prst="rect">
              <a:avLst/>
            </a:prstGeom>
            <a:solidFill>
              <a:srgbClr val="FF9900"/>
            </a:soli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Rectangle 28"/>
            <p:cNvSpPr>
              <a:spLocks noChangeArrowheads="1"/>
            </p:cNvSpPr>
            <p:nvPr/>
          </p:nvSpPr>
          <p:spPr bwMode="ltGray">
            <a:xfrm>
              <a:off x="504" y="573"/>
              <a:ext cx="207" cy="299"/>
            </a:xfrm>
            <a:prstGeom prst="rect">
              <a:avLst/>
            </a:prstGeom>
            <a:gradFill rotWithShape="0">
              <a:gsLst>
                <a:gs pos="0">
                  <a:srgbClr val="FFFFCC"/>
                </a:gs>
                <a:gs pos="100000">
                  <a:srgbClr val="0000CC"/>
                </a:gs>
              </a:gsLst>
              <a:lin ang="2700000" scaled="1"/>
            </a:gra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Rectangle 29"/>
            <p:cNvSpPr>
              <a:spLocks noChangeArrowheads="1"/>
            </p:cNvSpPr>
            <p:nvPr/>
          </p:nvSpPr>
          <p:spPr bwMode="ltGray">
            <a:xfrm>
              <a:off x="598" y="423"/>
              <a:ext cx="340" cy="299"/>
            </a:xfrm>
            <a:prstGeom prst="rect">
              <a:avLst/>
            </a:prstGeom>
            <a:gradFill rotWithShape="0">
              <a:gsLst>
                <a:gs pos="0">
                  <a:srgbClr val="FF9900"/>
                </a:gs>
                <a:gs pos="100000">
                  <a:srgbClr val="0000CC"/>
                </a:gs>
              </a:gsLst>
              <a:lin ang="0" scaled="1"/>
            </a:gra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Rectangle 30"/>
            <p:cNvSpPr>
              <a:spLocks noChangeArrowheads="1"/>
            </p:cNvSpPr>
            <p:nvPr/>
          </p:nvSpPr>
          <p:spPr bwMode="ltGray">
            <a:xfrm>
              <a:off x="104" y="377"/>
              <a:ext cx="353" cy="266"/>
            </a:xfrm>
            <a:prstGeom prst="rect">
              <a:avLst/>
            </a:prstGeom>
            <a:gradFill rotWithShape="0">
              <a:gsLst>
                <a:gs pos="0">
                  <a:srgbClr val="0000CC"/>
                </a:gs>
                <a:gs pos="100000">
                  <a:srgbClr val="CC0000"/>
                </a:gs>
              </a:gsLst>
              <a:lin ang="18900000" scaled="1"/>
            </a:gra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Rectangle 31"/>
            <p:cNvSpPr>
              <a:spLocks noChangeArrowheads="1"/>
            </p:cNvSpPr>
            <p:nvPr/>
          </p:nvSpPr>
          <p:spPr bwMode="gray">
            <a:xfrm>
              <a:off x="303" y="573"/>
              <a:ext cx="5182" cy="20"/>
            </a:xfrm>
            <a:prstGeom prst="rect">
              <a:avLst/>
            </a:prstGeom>
            <a:gradFill rotWithShape="0">
              <a:gsLst>
                <a:gs pos="0">
                  <a:srgbClr val="CC0000"/>
                </a:gs>
                <a:gs pos="100000">
                  <a:srgbClr val="0000CC"/>
                </a:gs>
              </a:gsLst>
              <a:lin ang="0" scaled="1"/>
            </a:gra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Rectangle 32"/>
            <p:cNvSpPr>
              <a:spLocks noChangeArrowheads="1"/>
            </p:cNvSpPr>
            <p:nvPr/>
          </p:nvSpPr>
          <p:spPr bwMode="ltGray">
            <a:xfrm>
              <a:off x="317" y="719"/>
              <a:ext cx="266" cy="299"/>
            </a:xfrm>
            <a:prstGeom prst="rect">
              <a:avLst/>
            </a:prstGeom>
            <a:gradFill rotWithShape="0">
              <a:gsLst>
                <a:gs pos="0">
                  <a:srgbClr val="66FF33"/>
                </a:gs>
                <a:gs pos="100000">
                  <a:srgbClr val="0000CC"/>
                </a:gs>
              </a:gsLst>
              <a:lin ang="5400000" scaled="1"/>
            </a:gra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6600"/>
                </a:solidFill>
                <a:effectLst/>
                <a:uLnTx/>
                <a:uFillTx/>
                <a:latin typeface="Tahoma" panose="020B0604030504040204" pitchFamily="34" charset="0"/>
                <a:ea typeface="宋体" panose="02010600030101010101" pitchFamily="2" charset="-122"/>
                <a:cs typeface="+mn-cs"/>
              </a:endParaRPr>
            </a:p>
          </p:txBody>
        </p:sp>
        <p:sp>
          <p:nvSpPr>
            <p:cNvPr id="9" name="Rectangle 33"/>
            <p:cNvSpPr>
              <a:spLocks noChangeArrowheads="1"/>
            </p:cNvSpPr>
            <p:nvPr/>
          </p:nvSpPr>
          <p:spPr bwMode="gray">
            <a:xfrm>
              <a:off x="448" y="265"/>
              <a:ext cx="20" cy="663"/>
            </a:xfrm>
            <a:prstGeom prst="rect">
              <a:avLst/>
            </a:prstGeom>
            <a:solidFill>
              <a:srgbClr val="CC0000"/>
            </a:soli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0" name="Rectangle 62"/>
          <p:cNvSpPr>
            <a:spLocks noChangeArrowheads="1"/>
          </p:cNvSpPr>
          <p:nvPr/>
        </p:nvSpPr>
        <p:spPr bwMode="auto">
          <a:xfrm>
            <a:off x="7137400" y="6400800"/>
            <a:ext cx="1905000" cy="457200"/>
          </a:xfrm>
          <a:prstGeom prst="rect">
            <a:avLst/>
          </a:prstGeom>
          <a:noFill/>
          <a:ln w="9525">
            <a:noFill/>
            <a:miter lim="800000"/>
          </a:ln>
          <a:effectLst/>
        </p:spPr>
        <p:txBody>
          <a:bodyPr wrap="none" lIns="92075" tIns="46038" rIns="92075" bIns="46038" anchor="ctr"/>
          <a:p>
            <a:pPr lvl="0" algn="r" eaLnBrk="1" hangingPunct="1"/>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11" name="Text Box 63"/>
          <p:cNvSpPr txBox="1">
            <a:spLocks noChangeArrowheads="1"/>
          </p:cNvSpPr>
          <p:nvPr/>
        </p:nvSpPr>
        <p:spPr bwMode="auto">
          <a:xfrm>
            <a:off x="6719888" y="6403975"/>
            <a:ext cx="2074863" cy="325438"/>
          </a:xfrm>
          <a:prstGeom prst="rect">
            <a:avLst/>
          </a:prstGeom>
          <a:noFill/>
          <a:ln>
            <a:noFill/>
          </a:ln>
        </p:spPr>
        <p:txBody>
          <a:bodyPr>
            <a:spAutoFit/>
          </a:bodyP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10000"/>
              </a:lnSpc>
              <a:spcBef>
                <a:spcPct val="0"/>
              </a:spcBef>
              <a:spcAft>
                <a:spcPct val="0"/>
              </a:spcAft>
              <a:buClrTx/>
              <a:buSzTx/>
              <a:buFontTx/>
              <a:buNone/>
              <a:defRPr/>
            </a:pPr>
            <a:fld id="{5D55450E-2655-441B-B67D-5A18EFCA9BFC}" type="datetime4">
              <a:rPr kumimoji="0" lang="en-US" altLang="zh-CN" sz="1400" b="0" i="0" u="none" strike="noStrike" kern="1200" cap="none" spc="0" normalizeH="0" baseline="0" noProof="0" smtClean="0">
                <a:ln>
                  <a:noFill/>
                </a:ln>
                <a:solidFill>
                  <a:srgbClr val="008000"/>
                </a:solidFill>
                <a:effectLst/>
                <a:uLnTx/>
                <a:uFillTx/>
                <a:latin typeface="Times New Roman" panose="02020603050405020304" pitchFamily="18" charset="0"/>
                <a:ea typeface="方正舒体" panose="02010601030101010101" pitchFamily="2" charset="-122"/>
                <a:cs typeface="+mn-cs"/>
              </a:rPr>
            </a:fld>
            <a:endParaRPr kumimoji="0" lang="zh-CN" altLang="zh-CN" sz="1400" b="0" i="0" u="none" strike="noStrike" kern="1200" cap="none" spc="0" normalizeH="0" baseline="0" noProof="0">
              <a:ln>
                <a:noFill/>
              </a:ln>
              <a:solidFill>
                <a:srgbClr val="008000"/>
              </a:solidFill>
              <a:effectLst/>
              <a:uLnTx/>
              <a:uFillTx/>
              <a:latin typeface="Times New Roman" panose="02020603050405020304" pitchFamily="18" charset="0"/>
              <a:ea typeface="方正舒体" panose="02010601030101010101" pitchFamily="2" charset="-122"/>
              <a:cs typeface="+mn-cs"/>
            </a:endParaRPr>
          </a:p>
        </p:txBody>
      </p:sp>
      <p:sp>
        <p:nvSpPr>
          <p:cNvPr id="12" name="Text Box 64"/>
          <p:cNvSpPr txBox="1">
            <a:spLocks noChangeArrowheads="1"/>
          </p:cNvSpPr>
          <p:nvPr/>
        </p:nvSpPr>
        <p:spPr bwMode="auto">
          <a:xfrm>
            <a:off x="663575" y="6267450"/>
            <a:ext cx="4738688" cy="558800"/>
          </a:xfrm>
          <a:prstGeom prst="rect">
            <a:avLst/>
          </a:prstGeom>
          <a:noFill/>
          <a:ln>
            <a:noFill/>
          </a:ln>
        </p:spPr>
        <p:txBody>
          <a:bodyPr>
            <a:spAutoFit/>
          </a:bodyP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en-CA" altLang="zh-CN"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rPr>
              <a:t>Anmin Zhu  PhD</a:t>
            </a:r>
            <a:endParaRPr kumimoji="0" lang="zh-CN" altLang="en-CA"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CA" altLang="zh-CN"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rPr>
              <a:t>College of Information Engineering, Shenzhen University</a:t>
            </a:r>
            <a:endParaRPr kumimoji="0" lang="en-CA"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Line 65"/>
          <p:cNvSpPr/>
          <p:nvPr/>
        </p:nvSpPr>
        <p:spPr>
          <a:xfrm>
            <a:off x="750888" y="6223000"/>
            <a:ext cx="7942262" cy="1588"/>
          </a:xfrm>
          <a:prstGeom prst="line">
            <a:avLst/>
          </a:prstGeom>
          <a:ln w="28575" cap="flat" cmpd="sng">
            <a:solidFill>
              <a:schemeClr val="accent2"/>
            </a:solidFill>
            <a:prstDash val="solid"/>
            <a:headEnd type="none" w="med" len="med"/>
            <a:tailEnd type="none" w="med" len="med"/>
          </a:ln>
        </p:spPr>
      </p:sp>
      <p:sp>
        <p:nvSpPr>
          <p:cNvPr id="2055" name="Line 66"/>
          <p:cNvSpPr/>
          <p:nvPr/>
        </p:nvSpPr>
        <p:spPr>
          <a:xfrm>
            <a:off x="755650" y="6294438"/>
            <a:ext cx="7942263" cy="1587"/>
          </a:xfrm>
          <a:prstGeom prst="line">
            <a:avLst/>
          </a:prstGeom>
          <a:ln w="28575" cap="flat" cmpd="sng">
            <a:solidFill>
              <a:schemeClr val="accent2"/>
            </a:solidFill>
            <a:prstDash val="solid"/>
            <a:headEnd type="none" w="med" len="med"/>
            <a:tailEnd type="none" w="med" len="med"/>
          </a:ln>
        </p:spPr>
      </p:sp>
      <p:pic>
        <p:nvPicPr>
          <p:cNvPr id="2056" name="Picture 1" descr="logo SZU"/>
          <p:cNvPicPr>
            <a:picLocks noChangeAspect="1"/>
          </p:cNvPicPr>
          <p:nvPr userDrawn="1"/>
        </p:nvPicPr>
        <p:blipFill>
          <a:blip r:embed="rId2"/>
          <a:stretch>
            <a:fillRect/>
          </a:stretch>
        </p:blipFill>
        <p:spPr>
          <a:xfrm>
            <a:off x="0" y="6191250"/>
            <a:ext cx="657225" cy="666750"/>
          </a:xfrm>
          <a:prstGeom prst="rect">
            <a:avLst/>
          </a:prstGeom>
          <a:noFill/>
          <a:ln w="9525">
            <a:noFill/>
          </a:ln>
        </p:spPr>
      </p:pic>
      <p:sp>
        <p:nvSpPr>
          <p:cNvPr id="22544" name="Rectangle 16"/>
          <p:cNvSpPr>
            <a:spLocks noGrp="1" noChangeArrowheads="1"/>
          </p:cNvSpPr>
          <p:nvPr>
            <p:ph type="ctrTitle"/>
          </p:nvPr>
        </p:nvSpPr>
        <p:spPr>
          <a:xfrm>
            <a:off x="1357313" y="1350963"/>
            <a:ext cx="7154862" cy="1235075"/>
          </a:xfrm>
        </p:spPr>
        <p:txBody>
          <a:bodyPr/>
          <a:lstStyle>
            <a:lvl1pPr algn="ctr">
              <a:defRPr/>
            </a:lvl1pPr>
          </a:lstStyle>
          <a:p>
            <a:r>
              <a:rPr lang="en-US" altLang="zh-CN"/>
              <a:t>Click to edit Master title style</a:t>
            </a:r>
            <a:endParaRPr lang="en-US" altLang="zh-CN"/>
          </a:p>
        </p:txBody>
      </p:sp>
      <p:sp>
        <p:nvSpPr>
          <p:cNvPr id="22545" name="Rectangle 17"/>
          <p:cNvSpPr>
            <a:spLocks noGrp="1" noChangeArrowheads="1"/>
          </p:cNvSpPr>
          <p:nvPr>
            <p:ph type="subTitle" idx="1"/>
          </p:nvPr>
        </p:nvSpPr>
        <p:spPr>
          <a:xfrm>
            <a:off x="1357313" y="3421063"/>
            <a:ext cx="7154862" cy="1739900"/>
          </a:xfrm>
        </p:spPr>
        <p:txBody>
          <a:bodyPr/>
          <a:lstStyle>
            <a:lvl1pPr algn="ctr">
              <a:defRPr>
                <a:latin typeface="Garamond" panose="02020404030301010803" pitchFamily="18" charset="0"/>
              </a:defRPr>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77788"/>
            <a:ext cx="1982788" cy="60658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35013" y="77788"/>
            <a:ext cx="5799137" cy="606583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0263" y="77788"/>
            <a:ext cx="7827962" cy="55086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35013" y="773113"/>
            <a:ext cx="3890962" cy="53705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778375" y="773113"/>
            <a:ext cx="3890963" cy="26082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778375" y="3533775"/>
            <a:ext cx="3890963" cy="2609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0263" y="77788"/>
            <a:ext cx="7827962" cy="550862"/>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35013" y="773113"/>
            <a:ext cx="3890962" cy="53705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78375" y="773113"/>
            <a:ext cx="3890963" cy="53705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35013" y="773113"/>
            <a:ext cx="3890962" cy="537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78375" y="773113"/>
            <a:ext cx="3890963" cy="5370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rgbClr val="0000CC"/>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3"/>
          <p:cNvSpPr>
            <a:spLocks noGrp="1"/>
          </p:cNvSpPr>
          <p:nvPr>
            <p:ph type="body" idx="1"/>
          </p:nvPr>
        </p:nvSpPr>
        <p:spPr>
          <a:xfrm>
            <a:off x="735013" y="773113"/>
            <a:ext cx="7934325" cy="537051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7" name="Rectangle 46"/>
          <p:cNvSpPr>
            <a:spLocks noGrp="1"/>
          </p:cNvSpPr>
          <p:nvPr>
            <p:ph type="title"/>
          </p:nvPr>
        </p:nvSpPr>
        <p:spPr>
          <a:xfrm>
            <a:off x="830263" y="77788"/>
            <a:ext cx="7827962" cy="550862"/>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8" name="Text Box 58"/>
          <p:cNvSpPr txBox="1">
            <a:spLocks noChangeArrowheads="1"/>
          </p:cNvSpPr>
          <p:nvPr/>
        </p:nvSpPr>
        <p:spPr bwMode="auto">
          <a:xfrm>
            <a:off x="6491288" y="6403975"/>
            <a:ext cx="2303463" cy="325438"/>
          </a:xfrm>
          <a:prstGeom prst="rect">
            <a:avLst/>
          </a:prstGeom>
          <a:noFill/>
          <a:ln>
            <a:noFill/>
          </a:ln>
        </p:spPr>
        <p:txBody>
          <a:bodyPr>
            <a:spAutoFit/>
          </a:bodyP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10000"/>
              </a:lnSpc>
              <a:spcBef>
                <a:spcPct val="0"/>
              </a:spcBef>
              <a:spcAft>
                <a:spcPct val="0"/>
              </a:spcAft>
              <a:buClrTx/>
              <a:buSzTx/>
              <a:buFontTx/>
              <a:buNone/>
              <a:defRPr/>
            </a:pPr>
            <a:fld id="{B06669BD-FF57-4CC1-87EB-9E7E17B37559}" type="datetime4">
              <a:rPr kumimoji="0" lang="en-US" altLang="zh-CN" sz="1400" b="0" i="0" u="none" strike="noStrike" kern="1200" cap="none" spc="0" normalizeH="0" baseline="0" noProof="0" smtClean="0">
                <a:ln>
                  <a:noFill/>
                </a:ln>
                <a:solidFill>
                  <a:srgbClr val="008000"/>
                </a:solidFill>
                <a:effectLst/>
                <a:uLnTx/>
                <a:uFillTx/>
                <a:latin typeface="Times New Roman" panose="02020603050405020304" pitchFamily="18" charset="0"/>
                <a:ea typeface="宋体" panose="02010600030101010101" pitchFamily="2" charset="-122"/>
                <a:cs typeface="+mn-cs"/>
              </a:rPr>
            </a:fld>
            <a:endParaRPr kumimoji="0" lang="en-CA" altLang="zh-CN"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endParaRPr>
          </a:p>
        </p:txBody>
      </p:sp>
      <p:sp>
        <p:nvSpPr>
          <p:cNvPr id="1088" name="Rectangle 64"/>
          <p:cNvSpPr>
            <a:spLocks noChangeArrowheads="1"/>
          </p:cNvSpPr>
          <p:nvPr/>
        </p:nvSpPr>
        <p:spPr bwMode="auto">
          <a:xfrm>
            <a:off x="7137400" y="6451600"/>
            <a:ext cx="1905000" cy="457200"/>
          </a:xfrm>
          <a:prstGeom prst="rect">
            <a:avLst/>
          </a:prstGeom>
          <a:noFill/>
          <a:ln w="9525">
            <a:noFill/>
            <a:miter lim="800000"/>
          </a:ln>
          <a:effectLst/>
        </p:spPr>
        <p:txBody>
          <a:bodyPr wrap="none" lIns="92075" tIns="46038" rIns="92075" bIns="46038" anchor="ctr"/>
          <a:p>
            <a:pPr lvl="0" algn="r" eaLnBrk="1" hangingPunct="1"/>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grpSp>
        <p:nvGrpSpPr>
          <p:cNvPr id="1030" name="Group 1051"/>
          <p:cNvGrpSpPr/>
          <p:nvPr userDrawn="1"/>
        </p:nvGrpSpPr>
        <p:grpSpPr>
          <a:xfrm>
            <a:off x="165100" y="0"/>
            <a:ext cx="8542338" cy="771525"/>
            <a:chOff x="104" y="0"/>
            <a:chExt cx="5381" cy="486"/>
          </a:xfrm>
        </p:grpSpPr>
        <p:sp>
          <p:nvSpPr>
            <p:cNvPr id="1036" name="Rectangle 1025"/>
            <p:cNvSpPr>
              <a:spLocks noChangeArrowheads="1"/>
            </p:cNvSpPr>
            <p:nvPr/>
          </p:nvSpPr>
          <p:spPr bwMode="ltGray">
            <a:xfrm>
              <a:off x="287" y="0"/>
              <a:ext cx="276" cy="299"/>
            </a:xfrm>
            <a:prstGeom prst="rect">
              <a:avLst/>
            </a:prstGeom>
            <a:solidFill>
              <a:srgbClr val="FF9900"/>
            </a:soli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7" name="Rectangle 1028"/>
            <p:cNvSpPr>
              <a:spLocks noChangeArrowheads="1"/>
            </p:cNvSpPr>
            <p:nvPr/>
          </p:nvSpPr>
          <p:spPr bwMode="ltGray">
            <a:xfrm>
              <a:off x="104" y="220"/>
              <a:ext cx="353" cy="266"/>
            </a:xfrm>
            <a:prstGeom prst="rect">
              <a:avLst/>
            </a:prstGeom>
            <a:gradFill rotWithShape="0">
              <a:gsLst>
                <a:gs pos="0">
                  <a:srgbClr val="0000CC"/>
                </a:gs>
                <a:gs pos="100000">
                  <a:srgbClr val="CC0000"/>
                </a:gs>
              </a:gsLst>
              <a:lin ang="18900000" scaled="1"/>
            </a:gra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8" name="Rectangle 1029"/>
            <p:cNvSpPr>
              <a:spLocks noChangeArrowheads="1"/>
            </p:cNvSpPr>
            <p:nvPr/>
          </p:nvSpPr>
          <p:spPr bwMode="gray">
            <a:xfrm>
              <a:off x="303" y="416"/>
              <a:ext cx="5182" cy="20"/>
            </a:xfrm>
            <a:prstGeom prst="rect">
              <a:avLst/>
            </a:prstGeom>
            <a:gradFill rotWithShape="0">
              <a:gsLst>
                <a:gs pos="0">
                  <a:srgbClr val="CC0000"/>
                </a:gs>
                <a:gs pos="100000">
                  <a:srgbClr val="0000CC"/>
                </a:gs>
              </a:gsLst>
              <a:lin ang="0" scaled="1"/>
            </a:gra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031" name="Rectangle 1031"/>
          <p:cNvSpPr>
            <a:spLocks noChangeArrowheads="1"/>
          </p:cNvSpPr>
          <p:nvPr/>
        </p:nvSpPr>
        <p:spPr bwMode="gray">
          <a:xfrm>
            <a:off x="711200" y="-1587"/>
            <a:ext cx="31750" cy="1052513"/>
          </a:xfrm>
          <a:prstGeom prst="rect">
            <a:avLst/>
          </a:prstGeom>
          <a:solidFill>
            <a:srgbClr val="CC0000"/>
          </a:solidFill>
          <a:ln>
            <a:noFill/>
          </a:ln>
        </p:spPr>
        <p:txBody>
          <a:bodyPr wrap="none" anchor="ct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032" name="Picture 1034" descr="logo SZU"/>
          <p:cNvPicPr>
            <a:picLocks noChangeAspect="1"/>
          </p:cNvPicPr>
          <p:nvPr userDrawn="1"/>
        </p:nvPicPr>
        <p:blipFill>
          <a:blip r:embed="rId14"/>
          <a:stretch>
            <a:fillRect/>
          </a:stretch>
        </p:blipFill>
        <p:spPr>
          <a:xfrm>
            <a:off x="0" y="6191250"/>
            <a:ext cx="657225" cy="666750"/>
          </a:xfrm>
          <a:prstGeom prst="rect">
            <a:avLst/>
          </a:prstGeom>
          <a:noFill/>
          <a:ln w="9525">
            <a:noFill/>
          </a:ln>
        </p:spPr>
      </p:pic>
      <p:sp>
        <p:nvSpPr>
          <p:cNvPr id="1033" name="Text Box 2048"/>
          <p:cNvSpPr txBox="1">
            <a:spLocks noChangeArrowheads="1"/>
          </p:cNvSpPr>
          <p:nvPr/>
        </p:nvSpPr>
        <p:spPr bwMode="auto">
          <a:xfrm>
            <a:off x="663575" y="6267450"/>
            <a:ext cx="4738688" cy="566738"/>
          </a:xfrm>
          <a:prstGeom prst="rect">
            <a:avLst/>
          </a:prstGeom>
          <a:noFill/>
          <a:ln>
            <a:noFill/>
          </a:ln>
        </p:spPr>
        <p:txBody>
          <a:bodyPr>
            <a:spAutoFit/>
          </a:bodyPr>
          <a:lstStyle>
            <a:lvl1pPr algn="ctr">
              <a:defRPr sz="2400">
                <a:solidFill>
                  <a:schemeClr val="tx1"/>
                </a:solidFill>
                <a:latin typeface="Times New Roman" panose="02020603050405020304" pitchFamily="18" charset="0"/>
                <a:ea typeface="宋体" panose="02010600030101010101" pitchFamily="2" charset="-122"/>
              </a:defRPr>
            </a:lvl1pPr>
            <a:lvl2pPr marL="742950" indent="-285750" algn="ctr">
              <a:defRPr sz="2400">
                <a:solidFill>
                  <a:schemeClr val="tx1"/>
                </a:solidFill>
                <a:latin typeface="Times New Roman" panose="02020603050405020304" pitchFamily="18" charset="0"/>
                <a:ea typeface="宋体" panose="02010600030101010101" pitchFamily="2" charset="-122"/>
              </a:defRPr>
            </a:lvl2pPr>
            <a:lvl3pPr marL="1143000" indent="-228600" algn="ctr">
              <a:defRPr sz="2400">
                <a:solidFill>
                  <a:schemeClr val="tx1"/>
                </a:solidFill>
                <a:latin typeface="Times New Roman" panose="02020603050405020304" pitchFamily="18" charset="0"/>
                <a:ea typeface="宋体" panose="02010600030101010101" pitchFamily="2" charset="-122"/>
              </a:defRPr>
            </a:lvl3pPr>
            <a:lvl4pPr marL="1600200" indent="-228600" algn="ctr">
              <a:defRPr sz="2400">
                <a:solidFill>
                  <a:schemeClr val="tx1"/>
                </a:solidFill>
                <a:latin typeface="Times New Roman" panose="02020603050405020304" pitchFamily="18" charset="0"/>
                <a:ea typeface="宋体" panose="02010600030101010101" pitchFamily="2" charset="-122"/>
              </a:defRPr>
            </a:lvl4pPr>
            <a:lvl5pPr marL="2057400" indent="-228600" algn="ctr">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en-CA" altLang="zh-CN"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rPr>
              <a:t>Anmin Zhu  PhD</a:t>
            </a:r>
            <a:endParaRPr kumimoji="0" lang="zh-CN" altLang="en-CA"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rPr>
              <a:t>College</a:t>
            </a:r>
            <a:r>
              <a:rPr kumimoji="0" lang="en-CA" altLang="zh-CN" sz="1400" b="0" i="0"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cs typeface="+mn-cs"/>
              </a:rPr>
              <a:t> of Computer and Software, Shenzhen University</a:t>
            </a:r>
            <a:endParaRPr kumimoji="0" lang="en-CA"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Line 2049"/>
          <p:cNvSpPr/>
          <p:nvPr userDrawn="1"/>
        </p:nvSpPr>
        <p:spPr>
          <a:xfrm>
            <a:off x="750888" y="6223000"/>
            <a:ext cx="7942262" cy="1588"/>
          </a:xfrm>
          <a:prstGeom prst="line">
            <a:avLst/>
          </a:prstGeom>
          <a:ln w="28575" cap="flat" cmpd="sng">
            <a:solidFill>
              <a:schemeClr val="accent2"/>
            </a:solidFill>
            <a:prstDash val="solid"/>
            <a:headEnd type="none" w="med" len="med"/>
            <a:tailEnd type="none" w="med" len="med"/>
          </a:ln>
        </p:spPr>
      </p:sp>
      <p:sp>
        <p:nvSpPr>
          <p:cNvPr id="1035" name="Line 2050"/>
          <p:cNvSpPr/>
          <p:nvPr userDrawn="1"/>
        </p:nvSpPr>
        <p:spPr>
          <a:xfrm>
            <a:off x="755650" y="6294438"/>
            <a:ext cx="7942263" cy="1587"/>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000" b="1">
          <a:solidFill>
            <a:srgbClr val="CC3300"/>
          </a:solidFill>
          <a:latin typeface="+mj-lt"/>
          <a:ea typeface="+mj-ea"/>
          <a:cs typeface="+mj-cs"/>
        </a:defRPr>
      </a:lvl1pPr>
      <a:lvl2pPr algn="l" rtl="0" eaLnBrk="0" fontAlgn="base" hangingPunct="0">
        <a:spcBef>
          <a:spcPct val="0"/>
        </a:spcBef>
        <a:spcAft>
          <a:spcPct val="0"/>
        </a:spcAft>
        <a:defRPr sz="4000" b="1">
          <a:solidFill>
            <a:srgbClr val="CC3300"/>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000" b="1">
          <a:solidFill>
            <a:srgbClr val="CC3300"/>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000" b="1">
          <a:solidFill>
            <a:srgbClr val="CC3300"/>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000" b="1">
          <a:solidFill>
            <a:srgbClr val="CC3300"/>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000" b="1">
          <a:solidFill>
            <a:srgbClr val="CC3300"/>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000" b="1">
          <a:solidFill>
            <a:srgbClr val="CC3300"/>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000" b="1">
          <a:solidFill>
            <a:srgbClr val="CC3300"/>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000" b="1">
          <a:solidFill>
            <a:srgbClr val="CC3300"/>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514600" indent="-228600" algn="l" rtl="0" fontAlgn="base">
        <a:spcBef>
          <a:spcPct val="20000"/>
        </a:spcBef>
        <a:spcAft>
          <a:spcPct val="0"/>
        </a:spcAft>
        <a:buChar char="»"/>
        <a:defRPr sz="2000">
          <a:solidFill>
            <a:schemeClr val="tx1"/>
          </a:solidFill>
          <a:latin typeface="Times New Roman" panose="02020603050405020304" pitchFamily="18" charset="0"/>
          <a:ea typeface="+mn-ea"/>
        </a:defRPr>
      </a:lvl6pPr>
      <a:lvl7pPr marL="2971800" indent="-228600" algn="l" rtl="0" fontAlgn="base">
        <a:spcBef>
          <a:spcPct val="20000"/>
        </a:spcBef>
        <a:spcAft>
          <a:spcPct val="0"/>
        </a:spcAft>
        <a:buChar char="»"/>
        <a:defRPr sz="2000">
          <a:solidFill>
            <a:schemeClr val="tx1"/>
          </a:solidFill>
          <a:latin typeface="Times New Roman" panose="02020603050405020304" pitchFamily="18" charset="0"/>
          <a:ea typeface="+mn-ea"/>
        </a:defRPr>
      </a:lvl7pPr>
      <a:lvl8pPr marL="3429000" indent="-228600" algn="l" rtl="0" fontAlgn="base">
        <a:spcBef>
          <a:spcPct val="20000"/>
        </a:spcBef>
        <a:spcAft>
          <a:spcPct val="0"/>
        </a:spcAft>
        <a:buChar char="»"/>
        <a:defRPr sz="2000">
          <a:solidFill>
            <a:schemeClr val="tx1"/>
          </a:solidFill>
          <a:latin typeface="Times New Roman" panose="02020603050405020304" pitchFamily="18" charset="0"/>
          <a:ea typeface="+mn-ea"/>
        </a:defRPr>
      </a:lvl8pPr>
      <a:lvl9pPr marL="3886200" indent="-228600" algn="l" rtl="0" fontAlgn="base">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INTEGRATING WEBSITE/softcris.gif" TargetMode="Externa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w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subTitle" idx="1"/>
          </p:nvPr>
        </p:nvSpPr>
        <p:spPr>
          <a:xfrm>
            <a:off x="773113" y="3421063"/>
            <a:ext cx="7878762" cy="2565400"/>
          </a:xfrm>
          <a:ln/>
        </p:spPr>
        <p:txBody>
          <a:bodyPr vert="horz" wrap="square" lIns="91440" tIns="45720" rIns="91440" bIns="45720" anchor="t" anchorCtr="0"/>
          <a:p>
            <a:pPr marL="0" indent="0" eaLnBrk="1" hangingPunct="1">
              <a:buClrTx/>
              <a:buSzTx/>
              <a:buFont typeface="Wingdings" panose="05000000000000000000" pitchFamily="2" charset="2"/>
            </a:pPr>
            <a:r>
              <a:rPr lang="zh-CN" altLang="en-US" sz="3200" dirty="0">
                <a:latin typeface="Times New Roman" panose="02020603050405020304" pitchFamily="18" charset="0"/>
                <a:ea typeface="+mn-ea"/>
                <a:cs typeface="+mn-cs"/>
              </a:rPr>
              <a:t>朱安民　博士</a:t>
            </a:r>
            <a:endParaRPr lang="zh-CN" altLang="en-US" sz="3200" dirty="0">
              <a:latin typeface="Times New Roman" panose="02020603050405020304" pitchFamily="18" charset="0"/>
              <a:ea typeface="+mn-ea"/>
              <a:cs typeface="+mn-cs"/>
            </a:endParaRPr>
          </a:p>
          <a:p>
            <a:pPr marL="0" indent="0" eaLnBrk="1" hangingPunct="1">
              <a:buClrTx/>
              <a:buSzTx/>
              <a:buFont typeface="Wingdings" panose="05000000000000000000" pitchFamily="2" charset="2"/>
            </a:pPr>
            <a:endParaRPr lang="en-US" altLang="zh-CN" sz="2400" b="0" dirty="0">
              <a:latin typeface="Times New Roman" panose="02020603050405020304" pitchFamily="18" charset="0"/>
              <a:ea typeface="+mn-ea"/>
              <a:cs typeface="+mn-cs"/>
            </a:endParaRPr>
          </a:p>
          <a:p>
            <a:pPr marL="0" indent="0" eaLnBrk="1" hangingPunct="1">
              <a:buClrTx/>
              <a:buSzTx/>
              <a:buFont typeface="Wingdings" panose="05000000000000000000" pitchFamily="2" charset="2"/>
            </a:pPr>
            <a:r>
              <a:rPr lang="zh-CN" altLang="en-US" sz="2400" b="0" dirty="0">
                <a:latin typeface="Times New Roman" panose="02020603050405020304" pitchFamily="18" charset="0"/>
                <a:ea typeface="+mn-ea"/>
                <a:cs typeface="+mn-cs"/>
              </a:rPr>
              <a:t>深圳大学</a:t>
            </a:r>
            <a:endParaRPr lang="zh-CN" altLang="en-US" sz="2400" b="0" dirty="0">
              <a:latin typeface="Times New Roman" panose="02020603050405020304" pitchFamily="18" charset="0"/>
              <a:ea typeface="+mn-ea"/>
              <a:cs typeface="+mn-cs"/>
            </a:endParaRPr>
          </a:p>
          <a:p>
            <a:pPr marL="0" indent="0" eaLnBrk="1" hangingPunct="1">
              <a:buClrTx/>
              <a:buSzTx/>
              <a:buFont typeface="Wingdings" panose="05000000000000000000" pitchFamily="2" charset="2"/>
            </a:pPr>
            <a:r>
              <a:rPr lang="zh-CN" altLang="en-US" sz="2400" b="0" dirty="0">
                <a:latin typeface="Times New Roman" panose="02020603050405020304" pitchFamily="18" charset="0"/>
                <a:ea typeface="+mn-ea"/>
                <a:cs typeface="+mn-cs"/>
              </a:rPr>
              <a:t>计算机与软件院</a:t>
            </a:r>
            <a:endParaRPr lang="zh-CN" altLang="en-US" sz="2400" b="0" dirty="0">
              <a:latin typeface="Times New Roman" panose="02020603050405020304" pitchFamily="18" charset="0"/>
              <a:ea typeface="+mn-ea"/>
              <a:cs typeface="+mn-cs"/>
            </a:endParaRPr>
          </a:p>
          <a:p>
            <a:pPr marL="0" indent="0" eaLnBrk="1" hangingPunct="1">
              <a:buClrTx/>
              <a:buSzTx/>
              <a:buFont typeface="Wingdings" panose="05000000000000000000" pitchFamily="2" charset="2"/>
            </a:pPr>
            <a:r>
              <a:rPr lang="zh-CN" altLang="en-US" sz="2400" b="0" dirty="0">
                <a:latin typeface="Times New Roman" panose="02020603050405020304" pitchFamily="18" charset="0"/>
                <a:ea typeface="+mn-ea"/>
                <a:cs typeface="+mn-cs"/>
              </a:rPr>
              <a:t>软件工程系</a:t>
            </a:r>
            <a:endParaRPr lang="zh-CN" altLang="en-US" sz="2400" b="0" dirty="0">
              <a:latin typeface="Times New Roman" panose="02020603050405020304" pitchFamily="18" charset="0"/>
              <a:ea typeface="+mn-ea"/>
              <a:cs typeface="+mn-cs"/>
            </a:endParaRPr>
          </a:p>
        </p:txBody>
      </p:sp>
      <p:sp>
        <p:nvSpPr>
          <p:cNvPr id="5123" name="WordArt 4"/>
          <p:cNvSpPr>
            <a:spLocks noTextEdit="1"/>
          </p:cNvSpPr>
          <p:nvPr/>
        </p:nvSpPr>
        <p:spPr>
          <a:xfrm>
            <a:off x="990600" y="769938"/>
            <a:ext cx="7315200" cy="1219200"/>
          </a:xfrm>
          <a:prstGeom prst="rect">
            <a:avLst/>
          </a:prstGeom>
        </p:spPr>
        <p:txBody>
          <a:bodyPr wrap="none" fromWordArt="1">
            <a:prstTxWarp prst="textPlain">
              <a:avLst>
                <a:gd name="adj" fmla="val 50000"/>
              </a:avLst>
            </a:prstTxWarp>
            <a:normAutofit/>
          </a:bodyPr>
          <a:p>
            <a:pPr algn="ctr"/>
            <a:r>
              <a:rPr lang="zh-CN" altLang="en-US" sz="6600">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隶书" panose="02010509060101010101" pitchFamily="49" charset="-122"/>
                <a:ea typeface="隶书" panose="02010509060101010101" pitchFamily="49" charset="-122"/>
              </a:rPr>
              <a:t>软件工程</a:t>
            </a:r>
            <a:endParaRPr lang="zh-CN" altLang="en-US" sz="6600">
              <a:ln w="12700" cap="flat" cmpd="sng">
                <a:solidFill>
                  <a:srgbClr val="EAEAEA"/>
                </a:solidFill>
                <a:prstDash val="soli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隶书" panose="02010509060101010101" pitchFamily="49" charset="-122"/>
              <a:ea typeface="隶书" panose="02010509060101010101" pitchFamily="49" charset="-122"/>
            </a:endParaRPr>
          </a:p>
        </p:txBody>
      </p:sp>
      <p:sp>
        <p:nvSpPr>
          <p:cNvPr id="6" name="Rectangle 2"/>
          <p:cNvSpPr txBox="1">
            <a:spLocks noChangeArrowheads="1"/>
          </p:cNvSpPr>
          <p:nvPr/>
        </p:nvSpPr>
        <p:spPr bwMode="auto">
          <a:xfrm>
            <a:off x="838200" y="2317750"/>
            <a:ext cx="8305800" cy="533400"/>
          </a:xfrm>
          <a:prstGeom prst="rect">
            <a:avLst/>
          </a:prstGeom>
          <a:noFill/>
          <a:ln w="9525">
            <a:noFill/>
            <a:miter lim="800000"/>
          </a:ln>
          <a:effectLst/>
        </p:spPr>
        <p:txBody>
          <a:bodyPr anchor="b"/>
          <a:lstStyle/>
          <a:p>
            <a:pPr marR="0" algn="ctr" defTabSz="914400" eaLnBrk="1" hangingPunct="1">
              <a:buClrTx/>
              <a:buSzTx/>
              <a:buFontTx/>
              <a:buNone/>
              <a:defRPr/>
            </a:pPr>
            <a:r>
              <a:rPr kumimoji="0" lang="en-US" altLang="zh-CN" sz="3300" b="1" kern="0" cap="none" spc="0" normalizeH="0" baseline="0" noProof="0" dirty="0">
                <a:solidFill>
                  <a:srgbClr val="CC3300"/>
                </a:solidFill>
                <a:latin typeface="+mj-lt"/>
                <a:ea typeface="+mj-ea"/>
                <a:cs typeface="+mj-cs"/>
              </a:rPr>
              <a:t>Software Engineering</a:t>
            </a:r>
            <a:endParaRPr kumimoji="0" lang="en-US" altLang="zh-CN" sz="3300" b="1" kern="0" cap="none" spc="0" normalizeH="0" baseline="0" noProof="0" dirty="0">
              <a:solidFill>
                <a:srgbClr val="CC3300"/>
              </a:solidFill>
              <a:latin typeface="+mj-lt"/>
              <a:ea typeface="+mj-ea"/>
              <a:cs typeface="+mj-cs"/>
            </a:endParaRPr>
          </a:p>
        </p:txBody>
      </p:sp>
    </p:spTree>
  </p:cSld>
  <p:clrMapOvr>
    <a:masterClrMapping/>
  </p:clrMapOvr>
  <p:transition advTm="2334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038225" y="114300"/>
            <a:ext cx="7391400" cy="436563"/>
          </a:xfrm>
          <a:ln/>
        </p:spPr>
        <p:txBody>
          <a:bodyPr vert="horz" wrap="square" lIns="91440" tIns="45720" rIns="91440" bIns="45720" anchor="ctr" anchorCtr="0"/>
          <a:p>
            <a:pPr>
              <a:buClr>
                <a:schemeClr val="tx2"/>
              </a:buClr>
            </a:pPr>
            <a:r>
              <a:rPr lang="zh-CN" altLang="en-US" sz="2800" dirty="0">
                <a:latin typeface="Times New Roman" panose="02020603050405020304" pitchFamily="18" charset="0"/>
                <a:ea typeface="黑体" panose="02010609060101010101" pitchFamily="49" charset="-122"/>
              </a:rPr>
              <a:t>课程目标</a:t>
            </a:r>
            <a:endParaRPr lang="zh-CN" altLang="en-US" sz="2800" dirty="0">
              <a:latin typeface="Times New Roman" panose="02020603050405020304" pitchFamily="18" charset="0"/>
              <a:ea typeface="黑体" panose="02010609060101010101" pitchFamily="49" charset="-122"/>
            </a:endParaRPr>
          </a:p>
        </p:txBody>
      </p:sp>
      <p:sp>
        <p:nvSpPr>
          <p:cNvPr id="18435" name="文本框 6"/>
          <p:cNvSpPr txBox="1"/>
          <p:nvPr/>
        </p:nvSpPr>
        <p:spPr>
          <a:xfrm>
            <a:off x="47625" y="804863"/>
            <a:ext cx="8990013" cy="52784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228600" algn="just">
              <a:spcBef>
                <a:spcPct val="0"/>
              </a:spcBef>
              <a:spcAft>
                <a:spcPts val="600"/>
              </a:spcAft>
              <a:buFontTx/>
              <a:buNone/>
            </a:pPr>
            <a:r>
              <a:rPr lang="zh-CN" altLang="zh-CN" sz="2400" dirty="0">
                <a:solidFill>
                  <a:schemeClr val="tx1"/>
                </a:solidFill>
                <a:latin typeface="Times New Roman" panose="02020603050405020304" pitchFamily="18" charset="0"/>
              </a:rPr>
              <a:t>能力目标：</a:t>
            </a:r>
            <a:endParaRPr lang="zh-CN" altLang="zh-CN" sz="2400" b="0" dirty="0">
              <a:solidFill>
                <a:schemeClr val="tx1"/>
              </a:solidFill>
              <a:latin typeface="Times New Roman" panose="02020603050405020304" pitchFamily="18" charset="0"/>
            </a:endParaRPr>
          </a:p>
          <a:p>
            <a:pPr marL="0" lvl="0" indent="228600" algn="just">
              <a:spcBef>
                <a:spcPct val="0"/>
              </a:spcBef>
              <a:spcAft>
                <a:spcPts val="600"/>
              </a:spcAft>
              <a:buFontTx/>
              <a:buNone/>
            </a:pPr>
            <a:r>
              <a:rPr lang="zh-CN" altLang="zh-CN" sz="2400" b="0" dirty="0">
                <a:solidFill>
                  <a:srgbClr val="FF0000"/>
                </a:solidFill>
                <a:latin typeface="Times New Roman" panose="02020603050405020304" pitchFamily="18" charset="0"/>
              </a:rPr>
              <a:t>课程目标</a:t>
            </a:r>
            <a:r>
              <a:rPr lang="en-US" altLang="zh-CN" sz="2400" b="0" dirty="0">
                <a:solidFill>
                  <a:srgbClr val="FF0000"/>
                </a:solidFill>
                <a:latin typeface="Times New Roman" panose="02020603050405020304" pitchFamily="18" charset="0"/>
              </a:rPr>
              <a:t>6</a:t>
            </a:r>
            <a:r>
              <a:rPr lang="zh-CN" altLang="zh-CN" sz="2400" b="0" dirty="0">
                <a:solidFill>
                  <a:srgbClr val="FF0000"/>
                </a:solidFill>
                <a:latin typeface="Times New Roman" panose="02020603050405020304" pitchFamily="18" charset="0"/>
              </a:rPr>
              <a:t>：</a:t>
            </a:r>
            <a:r>
              <a:rPr lang="zh-CN" altLang="zh-CN" sz="2400" b="0" dirty="0">
                <a:solidFill>
                  <a:schemeClr val="tx1"/>
                </a:solidFill>
                <a:latin typeface="Times New Roman" panose="02020603050405020304" pitchFamily="18" charset="0"/>
              </a:rPr>
              <a:t>能够应用结构化分析、设计和实现的方法，结合项目需求提出目标系统可行的解决方案；能够分析软件模块独立性，能设计模块接口、过程，并能分析并解决小型软件项目中遇到的各种问题，支持毕业要求</a:t>
            </a:r>
            <a:r>
              <a:rPr lang="en-US" altLang="zh-CN" sz="2400" b="0" dirty="0">
                <a:solidFill>
                  <a:schemeClr val="tx1"/>
                </a:solidFill>
                <a:latin typeface="Times New Roman" panose="02020603050405020304" pitchFamily="18" charset="0"/>
              </a:rPr>
              <a:t>4.1</a:t>
            </a:r>
            <a:r>
              <a:rPr lang="zh-CN" altLang="zh-CN" sz="2400" b="0" dirty="0">
                <a:solidFill>
                  <a:schemeClr val="tx1"/>
                </a:solidFill>
                <a:latin typeface="Times New Roman" panose="02020603050405020304" pitchFamily="18" charset="0"/>
              </a:rPr>
              <a:t>；</a:t>
            </a:r>
            <a:endParaRPr lang="zh-CN" altLang="zh-CN" sz="2400" b="0" dirty="0">
              <a:solidFill>
                <a:schemeClr val="tx1"/>
              </a:solidFill>
              <a:latin typeface="Times New Roman" panose="02020603050405020304" pitchFamily="18" charset="0"/>
            </a:endParaRPr>
          </a:p>
          <a:p>
            <a:pPr marL="0" lvl="0" indent="228600" algn="just">
              <a:spcBef>
                <a:spcPct val="0"/>
              </a:spcBef>
              <a:spcAft>
                <a:spcPts val="600"/>
              </a:spcAft>
              <a:buFontTx/>
              <a:buNone/>
            </a:pPr>
            <a:r>
              <a:rPr lang="zh-CN" altLang="zh-CN" sz="2400" b="0" dirty="0">
                <a:solidFill>
                  <a:srgbClr val="FF0000"/>
                </a:solidFill>
                <a:latin typeface="Times New Roman" panose="02020603050405020304" pitchFamily="18" charset="0"/>
              </a:rPr>
              <a:t>课程目标</a:t>
            </a:r>
            <a:r>
              <a:rPr lang="en-US" altLang="zh-CN" sz="2400" b="0" dirty="0">
                <a:solidFill>
                  <a:srgbClr val="FF0000"/>
                </a:solidFill>
                <a:latin typeface="Times New Roman" panose="02020603050405020304" pitchFamily="18" charset="0"/>
              </a:rPr>
              <a:t>7</a:t>
            </a:r>
            <a:r>
              <a:rPr lang="zh-CN" altLang="zh-CN" sz="2400" b="0" dirty="0">
                <a:solidFill>
                  <a:srgbClr val="FF0000"/>
                </a:solidFill>
                <a:latin typeface="Times New Roman" panose="02020603050405020304" pitchFamily="18" charset="0"/>
              </a:rPr>
              <a:t>：</a:t>
            </a:r>
            <a:r>
              <a:rPr lang="zh-CN" altLang="zh-CN" sz="2400" b="0" dirty="0">
                <a:solidFill>
                  <a:schemeClr val="tx1"/>
                </a:solidFill>
                <a:latin typeface="Times New Roman" panose="02020603050405020304" pitchFamily="18" charset="0"/>
              </a:rPr>
              <a:t>能够应用面向对象的分析、设计和实现方法，结合项目需求提出目标系统可行的解决方案；能应用</a:t>
            </a:r>
            <a:r>
              <a:rPr lang="en-US" altLang="zh-CN" sz="2400" b="0" dirty="0">
                <a:solidFill>
                  <a:schemeClr val="tx1"/>
                </a:solidFill>
                <a:latin typeface="Times New Roman" panose="02020603050405020304" pitchFamily="18" charset="0"/>
              </a:rPr>
              <a:t>UML</a:t>
            </a:r>
            <a:r>
              <a:rPr lang="zh-CN" altLang="zh-CN" sz="2400" b="0" dirty="0">
                <a:solidFill>
                  <a:schemeClr val="tx1"/>
                </a:solidFill>
                <a:latin typeface="Times New Roman" panose="02020603050405020304" pitchFamily="18" charset="0"/>
              </a:rPr>
              <a:t>，对行业需求进行系统领域建模和划分，支持毕业要求</a:t>
            </a:r>
            <a:r>
              <a:rPr lang="en-US" altLang="zh-CN" sz="2400" b="0" dirty="0">
                <a:solidFill>
                  <a:schemeClr val="tx1"/>
                </a:solidFill>
                <a:latin typeface="Times New Roman" panose="02020603050405020304" pitchFamily="18" charset="0"/>
              </a:rPr>
              <a:t>4.1</a:t>
            </a:r>
            <a:r>
              <a:rPr lang="zh-CN" altLang="zh-CN" sz="2400" b="0" dirty="0">
                <a:solidFill>
                  <a:schemeClr val="tx1"/>
                </a:solidFill>
                <a:latin typeface="Times New Roman" panose="02020603050405020304" pitchFamily="18" charset="0"/>
              </a:rPr>
              <a:t>；</a:t>
            </a:r>
            <a:endParaRPr lang="zh-CN" altLang="zh-CN" sz="2400" b="0" dirty="0">
              <a:solidFill>
                <a:schemeClr val="tx1"/>
              </a:solidFill>
              <a:latin typeface="Times New Roman" panose="02020603050405020304" pitchFamily="18" charset="0"/>
            </a:endParaRPr>
          </a:p>
          <a:p>
            <a:pPr marL="0" lvl="0" indent="228600" algn="just">
              <a:spcBef>
                <a:spcPct val="0"/>
              </a:spcBef>
              <a:spcAft>
                <a:spcPts val="600"/>
              </a:spcAft>
              <a:buFontTx/>
              <a:buNone/>
            </a:pPr>
            <a:r>
              <a:rPr lang="zh-CN" altLang="zh-CN" sz="2400" b="0" dirty="0">
                <a:solidFill>
                  <a:srgbClr val="FF0000"/>
                </a:solidFill>
                <a:latin typeface="Times New Roman" panose="02020603050405020304" pitchFamily="18" charset="0"/>
              </a:rPr>
              <a:t>课程目标</a:t>
            </a:r>
            <a:r>
              <a:rPr lang="en-US" altLang="zh-CN" sz="2400" b="0" dirty="0">
                <a:solidFill>
                  <a:srgbClr val="FF0000"/>
                </a:solidFill>
                <a:latin typeface="Times New Roman" panose="02020603050405020304" pitchFamily="18" charset="0"/>
              </a:rPr>
              <a:t>8</a:t>
            </a:r>
            <a:r>
              <a:rPr lang="zh-CN" altLang="zh-CN" sz="2400" b="0" dirty="0">
                <a:solidFill>
                  <a:srgbClr val="FF0000"/>
                </a:solidFill>
                <a:latin typeface="Times New Roman" panose="02020603050405020304" pitchFamily="18" charset="0"/>
              </a:rPr>
              <a:t>：</a:t>
            </a:r>
            <a:r>
              <a:rPr lang="zh-CN" altLang="zh-CN" sz="2400" b="0" dirty="0">
                <a:solidFill>
                  <a:schemeClr val="tx1"/>
                </a:solidFill>
                <a:latin typeface="Times New Roman" panose="02020603050405020304" pitchFamily="18" charset="0"/>
              </a:rPr>
              <a:t>能够应用软件架构及软件设计模式的设计优化方法，能针对具体行业应用设计和优化软件体系结构</a:t>
            </a:r>
            <a:r>
              <a:rPr lang="en-US" altLang="zh-CN" sz="2400" b="0" dirty="0">
                <a:solidFill>
                  <a:schemeClr val="tx1"/>
                </a:solidFill>
                <a:latin typeface="Times New Roman" panose="02020603050405020304" pitchFamily="18" charset="0"/>
              </a:rPr>
              <a:t>,</a:t>
            </a:r>
            <a:r>
              <a:rPr lang="zh-CN" altLang="zh-CN" sz="2400" b="0" dirty="0">
                <a:solidFill>
                  <a:schemeClr val="tx1"/>
                </a:solidFill>
                <a:latin typeface="Times New Roman" panose="02020603050405020304" pitchFamily="18" charset="0"/>
              </a:rPr>
              <a:t>支持毕业要求</a:t>
            </a:r>
            <a:r>
              <a:rPr lang="en-US" altLang="zh-CN" sz="2400" b="0" dirty="0">
                <a:solidFill>
                  <a:schemeClr val="tx1"/>
                </a:solidFill>
                <a:latin typeface="Times New Roman" panose="02020603050405020304" pitchFamily="18" charset="0"/>
              </a:rPr>
              <a:t>4.2.</a:t>
            </a:r>
            <a:endParaRPr lang="zh-CN" altLang="zh-CN" sz="2400" b="0" dirty="0">
              <a:solidFill>
                <a:schemeClr val="tx1"/>
              </a:solidFill>
              <a:latin typeface="Times New Roman" panose="02020603050405020304" pitchFamily="18" charset="0"/>
            </a:endParaRPr>
          </a:p>
          <a:p>
            <a:pPr marL="0" lvl="0" indent="228600" algn="just">
              <a:spcBef>
                <a:spcPct val="0"/>
              </a:spcBef>
              <a:spcAft>
                <a:spcPts val="600"/>
              </a:spcAft>
              <a:buFontTx/>
              <a:buNone/>
            </a:pPr>
            <a:r>
              <a:rPr lang="zh-CN" altLang="zh-CN" sz="2400" b="0" dirty="0">
                <a:solidFill>
                  <a:srgbClr val="FF0000"/>
                </a:solidFill>
                <a:latin typeface="Times New Roman" panose="02020603050405020304" pitchFamily="18" charset="0"/>
              </a:rPr>
              <a:t>课程目标</a:t>
            </a:r>
            <a:r>
              <a:rPr lang="en-US" altLang="zh-CN" sz="2400" b="0" dirty="0">
                <a:solidFill>
                  <a:srgbClr val="FF0000"/>
                </a:solidFill>
                <a:latin typeface="Times New Roman" panose="02020603050405020304" pitchFamily="18" charset="0"/>
              </a:rPr>
              <a:t>9</a:t>
            </a:r>
            <a:r>
              <a:rPr lang="zh-CN" altLang="zh-CN" sz="2400" b="0" dirty="0">
                <a:solidFill>
                  <a:srgbClr val="FF0000"/>
                </a:solidFill>
                <a:latin typeface="Times New Roman" panose="02020603050405020304" pitchFamily="18" charset="0"/>
              </a:rPr>
              <a:t>：</a:t>
            </a:r>
            <a:r>
              <a:rPr lang="zh-CN" altLang="zh-CN" sz="2400" b="0" dirty="0">
                <a:solidFill>
                  <a:schemeClr val="tx1"/>
                </a:solidFill>
                <a:latin typeface="Times New Roman" panose="02020603050405020304" pitchFamily="18" charset="0"/>
              </a:rPr>
              <a:t>理解软件团队合作方法，能应用配置管理工具进行团队开发，支持毕业要求</a:t>
            </a:r>
            <a:r>
              <a:rPr lang="en-US" altLang="zh-CN" sz="2400" b="0" dirty="0">
                <a:solidFill>
                  <a:schemeClr val="tx1"/>
                </a:solidFill>
                <a:latin typeface="Times New Roman" panose="02020603050405020304" pitchFamily="18" charset="0"/>
              </a:rPr>
              <a:t>11.2</a:t>
            </a:r>
            <a:r>
              <a:rPr lang="zh-CN" altLang="zh-CN" sz="2400" b="0" dirty="0">
                <a:solidFill>
                  <a:schemeClr val="tx1"/>
                </a:solidFill>
                <a:latin typeface="Times New Roman" panose="02020603050405020304" pitchFamily="18" charset="0"/>
              </a:rPr>
              <a:t>。</a:t>
            </a:r>
            <a:endParaRPr lang="zh-CN" altLang="zh-CN" sz="2400" b="0" dirty="0">
              <a:solidFill>
                <a:schemeClr val="tx1"/>
              </a:solidFill>
              <a:latin typeface="Times New Roman" panose="02020603050405020304" pitchFamily="18" charset="0"/>
            </a:endParaRPr>
          </a:p>
          <a:p>
            <a:pPr marL="0" lvl="0" indent="228600" algn="just">
              <a:spcBef>
                <a:spcPct val="0"/>
              </a:spcBef>
              <a:spcAft>
                <a:spcPts val="600"/>
              </a:spcAft>
              <a:buFontTx/>
              <a:buNone/>
            </a:pPr>
            <a:r>
              <a:rPr lang="zh-CN" altLang="zh-CN" sz="2400" b="0" dirty="0">
                <a:solidFill>
                  <a:srgbClr val="FF0000"/>
                </a:solidFill>
                <a:latin typeface="Times New Roman" panose="02020603050405020304" pitchFamily="18" charset="0"/>
              </a:rPr>
              <a:t>课程目标</a:t>
            </a:r>
            <a:r>
              <a:rPr lang="en-US" altLang="zh-CN" sz="2400" b="0" dirty="0">
                <a:solidFill>
                  <a:srgbClr val="FF0000"/>
                </a:solidFill>
                <a:latin typeface="Times New Roman" panose="02020603050405020304" pitchFamily="18" charset="0"/>
              </a:rPr>
              <a:t>10:</a:t>
            </a:r>
            <a:r>
              <a:rPr lang="zh-CN" altLang="zh-CN" sz="2400" b="0" dirty="0">
                <a:solidFill>
                  <a:schemeClr val="tx1"/>
                </a:solidFill>
                <a:latin typeface="Times New Roman" panose="02020603050405020304" pitchFamily="18" charset="0"/>
              </a:rPr>
              <a:t>具备自我评价能力和职业规划能力</a:t>
            </a:r>
            <a:r>
              <a:rPr lang="en-US" altLang="zh-CN" sz="2400" b="0" dirty="0">
                <a:solidFill>
                  <a:schemeClr val="tx1"/>
                </a:solidFill>
                <a:latin typeface="Times New Roman" panose="02020603050405020304" pitchFamily="18" charset="0"/>
              </a:rPr>
              <a:t>,</a:t>
            </a:r>
            <a:r>
              <a:rPr lang="zh-CN" altLang="zh-CN" sz="2400" b="0" dirty="0">
                <a:solidFill>
                  <a:schemeClr val="tx1"/>
                </a:solidFill>
                <a:latin typeface="Times New Roman" panose="02020603050405020304" pitchFamily="18" charset="0"/>
              </a:rPr>
              <a:t>支持毕业要求</a:t>
            </a:r>
            <a:r>
              <a:rPr lang="en-US" altLang="zh-CN" sz="2400" b="0" dirty="0">
                <a:solidFill>
                  <a:schemeClr val="tx1"/>
                </a:solidFill>
                <a:latin typeface="Times New Roman" panose="02020603050405020304" pitchFamily="18" charset="0"/>
              </a:rPr>
              <a:t>12.3</a:t>
            </a:r>
            <a:endParaRPr lang="zh-CN" altLang="zh-CN" sz="2400" b="0" dirty="0">
              <a:solidFill>
                <a:schemeClr val="tx1"/>
              </a:solidFill>
              <a:latin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038225" y="114300"/>
            <a:ext cx="7391400" cy="436563"/>
          </a:xfrm>
          <a:ln/>
        </p:spPr>
        <p:txBody>
          <a:bodyPr vert="horz" wrap="square" lIns="91440" tIns="45720" rIns="91440" bIns="45720" anchor="ctr" anchorCtr="0"/>
          <a:p>
            <a:pPr>
              <a:buClr>
                <a:schemeClr val="tx2"/>
              </a:buClr>
            </a:pPr>
            <a:r>
              <a:rPr lang="zh-CN" altLang="zh-CN" sz="2800" dirty="0">
                <a:latin typeface="Times New Roman" panose="02020603050405020304" pitchFamily="18" charset="0"/>
                <a:ea typeface="黑体" panose="02010609060101010101" pitchFamily="49" charset="-122"/>
              </a:rPr>
              <a:t>课程教学目标与毕业要求指标点的对应关关系</a:t>
            </a:r>
            <a:endParaRPr lang="zh-CN" altLang="en-US" sz="2800" dirty="0">
              <a:latin typeface="Times New Roman" panose="02020603050405020304" pitchFamily="18" charset="0"/>
              <a:ea typeface="黑体" panose="02010609060101010101" pitchFamily="49" charset="-122"/>
            </a:endParaRPr>
          </a:p>
        </p:txBody>
      </p:sp>
      <p:graphicFrame>
        <p:nvGraphicFramePr>
          <p:cNvPr id="2" name="表格 1"/>
          <p:cNvGraphicFramePr>
            <a:graphicFrameLocks noGrp="1"/>
          </p:cNvGraphicFramePr>
          <p:nvPr/>
        </p:nvGraphicFramePr>
        <p:xfrm>
          <a:off x="884238" y="777875"/>
          <a:ext cx="7621588" cy="5303838"/>
        </p:xfrm>
        <a:graphic>
          <a:graphicData uri="http://schemas.openxmlformats.org/drawingml/2006/table">
            <a:tbl>
              <a:tblPr/>
              <a:tblGrid>
                <a:gridCol w="2381250"/>
                <a:gridCol w="2270125"/>
                <a:gridCol w="1512887"/>
                <a:gridCol w="1457325"/>
              </a:tblGrid>
              <a:tr h="731565">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毕业要求指标点</a:t>
                      </a:r>
                      <a:endParaRPr kumimoji="0" 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课程教学目标 </a:t>
                      </a:r>
                      <a:endParaRPr kumimoji="0" 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课程目标支撑情况</a:t>
                      </a:r>
                      <a:endParaRPr kumimoji="0" 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掌握程度</a:t>
                      </a:r>
                      <a:endParaRPr kumimoji="0" 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毕业要求</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3.4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100%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rowSpan="2">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毕业要求</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4.1</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L5</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vMerge="1">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L5</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rowSpan="2">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毕业要求</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4.2 </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vMerge="1">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rowSpan="2">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毕业要求</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11.1 </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vMerge="1">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50%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rowSpan="2">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毕业要求</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11.2 </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40%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vMerge="1">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60%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L4</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r h="457227">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毕业要求</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12.3</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课程目标</a:t>
                      </a: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100%</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a:ln>
                            <a:noFill/>
                          </a:ln>
                          <a:solidFill>
                            <a:srgbClr val="000000"/>
                          </a:solidFill>
                          <a:effectLst/>
                          <a:latin typeface="Arial" panose="020B0604020202020204" pitchFamily="34" charset="0"/>
                          <a:ea typeface="宋体" panose="02010600030101010101" pitchFamily="2" charset="-122"/>
                        </a:rPr>
                        <a:t>L6</a:t>
                      </a:r>
                      <a:endParaRPr kumimoji="0" lang="zh-CN" altLang="zh-CN" sz="2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solidFill>
                  </a:tcPr>
                </a:tc>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898525" y="77788"/>
            <a:ext cx="7759700" cy="550862"/>
          </a:xfrm>
          <a:ln/>
        </p:spPr>
        <p:txBody>
          <a:bodyPr vert="horz" wrap="square" lIns="91440" tIns="45720" rIns="91440" bIns="45720" anchor="b" anchorCtr="0"/>
          <a:p>
            <a:pPr eaLnBrk="1" hangingPunct="1"/>
            <a:r>
              <a:rPr lang="zh-CN" altLang="en-US" dirty="0">
                <a:latin typeface="Times New Roman" panose="02020603050405020304" pitchFamily="18" charset="0"/>
              </a:rPr>
              <a:t>一、课程简介</a:t>
            </a:r>
            <a:endParaRPr lang="zh-CN" altLang="en-US" dirty="0">
              <a:latin typeface="Times New Roman" panose="02020603050405020304" pitchFamily="18" charset="0"/>
            </a:endParaRPr>
          </a:p>
        </p:txBody>
      </p:sp>
      <p:sp>
        <p:nvSpPr>
          <p:cNvPr id="240643" name="Rectangle 3"/>
          <p:cNvSpPr>
            <a:spLocks noGrp="1"/>
          </p:cNvSpPr>
          <p:nvPr>
            <p:ph idx="1"/>
          </p:nvPr>
        </p:nvSpPr>
        <p:spPr>
          <a:xfrm>
            <a:off x="381000" y="1276350"/>
            <a:ext cx="8382000" cy="3524250"/>
          </a:xfrm>
          <a:ln/>
        </p:spPr>
        <p:txBody>
          <a:bodyPr vert="horz" wrap="square" lIns="91440" tIns="45720" rIns="91440" bIns="45720" anchor="t" anchorCtr="0"/>
          <a:p>
            <a:pPr marL="0" indent="0" eaLnBrk="1" hangingPunct="1">
              <a:lnSpc>
                <a:spcPct val="150000"/>
              </a:lnSpc>
            </a:pPr>
            <a:r>
              <a:rPr lang="zh-CN" altLang="en-US" sz="3600" dirty="0">
                <a:latin typeface="宋体" panose="02010600030101010101" pitchFamily="2" charset="-122"/>
              </a:rPr>
              <a:t>课程性质：软件工程专业基础课程</a:t>
            </a:r>
            <a:endParaRPr lang="zh-CN" altLang="en-US" sz="3600" dirty="0">
              <a:latin typeface="宋体" panose="02010600030101010101" pitchFamily="2" charset="-122"/>
            </a:endParaRPr>
          </a:p>
          <a:p>
            <a:pPr marL="0" indent="0" eaLnBrk="1" hangingPunct="1">
              <a:lnSpc>
                <a:spcPct val="150000"/>
              </a:lnSpc>
            </a:pPr>
            <a:r>
              <a:rPr lang="zh-CN" altLang="en-US" sz="3600" dirty="0">
                <a:latin typeface="Times New Roman" panose="02020603050405020304" pitchFamily="18" charset="0"/>
              </a:rPr>
              <a:t>课程目的：让学生掌握</a:t>
            </a:r>
            <a:r>
              <a:rPr lang="zh-CN" altLang="en-US" sz="3600" dirty="0">
                <a:solidFill>
                  <a:srgbClr val="FF0000"/>
                </a:solidFill>
                <a:latin typeface="Times New Roman" panose="02020603050405020304" pitchFamily="18" charset="0"/>
              </a:rPr>
              <a:t>求解软件</a:t>
            </a:r>
            <a:r>
              <a:rPr lang="zh-CN" altLang="en-US" sz="3600" dirty="0">
                <a:latin typeface="Times New Roman" panose="02020603050405020304" pitchFamily="18" charset="0"/>
              </a:rPr>
              <a:t>的基本思想、途径和方法，为从事计算机软件开发、维护和应用奠定良好的基础</a:t>
            </a:r>
            <a:endParaRPr lang="zh-CN" altLang="en-US" sz="36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643">
                                            <p:txEl>
                                              <p:charRg st="16" end="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9" name="Rectangle 3"/>
          <p:cNvSpPr>
            <a:spLocks noGrp="1"/>
          </p:cNvSpPr>
          <p:nvPr>
            <p:ph idx="1"/>
          </p:nvPr>
        </p:nvSpPr>
        <p:spPr>
          <a:xfrm>
            <a:off x="304800" y="1230313"/>
            <a:ext cx="8839200" cy="1260475"/>
          </a:xfrm>
          <a:ln/>
        </p:spPr>
        <p:txBody>
          <a:bodyPr vert="horz" wrap="square" lIns="91440" tIns="45720" rIns="91440" bIns="45720" anchor="t" anchorCtr="0"/>
          <a:p>
            <a:pPr marL="0" indent="0" eaLnBrk="1" hangingPunct="1"/>
            <a:r>
              <a:rPr lang="en-US" altLang="zh-CN" sz="3200" dirty="0">
                <a:solidFill>
                  <a:schemeClr val="tx2"/>
                </a:solidFill>
                <a:latin typeface="华文新魏" panose="02010800040101010101" pitchFamily="2" charset="-122"/>
                <a:ea typeface="华文新魏" panose="02010800040101010101" pitchFamily="2" charset="-122"/>
              </a:rPr>
              <a:t>SWEBOK 2004 (</a:t>
            </a:r>
            <a:r>
              <a:rPr lang="en-US" altLang="en-US" sz="3200" dirty="0"/>
              <a:t>Software Engineering</a:t>
            </a:r>
            <a:r>
              <a:rPr lang="en-US" altLang="zh-CN" sz="3200" dirty="0"/>
              <a:t> </a:t>
            </a:r>
            <a:r>
              <a:rPr lang="en-US" altLang="en-US" sz="3200" dirty="0"/>
              <a:t>Body of Knowledge</a:t>
            </a:r>
            <a:r>
              <a:rPr lang="en-US" altLang="zh-CN" sz="3200" dirty="0"/>
              <a:t>, IEEE</a:t>
            </a:r>
            <a:r>
              <a:rPr lang="zh-CN" altLang="en-US" sz="3200" dirty="0"/>
              <a:t>制定</a:t>
            </a:r>
            <a:r>
              <a:rPr lang="en-US" altLang="zh-CN" sz="3200" dirty="0"/>
              <a:t>)</a:t>
            </a:r>
            <a:r>
              <a:rPr lang="zh-CN" altLang="en-US" sz="3200" dirty="0">
                <a:solidFill>
                  <a:schemeClr val="tx2"/>
                </a:solidFill>
                <a:latin typeface="华文新魏" panose="02010800040101010101" pitchFamily="2" charset="-122"/>
                <a:ea typeface="华文新魏" panose="02010800040101010101" pitchFamily="2" charset="-122"/>
              </a:rPr>
              <a:t>的十个领域</a:t>
            </a:r>
            <a:endParaRPr lang="en-US" altLang="zh-CN" sz="3200" dirty="0">
              <a:latin typeface="华文新魏" panose="02010800040101010101" pitchFamily="2" charset="-122"/>
              <a:ea typeface="华文新魏" panose="02010800040101010101" pitchFamily="2" charset="-122"/>
            </a:endParaRPr>
          </a:p>
        </p:txBody>
      </p:sp>
      <p:sp>
        <p:nvSpPr>
          <p:cNvPr id="23555" name="Rectangle 4"/>
          <p:cNvSpPr>
            <a:spLocks noGrp="1"/>
          </p:cNvSpPr>
          <p:nvPr>
            <p:ph type="title"/>
          </p:nvPr>
        </p:nvSpPr>
        <p:spPr>
          <a:ln/>
        </p:spPr>
        <p:txBody>
          <a:bodyPr vert="horz" wrap="square" lIns="91440" tIns="45720" rIns="91440" bIns="45720" anchor="b" anchorCtr="0"/>
          <a:p>
            <a:pPr eaLnBrk="1" hangingPunct="1"/>
            <a:endParaRPr lang="zh-CN" altLang="en-US" dirty="0"/>
          </a:p>
        </p:txBody>
      </p:sp>
      <p:sp>
        <p:nvSpPr>
          <p:cNvPr id="280581" name="Rectangle 5"/>
          <p:cNvSpPr/>
          <p:nvPr/>
        </p:nvSpPr>
        <p:spPr>
          <a:xfrm>
            <a:off x="838200" y="2586038"/>
            <a:ext cx="4259263" cy="366236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eaLnBrk="1" hangingPunct="1">
              <a:lnSpc>
                <a:spcPct val="150000"/>
              </a:lnSpc>
              <a:spcBef>
                <a:spcPct val="0"/>
              </a:spcBef>
            </a:pPr>
            <a:r>
              <a:rPr lang="zh-CN" altLang="en-US" dirty="0">
                <a:solidFill>
                  <a:schemeClr val="tx1"/>
                </a:solidFill>
                <a:latin typeface="华文新魏" panose="02010800040101010101" pitchFamily="2" charset="-122"/>
                <a:ea typeface="华文新魏" panose="02010800040101010101" pitchFamily="2" charset="-122"/>
              </a:rPr>
              <a:t>①软件需求</a:t>
            </a:r>
            <a:endParaRPr lang="zh-CN" altLang="en-US"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②</a:t>
            </a:r>
            <a:r>
              <a:rPr lang="zh-CN" altLang="en-US" dirty="0">
                <a:solidFill>
                  <a:schemeClr val="tx1"/>
                </a:solidFill>
                <a:latin typeface="华文新魏" panose="02010800040101010101" pitchFamily="2" charset="-122"/>
                <a:ea typeface="华文新魏" panose="02010800040101010101" pitchFamily="2" charset="-122"/>
              </a:rPr>
              <a:t>软件设计</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③</a:t>
            </a:r>
            <a:r>
              <a:rPr lang="zh-CN" altLang="en-US" dirty="0">
                <a:solidFill>
                  <a:schemeClr val="tx1"/>
                </a:solidFill>
                <a:latin typeface="华文新魏" panose="02010800040101010101" pitchFamily="2" charset="-122"/>
                <a:ea typeface="华文新魏" panose="02010800040101010101" pitchFamily="2" charset="-122"/>
              </a:rPr>
              <a:t>软件构造 </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④</a:t>
            </a:r>
            <a:r>
              <a:rPr lang="zh-CN" altLang="en-US" dirty="0">
                <a:solidFill>
                  <a:schemeClr val="tx1"/>
                </a:solidFill>
                <a:latin typeface="华文新魏" panose="02010800040101010101" pitchFamily="2" charset="-122"/>
                <a:ea typeface="华文新魏" panose="02010800040101010101" pitchFamily="2" charset="-122"/>
              </a:rPr>
              <a:t>软件测试</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⑤</a:t>
            </a:r>
            <a:r>
              <a:rPr lang="zh-CN" altLang="en-US" dirty="0">
                <a:solidFill>
                  <a:schemeClr val="tx1"/>
                </a:solidFill>
                <a:latin typeface="华文新魏" panose="02010800040101010101" pitchFamily="2" charset="-122"/>
                <a:ea typeface="华文新魏" panose="02010800040101010101" pitchFamily="2" charset="-122"/>
              </a:rPr>
              <a:t>软件维护</a:t>
            </a:r>
            <a:endParaRPr lang="zh-CN" altLang="fr-FR" dirty="0">
              <a:solidFill>
                <a:schemeClr val="tx1"/>
              </a:solidFill>
              <a:latin typeface="华文新魏" panose="02010800040101010101" pitchFamily="2" charset="-122"/>
              <a:ea typeface="华文新魏" panose="02010800040101010101" pitchFamily="2" charset="-122"/>
            </a:endParaRPr>
          </a:p>
        </p:txBody>
      </p:sp>
      <p:sp>
        <p:nvSpPr>
          <p:cNvPr id="280582" name="Rectangle 6"/>
          <p:cNvSpPr/>
          <p:nvPr/>
        </p:nvSpPr>
        <p:spPr>
          <a:xfrm>
            <a:off x="4876800" y="2586038"/>
            <a:ext cx="3808413" cy="3659187"/>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eaLnBrk="1" hangingPunct="1">
              <a:lnSpc>
                <a:spcPct val="150000"/>
              </a:lnSpc>
              <a:spcBef>
                <a:spcPct val="0"/>
              </a:spcBef>
            </a:pPr>
            <a:r>
              <a:rPr lang="zh-CN" altLang="en-US" dirty="0">
                <a:solidFill>
                  <a:schemeClr val="tx1"/>
                </a:solidFill>
                <a:latin typeface="华文新魏" panose="02010800040101010101" pitchFamily="2" charset="-122"/>
                <a:ea typeface="华文新魏" panose="02010800040101010101" pitchFamily="2" charset="-122"/>
              </a:rPr>
              <a:t>⑥软件配置管理</a:t>
            </a:r>
            <a:endParaRPr lang="zh-CN" altLang="en-US"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⑦</a:t>
            </a:r>
            <a:r>
              <a:rPr lang="zh-CN" altLang="en-US" dirty="0">
                <a:solidFill>
                  <a:schemeClr val="tx1"/>
                </a:solidFill>
                <a:latin typeface="华文新魏" panose="02010800040101010101" pitchFamily="2" charset="-122"/>
                <a:ea typeface="华文新魏" panose="02010800040101010101" pitchFamily="2" charset="-122"/>
              </a:rPr>
              <a:t>软件工程管理 </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⑧</a:t>
            </a:r>
            <a:r>
              <a:rPr lang="zh-CN" altLang="en-US" dirty="0">
                <a:solidFill>
                  <a:schemeClr val="tx1"/>
                </a:solidFill>
                <a:latin typeface="华文新魏" panose="02010800040101010101" pitchFamily="2" charset="-122"/>
                <a:ea typeface="华文新魏" panose="02010800040101010101" pitchFamily="2" charset="-122"/>
              </a:rPr>
              <a:t>软件工程过程</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⑨</a:t>
            </a:r>
            <a:r>
              <a:rPr lang="zh-CN" altLang="en-US" dirty="0">
                <a:solidFill>
                  <a:schemeClr val="tx1"/>
                </a:solidFill>
                <a:latin typeface="华文新魏" panose="02010800040101010101" pitchFamily="2" charset="-122"/>
                <a:ea typeface="华文新魏" panose="02010800040101010101" pitchFamily="2" charset="-122"/>
              </a:rPr>
              <a:t>软件工程工具和方法 </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⑩</a:t>
            </a:r>
            <a:r>
              <a:rPr lang="zh-CN" altLang="en-US" dirty="0">
                <a:solidFill>
                  <a:schemeClr val="tx1"/>
                </a:solidFill>
                <a:latin typeface="华文新魏" panose="02010800040101010101" pitchFamily="2" charset="-122"/>
                <a:ea typeface="华文新魏" panose="02010800040101010101" pitchFamily="2" charset="-122"/>
              </a:rPr>
              <a:t>软件质量</a:t>
            </a:r>
            <a:endParaRPr lang="en-US" altLang="zh-CN"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79">
                                            <p:txEl>
                                              <p:charRg st="0" end="6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5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0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1" grpId="0"/>
      <p:bldP spid="2805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5" name="Rectangle 3"/>
          <p:cNvSpPr>
            <a:spLocks noGrp="1" noChangeArrowheads="1"/>
          </p:cNvSpPr>
          <p:nvPr>
            <p:ph idx="1"/>
          </p:nvPr>
        </p:nvSpPr>
        <p:spPr>
          <a:xfrm>
            <a:off x="304800" y="1230313"/>
            <a:ext cx="8610600" cy="1323975"/>
          </a:xfrm>
        </p:spPr>
        <p:txBody>
          <a:bodyPr vert="horz" wrap="square" lIns="91440" tIns="45720" rIns="91440" bIns="45720" numCol="1" anchor="t" anchorCtr="0" compatLnSpc="1"/>
          <a:lstStyle/>
          <a:p>
            <a:pPr marL="0" marR="0" lvl="0" indent="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n-lt"/>
                <a:ea typeface="+mn-ea"/>
                <a:cs typeface="+mn-cs"/>
              </a:rPr>
              <a:t>Software Engineering 2004</a:t>
            </a:r>
            <a:r>
              <a:rPr kumimoji="0" lang="en-US" altLang="zh-CN" sz="3200" b="1" i="0" u="none" strike="noStrike" kern="0" cap="none" spc="0" normalizeH="0" baseline="0" noProof="0" dirty="0">
                <a:ln>
                  <a:noFill/>
                </a:ln>
                <a:solidFill>
                  <a:srgbClr val="0000CC"/>
                </a:solidFill>
                <a:effectLst/>
                <a:uLnTx/>
                <a:uFillTx/>
                <a:latin typeface="+mn-lt"/>
                <a:ea typeface="+mn-ea"/>
                <a:cs typeface="+mn-cs"/>
              </a:rPr>
              <a:t> </a:t>
            </a: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mn-lt"/>
                <a:ea typeface="+mn-ea"/>
                <a:cs typeface="+mn-cs"/>
              </a:rPr>
              <a:t>SEEK</a:t>
            </a:r>
            <a:r>
              <a:rPr kumimoji="0" lang="en-US" altLang="zh-CN" sz="3200" b="1" i="0" u="none" strike="noStrike" kern="0" cap="none" spc="0" normalizeH="0" baseline="0" noProof="0" dirty="0">
                <a:ln>
                  <a:noFill/>
                </a:ln>
                <a:solidFill>
                  <a:srgbClr val="0000CC"/>
                </a:solidFill>
                <a:effectLst/>
                <a:uLnTx/>
                <a:uFillTx/>
                <a:latin typeface="+mn-lt"/>
                <a:ea typeface="+mn-ea"/>
                <a:cs typeface="+mn-cs"/>
              </a:rPr>
              <a:t>(Software Engineering Education Knowledge</a:t>
            </a:r>
            <a:r>
              <a:rPr kumimoji="0" lang="zh-CN" altLang="en-US" sz="3200" b="1" i="0" u="none" strike="noStrike" kern="0" cap="none" spc="0" normalizeH="0" baseline="0" noProof="0" dirty="0">
                <a:ln>
                  <a:noFill/>
                </a:ln>
                <a:solidFill>
                  <a:srgbClr val="0000CC"/>
                </a:solidFill>
                <a:effectLst/>
                <a:uLnTx/>
                <a:uFillTx/>
                <a:latin typeface="+mn-lt"/>
                <a:ea typeface="+mn-ea"/>
                <a:cs typeface="+mn-cs"/>
              </a:rPr>
              <a:t>， </a:t>
            </a:r>
            <a:r>
              <a:rPr kumimoji="0" lang="en-US" altLang="zh-CN" sz="3200" b="1" i="0" u="none" strike="noStrike" kern="0" cap="none" spc="0" normalizeH="0" baseline="0" noProof="0" dirty="0">
                <a:ln>
                  <a:noFill/>
                </a:ln>
                <a:solidFill>
                  <a:srgbClr val="0000CC"/>
                </a:solidFill>
                <a:effectLst/>
                <a:uLnTx/>
                <a:uFillTx/>
                <a:latin typeface="+mn-lt"/>
                <a:ea typeface="+mn-ea"/>
                <a:cs typeface="+mn-cs"/>
              </a:rPr>
              <a:t>IEEE</a:t>
            </a:r>
            <a:r>
              <a:rPr kumimoji="0" lang="zh-CN" altLang="en-US" sz="3200" b="1" i="0" u="none" strike="noStrike" kern="0" cap="none" spc="0" normalizeH="0" baseline="0" noProof="0" dirty="0">
                <a:ln>
                  <a:noFill/>
                </a:ln>
                <a:solidFill>
                  <a:srgbClr val="0000CC"/>
                </a:solidFill>
                <a:effectLst/>
                <a:uLnTx/>
                <a:uFillTx/>
                <a:latin typeface="+mn-lt"/>
                <a:ea typeface="+mn-ea"/>
                <a:cs typeface="+mn-cs"/>
              </a:rPr>
              <a:t>和</a:t>
            </a:r>
            <a:r>
              <a:rPr kumimoji="0" lang="en-US" altLang="zh-CN" sz="3200" b="1" i="0" u="none" strike="noStrike" kern="0" cap="none" spc="0" normalizeH="0" baseline="0" noProof="0" dirty="0">
                <a:ln>
                  <a:noFill/>
                </a:ln>
                <a:solidFill>
                  <a:srgbClr val="0000CC"/>
                </a:solidFill>
                <a:effectLst/>
                <a:uLnTx/>
                <a:uFillTx/>
                <a:latin typeface="+mn-lt"/>
                <a:ea typeface="+mn-ea"/>
                <a:cs typeface="+mn-cs"/>
              </a:rPr>
              <a:t>ACM</a:t>
            </a:r>
            <a:r>
              <a:rPr kumimoji="0" lang="zh-CN" altLang="en-US" sz="3200" b="1" i="0" u="none" strike="noStrike" kern="0" cap="none" spc="0" normalizeH="0" baseline="0" noProof="0" dirty="0">
                <a:ln>
                  <a:noFill/>
                </a:ln>
                <a:solidFill>
                  <a:srgbClr val="0000CC"/>
                </a:solidFill>
                <a:effectLst/>
                <a:uLnTx/>
                <a:uFillTx/>
                <a:latin typeface="+mn-lt"/>
                <a:ea typeface="+mn-ea"/>
                <a:cs typeface="+mn-cs"/>
              </a:rPr>
              <a:t>制定</a:t>
            </a:r>
            <a:r>
              <a:rPr kumimoji="0" lang="en-US" altLang="zh-CN" sz="3200" b="1" i="0" u="none" strike="noStrike" kern="0" cap="none" spc="0" normalizeH="0" baseline="0" noProof="0" dirty="0">
                <a:ln>
                  <a:noFill/>
                </a:ln>
                <a:solidFill>
                  <a:srgbClr val="0000CC"/>
                </a:solidFill>
                <a:effectLst/>
                <a:uLnTx/>
                <a:uFillTx/>
                <a:latin typeface="+mn-lt"/>
                <a:ea typeface="+mn-ea"/>
                <a:cs typeface="+mn-cs"/>
              </a:rPr>
              <a:t>)</a:t>
            </a:r>
            <a:r>
              <a:rPr kumimoji="0" lang="zh-CN" altLang="en-US"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a:t>
            </a:r>
            <a:r>
              <a:rPr kumimoji="0" lang="en-US" altLang="zh-CN"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10</a:t>
            </a:r>
            <a:r>
              <a:rPr kumimoji="0" lang="zh-CN" altLang="en-US"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个知识领域</a:t>
            </a:r>
            <a:endParaRPr kumimoji="0" lang="zh-CN" altLang="en-US" sz="3200" b="0" i="0" u="none" strike="noStrike" kern="0" cap="none" spc="0" normalizeH="0" baseline="0" noProof="0" dirty="0">
              <a:ln>
                <a:noFill/>
              </a:ln>
              <a:solidFill>
                <a:srgbClr val="0000CC"/>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279557" name="Rectangle 5"/>
          <p:cNvSpPr/>
          <p:nvPr/>
        </p:nvSpPr>
        <p:spPr>
          <a:xfrm>
            <a:off x="609600" y="2617788"/>
            <a:ext cx="3810000" cy="347821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eaLnBrk="1" hangingPunct="1">
              <a:lnSpc>
                <a:spcPct val="150000"/>
              </a:lnSpc>
              <a:spcBef>
                <a:spcPct val="0"/>
              </a:spcBef>
            </a:pPr>
            <a:r>
              <a:rPr lang="zh-CN" altLang="en-US" dirty="0">
                <a:solidFill>
                  <a:schemeClr val="tx1"/>
                </a:solidFill>
                <a:latin typeface="华文新魏" panose="02010800040101010101" pitchFamily="2" charset="-122"/>
                <a:ea typeface="华文新魏" panose="02010800040101010101" pitchFamily="2" charset="-122"/>
              </a:rPr>
              <a:t>①计算基础          </a:t>
            </a:r>
            <a:endParaRPr lang="zh-CN" altLang="en-US"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②</a:t>
            </a:r>
            <a:r>
              <a:rPr lang="zh-CN" altLang="en-US" dirty="0">
                <a:solidFill>
                  <a:schemeClr val="tx1"/>
                </a:solidFill>
                <a:latin typeface="华文新魏" panose="02010800040101010101" pitchFamily="2" charset="-122"/>
                <a:ea typeface="华文新魏" panose="02010800040101010101" pitchFamily="2" charset="-122"/>
              </a:rPr>
              <a:t>数学和工程基础</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③</a:t>
            </a:r>
            <a:r>
              <a:rPr lang="zh-CN" altLang="en-US" dirty="0">
                <a:solidFill>
                  <a:schemeClr val="tx1"/>
                </a:solidFill>
                <a:latin typeface="华文新魏" panose="02010800040101010101" pitchFamily="2" charset="-122"/>
                <a:ea typeface="华文新魏" panose="02010800040101010101" pitchFamily="2" charset="-122"/>
              </a:rPr>
              <a:t>职业实践            </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④</a:t>
            </a:r>
            <a:r>
              <a:rPr lang="zh-CN" altLang="en-US" dirty="0">
                <a:solidFill>
                  <a:schemeClr val="tx1"/>
                </a:solidFill>
                <a:latin typeface="华文新魏" panose="02010800040101010101" pitchFamily="2" charset="-122"/>
                <a:ea typeface="华文新魏" panose="02010800040101010101" pitchFamily="2" charset="-122"/>
              </a:rPr>
              <a:t>软件建模与分析   </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⑤</a:t>
            </a:r>
            <a:r>
              <a:rPr lang="zh-CN" altLang="en-US" dirty="0">
                <a:solidFill>
                  <a:schemeClr val="tx1"/>
                </a:solidFill>
                <a:latin typeface="华文新魏" panose="02010800040101010101" pitchFamily="2" charset="-122"/>
                <a:ea typeface="华文新魏" panose="02010800040101010101" pitchFamily="2" charset="-122"/>
              </a:rPr>
              <a:t>软件设计            </a:t>
            </a:r>
            <a:endParaRPr lang="zh-CN" altLang="fr-FR" dirty="0">
              <a:solidFill>
                <a:schemeClr val="tx1"/>
              </a:solidFill>
              <a:latin typeface="华文新魏" panose="02010800040101010101" pitchFamily="2" charset="-122"/>
              <a:ea typeface="华文新魏" panose="02010800040101010101" pitchFamily="2" charset="-122"/>
            </a:endParaRPr>
          </a:p>
        </p:txBody>
      </p:sp>
      <p:sp>
        <p:nvSpPr>
          <p:cNvPr id="279558" name="Rectangle 6"/>
          <p:cNvSpPr/>
          <p:nvPr/>
        </p:nvSpPr>
        <p:spPr>
          <a:xfrm>
            <a:off x="4800600" y="2713038"/>
            <a:ext cx="3505200" cy="3382962"/>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eaLnBrk="1" hangingPunct="1">
              <a:lnSpc>
                <a:spcPct val="150000"/>
              </a:lnSpc>
              <a:spcBef>
                <a:spcPct val="0"/>
              </a:spcBef>
            </a:pPr>
            <a:r>
              <a:rPr lang="zh-CN" altLang="en-US" dirty="0">
                <a:solidFill>
                  <a:schemeClr val="tx1"/>
                </a:solidFill>
                <a:latin typeface="华文新魏" panose="02010800040101010101" pitchFamily="2" charset="-122"/>
                <a:ea typeface="华文新魏" panose="02010800040101010101" pitchFamily="2" charset="-122"/>
              </a:rPr>
              <a:t>⑥软件验证与确认 </a:t>
            </a:r>
            <a:endParaRPr lang="zh-CN" altLang="en-US"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⑦</a:t>
            </a:r>
            <a:r>
              <a:rPr lang="zh-CN" altLang="en-US" dirty="0">
                <a:solidFill>
                  <a:schemeClr val="tx1"/>
                </a:solidFill>
                <a:latin typeface="华文新魏" panose="02010800040101010101" pitchFamily="2" charset="-122"/>
                <a:ea typeface="华文新魏" panose="02010800040101010101" pitchFamily="2" charset="-122"/>
              </a:rPr>
              <a:t>软件进化</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⑧</a:t>
            </a:r>
            <a:r>
              <a:rPr lang="zh-CN" altLang="en-US" dirty="0">
                <a:solidFill>
                  <a:schemeClr val="tx1"/>
                </a:solidFill>
                <a:latin typeface="华文新魏" panose="02010800040101010101" pitchFamily="2" charset="-122"/>
                <a:ea typeface="华文新魏" panose="02010800040101010101" pitchFamily="2" charset="-122"/>
              </a:rPr>
              <a:t>软件过程</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⑨</a:t>
            </a:r>
            <a:r>
              <a:rPr lang="zh-CN" altLang="en-US" dirty="0">
                <a:solidFill>
                  <a:schemeClr val="tx1"/>
                </a:solidFill>
                <a:latin typeface="华文新魏" panose="02010800040101010101" pitchFamily="2" charset="-122"/>
                <a:ea typeface="华文新魏" panose="02010800040101010101" pitchFamily="2" charset="-122"/>
              </a:rPr>
              <a:t>软件质量</a:t>
            </a:r>
            <a:endParaRPr lang="en-US" altLang="zh-CN" dirty="0">
              <a:solidFill>
                <a:schemeClr val="tx1"/>
              </a:solidFill>
              <a:latin typeface="华文新魏" panose="02010800040101010101" pitchFamily="2" charset="-122"/>
              <a:ea typeface="华文新魏" panose="02010800040101010101" pitchFamily="2" charset="-122"/>
            </a:endParaRPr>
          </a:p>
          <a:p>
            <a:pPr marL="342900" lvl="0" indent="-342900" eaLnBrk="1" hangingPunct="1">
              <a:lnSpc>
                <a:spcPct val="150000"/>
              </a:lnSpc>
              <a:spcBef>
                <a:spcPct val="0"/>
              </a:spcBef>
            </a:pPr>
            <a:r>
              <a:rPr lang="en-US" altLang="zh-CN" dirty="0">
                <a:solidFill>
                  <a:schemeClr val="tx1"/>
                </a:solidFill>
                <a:latin typeface="华文新魏" panose="02010800040101010101" pitchFamily="2" charset="-122"/>
                <a:ea typeface="华文新魏" panose="02010800040101010101" pitchFamily="2" charset="-122"/>
              </a:rPr>
              <a:t>⑩</a:t>
            </a:r>
            <a:r>
              <a:rPr lang="zh-CN" altLang="en-US" dirty="0">
                <a:solidFill>
                  <a:schemeClr val="tx1"/>
                </a:solidFill>
                <a:latin typeface="华文新魏" panose="02010800040101010101" pitchFamily="2" charset="-122"/>
                <a:ea typeface="华文新魏" panose="02010800040101010101" pitchFamily="2" charset="-122"/>
              </a:rPr>
              <a:t>软件管理</a:t>
            </a:r>
            <a:endParaRPr lang="en-US" altLang="zh-CN" dirty="0">
              <a:solidFill>
                <a:schemeClr val="tx1"/>
              </a:solidFill>
              <a:latin typeface="华文新魏" panose="02010800040101010101" pitchFamily="2" charset="-122"/>
              <a:ea typeface="华文新魏" panose="02010800040101010101" pitchFamily="2" charset="-122"/>
            </a:endParaRPr>
          </a:p>
        </p:txBody>
      </p:sp>
      <p:sp>
        <p:nvSpPr>
          <p:cNvPr id="24581" name="Line 8"/>
          <p:cNvSpPr/>
          <p:nvPr/>
        </p:nvSpPr>
        <p:spPr>
          <a:xfrm flipH="1">
            <a:off x="3581400" y="1295400"/>
            <a:ext cx="990600" cy="838200"/>
          </a:xfrm>
          <a:prstGeom prst="line">
            <a:avLst/>
          </a:prstGeom>
          <a:ln w="9525">
            <a:noFill/>
          </a:ln>
        </p:spPr>
      </p:sp>
      <p:sp>
        <p:nvSpPr>
          <p:cNvPr id="279561" name="Line 9"/>
          <p:cNvSpPr/>
          <p:nvPr/>
        </p:nvSpPr>
        <p:spPr>
          <a:xfrm flipH="1">
            <a:off x="3581400" y="1143000"/>
            <a:ext cx="914400" cy="914400"/>
          </a:xfrm>
          <a:prstGeom prst="line">
            <a:avLst/>
          </a:prstGeom>
          <a:ln w="9525">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9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7" grpId="0"/>
      <p:bldP spid="2795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898525" y="0"/>
            <a:ext cx="6621463" cy="688975"/>
          </a:xfrm>
          <a:ln/>
        </p:spPr>
        <p:txBody>
          <a:bodyPr vert="horz" wrap="square" lIns="91440" tIns="45720" rIns="91440" bIns="45720" anchor="b" anchorCtr="0"/>
          <a:p>
            <a:pPr eaLnBrk="1" hangingPunct="1"/>
            <a:r>
              <a:rPr lang="zh-CN" altLang="en-US" dirty="0">
                <a:latin typeface="Times New Roman" panose="02020603050405020304" pitchFamily="18" charset="0"/>
              </a:rPr>
              <a:t>二、课程任务及目标</a:t>
            </a:r>
            <a:endParaRPr lang="zh-CN" altLang="en-US" dirty="0">
              <a:latin typeface="Times New Roman" panose="02020603050405020304" pitchFamily="18" charset="0"/>
            </a:endParaRPr>
          </a:p>
        </p:txBody>
      </p:sp>
      <p:sp>
        <p:nvSpPr>
          <p:cNvPr id="241667" name="Rectangle 3"/>
          <p:cNvSpPr>
            <a:spLocks noGrp="1" noChangeArrowheads="1"/>
          </p:cNvSpPr>
          <p:nvPr>
            <p:ph idx="1"/>
          </p:nvPr>
        </p:nvSpPr>
        <p:spPr>
          <a:xfrm>
            <a:off x="112713" y="1243013"/>
            <a:ext cx="8955088" cy="487680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从</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mn-ea"/>
                <a:cs typeface="+mn-cs"/>
              </a:rPr>
              <a:t>实用</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的角度讲述软件工程的基本原理、概念和技术，强调软件开发过程的方法研究</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使学生掌握软件</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mn-ea"/>
                <a:cs typeface="+mn-cs"/>
              </a:rPr>
              <a:t>分析</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mn-ea"/>
                <a:cs typeface="+mn-cs"/>
              </a:rPr>
              <a:t>设计</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mn-ea"/>
                <a:cs typeface="+mn-cs"/>
              </a:rPr>
              <a:t>实现</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和</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mn-ea"/>
                <a:cs typeface="+mn-cs"/>
              </a:rPr>
              <a:t>测试</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的基本技术以及面向对象分析和设计的基本方法</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Char char="§"/>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通过</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mn-ea"/>
                <a:cs typeface="+mn-cs"/>
              </a:rPr>
              <a:t>验证型和设计型实验</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，实际运用软件工程的技术和方法，掌握</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mn-ea"/>
                <a:cs typeface="+mn-cs"/>
              </a:rPr>
              <a:t>团队开发</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的工作方法</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charRg st="0" end="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charRg st="38" end="7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charRg st="78" end="1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914400" y="3175"/>
            <a:ext cx="7716838" cy="685800"/>
          </a:xfrm>
          <a:ln/>
        </p:spPr>
        <p:txBody>
          <a:bodyPr vert="horz" wrap="square" lIns="91440" tIns="45720" rIns="91440" bIns="45720" anchor="b" anchorCtr="0"/>
          <a:p>
            <a:pPr eaLnBrk="1" hangingPunct="1"/>
            <a:r>
              <a:rPr lang="zh-CN" altLang="en-US" dirty="0">
                <a:latin typeface="Times New Roman" panose="02020603050405020304" pitchFamily="18" charset="0"/>
              </a:rPr>
              <a:t>三、课程内容</a:t>
            </a:r>
            <a:endParaRPr lang="en-US" altLang="zh-CN" dirty="0">
              <a:latin typeface="Times New Roman" panose="02020603050405020304" pitchFamily="18" charset="0"/>
            </a:endParaRPr>
          </a:p>
        </p:txBody>
      </p:sp>
      <p:sp>
        <p:nvSpPr>
          <p:cNvPr id="26627" name="Rectangle 3"/>
          <p:cNvSpPr>
            <a:spLocks noGrp="1"/>
          </p:cNvSpPr>
          <p:nvPr>
            <p:ph idx="1"/>
          </p:nvPr>
        </p:nvSpPr>
        <p:spPr>
          <a:xfrm>
            <a:off x="315913" y="977900"/>
            <a:ext cx="8686800" cy="5202238"/>
          </a:xfrm>
          <a:solidFill>
            <a:schemeClr val="bg1">
              <a:alpha val="100000"/>
            </a:schemeClr>
          </a:solidFill>
          <a:ln/>
        </p:spPr>
        <p:txBody>
          <a:bodyPr vert="horz" wrap="square" lIns="91440" tIns="45720" rIns="91440" bIns="45720" anchor="t" anchorCtr="0"/>
          <a:p>
            <a:pPr marL="0" indent="0" eaLnBrk="1" hangingPunct="1"/>
            <a:r>
              <a:rPr lang="zh-CN" altLang="en-US" dirty="0">
                <a:latin typeface="楷体_GB2312" pitchFamily="49" charset="-122"/>
              </a:rPr>
              <a:t>第一篇：软件工程与软件过程（1-2章）</a:t>
            </a:r>
            <a:endParaRPr lang="zh-CN" altLang="en-US" dirty="0">
              <a:latin typeface="楷体_GB2312" pitchFamily="49" charset="-122"/>
            </a:endParaRPr>
          </a:p>
          <a:p>
            <a:pPr marL="0" indent="0" eaLnBrk="1" hangingPunct="1"/>
            <a:r>
              <a:rPr lang="zh-CN" altLang="en-US" dirty="0">
                <a:latin typeface="楷体_GB2312" pitchFamily="49" charset="-122"/>
              </a:rPr>
              <a:t>第二篇：传统方法学</a:t>
            </a:r>
            <a:endParaRPr lang="zh-CN" altLang="en-US" dirty="0">
              <a:latin typeface="楷体_GB2312" pitchFamily="49" charset="-122"/>
            </a:endParaRPr>
          </a:p>
          <a:p>
            <a:pPr marL="0" indent="0" eaLnBrk="1" hangingPunct="1"/>
            <a:r>
              <a:rPr lang="zh-CN" altLang="en-US" dirty="0">
                <a:latin typeface="楷体_GB2312" pitchFamily="49" charset="-122"/>
              </a:rPr>
              <a:t>       （3-5章，结构化分析、设计和实现）</a:t>
            </a:r>
            <a:endParaRPr lang="zh-CN" altLang="en-US" dirty="0">
              <a:latin typeface="楷体_GB2312" pitchFamily="49" charset="-122"/>
            </a:endParaRPr>
          </a:p>
          <a:p>
            <a:pPr marL="0" indent="0" eaLnBrk="1" hangingPunct="1"/>
            <a:r>
              <a:rPr lang="zh-CN" altLang="en-US" dirty="0">
                <a:latin typeface="楷体_GB2312" pitchFamily="49" charset="-122"/>
              </a:rPr>
              <a:t>第三篇：面向对象方法学</a:t>
            </a:r>
            <a:endParaRPr lang="zh-CN" altLang="en-US" dirty="0">
              <a:latin typeface="楷体_GB2312" pitchFamily="49" charset="-122"/>
            </a:endParaRPr>
          </a:p>
          <a:p>
            <a:pPr marL="0" indent="0" eaLnBrk="1" hangingPunct="1"/>
            <a:r>
              <a:rPr lang="zh-CN" altLang="en-US" dirty="0">
                <a:latin typeface="楷体_GB2312" pitchFamily="49" charset="-122"/>
              </a:rPr>
              <a:t>       （6-</a:t>
            </a:r>
            <a:r>
              <a:rPr lang="en-US" altLang="zh-CN" dirty="0">
                <a:latin typeface="楷体_GB2312" pitchFamily="49" charset="-122"/>
              </a:rPr>
              <a:t>10</a:t>
            </a:r>
            <a:r>
              <a:rPr lang="zh-CN" altLang="en-US" dirty="0">
                <a:latin typeface="楷体_GB2312" pitchFamily="49" charset="-122"/>
              </a:rPr>
              <a:t>章，面向对象分析、设计和实现）</a:t>
            </a:r>
            <a:endParaRPr lang="zh-CN" altLang="en-US" dirty="0">
              <a:latin typeface="楷体_GB2312" pitchFamily="49" charset="-122"/>
            </a:endParaRPr>
          </a:p>
          <a:p>
            <a:pPr marL="0" indent="0" eaLnBrk="1" hangingPunct="1"/>
            <a:r>
              <a:rPr lang="zh-CN" altLang="en-US" dirty="0">
                <a:latin typeface="楷体_GB2312" pitchFamily="49" charset="-122"/>
              </a:rPr>
              <a:t>第四篇：软件项目管理</a:t>
            </a:r>
            <a:endParaRPr lang="zh-CN" altLang="en-US" dirty="0">
              <a:latin typeface="楷体_GB2312" pitchFamily="49" charset="-122"/>
            </a:endParaRPr>
          </a:p>
          <a:p>
            <a:pPr marL="0" indent="0" eaLnBrk="1" hangingPunct="1"/>
            <a:r>
              <a:rPr lang="zh-CN" altLang="en-US" dirty="0">
                <a:latin typeface="楷体_GB2312" pitchFamily="49" charset="-122"/>
              </a:rPr>
              <a:t>       （1</a:t>
            </a:r>
            <a:r>
              <a:rPr lang="en-US" altLang="zh-CN" dirty="0">
                <a:latin typeface="楷体_GB2312" pitchFamily="49" charset="-122"/>
              </a:rPr>
              <a:t>1</a:t>
            </a:r>
            <a:r>
              <a:rPr lang="zh-CN" altLang="en-US" dirty="0">
                <a:latin typeface="楷体_GB2312" pitchFamily="49" charset="-122"/>
              </a:rPr>
              <a:t>-13章，软件项目的计划、组织和控制）</a:t>
            </a:r>
            <a:endParaRPr lang="zh-CN" altLang="en-US" dirty="0">
              <a:latin typeface="楷体_GB2312" pitchFamily="49" charset="-122"/>
            </a:endParaRPr>
          </a:p>
          <a:p>
            <a:pPr marL="0" indent="0" eaLnBrk="1" hangingPunct="1"/>
            <a:r>
              <a:rPr lang="zh-CN" altLang="en-US" dirty="0">
                <a:latin typeface="楷体_GB2312" pitchFamily="49" charset="-122"/>
              </a:rPr>
              <a:t>第五篇：高级课题</a:t>
            </a:r>
            <a:endParaRPr lang="zh-CN" altLang="en-US" dirty="0">
              <a:latin typeface="楷体_GB2312" pitchFamily="49" charset="-122"/>
            </a:endParaRPr>
          </a:p>
          <a:p>
            <a:pPr marL="0" indent="0" eaLnBrk="1" hangingPunct="1"/>
            <a:r>
              <a:rPr lang="zh-CN" altLang="en-US" dirty="0">
                <a:latin typeface="楷体_GB2312" pitchFamily="49" charset="-122"/>
              </a:rPr>
              <a:t>       （14-16章，</a:t>
            </a:r>
            <a:r>
              <a:rPr lang="en-US" altLang="zh-CN" dirty="0">
                <a:latin typeface="楷体_GB2312" pitchFamily="49" charset="-122"/>
              </a:rPr>
              <a:t>UML</a:t>
            </a:r>
            <a:r>
              <a:rPr lang="zh-CN" altLang="en-US" dirty="0">
                <a:latin typeface="楷体_GB2312" pitchFamily="49" charset="-122"/>
              </a:rPr>
              <a:t>、</a:t>
            </a:r>
            <a:r>
              <a:rPr lang="zh-CN" altLang="en-US" dirty="0"/>
              <a:t>腾讯敏捷软件开发过程</a:t>
            </a:r>
            <a:endParaRPr lang="en-US" altLang="zh-CN" dirty="0"/>
          </a:p>
          <a:p>
            <a:pPr marL="0" indent="0" eaLnBrk="1" hangingPunct="1"/>
            <a:r>
              <a:rPr lang="en-US" altLang="zh-CN" dirty="0"/>
              <a:t>			</a:t>
            </a:r>
            <a:r>
              <a:rPr lang="zh-CN" altLang="en-US" dirty="0"/>
              <a:t>基于云计算及微服务的软件开发</a:t>
            </a:r>
            <a:r>
              <a:rPr lang="zh-CN" altLang="en-US" dirty="0">
                <a:latin typeface="楷体_GB2312" pitchFamily="49" charset="-122"/>
              </a:rPr>
              <a:t>）</a:t>
            </a:r>
            <a:endParaRPr lang="zh-CN" altLang="en-US" dirty="0">
              <a:latin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901700" y="15875"/>
            <a:ext cx="7793038" cy="685800"/>
          </a:xfrm>
          <a:ln/>
        </p:spPr>
        <p:txBody>
          <a:bodyPr vert="horz" wrap="square" lIns="91440" tIns="45720" rIns="91440" bIns="45720" anchor="b" anchorCtr="0"/>
          <a:p>
            <a:pPr eaLnBrk="1" hangingPunct="1"/>
            <a:r>
              <a:rPr lang="zh-CN" altLang="en-US" dirty="0">
                <a:latin typeface="Times New Roman" panose="02020603050405020304" pitchFamily="18" charset="0"/>
              </a:rPr>
              <a:t>四、</a:t>
            </a:r>
            <a:r>
              <a:rPr lang="zh-CN" altLang="en-US" dirty="0"/>
              <a:t>课程安排</a:t>
            </a:r>
            <a:endParaRPr lang="zh-CN" altLang="en-US" dirty="0"/>
          </a:p>
        </p:txBody>
      </p:sp>
      <p:sp>
        <p:nvSpPr>
          <p:cNvPr id="27651" name="Rectangle 3"/>
          <p:cNvSpPr>
            <a:spLocks noGrp="1"/>
          </p:cNvSpPr>
          <p:nvPr>
            <p:ph idx="1"/>
          </p:nvPr>
        </p:nvSpPr>
        <p:spPr>
          <a:xfrm>
            <a:off x="533400" y="984250"/>
            <a:ext cx="8229600" cy="4711700"/>
          </a:xfrm>
          <a:solidFill>
            <a:schemeClr val="bg1">
              <a:alpha val="100000"/>
            </a:schemeClr>
          </a:solidFill>
          <a:ln/>
        </p:spPr>
        <p:txBody>
          <a:bodyPr vert="horz" wrap="square" lIns="91440" tIns="45720" rIns="91440" bIns="45720" anchor="t" anchorCtr="0"/>
          <a:p>
            <a:pPr marL="0" indent="0" eaLnBrk="1" hangingPunct="1">
              <a:lnSpc>
                <a:spcPct val="150000"/>
              </a:lnSpc>
              <a:buNone/>
            </a:pPr>
            <a:r>
              <a:rPr lang="zh-CN" altLang="en-US" dirty="0"/>
              <a:t>理论 周四</a:t>
            </a:r>
            <a:r>
              <a:rPr lang="en-US" altLang="zh-CN" dirty="0"/>
              <a:t>1-2</a:t>
            </a:r>
            <a:r>
              <a:rPr lang="zh-CN" altLang="en-US" dirty="0"/>
              <a:t>节，网课</a:t>
            </a:r>
            <a:r>
              <a:rPr lang="en-US" altLang="zh-CN" dirty="0"/>
              <a:t>/</a:t>
            </a:r>
            <a:r>
              <a:rPr lang="zh-CN" altLang="en-US" dirty="0"/>
              <a:t>教学楼</a:t>
            </a:r>
            <a:r>
              <a:rPr lang="en-US" altLang="zh-CN" dirty="0"/>
              <a:t>L1-403</a:t>
            </a:r>
            <a:endParaRPr lang="zh-CN" altLang="en-US" dirty="0"/>
          </a:p>
          <a:p>
            <a:pPr lvl="1" eaLnBrk="1" hangingPunct="1">
              <a:lnSpc>
                <a:spcPct val="150000"/>
              </a:lnSpc>
            </a:pPr>
            <a:r>
              <a:rPr lang="zh-CN" altLang="en-US" sz="2800" dirty="0"/>
              <a:t>内容：基本原理、方法和技术</a:t>
            </a:r>
            <a:endParaRPr lang="zh-CN" altLang="en-US" sz="2800" dirty="0"/>
          </a:p>
          <a:p>
            <a:pPr lvl="1" eaLnBrk="1" hangingPunct="1">
              <a:lnSpc>
                <a:spcPct val="150000"/>
              </a:lnSpc>
            </a:pPr>
            <a:r>
              <a:rPr lang="zh-CN" altLang="en-US" sz="2800" dirty="0"/>
              <a:t>形式：讲授、讨论、随堂练习和测验</a:t>
            </a:r>
            <a:endParaRPr lang="en-US" altLang="zh-CN" sz="2800" dirty="0"/>
          </a:p>
          <a:p>
            <a:pPr lvl="1" eaLnBrk="1" hangingPunct="1">
              <a:lnSpc>
                <a:spcPct val="150000"/>
              </a:lnSpc>
            </a:pPr>
            <a:r>
              <a:rPr lang="zh-CN" altLang="en-US" sz="2800" dirty="0"/>
              <a:t>大作业：三个部分</a:t>
            </a:r>
            <a:r>
              <a:rPr lang="en-US" altLang="zh-CN" sz="2800" dirty="0"/>
              <a:t>+</a:t>
            </a:r>
            <a:r>
              <a:rPr lang="zh-CN" altLang="en-US" sz="2800" dirty="0"/>
              <a:t>汇总</a:t>
            </a:r>
            <a:r>
              <a:rPr lang="en-US" altLang="zh-CN" sz="2800" dirty="0"/>
              <a:t>+</a:t>
            </a:r>
            <a:r>
              <a:rPr lang="zh-CN" altLang="en-US" sz="2800" dirty="0"/>
              <a:t>演示</a:t>
            </a:r>
            <a:r>
              <a:rPr lang="en-US" altLang="zh-CN" sz="2800" dirty="0"/>
              <a:t> </a:t>
            </a:r>
            <a:endParaRPr lang="en-US" altLang="zh-CN" sz="2800" dirty="0"/>
          </a:p>
          <a:p>
            <a:pPr marL="0" indent="0" eaLnBrk="1" hangingPunct="1">
              <a:lnSpc>
                <a:spcPct val="150000"/>
              </a:lnSpc>
              <a:buNone/>
            </a:pPr>
            <a:r>
              <a:rPr lang="zh-CN" altLang="en-US" dirty="0"/>
              <a:t>实验 周四</a:t>
            </a:r>
            <a:r>
              <a:rPr lang="en-US" altLang="zh-CN" dirty="0"/>
              <a:t>3-4</a:t>
            </a:r>
            <a:r>
              <a:rPr lang="zh-CN" altLang="en-US" dirty="0"/>
              <a:t>节，南区计算机大楼</a:t>
            </a:r>
            <a:r>
              <a:rPr lang="en-US" altLang="zh-CN" dirty="0"/>
              <a:t>318</a:t>
            </a:r>
            <a:endParaRPr lang="zh-CN" altLang="en-US" dirty="0"/>
          </a:p>
          <a:p>
            <a:pPr lvl="1" eaLnBrk="1" hangingPunct="1">
              <a:lnSpc>
                <a:spcPct val="150000"/>
              </a:lnSpc>
            </a:pPr>
            <a:r>
              <a:rPr lang="en-US" altLang="zh-CN" sz="2800" dirty="0"/>
              <a:t>3</a:t>
            </a:r>
            <a:r>
              <a:rPr lang="zh-CN" altLang="en-US" sz="2800" dirty="0"/>
              <a:t>个验证型实验</a:t>
            </a:r>
            <a:r>
              <a:rPr lang="en-US" altLang="zh-CN" sz="2800" dirty="0"/>
              <a:t>+3</a:t>
            </a:r>
            <a:r>
              <a:rPr lang="zh-CN" altLang="en-US" sz="2800" dirty="0"/>
              <a:t>个设计型实验</a:t>
            </a: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b" anchorCtr="0"/>
          <a:p>
            <a:pPr eaLnBrk="1" hangingPunct="1"/>
            <a:r>
              <a:rPr lang="zh-CN" altLang="en-US" dirty="0">
                <a:latin typeface="Times New Roman" panose="02020603050405020304" pitchFamily="18" charset="0"/>
              </a:rPr>
              <a:t>五、相关课程</a:t>
            </a:r>
            <a:endParaRPr lang="zh-CN" altLang="en-US" dirty="0">
              <a:latin typeface="Times New Roman" panose="02020603050405020304" pitchFamily="18" charset="0"/>
            </a:endParaRPr>
          </a:p>
        </p:txBody>
      </p:sp>
      <p:sp>
        <p:nvSpPr>
          <p:cNvPr id="28675" name="Rectangle 3"/>
          <p:cNvSpPr>
            <a:spLocks noGrp="1"/>
          </p:cNvSpPr>
          <p:nvPr>
            <p:ph idx="1"/>
          </p:nvPr>
        </p:nvSpPr>
        <p:spPr>
          <a:xfrm>
            <a:off x="1258888" y="693738"/>
            <a:ext cx="5943600" cy="5138737"/>
          </a:xfrm>
          <a:ln/>
        </p:spPr>
        <p:txBody>
          <a:bodyPr vert="horz" wrap="square" lIns="91440" tIns="45720" rIns="91440" bIns="45720" anchor="t" anchorCtr="0"/>
          <a:p>
            <a:pPr marL="0" indent="0" eaLnBrk="1" hangingPunct="1">
              <a:lnSpc>
                <a:spcPct val="150000"/>
              </a:lnSpc>
            </a:pPr>
            <a:r>
              <a:rPr lang="zh-CN" altLang="en-US" dirty="0">
                <a:latin typeface="楷体_GB2312" pitchFamily="49" charset="-122"/>
              </a:rPr>
              <a:t>数据结构与算法</a:t>
            </a:r>
            <a:endParaRPr lang="zh-CN" altLang="en-US" dirty="0">
              <a:latin typeface="楷体_GB2312" pitchFamily="49" charset="-122"/>
            </a:endParaRPr>
          </a:p>
          <a:p>
            <a:pPr marL="0" indent="0" eaLnBrk="1" hangingPunct="1">
              <a:lnSpc>
                <a:spcPct val="150000"/>
              </a:lnSpc>
            </a:pPr>
            <a:r>
              <a:rPr lang="zh-CN" altLang="en-US" dirty="0">
                <a:latin typeface="楷体_GB2312" pitchFamily="49" charset="-122"/>
              </a:rPr>
              <a:t>面向对象程序设计</a:t>
            </a:r>
            <a:endParaRPr lang="zh-CN" altLang="en-US" dirty="0">
              <a:latin typeface="楷体_GB2312" pitchFamily="49" charset="-122"/>
            </a:endParaRPr>
          </a:p>
          <a:p>
            <a:pPr marL="0" indent="0" eaLnBrk="1" hangingPunct="1">
              <a:lnSpc>
                <a:spcPct val="150000"/>
              </a:lnSpc>
            </a:pPr>
            <a:r>
              <a:rPr lang="zh-CN" altLang="en-US" dirty="0">
                <a:latin typeface="楷体_GB2312" pitchFamily="49" charset="-122"/>
              </a:rPr>
              <a:t>操作系统</a:t>
            </a:r>
            <a:endParaRPr lang="zh-CN" altLang="en-US" dirty="0">
              <a:latin typeface="楷体_GB2312" pitchFamily="49" charset="-122"/>
            </a:endParaRPr>
          </a:p>
          <a:p>
            <a:pPr marL="0" indent="0" eaLnBrk="1" hangingPunct="1">
              <a:lnSpc>
                <a:spcPct val="150000"/>
              </a:lnSpc>
            </a:pPr>
            <a:r>
              <a:rPr lang="zh-CN" altLang="en-US" dirty="0">
                <a:latin typeface="楷体_GB2312" pitchFamily="49" charset="-122"/>
              </a:rPr>
              <a:t>数据库原理与技术</a:t>
            </a:r>
            <a:endParaRPr lang="zh-CN" altLang="en-US" dirty="0">
              <a:latin typeface="楷体_GB2312" pitchFamily="49" charset="-122"/>
            </a:endParaRPr>
          </a:p>
          <a:p>
            <a:pPr marL="0" indent="0" eaLnBrk="1" hangingPunct="1">
              <a:lnSpc>
                <a:spcPct val="150000"/>
              </a:lnSpc>
            </a:pPr>
            <a:r>
              <a:rPr lang="zh-CN" altLang="en-US" dirty="0">
                <a:latin typeface="楷体_GB2312" pitchFamily="49" charset="-122"/>
              </a:rPr>
              <a:t>软件测试</a:t>
            </a:r>
            <a:endParaRPr lang="zh-CN" altLang="en-US" dirty="0">
              <a:latin typeface="楷体_GB2312" pitchFamily="49" charset="-122"/>
            </a:endParaRPr>
          </a:p>
          <a:p>
            <a:pPr marL="0" indent="0" eaLnBrk="1" hangingPunct="1">
              <a:lnSpc>
                <a:spcPct val="150000"/>
              </a:lnSpc>
            </a:pPr>
            <a:r>
              <a:rPr lang="zh-CN" altLang="en-US" dirty="0">
                <a:latin typeface="楷体_GB2312" pitchFamily="49" charset="-122"/>
              </a:rPr>
              <a:t>软件项目管理</a:t>
            </a:r>
            <a:endParaRPr lang="zh-CN" altLang="en-US" dirty="0">
              <a:latin typeface="楷体_GB2312" pitchFamily="49" charset="-122"/>
            </a:endParaRPr>
          </a:p>
          <a:p>
            <a:pPr marL="0" indent="0" eaLnBrk="1" hangingPunct="1">
              <a:lnSpc>
                <a:spcPct val="150000"/>
              </a:lnSpc>
            </a:pPr>
            <a:r>
              <a:rPr lang="zh-CN" altLang="en-US" dirty="0">
                <a:latin typeface="楷体_GB2312" pitchFamily="49" charset="-122"/>
              </a:rPr>
              <a:t>软件体系结构</a:t>
            </a:r>
            <a:endParaRPr lang="en-US" altLang="zh-CN" dirty="0">
              <a:latin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914400" y="3175"/>
            <a:ext cx="8029575" cy="706438"/>
          </a:xfrm>
          <a:ln/>
        </p:spPr>
        <p:txBody>
          <a:bodyPr vert="horz" wrap="square" lIns="91440" tIns="45720" rIns="91440" bIns="45720" anchor="b" anchorCtr="0"/>
          <a:p>
            <a:pPr eaLnBrk="1" hangingPunct="1"/>
            <a:r>
              <a:rPr lang="zh-CN" altLang="en-US" dirty="0"/>
              <a:t>六、选用主教科书及参考教材</a:t>
            </a:r>
            <a:endParaRPr lang="zh-CN" altLang="en-US" dirty="0"/>
          </a:p>
        </p:txBody>
      </p:sp>
      <p:sp>
        <p:nvSpPr>
          <p:cNvPr id="245763" name="Rectangle 3"/>
          <p:cNvSpPr>
            <a:spLocks noGrp="1" noChangeArrowheads="1"/>
          </p:cNvSpPr>
          <p:nvPr>
            <p:ph idx="1"/>
          </p:nvPr>
        </p:nvSpPr>
        <p:spPr>
          <a:xfrm>
            <a:off x="381000" y="1255713"/>
            <a:ext cx="8763000" cy="5087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rgbClr val="008080"/>
                </a:solidFill>
                <a:effectLst>
                  <a:outerShdw blurRad="38100" dist="38100" dir="2700000" algn="tl">
                    <a:srgbClr val="C0C0C0"/>
                  </a:outerShdw>
                </a:effectLst>
                <a:uLnTx/>
                <a:uFillTx/>
                <a:latin typeface="+mn-ea"/>
                <a:ea typeface="+mn-ea"/>
                <a:cs typeface="+mn-cs"/>
              </a:rPr>
              <a:t>主教科书</a:t>
            </a:r>
            <a:r>
              <a:rPr kumimoji="0" lang="en-US" altLang="zh-CN" sz="2800" b="1" i="0" u="none" strike="noStrike" kern="0" cap="none" spc="0" normalizeH="0" baseline="0" noProof="0" dirty="0">
                <a:ln>
                  <a:noFill/>
                </a:ln>
                <a:solidFill>
                  <a:srgbClr val="008080"/>
                </a:solidFill>
                <a:effectLst>
                  <a:outerShdw blurRad="38100" dist="38100" dir="2700000" algn="tl">
                    <a:srgbClr val="C0C0C0"/>
                  </a:outerShdw>
                </a:effectLst>
                <a:uLnTx/>
                <a:uFillTx/>
                <a:latin typeface="+mn-ea"/>
                <a:ea typeface="+mn-ea"/>
                <a:cs typeface="+mn-cs"/>
              </a:rPr>
              <a:t> </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《软件工程》杜文峰</a:t>
            </a:r>
            <a:r>
              <a:rPr kumimoji="0" lang="en-US" altLang="zh-CN"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 </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袁宁</a:t>
            </a:r>
            <a:r>
              <a:rPr kumimoji="0" lang="en-US" altLang="zh-CN"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 </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朱安民</a:t>
            </a:r>
            <a:r>
              <a:rPr kumimoji="0" lang="zh-CN" altLang="en-US" sz="2800" b="1" i="0" u="none" strike="noStrike" kern="0" cap="none" spc="0" normalizeH="0" baseline="0" noProof="0" dirty="0">
                <a:ln>
                  <a:noFill/>
                </a:ln>
                <a:solidFill>
                  <a:srgbClr val="990099"/>
                </a:solidFill>
                <a:effectLst>
                  <a:outerShdw blurRad="38100" dist="38100" dir="2700000" algn="tl">
                    <a:srgbClr val="C0C0C0"/>
                  </a:outerShdw>
                </a:effectLst>
                <a:uLnTx/>
                <a:uFillTx/>
                <a:latin typeface="+mn-ea"/>
                <a:ea typeface="+mn-ea"/>
                <a:cs typeface="+mn-cs"/>
              </a:rPr>
              <a:t>，</a:t>
            </a:r>
            <a:endParaRPr kumimoji="0" lang="zh-CN" altLang="en-US" sz="2800" b="1" i="0" u="none" strike="noStrike" kern="0" cap="none" spc="0" normalizeH="0" baseline="0" noProof="0" dirty="0">
              <a:ln>
                <a:noFill/>
              </a:ln>
              <a:solidFill>
                <a:srgbClr val="990099"/>
              </a:solidFill>
              <a:effectLst>
                <a:outerShdw blurRad="38100" dist="38100" dir="2700000" algn="tl">
                  <a:srgbClr val="C0C0C0"/>
                </a:outerShdw>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rgbClr val="990099"/>
                </a:solidFill>
                <a:effectLst>
                  <a:outerShdw blurRad="38100" dist="38100" dir="2700000" algn="tl">
                    <a:srgbClr val="C0C0C0"/>
                  </a:outerShdw>
                </a:effectLst>
                <a:uLnTx/>
                <a:uFillTx/>
                <a:latin typeface="+mn-ea"/>
                <a:ea typeface="+mn-ea"/>
                <a:cs typeface="+mn-cs"/>
              </a:rPr>
              <a:t>		清华大学</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出版社</a:t>
            </a:r>
            <a:endParaRPr kumimoji="0" lang="en-US" altLang="zh-CN" sz="2800" b="1" i="0" u="none" strike="noStrike" kern="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rgbClr val="008080"/>
                </a:solidFill>
                <a:effectLst>
                  <a:outerShdw blurRad="38100" dist="38100" dir="2700000" algn="tl">
                    <a:srgbClr val="C0C0C0"/>
                  </a:outerShdw>
                </a:effectLst>
                <a:uLnTx/>
                <a:uFillTx/>
                <a:latin typeface="+mn-ea"/>
                <a:ea typeface="+mn-ea"/>
                <a:cs typeface="+mn-cs"/>
              </a:rPr>
              <a:t>参考教材 </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软件工程：面向对象和传统的方法</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a:t>
            </a:r>
            <a:endParaRPr kumimoji="0" lang="en-US" altLang="zh-CN"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          (</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第</a:t>
            </a:r>
            <a:r>
              <a:rPr kumimoji="0" lang="en-US" altLang="zh-CN" sz="2800" b="1" i="0" u="none" strike="noStrike" kern="0" cap="none" spc="0" normalizeH="0" baseline="0" noProof="0" dirty="0">
                <a:ln>
                  <a:noFill/>
                </a:ln>
                <a:solidFill>
                  <a:srgbClr val="0000CC"/>
                </a:solidFill>
                <a:effectLst/>
                <a:uLnTx/>
                <a:uFillTx/>
                <a:latin typeface="+mn-ea"/>
                <a:ea typeface="+mn-ea"/>
                <a:cs typeface="+mn-cs"/>
              </a:rPr>
              <a:t>8</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版</a:t>
            </a:r>
            <a:r>
              <a:rPr kumimoji="0" lang="en-US" altLang="zh-CN" sz="2800" b="1" i="0" u="none" strike="noStrike" kern="0" cap="none" spc="0" normalizeH="0" baseline="0" noProof="0" dirty="0">
                <a:ln>
                  <a:noFill/>
                </a:ln>
                <a:solidFill>
                  <a:srgbClr val="0000CC"/>
                </a:solidFill>
                <a:effectLst/>
                <a:uLnTx/>
                <a:uFillTx/>
                <a:latin typeface="+mn-ea"/>
                <a:ea typeface="+mn-ea"/>
                <a:cs typeface="+mn-cs"/>
              </a:rPr>
              <a:t>) [</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美</a:t>
            </a:r>
            <a:r>
              <a:rPr kumimoji="0" lang="en-US" altLang="zh-CN" sz="2800" b="1" i="0" u="none" strike="noStrike" kern="0" cap="none" spc="0" normalizeH="0" baseline="0" noProof="0" dirty="0">
                <a:ln>
                  <a:noFill/>
                </a:ln>
                <a:solidFill>
                  <a:srgbClr val="0000CC"/>
                </a:solidFill>
                <a:effectLst/>
                <a:uLnTx/>
                <a:uFillTx/>
                <a:latin typeface="+mn-ea"/>
                <a:ea typeface="+mn-ea"/>
                <a:cs typeface="+mn-cs"/>
              </a:rPr>
              <a:t>]</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沙赫 著，邓迎春　等译，</a:t>
            </a:r>
            <a:endParaRPr kumimoji="0" lang="en-US" altLang="zh-CN" sz="2800" b="1" i="0" u="none" strike="noStrike" kern="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rgbClr val="0000CC"/>
                </a:solidFill>
                <a:effectLst/>
                <a:uLnTx/>
                <a:uFillTx/>
                <a:latin typeface="+mn-ea"/>
                <a:ea typeface="+mn-ea"/>
                <a:cs typeface="+mn-cs"/>
              </a:rPr>
              <a:t>          </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机械工业出版社</a:t>
            </a:r>
            <a:endParaRPr kumimoji="0" lang="en-US" altLang="zh-CN" sz="2800" b="1" i="0" u="none" strike="noStrike" kern="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rgbClr val="008080"/>
                </a:solidFill>
                <a:effectLst>
                  <a:outerShdw blurRad="38100" dist="38100" dir="2700000" algn="tl">
                    <a:srgbClr val="C0C0C0"/>
                  </a:outerShdw>
                </a:effectLst>
                <a:uLnTx/>
                <a:uFillTx/>
                <a:latin typeface="+mn-ea"/>
                <a:ea typeface="+mn-ea"/>
                <a:cs typeface="+mn-cs"/>
              </a:rPr>
              <a:t>参考教材</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软件工程：实践者的研究方法</a:t>
            </a: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a:t>
            </a:r>
            <a:r>
              <a:rPr kumimoji="0" lang="en-US" altLang="zh-CN"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ea"/>
                <a:ea typeface="+mn-ea"/>
                <a:cs typeface="+mn-cs"/>
              </a:rPr>
              <a:t>(</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第</a:t>
            </a:r>
            <a:r>
              <a:rPr kumimoji="0" lang="en-US" altLang="zh-CN" sz="2800" b="1" i="0" u="none" strike="noStrike" kern="0" cap="none" spc="0" normalizeH="0" baseline="0" noProof="0" dirty="0">
                <a:ln>
                  <a:noFill/>
                </a:ln>
                <a:solidFill>
                  <a:srgbClr val="0000CC"/>
                </a:solidFill>
                <a:effectLst/>
                <a:uLnTx/>
                <a:uFillTx/>
                <a:latin typeface="+mn-ea"/>
                <a:ea typeface="+mn-ea"/>
                <a:cs typeface="+mn-cs"/>
              </a:rPr>
              <a:t>7</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版</a:t>
            </a:r>
            <a:r>
              <a:rPr kumimoji="0" lang="en-US" altLang="zh-CN" sz="2800" b="1" i="0" u="none" strike="noStrike" kern="0" cap="none" spc="0" normalizeH="0" baseline="0" noProof="0" dirty="0">
                <a:ln>
                  <a:noFill/>
                </a:ln>
                <a:solidFill>
                  <a:srgbClr val="0000CC"/>
                </a:solidFill>
                <a:effectLst/>
                <a:uLnTx/>
                <a:uFillTx/>
                <a:latin typeface="+mn-ea"/>
                <a:ea typeface="+mn-ea"/>
                <a:cs typeface="+mn-cs"/>
              </a:rPr>
              <a:t>)</a:t>
            </a:r>
            <a:endParaRPr kumimoji="0" lang="en-US" altLang="zh-CN" sz="2800" b="1" i="0" u="none" strike="noStrike" kern="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rgbClr val="0000CC"/>
                </a:solidFill>
                <a:effectLst/>
                <a:uLnTx/>
                <a:uFillTx/>
                <a:latin typeface="+mn-ea"/>
                <a:ea typeface="+mn-ea"/>
                <a:cs typeface="+mn-cs"/>
              </a:rPr>
              <a:t>          [</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美</a:t>
            </a:r>
            <a:r>
              <a:rPr kumimoji="0" lang="en-US" altLang="zh-CN" sz="2800" b="1" i="0" u="none" strike="noStrike" kern="0" cap="none" spc="0" normalizeH="0" baseline="0" noProof="0" dirty="0">
                <a:ln>
                  <a:noFill/>
                </a:ln>
                <a:solidFill>
                  <a:srgbClr val="0000CC"/>
                </a:solidFill>
                <a:effectLst/>
                <a:uLnTx/>
                <a:uFillTx/>
                <a:latin typeface="+mn-ea"/>
                <a:ea typeface="+mn-ea"/>
                <a:cs typeface="+mn-cs"/>
              </a:rPr>
              <a:t>] </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普雷斯曼 著；郑人杰 等译</a:t>
            </a:r>
            <a:endParaRPr kumimoji="0" lang="en-US" altLang="zh-CN" sz="2800" b="1" i="0" u="none" strike="noStrike" kern="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rgbClr val="0000CC"/>
                </a:solidFill>
                <a:effectLst/>
                <a:uLnTx/>
                <a:uFillTx/>
                <a:latin typeface="+mn-ea"/>
                <a:ea typeface="+mn-ea"/>
                <a:cs typeface="+mn-cs"/>
              </a:rPr>
              <a:t>          </a:t>
            </a:r>
            <a:r>
              <a:rPr kumimoji="0" lang="zh-CN" altLang="zh-CN" sz="2800" b="1" i="0" u="none" strike="noStrike" kern="0" cap="none" spc="0" normalizeH="0" baseline="0" noProof="0" dirty="0">
                <a:ln>
                  <a:noFill/>
                </a:ln>
                <a:solidFill>
                  <a:srgbClr val="0000CC"/>
                </a:solidFill>
                <a:effectLst/>
                <a:uLnTx/>
                <a:uFillTx/>
                <a:latin typeface="+mn-ea"/>
                <a:ea typeface="+mn-ea"/>
                <a:cs typeface="+mn-cs"/>
              </a:rPr>
              <a:t>机械工业出版社</a:t>
            </a:r>
            <a:endParaRPr kumimoji="0" lang="en-US" altLang="zh-CN" sz="2800" b="1" i="0" u="none" strike="noStrike" kern="0" cap="none" spc="0" normalizeH="0" baseline="0" noProof="0" dirty="0">
              <a:ln>
                <a:noFill/>
              </a:ln>
              <a:solidFill>
                <a:srgbClr val="0000CC"/>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2800" b="1" i="0" u="none" strike="noStrike" kern="0" cap="none" spc="0" normalizeH="0" baseline="0" noProof="0" dirty="0">
              <a:ln>
                <a:noFill/>
              </a:ln>
              <a:solidFill>
                <a:srgbClr val="0000CC"/>
              </a:solidFill>
              <a:effectLst/>
              <a:uLnTx/>
              <a:uFillTx/>
              <a:latin typeface="+mn-ea"/>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p:spPr>
        <p:txBody>
          <a:bodyPr vert="horz" wrap="square" lIns="91440" tIns="45720" rIns="91440" bIns="45720" anchor="b" anchorCtr="0"/>
          <a:p>
            <a:pPr algn="ctr" eaLnBrk="1" hangingPunct="1"/>
            <a:r>
              <a:rPr lang="zh-CN" altLang="en-US" sz="3600" dirty="0">
                <a:latin typeface="宋体" panose="02010600030101010101" pitchFamily="2" charset="-122"/>
              </a:rPr>
              <a:t>朱安民</a:t>
            </a:r>
            <a:endParaRPr lang="zh-CN" altLang="en-US" sz="3600" dirty="0">
              <a:latin typeface="宋体" panose="02010600030101010101" pitchFamily="2" charset="-122"/>
            </a:endParaRPr>
          </a:p>
        </p:txBody>
      </p:sp>
      <p:sp>
        <p:nvSpPr>
          <p:cNvPr id="6147" name="Rectangle 3"/>
          <p:cNvSpPr>
            <a:spLocks noGrp="1"/>
          </p:cNvSpPr>
          <p:nvPr>
            <p:ph idx="1"/>
          </p:nvPr>
        </p:nvSpPr>
        <p:spPr>
          <a:xfrm>
            <a:off x="735013" y="722313"/>
            <a:ext cx="8213725" cy="5675312"/>
          </a:xfrm>
          <a:ln/>
        </p:spPr>
        <p:txBody>
          <a:bodyPr vert="horz" wrap="square" lIns="91440" tIns="45720" rIns="91440" bIns="45720" anchor="t" anchorCtr="0"/>
          <a:p>
            <a:pPr marL="0" indent="0" eaLnBrk="1" hangingPunct="1"/>
            <a:r>
              <a:rPr lang="zh-CN" altLang="en-US" sz="2500" u="sng" dirty="0">
                <a:latin typeface="宋体" panose="02010600030101010101" pitchFamily="2" charset="-122"/>
              </a:rPr>
              <a:t>学习经历</a:t>
            </a:r>
            <a:r>
              <a:rPr lang="zh-CN" altLang="en-US" sz="2500" dirty="0">
                <a:latin typeface="宋体" panose="02010600030101010101" pitchFamily="2" charset="-122"/>
              </a:rPr>
              <a:t> </a:t>
            </a:r>
            <a:endParaRPr lang="zh-CN" altLang="en-US" sz="2500" dirty="0">
              <a:latin typeface="宋体" panose="02010600030101010101" pitchFamily="2" charset="-122"/>
            </a:endParaRPr>
          </a:p>
          <a:p>
            <a:pPr lvl="1" eaLnBrk="1" hangingPunct="1"/>
            <a:r>
              <a:rPr lang="zh-HK" altLang="en-US" sz="2500" dirty="0">
                <a:solidFill>
                  <a:schemeClr val="tx1"/>
                </a:solidFill>
                <a:latin typeface="宋体" panose="02010600030101010101" pitchFamily="2" charset="-122"/>
              </a:rPr>
              <a:t>同济大学</a:t>
            </a:r>
            <a:r>
              <a:rPr lang="en-US" altLang="zh-CN" sz="2500" dirty="0">
                <a:solidFill>
                  <a:schemeClr val="tx1"/>
                </a:solidFill>
                <a:latin typeface="宋体" panose="02010600030101010101" pitchFamily="2" charset="-122"/>
              </a:rPr>
              <a:t>,</a:t>
            </a:r>
            <a:r>
              <a:rPr lang="zh-HK" altLang="en-US" sz="2500" dirty="0">
                <a:solidFill>
                  <a:schemeClr val="tx1"/>
                </a:solidFill>
                <a:latin typeface="宋体" panose="02010600030101010101" pitchFamily="2" charset="-122"/>
              </a:rPr>
              <a:t>计算机</a:t>
            </a:r>
            <a:r>
              <a:rPr lang="zh-CN" altLang="en-US" sz="2500" dirty="0">
                <a:solidFill>
                  <a:schemeClr val="tx1"/>
                </a:solidFill>
                <a:latin typeface="宋体" panose="02010600030101010101" pitchFamily="2" charset="-122"/>
              </a:rPr>
              <a:t>应用</a:t>
            </a:r>
            <a:r>
              <a:rPr lang="en-US" altLang="zh-CN" sz="2500" dirty="0">
                <a:solidFill>
                  <a:schemeClr val="tx1"/>
                </a:solidFill>
                <a:latin typeface="宋体" panose="02010600030101010101" pitchFamily="2" charset="-122"/>
              </a:rPr>
              <a:t>,</a:t>
            </a:r>
            <a:r>
              <a:rPr lang="zh-HK" altLang="en-US" sz="2500" dirty="0">
                <a:solidFill>
                  <a:schemeClr val="tx1"/>
                </a:solidFill>
                <a:latin typeface="宋体" panose="02010600030101010101" pitchFamily="2" charset="-122"/>
              </a:rPr>
              <a:t>学士</a:t>
            </a:r>
            <a:r>
              <a:rPr lang="zh-HK"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硕士学位；</a:t>
            </a:r>
            <a:endParaRPr lang="zh-CN" altLang="en-US" sz="2500" dirty="0">
              <a:solidFill>
                <a:schemeClr val="tx1"/>
              </a:solidFill>
              <a:latin typeface="宋体" panose="02010600030101010101" pitchFamily="2" charset="-122"/>
            </a:endParaRPr>
          </a:p>
          <a:p>
            <a:pPr lvl="1" eaLnBrk="1" hangingPunct="1"/>
            <a:r>
              <a:rPr lang="zh-CN" altLang="en-US" sz="2500" dirty="0">
                <a:solidFill>
                  <a:schemeClr val="tx1"/>
                </a:solidFill>
                <a:latin typeface="宋体" panose="02010600030101010101" pitchFamily="2" charset="-122"/>
              </a:rPr>
              <a:t>加拿大</a:t>
            </a:r>
            <a:r>
              <a:rPr lang="en-US" altLang="zh-CN" sz="2500" dirty="0">
                <a:solidFill>
                  <a:schemeClr val="tx1"/>
                </a:solidFill>
                <a:latin typeface="宋体" panose="02010600030101010101" pitchFamily="2" charset="-122"/>
              </a:rPr>
              <a:t>Guelph</a:t>
            </a:r>
            <a:r>
              <a:rPr lang="zh-CN" altLang="en-US" sz="2500" dirty="0">
                <a:solidFill>
                  <a:schemeClr val="tx1"/>
                </a:solidFill>
                <a:latin typeface="宋体" panose="02010600030101010101" pitchFamily="2" charset="-122"/>
              </a:rPr>
              <a:t>大学</a:t>
            </a:r>
            <a:r>
              <a:rPr lang="en-US"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计算机工程</a:t>
            </a:r>
            <a:r>
              <a:rPr lang="en-US"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博士学位。</a:t>
            </a:r>
            <a:endParaRPr lang="zh-CN" altLang="en-US" sz="2500" dirty="0">
              <a:solidFill>
                <a:schemeClr val="tx1"/>
              </a:solidFill>
              <a:latin typeface="宋体" panose="02010600030101010101" pitchFamily="2" charset="-122"/>
            </a:endParaRPr>
          </a:p>
          <a:p>
            <a:pPr marL="0" indent="0" eaLnBrk="1" hangingPunct="1"/>
            <a:r>
              <a:rPr lang="zh-CN" altLang="en-US" sz="2500" u="sng" dirty="0">
                <a:latin typeface="宋体" panose="02010600030101010101" pitchFamily="2" charset="-122"/>
              </a:rPr>
              <a:t>工作经历</a:t>
            </a:r>
            <a:endParaRPr lang="zh-CN" altLang="en-US" sz="2500" u="sng" dirty="0">
              <a:latin typeface="宋体" panose="02010600030101010101" pitchFamily="2" charset="-122"/>
            </a:endParaRPr>
          </a:p>
          <a:p>
            <a:pPr lvl="1" eaLnBrk="1" hangingPunct="1"/>
            <a:r>
              <a:rPr lang="zh-CN" altLang="en-US" sz="2500" dirty="0">
                <a:solidFill>
                  <a:schemeClr val="tx1"/>
                </a:solidFill>
                <a:latin typeface="宋体" panose="02010600030101010101" pitchFamily="2" charset="-122"/>
              </a:rPr>
              <a:t>深圳</a:t>
            </a:r>
            <a:r>
              <a:rPr lang="en-US"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计算机公司、银行</a:t>
            </a:r>
            <a:r>
              <a:rPr lang="en-US"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程序员、经理、副总经理；</a:t>
            </a:r>
            <a:endParaRPr lang="zh-CN" altLang="en-US" sz="2500" dirty="0">
              <a:solidFill>
                <a:schemeClr val="tx1"/>
              </a:solidFill>
              <a:latin typeface="宋体" panose="02010600030101010101" pitchFamily="2" charset="-122"/>
            </a:endParaRPr>
          </a:p>
          <a:p>
            <a:pPr lvl="1" eaLnBrk="1" hangingPunct="1"/>
            <a:r>
              <a:rPr lang="zh-CN" altLang="en-US" sz="2500" dirty="0">
                <a:solidFill>
                  <a:schemeClr val="tx1"/>
                </a:solidFill>
                <a:latin typeface="宋体" panose="02010600030101010101" pitchFamily="2" charset="-122"/>
              </a:rPr>
              <a:t>加拿大</a:t>
            </a:r>
            <a:r>
              <a:rPr lang="en-US"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计算机公司</a:t>
            </a:r>
            <a:r>
              <a:rPr lang="en-US"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计算机程序员、系统分析员；</a:t>
            </a:r>
            <a:endParaRPr lang="zh-CN" altLang="en-US" sz="2500" dirty="0">
              <a:solidFill>
                <a:schemeClr val="tx1"/>
              </a:solidFill>
              <a:latin typeface="宋体" panose="02010600030101010101" pitchFamily="2" charset="-122"/>
            </a:endParaRPr>
          </a:p>
          <a:p>
            <a:pPr lvl="1" eaLnBrk="1" hangingPunct="1"/>
            <a:r>
              <a:rPr lang="zh-CN" altLang="en-US" sz="2500" dirty="0">
                <a:solidFill>
                  <a:schemeClr val="tx1"/>
                </a:solidFill>
                <a:latin typeface="宋体" panose="02010600030101010101" pitchFamily="2" charset="-122"/>
              </a:rPr>
              <a:t>加拿大</a:t>
            </a:r>
            <a:r>
              <a:rPr lang="en-US" altLang="zh-CN" sz="2500" dirty="0">
                <a:solidFill>
                  <a:schemeClr val="tx1"/>
                </a:solidFill>
                <a:latin typeface="宋体" panose="02010600030101010101" pitchFamily="2" charset="-122"/>
              </a:rPr>
              <a:t>,Guelph</a:t>
            </a:r>
            <a:r>
              <a:rPr lang="zh-CN" altLang="en-US" sz="2500" dirty="0">
                <a:solidFill>
                  <a:schemeClr val="tx1"/>
                </a:solidFill>
                <a:latin typeface="宋体" panose="02010600030101010101" pitchFamily="2" charset="-122"/>
              </a:rPr>
              <a:t>大学</a:t>
            </a:r>
            <a:r>
              <a:rPr lang="en-US" altLang="zh-CN" sz="2500" dirty="0">
                <a:solidFill>
                  <a:schemeClr val="tx1"/>
                </a:solidFill>
                <a:latin typeface="宋体" panose="02010600030101010101" pitchFamily="2" charset="-122"/>
              </a:rPr>
              <a:t>,</a:t>
            </a:r>
            <a:r>
              <a:rPr lang="zh-CN" altLang="en-US" sz="2500" dirty="0">
                <a:solidFill>
                  <a:schemeClr val="tx1"/>
                </a:solidFill>
                <a:latin typeface="宋体" panose="02010600030101010101" pitchFamily="2" charset="-122"/>
              </a:rPr>
              <a:t>助教、助研。</a:t>
            </a:r>
            <a:endParaRPr lang="zh-CN" altLang="en-US" sz="2500" dirty="0">
              <a:solidFill>
                <a:schemeClr val="tx1"/>
              </a:solidFill>
              <a:latin typeface="宋体" panose="02010600030101010101" pitchFamily="2" charset="-122"/>
            </a:endParaRPr>
          </a:p>
          <a:p>
            <a:pPr marL="0" indent="0" eaLnBrk="1" hangingPunct="1"/>
            <a:r>
              <a:rPr lang="en-US" altLang="zh-CN" sz="2500" u="sng" dirty="0">
                <a:latin typeface="宋体" panose="02010600030101010101" pitchFamily="2" charset="-122"/>
              </a:rPr>
              <a:t>Office Hours</a:t>
            </a:r>
            <a:endParaRPr lang="zh-CN" altLang="en-US" sz="2500" u="sng" dirty="0">
              <a:latin typeface="宋体" panose="02010600030101010101" pitchFamily="2" charset="-122"/>
            </a:endParaRPr>
          </a:p>
          <a:p>
            <a:pPr lvl="1" eaLnBrk="1" hangingPunct="1"/>
            <a:r>
              <a:rPr lang="zh-CN" altLang="en-US" sz="2500" dirty="0">
                <a:solidFill>
                  <a:schemeClr val="tx1"/>
                </a:solidFill>
                <a:latin typeface="Times New Roman" panose="02020603050405020304" pitchFamily="18" charset="0"/>
              </a:rPr>
              <a:t>时间：星期三</a:t>
            </a:r>
            <a:r>
              <a:rPr lang="en-US" altLang="zh-CN" sz="2500" dirty="0">
                <a:solidFill>
                  <a:schemeClr val="tx1"/>
                </a:solidFill>
                <a:latin typeface="Times New Roman" panose="02020603050405020304" pitchFamily="18" charset="0"/>
              </a:rPr>
              <a:t> 14:30</a:t>
            </a:r>
            <a:r>
              <a:rPr lang="en-US" altLang="zh-CN" sz="2500" dirty="0">
                <a:solidFill>
                  <a:schemeClr val="tx1"/>
                </a:solidFill>
                <a:latin typeface="宋体" panose="02010600030101010101" pitchFamily="2" charset="-122"/>
              </a:rPr>
              <a:t>—</a:t>
            </a:r>
            <a:r>
              <a:rPr lang="en-US" altLang="zh-CN" sz="2500" dirty="0">
                <a:solidFill>
                  <a:schemeClr val="tx1"/>
                </a:solidFill>
                <a:latin typeface="Times New Roman" panose="02020603050405020304" pitchFamily="18" charset="0"/>
              </a:rPr>
              <a:t>15:30; </a:t>
            </a:r>
            <a:endParaRPr lang="en-US" altLang="zh-CN" sz="2500" dirty="0">
              <a:solidFill>
                <a:schemeClr val="tx1"/>
              </a:solidFill>
              <a:latin typeface="Times New Roman" panose="02020603050405020304" pitchFamily="18" charset="0"/>
            </a:endParaRPr>
          </a:p>
          <a:p>
            <a:pPr lvl="1" eaLnBrk="1" hangingPunct="1"/>
            <a:r>
              <a:rPr lang="zh-CN" altLang="en-US" sz="2500" dirty="0">
                <a:solidFill>
                  <a:schemeClr val="tx1"/>
                </a:solidFill>
                <a:latin typeface="Times New Roman" panose="02020603050405020304" pitchFamily="18" charset="0"/>
              </a:rPr>
              <a:t>地点：</a:t>
            </a:r>
            <a:r>
              <a:rPr lang="en-US" altLang="zh-CN" sz="2500" dirty="0">
                <a:solidFill>
                  <a:schemeClr val="tx1"/>
                </a:solidFill>
                <a:latin typeface="Times New Roman" panose="02020603050405020304" pitchFamily="18" charset="0"/>
              </a:rPr>
              <a:t>1028</a:t>
            </a:r>
            <a:r>
              <a:rPr lang="en-US" altLang="zh-CN" sz="2500" dirty="0">
                <a:solidFill>
                  <a:schemeClr val="tx1"/>
                </a:solidFill>
                <a:latin typeface="Times New Roman" panose="02020603050405020304" pitchFamily="18" charset="0"/>
                <a:ea typeface="黑体" panose="02010609060101010101" pitchFamily="49" charset="-122"/>
              </a:rPr>
              <a:t>; </a:t>
            </a:r>
            <a:endParaRPr lang="en-US" altLang="zh-CN" sz="2500" dirty="0">
              <a:solidFill>
                <a:schemeClr val="tx1"/>
              </a:solidFill>
              <a:latin typeface="Times New Roman" panose="02020603050405020304" pitchFamily="18" charset="0"/>
              <a:ea typeface="黑体" panose="02010609060101010101" pitchFamily="49" charset="-122"/>
            </a:endParaRPr>
          </a:p>
          <a:p>
            <a:pPr lvl="1" eaLnBrk="1" hangingPunct="1"/>
            <a:r>
              <a:rPr lang="en-US" altLang="zh-CN" sz="2500" dirty="0">
                <a:solidFill>
                  <a:schemeClr val="tx1"/>
                </a:solidFill>
                <a:latin typeface="Times New Roman" panose="02020603050405020304" pitchFamily="18" charset="0"/>
                <a:ea typeface="黑体" panose="02010609060101010101" pitchFamily="49" charset="-122"/>
              </a:rPr>
              <a:t>Tel</a:t>
            </a:r>
            <a:r>
              <a:rPr lang="zh-CN" altLang="en-US" sz="2500" dirty="0">
                <a:solidFill>
                  <a:schemeClr val="tx1"/>
                </a:solidFill>
                <a:latin typeface="Times New Roman" panose="02020603050405020304" pitchFamily="18" charset="0"/>
                <a:ea typeface="黑体" panose="02010609060101010101" pitchFamily="49" charset="-122"/>
              </a:rPr>
              <a:t>：</a:t>
            </a:r>
            <a:r>
              <a:rPr lang="en-US" altLang="zh-CN" sz="2500" dirty="0">
                <a:solidFill>
                  <a:schemeClr val="tx1"/>
                </a:solidFill>
                <a:latin typeface="Times New Roman" panose="02020603050405020304" pitchFamily="18" charset="0"/>
                <a:ea typeface="黑体" panose="02010609060101010101" pitchFamily="49" charset="-122"/>
              </a:rPr>
              <a:t> 26535258</a:t>
            </a:r>
            <a:endParaRPr lang="en-US" altLang="zh-CN" sz="2500" dirty="0">
              <a:solidFill>
                <a:schemeClr val="tx1"/>
              </a:solidFill>
              <a:latin typeface="Times New Roman" panose="02020603050405020304" pitchFamily="18" charset="0"/>
              <a:ea typeface="黑体" panose="02010609060101010101" pitchFamily="49" charset="-122"/>
            </a:endParaRPr>
          </a:p>
          <a:p>
            <a:pPr lvl="1" eaLnBrk="1" hangingPunct="1"/>
            <a:r>
              <a:rPr lang="en-US" altLang="zh-CN" sz="2500" dirty="0">
                <a:solidFill>
                  <a:schemeClr val="tx1"/>
                </a:solidFill>
                <a:latin typeface="Times New Roman" panose="02020603050405020304" pitchFamily="18" charset="0"/>
                <a:ea typeface="黑体" panose="02010609060101010101" pitchFamily="49" charset="-122"/>
              </a:rPr>
              <a:t>Email: azhu@szu.edu.cn</a:t>
            </a:r>
            <a:endParaRPr lang="zh-CN" altLang="en-US" sz="2500" dirty="0">
              <a:solidFill>
                <a:schemeClr val="tx1"/>
              </a:solidFill>
              <a:latin typeface="Times New Roman" panose="02020603050405020304" pitchFamily="18" charset="0"/>
              <a:ea typeface="黑体" panose="02010609060101010101" pitchFamily="49" charset="-122"/>
            </a:endParaRPr>
          </a:p>
        </p:txBody>
      </p:sp>
      <p:pic>
        <p:nvPicPr>
          <p:cNvPr id="6148" name="Picture 2" descr="logo TJU2"/>
          <p:cNvPicPr>
            <a:picLocks noChangeAspect="1"/>
          </p:cNvPicPr>
          <p:nvPr/>
        </p:nvPicPr>
        <p:blipFill>
          <a:blip r:embed="rId1"/>
          <a:stretch>
            <a:fillRect/>
          </a:stretch>
        </p:blipFill>
        <p:spPr>
          <a:xfrm>
            <a:off x="7067550" y="1365250"/>
            <a:ext cx="571500" cy="571500"/>
          </a:xfrm>
          <a:prstGeom prst="rect">
            <a:avLst/>
          </a:prstGeom>
          <a:noFill/>
          <a:ln w="9525">
            <a:noFill/>
          </a:ln>
        </p:spPr>
      </p:pic>
      <p:pic>
        <p:nvPicPr>
          <p:cNvPr id="6149" name="Picture 4" descr="logo UOG"/>
          <p:cNvPicPr>
            <a:picLocks noChangeAspect="1"/>
          </p:cNvPicPr>
          <p:nvPr/>
        </p:nvPicPr>
        <p:blipFill>
          <a:blip r:embed="rId2"/>
          <a:stretch>
            <a:fillRect/>
          </a:stretch>
        </p:blipFill>
        <p:spPr>
          <a:xfrm>
            <a:off x="7810500" y="1276350"/>
            <a:ext cx="725488" cy="8477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914400" y="3175"/>
            <a:ext cx="8029575" cy="706438"/>
          </a:xfrm>
          <a:ln/>
        </p:spPr>
        <p:txBody>
          <a:bodyPr vert="horz" wrap="square" lIns="91440" tIns="45720" rIns="91440" bIns="45720" anchor="b" anchorCtr="0"/>
          <a:p>
            <a:pPr eaLnBrk="1" hangingPunct="1"/>
            <a:r>
              <a:rPr lang="zh-CN" altLang="en-US" dirty="0"/>
              <a:t>六、选用主教科书及参考教材</a:t>
            </a:r>
            <a:endParaRPr lang="zh-CN" altLang="en-US" dirty="0"/>
          </a:p>
        </p:txBody>
      </p:sp>
      <p:pic>
        <p:nvPicPr>
          <p:cNvPr id="30723" name="图片 1"/>
          <p:cNvPicPr>
            <a:picLocks noChangeAspect="1"/>
          </p:cNvPicPr>
          <p:nvPr/>
        </p:nvPicPr>
        <p:blipFill>
          <a:blip r:embed="rId1"/>
          <a:stretch>
            <a:fillRect/>
          </a:stretch>
        </p:blipFill>
        <p:spPr>
          <a:xfrm>
            <a:off x="887413" y="1020763"/>
            <a:ext cx="3465512" cy="4860925"/>
          </a:xfrm>
          <a:prstGeom prst="rect">
            <a:avLst/>
          </a:prstGeom>
          <a:noFill/>
          <a:ln w="9525">
            <a:noFill/>
          </a:ln>
        </p:spPr>
      </p:pic>
      <p:pic>
        <p:nvPicPr>
          <p:cNvPr id="30724" name="图片 2"/>
          <p:cNvPicPr>
            <a:picLocks noChangeAspect="1"/>
          </p:cNvPicPr>
          <p:nvPr/>
        </p:nvPicPr>
        <p:blipFill>
          <a:blip r:embed="rId2"/>
          <a:stretch>
            <a:fillRect/>
          </a:stretch>
        </p:blipFill>
        <p:spPr>
          <a:xfrm>
            <a:off x="5046663" y="1047750"/>
            <a:ext cx="3457575" cy="48387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914400" y="3175"/>
            <a:ext cx="8029575" cy="706438"/>
          </a:xfrm>
          <a:ln/>
        </p:spPr>
        <p:txBody>
          <a:bodyPr vert="horz" wrap="square" lIns="91440" tIns="45720" rIns="91440" bIns="45720" anchor="b" anchorCtr="0"/>
          <a:p>
            <a:pPr eaLnBrk="1" hangingPunct="1"/>
            <a:r>
              <a:rPr lang="zh-CN" altLang="en-US" dirty="0"/>
              <a:t>六、选用主教科书及参考教材</a:t>
            </a:r>
            <a:endParaRPr lang="zh-CN" altLang="en-US" dirty="0"/>
          </a:p>
        </p:txBody>
      </p:sp>
      <p:pic>
        <p:nvPicPr>
          <p:cNvPr id="31747" name="图片 3"/>
          <p:cNvPicPr>
            <a:picLocks noChangeAspect="1"/>
          </p:cNvPicPr>
          <p:nvPr/>
        </p:nvPicPr>
        <p:blipFill>
          <a:blip r:embed="rId1"/>
          <a:stretch>
            <a:fillRect/>
          </a:stretch>
        </p:blipFill>
        <p:spPr>
          <a:xfrm>
            <a:off x="923925" y="993775"/>
            <a:ext cx="3609975" cy="5003800"/>
          </a:xfrm>
          <a:prstGeom prst="rect">
            <a:avLst/>
          </a:prstGeom>
          <a:noFill/>
          <a:ln w="9525">
            <a:noFill/>
          </a:ln>
        </p:spPr>
      </p:pic>
      <p:pic>
        <p:nvPicPr>
          <p:cNvPr id="31748" name="图片 4"/>
          <p:cNvPicPr>
            <a:picLocks noChangeAspect="1"/>
          </p:cNvPicPr>
          <p:nvPr/>
        </p:nvPicPr>
        <p:blipFill>
          <a:blip r:embed="rId2"/>
          <a:stretch>
            <a:fillRect/>
          </a:stretch>
        </p:blipFill>
        <p:spPr>
          <a:xfrm>
            <a:off x="5024438" y="1038225"/>
            <a:ext cx="3614737" cy="503872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914400" y="3175"/>
            <a:ext cx="8029575" cy="706438"/>
          </a:xfrm>
          <a:ln/>
        </p:spPr>
        <p:txBody>
          <a:bodyPr vert="horz" wrap="square" lIns="91440" tIns="45720" rIns="91440" bIns="45720" anchor="b" anchorCtr="0"/>
          <a:p>
            <a:pPr eaLnBrk="1" hangingPunct="1"/>
            <a:r>
              <a:rPr lang="zh-CN" altLang="en-US" dirty="0"/>
              <a:t>六、选用主教科书及参考教材</a:t>
            </a:r>
            <a:endParaRPr lang="zh-CN" altLang="en-US" dirty="0"/>
          </a:p>
        </p:txBody>
      </p:sp>
      <p:pic>
        <p:nvPicPr>
          <p:cNvPr id="32771" name="图片 1"/>
          <p:cNvPicPr>
            <a:picLocks noChangeAspect="1"/>
          </p:cNvPicPr>
          <p:nvPr/>
        </p:nvPicPr>
        <p:blipFill>
          <a:blip r:embed="rId1"/>
          <a:stretch>
            <a:fillRect/>
          </a:stretch>
        </p:blipFill>
        <p:spPr>
          <a:xfrm>
            <a:off x="4483100" y="858838"/>
            <a:ext cx="4173538" cy="5183187"/>
          </a:xfrm>
          <a:prstGeom prst="rect">
            <a:avLst/>
          </a:prstGeom>
          <a:noFill/>
          <a:ln w="9525">
            <a:noFill/>
          </a:ln>
        </p:spPr>
      </p:pic>
      <p:pic>
        <p:nvPicPr>
          <p:cNvPr id="32772" name="图片 2"/>
          <p:cNvPicPr>
            <a:picLocks noChangeAspect="1"/>
          </p:cNvPicPr>
          <p:nvPr/>
        </p:nvPicPr>
        <p:blipFill>
          <a:blip r:embed="rId2"/>
          <a:stretch>
            <a:fillRect/>
          </a:stretch>
        </p:blipFill>
        <p:spPr>
          <a:xfrm>
            <a:off x="590550" y="808038"/>
            <a:ext cx="3811588" cy="524192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914400" y="3175"/>
            <a:ext cx="8029575" cy="706438"/>
          </a:xfrm>
          <a:ln/>
        </p:spPr>
        <p:txBody>
          <a:bodyPr vert="horz" wrap="square" lIns="91440" tIns="45720" rIns="91440" bIns="45720" anchor="b" anchorCtr="0"/>
          <a:p>
            <a:pPr eaLnBrk="1" hangingPunct="1"/>
            <a:r>
              <a:rPr lang="zh-CN" altLang="en-US" dirty="0"/>
              <a:t>六、选用主教科书及参考教材</a:t>
            </a:r>
            <a:endParaRPr lang="zh-CN" altLang="en-US" dirty="0"/>
          </a:p>
        </p:txBody>
      </p:sp>
      <p:pic>
        <p:nvPicPr>
          <p:cNvPr id="33795" name="图片 2"/>
          <p:cNvPicPr>
            <a:picLocks noChangeAspect="1"/>
          </p:cNvPicPr>
          <p:nvPr/>
        </p:nvPicPr>
        <p:blipFill>
          <a:blip r:embed="rId1"/>
          <a:stretch>
            <a:fillRect/>
          </a:stretch>
        </p:blipFill>
        <p:spPr>
          <a:xfrm>
            <a:off x="384175" y="941388"/>
            <a:ext cx="4064000" cy="5124450"/>
          </a:xfrm>
          <a:prstGeom prst="rect">
            <a:avLst/>
          </a:prstGeom>
          <a:noFill/>
          <a:ln w="9525">
            <a:noFill/>
          </a:ln>
        </p:spPr>
      </p:pic>
      <p:pic>
        <p:nvPicPr>
          <p:cNvPr id="33796" name="图片 3"/>
          <p:cNvPicPr>
            <a:picLocks noChangeAspect="1"/>
          </p:cNvPicPr>
          <p:nvPr/>
        </p:nvPicPr>
        <p:blipFill>
          <a:blip r:embed="rId2"/>
          <a:stretch>
            <a:fillRect/>
          </a:stretch>
        </p:blipFill>
        <p:spPr>
          <a:xfrm>
            <a:off x="4797425" y="1020763"/>
            <a:ext cx="4005263" cy="51054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ln/>
        </p:spPr>
        <p:txBody>
          <a:bodyPr vert="horz" wrap="square" lIns="91440" tIns="45720" rIns="91440" bIns="45720" anchor="b" anchorCtr="0"/>
          <a:p>
            <a:r>
              <a:rPr lang="en-US" altLang="zh-CN" dirty="0"/>
              <a:t>MOOC</a:t>
            </a:r>
            <a:r>
              <a:rPr lang="zh-CN" altLang="en-US" dirty="0"/>
              <a:t>学习平台</a:t>
            </a:r>
            <a:endParaRPr lang="zh-CN" altLang="en-US" dirty="0"/>
          </a:p>
        </p:txBody>
      </p:sp>
      <p:sp>
        <p:nvSpPr>
          <p:cNvPr id="34819" name="内容占位符 2"/>
          <p:cNvSpPr>
            <a:spLocks noGrp="1"/>
          </p:cNvSpPr>
          <p:nvPr/>
        </p:nvSpPr>
        <p:spPr>
          <a:xfrm>
            <a:off x="817563" y="882650"/>
            <a:ext cx="7853362" cy="1069975"/>
          </a:xfrm>
          <a:prstGeom prst="rect">
            <a:avLst/>
          </a:prstGeom>
          <a:noFill/>
          <a:ln w="9525">
            <a:noFill/>
          </a:ln>
        </p:spPr>
        <p:txBody>
          <a:bodyPr lIns="0" rIns="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90805" lvl="0" indent="-90805" eaLnBrk="1" hangingPunct="1">
              <a:lnSpc>
                <a:spcPct val="90000"/>
              </a:lnSpc>
              <a:spcBef>
                <a:spcPts val="1200"/>
              </a:spcBef>
              <a:spcAft>
                <a:spcPts val="200"/>
              </a:spcAft>
              <a:buClr>
                <a:schemeClr val="accent1"/>
              </a:buClr>
              <a:buFont typeface="Calibri" panose="020F0502020204030204" pitchFamily="34" charset="0"/>
              <a:buChar char=" "/>
            </a:pPr>
            <a:r>
              <a:rPr lang="zh-CN" altLang="en-US" sz="2400" dirty="0">
                <a:latin typeface="宋体" panose="02010600030101010101" pitchFamily="2" charset="-122"/>
              </a:rPr>
              <a:t>网址</a:t>
            </a:r>
            <a:r>
              <a:rPr lang="en-US" altLang="zh-CN" sz="2400" b="0" dirty="0">
                <a:latin typeface="宋体" panose="02010600030101010101" pitchFamily="2" charset="-122"/>
              </a:rPr>
              <a:t>: </a:t>
            </a:r>
            <a:r>
              <a:rPr lang="en-US" altLang="zh-CN" sz="2400" dirty="0">
                <a:latin typeface="宋体" panose="02010600030101010101" pitchFamily="2" charset="-122"/>
              </a:rPr>
              <a:t>http://www.uooc.net.cn/course/2141963569</a:t>
            </a:r>
            <a:endParaRPr lang="en-US" altLang="zh-CN" sz="2400" dirty="0">
              <a:latin typeface="宋体" panose="02010600030101010101" pitchFamily="2" charset="-122"/>
            </a:endParaRPr>
          </a:p>
          <a:p>
            <a:pPr marL="90805" lvl="0" indent="-90805" eaLnBrk="1" hangingPunct="1">
              <a:lnSpc>
                <a:spcPct val="90000"/>
              </a:lnSpc>
              <a:spcBef>
                <a:spcPts val="1200"/>
              </a:spcBef>
              <a:spcAft>
                <a:spcPts val="200"/>
              </a:spcAft>
              <a:buClr>
                <a:schemeClr val="accent1"/>
              </a:buClr>
              <a:buFont typeface="Calibri" panose="020F0502020204030204" pitchFamily="34" charset="0"/>
              <a:buChar char=" "/>
            </a:pPr>
            <a:r>
              <a:rPr lang="en-US" altLang="zh-CN" sz="2400" dirty="0">
                <a:latin typeface="宋体" panose="02010600030101010101" pitchFamily="2" charset="-122"/>
              </a:rPr>
              <a:t>UOOC</a:t>
            </a:r>
            <a:r>
              <a:rPr lang="zh-CN" altLang="en-US" sz="2400" dirty="0">
                <a:latin typeface="宋体" panose="02010600030101010101" pitchFamily="2" charset="-122"/>
              </a:rPr>
              <a:t>平台，搜索“软件工程”，开课单位：深圳大学</a:t>
            </a:r>
            <a:endParaRPr lang="zh-CN" altLang="en-US" sz="2400" dirty="0">
              <a:latin typeface="宋体" panose="02010600030101010101" pitchFamily="2" charset="-122"/>
            </a:endParaRPr>
          </a:p>
        </p:txBody>
      </p:sp>
      <p:pic>
        <p:nvPicPr>
          <p:cNvPr id="34820" name="图片 5"/>
          <p:cNvPicPr>
            <a:picLocks noChangeAspect="1"/>
          </p:cNvPicPr>
          <p:nvPr/>
        </p:nvPicPr>
        <p:blipFill>
          <a:blip r:embed="rId1"/>
          <a:stretch>
            <a:fillRect/>
          </a:stretch>
        </p:blipFill>
        <p:spPr>
          <a:xfrm>
            <a:off x="830263" y="1952625"/>
            <a:ext cx="7248525" cy="40608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b" anchorCtr="0"/>
          <a:p>
            <a:pPr eaLnBrk="1" hangingPunct="1"/>
            <a:r>
              <a:rPr lang="zh-CN" altLang="en-US" dirty="0">
                <a:latin typeface="Times New Roman" panose="02020603050405020304" pitchFamily="18" charset="0"/>
              </a:rPr>
              <a:t>七、课程成绩计算方式</a:t>
            </a:r>
            <a:endParaRPr lang="zh-CN" altLang="en-US" dirty="0">
              <a:latin typeface="Times New Roman" panose="02020603050405020304" pitchFamily="18" charset="0"/>
            </a:endParaRPr>
          </a:p>
        </p:txBody>
      </p:sp>
      <p:sp>
        <p:nvSpPr>
          <p:cNvPr id="246787" name="Rectangle 3"/>
          <p:cNvSpPr>
            <a:spLocks noGrp="1" noChangeArrowheads="1"/>
          </p:cNvSpPr>
          <p:nvPr>
            <p:ph idx="1"/>
          </p:nvPr>
        </p:nvSpPr>
        <p:spPr>
          <a:xfrm>
            <a:off x="381000" y="1235075"/>
            <a:ext cx="8458200" cy="4754563"/>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50000"/>
              </a:spcBef>
              <a:spcAft>
                <a:spcPct val="0"/>
              </a:spcAft>
              <a:buClrTx/>
              <a:buSzTx/>
              <a:buFontTx/>
              <a:buNone/>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1、平时实验考察（</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30</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分） ：六个实验报告</a:t>
            </a:r>
            <a:endPar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2</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MOOC</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成绩</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月考（</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20</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分）：</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MOOC</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指定章节</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月考</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2</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、大作业（</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50</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分）：分</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3</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个开发阶段</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汇总</a:t>
            </a: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演示</a:t>
            </a:r>
            <a:endPar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2800" b="1" i="0" u="none" strike="noStrike" kern="0" cap="none" spc="0" normalizeH="0" baseline="0" noProof="0" dirty="0">
              <a:ln>
                <a:noFill/>
              </a:ln>
              <a:solidFill>
                <a:srgbClr val="0000CC"/>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zh-CN" sz="2800" b="1" i="0" u="none" strike="noStrike" kern="0" cap="none" spc="0" normalizeH="0" baseline="0" noProof="0" dirty="0">
                <a:ln>
                  <a:noFill/>
                </a:ln>
                <a:solidFill>
                  <a:srgbClr val="0000CC"/>
                </a:solidFill>
                <a:effectLst/>
                <a:uLnTx/>
                <a:uFillTx/>
                <a:latin typeface="+mn-lt"/>
                <a:ea typeface="+mn-ea"/>
                <a:cs typeface="+mn-cs"/>
              </a:rPr>
              <a:t>说明：过程考核为主，</a:t>
            </a:r>
            <a:r>
              <a:rPr kumimoji="0" lang="zh-CN" altLang="zh-CN" sz="2800" b="1" i="0" u="none" strike="noStrike" kern="0" cap="none" spc="0" normalizeH="0" baseline="0" noProof="0">
                <a:ln>
                  <a:noFill/>
                </a:ln>
                <a:solidFill>
                  <a:srgbClr val="0000CC"/>
                </a:solidFill>
                <a:effectLst/>
                <a:uLnTx/>
                <a:uFillTx/>
                <a:latin typeface="+mn-lt"/>
                <a:ea typeface="+mn-ea"/>
                <a:cs typeface="+mn-cs"/>
              </a:rPr>
              <a:t>以大作</a:t>
            </a:r>
            <a:r>
              <a:rPr kumimoji="0" lang="zh-CN" altLang="en-US" sz="2800" b="1" i="0" u="none" strike="noStrike" kern="0" cap="none" spc="0" normalizeH="0" baseline="0" noProof="0">
                <a:ln>
                  <a:noFill/>
                </a:ln>
                <a:solidFill>
                  <a:srgbClr val="0000CC"/>
                </a:solidFill>
                <a:effectLst/>
                <a:uLnTx/>
                <a:uFillTx/>
                <a:latin typeface="+mn-lt"/>
                <a:ea typeface="+mn-ea"/>
                <a:cs typeface="+mn-cs"/>
              </a:rPr>
              <a:t>形式</a:t>
            </a:r>
            <a:r>
              <a:rPr kumimoji="0" lang="zh-CN" altLang="zh-CN" sz="2800" b="1" i="0" u="none" strike="noStrike" kern="0" cap="none" spc="0" normalizeH="0" baseline="0" noProof="0">
                <a:ln>
                  <a:noFill/>
                </a:ln>
                <a:solidFill>
                  <a:srgbClr val="0000CC"/>
                </a:solidFill>
                <a:effectLst/>
                <a:uLnTx/>
                <a:uFillTx/>
                <a:latin typeface="+mn-lt"/>
                <a:ea typeface="+mn-ea"/>
                <a:cs typeface="+mn-cs"/>
              </a:rPr>
              <a:t>代替</a:t>
            </a:r>
            <a:r>
              <a:rPr kumimoji="0" lang="zh-CN" altLang="zh-CN" sz="2800" b="1" i="0" u="none" strike="noStrike" kern="0" cap="none" spc="0" normalizeH="0" baseline="0" noProof="0" dirty="0">
                <a:ln>
                  <a:noFill/>
                </a:ln>
                <a:solidFill>
                  <a:srgbClr val="0000CC"/>
                </a:solidFill>
                <a:effectLst/>
                <a:uLnTx/>
                <a:uFillTx/>
                <a:latin typeface="+mn-lt"/>
                <a:ea typeface="+mn-ea"/>
                <a:cs typeface="+mn-cs"/>
              </a:rPr>
              <a:t>期末考试</a:t>
            </a:r>
            <a:r>
              <a:rPr kumimoji="0" lang="zh-CN" altLang="en-US" sz="2800" b="1" i="0" u="none" strike="noStrike" kern="0" cap="none" spc="0" normalizeH="0" baseline="0" noProof="0" dirty="0">
                <a:ln>
                  <a:noFill/>
                </a:ln>
                <a:solidFill>
                  <a:srgbClr val="0000CC"/>
                </a:solidFill>
                <a:effectLst/>
                <a:uLnTx/>
                <a:uFillTx/>
                <a:latin typeface="+mn-lt"/>
                <a:ea typeface="+mn-ea"/>
                <a:cs typeface="+mn-cs"/>
              </a:rPr>
              <a:t>。</a:t>
            </a:r>
            <a:r>
              <a:rPr kumimoji="0" lang="zh-CN" altLang="zh-CN" sz="2800" b="1" i="0" u="none" strike="noStrike" kern="0" cap="none" spc="0" normalizeH="0" baseline="0" noProof="0" dirty="0">
                <a:ln>
                  <a:noFill/>
                </a:ln>
                <a:solidFill>
                  <a:srgbClr val="0000CC"/>
                </a:solidFill>
                <a:effectLst/>
                <a:uLnTx/>
                <a:uFillTx/>
                <a:latin typeface="+mn-lt"/>
                <a:ea typeface="+mn-ea"/>
                <a:cs typeface="+mn-cs"/>
              </a:rPr>
              <a:t> </a:t>
            </a:r>
            <a:endParaRPr kumimoji="0" lang="zh-CN" altLang="zh-CN" sz="2800" b="1" i="0" u="none" strike="noStrike" kern="0" cap="none" spc="0" normalizeH="0" baseline="0" noProof="0" dirty="0">
              <a:ln>
                <a:noFill/>
              </a:ln>
              <a:solidFill>
                <a:srgbClr val="0000CC"/>
              </a:solidFill>
              <a:effectLst/>
              <a:uLnTx/>
              <a:uFillTx/>
              <a:latin typeface="+mn-lt"/>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endPar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7">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787">
                                            <p:txEl>
                                              <p:charRg st="22"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787">
                                            <p:txEl>
                                              <p:charRg st="51" end="7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787">
                                            <p:txEl>
                                              <p:charRg st="77"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903288" y="15875"/>
            <a:ext cx="7793037" cy="669925"/>
          </a:xfrm>
          <a:solidFill>
            <a:schemeClr val="bg1">
              <a:alpha val="0"/>
            </a:schemeClr>
          </a:solidFill>
          <a:ln/>
        </p:spPr>
        <p:txBody>
          <a:bodyPr vert="horz" wrap="square" lIns="91440" tIns="45720" rIns="91440" bIns="45720" anchor="b" anchorCtr="0"/>
          <a:p>
            <a:pPr eaLnBrk="1" hangingPunct="1"/>
            <a:r>
              <a:rPr lang="zh-CN" altLang="en-US" dirty="0"/>
              <a:t>第一篇：软件工程与软件过程</a:t>
            </a:r>
            <a:endParaRPr lang="zh-CN" altLang="en-US" dirty="0"/>
          </a:p>
        </p:txBody>
      </p:sp>
      <p:sp>
        <p:nvSpPr>
          <p:cNvPr id="123907" name="Rectangle 3"/>
          <p:cNvSpPr>
            <a:spLocks noGrp="1"/>
          </p:cNvSpPr>
          <p:nvPr>
            <p:ph idx="1"/>
          </p:nvPr>
        </p:nvSpPr>
        <p:spPr>
          <a:xfrm>
            <a:off x="914400" y="1022350"/>
            <a:ext cx="7772400" cy="4953000"/>
          </a:xfrm>
          <a:ln/>
        </p:spPr>
        <p:txBody>
          <a:bodyPr vert="horz" wrap="square" lIns="91440" tIns="45720" rIns="91440" bIns="45720" anchor="t" anchorCtr="0"/>
          <a:p>
            <a:pPr marL="0" indent="0" eaLnBrk="1" hangingPunct="1"/>
            <a:r>
              <a:rPr lang="zh-CN" altLang="en-US" dirty="0">
                <a:ea typeface="隶书" panose="02010509060101010101" pitchFamily="49" charset="-122"/>
              </a:rPr>
              <a:t>第1章 软件工程</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  1.1软件危机      </a:t>
            </a:r>
            <a:endParaRPr lang="zh-CN" altLang="en-US" dirty="0">
              <a:ea typeface="隶书" panose="02010509060101010101" pitchFamily="49" charset="-122"/>
            </a:endParaRPr>
          </a:p>
          <a:p>
            <a:pPr marL="0" indent="0" eaLnBrk="1" hangingPunct="1"/>
            <a:r>
              <a:rPr lang="en-US" altLang="zh-CN" dirty="0">
                <a:ea typeface="隶书" panose="02010509060101010101" pitchFamily="49" charset="-122"/>
              </a:rPr>
              <a:t>  1.2</a:t>
            </a:r>
            <a:r>
              <a:rPr lang="zh-CN" altLang="en-US" dirty="0">
                <a:ea typeface="隶书" panose="02010509060101010101" pitchFamily="49" charset="-122"/>
              </a:rPr>
              <a:t>软件工程</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第2章 软件过程</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  2.1软件生命周期的基本任务</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  2.2瀑布模型      </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  2.3快速原型模型</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  2.4增量模型      </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  2.5螺旋模型 </a:t>
            </a:r>
            <a:endParaRPr lang="zh-CN" altLang="en-US" dirty="0">
              <a:ea typeface="隶书" panose="02010509060101010101" pitchFamily="49" charset="-122"/>
            </a:endParaRPr>
          </a:p>
          <a:p>
            <a:pPr marL="0" indent="0" eaLnBrk="1" hangingPunct="1"/>
            <a:r>
              <a:rPr lang="zh-CN" altLang="en-US" dirty="0">
                <a:ea typeface="隶书" panose="02010509060101010101" pitchFamily="49" charset="-122"/>
              </a:rPr>
              <a:t>  2.6喷泉模型</a:t>
            </a:r>
            <a:endParaRPr lang="en-US" altLang="zh-CN" dirty="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charRg st="0"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907">
                                            <p:txEl>
                                              <p:charRg st="9" end="2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907">
                                            <p:txEl>
                                              <p:charRg st="25"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charRg st="35" end="4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907">
                                            <p:txEl>
                                              <p:charRg st="44" end="6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3907">
                                            <p:txEl>
                                              <p:charRg st="61" end="7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907">
                                            <p:txEl>
                                              <p:charRg st="77" end="8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907">
                                            <p:txEl>
                                              <p:charRg st="89" end="10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907">
                                            <p:txEl>
                                              <p:charRg st="105" end="1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907">
                                            <p:txEl>
                                              <p:charRg st="116"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3" name="Rectangle 3"/>
          <p:cNvSpPr>
            <a:spLocks noGrp="1"/>
          </p:cNvSpPr>
          <p:nvPr>
            <p:ph idx="1"/>
          </p:nvPr>
        </p:nvSpPr>
        <p:spPr>
          <a:xfrm>
            <a:off x="735013" y="1781175"/>
            <a:ext cx="7772400" cy="3689350"/>
          </a:xfrm>
          <a:ln/>
        </p:spPr>
        <p:txBody>
          <a:bodyPr vert="horz" wrap="square" lIns="91440" tIns="45720" rIns="91440" bIns="45720" anchor="t" anchorCtr="0"/>
          <a:p>
            <a:pPr marL="536575" indent="-536575" eaLnBrk="1" hangingPunct="1">
              <a:lnSpc>
                <a:spcPct val="150000"/>
              </a:lnSpc>
              <a:buFont typeface="Wingdings" panose="05000000000000000000" pitchFamily="2" charset="2"/>
              <a:buChar char="n"/>
            </a:pPr>
            <a:r>
              <a:rPr lang="zh-CN" altLang="en-US" u="sng" dirty="0">
                <a:solidFill>
                  <a:srgbClr val="FF0000"/>
                </a:solidFill>
              </a:rPr>
              <a:t>什么是软件</a:t>
            </a:r>
            <a:endParaRPr lang="en-US" altLang="zh-CN" u="sng" dirty="0">
              <a:solidFill>
                <a:srgbClr val="FF0000"/>
              </a:solidFill>
            </a:endParaRPr>
          </a:p>
          <a:p>
            <a:pPr marL="536575" indent="-536575" eaLnBrk="1" hangingPunct="1">
              <a:lnSpc>
                <a:spcPct val="150000"/>
              </a:lnSpc>
              <a:buFont typeface="Wingdings" panose="05000000000000000000" pitchFamily="2" charset="2"/>
              <a:buChar char="n"/>
            </a:pPr>
            <a:r>
              <a:rPr lang="zh-CN" altLang="en-US" u="sng" dirty="0">
                <a:solidFill>
                  <a:srgbClr val="FF0000"/>
                </a:solidFill>
              </a:rPr>
              <a:t>什么是软件危机</a:t>
            </a:r>
            <a:endParaRPr lang="en-US" altLang="zh-CN" u="sng" dirty="0">
              <a:solidFill>
                <a:srgbClr val="FF0000"/>
              </a:solidFill>
            </a:endParaRPr>
          </a:p>
          <a:p>
            <a:pPr marL="536575" indent="-536575" eaLnBrk="1" hangingPunct="1">
              <a:lnSpc>
                <a:spcPct val="150000"/>
              </a:lnSpc>
              <a:buFont typeface="Wingdings" panose="05000000000000000000" pitchFamily="2" charset="2"/>
              <a:buChar char="n"/>
            </a:pPr>
            <a:r>
              <a:rPr lang="zh-CN" altLang="en-US" u="sng" dirty="0">
                <a:solidFill>
                  <a:srgbClr val="FF0000"/>
                </a:solidFill>
              </a:rPr>
              <a:t>什么是软件工程</a:t>
            </a:r>
            <a:endParaRPr lang="zh-CN" altLang="en-US" u="sng" dirty="0">
              <a:solidFill>
                <a:srgbClr val="FF0000"/>
              </a:solidFill>
            </a:endParaRPr>
          </a:p>
          <a:p>
            <a:pPr marL="536575" indent="-536575" eaLnBrk="1" hangingPunct="1">
              <a:lnSpc>
                <a:spcPct val="150000"/>
              </a:lnSpc>
              <a:buFont typeface="Wingdings" panose="05000000000000000000" pitchFamily="2" charset="2"/>
              <a:buChar char="n"/>
            </a:pPr>
            <a:r>
              <a:rPr lang="zh-CN" altLang="en-US" dirty="0"/>
              <a:t>软件工程和计算机科学有何区别</a:t>
            </a:r>
            <a:endParaRPr lang="zh-CN" altLang="en-US" dirty="0"/>
          </a:p>
          <a:p>
            <a:pPr marL="536575" indent="-536575" eaLnBrk="1" hangingPunct="1">
              <a:lnSpc>
                <a:spcPct val="150000"/>
              </a:lnSpc>
              <a:buFont typeface="Wingdings" panose="05000000000000000000" pitchFamily="2" charset="2"/>
              <a:buChar char="n"/>
            </a:pPr>
            <a:r>
              <a:rPr lang="zh-CN" altLang="en-US" dirty="0"/>
              <a:t>软件工程和系统工程有何区别</a:t>
            </a:r>
            <a:endParaRPr lang="zh-CN" altLang="en-US" dirty="0"/>
          </a:p>
        </p:txBody>
      </p:sp>
      <p:sp>
        <p:nvSpPr>
          <p:cNvPr id="37891" name="Rectangle 2"/>
          <p:cNvSpPr>
            <a:spLocks noGrp="1"/>
          </p:cNvSpPr>
          <p:nvPr>
            <p:ph type="title"/>
          </p:nvPr>
        </p:nvSpPr>
        <p:spPr>
          <a:xfrm>
            <a:off x="914400" y="706438"/>
            <a:ext cx="8001000" cy="762000"/>
          </a:xfrm>
          <a:ln/>
        </p:spPr>
        <p:txBody>
          <a:bodyPr vert="horz" wrap="square" lIns="91440" tIns="45720" rIns="91440" bIns="45720" anchor="b" anchorCtr="0"/>
          <a:p>
            <a:pPr eaLnBrk="1" hangingPunct="1"/>
            <a:r>
              <a:rPr lang="en-GB" altLang="zh-CN" sz="3600" dirty="0"/>
              <a:t>FAQs(</a:t>
            </a:r>
            <a:r>
              <a:rPr lang="en-US" altLang="zh-CN" sz="3600" dirty="0"/>
              <a:t>Frequently Asked Questions)</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123">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1123">
                                            <p:txEl>
                                              <p:charRg st="6"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123">
                                            <p:txEl>
                                              <p:charRg st="14"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123">
                                            <p:txEl>
                                              <p:charRg st="22" end="3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1123">
                                            <p:txEl>
                                              <p:charRg st="37" end="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1" name="Rectangle 1027"/>
          <p:cNvSpPr>
            <a:spLocks noGrp="1"/>
          </p:cNvSpPr>
          <p:nvPr>
            <p:ph idx="1"/>
          </p:nvPr>
        </p:nvSpPr>
        <p:spPr>
          <a:xfrm>
            <a:off x="457200" y="1062038"/>
            <a:ext cx="8497888" cy="5006975"/>
          </a:xfrm>
          <a:solidFill>
            <a:schemeClr val="bg1">
              <a:alpha val="0"/>
            </a:schemeClr>
          </a:solidFill>
          <a:ln/>
        </p:spPr>
        <p:txBody>
          <a:bodyPr vert="horz" wrap="square" lIns="91440" tIns="45720" rIns="91440" bIns="45720" anchor="t" anchorCtr="0"/>
          <a:p>
            <a:pPr marL="0" indent="0" eaLnBrk="1" hangingPunct="1">
              <a:lnSpc>
                <a:spcPct val="150000"/>
              </a:lnSpc>
            </a:pPr>
            <a:r>
              <a:rPr lang="zh-CN" altLang="en-US" dirty="0">
                <a:solidFill>
                  <a:srgbClr val="FF0000"/>
                </a:solidFill>
              </a:rPr>
              <a:t>软件</a:t>
            </a:r>
            <a:r>
              <a:rPr lang="zh-CN" altLang="en-US" b="0" dirty="0"/>
              <a:t>(</a:t>
            </a:r>
            <a:r>
              <a:rPr lang="en-US" altLang="zh-CN" b="0" dirty="0"/>
              <a:t>software)</a:t>
            </a:r>
            <a:r>
              <a:rPr lang="zh-CN" altLang="en-US" dirty="0"/>
              <a:t>：</a:t>
            </a:r>
            <a:endParaRPr lang="zh-CN" altLang="en-US" dirty="0"/>
          </a:p>
          <a:p>
            <a:pPr marL="0" indent="0" eaLnBrk="1" hangingPunct="1">
              <a:lnSpc>
                <a:spcPct val="150000"/>
              </a:lnSpc>
            </a:pPr>
            <a:r>
              <a:rPr lang="zh-CN" altLang="en-US" dirty="0"/>
              <a:t>   计算机系统中与硬件</a:t>
            </a:r>
            <a:r>
              <a:rPr lang="zh-CN" altLang="en-US" b="0" dirty="0"/>
              <a:t>(</a:t>
            </a:r>
            <a:r>
              <a:rPr lang="en-US" altLang="zh-CN" b="0" dirty="0"/>
              <a:t>hardware) </a:t>
            </a:r>
            <a:r>
              <a:rPr lang="zh-CN" altLang="en-US" dirty="0"/>
              <a:t>相互依存的另一部分，包括</a:t>
            </a:r>
            <a:endParaRPr lang="en-US" altLang="zh-CN" dirty="0"/>
          </a:p>
          <a:p>
            <a:pPr lvl="1" eaLnBrk="1" hangingPunct="1">
              <a:lnSpc>
                <a:spcPct val="150000"/>
              </a:lnSpc>
            </a:pPr>
            <a:r>
              <a:rPr lang="zh-CN" altLang="en-US" dirty="0">
                <a:solidFill>
                  <a:srgbClr val="FF0000"/>
                </a:solidFill>
              </a:rPr>
              <a:t>程序</a:t>
            </a:r>
            <a:r>
              <a:rPr lang="zh-CN" altLang="en-US" b="0" dirty="0"/>
              <a:t>(</a:t>
            </a:r>
            <a:r>
              <a:rPr lang="en-US" altLang="zh-CN" b="0" dirty="0"/>
              <a:t>program)</a:t>
            </a:r>
            <a:r>
              <a:rPr lang="zh-CN" altLang="en-US" dirty="0"/>
              <a:t> ：按事先设计的功能和性能要求执行的指令序列</a:t>
            </a:r>
            <a:endParaRPr lang="zh-CN" altLang="en-US" dirty="0"/>
          </a:p>
          <a:p>
            <a:pPr lvl="1" eaLnBrk="1" hangingPunct="1">
              <a:lnSpc>
                <a:spcPct val="150000"/>
              </a:lnSpc>
            </a:pPr>
            <a:r>
              <a:rPr lang="zh-CN" altLang="en-US" dirty="0">
                <a:solidFill>
                  <a:srgbClr val="FF0000"/>
                </a:solidFill>
              </a:rPr>
              <a:t>数据</a:t>
            </a:r>
            <a:r>
              <a:rPr lang="zh-CN" altLang="en-US" b="0" dirty="0"/>
              <a:t>(</a:t>
            </a:r>
            <a:r>
              <a:rPr lang="en-US" altLang="zh-CN" b="0" dirty="0"/>
              <a:t>data)</a:t>
            </a:r>
            <a:r>
              <a:rPr lang="zh-CN" altLang="en-US" dirty="0">
                <a:solidFill>
                  <a:schemeClr val="hlink"/>
                </a:solidFill>
              </a:rPr>
              <a:t> </a:t>
            </a:r>
            <a:r>
              <a:rPr lang="zh-CN" altLang="en-US" dirty="0"/>
              <a:t>：使程序能正常操纵信息的数据结构</a:t>
            </a:r>
            <a:endParaRPr lang="zh-CN" altLang="en-US" dirty="0"/>
          </a:p>
          <a:p>
            <a:pPr lvl="1" eaLnBrk="1" hangingPunct="1">
              <a:lnSpc>
                <a:spcPct val="150000"/>
              </a:lnSpc>
            </a:pPr>
            <a:r>
              <a:rPr lang="zh-CN" altLang="en-US" dirty="0">
                <a:solidFill>
                  <a:srgbClr val="FF0000"/>
                </a:solidFill>
              </a:rPr>
              <a:t>文档</a:t>
            </a:r>
            <a:r>
              <a:rPr lang="zh-CN" altLang="en-US" b="0" dirty="0"/>
              <a:t>(</a:t>
            </a:r>
            <a:r>
              <a:rPr lang="en-US" altLang="zh-CN" b="0" dirty="0"/>
              <a:t>document)</a:t>
            </a:r>
            <a:r>
              <a:rPr lang="zh-CN" altLang="en-US" dirty="0">
                <a:solidFill>
                  <a:schemeClr val="hlink"/>
                </a:solidFill>
              </a:rPr>
              <a:t> </a:t>
            </a:r>
            <a:r>
              <a:rPr lang="zh-CN" altLang="en-US" dirty="0"/>
              <a:t>：与程序开发，维护和使用有关的图文材料</a:t>
            </a:r>
            <a:endParaRPr lang="zh-CN" altLang="en-US" dirty="0"/>
          </a:p>
        </p:txBody>
      </p:sp>
      <p:sp>
        <p:nvSpPr>
          <p:cNvPr id="38915" name="Rectangle 1028"/>
          <p:cNvSpPr>
            <a:spLocks noGrp="1"/>
          </p:cNvSpPr>
          <p:nvPr>
            <p:ph type="title"/>
          </p:nvPr>
        </p:nvSpPr>
        <p:spPr>
          <a:ln/>
        </p:spPr>
        <p:txBody>
          <a:bodyPr vert="horz" wrap="square" lIns="91440" tIns="45720" rIns="91440" bIns="45720" anchor="b" anchorCtr="0"/>
          <a:p>
            <a:pPr eaLnBrk="1" hangingPunct="1"/>
            <a:r>
              <a:rPr lang="zh-CN" altLang="en-US" dirty="0"/>
              <a:t>软件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 calcmode="lin" valueType="num">
                                      <p:cBhvr additive="base">
                                        <p:cTn id="7" dur="500" fill="hold"/>
                                        <p:tgtEl>
                                          <p:spTgt spid="114691"/>
                                        </p:tgtEl>
                                        <p:attrNameLst>
                                          <p:attrName>ppt_x</p:attrName>
                                        </p:attrNameLst>
                                      </p:cBhvr>
                                      <p:tavLst>
                                        <p:tav tm="0">
                                          <p:val>
                                            <p:strVal val="0-#ppt_w/2"/>
                                          </p:val>
                                        </p:tav>
                                        <p:tav tm="100000">
                                          <p:val>
                                            <p:strVal val="#ppt_x"/>
                                          </p:val>
                                        </p:tav>
                                      </p:tavLst>
                                    </p:anim>
                                    <p:anim calcmode="lin" valueType="num">
                                      <p:cBhvr additive="base">
                                        <p:cTn id="8" dur="500" fill="hold"/>
                                        <p:tgtEl>
                                          <p:spTgt spid="1146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1">
                                            <p:txEl>
                                              <p:charRg st="0" end="14"/>
                                            </p:txEl>
                                          </p:spTgt>
                                        </p:tgtEl>
                                        <p:attrNameLst>
                                          <p:attrName>style.visibility</p:attrName>
                                        </p:attrNameLst>
                                      </p:cBhvr>
                                      <p:to>
                                        <p:strVal val="visible"/>
                                      </p:to>
                                    </p:set>
                                    <p:anim calcmode="lin" valueType="num">
                                      <p:cBhvr additive="base">
                                        <p:cTn id="13" dur="500" fill="hold"/>
                                        <p:tgtEl>
                                          <p:spTgt spid="114691">
                                            <p:txEl>
                                              <p:charRg st="0" end="1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46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691">
                                            <p:txEl>
                                              <p:charRg st="14" end="50"/>
                                            </p:txEl>
                                          </p:spTgt>
                                        </p:tgtEl>
                                        <p:attrNameLst>
                                          <p:attrName>style.visibility</p:attrName>
                                        </p:attrNameLst>
                                      </p:cBhvr>
                                      <p:to>
                                        <p:strVal val="visible"/>
                                      </p:to>
                                    </p:set>
                                    <p:anim calcmode="lin" valueType="num">
                                      <p:cBhvr additive="base">
                                        <p:cTn id="19" dur="500" fill="hold"/>
                                        <p:tgtEl>
                                          <p:spTgt spid="114691">
                                            <p:txEl>
                                              <p:charRg st="14" end="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4691">
                                            <p:txEl>
                                              <p:charRg st="14" end="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4691">
                                            <p:txEl>
                                              <p:charRg st="50" end="8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4691">
                                            <p:txEl>
                                              <p:charRg st="84" end="1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691">
                                            <p:txEl>
                                              <p:charRg st="110" end="14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990600" y="15875"/>
            <a:ext cx="7953375" cy="609600"/>
          </a:xfrm>
          <a:ln/>
        </p:spPr>
        <p:txBody>
          <a:bodyPr vert="horz" wrap="square" lIns="91440" tIns="45720" rIns="91440" bIns="45720" anchor="b" anchorCtr="0"/>
          <a:p>
            <a:pPr eaLnBrk="1" hangingPunct="1"/>
            <a:r>
              <a:rPr lang="zh-CN" altLang="en-US" dirty="0">
                <a:latin typeface="隶书" panose="02010509060101010101" pitchFamily="49" charset="-122"/>
              </a:rPr>
              <a:t>1.1 软件危机</a:t>
            </a:r>
            <a:endParaRPr lang="zh-CN" altLang="en-US" dirty="0">
              <a:latin typeface="隶书" panose="02010509060101010101" pitchFamily="49" charset="-122"/>
            </a:endParaRPr>
          </a:p>
        </p:txBody>
      </p:sp>
      <p:sp>
        <p:nvSpPr>
          <p:cNvPr id="118787" name="Rectangle 3"/>
          <p:cNvSpPr>
            <a:spLocks noGrp="1"/>
          </p:cNvSpPr>
          <p:nvPr>
            <p:ph idx="1"/>
          </p:nvPr>
        </p:nvSpPr>
        <p:spPr>
          <a:xfrm>
            <a:off x="762000" y="1597025"/>
            <a:ext cx="7620000" cy="3810000"/>
          </a:xfrm>
          <a:ln/>
        </p:spPr>
        <p:txBody>
          <a:bodyPr vert="horz" wrap="square" lIns="91440" tIns="45720" rIns="91440" bIns="45720" anchor="t" anchorCtr="0"/>
          <a:p>
            <a:pPr marL="0" indent="0" eaLnBrk="1" hangingPunct="1"/>
            <a:r>
              <a:rPr lang="zh-CN" altLang="en-US" sz="3600" dirty="0">
                <a:solidFill>
                  <a:schemeClr val="tx2"/>
                </a:solidFill>
                <a:latin typeface="隶书" panose="02010509060101010101" pitchFamily="49" charset="-122"/>
                <a:ea typeface="隶书" panose="02010509060101010101" pitchFamily="49" charset="-122"/>
              </a:rPr>
              <a:t>1.1.1 计算机系统与软件的发展历程</a:t>
            </a:r>
            <a:endParaRPr lang="zh-CN" altLang="en-US" sz="3600" dirty="0">
              <a:solidFill>
                <a:schemeClr val="tx2"/>
              </a:solidFill>
              <a:latin typeface="隶书" panose="02010509060101010101" pitchFamily="49" charset="-122"/>
              <a:ea typeface="隶书" panose="02010509060101010101" pitchFamily="49" charset="-122"/>
            </a:endParaRPr>
          </a:p>
          <a:p>
            <a:pPr marL="0" indent="0" eaLnBrk="1" hangingPunct="1"/>
            <a:r>
              <a:rPr lang="zh-CN" altLang="en-US" sz="3600" dirty="0">
                <a:solidFill>
                  <a:schemeClr val="tx2"/>
                </a:solidFill>
                <a:latin typeface="隶书" panose="02010509060101010101" pitchFamily="49" charset="-122"/>
                <a:ea typeface="隶书" panose="02010509060101010101" pitchFamily="49" charset="-122"/>
              </a:rPr>
              <a:t>1.1.2 软件危机的含义</a:t>
            </a:r>
            <a:endParaRPr lang="zh-CN" altLang="en-US" sz="3600" dirty="0">
              <a:solidFill>
                <a:schemeClr val="tx2"/>
              </a:solidFill>
              <a:latin typeface="隶书" panose="02010509060101010101" pitchFamily="49" charset="-122"/>
              <a:ea typeface="隶书" panose="02010509060101010101" pitchFamily="49" charset="-122"/>
            </a:endParaRPr>
          </a:p>
          <a:p>
            <a:pPr marL="0" indent="0" eaLnBrk="1" hangingPunct="1"/>
            <a:r>
              <a:rPr lang="zh-CN" altLang="en-US" sz="3600" dirty="0">
                <a:solidFill>
                  <a:schemeClr val="tx2"/>
                </a:solidFill>
                <a:latin typeface="隶书" panose="02010509060101010101" pitchFamily="49" charset="-122"/>
                <a:ea typeface="隶书" panose="02010509060101010101" pitchFamily="49" charset="-122"/>
              </a:rPr>
              <a:t>1.1.3 产生软件危机的原因</a:t>
            </a:r>
            <a:endParaRPr lang="zh-CN" altLang="en-US" sz="3600" dirty="0">
              <a:solidFill>
                <a:schemeClr val="tx2"/>
              </a:solidFill>
              <a:latin typeface="隶书" panose="02010509060101010101" pitchFamily="49" charset="-122"/>
              <a:ea typeface="隶书" panose="02010509060101010101" pitchFamily="49" charset="-122"/>
            </a:endParaRPr>
          </a:p>
          <a:p>
            <a:pPr marL="0" indent="0" eaLnBrk="1" hangingPunct="1"/>
            <a:r>
              <a:rPr lang="zh-CN" altLang="en-US" sz="3600" dirty="0">
                <a:solidFill>
                  <a:schemeClr val="tx2"/>
                </a:solidFill>
                <a:latin typeface="隶书" panose="02010509060101010101" pitchFamily="49" charset="-122"/>
                <a:ea typeface="隶书" panose="02010509060101010101" pitchFamily="49" charset="-122"/>
              </a:rPr>
              <a:t>1.1.4 消除软件危机的途径</a:t>
            </a:r>
            <a:endParaRPr lang="zh-CN" altLang="en-US" sz="3600" dirty="0">
              <a:solidFill>
                <a:schemeClr val="tx2"/>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787">
                                            <p:txEl>
                                              <p:charRg st="20" end="3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787">
                                            <p:txEl>
                                              <p:charRg st="34" end="5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787">
                                            <p:txEl>
                                              <p:charRg st="50" end="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ln/>
        </p:spPr>
        <p:txBody>
          <a:bodyPr vert="horz" wrap="square" lIns="91440" tIns="45720" rIns="91440" bIns="45720" anchor="b" anchorCtr="0"/>
          <a:p>
            <a:pPr algn="ctr" eaLnBrk="1" hangingPunct="1"/>
            <a:r>
              <a:rPr lang="zh-CN" altLang="en-US" sz="3600" dirty="0">
                <a:latin typeface="宋体" panose="02010600030101010101" pitchFamily="2" charset="-122"/>
              </a:rPr>
              <a:t>朱安民</a:t>
            </a:r>
            <a:endParaRPr lang="zh-CN" altLang="en-US" sz="3600" dirty="0">
              <a:latin typeface="宋体" panose="02010600030101010101" pitchFamily="2" charset="-122"/>
            </a:endParaRPr>
          </a:p>
        </p:txBody>
      </p:sp>
      <p:sp>
        <p:nvSpPr>
          <p:cNvPr id="7171" name="Rectangle 3"/>
          <p:cNvSpPr>
            <a:spLocks noGrp="1"/>
          </p:cNvSpPr>
          <p:nvPr>
            <p:ph idx="1"/>
          </p:nvPr>
        </p:nvSpPr>
        <p:spPr>
          <a:xfrm>
            <a:off x="735013" y="722313"/>
            <a:ext cx="8213725" cy="5675312"/>
          </a:xfrm>
          <a:ln/>
        </p:spPr>
        <p:txBody>
          <a:bodyPr vert="horz" wrap="square" lIns="91440" tIns="45720" rIns="91440" bIns="45720" anchor="t" anchorCtr="0"/>
          <a:p>
            <a:pPr lvl="1" eaLnBrk="1" hangingPunct="1"/>
            <a:r>
              <a:rPr lang="en-US" altLang="zh-CN" dirty="0">
                <a:solidFill>
                  <a:schemeClr val="tx1"/>
                </a:solidFill>
                <a:latin typeface="宋体" panose="02010600030101010101" pitchFamily="2" charset="-122"/>
              </a:rPr>
              <a:t>2006</a:t>
            </a:r>
            <a:r>
              <a:rPr lang="zh-CN" altLang="zh-CN" dirty="0">
                <a:solidFill>
                  <a:schemeClr val="tx1"/>
                </a:solidFill>
                <a:latin typeface="宋体" panose="02010600030101010101" pitchFamily="2" charset="-122"/>
              </a:rPr>
              <a:t>年</a:t>
            </a:r>
            <a:r>
              <a:rPr lang="en-US" altLang="zh-CN" dirty="0">
                <a:solidFill>
                  <a:schemeClr val="tx1"/>
                </a:solidFill>
                <a:latin typeface="宋体" panose="02010600030101010101" pitchFamily="2" charset="-122"/>
              </a:rPr>
              <a:t>3</a:t>
            </a:r>
            <a:r>
              <a:rPr lang="zh-CN" altLang="zh-CN" dirty="0">
                <a:solidFill>
                  <a:schemeClr val="tx1"/>
                </a:solidFill>
                <a:latin typeface="宋体" panose="02010600030101010101" pitchFamily="2" charset="-122"/>
              </a:rPr>
              <a:t>月到深圳大学</a:t>
            </a: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           </a:t>
            </a:r>
            <a:r>
              <a:rPr lang="zh-CN" altLang="zh-CN" dirty="0">
                <a:solidFill>
                  <a:schemeClr val="tx1"/>
                </a:solidFill>
                <a:latin typeface="宋体" panose="02010600030101010101" pitchFamily="2" charset="-122"/>
              </a:rPr>
              <a:t>教授</a:t>
            </a:r>
            <a:r>
              <a:rPr lang="en-US" altLang="zh-CN" dirty="0">
                <a:solidFill>
                  <a:schemeClr val="tx1"/>
                </a:solidFill>
                <a:latin typeface="宋体" panose="02010600030101010101" pitchFamily="2" charset="-122"/>
              </a:rPr>
              <a:t>/</a:t>
            </a:r>
            <a:r>
              <a:rPr lang="zh-CN" altLang="en-US" dirty="0">
                <a:solidFill>
                  <a:schemeClr val="tx1"/>
                </a:solidFill>
                <a:latin typeface="宋体" panose="02010600030101010101" pitchFamily="2" charset="-122"/>
              </a:rPr>
              <a:t>博导</a:t>
            </a:r>
            <a:endParaRPr lang="en-US" altLang="zh-CN" dirty="0">
              <a:solidFill>
                <a:schemeClr val="tx1"/>
              </a:solidFill>
              <a:latin typeface="宋体" panose="02010600030101010101" pitchFamily="2" charset="-122"/>
            </a:endParaRPr>
          </a:p>
          <a:p>
            <a:pPr lvl="1" eaLnBrk="1" hangingPunct="1"/>
            <a:r>
              <a:rPr lang="zh-CN" altLang="en-US" dirty="0">
                <a:solidFill>
                  <a:schemeClr val="tx1"/>
                </a:solidFill>
                <a:latin typeface="宋体" panose="02010600030101010101" pitchFamily="2" charset="-122"/>
              </a:rPr>
              <a:t>智能技术与系统集成研究所            所长</a:t>
            </a:r>
            <a:endParaRPr lang="en-US" altLang="zh-CN" dirty="0">
              <a:solidFill>
                <a:schemeClr val="tx1"/>
              </a:solidFill>
              <a:latin typeface="宋体" panose="02010600030101010101" pitchFamily="2" charset="-122"/>
            </a:endParaRPr>
          </a:p>
          <a:p>
            <a:pPr lvl="1" eaLnBrk="1" hangingPunct="1"/>
            <a:r>
              <a:rPr lang="zh-CN" altLang="en-US" dirty="0">
                <a:solidFill>
                  <a:schemeClr val="tx1"/>
                </a:solidFill>
                <a:latin typeface="宋体" panose="02010600030101010101" pitchFamily="2" charset="-122"/>
              </a:rPr>
              <a:t>软件工程系                          系主任</a:t>
            </a:r>
            <a:endParaRPr lang="en-US" altLang="zh-CN" dirty="0">
              <a:solidFill>
                <a:schemeClr val="tx1"/>
              </a:solidFill>
              <a:latin typeface="宋体" panose="02010600030101010101" pitchFamily="2" charset="-122"/>
            </a:endParaRPr>
          </a:p>
          <a:p>
            <a:pPr lvl="1" eaLnBrk="1" hangingPunct="1"/>
            <a:r>
              <a:rPr lang="zh-CN" altLang="en-US" dirty="0">
                <a:solidFill>
                  <a:schemeClr val="tx1"/>
                </a:solidFill>
                <a:latin typeface="宋体" panose="02010600030101010101" pitchFamily="2" charset="-122"/>
              </a:rPr>
              <a:t>国家级计算机实验教学中心            常务副主任</a:t>
            </a:r>
            <a:endParaRPr lang="en-US" altLang="zh-CN" dirty="0">
              <a:solidFill>
                <a:schemeClr val="tx1"/>
              </a:solidFill>
              <a:latin typeface="宋体" panose="02010600030101010101" pitchFamily="2" charset="-122"/>
            </a:endParaRPr>
          </a:p>
          <a:p>
            <a:pPr lvl="1" eaLnBrk="1" hangingPunct="1"/>
            <a:r>
              <a:rPr lang="zh-CN" altLang="en-US" dirty="0">
                <a:solidFill>
                  <a:schemeClr val="tx1"/>
                </a:solidFill>
                <a:latin typeface="宋体" panose="02010600030101010101" pitchFamily="2" charset="-122"/>
              </a:rPr>
              <a:t>国家级网络工程虚拟仿真实验教学中心  常务副主任</a:t>
            </a:r>
            <a:endParaRPr lang="en-US" altLang="zh-CN" dirty="0">
              <a:solidFill>
                <a:schemeClr val="tx1"/>
              </a:solidFill>
              <a:latin typeface="宋体" panose="02010600030101010101" pitchFamily="2" charset="-122"/>
            </a:endParaRPr>
          </a:p>
          <a:p>
            <a:pPr lvl="1" eaLnBrk="1" hangingPunct="1"/>
            <a:r>
              <a:rPr lang="en-US" altLang="zh-CN" dirty="0">
                <a:solidFill>
                  <a:schemeClr val="tx1"/>
                </a:solidFill>
                <a:latin typeface="宋体" panose="02010600030101010101" pitchFamily="2" charset="-122"/>
              </a:rPr>
              <a:t>international Journal of Robotics and Automation SCI</a:t>
            </a:r>
            <a:r>
              <a:rPr lang="zh-CN" altLang="en-US" dirty="0">
                <a:solidFill>
                  <a:schemeClr val="tx1"/>
                </a:solidFill>
                <a:latin typeface="宋体" panose="02010600030101010101" pitchFamily="2" charset="-122"/>
              </a:rPr>
              <a:t>检索国际期刊                     副编辑</a:t>
            </a:r>
            <a:endParaRPr lang="en-US" altLang="zh-CN" dirty="0">
              <a:solidFill>
                <a:schemeClr val="tx1"/>
              </a:solidFill>
              <a:latin typeface="宋体" panose="02010600030101010101" pitchFamily="2" charset="-122"/>
            </a:endParaRPr>
          </a:p>
          <a:p>
            <a:pPr lvl="1" eaLnBrk="1" hangingPunct="1"/>
            <a:r>
              <a:rPr lang="zh-CN" altLang="zh-CN" dirty="0">
                <a:solidFill>
                  <a:schemeClr val="tx1"/>
                </a:solidFill>
                <a:latin typeface="宋体" panose="02010600030101010101" pitchFamily="2" charset="-122"/>
              </a:rPr>
              <a:t>研究方向</a:t>
            </a:r>
            <a:r>
              <a:rPr lang="zh-CN" altLang="en-US" dirty="0">
                <a:solidFill>
                  <a:schemeClr val="tx1"/>
                </a:solidFill>
                <a:latin typeface="宋体" panose="02010600030101010101" pitchFamily="2" charset="-122"/>
              </a:rPr>
              <a:t>：人工</a:t>
            </a:r>
            <a:r>
              <a:rPr lang="zh-CN" altLang="zh-CN" dirty="0">
                <a:solidFill>
                  <a:schemeClr val="tx1"/>
                </a:solidFill>
                <a:latin typeface="宋体" panose="02010600030101010101" pitchFamily="2" charset="-122"/>
              </a:rPr>
              <a:t>智能，包括机器智能</a:t>
            </a:r>
            <a:r>
              <a:rPr lang="zh-CN" altLang="en-US" dirty="0">
                <a:solidFill>
                  <a:schemeClr val="tx1"/>
                </a:solidFill>
                <a:latin typeface="宋体" panose="02010600030101010101" pitchFamily="2" charset="-122"/>
              </a:rPr>
              <a:t>、</a:t>
            </a:r>
            <a:r>
              <a:rPr lang="zh-CN" altLang="zh-CN" dirty="0">
                <a:solidFill>
                  <a:schemeClr val="tx1"/>
                </a:solidFill>
                <a:latin typeface="宋体" panose="02010600030101010101" pitchFamily="2" charset="-122"/>
              </a:rPr>
              <a:t>机器人学、</a:t>
            </a:r>
            <a:r>
              <a:rPr lang="zh-CN" altLang="en-US" dirty="0">
                <a:solidFill>
                  <a:schemeClr val="tx1"/>
                </a:solidFill>
                <a:latin typeface="宋体" panose="02010600030101010101" pitchFamily="2" charset="-122"/>
              </a:rPr>
              <a:t>大数据分析、</a:t>
            </a:r>
            <a:r>
              <a:rPr lang="zh-CN" altLang="zh-CN" dirty="0">
                <a:solidFill>
                  <a:schemeClr val="tx1"/>
                </a:solidFill>
                <a:latin typeface="宋体" panose="02010600030101010101" pitchFamily="2" charset="-122"/>
              </a:rPr>
              <a:t>模糊系统、人工神经网络、自组织</a:t>
            </a:r>
            <a:r>
              <a:rPr lang="zh-CN" altLang="en-US" dirty="0">
                <a:solidFill>
                  <a:schemeClr val="tx1"/>
                </a:solidFill>
                <a:latin typeface="宋体" panose="02010600030101010101" pitchFamily="2" charset="-122"/>
              </a:rPr>
              <a:t>系统</a:t>
            </a:r>
            <a:r>
              <a:rPr lang="zh-CN" altLang="zh-CN" dirty="0">
                <a:solidFill>
                  <a:schemeClr val="tx1"/>
                </a:solidFill>
                <a:latin typeface="宋体" panose="02010600030101010101" pitchFamily="2" charset="-122"/>
              </a:rPr>
              <a:t>、多代理系统、网络安全信息分析等。</a:t>
            </a:r>
            <a:endParaRPr lang="en-US" altLang="zh-CN" dirty="0">
              <a:solidFill>
                <a:schemeClr val="tx1"/>
              </a:solidFill>
              <a:latin typeface="宋体" panose="02010600030101010101" pitchFamily="2" charset="-122"/>
            </a:endParaRPr>
          </a:p>
          <a:p>
            <a:pPr lvl="1" eaLnBrk="1" hangingPunct="1"/>
            <a:r>
              <a:rPr lang="zh-CN" altLang="zh-CN" dirty="0">
                <a:solidFill>
                  <a:schemeClr val="tx1"/>
                </a:solidFill>
                <a:latin typeface="宋体" panose="02010600030101010101" pitchFamily="2" charset="-122"/>
              </a:rPr>
              <a:t>主持了《国家自然科学基金》面上项目、《留学回国人员科研基金》、《广东省自然科学基金》、《深圳市科技计划项目》项</a:t>
            </a:r>
            <a:r>
              <a:rPr lang="zh-CN" altLang="en-US" dirty="0">
                <a:solidFill>
                  <a:schemeClr val="tx1"/>
                </a:solidFill>
                <a:latin typeface="宋体" panose="02010600030101010101" pitchFamily="2" charset="-122"/>
              </a:rPr>
              <a:t>目等。</a:t>
            </a:r>
            <a:endParaRPr lang="zh-CN" altLang="en-US"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4"/>
          <p:cNvSpPr>
            <a:spLocks noGrp="1"/>
          </p:cNvSpPr>
          <p:nvPr>
            <p:ph type="title"/>
          </p:nvPr>
        </p:nvSpPr>
        <p:spPr>
          <a:xfrm>
            <a:off x="914400" y="4763"/>
            <a:ext cx="7543800" cy="641350"/>
          </a:xfrm>
          <a:ln/>
        </p:spPr>
        <p:txBody>
          <a:bodyPr vert="horz" wrap="square" lIns="91440" tIns="45720" rIns="91440" bIns="45720" anchor="b" anchorCtr="0"/>
          <a:p>
            <a:pPr algn="ctr" eaLnBrk="1" hangingPunct="1"/>
            <a:r>
              <a:rPr lang="zh-CN" altLang="en-US" sz="3600" dirty="0"/>
              <a:t>计算机软件发展历程</a:t>
            </a:r>
            <a:endParaRPr lang="zh-CN" altLang="en-US" sz="3600" dirty="0"/>
          </a:p>
        </p:txBody>
      </p:sp>
      <p:sp>
        <p:nvSpPr>
          <p:cNvPr id="199705" name="Text Box 25"/>
          <p:cNvSpPr txBox="1">
            <a:spLocks noChangeArrowheads="1"/>
          </p:cNvSpPr>
          <p:nvPr/>
        </p:nvSpPr>
        <p:spPr bwMode="auto">
          <a:xfrm>
            <a:off x="0" y="1243013"/>
            <a:ext cx="2590800" cy="3294063"/>
          </a:xfrm>
          <a:prstGeom prst="rect">
            <a:avLst/>
          </a:prstGeom>
          <a:noFill/>
          <a:ln w="9525">
            <a:noFill/>
            <a:miter lim="800000"/>
          </a:ln>
          <a:effectLst/>
        </p:spPr>
        <p:txBody>
          <a:bodyPr>
            <a:spAutoFit/>
          </a:bodyPr>
          <a:lstStyle/>
          <a:p>
            <a:pPr marL="342900" marR="0" indent="-342900" algn="ctr" defTabSz="914400" eaLnBrk="1" hangingPunct="1">
              <a:spcBef>
                <a:spcPct val="50000"/>
              </a:spcBef>
              <a:buClrTx/>
              <a:buSzTx/>
              <a:buFont typeface="Wingdings" panose="05000000000000000000" pitchFamily="2" charset="2"/>
              <a:buNone/>
              <a:defRPr/>
            </a:pPr>
            <a:r>
              <a:rPr kumimoji="0" lang="zh-CN" altLang="en-US" sz="3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早期</a:t>
            </a:r>
            <a:endParaRPr kumimoji="0" lang="zh-CN" altLang="en-US" sz="30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专用小程序</a:t>
            </a:r>
            <a:endParaRPr kumimoji="0" lang="zh-CN" altLang="en-US" sz="22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面向批处理</a:t>
            </a:r>
            <a:endParaRPr kumimoji="0" lang="zh-CN" altLang="en-US" sz="22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自定义软件</a:t>
            </a:r>
            <a:endParaRPr kumimoji="0" lang="zh-CN" altLang="en-US" sz="22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编写者=使用者</a:t>
            </a:r>
            <a:endParaRPr kumimoji="0" lang="zh-CN" altLang="en-US" sz="22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L="342900" marR="0" indent="-342900" algn="ctr" defTabSz="914400" eaLnBrk="1" hangingPunct="1">
              <a:spcBef>
                <a:spcPct val="50000"/>
              </a:spcBef>
              <a:buClrTx/>
              <a:buSzTx/>
              <a:buFontTx/>
              <a:buNone/>
              <a:defRPr/>
            </a:pPr>
            <a:endParaRPr kumimoji="0" lang="zh-CN" altLang="en-US"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99707" name="Text Box 27"/>
          <p:cNvSpPr txBox="1">
            <a:spLocks noChangeArrowheads="1"/>
          </p:cNvSpPr>
          <p:nvPr/>
        </p:nvSpPr>
        <p:spPr bwMode="auto">
          <a:xfrm>
            <a:off x="2286000" y="1225550"/>
            <a:ext cx="2286000" cy="3065463"/>
          </a:xfrm>
          <a:prstGeom prst="rect">
            <a:avLst/>
          </a:prstGeom>
          <a:noFill/>
          <a:ln w="9525">
            <a:noFill/>
            <a:miter lim="800000"/>
          </a:ln>
          <a:effectLst/>
        </p:spPr>
        <p:txBody>
          <a:bodyPr>
            <a:spAutoFit/>
          </a:bodyPr>
          <a:lstStyle/>
          <a:p>
            <a:pPr marL="342900" marR="0" indent="-342900" algn="ctr" defTabSz="914400" eaLnBrk="1" hangingPunct="1">
              <a:spcBef>
                <a:spcPct val="50000"/>
              </a:spcBef>
              <a:buClrTx/>
              <a:buSzTx/>
              <a:buFont typeface="Wingdings" panose="05000000000000000000" pitchFamily="2" charset="2"/>
              <a:buNone/>
              <a:defRPr/>
            </a:pPr>
            <a:r>
              <a:rPr kumimoji="0" lang="zh-CN" altLang="en-US" sz="30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第二阶段</a:t>
            </a:r>
            <a:endParaRPr kumimoji="0" lang="zh-CN" altLang="en-US" sz="30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多用户</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实时</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数据库</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软件作坊</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小型软件产品</a:t>
            </a:r>
            <a:endParaRPr kumimoji="0" lang="zh-CN" altLang="en-US" sz="22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99708" name="Text Box 28"/>
          <p:cNvSpPr txBox="1">
            <a:spLocks noChangeArrowheads="1"/>
          </p:cNvSpPr>
          <p:nvPr/>
        </p:nvSpPr>
        <p:spPr bwMode="auto">
          <a:xfrm>
            <a:off x="4343400" y="1208088"/>
            <a:ext cx="2286000" cy="2562225"/>
          </a:xfrm>
          <a:prstGeom prst="rect">
            <a:avLst/>
          </a:prstGeom>
          <a:noFill/>
          <a:ln w="9525">
            <a:noFill/>
            <a:miter lim="800000"/>
          </a:ln>
          <a:effectLst/>
        </p:spPr>
        <p:txBody>
          <a:bodyPr>
            <a:spAutoFit/>
          </a:bodyPr>
          <a:lstStyle/>
          <a:p>
            <a:pPr marL="342900" marR="0" indent="-342900" algn="ctr" defTabSz="914400" eaLnBrk="1" hangingPunct="1">
              <a:spcBef>
                <a:spcPct val="50000"/>
              </a:spcBef>
              <a:buClrTx/>
              <a:buSzTx/>
              <a:buFont typeface="Wingdings" panose="05000000000000000000" pitchFamily="2" charset="2"/>
              <a:buNone/>
              <a:defRPr/>
            </a:pPr>
            <a:r>
              <a:rPr kumimoji="0" lang="zh-CN" altLang="en-US" sz="30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第三阶段</a:t>
            </a:r>
            <a:endParaRPr kumimoji="0" lang="zh-CN" altLang="en-US" sz="30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分布式系统</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嵌入</a:t>
            </a:r>
            <a:r>
              <a:rPr kumimoji="0" lang="zh-CN" altLang="en-US" sz="2200" kern="1200" cap="none" spc="0" normalizeH="0" baseline="0" noProof="0" dirty="0">
                <a:latin typeface="Times New Roman" panose="02020603050405020304"/>
                <a:ea typeface="宋体" panose="02010600030101010101" pitchFamily="2" charset="-122"/>
                <a:cs typeface="+mn-cs"/>
                <a:sym typeface="Symbol" panose="05050102010706020507" pitchFamily="18" charset="2"/>
              </a:rPr>
              <a:t>“</a:t>
            </a: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智能</a:t>
            </a:r>
            <a:r>
              <a:rPr kumimoji="0" lang="zh-CN" altLang="en-US" sz="2200" kern="1200" cap="none" spc="0" normalizeH="0" baseline="0" noProof="0" dirty="0">
                <a:latin typeface="Times New Roman" panose="02020603050405020304"/>
                <a:ea typeface="宋体" panose="02010600030101010101" pitchFamily="2" charset="-122"/>
                <a:cs typeface="+mn-cs"/>
                <a:sym typeface="Symbol" panose="05050102010706020507" pitchFamily="18" charset="2"/>
              </a:rPr>
              <a:t>”</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低成本硬件</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消费者的影响</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99709" name="Text Box 29"/>
          <p:cNvSpPr txBox="1">
            <a:spLocks noChangeArrowheads="1"/>
          </p:cNvSpPr>
          <p:nvPr/>
        </p:nvSpPr>
        <p:spPr bwMode="auto">
          <a:xfrm>
            <a:off x="6553200" y="1166813"/>
            <a:ext cx="2590800" cy="3065463"/>
          </a:xfrm>
          <a:prstGeom prst="rect">
            <a:avLst/>
          </a:prstGeom>
          <a:noFill/>
          <a:ln w="9525">
            <a:noFill/>
            <a:miter lim="800000"/>
          </a:ln>
          <a:effectLst/>
        </p:spPr>
        <p:txBody>
          <a:bodyPr>
            <a:spAutoFit/>
          </a:bodyPr>
          <a:lstStyle/>
          <a:p>
            <a:pPr marL="342900" marR="0" indent="-342900" algn="ctr" defTabSz="914400" eaLnBrk="1" hangingPunct="1">
              <a:spcBef>
                <a:spcPct val="50000"/>
              </a:spcBef>
              <a:buClrTx/>
              <a:buSzTx/>
              <a:buFont typeface="Wingdings" panose="05000000000000000000" pitchFamily="2" charset="2"/>
              <a:buNone/>
              <a:defRPr/>
            </a:pPr>
            <a:r>
              <a:rPr kumimoji="0" lang="zh-CN" altLang="en-US" sz="30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第四阶段</a:t>
            </a:r>
            <a:endParaRPr kumimoji="0" lang="zh-CN" altLang="en-US" sz="3000"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强大的桌面系统</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面向对象技术</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en-US" altLang="zh-CN"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ES/AI</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并行计算</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L="342900" marR="0" indent="-342900" algn="ctr" defTabSz="914400" eaLnBrk="1" hangingPunct="1">
              <a:spcBef>
                <a:spcPct val="50000"/>
              </a:spcBef>
              <a:buClrTx/>
              <a:buSzTx/>
              <a:buFontTx/>
              <a:buNone/>
              <a:defRPr/>
            </a:pPr>
            <a:r>
              <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网络计算机</a:t>
            </a:r>
            <a:endParaRPr kumimoji="0" lang="zh-CN" altLang="en-US" sz="2200"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p:txBody>
      </p:sp>
      <p:grpSp>
        <p:nvGrpSpPr>
          <p:cNvPr id="40967" name="Group 3"/>
          <p:cNvGrpSpPr/>
          <p:nvPr/>
        </p:nvGrpSpPr>
        <p:grpSpPr>
          <a:xfrm>
            <a:off x="0" y="4395788"/>
            <a:ext cx="9221788" cy="1525587"/>
            <a:chOff x="-1" y="2976"/>
            <a:chExt cx="5809" cy="961"/>
          </a:xfrm>
        </p:grpSpPr>
        <p:sp>
          <p:nvSpPr>
            <p:cNvPr id="40968" name="Line 4"/>
            <p:cNvSpPr/>
            <p:nvPr/>
          </p:nvSpPr>
          <p:spPr>
            <a:xfrm>
              <a:off x="0" y="3600"/>
              <a:ext cx="5760" cy="0"/>
            </a:xfrm>
            <a:prstGeom prst="line">
              <a:avLst/>
            </a:prstGeom>
            <a:ln w="38100" cap="flat" cmpd="sng">
              <a:solidFill>
                <a:schemeClr val="tx1"/>
              </a:solidFill>
              <a:prstDash val="solid"/>
              <a:headEnd type="none" w="sm" len="sm"/>
              <a:tailEnd type="none" w="sm" len="sm"/>
            </a:ln>
          </p:spPr>
        </p:sp>
        <p:sp>
          <p:nvSpPr>
            <p:cNvPr id="40969" name="Text Box 5"/>
            <p:cNvSpPr txBox="1"/>
            <p:nvPr/>
          </p:nvSpPr>
          <p:spPr>
            <a:xfrm>
              <a:off x="912" y="3610"/>
              <a:ext cx="624" cy="327"/>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a:spcBef>
                  <a:spcPct val="50000"/>
                </a:spcBef>
                <a:buFontTx/>
                <a:buNone/>
              </a:pPr>
              <a:r>
                <a:rPr lang="zh-CN" altLang="en-US" b="0" dirty="0">
                  <a:solidFill>
                    <a:schemeClr val="tx1"/>
                  </a:solidFill>
                  <a:latin typeface="Times New Roman" panose="02020603050405020304" pitchFamily="18" charset="0"/>
                </a:rPr>
                <a:t>1960</a:t>
              </a:r>
              <a:endParaRPr lang="zh-CN" altLang="en-US" b="0" dirty="0">
                <a:solidFill>
                  <a:schemeClr val="tx1"/>
                </a:solidFill>
                <a:latin typeface="Times New Roman" panose="02020603050405020304" pitchFamily="18" charset="0"/>
              </a:endParaRPr>
            </a:p>
          </p:txBody>
        </p:sp>
        <p:sp>
          <p:nvSpPr>
            <p:cNvPr id="40970" name="Text Box 6"/>
            <p:cNvSpPr txBox="1"/>
            <p:nvPr/>
          </p:nvSpPr>
          <p:spPr>
            <a:xfrm>
              <a:off x="1968" y="3610"/>
              <a:ext cx="624" cy="327"/>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a:spcBef>
                  <a:spcPct val="50000"/>
                </a:spcBef>
                <a:buFontTx/>
                <a:buNone/>
              </a:pPr>
              <a:r>
                <a:rPr lang="zh-CN" altLang="en-US" b="0" dirty="0">
                  <a:solidFill>
                    <a:schemeClr val="tx1"/>
                  </a:solidFill>
                  <a:latin typeface="Times New Roman" panose="02020603050405020304" pitchFamily="18" charset="0"/>
                </a:rPr>
                <a:t>1970</a:t>
              </a:r>
              <a:endParaRPr lang="zh-CN" altLang="en-US" b="0" dirty="0">
                <a:solidFill>
                  <a:schemeClr val="tx1"/>
                </a:solidFill>
                <a:latin typeface="Times New Roman" panose="02020603050405020304" pitchFamily="18" charset="0"/>
              </a:endParaRPr>
            </a:p>
          </p:txBody>
        </p:sp>
        <p:sp>
          <p:nvSpPr>
            <p:cNvPr id="40971" name="Text Box 7"/>
            <p:cNvSpPr txBox="1"/>
            <p:nvPr/>
          </p:nvSpPr>
          <p:spPr>
            <a:xfrm>
              <a:off x="3072" y="3610"/>
              <a:ext cx="624" cy="327"/>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a:spcBef>
                  <a:spcPct val="50000"/>
                </a:spcBef>
                <a:buFontTx/>
                <a:buNone/>
              </a:pPr>
              <a:r>
                <a:rPr lang="zh-CN" altLang="en-US" b="0" dirty="0">
                  <a:solidFill>
                    <a:schemeClr val="tx1"/>
                  </a:solidFill>
                  <a:latin typeface="Times New Roman" panose="02020603050405020304" pitchFamily="18" charset="0"/>
                </a:rPr>
                <a:t>1980</a:t>
              </a:r>
              <a:endParaRPr lang="zh-CN" altLang="en-US" b="0" dirty="0">
                <a:solidFill>
                  <a:schemeClr val="tx1"/>
                </a:solidFill>
                <a:latin typeface="Times New Roman" panose="02020603050405020304" pitchFamily="18" charset="0"/>
              </a:endParaRPr>
            </a:p>
          </p:txBody>
        </p:sp>
        <p:sp>
          <p:nvSpPr>
            <p:cNvPr id="40972" name="Text Box 8"/>
            <p:cNvSpPr txBox="1"/>
            <p:nvPr/>
          </p:nvSpPr>
          <p:spPr>
            <a:xfrm>
              <a:off x="4128" y="3610"/>
              <a:ext cx="624" cy="327"/>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a:spcBef>
                  <a:spcPct val="50000"/>
                </a:spcBef>
                <a:buFontTx/>
                <a:buNone/>
              </a:pPr>
              <a:r>
                <a:rPr lang="zh-CN" altLang="en-US" b="0" dirty="0">
                  <a:solidFill>
                    <a:schemeClr val="tx1"/>
                  </a:solidFill>
                  <a:latin typeface="Times New Roman" panose="02020603050405020304" pitchFamily="18" charset="0"/>
                </a:rPr>
                <a:t>1990</a:t>
              </a:r>
              <a:endParaRPr lang="zh-CN" altLang="en-US" b="0" dirty="0">
                <a:solidFill>
                  <a:schemeClr val="tx1"/>
                </a:solidFill>
                <a:latin typeface="Times New Roman" panose="02020603050405020304" pitchFamily="18" charset="0"/>
              </a:endParaRPr>
            </a:p>
          </p:txBody>
        </p:sp>
        <p:sp>
          <p:nvSpPr>
            <p:cNvPr id="40973" name="Text Box 9"/>
            <p:cNvSpPr txBox="1"/>
            <p:nvPr/>
          </p:nvSpPr>
          <p:spPr>
            <a:xfrm>
              <a:off x="5184" y="3610"/>
              <a:ext cx="624" cy="327"/>
            </a:xfrm>
            <a:prstGeom prst="rect">
              <a:avLst/>
            </a:prstGeom>
            <a:noFill/>
            <a:ln w="12700">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a:spcBef>
                  <a:spcPct val="50000"/>
                </a:spcBef>
                <a:buFontTx/>
                <a:buNone/>
              </a:pPr>
              <a:r>
                <a:rPr lang="zh-CN" altLang="en-US" b="0" dirty="0">
                  <a:solidFill>
                    <a:schemeClr val="tx1"/>
                  </a:solidFill>
                  <a:latin typeface="Times New Roman" panose="02020603050405020304" pitchFamily="18" charset="0"/>
                </a:rPr>
                <a:t>2000</a:t>
              </a:r>
              <a:endParaRPr lang="zh-CN" altLang="en-US" b="0" dirty="0">
                <a:solidFill>
                  <a:schemeClr val="tx1"/>
                </a:solidFill>
                <a:latin typeface="Times New Roman" panose="02020603050405020304" pitchFamily="18" charset="0"/>
              </a:endParaRPr>
            </a:p>
          </p:txBody>
        </p:sp>
        <p:sp>
          <p:nvSpPr>
            <p:cNvPr id="40974" name="Line 10"/>
            <p:cNvSpPr/>
            <p:nvPr/>
          </p:nvSpPr>
          <p:spPr>
            <a:xfrm>
              <a:off x="0" y="3553"/>
              <a:ext cx="0" cy="144"/>
            </a:xfrm>
            <a:prstGeom prst="line">
              <a:avLst/>
            </a:prstGeom>
            <a:ln w="38100" cap="flat" cmpd="sng">
              <a:solidFill>
                <a:schemeClr val="tx1"/>
              </a:solidFill>
              <a:prstDash val="solid"/>
              <a:headEnd type="none" w="sm" len="sm"/>
              <a:tailEnd type="none" w="sm" len="sm"/>
            </a:ln>
          </p:spPr>
        </p:sp>
        <p:sp>
          <p:nvSpPr>
            <p:cNvPr id="40975" name="Line 11"/>
            <p:cNvSpPr/>
            <p:nvPr/>
          </p:nvSpPr>
          <p:spPr>
            <a:xfrm>
              <a:off x="1200" y="3553"/>
              <a:ext cx="0" cy="144"/>
            </a:xfrm>
            <a:prstGeom prst="line">
              <a:avLst/>
            </a:prstGeom>
            <a:ln w="38100" cap="flat" cmpd="sng">
              <a:solidFill>
                <a:schemeClr val="tx1"/>
              </a:solidFill>
              <a:prstDash val="solid"/>
              <a:headEnd type="none" w="sm" len="sm"/>
              <a:tailEnd type="none" w="sm" len="sm"/>
            </a:ln>
          </p:spPr>
        </p:sp>
        <p:sp>
          <p:nvSpPr>
            <p:cNvPr id="40976" name="Line 12"/>
            <p:cNvSpPr/>
            <p:nvPr/>
          </p:nvSpPr>
          <p:spPr>
            <a:xfrm>
              <a:off x="2256" y="3553"/>
              <a:ext cx="0" cy="144"/>
            </a:xfrm>
            <a:prstGeom prst="line">
              <a:avLst/>
            </a:prstGeom>
            <a:ln w="38100" cap="flat" cmpd="sng">
              <a:solidFill>
                <a:schemeClr val="tx1"/>
              </a:solidFill>
              <a:prstDash val="solid"/>
              <a:headEnd type="none" w="sm" len="sm"/>
              <a:tailEnd type="none" w="sm" len="sm"/>
            </a:ln>
          </p:spPr>
        </p:sp>
        <p:sp>
          <p:nvSpPr>
            <p:cNvPr id="40977" name="Line 13"/>
            <p:cNvSpPr/>
            <p:nvPr/>
          </p:nvSpPr>
          <p:spPr>
            <a:xfrm>
              <a:off x="3360" y="3553"/>
              <a:ext cx="0" cy="144"/>
            </a:xfrm>
            <a:prstGeom prst="line">
              <a:avLst/>
            </a:prstGeom>
            <a:ln w="38100" cap="flat" cmpd="sng">
              <a:solidFill>
                <a:schemeClr val="tx1"/>
              </a:solidFill>
              <a:prstDash val="solid"/>
              <a:headEnd type="none" w="sm" len="sm"/>
              <a:tailEnd type="none" w="sm" len="sm"/>
            </a:ln>
          </p:spPr>
        </p:sp>
        <p:sp>
          <p:nvSpPr>
            <p:cNvPr id="40978" name="Line 14"/>
            <p:cNvSpPr/>
            <p:nvPr/>
          </p:nvSpPr>
          <p:spPr>
            <a:xfrm>
              <a:off x="4416" y="3553"/>
              <a:ext cx="0" cy="144"/>
            </a:xfrm>
            <a:prstGeom prst="line">
              <a:avLst/>
            </a:prstGeom>
            <a:ln w="38100" cap="flat" cmpd="sng">
              <a:solidFill>
                <a:schemeClr val="tx1"/>
              </a:solidFill>
              <a:prstDash val="solid"/>
              <a:headEnd type="none" w="sm" len="sm"/>
              <a:tailEnd type="none" w="sm" len="sm"/>
            </a:ln>
          </p:spPr>
        </p:sp>
        <p:sp>
          <p:nvSpPr>
            <p:cNvPr id="40979" name="Line 15"/>
            <p:cNvSpPr/>
            <p:nvPr/>
          </p:nvSpPr>
          <p:spPr>
            <a:xfrm>
              <a:off x="5712" y="3553"/>
              <a:ext cx="0" cy="144"/>
            </a:xfrm>
            <a:prstGeom prst="line">
              <a:avLst/>
            </a:prstGeom>
            <a:ln w="38100" cap="flat" cmpd="sng">
              <a:solidFill>
                <a:schemeClr val="tx1"/>
              </a:solidFill>
              <a:prstDash val="solid"/>
              <a:headEnd type="none" w="sm" len="sm"/>
              <a:tailEnd type="none" w="sm" len="sm"/>
            </a:ln>
          </p:spPr>
        </p:sp>
        <p:sp>
          <p:nvSpPr>
            <p:cNvPr id="40980" name="AutoShape 16"/>
            <p:cNvSpPr/>
            <p:nvPr/>
          </p:nvSpPr>
          <p:spPr>
            <a:xfrm rot="5418815">
              <a:off x="2062" y="2352"/>
              <a:ext cx="143" cy="1486"/>
            </a:xfrm>
            <a:prstGeom prst="leftBrace">
              <a:avLst>
                <a:gd name="adj1" fmla="val 86596"/>
                <a:gd name="adj2" fmla="val 50176"/>
              </a:avLst>
            </a:prstGeom>
            <a:noFill/>
            <a:ln w="38100" cap="flat"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40981" name="AutoShape 17"/>
            <p:cNvSpPr/>
            <p:nvPr/>
          </p:nvSpPr>
          <p:spPr>
            <a:xfrm rot="5418815">
              <a:off x="4701" y="2112"/>
              <a:ext cx="190" cy="1917"/>
            </a:xfrm>
            <a:prstGeom prst="leftBrace">
              <a:avLst>
                <a:gd name="adj1" fmla="val 84078"/>
                <a:gd name="adj2" fmla="val 50176"/>
              </a:avLst>
            </a:prstGeom>
            <a:noFill/>
            <a:ln w="38100" cap="flat"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40982" name="Rectangle 18" descr="轮廓式菱形"/>
            <p:cNvSpPr/>
            <p:nvPr/>
          </p:nvSpPr>
          <p:spPr>
            <a:xfrm>
              <a:off x="1392" y="3168"/>
              <a:ext cx="1488" cy="384"/>
            </a:xfrm>
            <a:prstGeom prst="rect">
              <a:avLst/>
            </a:prstGeom>
            <a:blipFill rotWithShape="0">
              <a:blip r:embed="rId1"/>
            </a:blipFill>
            <a:ln w="12700" cap="flat" cmpd="sng">
              <a:pattFill prst="zigZag">
                <a:fgClr>
                  <a:srgbClr val="FC0128"/>
                </a:fgClr>
                <a:bgClr>
                  <a:schemeClr val="bg2"/>
                </a:bgClr>
              </a:patt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40983" name="Rectangle 19" descr="宽下对角线"/>
            <p:cNvSpPr/>
            <p:nvPr/>
          </p:nvSpPr>
          <p:spPr>
            <a:xfrm>
              <a:off x="0" y="3360"/>
              <a:ext cx="1584" cy="192"/>
            </a:xfrm>
            <a:prstGeom prst="rect">
              <a:avLst/>
            </a:prstGeom>
            <a:blipFill rotWithShape="0">
              <a:blip r:embed="rId2"/>
            </a:blipFill>
            <a:ln w="12700" cap="flat" cmpd="sng">
              <a:pattFill prst="zigZag">
                <a:fgClr>
                  <a:srgbClr val="FC0128"/>
                </a:fgClr>
                <a:bgClr>
                  <a:schemeClr val="bg2"/>
                </a:bgClr>
              </a:patt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40984" name="AutoShape 20"/>
            <p:cNvSpPr/>
            <p:nvPr/>
          </p:nvSpPr>
          <p:spPr>
            <a:xfrm rot="5418815">
              <a:off x="717" y="2497"/>
              <a:ext cx="144" cy="1581"/>
            </a:xfrm>
            <a:prstGeom prst="leftBrace">
              <a:avLst>
                <a:gd name="adj1" fmla="val 91493"/>
                <a:gd name="adj2" fmla="val 50176"/>
              </a:avLst>
            </a:prstGeom>
            <a:noFill/>
            <a:ln w="38100" cap="flat"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40985" name="Rectangle 21" descr="小网格"/>
            <p:cNvSpPr/>
            <p:nvPr/>
          </p:nvSpPr>
          <p:spPr>
            <a:xfrm>
              <a:off x="3792" y="3168"/>
              <a:ext cx="1968" cy="384"/>
            </a:xfrm>
            <a:prstGeom prst="rect">
              <a:avLst/>
            </a:prstGeom>
            <a:blipFill rotWithShape="0">
              <a:blip r:embed="rId3"/>
            </a:blipFill>
            <a:ln w="12700" cap="flat" cmpd="sng">
              <a:pattFill prst="zigZag">
                <a:fgClr>
                  <a:srgbClr val="FC0128"/>
                </a:fgClr>
                <a:bgClr>
                  <a:schemeClr val="bg2"/>
                </a:bgClr>
              </a:patt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40986" name="Rectangle 22" descr="宽上对角线"/>
            <p:cNvSpPr/>
            <p:nvPr/>
          </p:nvSpPr>
          <p:spPr>
            <a:xfrm>
              <a:off x="2640" y="3361"/>
              <a:ext cx="1536" cy="192"/>
            </a:xfrm>
            <a:prstGeom prst="rect">
              <a:avLst/>
            </a:prstGeom>
            <a:blipFill rotWithShape="0">
              <a:blip r:embed="rId4"/>
            </a:blip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40987" name="AutoShape 23"/>
            <p:cNvSpPr/>
            <p:nvPr/>
          </p:nvSpPr>
          <p:spPr>
            <a:xfrm rot="5418815">
              <a:off x="3357" y="2543"/>
              <a:ext cx="95" cy="1536"/>
            </a:xfrm>
            <a:prstGeom prst="leftBrace">
              <a:avLst>
                <a:gd name="adj1" fmla="val 134736"/>
                <a:gd name="adj2" fmla="val 50176"/>
              </a:avLst>
            </a:prstGeom>
            <a:noFill/>
            <a:ln w="38100" cap="flat"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7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7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7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9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05" grpId="0"/>
      <p:bldP spid="199707" grpId="0"/>
      <p:bldP spid="199708" grpId="0"/>
      <p:bldP spid="1997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882650" y="57150"/>
            <a:ext cx="7291388" cy="604838"/>
          </a:xfrm>
          <a:ln/>
        </p:spPr>
        <p:txBody>
          <a:bodyPr vert="horz" wrap="square" lIns="91440" tIns="45720" rIns="91440" bIns="45720" anchor="b" anchorCtr="0"/>
          <a:p>
            <a:pPr algn="ctr" eaLnBrk="1" hangingPunct="1"/>
            <a:r>
              <a:rPr lang="zh-CN" altLang="en-US" sz="3600" dirty="0"/>
              <a:t>软件开发的发展过程</a:t>
            </a:r>
            <a:endParaRPr lang="zh-CN" altLang="en-US" sz="3600" dirty="0"/>
          </a:p>
        </p:txBody>
      </p:sp>
      <p:sp>
        <p:nvSpPr>
          <p:cNvPr id="131075" name="Rectangle 3"/>
          <p:cNvSpPr>
            <a:spLocks noGrp="1"/>
          </p:cNvSpPr>
          <p:nvPr>
            <p:ph idx="1"/>
          </p:nvPr>
        </p:nvSpPr>
        <p:spPr>
          <a:xfrm>
            <a:off x="0" y="3268663"/>
            <a:ext cx="3048000" cy="838200"/>
          </a:xfrm>
          <a:ln/>
        </p:spPr>
        <p:txBody>
          <a:bodyPr vert="horz" wrap="square" lIns="91440" tIns="45720" rIns="91440" bIns="45720" anchor="t" anchorCtr="0"/>
          <a:p>
            <a:pPr marL="0" indent="0" algn="ctr" eaLnBrk="1" hangingPunct="1">
              <a:lnSpc>
                <a:spcPct val="90000"/>
              </a:lnSpc>
            </a:pPr>
            <a:r>
              <a:rPr lang="zh-CN" altLang="en-US" sz="2400" dirty="0"/>
              <a:t>  </a:t>
            </a:r>
            <a:r>
              <a:rPr lang="zh-CN" altLang="en-US" dirty="0">
                <a:solidFill>
                  <a:schemeClr val="tx1"/>
                </a:solidFill>
              </a:rPr>
              <a:t>计算机系统与计算机应用发展</a:t>
            </a:r>
            <a:endParaRPr lang="zh-CN" altLang="en-US" dirty="0"/>
          </a:p>
        </p:txBody>
      </p:sp>
      <p:sp>
        <p:nvSpPr>
          <p:cNvPr id="131076" name="Line 4"/>
          <p:cNvSpPr/>
          <p:nvPr/>
        </p:nvSpPr>
        <p:spPr>
          <a:xfrm>
            <a:off x="2971800" y="3725863"/>
            <a:ext cx="762000" cy="0"/>
          </a:xfrm>
          <a:prstGeom prst="line">
            <a:avLst/>
          </a:prstGeom>
          <a:ln w="9525" cap="flat" cmpd="sng">
            <a:solidFill>
              <a:schemeClr val="tx1"/>
            </a:solidFill>
            <a:prstDash val="solid"/>
            <a:headEnd type="none" w="med" len="med"/>
            <a:tailEnd type="arrow" w="med" len="med"/>
          </a:ln>
        </p:spPr>
      </p:sp>
      <p:sp>
        <p:nvSpPr>
          <p:cNvPr id="131077" name="Rectangle 5"/>
          <p:cNvSpPr/>
          <p:nvPr/>
        </p:nvSpPr>
        <p:spPr>
          <a:xfrm>
            <a:off x="3600450" y="3268663"/>
            <a:ext cx="2114550" cy="8382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19050" algn="ctr" eaLnBrk="1" hangingPunct="1">
              <a:spcBef>
                <a:spcPct val="0"/>
              </a:spcBef>
              <a:buFontTx/>
              <a:buNone/>
            </a:pPr>
            <a:r>
              <a:rPr lang="zh-CN" altLang="en-US" dirty="0">
                <a:solidFill>
                  <a:schemeClr val="tx1"/>
                </a:solidFill>
                <a:latin typeface="Times New Roman" panose="02020603050405020304" pitchFamily="18" charset="0"/>
              </a:rPr>
              <a:t>软件数量多规模大</a:t>
            </a:r>
            <a:endParaRPr lang="zh-CN" altLang="en-US" dirty="0">
              <a:solidFill>
                <a:schemeClr val="tx1"/>
              </a:solidFill>
              <a:latin typeface="Times New Roman" panose="02020603050405020304" pitchFamily="18" charset="0"/>
            </a:endParaRPr>
          </a:p>
        </p:txBody>
      </p:sp>
      <p:sp>
        <p:nvSpPr>
          <p:cNvPr id="131078" name="Rectangle 6"/>
          <p:cNvSpPr/>
          <p:nvPr/>
        </p:nvSpPr>
        <p:spPr>
          <a:xfrm>
            <a:off x="6172200" y="3192463"/>
            <a:ext cx="2133600" cy="8382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r>
              <a:rPr lang="zh-CN" altLang="en-US" dirty="0">
                <a:solidFill>
                  <a:schemeClr val="tx1"/>
                </a:solidFill>
                <a:latin typeface="Times New Roman" panose="02020603050405020304" pitchFamily="18" charset="0"/>
              </a:rPr>
              <a:t> 软件成本高质量低</a:t>
            </a:r>
            <a:endParaRPr lang="zh-CN" altLang="en-US" dirty="0">
              <a:solidFill>
                <a:schemeClr val="tx1"/>
              </a:solidFill>
              <a:latin typeface="Times New Roman" panose="02020603050405020304" pitchFamily="18" charset="0"/>
            </a:endParaRPr>
          </a:p>
        </p:txBody>
      </p:sp>
      <p:sp>
        <p:nvSpPr>
          <p:cNvPr id="131079" name="Line 7"/>
          <p:cNvSpPr/>
          <p:nvPr/>
        </p:nvSpPr>
        <p:spPr>
          <a:xfrm>
            <a:off x="5791200" y="3725863"/>
            <a:ext cx="762000" cy="0"/>
          </a:xfrm>
          <a:prstGeom prst="line">
            <a:avLst/>
          </a:prstGeom>
          <a:ln w="9525" cap="flat" cmpd="sng">
            <a:solidFill>
              <a:schemeClr val="tx1"/>
            </a:solidFill>
            <a:prstDash val="solid"/>
            <a:headEnd type="none" w="med" len="med"/>
            <a:tailEnd type="arrow" w="med" len="med"/>
          </a:ln>
        </p:spPr>
      </p:sp>
      <p:sp>
        <p:nvSpPr>
          <p:cNvPr id="131080" name="Rectangle 8"/>
          <p:cNvSpPr/>
          <p:nvPr/>
        </p:nvSpPr>
        <p:spPr>
          <a:xfrm>
            <a:off x="0" y="4411663"/>
            <a:ext cx="2743200" cy="5334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0"/>
              </a:spcBef>
              <a:buFontTx/>
              <a:buNone/>
            </a:pPr>
            <a:r>
              <a:rPr lang="zh-CN" altLang="en-US" b="0" dirty="0">
                <a:solidFill>
                  <a:schemeClr val="tx1"/>
                </a:solidFill>
                <a:latin typeface="Times New Roman" panose="02020603050405020304" pitchFamily="18" charset="0"/>
              </a:rPr>
              <a:t>个体化软件开发</a:t>
            </a:r>
            <a:endParaRPr lang="zh-CN" altLang="en-US" b="0" dirty="0">
              <a:solidFill>
                <a:schemeClr val="tx1"/>
              </a:solidFill>
              <a:latin typeface="Times New Roman" panose="02020603050405020304" pitchFamily="18" charset="0"/>
            </a:endParaRPr>
          </a:p>
        </p:txBody>
      </p:sp>
      <p:sp>
        <p:nvSpPr>
          <p:cNvPr id="131081" name="Line 9"/>
          <p:cNvSpPr/>
          <p:nvPr/>
        </p:nvSpPr>
        <p:spPr>
          <a:xfrm>
            <a:off x="2590800" y="4716463"/>
            <a:ext cx="762000" cy="0"/>
          </a:xfrm>
          <a:prstGeom prst="line">
            <a:avLst/>
          </a:prstGeom>
          <a:ln w="9525" cap="flat" cmpd="sng">
            <a:solidFill>
              <a:schemeClr val="tx1"/>
            </a:solidFill>
            <a:prstDash val="solid"/>
            <a:headEnd type="none" w="med" len="med"/>
            <a:tailEnd type="arrow" w="med" len="med"/>
          </a:ln>
        </p:spPr>
      </p:sp>
      <p:sp>
        <p:nvSpPr>
          <p:cNvPr id="131082" name="Rectangle 10"/>
          <p:cNvSpPr/>
          <p:nvPr/>
        </p:nvSpPr>
        <p:spPr>
          <a:xfrm>
            <a:off x="3276600" y="4411663"/>
            <a:ext cx="2362200" cy="5334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0"/>
              </a:spcBef>
              <a:buFontTx/>
              <a:buNone/>
            </a:pPr>
            <a:r>
              <a:rPr lang="zh-CN" altLang="en-US" b="0" dirty="0">
                <a:solidFill>
                  <a:schemeClr val="tx1"/>
                </a:solidFill>
                <a:latin typeface="Times New Roman" panose="02020603050405020304" pitchFamily="18" charset="0"/>
              </a:rPr>
              <a:t>软件维护困难</a:t>
            </a:r>
            <a:endParaRPr lang="zh-CN" altLang="en-US" b="0" dirty="0">
              <a:solidFill>
                <a:schemeClr val="tx1"/>
              </a:solidFill>
              <a:latin typeface="Times New Roman" panose="02020603050405020304" pitchFamily="18" charset="0"/>
            </a:endParaRPr>
          </a:p>
        </p:txBody>
      </p:sp>
      <p:sp>
        <p:nvSpPr>
          <p:cNvPr id="131083" name="AutoShape 11"/>
          <p:cNvSpPr/>
          <p:nvPr/>
        </p:nvSpPr>
        <p:spPr>
          <a:xfrm>
            <a:off x="8686800" y="3497263"/>
            <a:ext cx="152400" cy="1524000"/>
          </a:xfrm>
          <a:prstGeom prst="rightBrace">
            <a:avLst>
              <a:gd name="adj1" fmla="val 83333"/>
              <a:gd name="adj2" fmla="val 4875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b="0" dirty="0">
              <a:solidFill>
                <a:schemeClr val="tx1"/>
              </a:solidFill>
              <a:latin typeface="Times New Roman" panose="02020603050405020304" pitchFamily="18" charset="0"/>
            </a:endParaRPr>
          </a:p>
        </p:txBody>
      </p:sp>
      <p:sp>
        <p:nvSpPr>
          <p:cNvPr id="131084" name="Line 12"/>
          <p:cNvSpPr/>
          <p:nvPr/>
        </p:nvSpPr>
        <p:spPr>
          <a:xfrm>
            <a:off x="1219200" y="5402263"/>
            <a:ext cx="762000" cy="0"/>
          </a:xfrm>
          <a:prstGeom prst="line">
            <a:avLst/>
          </a:prstGeom>
          <a:ln w="9525" cap="flat" cmpd="sng">
            <a:solidFill>
              <a:schemeClr val="tx1"/>
            </a:solidFill>
            <a:prstDash val="solid"/>
            <a:headEnd type="none" w="med" len="med"/>
            <a:tailEnd type="arrow" w="med" len="med"/>
          </a:ln>
        </p:spPr>
      </p:sp>
      <p:sp>
        <p:nvSpPr>
          <p:cNvPr id="131085" name="Rectangle 13"/>
          <p:cNvSpPr/>
          <p:nvPr/>
        </p:nvSpPr>
        <p:spPr>
          <a:xfrm>
            <a:off x="2133600" y="5097463"/>
            <a:ext cx="1828800" cy="5334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0"/>
              </a:spcBef>
              <a:buFontTx/>
              <a:buNone/>
            </a:pPr>
            <a:r>
              <a:rPr lang="zh-CN" altLang="en-US" b="0" dirty="0">
                <a:solidFill>
                  <a:schemeClr val="tx1"/>
                </a:solidFill>
                <a:latin typeface="Times New Roman" panose="02020603050405020304" pitchFamily="18" charset="0"/>
              </a:rPr>
              <a:t>软件危机</a:t>
            </a:r>
            <a:endParaRPr lang="zh-CN" altLang="en-US" b="0" dirty="0">
              <a:solidFill>
                <a:schemeClr val="tx1"/>
              </a:solidFill>
              <a:latin typeface="Times New Roman" panose="02020603050405020304" pitchFamily="18" charset="0"/>
            </a:endParaRPr>
          </a:p>
        </p:txBody>
      </p:sp>
      <p:sp>
        <p:nvSpPr>
          <p:cNvPr id="131086" name="Line 14"/>
          <p:cNvSpPr/>
          <p:nvPr/>
        </p:nvSpPr>
        <p:spPr>
          <a:xfrm>
            <a:off x="4191000" y="5402263"/>
            <a:ext cx="762000" cy="0"/>
          </a:xfrm>
          <a:prstGeom prst="line">
            <a:avLst/>
          </a:prstGeom>
          <a:ln w="9525" cap="flat" cmpd="sng">
            <a:solidFill>
              <a:schemeClr val="tx1"/>
            </a:solidFill>
            <a:prstDash val="solid"/>
            <a:headEnd type="none" w="med" len="med"/>
            <a:tailEnd type="arrow" w="med" len="med"/>
          </a:ln>
        </p:spPr>
      </p:sp>
      <p:sp>
        <p:nvSpPr>
          <p:cNvPr id="131087" name="Rectangle 15"/>
          <p:cNvSpPr/>
          <p:nvPr/>
        </p:nvSpPr>
        <p:spPr>
          <a:xfrm>
            <a:off x="5029200" y="5097463"/>
            <a:ext cx="1981200" cy="5334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0"/>
              </a:spcBef>
              <a:buFontTx/>
              <a:buNone/>
            </a:pPr>
            <a:r>
              <a:rPr lang="zh-CN" altLang="en-US" b="0" dirty="0">
                <a:solidFill>
                  <a:schemeClr val="tx1"/>
                </a:solidFill>
                <a:latin typeface="Times New Roman" panose="02020603050405020304" pitchFamily="18" charset="0"/>
              </a:rPr>
              <a:t>软件工程</a:t>
            </a:r>
            <a:endParaRPr lang="zh-CN" altLang="en-US" b="0" dirty="0">
              <a:solidFill>
                <a:schemeClr val="tx1"/>
              </a:solidFill>
              <a:latin typeface="Times New Roman" panose="02020603050405020304" pitchFamily="18" charset="0"/>
            </a:endParaRPr>
          </a:p>
        </p:txBody>
      </p:sp>
      <p:sp>
        <p:nvSpPr>
          <p:cNvPr id="131089" name="Rectangle 17"/>
          <p:cNvSpPr/>
          <p:nvPr/>
        </p:nvSpPr>
        <p:spPr>
          <a:xfrm>
            <a:off x="304800" y="1897063"/>
            <a:ext cx="8153400" cy="12128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lnSpc>
                <a:spcPct val="90000"/>
              </a:lnSpc>
              <a:spcBef>
                <a:spcPct val="50000"/>
              </a:spcBef>
            </a:pPr>
            <a:r>
              <a:rPr lang="zh-CN" altLang="en-US" sz="2400" b="0" dirty="0">
                <a:solidFill>
                  <a:schemeClr val="tx1"/>
                </a:solidFill>
                <a:latin typeface="楷体_GB2312" pitchFamily="49" charset="-122"/>
              </a:rPr>
              <a:t>   |          |         |        |</a:t>
            </a:r>
            <a:endParaRPr lang="zh-CN" altLang="en-US" sz="2400" b="0" dirty="0">
              <a:solidFill>
                <a:schemeClr val="tx1"/>
              </a:solidFill>
              <a:latin typeface="楷体_GB2312" pitchFamily="49" charset="-122"/>
            </a:endParaRPr>
          </a:p>
          <a:p>
            <a:pPr marL="0" lvl="0" indent="0" algn="ctr" eaLnBrk="1" hangingPunct="1">
              <a:lnSpc>
                <a:spcPct val="90000"/>
              </a:lnSpc>
              <a:spcBef>
                <a:spcPct val="50000"/>
              </a:spcBef>
            </a:pPr>
            <a:r>
              <a:rPr lang="zh-CN" altLang="en-US" sz="2400" b="0" dirty="0">
                <a:solidFill>
                  <a:schemeClr val="tx1"/>
                </a:solidFill>
                <a:latin typeface="楷体_GB2312" pitchFamily="49" charset="-122"/>
              </a:rPr>
              <a:t>独唱 --&gt; 小合唱 --&gt; 合唱--&gt;万人大合唱</a:t>
            </a:r>
            <a:endParaRPr lang="zh-CN" altLang="en-US" sz="2400" b="0" dirty="0">
              <a:solidFill>
                <a:schemeClr val="tx1"/>
              </a:solidFill>
              <a:latin typeface="楷体_GB2312" pitchFamily="49" charset="-122"/>
            </a:endParaRPr>
          </a:p>
        </p:txBody>
      </p:sp>
      <p:sp>
        <p:nvSpPr>
          <p:cNvPr id="131092" name="Line 20"/>
          <p:cNvSpPr/>
          <p:nvPr/>
        </p:nvSpPr>
        <p:spPr>
          <a:xfrm>
            <a:off x="5486400" y="4716463"/>
            <a:ext cx="762000" cy="0"/>
          </a:xfrm>
          <a:prstGeom prst="line">
            <a:avLst/>
          </a:prstGeom>
          <a:ln w="9525" cap="flat" cmpd="sng">
            <a:solidFill>
              <a:schemeClr val="tx1"/>
            </a:solidFill>
            <a:prstDash val="solid"/>
            <a:headEnd type="none" w="med" len="med"/>
            <a:tailEnd type="arrow" w="med" len="med"/>
          </a:ln>
        </p:spPr>
      </p:sp>
      <p:sp>
        <p:nvSpPr>
          <p:cNvPr id="131093" name="Rectangle 21"/>
          <p:cNvSpPr/>
          <p:nvPr/>
        </p:nvSpPr>
        <p:spPr>
          <a:xfrm>
            <a:off x="6248400" y="4411663"/>
            <a:ext cx="2362200" cy="5334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0"/>
              </a:spcBef>
              <a:buFontTx/>
              <a:buNone/>
            </a:pPr>
            <a:r>
              <a:rPr lang="zh-CN" altLang="en-US" b="0" dirty="0">
                <a:solidFill>
                  <a:schemeClr val="tx1"/>
                </a:solidFill>
                <a:latin typeface="Times New Roman" panose="02020603050405020304" pitchFamily="18" charset="0"/>
              </a:rPr>
              <a:t>软件不可维护</a:t>
            </a:r>
            <a:endParaRPr lang="zh-CN" altLang="en-US" b="0" dirty="0">
              <a:solidFill>
                <a:schemeClr val="tx1"/>
              </a:solidFill>
              <a:latin typeface="Times New Roman" panose="02020603050405020304" pitchFamily="18" charset="0"/>
            </a:endParaRPr>
          </a:p>
        </p:txBody>
      </p:sp>
      <p:sp>
        <p:nvSpPr>
          <p:cNvPr id="43027" name="Text Box 22"/>
          <p:cNvSpPr txBox="1"/>
          <p:nvPr/>
        </p:nvSpPr>
        <p:spPr>
          <a:xfrm>
            <a:off x="304800" y="1363663"/>
            <a:ext cx="25908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50000"/>
              </a:spcBef>
            </a:pPr>
            <a:endParaRPr lang="zh-CN" altLang="en-US" sz="2400" b="0" dirty="0">
              <a:solidFill>
                <a:schemeClr val="tx1"/>
              </a:solidFill>
              <a:latin typeface="Times New Roman" panose="02020603050405020304" pitchFamily="18" charset="0"/>
            </a:endParaRPr>
          </a:p>
        </p:txBody>
      </p:sp>
      <p:sp>
        <p:nvSpPr>
          <p:cNvPr id="131095" name="Text Box 23"/>
          <p:cNvSpPr txBox="1"/>
          <p:nvPr/>
        </p:nvSpPr>
        <p:spPr>
          <a:xfrm>
            <a:off x="381000" y="1287463"/>
            <a:ext cx="22860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50000"/>
              </a:spcBef>
            </a:pPr>
            <a:r>
              <a:rPr lang="zh-CN" altLang="en-US" sz="2400" b="0" dirty="0">
                <a:solidFill>
                  <a:schemeClr val="tx1"/>
                </a:solidFill>
                <a:latin typeface="Times New Roman" panose="02020603050405020304" pitchFamily="18" charset="0"/>
              </a:rPr>
              <a:t>简单程序</a:t>
            </a:r>
            <a:r>
              <a:rPr lang="zh-CN" altLang="en-US" sz="2400" b="0" dirty="0">
                <a:solidFill>
                  <a:schemeClr val="tx1"/>
                </a:solidFill>
                <a:latin typeface="Times New Roman" panose="02020603050405020304" pitchFamily="18" charset="0"/>
                <a:sym typeface="Symbol" panose="05050102010706020507" pitchFamily="18" charset="2"/>
              </a:rPr>
              <a:t></a:t>
            </a:r>
            <a:endParaRPr lang="en-US" altLang="zh-CN" sz="2400" b="0" dirty="0">
              <a:solidFill>
                <a:schemeClr val="tx1"/>
              </a:solidFill>
              <a:latin typeface="Times New Roman" panose="02020603050405020304" pitchFamily="18" charset="0"/>
              <a:sym typeface="Symbol" panose="05050102010706020507" pitchFamily="18" charset="2"/>
            </a:endParaRPr>
          </a:p>
        </p:txBody>
      </p:sp>
      <p:sp>
        <p:nvSpPr>
          <p:cNvPr id="131096" name="Text Box 24"/>
          <p:cNvSpPr txBox="1"/>
          <p:nvPr/>
        </p:nvSpPr>
        <p:spPr>
          <a:xfrm>
            <a:off x="2514600" y="1287463"/>
            <a:ext cx="26670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50000"/>
              </a:spcBef>
            </a:pPr>
            <a:r>
              <a:rPr lang="zh-CN" altLang="en-US" sz="2400" b="0" dirty="0">
                <a:solidFill>
                  <a:schemeClr val="tx1"/>
                </a:solidFill>
                <a:latin typeface="Times New Roman" panose="02020603050405020304" pitchFamily="18" charset="0"/>
              </a:rPr>
              <a:t>较复杂程序</a:t>
            </a:r>
            <a:r>
              <a:rPr lang="zh-CN" altLang="en-US" sz="2400" b="0" dirty="0">
                <a:solidFill>
                  <a:schemeClr val="tx1"/>
                </a:solidFill>
                <a:latin typeface="Times New Roman" panose="02020603050405020304" pitchFamily="18" charset="0"/>
                <a:sym typeface="Symbol" panose="05050102010706020507" pitchFamily="18" charset="2"/>
              </a:rPr>
              <a:t></a:t>
            </a:r>
            <a:endParaRPr lang="en-US" altLang="zh-CN" sz="2400" b="0" dirty="0">
              <a:solidFill>
                <a:schemeClr val="tx1"/>
              </a:solidFill>
              <a:latin typeface="Times New Roman" panose="02020603050405020304" pitchFamily="18" charset="0"/>
              <a:sym typeface="Symbol" panose="05050102010706020507" pitchFamily="18" charset="2"/>
            </a:endParaRPr>
          </a:p>
        </p:txBody>
      </p:sp>
      <p:sp>
        <p:nvSpPr>
          <p:cNvPr id="131097" name="Text Box 25"/>
          <p:cNvSpPr txBox="1"/>
          <p:nvPr/>
        </p:nvSpPr>
        <p:spPr>
          <a:xfrm>
            <a:off x="4953000" y="1287463"/>
            <a:ext cx="14478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50000"/>
              </a:spcBef>
            </a:pPr>
            <a:r>
              <a:rPr lang="zh-CN" altLang="en-US" sz="2400" b="0" dirty="0">
                <a:solidFill>
                  <a:schemeClr val="tx1"/>
                </a:solidFill>
                <a:latin typeface="Times New Roman" panose="02020603050405020304" pitchFamily="18" charset="0"/>
              </a:rPr>
              <a:t>软件</a:t>
            </a:r>
            <a:r>
              <a:rPr lang="zh-CN" altLang="en-US" sz="2400" b="0" dirty="0">
                <a:solidFill>
                  <a:schemeClr val="tx1"/>
                </a:solidFill>
                <a:latin typeface="Times New Roman" panose="02020603050405020304" pitchFamily="18" charset="0"/>
                <a:sym typeface="Symbol" panose="05050102010706020507" pitchFamily="18" charset="2"/>
              </a:rPr>
              <a:t></a:t>
            </a:r>
            <a:endParaRPr lang="en-US" altLang="zh-CN" sz="2400" b="0" dirty="0">
              <a:solidFill>
                <a:schemeClr val="tx1"/>
              </a:solidFill>
              <a:latin typeface="Times New Roman" panose="02020603050405020304" pitchFamily="18" charset="0"/>
              <a:sym typeface="Symbol" panose="05050102010706020507" pitchFamily="18" charset="2"/>
            </a:endParaRPr>
          </a:p>
        </p:txBody>
      </p:sp>
      <p:sp>
        <p:nvSpPr>
          <p:cNvPr id="131098" name="Text Box 26"/>
          <p:cNvSpPr txBox="1"/>
          <p:nvPr/>
        </p:nvSpPr>
        <p:spPr>
          <a:xfrm>
            <a:off x="6248400" y="1287463"/>
            <a:ext cx="19050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342900" lvl="0" indent="-342900" algn="ctr" eaLnBrk="1" hangingPunct="1">
              <a:spcBef>
                <a:spcPct val="50000"/>
              </a:spcBef>
            </a:pPr>
            <a:r>
              <a:rPr lang="zh-CN" altLang="en-US" sz="2400" b="0" dirty="0">
                <a:solidFill>
                  <a:schemeClr val="tx1"/>
                </a:solidFill>
                <a:latin typeface="Times New Roman" panose="02020603050405020304" pitchFamily="18" charset="0"/>
              </a:rPr>
              <a:t>软件产品</a:t>
            </a:r>
            <a:endParaRPr lang="en-US" altLang="zh-CN" sz="2400" b="0" dirty="0">
              <a:solidFill>
                <a:schemeClr val="tx1"/>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0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075">
                                            <p:txEl>
                                              <p:charRg st="0"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0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10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10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1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10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10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10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10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109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108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10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108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108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1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P spid="131077" grpId="0"/>
      <p:bldP spid="131078" grpId="0"/>
      <p:bldP spid="131080" grpId="0"/>
      <p:bldP spid="131082" grpId="0"/>
      <p:bldP spid="131083" grpId="0" animBg="1"/>
      <p:bldP spid="131085" grpId="0"/>
      <p:bldP spid="131087" grpId="0"/>
      <p:bldP spid="131089" grpId="0"/>
      <p:bldP spid="131093" grpId="0"/>
      <p:bldP spid="131095" grpId="0"/>
      <p:bldP spid="131096" grpId="0"/>
      <p:bldP spid="131097" grpId="0"/>
      <p:bldP spid="13109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898525" y="125413"/>
            <a:ext cx="7764463" cy="1114425"/>
          </a:xfrm>
          <a:ln/>
        </p:spPr>
        <p:txBody>
          <a:bodyPr vert="horz" wrap="square" lIns="91440" tIns="45720" rIns="91440" bIns="45720" anchor="b" anchorCtr="0"/>
          <a:p>
            <a:pPr algn="ctr" eaLnBrk="1" hangingPunct="1"/>
            <a:r>
              <a:rPr lang="en-US" altLang="zh-CN" sz="3600" dirty="0">
                <a:latin typeface="楷体_GB2312" pitchFamily="49" charset="-122"/>
              </a:rPr>
              <a:t>Exchange2000</a:t>
            </a:r>
            <a:r>
              <a:rPr lang="zh-CN" altLang="en-US" sz="3600" dirty="0">
                <a:latin typeface="楷体_GB2312" pitchFamily="49" charset="-122"/>
              </a:rPr>
              <a:t>和</a:t>
            </a:r>
            <a:r>
              <a:rPr lang="en-US" altLang="zh-CN" sz="3600" dirty="0">
                <a:latin typeface="楷体_GB2312" pitchFamily="49" charset="-122"/>
              </a:rPr>
              <a:t>Windows2000</a:t>
            </a:r>
            <a:br>
              <a:rPr lang="en-US" altLang="zh-CN" sz="3600" dirty="0">
                <a:latin typeface="楷体_GB2312" pitchFamily="49" charset="-122"/>
              </a:rPr>
            </a:br>
            <a:r>
              <a:rPr lang="zh-CN" altLang="en-US" sz="3600" dirty="0">
                <a:latin typeface="楷体_GB2312" pitchFamily="49" charset="-122"/>
              </a:rPr>
              <a:t>开发人员结构</a:t>
            </a:r>
            <a:endParaRPr lang="zh-CN" altLang="en-US" sz="3600" dirty="0">
              <a:latin typeface="楷体_GB2312" pitchFamily="49" charset="-122"/>
            </a:endParaRPr>
          </a:p>
        </p:txBody>
      </p:sp>
      <p:sp>
        <p:nvSpPr>
          <p:cNvPr id="257027" name="Rectangle 3"/>
          <p:cNvSpPr>
            <a:spLocks noGrp="1"/>
          </p:cNvSpPr>
          <p:nvPr>
            <p:ph idx="1"/>
          </p:nvPr>
        </p:nvSpPr>
        <p:spPr>
          <a:xfrm>
            <a:off x="714375" y="1406525"/>
            <a:ext cx="8193088" cy="4535488"/>
          </a:xfrm>
          <a:ln/>
        </p:spPr>
        <p:txBody>
          <a:bodyPr vert="horz" wrap="square" lIns="91440" tIns="45720" rIns="91440" bIns="45720" anchor="t" anchorCtr="0"/>
          <a:p>
            <a:pPr marL="0" indent="0" eaLnBrk="1" hangingPunct="1"/>
            <a:r>
              <a:rPr lang="en-US" altLang="zh-CN" dirty="0"/>
              <a:t>Exchange2000</a:t>
            </a:r>
            <a:r>
              <a:rPr lang="zh-CN" altLang="en-US" dirty="0"/>
              <a:t>（1000</a:t>
            </a:r>
            <a:r>
              <a:rPr lang="zh-CN" altLang="en-US" dirty="0">
                <a:latin typeface="楷体_GB2312" pitchFamily="49" charset="-122"/>
              </a:rPr>
              <a:t>万行代码</a:t>
            </a:r>
            <a:r>
              <a:rPr lang="zh-CN" altLang="en-US" dirty="0"/>
              <a:t>）</a:t>
            </a:r>
            <a:endParaRPr lang="en-US" altLang="zh-CN" dirty="0"/>
          </a:p>
          <a:p>
            <a:pPr lvl="1" eaLnBrk="1" hangingPunct="1"/>
            <a:r>
              <a:rPr lang="zh-CN" altLang="en-US" sz="3200" dirty="0"/>
              <a:t>项目经理：25  人</a:t>
            </a:r>
            <a:endParaRPr lang="zh-CN" altLang="en-US" sz="3200" dirty="0"/>
          </a:p>
          <a:p>
            <a:pPr lvl="1" eaLnBrk="1" hangingPunct="1"/>
            <a:r>
              <a:rPr lang="zh-CN" altLang="en-US" sz="3200" dirty="0"/>
              <a:t>开发人员：140人</a:t>
            </a:r>
            <a:endParaRPr lang="zh-CN" altLang="en-US" sz="3200" dirty="0"/>
          </a:p>
          <a:p>
            <a:pPr lvl="1" eaLnBrk="1" hangingPunct="1"/>
            <a:r>
              <a:rPr lang="zh-CN" altLang="en-US" sz="3200" dirty="0"/>
              <a:t>测试人员：350人</a:t>
            </a:r>
            <a:endParaRPr lang="zh-CN" altLang="en-US" sz="3200" dirty="0"/>
          </a:p>
          <a:p>
            <a:pPr marL="0" indent="0" eaLnBrk="1" hangingPunct="1"/>
            <a:r>
              <a:rPr lang="en-US" altLang="zh-CN" dirty="0"/>
              <a:t>Windows2000</a:t>
            </a:r>
            <a:r>
              <a:rPr lang="zh-CN" altLang="en-US" dirty="0"/>
              <a:t>（5000万行代码）</a:t>
            </a:r>
            <a:endParaRPr lang="zh-CN" altLang="en-US" dirty="0"/>
          </a:p>
          <a:p>
            <a:pPr lvl="1" eaLnBrk="1" hangingPunct="1"/>
            <a:r>
              <a:rPr lang="zh-CN" altLang="en-US" sz="3200" dirty="0"/>
              <a:t>项目经理：25</a:t>
            </a:r>
            <a:r>
              <a:rPr lang="en-US" altLang="zh-CN" sz="3200" dirty="0"/>
              <a:t>0  </a:t>
            </a:r>
            <a:r>
              <a:rPr lang="zh-CN" altLang="en-US" sz="3200" dirty="0"/>
              <a:t>人</a:t>
            </a:r>
            <a:endParaRPr lang="zh-CN" altLang="en-US" sz="3200" dirty="0"/>
          </a:p>
          <a:p>
            <a:pPr lvl="1" eaLnBrk="1" hangingPunct="1"/>
            <a:r>
              <a:rPr lang="zh-CN" altLang="en-US" sz="3200" dirty="0"/>
              <a:t>开发人员：1</a:t>
            </a:r>
            <a:r>
              <a:rPr lang="en-US" altLang="zh-CN" sz="3200" dirty="0"/>
              <a:t>700</a:t>
            </a:r>
            <a:r>
              <a:rPr lang="zh-CN" altLang="en-US" sz="3200" dirty="0"/>
              <a:t>人</a:t>
            </a:r>
            <a:endParaRPr lang="zh-CN" altLang="en-US" sz="3200" dirty="0"/>
          </a:p>
          <a:p>
            <a:pPr lvl="1" eaLnBrk="1" hangingPunct="1"/>
            <a:r>
              <a:rPr lang="zh-CN" altLang="en-US" sz="3200" dirty="0"/>
              <a:t>测试人员：3</a:t>
            </a:r>
            <a:r>
              <a:rPr lang="en-US" altLang="zh-CN" sz="3200" dirty="0"/>
              <a:t>200</a:t>
            </a:r>
            <a:r>
              <a:rPr lang="zh-CN" altLang="en-US" sz="3200" dirty="0"/>
              <a:t>人</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7027">
                                            <p:txEl>
                                              <p:charRg st="0" end="23"/>
                                            </p:txEl>
                                          </p:spTgt>
                                        </p:tgtEl>
                                        <p:attrNameLst>
                                          <p:attrName>style.visibility</p:attrName>
                                        </p:attrNameLst>
                                      </p:cBhvr>
                                      <p:to>
                                        <p:strVal val="visible"/>
                                      </p:to>
                                    </p:set>
                                    <p:anim calcmode="lin" valueType="num">
                                      <p:cBhvr additive="base">
                                        <p:cTn id="7" dur="500" fill="hold"/>
                                        <p:tgtEl>
                                          <p:spTgt spid="257027">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7027">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7027">
                                            <p:txEl>
                                              <p:charRg st="23" end="34"/>
                                            </p:txEl>
                                          </p:spTgt>
                                        </p:tgtEl>
                                        <p:attrNameLst>
                                          <p:attrName>style.visibility</p:attrName>
                                        </p:attrNameLst>
                                      </p:cBhvr>
                                      <p:to>
                                        <p:strVal val="visible"/>
                                      </p:to>
                                    </p:set>
                                    <p:anim calcmode="lin" valueType="num">
                                      <p:cBhvr additive="base">
                                        <p:cTn id="13" dur="500" fill="hold"/>
                                        <p:tgtEl>
                                          <p:spTgt spid="257027">
                                            <p:txEl>
                                              <p:charRg st="23"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027">
                                            <p:txEl>
                                              <p:charRg st="23" end="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027">
                                            <p:txEl>
                                              <p:charRg st="34" end="44"/>
                                            </p:txEl>
                                          </p:spTgt>
                                        </p:tgtEl>
                                        <p:attrNameLst>
                                          <p:attrName>style.visibility</p:attrName>
                                        </p:attrNameLst>
                                      </p:cBhvr>
                                      <p:to>
                                        <p:strVal val="visible"/>
                                      </p:to>
                                    </p:set>
                                    <p:anim calcmode="lin" valueType="num">
                                      <p:cBhvr additive="base">
                                        <p:cTn id="19" dur="500" fill="hold"/>
                                        <p:tgtEl>
                                          <p:spTgt spid="257027">
                                            <p:txEl>
                                              <p:charRg st="34" end="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7027">
                                            <p:txEl>
                                              <p:charRg st="34" end="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7027">
                                            <p:txEl>
                                              <p:charRg st="44" end="54"/>
                                            </p:txEl>
                                          </p:spTgt>
                                        </p:tgtEl>
                                        <p:attrNameLst>
                                          <p:attrName>style.visibility</p:attrName>
                                        </p:attrNameLst>
                                      </p:cBhvr>
                                      <p:to>
                                        <p:strVal val="visible"/>
                                      </p:to>
                                    </p:set>
                                    <p:anim calcmode="lin" valueType="num">
                                      <p:cBhvr additive="base">
                                        <p:cTn id="25" dur="500" fill="hold"/>
                                        <p:tgtEl>
                                          <p:spTgt spid="257027">
                                            <p:txEl>
                                              <p:charRg st="44" end="5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7027">
                                            <p:txEl>
                                              <p:charRg st="44" end="5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7027">
                                            <p:txEl>
                                              <p:charRg st="54" end="76"/>
                                            </p:txEl>
                                          </p:spTgt>
                                        </p:tgtEl>
                                        <p:attrNameLst>
                                          <p:attrName>style.visibility</p:attrName>
                                        </p:attrNameLst>
                                      </p:cBhvr>
                                      <p:to>
                                        <p:strVal val="visible"/>
                                      </p:to>
                                    </p:set>
                                    <p:anim calcmode="lin" valueType="num">
                                      <p:cBhvr additive="base">
                                        <p:cTn id="31" dur="500" fill="hold"/>
                                        <p:tgtEl>
                                          <p:spTgt spid="257027">
                                            <p:txEl>
                                              <p:charRg st="54" end="7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7027">
                                            <p:txEl>
                                              <p:charRg st="54" end="7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7027">
                                            <p:txEl>
                                              <p:charRg st="76" end="88"/>
                                            </p:txEl>
                                          </p:spTgt>
                                        </p:tgtEl>
                                        <p:attrNameLst>
                                          <p:attrName>style.visibility</p:attrName>
                                        </p:attrNameLst>
                                      </p:cBhvr>
                                      <p:to>
                                        <p:strVal val="visible"/>
                                      </p:to>
                                    </p:set>
                                    <p:anim calcmode="lin" valueType="num">
                                      <p:cBhvr additive="base">
                                        <p:cTn id="37" dur="500" fill="hold"/>
                                        <p:tgtEl>
                                          <p:spTgt spid="257027">
                                            <p:txEl>
                                              <p:charRg st="76" end="8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7027">
                                            <p:txEl>
                                              <p:charRg st="76" end="8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7027">
                                            <p:txEl>
                                              <p:charRg st="88" end="99"/>
                                            </p:txEl>
                                          </p:spTgt>
                                        </p:tgtEl>
                                        <p:attrNameLst>
                                          <p:attrName>style.visibility</p:attrName>
                                        </p:attrNameLst>
                                      </p:cBhvr>
                                      <p:to>
                                        <p:strVal val="visible"/>
                                      </p:to>
                                    </p:set>
                                    <p:anim calcmode="lin" valueType="num">
                                      <p:cBhvr additive="base">
                                        <p:cTn id="43" dur="500" fill="hold"/>
                                        <p:tgtEl>
                                          <p:spTgt spid="257027">
                                            <p:txEl>
                                              <p:charRg st="88" end="9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7027">
                                            <p:txEl>
                                              <p:charRg st="88" end="9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57027">
                                            <p:txEl>
                                              <p:charRg st="99" end="110"/>
                                            </p:txEl>
                                          </p:spTgt>
                                        </p:tgtEl>
                                        <p:attrNameLst>
                                          <p:attrName>style.visibility</p:attrName>
                                        </p:attrNameLst>
                                      </p:cBhvr>
                                      <p:to>
                                        <p:strVal val="visible"/>
                                      </p:to>
                                    </p:set>
                                    <p:anim calcmode="lin" valueType="num">
                                      <p:cBhvr additive="base">
                                        <p:cTn id="49" dur="500" fill="hold"/>
                                        <p:tgtEl>
                                          <p:spTgt spid="257027">
                                            <p:txEl>
                                              <p:charRg st="99" end="1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7027">
                                            <p:txEl>
                                              <p:charRg st="99"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lIns="91440" tIns="45720" rIns="91440" bIns="45720" anchor="b" anchorCtr="0"/>
          <a:p>
            <a:pPr eaLnBrk="1" hangingPunct="1"/>
            <a:r>
              <a:rPr lang="zh-CN" altLang="en-US" dirty="0">
                <a:latin typeface="隶书" panose="02010509060101010101" pitchFamily="49" charset="-122"/>
              </a:rPr>
              <a:t>1.1.2 软件危机的含义</a:t>
            </a:r>
            <a:endParaRPr lang="zh-CN" altLang="en-US" dirty="0">
              <a:latin typeface="隶书" panose="02010509060101010101" pitchFamily="49" charset="-122"/>
            </a:endParaRPr>
          </a:p>
        </p:txBody>
      </p:sp>
      <p:sp>
        <p:nvSpPr>
          <p:cNvPr id="200707" name="Rectangle 3"/>
          <p:cNvSpPr>
            <a:spLocks noGrp="1"/>
          </p:cNvSpPr>
          <p:nvPr>
            <p:ph idx="1"/>
          </p:nvPr>
        </p:nvSpPr>
        <p:spPr>
          <a:xfrm>
            <a:off x="457200" y="1055688"/>
            <a:ext cx="8497888" cy="4611687"/>
          </a:xfrm>
          <a:ln/>
        </p:spPr>
        <p:txBody>
          <a:bodyPr vert="horz" wrap="square" lIns="91440" tIns="45720" rIns="91440" bIns="45720" anchor="t" anchorCtr="0"/>
          <a:p>
            <a:pPr marL="0" indent="0" eaLnBrk="1" hangingPunct="1">
              <a:lnSpc>
                <a:spcPct val="150000"/>
              </a:lnSpc>
              <a:spcBef>
                <a:spcPct val="0"/>
              </a:spcBef>
            </a:pPr>
            <a:r>
              <a:rPr lang="zh-CN" altLang="en-US" dirty="0">
                <a:solidFill>
                  <a:srgbClr val="FF3300"/>
                </a:solidFill>
                <a:latin typeface="楷体_GB2312" pitchFamily="49" charset="-122"/>
              </a:rPr>
              <a:t>软件危机</a:t>
            </a:r>
            <a:r>
              <a:rPr lang="zh-CN" altLang="en-US" dirty="0">
                <a:latin typeface="楷体_GB2312" pitchFamily="49" charset="-122"/>
              </a:rPr>
              <a:t>指的是在计算机软件的开发和维护过程中所遇到的一系列严重问题，1968年北大西洋公约组织的计算机科学家在联邦德国召开的国际学术会议上第一次提出了</a:t>
            </a:r>
            <a:r>
              <a:rPr lang="zh-CN" altLang="en-US" dirty="0">
                <a:latin typeface="Times New Roman" panose="02020603050405020304" pitchFamily="18" charset="0"/>
              </a:rPr>
              <a:t>“</a:t>
            </a:r>
            <a:r>
              <a:rPr lang="zh-CN" altLang="en-US" dirty="0">
                <a:latin typeface="楷体_GB2312" pitchFamily="49" charset="-122"/>
              </a:rPr>
              <a:t>软件危机</a:t>
            </a:r>
            <a:r>
              <a:rPr lang="zh-CN" altLang="en-US" dirty="0">
                <a:latin typeface="Times New Roman" panose="02020603050405020304" pitchFamily="18" charset="0"/>
              </a:rPr>
              <a:t>” </a:t>
            </a:r>
            <a:r>
              <a:rPr lang="zh-CN" altLang="en-US" dirty="0">
                <a:latin typeface="楷体_GB2312" pitchFamily="49" charset="-122"/>
              </a:rPr>
              <a:t>(</a:t>
            </a:r>
            <a:r>
              <a:rPr lang="en-US" altLang="zh-CN" dirty="0">
                <a:latin typeface="楷体_GB2312" pitchFamily="49" charset="-122"/>
              </a:rPr>
              <a:t>software crisis)</a:t>
            </a:r>
            <a:r>
              <a:rPr lang="zh-CN" altLang="en-US" dirty="0">
                <a:latin typeface="楷体_GB2312" pitchFamily="49" charset="-122"/>
              </a:rPr>
              <a:t>这个名词概括来说，软件危机包含两方面问题：</a:t>
            </a:r>
            <a:endParaRPr lang="zh-CN" altLang="en-US" dirty="0">
              <a:latin typeface="楷体_GB2312" pitchFamily="49" charset="-122"/>
            </a:endParaRPr>
          </a:p>
          <a:p>
            <a:pPr lvl="1" eaLnBrk="1" hangingPunct="1">
              <a:lnSpc>
                <a:spcPct val="150000"/>
              </a:lnSpc>
              <a:spcBef>
                <a:spcPct val="0"/>
              </a:spcBef>
            </a:pPr>
            <a:r>
              <a:rPr lang="zh-CN" altLang="en-US" sz="2800" dirty="0">
                <a:latin typeface="楷体_GB2312" pitchFamily="49" charset="-122"/>
              </a:rPr>
              <a:t>如何开发软件，以满足不断增长，日趋复杂的需求；</a:t>
            </a:r>
            <a:endParaRPr lang="zh-CN" altLang="en-US" sz="2800" dirty="0">
              <a:latin typeface="楷体_GB2312" pitchFamily="49" charset="-122"/>
            </a:endParaRPr>
          </a:p>
          <a:p>
            <a:pPr lvl="1" eaLnBrk="1" hangingPunct="1">
              <a:lnSpc>
                <a:spcPct val="150000"/>
              </a:lnSpc>
              <a:spcBef>
                <a:spcPct val="0"/>
              </a:spcBef>
            </a:pPr>
            <a:r>
              <a:rPr lang="zh-CN" altLang="en-US" sz="2800" dirty="0">
                <a:latin typeface="楷体_GB2312" pitchFamily="49" charset="-122"/>
              </a:rPr>
              <a:t>如何维护数量不断膨胀的软件产品</a:t>
            </a:r>
            <a:endParaRPr lang="zh-CN" altLang="en-US" sz="28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7">
                                            <p:txEl>
                                              <p:charRg st="0" end="1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707">
                                            <p:txEl>
                                              <p:charRg st="121" end="14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707">
                                            <p:txEl>
                                              <p:charRg st="145" end="1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6082" name="Picture 4" descr="softcris.gif (26195 bytes)"/>
          <p:cNvPicPr>
            <a:picLocks noChangeAspect="1"/>
          </p:cNvPicPr>
          <p:nvPr/>
        </p:nvPicPr>
        <p:blipFill>
          <a:blip r:embed="rId1" r:link="rId2"/>
          <a:stretch>
            <a:fillRect/>
          </a:stretch>
        </p:blipFill>
        <p:spPr>
          <a:xfrm>
            <a:off x="304800" y="457200"/>
            <a:ext cx="8534400" cy="60198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xfrm>
            <a:off x="893763" y="0"/>
            <a:ext cx="7724775" cy="685800"/>
          </a:xfrm>
          <a:ln/>
        </p:spPr>
        <p:txBody>
          <a:bodyPr vert="horz" wrap="square" lIns="91440" tIns="45720" rIns="91440" bIns="45720" anchor="b" anchorCtr="0"/>
          <a:p>
            <a:pPr eaLnBrk="1" hangingPunct="1"/>
            <a:r>
              <a:rPr lang="zh-CN" altLang="en-US" sz="3600" dirty="0"/>
              <a:t>软件危机典型表现</a:t>
            </a:r>
            <a:endParaRPr lang="zh-CN" altLang="en-US" sz="3600" dirty="0"/>
          </a:p>
        </p:txBody>
      </p:sp>
      <p:sp>
        <p:nvSpPr>
          <p:cNvPr id="201731" name="Rectangle 3"/>
          <p:cNvSpPr>
            <a:spLocks noGrp="1"/>
          </p:cNvSpPr>
          <p:nvPr>
            <p:ph idx="1"/>
          </p:nvPr>
        </p:nvSpPr>
        <p:spPr>
          <a:xfrm>
            <a:off x="0" y="701675"/>
            <a:ext cx="9144000" cy="5226050"/>
          </a:xfrm>
          <a:solidFill>
            <a:schemeClr val="bg1">
              <a:alpha val="100000"/>
            </a:schemeClr>
          </a:solidFill>
          <a:ln/>
        </p:spPr>
        <p:txBody>
          <a:bodyPr vert="horz" wrap="square" lIns="91440" tIns="45720" rIns="91440" bIns="45720" anchor="t" anchorCtr="0"/>
          <a:p>
            <a:pPr marL="533400" indent="-533400" eaLnBrk="1" hangingPunct="1">
              <a:lnSpc>
                <a:spcPts val="4500"/>
              </a:lnSpc>
              <a:spcBef>
                <a:spcPct val="0"/>
              </a:spcBef>
              <a:buClr>
                <a:schemeClr val="tx2"/>
              </a:buClr>
              <a:buFont typeface="Wingdings" panose="05000000000000000000" pitchFamily="2" charset="2"/>
              <a:buChar char="§"/>
            </a:pPr>
            <a:r>
              <a:rPr lang="zh-CN" altLang="zh-CN" u="sng" dirty="0">
                <a:solidFill>
                  <a:srgbClr val="FF0000"/>
                </a:solidFill>
              </a:rPr>
              <a:t>对软件开发成本和进度的估计很不准确。开发成本超出预算，实际进度比预定计划一再拖延</a:t>
            </a:r>
            <a:endParaRPr lang="zh-CN" altLang="en-US" u="sng" dirty="0">
              <a:solidFill>
                <a:srgbClr val="FF0000"/>
              </a:solidFill>
              <a:latin typeface="楷体_GB2312" pitchFamily="49" charset="-122"/>
            </a:endParaRPr>
          </a:p>
          <a:p>
            <a:pPr marL="533400" indent="-533400" eaLnBrk="1" hangingPunct="1">
              <a:lnSpc>
                <a:spcPts val="4500"/>
              </a:lnSpc>
              <a:spcBef>
                <a:spcPct val="0"/>
              </a:spcBef>
              <a:buClr>
                <a:schemeClr val="tx2"/>
              </a:buClr>
              <a:buFont typeface="Wingdings" panose="05000000000000000000" pitchFamily="2" charset="2"/>
              <a:buChar char="§"/>
            </a:pPr>
            <a:r>
              <a:rPr lang="zh-CN" altLang="en-US" dirty="0">
                <a:latin typeface="楷体_GB2312" pitchFamily="49" charset="-122"/>
              </a:rPr>
              <a:t>用户对</a:t>
            </a:r>
            <a:r>
              <a:rPr lang="zh-CN" altLang="en-US" dirty="0">
                <a:latin typeface="Times New Roman" panose="02020603050405020304" pitchFamily="18" charset="0"/>
              </a:rPr>
              <a:t>“</a:t>
            </a:r>
            <a:r>
              <a:rPr lang="zh-CN" altLang="en-US" dirty="0">
                <a:latin typeface="楷体_GB2312" pitchFamily="49" charset="-122"/>
              </a:rPr>
              <a:t>已完成</a:t>
            </a:r>
            <a:r>
              <a:rPr lang="zh-CN" altLang="en-US" dirty="0">
                <a:latin typeface="Times New Roman" panose="02020603050405020304" pitchFamily="18" charset="0"/>
              </a:rPr>
              <a:t>”</a:t>
            </a:r>
            <a:r>
              <a:rPr lang="zh-CN" altLang="en-US" dirty="0">
                <a:latin typeface="楷体_GB2312" pitchFamily="49" charset="-122"/>
              </a:rPr>
              <a:t>系统不满意的现象经常发生 </a:t>
            </a:r>
            <a:endParaRPr lang="zh-CN" altLang="en-US" dirty="0">
              <a:latin typeface="楷体_GB2312" pitchFamily="49" charset="-122"/>
            </a:endParaRPr>
          </a:p>
          <a:p>
            <a:pPr marL="533400" indent="-533400" eaLnBrk="1" hangingPunct="1">
              <a:lnSpc>
                <a:spcPts val="4500"/>
              </a:lnSpc>
              <a:spcBef>
                <a:spcPct val="0"/>
              </a:spcBef>
              <a:buClr>
                <a:schemeClr val="tx2"/>
              </a:buClr>
              <a:buFont typeface="Wingdings" panose="05000000000000000000" pitchFamily="2" charset="2"/>
              <a:buChar char="§"/>
            </a:pPr>
            <a:r>
              <a:rPr lang="zh-CN" altLang="en-US" dirty="0">
                <a:latin typeface="楷体_GB2312" pitchFamily="49" charset="-122"/>
              </a:rPr>
              <a:t>软件产品质量靠不住。</a:t>
            </a:r>
            <a:r>
              <a:rPr lang="en-US" altLang="zh-CN" dirty="0">
                <a:latin typeface="楷体_GB2312" pitchFamily="49" charset="-122"/>
              </a:rPr>
              <a:t>Bug</a:t>
            </a:r>
            <a:r>
              <a:rPr lang="zh-CN" altLang="en-US" dirty="0">
                <a:latin typeface="楷体_GB2312" pitchFamily="49" charset="-122"/>
              </a:rPr>
              <a:t>一大堆，</a:t>
            </a:r>
            <a:r>
              <a:rPr lang="en-US" altLang="zh-CN" dirty="0">
                <a:latin typeface="楷体_GB2312" pitchFamily="49" charset="-122"/>
              </a:rPr>
              <a:t>Patch</a:t>
            </a:r>
            <a:r>
              <a:rPr lang="zh-CN" altLang="en-US" dirty="0">
                <a:latin typeface="楷体_GB2312" pitchFamily="49" charset="-122"/>
              </a:rPr>
              <a:t>一个接一个 </a:t>
            </a:r>
            <a:endParaRPr lang="zh-CN" altLang="en-US" dirty="0">
              <a:latin typeface="楷体_GB2312" pitchFamily="49" charset="-122"/>
            </a:endParaRPr>
          </a:p>
          <a:p>
            <a:pPr marL="533400" indent="-533400" eaLnBrk="1" hangingPunct="1">
              <a:lnSpc>
                <a:spcPts val="4500"/>
              </a:lnSpc>
              <a:spcBef>
                <a:spcPct val="0"/>
              </a:spcBef>
              <a:buClr>
                <a:schemeClr val="tx2"/>
              </a:buClr>
              <a:buFont typeface="Wingdings" panose="05000000000000000000" pitchFamily="2" charset="2"/>
              <a:buChar char="§"/>
            </a:pPr>
            <a:r>
              <a:rPr lang="zh-CN" altLang="en-US" dirty="0">
                <a:latin typeface="楷体_GB2312" pitchFamily="49" charset="-122"/>
              </a:rPr>
              <a:t>软件的可维护程度非常低 </a:t>
            </a:r>
            <a:endParaRPr lang="zh-CN" altLang="en-US" dirty="0">
              <a:latin typeface="楷体_GB2312" pitchFamily="49" charset="-122"/>
            </a:endParaRPr>
          </a:p>
          <a:p>
            <a:pPr marL="533400" indent="-533400" eaLnBrk="1" hangingPunct="1">
              <a:lnSpc>
                <a:spcPts val="4500"/>
              </a:lnSpc>
              <a:spcBef>
                <a:spcPct val="0"/>
              </a:spcBef>
              <a:buClr>
                <a:schemeClr val="tx2"/>
              </a:buClr>
              <a:buFont typeface="Wingdings" panose="05000000000000000000" pitchFamily="2" charset="2"/>
              <a:buChar char="§"/>
            </a:pPr>
            <a:r>
              <a:rPr lang="zh-CN" altLang="en-US" dirty="0">
                <a:latin typeface="楷体_GB2312" pitchFamily="49" charset="-122"/>
              </a:rPr>
              <a:t>软件通常没有适当的文档资料</a:t>
            </a:r>
            <a:endParaRPr lang="zh-CN" altLang="en-US" dirty="0">
              <a:latin typeface="楷体_GB2312" pitchFamily="49" charset="-122"/>
            </a:endParaRPr>
          </a:p>
          <a:p>
            <a:pPr marL="533400" indent="-533400" eaLnBrk="1" hangingPunct="1">
              <a:lnSpc>
                <a:spcPts val="4500"/>
              </a:lnSpc>
              <a:spcBef>
                <a:spcPct val="0"/>
              </a:spcBef>
              <a:buClr>
                <a:schemeClr val="tx2"/>
              </a:buClr>
              <a:buFont typeface="Wingdings" panose="05000000000000000000" pitchFamily="2" charset="2"/>
              <a:buChar char="§"/>
            </a:pPr>
            <a:r>
              <a:rPr lang="zh-CN" altLang="en-US" dirty="0">
                <a:latin typeface="楷体_GB2312" pitchFamily="49" charset="-122"/>
              </a:rPr>
              <a:t>软件的成本比重不断提高</a:t>
            </a:r>
            <a:endParaRPr lang="zh-CN" altLang="en-US" dirty="0">
              <a:latin typeface="楷体_GB2312" pitchFamily="49" charset="-122"/>
            </a:endParaRPr>
          </a:p>
          <a:p>
            <a:pPr marL="533400" indent="-533400" eaLnBrk="1" hangingPunct="1">
              <a:lnSpc>
                <a:spcPts val="4500"/>
              </a:lnSpc>
              <a:spcBef>
                <a:spcPct val="0"/>
              </a:spcBef>
              <a:buClr>
                <a:schemeClr val="tx2"/>
              </a:buClr>
              <a:buFont typeface="Wingdings" panose="05000000000000000000" pitchFamily="2" charset="2"/>
              <a:buChar char="§"/>
            </a:pPr>
            <a:r>
              <a:rPr lang="zh-CN" altLang="en-US" dirty="0">
                <a:latin typeface="楷体_GB2312" pitchFamily="49" charset="-122"/>
              </a:rPr>
              <a:t>软件开发生产率的提高赶不上硬件的发展和人们需求的增长</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731">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731">
                                            <p:txEl>
                                              <p:charRg st="41"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31">
                                            <p:txEl>
                                              <p:charRg st="63" end="9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731">
                                            <p:txEl>
                                              <p:charRg st="92" end="10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1731">
                                            <p:txEl>
                                              <p:charRg st="105" end="11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1731">
                                            <p:txEl>
                                              <p:charRg st="119" end="13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1731">
                                            <p:txEl>
                                              <p:charRg st="131" end="15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941388" y="4763"/>
            <a:ext cx="7488237" cy="641350"/>
          </a:xfrm>
          <a:ln/>
        </p:spPr>
        <p:txBody>
          <a:bodyPr vert="horz" wrap="square" lIns="91440" tIns="45720" rIns="91440" bIns="45720" anchor="b" anchorCtr="0"/>
          <a:p>
            <a:pPr eaLnBrk="1" hangingPunct="1"/>
            <a:r>
              <a:rPr lang="zh-CN" altLang="en-US" sz="3600" dirty="0"/>
              <a:t>软件危机的例子</a:t>
            </a:r>
            <a:endParaRPr lang="zh-CN" altLang="en-US" sz="3600" dirty="0"/>
          </a:p>
        </p:txBody>
      </p:sp>
      <p:sp>
        <p:nvSpPr>
          <p:cNvPr id="204803" name="Rectangle 3"/>
          <p:cNvSpPr>
            <a:spLocks noGrp="1" noChangeArrowheads="1"/>
          </p:cNvSpPr>
          <p:nvPr>
            <p:ph idx="1"/>
          </p:nvPr>
        </p:nvSpPr>
        <p:spPr>
          <a:xfrm>
            <a:off x="533400" y="958850"/>
            <a:ext cx="8193088" cy="5141913"/>
          </a:xfrm>
          <a:solidFill>
            <a:schemeClr val="bg1">
              <a:alpha val="0"/>
            </a:schemeClr>
          </a:solidFill>
        </p:spPr>
        <p:txBody>
          <a:bodyPr vert="horz" wrap="square" lIns="91440" tIns="45720" rIns="91440" bIns="45720" numCol="1" anchor="t" anchorCtr="0" compatLnSpc="1"/>
          <a:lstStyle/>
          <a:p>
            <a:pPr marL="361950" marR="0" lvl="0" indent="-361950" algn="l" defTabSz="914400" rtl="0" eaLnBrk="1" fontAlgn="base" latinLnBrk="0" hangingPunct="1">
              <a:lnSpc>
                <a:spcPct val="150000"/>
              </a:lnSpc>
              <a:spcBef>
                <a:spcPts val="0"/>
              </a:spcBef>
              <a:spcAft>
                <a:spcPct val="0"/>
              </a:spcAft>
              <a:buClr>
                <a:srgbClr val="0000CC"/>
              </a:buClr>
              <a:buSzPct val="80000"/>
              <a:buFont typeface="Wingdings" panose="05000000000000000000" pitchFamily="2" charset="2"/>
              <a:buChar char="n"/>
              <a:defRPr/>
            </a:pPr>
            <a:r>
              <a:rPr kumimoji="0" lang="en-US" altLang="zh-CN" sz="2800" b="1" i="0" u="none" strike="noStrike" kern="0" cap="none" spc="0" normalizeH="0" baseline="0" noProof="0" dirty="0">
                <a:ln>
                  <a:noFill/>
                </a:ln>
                <a:solidFill>
                  <a:srgbClr val="0000CC"/>
                </a:solidFill>
                <a:effectLst/>
                <a:uLnTx/>
                <a:uFillTx/>
                <a:latin typeface="楷体_GB2312" pitchFamily="49" charset="-122"/>
                <a:ea typeface="+mn-ea"/>
                <a:cs typeface="+mn-cs"/>
              </a:rPr>
              <a:t>IBM 360</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系统</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361950" marR="0" lvl="0" indent="-361950" algn="l" defTabSz="914400" rtl="0" eaLnBrk="1" fontAlgn="base" latinLnBrk="0" hangingPunct="1">
              <a:lnSpc>
                <a:spcPct val="150000"/>
              </a:lnSpc>
              <a:spcBef>
                <a:spcPts val="0"/>
              </a:spcBef>
              <a:spcAft>
                <a:spcPct val="0"/>
              </a:spcAft>
              <a:buClr>
                <a:srgbClr val="0000CC"/>
              </a:buClr>
              <a:buSzPct val="80000"/>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开发时间：1963-1966年</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361950" marR="0" lvl="0" indent="-361950" algn="l" defTabSz="914400" rtl="0" eaLnBrk="1" fontAlgn="base" latinLnBrk="0" hangingPunct="1">
              <a:lnSpc>
                <a:spcPct val="150000"/>
              </a:lnSpc>
              <a:spcBef>
                <a:spcPts val="0"/>
              </a:spcBef>
              <a:spcAft>
                <a:spcPct val="0"/>
              </a:spcAft>
              <a:buClr>
                <a:srgbClr val="0000CC"/>
              </a:buClr>
              <a:buSzPct val="80000"/>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投入人力：</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mn-ea"/>
                <a:cs typeface="+mn-cs"/>
              </a:rPr>
              <a:t>5000</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人年</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361950" marR="0" lvl="0" indent="-361950" algn="l" defTabSz="914400" rtl="0" eaLnBrk="1" fontAlgn="base" latinLnBrk="0" hangingPunct="1">
              <a:lnSpc>
                <a:spcPct val="150000"/>
              </a:lnSpc>
              <a:spcBef>
                <a:spcPts val="0"/>
              </a:spcBef>
              <a:spcAft>
                <a:spcPct val="0"/>
              </a:spcAft>
              <a:buClr>
                <a:srgbClr val="0000CC"/>
              </a:buClr>
              <a:buSzPct val="80000"/>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代码量：</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mn-ea"/>
                <a:cs typeface="+mn-cs"/>
              </a:rPr>
              <a:t>100万</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行</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361950" marR="0" lvl="0" indent="-361950" algn="l" defTabSz="914400" rtl="0" eaLnBrk="1" fontAlgn="base" latinLnBrk="0" hangingPunct="1">
              <a:lnSpc>
                <a:spcPct val="150000"/>
              </a:lnSpc>
              <a:spcBef>
                <a:spcPts val="0"/>
              </a:spcBef>
              <a:spcAft>
                <a:spcPct val="0"/>
              </a:spcAft>
              <a:buClr>
                <a:srgbClr val="0000CC"/>
              </a:buClr>
              <a:buSzPct val="80000"/>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每个版本都是从上一个版本找出</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mn-ea"/>
                <a:cs typeface="+mn-cs"/>
              </a:rPr>
              <a:t>1000</a:t>
            </a:r>
            <a:r>
              <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rPr>
              <a:t>个错误而修订的结果</a:t>
            </a:r>
            <a:endParaRPr kumimoji="0" lang="zh-CN" altLang="en-US" sz="2800" b="1" i="0" u="none" strike="noStrike" kern="0" cap="none" spc="0" normalizeH="0" baseline="0" noProof="0" dirty="0">
              <a:ln>
                <a:noFill/>
              </a:ln>
              <a:solidFill>
                <a:srgbClr val="0000CC"/>
              </a:solidFill>
              <a:effectLst/>
              <a:uLnTx/>
              <a:uFillTx/>
              <a:latin typeface="楷体_GB2312" pitchFamily="49" charset="-122"/>
              <a:ea typeface="+mn-ea"/>
              <a:cs typeface="+mn-cs"/>
            </a:endParaRPr>
          </a:p>
          <a:p>
            <a:pPr marL="361950" marR="0" lvl="0" indent="-361950" algn="l" defTabSz="914400" rtl="0" eaLnBrk="1" fontAlgn="base" latinLnBrk="0" hangingPunct="1">
              <a:lnSpc>
                <a:spcPct val="150000"/>
              </a:lnSpc>
              <a:spcBef>
                <a:spcPts val="0"/>
              </a:spcBef>
              <a:spcAft>
                <a:spcPct val="0"/>
              </a:spcAft>
              <a:buClr>
                <a:srgbClr val="0000CC"/>
              </a:buClr>
              <a:buSzPct val="80000"/>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正像一只逃亡的野兽落到泥潭中做垂死的挣扎，越是挣扎，陷的越深，最后无法逃脱灭顶的灾难。</a:t>
            </a:r>
            <a:endParaRPr kumimoji="0" lang="zh-CN" altLang="en-US" sz="28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ln/>
        </p:spPr>
        <p:txBody>
          <a:bodyPr vert="horz" wrap="square" lIns="91440" tIns="45720" rIns="91440" bIns="45720" anchor="b" anchorCtr="0"/>
          <a:p>
            <a:pPr eaLnBrk="1" hangingPunct="1"/>
            <a:endParaRPr lang="zh-CN" altLang="en-US" dirty="0"/>
          </a:p>
        </p:txBody>
      </p:sp>
      <p:sp>
        <p:nvSpPr>
          <p:cNvPr id="49155" name="Rectangle 3"/>
          <p:cNvSpPr>
            <a:spLocks noGrp="1"/>
          </p:cNvSpPr>
          <p:nvPr>
            <p:ph idx="1"/>
          </p:nvPr>
        </p:nvSpPr>
        <p:spPr>
          <a:xfrm>
            <a:off x="725488" y="701675"/>
            <a:ext cx="8197850" cy="5305425"/>
          </a:xfrm>
          <a:ln/>
        </p:spPr>
        <p:txBody>
          <a:bodyPr vert="horz" wrap="square" lIns="91440" tIns="45720" rIns="91440" bIns="45720" anchor="t" anchorCtr="0"/>
          <a:p>
            <a:pPr marL="0" indent="0" algn="just" eaLnBrk="1" hangingPunct="1"/>
            <a:r>
              <a:rPr lang="en-US" altLang="zh-CN" dirty="0"/>
              <a:t>IBM</a:t>
            </a:r>
            <a:r>
              <a:rPr lang="zh-CN" altLang="en-US" dirty="0">
                <a:latin typeface="Times New Roman" panose="02020603050405020304" pitchFamily="18" charset="0"/>
              </a:rPr>
              <a:t>公司开发</a:t>
            </a:r>
            <a:r>
              <a:rPr lang="en-US" altLang="zh-CN" dirty="0"/>
              <a:t>IBM360</a:t>
            </a:r>
            <a:r>
              <a:rPr lang="zh-CN" altLang="en-US" dirty="0">
                <a:latin typeface="Times New Roman" panose="02020603050405020304" pitchFamily="18" charset="0"/>
              </a:rPr>
              <a:t>操作系统，</a:t>
            </a:r>
            <a:r>
              <a:rPr lang="en-US" altLang="zh-CN" dirty="0"/>
              <a:t>1963~1966</a:t>
            </a:r>
            <a:r>
              <a:rPr lang="zh-CN" altLang="en-US" dirty="0">
                <a:latin typeface="Times New Roman" panose="02020603050405020304" pitchFamily="18" charset="0"/>
              </a:rPr>
              <a:t>年，花费</a:t>
            </a:r>
            <a:r>
              <a:rPr lang="en-US" altLang="zh-CN" dirty="0"/>
              <a:t>5000</a:t>
            </a:r>
            <a:r>
              <a:rPr lang="zh-CN" altLang="en-US" dirty="0">
                <a:latin typeface="Times New Roman" panose="02020603050405020304" pitchFamily="18" charset="0"/>
              </a:rPr>
              <a:t>多人年，系统投资</a:t>
            </a:r>
            <a:r>
              <a:rPr lang="en-US" altLang="zh-CN" dirty="0"/>
              <a:t>5</a:t>
            </a:r>
            <a:r>
              <a:rPr lang="zh-CN" altLang="en-US" dirty="0">
                <a:latin typeface="Times New Roman" panose="02020603050405020304" pitchFamily="18" charset="0"/>
              </a:rPr>
              <a:t>亿美元，软件占一半</a:t>
            </a:r>
            <a:endParaRPr lang="zh-CN" altLang="en-US" dirty="0"/>
          </a:p>
          <a:p>
            <a:pPr marL="0" indent="0" algn="just" eaLnBrk="1" hangingPunct="1"/>
            <a:r>
              <a:rPr lang="en-US" altLang="zh-CN" dirty="0"/>
              <a:t>1971</a:t>
            </a:r>
            <a:r>
              <a:rPr lang="zh-CN" altLang="en-US" dirty="0">
                <a:latin typeface="Times New Roman" panose="02020603050405020304" pitchFamily="18" charset="0"/>
              </a:rPr>
              <a:t>年，美国全球军事指挥控制系统，硬件</a:t>
            </a:r>
            <a:r>
              <a:rPr lang="en-US" altLang="zh-CN" dirty="0"/>
              <a:t>1</a:t>
            </a:r>
            <a:r>
              <a:rPr lang="zh-CN" altLang="en-US" dirty="0">
                <a:latin typeface="Times New Roman" panose="02020603050405020304" pitchFamily="18" charset="0"/>
              </a:rPr>
              <a:t>亿美元，软件</a:t>
            </a:r>
            <a:r>
              <a:rPr lang="en-US" altLang="zh-CN" dirty="0"/>
              <a:t>7.2</a:t>
            </a:r>
            <a:r>
              <a:rPr lang="zh-CN" altLang="en-US" dirty="0">
                <a:latin typeface="Times New Roman" panose="02020603050405020304" pitchFamily="18" charset="0"/>
              </a:rPr>
              <a:t>亿美元</a:t>
            </a:r>
            <a:endParaRPr lang="zh-CN" altLang="en-US" dirty="0"/>
          </a:p>
          <a:p>
            <a:pPr marL="0" indent="0" algn="just" eaLnBrk="1" hangingPunct="1"/>
            <a:r>
              <a:rPr lang="en-US" altLang="zh-CN" dirty="0"/>
              <a:t>1968</a:t>
            </a:r>
            <a:r>
              <a:rPr lang="zh-CN" altLang="en-US" dirty="0">
                <a:latin typeface="Times New Roman" panose="02020603050405020304" pitchFamily="18" charset="0"/>
              </a:rPr>
              <a:t>年，美国软件总投资</a:t>
            </a:r>
            <a:r>
              <a:rPr lang="en-US" altLang="zh-CN" dirty="0"/>
              <a:t>60</a:t>
            </a:r>
            <a:r>
              <a:rPr lang="zh-CN" altLang="en-US" dirty="0">
                <a:latin typeface="Times New Roman" panose="02020603050405020304" pitchFamily="18" charset="0"/>
              </a:rPr>
              <a:t>亿美元</a:t>
            </a:r>
            <a:endParaRPr lang="zh-CN" altLang="en-US" dirty="0"/>
          </a:p>
          <a:p>
            <a:pPr marL="0" indent="0" algn="just" eaLnBrk="1" hangingPunct="1"/>
            <a:r>
              <a:rPr lang="zh-CN" altLang="en-US" dirty="0">
                <a:latin typeface="Times New Roman" panose="02020603050405020304" pitchFamily="18" charset="0"/>
              </a:rPr>
              <a:t>美国空军计算机系统的数据：软件投资所占比例为：</a:t>
            </a:r>
            <a:endParaRPr lang="zh-CN" altLang="en-US" dirty="0"/>
          </a:p>
          <a:p>
            <a:pPr lvl="1" algn="just" eaLnBrk="1" hangingPunct="1">
              <a:buNone/>
            </a:pPr>
            <a:r>
              <a:rPr lang="zh-CN" altLang="en-US" sz="2800" dirty="0"/>
              <a:t>                  </a:t>
            </a:r>
            <a:r>
              <a:rPr lang="en-US" altLang="zh-CN" sz="2800" dirty="0"/>
              <a:t>1955</a:t>
            </a:r>
            <a:r>
              <a:rPr lang="zh-CN" altLang="en-US" sz="2800" dirty="0">
                <a:latin typeface="Times New Roman" panose="02020603050405020304" pitchFamily="18" charset="0"/>
              </a:rPr>
              <a:t>年，</a:t>
            </a:r>
            <a:r>
              <a:rPr lang="zh-CN" altLang="en-US" sz="2800" dirty="0"/>
              <a:t> </a:t>
            </a:r>
            <a:r>
              <a:rPr lang="en-US" altLang="zh-CN" sz="2800" dirty="0"/>
              <a:t>18%</a:t>
            </a:r>
            <a:endParaRPr lang="en-US" altLang="zh-CN" sz="2800" dirty="0"/>
          </a:p>
          <a:p>
            <a:pPr lvl="1" algn="just" eaLnBrk="1" hangingPunct="1">
              <a:buNone/>
            </a:pPr>
            <a:r>
              <a:rPr lang="en-US" altLang="zh-CN" sz="2800" dirty="0"/>
              <a:t>                  1970</a:t>
            </a:r>
            <a:r>
              <a:rPr lang="zh-CN" altLang="en-US" sz="2800" dirty="0">
                <a:latin typeface="Times New Roman" panose="02020603050405020304" pitchFamily="18" charset="0"/>
              </a:rPr>
              <a:t>年，</a:t>
            </a:r>
            <a:r>
              <a:rPr lang="zh-CN" altLang="en-US" sz="2800" dirty="0"/>
              <a:t> </a:t>
            </a:r>
            <a:r>
              <a:rPr lang="en-US" altLang="zh-CN" sz="2800" dirty="0"/>
              <a:t>60%</a:t>
            </a:r>
            <a:endParaRPr lang="en-US" altLang="zh-CN" sz="2800" dirty="0"/>
          </a:p>
          <a:p>
            <a:pPr lvl="1" algn="just" eaLnBrk="1" hangingPunct="1">
              <a:buNone/>
            </a:pPr>
            <a:r>
              <a:rPr lang="en-US" altLang="zh-CN" sz="2800" dirty="0"/>
              <a:t>                  1975</a:t>
            </a:r>
            <a:r>
              <a:rPr lang="zh-CN" altLang="en-US" sz="2800" dirty="0">
                <a:latin typeface="Times New Roman" panose="02020603050405020304" pitchFamily="18" charset="0"/>
              </a:rPr>
              <a:t>年，</a:t>
            </a:r>
            <a:r>
              <a:rPr lang="zh-CN" altLang="en-US" sz="2800" dirty="0"/>
              <a:t> </a:t>
            </a:r>
            <a:r>
              <a:rPr lang="en-US" altLang="zh-CN" sz="2800" dirty="0"/>
              <a:t>72%</a:t>
            </a:r>
            <a:endParaRPr lang="en-US" altLang="zh-CN" sz="2800" dirty="0"/>
          </a:p>
          <a:p>
            <a:pPr lvl="1" algn="just" eaLnBrk="1" hangingPunct="1">
              <a:buNone/>
            </a:pPr>
            <a:r>
              <a:rPr lang="en-US" altLang="zh-CN" sz="2800" dirty="0"/>
              <a:t>                  1980</a:t>
            </a:r>
            <a:r>
              <a:rPr lang="zh-CN" altLang="en-US" sz="2800" dirty="0">
                <a:latin typeface="Times New Roman" panose="02020603050405020304" pitchFamily="18" charset="0"/>
              </a:rPr>
              <a:t>年，</a:t>
            </a:r>
            <a:r>
              <a:rPr lang="zh-CN" altLang="en-US" sz="2800" dirty="0"/>
              <a:t> </a:t>
            </a:r>
            <a:r>
              <a:rPr lang="en-US" altLang="zh-CN" sz="2800" dirty="0"/>
              <a:t>80%</a:t>
            </a:r>
            <a:endParaRPr lang="en-US" altLang="zh-CN" sz="2800" dirty="0"/>
          </a:p>
          <a:p>
            <a:pPr lvl="1" eaLnBrk="1" hangingPunct="1">
              <a:buNone/>
            </a:pPr>
            <a:r>
              <a:rPr lang="en-US" altLang="zh-CN" sz="2800" dirty="0"/>
              <a:t>                  1985</a:t>
            </a:r>
            <a:r>
              <a:rPr lang="zh-CN" altLang="en-US" sz="2800" dirty="0">
                <a:latin typeface="Times New Roman" panose="02020603050405020304" pitchFamily="18" charset="0"/>
              </a:rPr>
              <a:t>年，</a:t>
            </a:r>
            <a:r>
              <a:rPr lang="zh-CN" altLang="en-US" sz="2800" dirty="0"/>
              <a:t> </a:t>
            </a:r>
            <a:r>
              <a:rPr lang="en-US" altLang="zh-CN" sz="2800" dirty="0"/>
              <a:t>85% </a:t>
            </a:r>
            <a:endParaRPr lang="en-US" altLang="zh-CN"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Object 2"/>
          <p:cNvGraphicFramePr>
            <a:graphicFrameLocks noChangeAspect="1"/>
          </p:cNvGraphicFramePr>
          <p:nvPr>
            <p:ph idx="1"/>
          </p:nvPr>
        </p:nvGraphicFramePr>
        <p:xfrm>
          <a:off x="914400" y="733425"/>
          <a:ext cx="7162800" cy="5216525"/>
        </p:xfrm>
        <a:graphic>
          <a:graphicData uri="http://schemas.openxmlformats.org/presentationml/2006/ole">
            <mc:AlternateContent xmlns:mc="http://schemas.openxmlformats.org/markup-compatibility/2006">
              <mc:Choice xmlns:v="urn:schemas-microsoft-com:vml" Requires="v">
                <p:oleObj spid="_x0000_s3076" name="" r:id="rId1" imgW="7343775" imgH="5353050" progId="Word.Document.8">
                  <p:embed/>
                </p:oleObj>
              </mc:Choice>
              <mc:Fallback>
                <p:oleObj name="" r:id="rId1" imgW="7343775" imgH="5353050" progId="Word.Document.8">
                  <p:embed/>
                  <p:pic>
                    <p:nvPicPr>
                      <p:cNvPr id="0" name="图片 3075"/>
                      <p:cNvPicPr/>
                      <p:nvPr/>
                    </p:nvPicPr>
                    <p:blipFill>
                      <a:blip r:embed="rId2"/>
                      <a:srcRect/>
                      <a:stretch>
                        <a:fillRect/>
                      </a:stretch>
                    </p:blipFill>
                    <p:spPr>
                      <a:xfrm>
                        <a:off x="914400" y="733425"/>
                        <a:ext cx="7162800" cy="5216525"/>
                      </a:xfrm>
                      <a:prstGeom prst="rect">
                        <a:avLst/>
                      </a:prstGeom>
                      <a:noFill/>
                      <a:ln w="38100">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901700" y="15875"/>
            <a:ext cx="7793038" cy="658813"/>
          </a:xfrm>
          <a:solidFill>
            <a:schemeClr val="bg1">
              <a:alpha val="0"/>
            </a:schemeClr>
          </a:solidFill>
          <a:ln/>
        </p:spPr>
        <p:txBody>
          <a:bodyPr vert="horz" wrap="square" lIns="91440" tIns="45720" rIns="91440" bIns="45720" anchor="b" anchorCtr="0"/>
          <a:p>
            <a:pPr eaLnBrk="1" hangingPunct="1"/>
            <a:r>
              <a:rPr lang="zh-CN" altLang="en-US" dirty="0">
                <a:latin typeface="隶书" panose="02010509060101010101" pitchFamily="49" charset="-122"/>
              </a:rPr>
              <a:t>1.1.3 产生软件危机的原因</a:t>
            </a:r>
            <a:endParaRPr lang="zh-CN" altLang="en-US" dirty="0">
              <a:latin typeface="隶书" panose="02010509060101010101" pitchFamily="49" charset="-122"/>
            </a:endParaRPr>
          </a:p>
        </p:txBody>
      </p:sp>
      <p:sp>
        <p:nvSpPr>
          <p:cNvPr id="133123" name="Rectangle 3"/>
          <p:cNvSpPr>
            <a:spLocks noGrp="1"/>
          </p:cNvSpPr>
          <p:nvPr>
            <p:ph idx="1"/>
          </p:nvPr>
        </p:nvSpPr>
        <p:spPr>
          <a:xfrm>
            <a:off x="63500" y="962025"/>
            <a:ext cx="8955088" cy="5029200"/>
          </a:xfrm>
          <a:solidFill>
            <a:schemeClr val="bg1">
              <a:alpha val="100000"/>
            </a:schemeClr>
          </a:solidFill>
          <a:ln/>
        </p:spPr>
        <p:txBody>
          <a:bodyPr vert="horz" wrap="square" lIns="91440" tIns="45720" rIns="91440" bIns="45720" anchor="t" anchorCtr="0"/>
          <a:p>
            <a:pPr marL="536575" lvl="1" indent="-536575" eaLnBrk="1" hangingPunct="1">
              <a:buSzPct val="80000"/>
              <a:buFont typeface="Wingdings" panose="05000000000000000000" pitchFamily="2" charset="2"/>
              <a:buChar char="n"/>
            </a:pPr>
            <a:r>
              <a:rPr lang="zh-CN" altLang="en-US" sz="3200" dirty="0">
                <a:solidFill>
                  <a:srgbClr val="FF0000"/>
                </a:solidFill>
                <a:latin typeface="楷体_GB2312" pitchFamily="49" charset="-122"/>
              </a:rPr>
              <a:t>客观：软件本身特点</a:t>
            </a:r>
            <a:endParaRPr lang="zh-CN" altLang="en-US" sz="3200" dirty="0">
              <a:solidFill>
                <a:srgbClr val="FF0000"/>
              </a:solidFill>
              <a:latin typeface="楷体_GB2312" pitchFamily="49" charset="-122"/>
            </a:endParaRPr>
          </a:p>
          <a:p>
            <a:pPr marL="1066800" lvl="2" indent="-515620" eaLnBrk="1" hangingPunct="1">
              <a:buSzPct val="80000"/>
              <a:buFont typeface="Wingdings" panose="05000000000000000000" pitchFamily="2" charset="2"/>
              <a:buChar char="n"/>
            </a:pPr>
            <a:r>
              <a:rPr lang="zh-CN" altLang="en-US" sz="2800" b="0" dirty="0">
                <a:latin typeface="楷体_GB2312" pitchFamily="49" charset="-122"/>
              </a:rPr>
              <a:t>逻辑部件（缺乏可见性）</a:t>
            </a:r>
            <a:endParaRPr lang="en-US" altLang="zh-CN" sz="2800" b="0" dirty="0">
              <a:latin typeface="楷体_GB2312" pitchFamily="49" charset="-122"/>
            </a:endParaRPr>
          </a:p>
          <a:p>
            <a:pPr marL="1066800" lvl="2" indent="-515620" eaLnBrk="1" hangingPunct="1">
              <a:buSzPct val="80000"/>
              <a:buFont typeface="Wingdings" panose="05000000000000000000" pitchFamily="2" charset="2"/>
              <a:buChar char="n"/>
            </a:pPr>
            <a:r>
              <a:rPr lang="zh-CN" altLang="en-US" sz="2800" b="0" dirty="0"/>
              <a:t>没有明显的制造过程</a:t>
            </a:r>
            <a:endParaRPr lang="zh-CN" altLang="en-US" sz="2800" b="0" dirty="0"/>
          </a:p>
          <a:p>
            <a:pPr marL="1066800" lvl="2" indent="-515620" eaLnBrk="1" hangingPunct="1">
              <a:buSzPct val="80000"/>
              <a:buFont typeface="Wingdings" panose="05000000000000000000" pitchFamily="2" charset="2"/>
              <a:buChar char="n"/>
            </a:pPr>
            <a:r>
              <a:rPr lang="zh-CN" altLang="en-US" sz="2800" b="0" dirty="0">
                <a:latin typeface="楷体_GB2312" pitchFamily="49" charset="-122"/>
              </a:rPr>
              <a:t>软件的开发和运行常受到计算机系统的限制，对计算机系统有着不同程度的依赖性</a:t>
            </a:r>
            <a:endParaRPr lang="zh-CN" altLang="en-US" sz="2800" b="0" dirty="0">
              <a:latin typeface="楷体_GB2312" pitchFamily="49" charset="-122"/>
            </a:endParaRPr>
          </a:p>
          <a:p>
            <a:pPr marL="1066800" lvl="2" indent="-515620" eaLnBrk="1" hangingPunct="1">
              <a:buSzPct val="80000"/>
              <a:buFont typeface="Wingdings" panose="05000000000000000000" pitchFamily="2" charset="2"/>
              <a:buChar char="n"/>
            </a:pPr>
            <a:r>
              <a:rPr lang="zh-CN" altLang="en-US" sz="2800" b="0" dirty="0">
                <a:latin typeface="楷体_GB2312" pitchFamily="49" charset="-122"/>
              </a:rPr>
              <a:t>软件本身是复杂的</a:t>
            </a:r>
            <a:endParaRPr lang="zh-CN" altLang="en-US" sz="2800" b="0" dirty="0">
              <a:latin typeface="楷体_GB2312" pitchFamily="49" charset="-122"/>
            </a:endParaRPr>
          </a:p>
          <a:p>
            <a:pPr marL="1066800" lvl="3" indent="-515620" eaLnBrk="1" hangingPunct="1">
              <a:buSzPct val="80000"/>
              <a:buFont typeface="Wingdings" panose="05000000000000000000" pitchFamily="2" charset="2"/>
              <a:buChar char="n"/>
            </a:pPr>
            <a:r>
              <a:rPr lang="zh-CN" altLang="en-US" sz="2800" dirty="0">
                <a:latin typeface="楷体_GB2312" pitchFamily="49" charset="-122"/>
              </a:rPr>
              <a:t>实际问题的复杂性</a:t>
            </a:r>
            <a:endParaRPr lang="zh-CN" altLang="en-US" sz="2800" dirty="0">
              <a:latin typeface="楷体_GB2312" pitchFamily="49" charset="-122"/>
            </a:endParaRPr>
          </a:p>
          <a:p>
            <a:pPr marL="1066800" lvl="3" indent="-515620" eaLnBrk="1" hangingPunct="1">
              <a:buSzPct val="80000"/>
              <a:buFont typeface="Wingdings" panose="05000000000000000000" pitchFamily="2" charset="2"/>
              <a:buChar char="n"/>
            </a:pPr>
            <a:r>
              <a:rPr lang="zh-CN" altLang="en-US" sz="2800" dirty="0">
                <a:latin typeface="楷体_GB2312" pitchFamily="49" charset="-122"/>
              </a:rPr>
              <a:t>程序逻辑结构的复杂性</a:t>
            </a:r>
            <a:endParaRPr lang="zh-CN" altLang="en-US" sz="2800" dirty="0">
              <a:latin typeface="楷体_GB2312" pitchFamily="49" charset="-122"/>
            </a:endParaRPr>
          </a:p>
          <a:p>
            <a:pPr marL="1066800" lvl="2" indent="-515620" eaLnBrk="1" hangingPunct="1">
              <a:buSzPct val="80000"/>
              <a:buFont typeface="Wingdings" panose="05000000000000000000" pitchFamily="2" charset="2"/>
              <a:buChar char="n"/>
            </a:pPr>
            <a:r>
              <a:rPr lang="zh-CN" altLang="en-US" sz="2800" b="0" dirty="0">
                <a:latin typeface="楷体_GB2312" pitchFamily="49" charset="-122"/>
              </a:rPr>
              <a:t>软件成本相当昂贵</a:t>
            </a:r>
            <a:endParaRPr lang="zh-CN" altLang="en-US" sz="2800" b="0" dirty="0"/>
          </a:p>
          <a:p>
            <a:pPr marL="1066800" lvl="2" indent="-515620" eaLnBrk="1" hangingPunct="1">
              <a:buSzPct val="80000"/>
              <a:buFont typeface="Wingdings" panose="05000000000000000000" pitchFamily="2" charset="2"/>
              <a:buChar char="n"/>
            </a:pPr>
            <a:r>
              <a:rPr lang="zh-CN" altLang="en-US" sz="2800" b="0" dirty="0">
                <a:latin typeface="楷体_GB2312" pitchFamily="49" charset="-122"/>
              </a:rPr>
              <a:t>规模庞大（大系统的定义：50万行</a:t>
            </a:r>
            <a:r>
              <a:rPr lang="zh-CN" altLang="en-US" sz="2800" b="0" dirty="0">
                <a:latin typeface="楷体_GB2312" pitchFamily="49" charset="-122"/>
                <a:sym typeface="Wingdings" panose="05000000000000000000" pitchFamily="2" charset="2"/>
              </a:rPr>
              <a:t>1000万行</a:t>
            </a:r>
            <a:r>
              <a:rPr lang="zh-CN" altLang="en-US" sz="2800" b="0" dirty="0">
                <a:latin typeface="楷体_GB2312" pitchFamily="49" charset="-122"/>
              </a:rPr>
              <a:t>）</a:t>
            </a:r>
            <a:endParaRPr lang="zh-CN" altLang="en-US" sz="2800" b="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charRg st="1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23">
                                            <p:txEl>
                                              <p:charRg st="22" end="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23">
                                            <p:txEl>
                                              <p:charRg st="32" end="6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23">
                                            <p:txEl>
                                              <p:charRg st="69" end="7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23">
                                            <p:txEl>
                                              <p:charRg st="78" end="8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23">
                                            <p:txEl>
                                              <p:charRg st="87" end="9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3123">
                                            <p:txEl>
                                              <p:charRg st="98" end="10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3123">
                                            <p:txEl>
                                              <p:charRg st="107"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2"/>
          <p:cNvSpPr>
            <a:spLocks noGrp="1"/>
          </p:cNvSpPr>
          <p:nvPr>
            <p:ph type="title"/>
          </p:nvPr>
        </p:nvSpPr>
        <p:spPr>
          <a:xfrm>
            <a:off x="838200" y="114300"/>
            <a:ext cx="7391400" cy="604838"/>
          </a:xfrm>
          <a:ln/>
        </p:spPr>
        <p:txBody>
          <a:bodyPr vert="horz" wrap="square" lIns="91440" tIns="45720" rIns="91440" bIns="45720" anchor="b" anchorCtr="0"/>
          <a:p>
            <a:r>
              <a:rPr lang="zh-CN" altLang="en-US" sz="3600" dirty="0">
                <a:latin typeface="微软雅黑" panose="020B0503020204020204" pitchFamily="34" charset="-122"/>
                <a:ea typeface="微软雅黑" panose="020B0503020204020204" pitchFamily="34" charset="-122"/>
              </a:rPr>
              <a:t>工程教育认证标准的</a:t>
            </a:r>
            <a:r>
              <a:rPr lang="zh-CN" altLang="en-US" sz="3600" dirty="0">
                <a:solidFill>
                  <a:srgbClr val="C00000"/>
                </a:solidFill>
                <a:latin typeface="微软雅黑" panose="020B0503020204020204" pitchFamily="34" charset="-122"/>
                <a:ea typeface="微软雅黑" panose="020B0503020204020204" pitchFamily="34" charset="-122"/>
              </a:rPr>
              <a:t>核心内涵</a:t>
            </a:r>
            <a:endParaRPr lang="zh-CN" altLang="en-US" sz="3600" dirty="0"/>
          </a:p>
        </p:txBody>
      </p:sp>
      <p:sp>
        <p:nvSpPr>
          <p:cNvPr id="8195" name="TextBox 1"/>
          <p:cNvSpPr txBox="1"/>
          <p:nvPr/>
        </p:nvSpPr>
        <p:spPr>
          <a:xfrm>
            <a:off x="609600" y="1104900"/>
            <a:ext cx="8115300" cy="5730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nSpc>
                <a:spcPct val="130000"/>
              </a:lnSpc>
              <a:spcBef>
                <a:spcPct val="0"/>
              </a:spcBef>
              <a:buFontTx/>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建构“产出导向”的人才培养体系，并持续改进之！ </a:t>
            </a:r>
            <a:r>
              <a:rPr lang="en-US" altLang="zh-CN"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1" name="五边形 5"/>
          <p:cNvSpPr/>
          <p:nvPr/>
        </p:nvSpPr>
        <p:spPr bwMode="auto">
          <a:xfrm>
            <a:off x="3251200" y="2298700"/>
            <a:ext cx="3438525" cy="460375"/>
          </a:xfrm>
          <a:prstGeom prst="homePlate">
            <a:avLst/>
          </a:prstGeom>
          <a:solidFill>
            <a:srgbClr val="0070C0"/>
          </a:solidFill>
        </p:spPr>
        <p:style>
          <a:lnRef idx="1">
            <a:schemeClr val="accent2"/>
          </a:lnRef>
          <a:fillRef idx="3">
            <a:schemeClr val="accent2"/>
          </a:fillRef>
          <a:effectRef idx="2">
            <a:schemeClr val="accent2"/>
          </a:effectRef>
          <a:fontRef idx="minor">
            <a:schemeClr val="lt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以学生为中心    </a:t>
            </a:r>
            <a:r>
              <a:rPr kumimoji="0" lang="en-US" altLang="zh-CN"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SC</a:t>
            </a:r>
            <a:r>
              <a:rPr kumimoji="0" lang="zh-CN" altLang="en-US"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  </a:t>
            </a:r>
            <a:endParaRPr kumimoji="0" lang="zh-CN" altLang="en-US" sz="2400" b="0" i="0" u="none" strike="noStrike" kern="1200" cap="none" spc="-90" normalizeH="0" baseline="0" noProof="1">
              <a:ln w="11430"/>
              <a:solidFill>
                <a:schemeClr val="bg1"/>
              </a:solidFill>
              <a:effectLst/>
              <a:uLnTx/>
              <a:uFillTx/>
              <a:latin typeface="+mn-lt"/>
              <a:ea typeface="微软雅黑" panose="020B0503020204020204" pitchFamily="34" charset="-122"/>
              <a:cs typeface="+mn-cs"/>
            </a:endParaRPr>
          </a:p>
        </p:txBody>
      </p:sp>
      <p:sp>
        <p:nvSpPr>
          <p:cNvPr id="12" name="五边形 6"/>
          <p:cNvSpPr/>
          <p:nvPr/>
        </p:nvSpPr>
        <p:spPr bwMode="auto">
          <a:xfrm>
            <a:off x="3219450" y="4140200"/>
            <a:ext cx="3543300" cy="460375"/>
          </a:xfrm>
          <a:prstGeom prst="homePlate">
            <a:avLst/>
          </a:prstGeom>
          <a:solidFill>
            <a:srgbClr val="0070C0"/>
          </a:solidFill>
        </p:spPr>
        <p:style>
          <a:lnRef idx="1">
            <a:schemeClr val="accent2"/>
          </a:lnRef>
          <a:fillRef idx="3">
            <a:schemeClr val="accent2"/>
          </a:fillRef>
          <a:effectRef idx="2">
            <a:schemeClr val="accent2"/>
          </a:effectRef>
          <a:fontRef idx="minor">
            <a:schemeClr val="lt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3.</a:t>
            </a:r>
            <a:r>
              <a:rPr kumimoji="0" lang="zh-CN" altLang="en-US"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质量持续改进 </a:t>
            </a:r>
            <a:r>
              <a:rPr kumimoji="0" lang="en-US" altLang="zh-CN" sz="2400" b="0" i="0" u="none" strike="noStrike" kern="1200" cap="none" spc="-90" normalizeH="0" baseline="0" noProof="1">
                <a:ln w="11430"/>
                <a:solidFill>
                  <a:schemeClr val="bg1"/>
                </a:solidFill>
                <a:effectLst/>
                <a:uLnTx/>
                <a:uFillTx/>
                <a:latin typeface="+mn-lt"/>
                <a:ea typeface="微软雅黑" panose="020B0503020204020204" pitchFamily="34" charset="-122"/>
                <a:cs typeface="+mn-cs"/>
              </a:rPr>
              <a:t>    </a:t>
            </a:r>
            <a:r>
              <a:rPr kumimoji="0" lang="en-US" altLang="zh-CN"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rPr>
              <a:t>CQI</a:t>
            </a:r>
            <a:endParaRPr kumimoji="0" lang="zh-CN" altLang="en-US" sz="2400" b="0" i="0" u="none" strike="noStrike" kern="1200" cap="none" spc="0" normalizeH="0" baseline="0" noProof="1">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五边形 7"/>
          <p:cNvSpPr/>
          <p:nvPr/>
        </p:nvSpPr>
        <p:spPr bwMode="auto">
          <a:xfrm>
            <a:off x="3219450" y="3262313"/>
            <a:ext cx="3543300" cy="460375"/>
          </a:xfrm>
          <a:prstGeom prst="homePlate">
            <a:avLst/>
          </a:prstGeom>
          <a:solidFill>
            <a:srgbClr val="0070C0"/>
          </a:solidFill>
        </p:spPr>
        <p:style>
          <a:lnRef idx="1">
            <a:schemeClr val="accent2"/>
          </a:lnRef>
          <a:fillRef idx="3">
            <a:schemeClr val="accent2"/>
          </a:fillRef>
          <a:effectRef idx="2">
            <a:schemeClr val="accent2"/>
          </a:effectRef>
          <a:fontRef idx="minor">
            <a:schemeClr val="lt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产出导向教育 </a:t>
            </a:r>
            <a:r>
              <a:rPr kumimoji="0" lang="en-US" altLang="zh-CN" sz="2400" b="0" i="0" u="none" strike="noStrike" kern="1200" cap="none" spc="-90" normalizeH="0" baseline="0" noProof="1">
                <a:ln w="11430"/>
                <a:solidFill>
                  <a:srgbClr val="0033CC"/>
                </a:solidFill>
                <a:effectLst/>
                <a:uLnTx/>
                <a:uFillTx/>
                <a:latin typeface="+mn-lt"/>
                <a:ea typeface="微软雅黑" panose="020B0503020204020204" pitchFamily="34" charset="-122"/>
                <a:cs typeface="+mn-cs"/>
              </a:rPr>
              <a:t>    </a:t>
            </a:r>
            <a:r>
              <a:rPr kumimoji="0" lang="en-US" altLang="zh-CN" sz="2400" b="0" i="0" u="none" strike="noStrike" kern="1200" cap="none" spc="0" normalizeH="0" baseline="0" noProof="1">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OBE</a:t>
            </a:r>
            <a:endParaRPr kumimoji="0" lang="zh-CN" altLang="en-US" sz="2400" b="0" i="0" u="none" strike="noStrike" kern="1200" cap="none" spc="0" normalizeH="0" baseline="0" noProof="1">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文本框 13"/>
          <p:cNvSpPr txBox="1"/>
          <p:nvPr/>
        </p:nvSpPr>
        <p:spPr>
          <a:xfrm>
            <a:off x="1390650" y="2895600"/>
            <a:ext cx="1447800" cy="831850"/>
          </a:xfrm>
          <a:prstGeom prst="rect">
            <a:avLst/>
          </a:prstGeom>
          <a:noFill/>
        </p:spPr>
        <p:txBody>
          <a:bodyPr>
            <a:spAutoFit/>
          </a:bodyPr>
          <a:lstStyle/>
          <a:p>
            <a:pPr marR="0" defTabSz="914400">
              <a:buClrTx/>
              <a:buSzTx/>
              <a:buFontTx/>
              <a:buNone/>
              <a:defRPr/>
            </a:pPr>
            <a:r>
              <a:rPr kumimoji="0" lang="zh-CN" altLang="en-US" b="1" kern="1200" cap="none" spc="50" normalizeH="0" baseline="0" noProof="1">
                <a:latin typeface="Arial" panose="020B0604020202020204" pitchFamily="34" charset="0"/>
                <a:ea typeface="微软雅黑" panose="020B0503020204020204" pitchFamily="34" charset="-122"/>
                <a:cs typeface="+mn-cs"/>
                <a:sym typeface="+mn-ea"/>
              </a:rPr>
              <a:t>专业认证三大理念</a:t>
            </a:r>
            <a:endParaRPr kumimoji="0" lang="zh-CN" altLang="en-US" b="1" kern="1200" cap="none" spc="50" normalizeH="0" baseline="0" noProof="1">
              <a:latin typeface="Arial" panose="020B0604020202020204" pitchFamily="34" charset="0"/>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9" name="Rectangle 3"/>
          <p:cNvSpPr>
            <a:spLocks noGrp="1"/>
          </p:cNvSpPr>
          <p:nvPr>
            <p:ph idx="1"/>
          </p:nvPr>
        </p:nvSpPr>
        <p:spPr>
          <a:xfrm>
            <a:off x="63500" y="1231900"/>
            <a:ext cx="8734425" cy="3657600"/>
          </a:xfrm>
          <a:solidFill>
            <a:schemeClr val="bg1">
              <a:alpha val="100000"/>
            </a:schemeClr>
          </a:solidFill>
          <a:ln/>
        </p:spPr>
        <p:txBody>
          <a:bodyPr vert="horz" wrap="square" lIns="91440" tIns="45720" rIns="91440" bIns="45720" anchor="t" anchorCtr="0"/>
          <a:p>
            <a:pPr lvl="1" eaLnBrk="1" hangingPunct="1">
              <a:lnSpc>
                <a:spcPct val="150000"/>
              </a:lnSpc>
              <a:buSzPct val="80000"/>
              <a:buFont typeface="Wingdings" panose="05000000000000000000" pitchFamily="2" charset="2"/>
              <a:buChar char="n"/>
            </a:pPr>
            <a:r>
              <a:rPr lang="zh-CN" altLang="en-US" sz="3200" dirty="0">
                <a:solidFill>
                  <a:srgbClr val="FF0000"/>
                </a:solidFill>
                <a:latin typeface="楷体_GB2312" pitchFamily="49" charset="-122"/>
              </a:rPr>
              <a:t>主观：</a:t>
            </a:r>
            <a:r>
              <a:rPr lang="zh-CN" altLang="zh-CN" sz="3200" dirty="0">
                <a:solidFill>
                  <a:srgbClr val="FF0000"/>
                </a:solidFill>
              </a:rPr>
              <a:t>开发与维护方法不正确</a:t>
            </a:r>
            <a:endParaRPr lang="zh-CN" altLang="en-US" sz="3200" dirty="0">
              <a:solidFill>
                <a:srgbClr val="FF0000"/>
              </a:solidFill>
              <a:latin typeface="楷体_GB2312" pitchFamily="49" charset="-122"/>
            </a:endParaRPr>
          </a:p>
          <a:p>
            <a:pPr lvl="2" eaLnBrk="1" hangingPunct="1">
              <a:lnSpc>
                <a:spcPct val="150000"/>
              </a:lnSpc>
              <a:buSzPct val="80000"/>
              <a:buFont typeface="Wingdings" panose="05000000000000000000" pitchFamily="2" charset="2"/>
              <a:buChar char="n"/>
            </a:pPr>
            <a:r>
              <a:rPr lang="zh-CN" altLang="en-US" sz="2800" dirty="0">
                <a:latin typeface="楷体_GB2312" pitchFamily="49" charset="-122"/>
              </a:rPr>
              <a:t>忽视需求分析（工作量占总工作量</a:t>
            </a:r>
            <a:r>
              <a:rPr lang="zh-CN" altLang="en-US" sz="2800" dirty="0">
                <a:solidFill>
                  <a:srgbClr val="FF0000"/>
                </a:solidFill>
                <a:latin typeface="楷体_GB2312" pitchFamily="49" charset="-122"/>
              </a:rPr>
              <a:t>40%-50%</a:t>
            </a:r>
            <a:r>
              <a:rPr lang="zh-CN" altLang="en-US" sz="2800" dirty="0">
                <a:latin typeface="楷体_GB2312" pitchFamily="49" charset="-122"/>
              </a:rPr>
              <a:t>）</a:t>
            </a:r>
            <a:endParaRPr lang="zh-CN" altLang="en-US" sz="2800" dirty="0">
              <a:latin typeface="楷体_GB2312" pitchFamily="49" charset="-122"/>
            </a:endParaRPr>
          </a:p>
          <a:p>
            <a:pPr lvl="2" eaLnBrk="1" hangingPunct="1">
              <a:lnSpc>
                <a:spcPct val="150000"/>
              </a:lnSpc>
              <a:buSzPct val="80000"/>
              <a:buFont typeface="Wingdings" panose="05000000000000000000" pitchFamily="2" charset="2"/>
              <a:buChar char="n"/>
            </a:pPr>
            <a:r>
              <a:rPr lang="zh-CN" altLang="en-US" sz="2800" dirty="0">
                <a:latin typeface="楷体_GB2312" pitchFamily="49" charset="-122"/>
              </a:rPr>
              <a:t>软件开发=程序编写（工作量占总工作量</a:t>
            </a:r>
            <a:r>
              <a:rPr lang="zh-CN" altLang="en-US" sz="2800" dirty="0">
                <a:solidFill>
                  <a:srgbClr val="FF0000"/>
                </a:solidFill>
                <a:latin typeface="楷体_GB2312" pitchFamily="49" charset="-122"/>
              </a:rPr>
              <a:t>10%-20%</a:t>
            </a:r>
            <a:r>
              <a:rPr lang="zh-CN" altLang="en-US" sz="2800" dirty="0">
                <a:latin typeface="楷体_GB2312" pitchFamily="49" charset="-122"/>
              </a:rPr>
              <a:t>）</a:t>
            </a:r>
            <a:endParaRPr lang="zh-CN" altLang="en-US" sz="2800" dirty="0">
              <a:latin typeface="楷体_GB2312" pitchFamily="49" charset="-122"/>
            </a:endParaRPr>
          </a:p>
          <a:p>
            <a:pPr lvl="2" eaLnBrk="1" hangingPunct="1">
              <a:lnSpc>
                <a:spcPct val="150000"/>
              </a:lnSpc>
              <a:buSzPct val="80000"/>
              <a:buFont typeface="Wingdings" panose="05000000000000000000" pitchFamily="2" charset="2"/>
              <a:buChar char="n"/>
            </a:pPr>
            <a:r>
              <a:rPr lang="zh-CN" altLang="en-US" sz="2800" dirty="0">
                <a:latin typeface="楷体_GB2312" pitchFamily="49" charset="-122"/>
              </a:rPr>
              <a:t>忽视测试阶段的工作</a:t>
            </a:r>
            <a:endParaRPr lang="zh-CN" altLang="en-US" sz="2800" dirty="0">
              <a:latin typeface="楷体_GB2312" pitchFamily="49" charset="-122"/>
            </a:endParaRPr>
          </a:p>
          <a:p>
            <a:pPr lvl="2" eaLnBrk="1" hangingPunct="1">
              <a:lnSpc>
                <a:spcPct val="150000"/>
              </a:lnSpc>
              <a:buSzPct val="80000"/>
              <a:buFont typeface="Wingdings" panose="05000000000000000000" pitchFamily="2" charset="2"/>
              <a:buChar char="n"/>
            </a:pPr>
            <a:r>
              <a:rPr lang="zh-CN" altLang="en-US" sz="2800" dirty="0">
                <a:latin typeface="楷体_GB2312" pitchFamily="49" charset="-122"/>
              </a:rPr>
              <a:t>轻视软件维护（维护费用占总费用</a:t>
            </a:r>
            <a:r>
              <a:rPr lang="zh-CN" altLang="en-US" sz="2800" dirty="0">
                <a:solidFill>
                  <a:srgbClr val="FF0000"/>
                </a:solidFill>
                <a:latin typeface="楷体_GB2312" pitchFamily="49" charset="-122"/>
              </a:rPr>
              <a:t>55%-70%</a:t>
            </a:r>
            <a:r>
              <a:rPr lang="zh-CN" altLang="en-US" sz="2800" dirty="0">
                <a:latin typeface="楷体_GB2312" pitchFamily="49" charset="-122"/>
              </a:rPr>
              <a:t>）</a:t>
            </a:r>
            <a:endParaRPr lang="zh-CN" altLang="en-US" sz="28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339">
                                            <p:txEl>
                                              <p:charRg st="14" end="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339">
                                            <p:txEl>
                                              <p:charRg st="38" end="6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339">
                                            <p:txEl>
                                              <p:charRg st="65"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339">
                                            <p:txEl>
                                              <p:charRg st="75" end="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898525" y="31750"/>
            <a:ext cx="7793038" cy="609600"/>
          </a:xfrm>
          <a:ln/>
        </p:spPr>
        <p:txBody>
          <a:bodyPr vert="horz" wrap="square" lIns="91440" tIns="45720" rIns="91440" bIns="45720" anchor="b" anchorCtr="0"/>
          <a:p>
            <a:pPr eaLnBrk="1" hangingPunct="1"/>
            <a:r>
              <a:rPr lang="zh-CN" altLang="en-US" sz="3600" dirty="0">
                <a:latin typeface="隶书" panose="02010509060101010101" pitchFamily="49" charset="-122"/>
              </a:rPr>
              <a:t>1.1.4 消除软件危机的途径</a:t>
            </a:r>
            <a:endParaRPr lang="zh-CN" altLang="en-US" sz="3600" dirty="0">
              <a:latin typeface="隶书" panose="02010509060101010101" pitchFamily="49" charset="-122"/>
            </a:endParaRPr>
          </a:p>
        </p:txBody>
      </p:sp>
      <p:sp>
        <p:nvSpPr>
          <p:cNvPr id="134147" name="Rectangle 3"/>
          <p:cNvSpPr>
            <a:spLocks noGrp="1"/>
          </p:cNvSpPr>
          <p:nvPr>
            <p:ph idx="1"/>
          </p:nvPr>
        </p:nvSpPr>
        <p:spPr>
          <a:xfrm>
            <a:off x="506413" y="1274763"/>
            <a:ext cx="8116887" cy="4459287"/>
          </a:xfrm>
          <a:ln/>
        </p:spPr>
        <p:txBody>
          <a:bodyPr vert="horz" wrap="square" lIns="91440" tIns="45720" rIns="91440" bIns="45720" anchor="t" anchorCtr="0"/>
          <a:p>
            <a:pPr marL="0" indent="0" eaLnBrk="1" hangingPunct="1"/>
            <a:r>
              <a:rPr lang="zh-CN" altLang="en-US" dirty="0"/>
              <a:t>正确认识</a:t>
            </a:r>
            <a:endParaRPr lang="zh-CN" altLang="en-US" dirty="0"/>
          </a:p>
          <a:p>
            <a:pPr lvl="1" eaLnBrk="1" hangingPunct="1"/>
            <a:r>
              <a:rPr lang="zh-CN" altLang="en-US" dirty="0"/>
              <a:t>软件是程序、数据及相关文档的完整集合</a:t>
            </a:r>
            <a:endParaRPr lang="zh-CN" altLang="en-US" dirty="0"/>
          </a:p>
          <a:p>
            <a:pPr lvl="1" eaLnBrk="1" hangingPunct="1"/>
            <a:r>
              <a:rPr lang="zh-CN" altLang="en-US" dirty="0"/>
              <a:t>软件开发是各类人员共同完成的工程项目</a:t>
            </a:r>
            <a:endParaRPr lang="zh-CN" altLang="en-US" dirty="0"/>
          </a:p>
          <a:p>
            <a:pPr marL="0" indent="0" eaLnBrk="1" hangingPunct="1"/>
            <a:r>
              <a:rPr lang="zh-CN" altLang="en-US" dirty="0"/>
              <a:t>组织管理</a:t>
            </a:r>
            <a:endParaRPr lang="zh-CN" altLang="en-US" dirty="0"/>
          </a:p>
          <a:p>
            <a:pPr lvl="1" eaLnBrk="1" hangingPunct="1"/>
            <a:r>
              <a:rPr lang="zh-CN" altLang="en-US" dirty="0"/>
              <a:t>工程项目管理方法</a:t>
            </a:r>
            <a:endParaRPr lang="zh-CN" altLang="en-US" dirty="0"/>
          </a:p>
          <a:p>
            <a:pPr marL="0" indent="0" eaLnBrk="1" hangingPunct="1"/>
            <a:r>
              <a:rPr lang="zh-CN" altLang="en-US" dirty="0"/>
              <a:t>技术措施</a:t>
            </a:r>
            <a:endParaRPr lang="zh-CN" altLang="en-US" dirty="0"/>
          </a:p>
          <a:p>
            <a:pPr lvl="1" eaLnBrk="1" hangingPunct="1"/>
            <a:r>
              <a:rPr lang="zh-CN" altLang="en-US" dirty="0"/>
              <a:t>软件开发技术与方法</a:t>
            </a:r>
            <a:endParaRPr lang="zh-CN" altLang="en-US" dirty="0"/>
          </a:p>
          <a:p>
            <a:pPr lvl="1" eaLnBrk="1" hangingPunct="1"/>
            <a:r>
              <a:rPr lang="zh-CN" altLang="en-US" dirty="0"/>
              <a:t>软件工具</a:t>
            </a:r>
            <a:endParaRPr lang="en-US" altLang="zh-CN" dirty="0"/>
          </a:p>
          <a:p>
            <a:pPr lvl="2" eaLnBrk="1" hangingPunct="1"/>
            <a:r>
              <a:rPr lang="en-US" altLang="zh-CN" dirty="0"/>
              <a:t>CASE </a:t>
            </a:r>
            <a:r>
              <a:rPr lang="zh-CN" altLang="en-US" dirty="0"/>
              <a:t>计算机辅助软件工程（</a:t>
            </a:r>
            <a:r>
              <a:rPr lang="en-US" altLang="zh-CN" dirty="0"/>
              <a:t>Computer-Aided Software Engineering</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charRg st="0"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7">
                                            <p:txEl>
                                              <p:charRg st="5"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147">
                                            <p:txEl>
                                              <p:charRg st="24" end="4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147">
                                            <p:txEl>
                                              <p:charRg st="43" end="4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147">
                                            <p:txEl>
                                              <p:charRg st="48" end="5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4147">
                                            <p:txEl>
                                              <p:charRg st="57" end="6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4147">
                                            <p:txEl>
                                              <p:charRg st="62" end="7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4147">
                                            <p:txEl>
                                              <p:charRg st="72" end="7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4147">
                                            <p:txEl>
                                              <p:charRg st="77" end="1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xfrm>
            <a:off x="890588" y="0"/>
            <a:ext cx="8001000" cy="617538"/>
          </a:xfrm>
          <a:ln/>
        </p:spPr>
        <p:txBody>
          <a:bodyPr vert="horz" wrap="square" lIns="91440" tIns="45720" rIns="91440" bIns="45720" anchor="b" anchorCtr="0"/>
          <a:p>
            <a:pPr eaLnBrk="1" hangingPunct="1"/>
            <a:r>
              <a:rPr lang="en-US" altLang="zh-CN" dirty="0">
                <a:latin typeface="隶书" panose="02010509060101010101" pitchFamily="49" charset="-122"/>
              </a:rPr>
              <a:t>1.2 </a:t>
            </a:r>
            <a:r>
              <a:rPr lang="zh-CN" altLang="en-US" dirty="0">
                <a:latin typeface="隶书" panose="02010509060101010101" pitchFamily="49" charset="-122"/>
              </a:rPr>
              <a:t>软件工程</a:t>
            </a:r>
            <a:endParaRPr lang="zh-CN" altLang="en-US" dirty="0">
              <a:latin typeface="隶书" panose="02010509060101010101" pitchFamily="49" charset="-122"/>
            </a:endParaRPr>
          </a:p>
        </p:txBody>
      </p:sp>
      <p:sp>
        <p:nvSpPr>
          <p:cNvPr id="117763" name="Rectangle 3"/>
          <p:cNvSpPr>
            <a:spLocks noGrp="1"/>
          </p:cNvSpPr>
          <p:nvPr>
            <p:ph idx="1"/>
          </p:nvPr>
        </p:nvSpPr>
        <p:spPr>
          <a:xfrm>
            <a:off x="544513" y="1695450"/>
            <a:ext cx="7848600" cy="4191000"/>
          </a:xfrm>
          <a:ln/>
        </p:spPr>
        <p:txBody>
          <a:bodyPr vert="horz" wrap="square" lIns="91440" tIns="45720" rIns="91440" bIns="45720" anchor="t" anchorCtr="0"/>
          <a:p>
            <a:pPr marL="0" indent="0" eaLnBrk="1" hangingPunct="1"/>
            <a:r>
              <a:rPr lang="zh-CN" altLang="en-US" sz="3600" dirty="0">
                <a:latin typeface="Times New Roman" panose="02020603050405020304" pitchFamily="18" charset="0"/>
                <a:ea typeface="隶书" panose="02010509060101010101" pitchFamily="49" charset="-122"/>
              </a:rPr>
              <a:t>       1.2.1 什么是软件工程</a:t>
            </a:r>
            <a:endParaRPr lang="zh-CN" altLang="en-US" sz="3600" dirty="0">
              <a:latin typeface="Times New Roman" panose="02020603050405020304" pitchFamily="18" charset="0"/>
              <a:ea typeface="隶书" panose="02010509060101010101" pitchFamily="49" charset="-122"/>
            </a:endParaRPr>
          </a:p>
          <a:p>
            <a:pPr marL="0" indent="0" eaLnBrk="1" hangingPunct="1"/>
            <a:r>
              <a:rPr lang="zh-CN" altLang="en-US" sz="3600" dirty="0">
                <a:latin typeface="Times New Roman" panose="02020603050405020304" pitchFamily="18" charset="0"/>
                <a:ea typeface="隶书" panose="02010509060101010101" pitchFamily="49" charset="-122"/>
              </a:rPr>
              <a:t>       1.2.2 软件工程的基本原理</a:t>
            </a:r>
            <a:endParaRPr lang="zh-CN" altLang="en-US" sz="3600" dirty="0">
              <a:latin typeface="Times New Roman" panose="02020603050405020304" pitchFamily="18" charset="0"/>
              <a:ea typeface="隶书" panose="02010509060101010101" pitchFamily="49" charset="-122"/>
            </a:endParaRPr>
          </a:p>
          <a:p>
            <a:pPr marL="0" indent="0" eaLnBrk="1" hangingPunct="1"/>
            <a:r>
              <a:rPr lang="zh-CN" altLang="en-US" sz="3600" dirty="0">
                <a:latin typeface="Times New Roman" panose="02020603050405020304" pitchFamily="18" charset="0"/>
                <a:ea typeface="隶书" panose="02010509060101010101" pitchFamily="49" charset="-122"/>
              </a:rPr>
              <a:t>       1.2.3 软件工程方法学</a:t>
            </a:r>
            <a:endParaRPr lang="zh-CN" altLang="en-US" sz="3600" dirty="0">
              <a:latin typeface="Times New Roman" panose="02020603050405020304" pitchFamily="18" charset="0"/>
              <a:ea typeface="隶书" panose="02010509060101010101" pitchFamily="49" charset="-122"/>
            </a:endParaRPr>
          </a:p>
          <a:p>
            <a:pPr marL="0" indent="0" eaLnBrk="1" hangingPunct="1"/>
            <a:endParaRPr lang="zh-CN" altLang="en-US" sz="3600" dirty="0">
              <a:latin typeface="Times New Roman" panose="02020603050405020304" pitchFamily="18" charset="0"/>
              <a:ea typeface="隶书" panose="02010509060101010101" pitchFamily="49" charset="-122"/>
            </a:endParaRPr>
          </a:p>
          <a:p>
            <a:pPr marL="0" indent="0" eaLnBrk="1" hangingPunct="1">
              <a:lnSpc>
                <a:spcPct val="80000"/>
              </a:lnSpc>
            </a:pPr>
            <a:r>
              <a:rPr lang="zh-CN" altLang="en-US" dirty="0">
                <a:latin typeface="楷体_GB2312" pitchFamily="49" charset="-122"/>
              </a:rPr>
              <a:t>  </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charRg st="21" end="4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3">
                                            <p:txEl>
                                              <p:charRg st="44"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8" name="Rectangle 4"/>
          <p:cNvSpPr>
            <a:spLocks noGrp="1" noChangeArrowheads="1"/>
          </p:cNvSpPr>
          <p:nvPr>
            <p:ph idx="1"/>
          </p:nvPr>
        </p:nvSpPr>
        <p:spPr>
          <a:xfrm>
            <a:off x="685800" y="1222375"/>
            <a:ext cx="8153400" cy="464185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ts val="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rgbClr val="FF0000"/>
                </a:solidFill>
                <a:effectLst/>
                <a:uLnTx/>
                <a:uFillTx/>
                <a:latin typeface="+mn-lt"/>
                <a:ea typeface="+mn-ea"/>
                <a:cs typeface="+mn-cs"/>
              </a:rPr>
              <a:t>软件工程要解决的主要问题</a:t>
            </a:r>
            <a:endParaRPr kumimoji="0" lang="zh-CN" altLang="en-US" sz="2800" b="1" i="0" u="none" strike="noStrike" kern="0" cap="none" spc="0" normalizeH="0" baseline="0" noProof="0" dirty="0">
              <a:ln>
                <a:noFill/>
              </a:ln>
              <a:solidFill>
                <a:srgbClr val="FF0000"/>
              </a:solidFill>
              <a:effectLst/>
              <a:uLnTx/>
              <a:uFillTx/>
              <a:latin typeface="+mn-lt"/>
              <a:ea typeface="+mn-ea"/>
              <a:cs typeface="+mn-cs"/>
            </a:endParaRPr>
          </a:p>
          <a:p>
            <a:pPr marL="536575" marR="0" lvl="0" indent="-536575" algn="l" defTabSz="914400" rtl="0" eaLnBrk="1" fontAlgn="base" latinLnBrk="0" hangingPunct="1">
              <a:lnSpc>
                <a:spcPct val="150000"/>
              </a:lnSpc>
              <a:spcBef>
                <a:spcPts val="0"/>
              </a:spcBef>
              <a:spcAft>
                <a:spcPct val="0"/>
              </a:spcAft>
              <a:buClrTx/>
              <a:buSzTx/>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mn-lt"/>
                <a:ea typeface="+mn-ea"/>
                <a:cs typeface="+mn-cs"/>
              </a:rPr>
              <a:t>为了消除软件危机，从管理和技术两方面研究如何更好地开发和维护计算机软件</a:t>
            </a:r>
            <a:endParaRPr kumimoji="0" lang="zh-CN" altLang="en-US" sz="2800" b="1" i="0" u="none" strike="noStrike" kern="0" cap="none" spc="0" normalizeH="0" baseline="0" noProof="0" dirty="0">
              <a:ln>
                <a:noFill/>
              </a:ln>
              <a:solidFill>
                <a:srgbClr val="0000CC"/>
              </a:solidFill>
              <a:effectLst/>
              <a:uLnTx/>
              <a:uFillTx/>
              <a:latin typeface="+mn-lt"/>
              <a:ea typeface="+mn-ea"/>
              <a:cs typeface="+mn-cs"/>
            </a:endParaRPr>
          </a:p>
          <a:p>
            <a:pPr marL="536575" marR="0" lvl="0" indent="-536575" algn="l" defTabSz="914400" rtl="0" eaLnBrk="1" fontAlgn="base" latinLnBrk="0" hangingPunct="1">
              <a:lnSpc>
                <a:spcPct val="150000"/>
              </a:lnSpc>
              <a:spcBef>
                <a:spcPts val="0"/>
              </a:spcBef>
              <a:spcAft>
                <a:spcPct val="0"/>
              </a:spcAft>
              <a:buClrTx/>
              <a:buSzTx/>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mn-lt"/>
                <a:ea typeface="+mn-ea"/>
                <a:cs typeface="+mn-cs"/>
              </a:rPr>
              <a:t>软件开发的无计划性</a:t>
            </a:r>
            <a:endParaRPr kumimoji="0" lang="zh-CN" altLang="en-US" sz="2800" b="1" i="0" u="none" strike="noStrike" kern="0" cap="none" spc="0" normalizeH="0" baseline="0" noProof="0" dirty="0">
              <a:ln>
                <a:noFill/>
              </a:ln>
              <a:solidFill>
                <a:srgbClr val="0000CC"/>
              </a:solidFill>
              <a:effectLst/>
              <a:uLnTx/>
              <a:uFillTx/>
              <a:latin typeface="+mn-lt"/>
              <a:ea typeface="+mn-ea"/>
              <a:cs typeface="+mn-cs"/>
            </a:endParaRPr>
          </a:p>
          <a:p>
            <a:pPr marL="536575" marR="0" lvl="0" indent="-536575" algn="l" defTabSz="914400" rtl="0" eaLnBrk="1" fontAlgn="base" latinLnBrk="0" hangingPunct="1">
              <a:lnSpc>
                <a:spcPct val="150000"/>
              </a:lnSpc>
              <a:spcBef>
                <a:spcPts val="0"/>
              </a:spcBef>
              <a:spcAft>
                <a:spcPct val="0"/>
              </a:spcAft>
              <a:buClrTx/>
              <a:buSzTx/>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mn-lt"/>
                <a:ea typeface="+mn-ea"/>
                <a:cs typeface="+mn-cs"/>
              </a:rPr>
              <a:t>软件需求不充分</a:t>
            </a:r>
            <a:endParaRPr kumimoji="0" lang="zh-CN" altLang="en-US" sz="2800" b="1" i="0" u="none" strike="noStrike" kern="0" cap="none" spc="0" normalizeH="0" baseline="0" noProof="0" dirty="0">
              <a:ln>
                <a:noFill/>
              </a:ln>
              <a:solidFill>
                <a:srgbClr val="0000CC"/>
              </a:solidFill>
              <a:effectLst/>
              <a:uLnTx/>
              <a:uFillTx/>
              <a:latin typeface="+mn-lt"/>
              <a:ea typeface="+mn-ea"/>
              <a:cs typeface="+mn-cs"/>
            </a:endParaRPr>
          </a:p>
          <a:p>
            <a:pPr marL="536575" marR="0" lvl="0" indent="-536575" algn="l" defTabSz="914400" rtl="0" eaLnBrk="1" fontAlgn="base" latinLnBrk="0" hangingPunct="1">
              <a:lnSpc>
                <a:spcPct val="150000"/>
              </a:lnSpc>
              <a:spcBef>
                <a:spcPts val="0"/>
              </a:spcBef>
              <a:spcAft>
                <a:spcPct val="0"/>
              </a:spcAft>
              <a:buClrTx/>
              <a:buSzTx/>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mn-lt"/>
                <a:ea typeface="+mn-ea"/>
                <a:cs typeface="+mn-cs"/>
              </a:rPr>
              <a:t>软件开发过程无规范</a:t>
            </a:r>
            <a:endParaRPr kumimoji="0" lang="zh-CN" altLang="en-US" sz="2800" b="1" i="0" u="none" strike="noStrike" kern="0" cap="none" spc="0" normalizeH="0" baseline="0" noProof="0" dirty="0">
              <a:ln>
                <a:noFill/>
              </a:ln>
              <a:solidFill>
                <a:srgbClr val="0000CC"/>
              </a:solidFill>
              <a:effectLst/>
              <a:uLnTx/>
              <a:uFillTx/>
              <a:latin typeface="+mn-lt"/>
              <a:ea typeface="+mn-ea"/>
              <a:cs typeface="+mn-cs"/>
            </a:endParaRPr>
          </a:p>
          <a:p>
            <a:pPr marL="536575" marR="0" lvl="0" indent="-536575" algn="l" defTabSz="914400" rtl="0" eaLnBrk="1" fontAlgn="base" latinLnBrk="0" hangingPunct="1">
              <a:lnSpc>
                <a:spcPct val="150000"/>
              </a:lnSpc>
              <a:spcBef>
                <a:spcPts val="0"/>
              </a:spcBef>
              <a:spcAft>
                <a:spcPct val="0"/>
              </a:spcAft>
              <a:buClrTx/>
              <a:buSzTx/>
              <a:buFont typeface="Wingdings" panose="05000000000000000000" pitchFamily="2" charset="2"/>
              <a:buChar char="n"/>
              <a:defRPr/>
            </a:pPr>
            <a:r>
              <a:rPr kumimoji="0" lang="zh-CN" altLang="en-US" sz="2800" b="1" i="0" u="none" strike="noStrike" kern="0" cap="none" spc="0" normalizeH="0" baseline="0" noProof="0" dirty="0">
                <a:ln>
                  <a:noFill/>
                </a:ln>
                <a:solidFill>
                  <a:srgbClr val="0000CC"/>
                </a:solidFill>
                <a:effectLst/>
                <a:uLnTx/>
                <a:uFillTx/>
                <a:latin typeface="+mn-lt"/>
                <a:ea typeface="+mn-ea"/>
                <a:cs typeface="+mn-cs"/>
              </a:rPr>
              <a:t>软件产品无评价手段</a:t>
            </a:r>
            <a:endParaRPr kumimoji="0" lang="zh-CN" altLang="en-US" sz="2800" b="1" i="0" u="none" strike="noStrike" kern="0" cap="none" spc="0" normalizeH="0" baseline="0" noProof="0" dirty="0">
              <a:ln>
                <a:noFill/>
              </a:ln>
              <a:solidFill>
                <a:srgbClr val="0000CC"/>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388">
                                            <p:txEl>
                                              <p:charRg st="13" end="4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388">
                                            <p:txEl>
                                              <p:charRg st="49" end="5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2388">
                                            <p:txEl>
                                              <p:charRg st="59" end="6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388">
                                            <p:txEl>
                                              <p:charRg st="67" end="7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388">
                                            <p:txEl>
                                              <p:charRg st="77" end="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885825" y="0"/>
            <a:ext cx="7793038" cy="609600"/>
          </a:xfrm>
          <a:ln/>
        </p:spPr>
        <p:txBody>
          <a:bodyPr vert="horz" wrap="square" lIns="91440" tIns="45720" rIns="91440" bIns="45720" anchor="b" anchorCtr="0"/>
          <a:p>
            <a:pPr eaLnBrk="1" hangingPunct="1"/>
            <a:r>
              <a:rPr lang="zh-CN" altLang="en-US" sz="3600" dirty="0">
                <a:latin typeface="隶书" panose="02010509060101010101" pitchFamily="49" charset="-122"/>
              </a:rPr>
              <a:t>1.2.1 什么是软件工程</a:t>
            </a:r>
            <a:endParaRPr lang="zh-CN" altLang="en-US" sz="3600" dirty="0">
              <a:latin typeface="隶书" panose="02010509060101010101" pitchFamily="49" charset="-122"/>
            </a:endParaRPr>
          </a:p>
        </p:txBody>
      </p:sp>
      <p:sp>
        <p:nvSpPr>
          <p:cNvPr id="206851" name="Rectangle 3"/>
          <p:cNvSpPr>
            <a:spLocks noGrp="1"/>
          </p:cNvSpPr>
          <p:nvPr>
            <p:ph idx="1"/>
          </p:nvPr>
        </p:nvSpPr>
        <p:spPr>
          <a:xfrm>
            <a:off x="457200" y="1238250"/>
            <a:ext cx="8421688" cy="4705350"/>
          </a:xfrm>
          <a:solidFill>
            <a:schemeClr val="bg1">
              <a:alpha val="100000"/>
            </a:schemeClr>
          </a:solidFill>
          <a:ln/>
        </p:spPr>
        <p:txBody>
          <a:bodyPr vert="horz" wrap="square" lIns="91440" tIns="45720" rIns="91440" bIns="45720" anchor="t" anchorCtr="0"/>
          <a:p>
            <a:pPr marL="361950" indent="-361950" eaLnBrk="1" hangingPunct="1">
              <a:buFont typeface="Wingdings" panose="05000000000000000000" pitchFamily="2" charset="2"/>
              <a:buChar char="n"/>
            </a:pPr>
            <a:r>
              <a:rPr lang="zh-CN" altLang="en-US" dirty="0">
                <a:latin typeface="楷体_GB2312" pitchFamily="49" charset="-122"/>
              </a:rPr>
              <a:t>1968年秋，</a:t>
            </a:r>
            <a:r>
              <a:rPr lang="en-US" altLang="zh-CN" dirty="0">
                <a:latin typeface="楷体_GB2312" pitchFamily="49" charset="-122"/>
              </a:rPr>
              <a:t>NATO（</a:t>
            </a:r>
            <a:r>
              <a:rPr lang="zh-CN" altLang="en-US" dirty="0">
                <a:latin typeface="楷体_GB2312" pitchFamily="49" charset="-122"/>
              </a:rPr>
              <a:t>北约）的科技委员会召集近50名一流的编程人员、计算机科学家和工业界巨头，讨论和制定摆脱</a:t>
            </a:r>
            <a:r>
              <a:rPr lang="zh-CN" altLang="en-US" dirty="0">
                <a:latin typeface="Times New Roman" panose="02020603050405020304" pitchFamily="18" charset="0"/>
              </a:rPr>
              <a:t>“</a:t>
            </a:r>
            <a:r>
              <a:rPr lang="zh-CN" altLang="en-US" dirty="0">
                <a:latin typeface="楷体_GB2312" pitchFamily="49" charset="-122"/>
              </a:rPr>
              <a:t>软件危机</a:t>
            </a:r>
            <a:r>
              <a:rPr lang="zh-CN" altLang="en-US" dirty="0">
                <a:latin typeface="Times New Roman" panose="02020603050405020304" pitchFamily="18" charset="0"/>
              </a:rPr>
              <a:t>”</a:t>
            </a:r>
            <a:r>
              <a:rPr lang="zh-CN" altLang="en-US" dirty="0">
                <a:latin typeface="楷体_GB2312" pitchFamily="49" charset="-122"/>
              </a:rPr>
              <a:t>的对策。会上首次提出</a:t>
            </a:r>
            <a:r>
              <a:rPr lang="zh-CN" altLang="en-US" dirty="0">
                <a:solidFill>
                  <a:srgbClr val="FF0000"/>
                </a:solidFill>
                <a:latin typeface="楷体_GB2312" pitchFamily="49" charset="-122"/>
              </a:rPr>
              <a:t>软件工程</a:t>
            </a:r>
            <a:r>
              <a:rPr lang="zh-CN" altLang="en-US" dirty="0">
                <a:latin typeface="楷体_GB2312" pitchFamily="49" charset="-122"/>
              </a:rPr>
              <a:t>的概念。</a:t>
            </a:r>
            <a:endParaRPr lang="zh-CN" altLang="en-US" dirty="0">
              <a:latin typeface="楷体_GB2312" pitchFamily="49" charset="-122"/>
            </a:endParaRPr>
          </a:p>
          <a:p>
            <a:pPr marL="361950" indent="-361950" eaLnBrk="1" hangingPunct="1">
              <a:buFont typeface="Wingdings" panose="05000000000000000000" pitchFamily="2" charset="2"/>
              <a:buChar char="n"/>
            </a:pPr>
            <a:r>
              <a:rPr lang="zh-CN" altLang="en-US" dirty="0">
                <a:latin typeface="宋体" panose="02010600030101010101" pitchFamily="2" charset="-122"/>
              </a:rPr>
              <a:t>概括地说，</a:t>
            </a:r>
            <a:endParaRPr lang="zh-CN" altLang="en-US" dirty="0">
              <a:latin typeface="宋体" panose="02010600030101010101" pitchFamily="2" charset="-122"/>
            </a:endParaRPr>
          </a:p>
          <a:p>
            <a:pPr marL="628650" lvl="1" indent="-266700" eaLnBrk="1" hangingPunct="1"/>
            <a:r>
              <a:rPr lang="en-US" altLang="zh-CN" sz="2800" dirty="0">
                <a:solidFill>
                  <a:srgbClr val="FF0000"/>
                </a:solidFill>
                <a:latin typeface="宋体" panose="02010600030101010101" pitchFamily="2" charset="-122"/>
              </a:rPr>
              <a:t>SE</a:t>
            </a:r>
            <a:r>
              <a:rPr lang="zh-CN" altLang="en-US" sz="2800" dirty="0">
                <a:latin typeface="宋体" panose="02010600030101010101" pitchFamily="2" charset="-122"/>
              </a:rPr>
              <a:t>是指导计算机软件开发与维护的工程学科</a:t>
            </a:r>
            <a:endParaRPr lang="zh-CN" altLang="en-US" sz="2800" dirty="0">
              <a:latin typeface="宋体" panose="02010600030101010101" pitchFamily="2" charset="-122"/>
            </a:endParaRPr>
          </a:p>
          <a:p>
            <a:pPr marL="628650" lvl="1" indent="-266700" eaLnBrk="1" hangingPunct="1"/>
            <a:r>
              <a:rPr lang="zh-CN" altLang="en-US" sz="2800" dirty="0">
                <a:latin typeface="宋体" panose="02010600030101010101" pitchFamily="2" charset="-122"/>
              </a:rPr>
              <a:t>采用工程的概念、原理、技术和方法来开发与维护软件，把经过时间考验而证明正确的</a:t>
            </a:r>
            <a:r>
              <a:rPr lang="zh-CN" altLang="en-US" sz="2800" dirty="0">
                <a:solidFill>
                  <a:srgbClr val="FF0000"/>
                </a:solidFill>
                <a:latin typeface="宋体" panose="02010600030101010101" pitchFamily="2" charset="-122"/>
              </a:rPr>
              <a:t>管理</a:t>
            </a:r>
            <a:r>
              <a:rPr lang="zh-CN" altLang="en-US" sz="2800" dirty="0">
                <a:latin typeface="宋体" panose="02010600030101010101" pitchFamily="2" charset="-122"/>
              </a:rPr>
              <a:t>措施和当前能够得到的最好的</a:t>
            </a:r>
            <a:r>
              <a:rPr lang="zh-CN" altLang="en-US" sz="2800" dirty="0">
                <a:solidFill>
                  <a:srgbClr val="FF0000"/>
                </a:solidFill>
                <a:latin typeface="宋体" panose="02010600030101010101" pitchFamily="2" charset="-122"/>
              </a:rPr>
              <a:t>技术</a:t>
            </a:r>
            <a:r>
              <a:rPr lang="zh-CN" altLang="en-US" sz="2800" dirty="0">
                <a:latin typeface="宋体" panose="02010600030101010101" pitchFamily="2" charset="-122"/>
              </a:rPr>
              <a:t>方法结合起来，以经济地开发出高质量的软件并有效地维护它</a:t>
            </a:r>
            <a:endParaRPr lang="zh-CN" altLang="en-US" sz="28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1">
                                            <p:txEl>
                                              <p:charRg st="80" end="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851">
                                            <p:txEl>
                                              <p:charRg st="86" end="10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851">
                                            <p:txEl>
                                              <p:charRg st="107" end="1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xfrm>
            <a:off x="909638" y="3175"/>
            <a:ext cx="8077200" cy="627063"/>
          </a:xfrm>
          <a:ln/>
        </p:spPr>
        <p:txBody>
          <a:bodyPr vert="horz" wrap="square" lIns="92075" tIns="46038" rIns="92075" bIns="46038" anchor="ctr" anchorCtr="0"/>
          <a:p>
            <a:pPr eaLnBrk="1" hangingPunct="1"/>
            <a:r>
              <a:rPr lang="zh-CN" altLang="en-US" sz="3600" dirty="0">
                <a:latin typeface="隶书" panose="02010509060101010101" pitchFamily="49" charset="-122"/>
              </a:rPr>
              <a:t>软件工程的几个定义</a:t>
            </a:r>
            <a:endParaRPr lang="zh-CN" altLang="en-US" sz="3600" dirty="0">
              <a:latin typeface="隶书" panose="02010509060101010101" pitchFamily="49" charset="-122"/>
            </a:endParaRPr>
          </a:p>
        </p:txBody>
      </p:sp>
      <p:sp>
        <p:nvSpPr>
          <p:cNvPr id="207875" name="Rectangle 3"/>
          <p:cNvSpPr>
            <a:spLocks noGrp="1" noChangeArrowheads="1"/>
          </p:cNvSpPr>
          <p:nvPr>
            <p:ph idx="1"/>
          </p:nvPr>
        </p:nvSpPr>
        <p:spPr>
          <a:xfrm>
            <a:off x="409575" y="971550"/>
            <a:ext cx="8382000" cy="5019675"/>
          </a:xfrm>
        </p:spPr>
        <p:txBody>
          <a:bodyPr vert="horz" wrap="square" lIns="92075" tIns="46038" rIns="92075" bIns="46038" numCol="1" anchor="t" anchorCtr="0" compatLnSpc="1"/>
          <a:lstStyle/>
          <a:p>
            <a:pPr marL="0" marR="0" lvl="0" indent="0" algn="l" defTabSz="914400" rtl="0" eaLnBrk="1" fontAlgn="base" latinLnBrk="0" hangingPunct="1">
              <a:lnSpc>
                <a:spcPct val="150000"/>
              </a:lnSpc>
              <a:spcBef>
                <a:spcPts val="0"/>
              </a:spcBef>
              <a:spcAft>
                <a:spcPct val="0"/>
              </a:spcAft>
              <a:buClr>
                <a:srgbClr val="FF0000"/>
              </a:buClr>
              <a:buSzTx/>
              <a:buFont typeface="Wingdings" panose="05000000000000000000" pitchFamily="2" charset="2"/>
              <a:buChar char="§"/>
              <a:defRPr/>
            </a:pPr>
            <a:r>
              <a:rPr kumimoji="0" lang="en-US" altLang="zh-CN" sz="3600" b="1" i="0" u="none" strike="noStrike" kern="0" cap="none" spc="0" normalizeH="0" baseline="0" noProof="0" dirty="0">
                <a:ln>
                  <a:noFill/>
                </a:ln>
                <a:solidFill>
                  <a:srgbClr val="0000CC"/>
                </a:solidFill>
                <a:effectLst/>
                <a:uLnTx/>
                <a:uFillTx/>
                <a:latin typeface="楷体_GB2312" pitchFamily="49" charset="-122"/>
                <a:ea typeface="+mn-ea"/>
                <a:cs typeface="+mn-cs"/>
              </a:rPr>
              <a:t>IEEE83</a:t>
            </a:r>
            <a:r>
              <a:rPr kumimoji="0" lang="zh-CN" altLang="en-US" sz="3600" b="1" i="0" u="none" strike="noStrike" kern="0" cap="none" spc="0" normalizeH="0" baseline="0" noProof="0" dirty="0">
                <a:ln>
                  <a:noFill/>
                </a:ln>
                <a:solidFill>
                  <a:srgbClr val="0000CC"/>
                </a:solidFill>
                <a:effectLst/>
                <a:uLnTx/>
                <a:uFillTx/>
                <a:latin typeface="楷体_GB2312" pitchFamily="49" charset="-122"/>
                <a:ea typeface="+mn-ea"/>
                <a:cs typeface="+mn-cs"/>
              </a:rPr>
              <a:t>年</a:t>
            </a:r>
            <a:r>
              <a:rPr kumimoji="0" lang="zh-CN" altLang="en-US" sz="36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给出的软件工程定义：</a:t>
            </a:r>
            <a:r>
              <a:rPr kumimoji="0" lang="zh-CN" altLang="en-US" sz="3600" b="1" i="0" u="none" strike="noStrike" kern="0" cap="none" spc="0" normalizeH="0" baseline="0" noProof="0" dirty="0">
                <a:ln>
                  <a:noFill/>
                </a:ln>
                <a:solidFill>
                  <a:srgbClr val="FFFF93"/>
                </a:solidFill>
                <a:effectLst>
                  <a:outerShdw blurRad="38100" dist="38100" dir="2700000" algn="tl">
                    <a:srgbClr val="C0C0C0"/>
                  </a:outerShdw>
                </a:effectLst>
                <a:uLnTx/>
                <a:uFillTx/>
                <a:latin typeface="宋体" panose="02010600030101010101" pitchFamily="2" charset="-122"/>
                <a:ea typeface="+mn-ea"/>
                <a:cs typeface="+mn-cs"/>
              </a:rPr>
              <a:t>    </a:t>
            </a:r>
            <a:r>
              <a:rPr kumimoji="0" lang="zh-CN" altLang="en-US" sz="2800" b="1" i="0" u="none" strike="noStrike" kern="0" cap="none" spc="0" normalizeH="0" baseline="0" noProof="0" dirty="0">
                <a:ln>
                  <a:noFill/>
                </a:ln>
                <a:solidFill>
                  <a:srgbClr val="0000CC"/>
                </a:solidFill>
                <a:effectLst/>
                <a:uLnTx/>
                <a:uFillTx/>
                <a:latin typeface="黑体" panose="02010609060101010101" pitchFamily="49" charset="-122"/>
                <a:ea typeface="+mn-ea"/>
                <a:cs typeface="+mn-cs"/>
              </a:rPr>
              <a:t>“</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软件工程是开发、运行、维护和修复软件的</a:t>
            </a:r>
            <a:r>
              <a:rPr kumimoji="0" lang="zh-CN" altLang="en-US" sz="2800" b="1"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系统</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方法。</a:t>
            </a:r>
            <a:r>
              <a:rPr kumimoji="0" lang="zh-CN" altLang="en-US" sz="2800" b="1" i="0" u="none" strike="noStrike" kern="0" cap="none" spc="0" normalizeH="0" baseline="0" noProof="0" dirty="0">
                <a:ln>
                  <a:noFill/>
                </a:ln>
                <a:solidFill>
                  <a:srgbClr val="0000CC"/>
                </a:solidFill>
                <a:effectLst/>
                <a:uLnTx/>
                <a:uFillTx/>
                <a:latin typeface="黑体" panose="02010609060101010101" pitchFamily="49" charset="-122"/>
                <a:ea typeface="+mn-ea"/>
                <a:cs typeface="+mn-cs"/>
              </a:rPr>
              <a:t>”</a:t>
            </a:r>
            <a:endParaRPr kumimoji="0" lang="en-US" altLang="zh-CN"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50000"/>
              </a:lnSpc>
              <a:spcBef>
                <a:spcPts val="0"/>
              </a:spcBef>
              <a:spcAft>
                <a:spcPct val="0"/>
              </a:spcAft>
              <a:buClr>
                <a:srgbClr val="FF0000"/>
              </a:buClr>
              <a:buSzTx/>
              <a:buFont typeface="Wingdings" panose="05000000000000000000" pitchFamily="2" charset="2"/>
              <a:buChar char="§"/>
              <a:defRPr/>
            </a:pPr>
            <a:r>
              <a:rPr kumimoji="0" lang="en-US" altLang="zh-CN" sz="36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Fritz Bauer</a:t>
            </a:r>
            <a:r>
              <a:rPr kumimoji="0" lang="zh-CN" altLang="en-US" sz="36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在</a:t>
            </a:r>
            <a:r>
              <a:rPr kumimoji="0" lang="en-US" altLang="zh-CN" sz="36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NATO</a:t>
            </a:r>
            <a:r>
              <a:rPr kumimoji="0" lang="zh-CN" altLang="en-US" sz="36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会议上给出的定义：</a:t>
            </a:r>
            <a:r>
              <a:rPr kumimoji="0" lang="zh-CN" altLang="en-US" sz="2800" b="1" i="0" u="none" strike="noStrike" kern="0" cap="none" spc="0" normalizeH="0" baseline="0" noProof="0" dirty="0">
                <a:ln>
                  <a:noFill/>
                </a:ln>
                <a:solidFill>
                  <a:srgbClr val="0000CC"/>
                </a:solidFill>
                <a:effectLst/>
                <a:uLnTx/>
                <a:uFillTx/>
                <a:latin typeface="Times New Roman" panose="02020603050405020304"/>
                <a:ea typeface="+mn-ea"/>
                <a:cs typeface="+mn-cs"/>
              </a:rPr>
              <a:t>“</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软件工程是为了经济地获得可靠的且能在实际机器上有效地运行的软件而确立和使用的完善的</a:t>
            </a:r>
            <a:r>
              <a:rPr kumimoji="0" lang="zh-CN" altLang="en-US" sz="2800" b="1"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工程</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化原则。</a:t>
            </a:r>
            <a:r>
              <a:rPr kumimoji="0" lang="zh-CN" altLang="en-US" sz="2800" b="1" i="0" u="none" strike="noStrike" kern="0" cap="none" spc="0" normalizeH="0" baseline="0" noProof="0" dirty="0">
                <a:ln>
                  <a:noFill/>
                </a:ln>
                <a:solidFill>
                  <a:srgbClr val="0000CC"/>
                </a:solidFill>
                <a:effectLst/>
                <a:uLnTx/>
                <a:uFillTx/>
                <a:latin typeface="Times New Roman" panose="02020603050405020304"/>
                <a:ea typeface="+mn-ea"/>
                <a:cs typeface="+mn-cs"/>
              </a:rPr>
              <a:t>”</a:t>
            </a:r>
            <a:endPar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7875">
                                            <p:txEl>
                                              <p:charRg st="0" end="48"/>
                                            </p:txEl>
                                          </p:spTgt>
                                        </p:tgtEl>
                                        <p:attrNameLst>
                                          <p:attrName>style.visibility</p:attrName>
                                        </p:attrNameLst>
                                      </p:cBhvr>
                                      <p:to>
                                        <p:strVal val="visible"/>
                                      </p:to>
                                    </p:set>
                                    <p:anim calcmode="lin" valueType="num">
                                      <p:cBhvr additive="base">
                                        <p:cTn id="7" dur="500" fill="hold"/>
                                        <p:tgtEl>
                                          <p:spTgt spid="207875">
                                            <p:txEl>
                                              <p:charRg st="0" end="48"/>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7875">
                                            <p:txEl>
                                              <p:charRg st="0" end="4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7875">
                                            <p:txEl>
                                              <p:charRg st="48" end="123"/>
                                            </p:txEl>
                                          </p:spTgt>
                                        </p:tgtEl>
                                        <p:attrNameLst>
                                          <p:attrName>style.visibility</p:attrName>
                                        </p:attrNameLst>
                                      </p:cBhvr>
                                      <p:to>
                                        <p:strVal val="visible"/>
                                      </p:to>
                                    </p:set>
                                    <p:anim calcmode="lin" valueType="num">
                                      <p:cBhvr additive="base">
                                        <p:cTn id="13" dur="500" fill="hold"/>
                                        <p:tgtEl>
                                          <p:spTgt spid="207875">
                                            <p:txEl>
                                              <p:charRg st="48" end="12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7875">
                                            <p:txEl>
                                              <p:charRg st="48" end="12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7" name="Rectangle 3"/>
          <p:cNvSpPr>
            <a:spLocks noGrp="1" noChangeArrowheads="1"/>
          </p:cNvSpPr>
          <p:nvPr>
            <p:ph idx="1"/>
          </p:nvPr>
        </p:nvSpPr>
        <p:spPr>
          <a:xfrm>
            <a:off x="554038" y="1274763"/>
            <a:ext cx="7848600" cy="3886200"/>
          </a:xfrm>
        </p:spPr>
        <p:txBody>
          <a:bodyPr vert="horz" wrap="square" lIns="92075" tIns="46038" rIns="92075" bIns="46038" numCol="1" anchor="t" anchorCtr="0" compatLnSpc="1"/>
          <a:lstStyle/>
          <a:p>
            <a:pPr marL="0" marR="0" lvl="0" indent="0" algn="l" defTabSz="914400" rtl="0" eaLnBrk="1" fontAlgn="base" latinLnBrk="0" hangingPunct="1">
              <a:lnSpc>
                <a:spcPct val="150000"/>
              </a:lnSpc>
              <a:spcBef>
                <a:spcPts val="0"/>
              </a:spcBef>
              <a:spcAft>
                <a:spcPct val="0"/>
              </a:spcAft>
              <a:buClr>
                <a:srgbClr val="FF0000"/>
              </a:buClr>
              <a:buSzTx/>
              <a:buFont typeface="Wingdings" panose="05000000000000000000" pitchFamily="2" charset="2"/>
              <a:buChar char="§"/>
              <a:defRPr/>
            </a:pPr>
            <a:r>
              <a:rPr kumimoji="0" lang="en-US" altLang="zh-CN" sz="36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IEEE93</a:t>
            </a:r>
            <a:r>
              <a:rPr kumimoji="0" lang="zh-CN" altLang="en-US" sz="3600" b="1" i="0" u="none" strike="noStrike" kern="0" cap="none" spc="0" normalizeH="0" baseline="0" noProof="0" dirty="0">
                <a:ln>
                  <a:noFill/>
                </a:ln>
                <a:solidFill>
                  <a:srgbClr val="0000CC"/>
                </a:solidFill>
                <a:effectLst>
                  <a:outerShdw blurRad="38100" dist="38100" dir="2700000" algn="tl">
                    <a:srgbClr val="C0C0C0"/>
                  </a:outerShdw>
                </a:effectLst>
                <a:uLnTx/>
                <a:uFillTx/>
                <a:latin typeface="楷体_GB2312" pitchFamily="49" charset="-122"/>
                <a:ea typeface="+mn-ea"/>
                <a:cs typeface="+mn-cs"/>
              </a:rPr>
              <a:t>年给出了一个更加综合的定义：</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（1</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sym typeface="Wingdings" panose="05000000000000000000" pitchFamily="2" charset="2"/>
              </a:rPr>
              <a:t>）</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将系统化的、规范的、可度量的方法应用于软件的开发、运行和维护的过程，即将工程化应用于软件中；</a:t>
            </a:r>
            <a:endParaRPr kumimoji="0" lang="en-US" altLang="zh-CN"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150000"/>
              </a:lnSpc>
              <a:spcBef>
                <a:spcPts val="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（2</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sym typeface="Wingdings" panose="05000000000000000000" pitchFamily="2" charset="2"/>
              </a:rPr>
              <a:t>）</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研究（1</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sym typeface="Wingdings" panose="05000000000000000000" pitchFamily="2" charset="2"/>
              </a:rPr>
              <a:t>）中提到的方法</a:t>
            </a:r>
            <a:r>
              <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rPr>
              <a:t>。</a:t>
            </a:r>
            <a:endParaRPr kumimoji="0" lang="zh-CN" altLang="en-US" sz="2800" b="1" i="0" u="none" strike="noStrike" kern="0" cap="none" spc="0" normalizeH="0" baseline="0" noProof="0" dirty="0">
              <a:ln>
                <a:noFill/>
              </a:ln>
              <a:solidFill>
                <a:srgbClr val="0000CC"/>
              </a:solidFill>
              <a:effectLst/>
              <a:uLnTx/>
              <a:uFillTx/>
              <a:latin typeface="宋体" panose="02010600030101010101" pitchFamily="2" charset="-122"/>
              <a:ea typeface="+mn-ea"/>
              <a:cs typeface="+mn-cs"/>
            </a:endParaRPr>
          </a:p>
        </p:txBody>
      </p:sp>
      <p:sp>
        <p:nvSpPr>
          <p:cNvPr id="5" name="Rectangle 2"/>
          <p:cNvSpPr txBox="1">
            <a:spLocks noChangeArrowheads="1"/>
          </p:cNvSpPr>
          <p:nvPr/>
        </p:nvSpPr>
        <p:spPr bwMode="auto">
          <a:xfrm>
            <a:off x="909638" y="3175"/>
            <a:ext cx="6389688" cy="627063"/>
          </a:xfrm>
          <a:prstGeom prst="rect">
            <a:avLst/>
          </a:prstGeom>
          <a:noFill/>
          <a:ln w="9525">
            <a:noFill/>
            <a:miter lim="800000"/>
          </a:ln>
          <a:effectLst/>
        </p:spPr>
        <p:txBody>
          <a:bodyPr lIns="92075" tIns="46038" rIns="92075" bIns="46038" anchor="ctr"/>
          <a:lstStyle/>
          <a:p>
            <a:pPr marR="0" defTabSz="914400" eaLnBrk="1" hangingPunct="1">
              <a:buClrTx/>
              <a:buSzTx/>
              <a:buFontTx/>
              <a:buNone/>
              <a:defRPr/>
            </a:pPr>
            <a:r>
              <a:rPr kumimoji="0" lang="zh-CN" altLang="en-US" sz="3600" b="1" kern="0" cap="none" spc="0" normalizeH="0" baseline="0" noProof="0">
                <a:solidFill>
                  <a:srgbClr val="CC3300"/>
                </a:solidFill>
                <a:latin typeface="隶书" panose="02010509060101010101" pitchFamily="49" charset="-122"/>
                <a:ea typeface="+mj-ea"/>
                <a:cs typeface="+mj-cs"/>
              </a:rPr>
              <a:t>软件工程的几个定义</a:t>
            </a:r>
            <a:endParaRPr kumimoji="0" lang="zh-CN" altLang="en-US" sz="3600" b="1" kern="0" cap="none" spc="0" normalizeH="0" baseline="0" noProof="0" dirty="0">
              <a:solidFill>
                <a:srgbClr val="CC3300"/>
              </a:solidFill>
              <a:latin typeface="隶书" panose="02010509060101010101" pitchFamily="49" charset="-122"/>
              <a:ea typeface="+mj-ea"/>
              <a:cs typeface="+mj-cs"/>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7">
                                            <p:txEl>
                                              <p:charRg st="0" end="70"/>
                                            </p:txEl>
                                          </p:spTgt>
                                        </p:tgtEl>
                                        <p:attrNameLst>
                                          <p:attrName>style.visibility</p:attrName>
                                        </p:attrNameLst>
                                      </p:cBhvr>
                                      <p:to>
                                        <p:strVal val="visible"/>
                                      </p:to>
                                    </p:set>
                                    <p:anim calcmode="lin" valueType="num">
                                      <p:cBhvr additive="base">
                                        <p:cTn id="7" dur="500" fill="hold"/>
                                        <p:tgtEl>
                                          <p:spTgt spid="216067">
                                            <p:txEl>
                                              <p:charRg st="0" end="7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6067">
                                            <p:txEl>
                                              <p:charRg st="0" end="7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67">
                                            <p:txEl>
                                              <p:charRg st="70" end="86"/>
                                            </p:txEl>
                                          </p:spTgt>
                                        </p:tgtEl>
                                        <p:attrNameLst>
                                          <p:attrName>style.visibility</p:attrName>
                                        </p:attrNameLst>
                                      </p:cBhvr>
                                      <p:to>
                                        <p:strVal val="visible"/>
                                      </p:to>
                                    </p:set>
                                    <p:anim calcmode="lin" valueType="num">
                                      <p:cBhvr additive="base">
                                        <p:cTn id="13" dur="500" fill="hold"/>
                                        <p:tgtEl>
                                          <p:spTgt spid="216067">
                                            <p:txEl>
                                              <p:charRg st="70" end="8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6067">
                                            <p:txEl>
                                              <p:charRg st="70"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ln/>
        </p:spPr>
        <p:txBody>
          <a:bodyPr vert="horz" wrap="square" lIns="91440" tIns="45720" rIns="91440" bIns="45720" anchor="b" anchorCtr="0"/>
          <a:p>
            <a:pPr eaLnBrk="1" hangingPunct="1"/>
            <a:r>
              <a:rPr lang="zh-CN" altLang="en-US" sz="3600" dirty="0">
                <a:latin typeface="隶书" panose="02010509060101010101" pitchFamily="49" charset="-122"/>
              </a:rPr>
              <a:t>1.2.2 软件工程的基本原理</a:t>
            </a:r>
            <a:endParaRPr lang="zh-CN" altLang="en-US" sz="3600" dirty="0">
              <a:latin typeface="隶书" panose="02010509060101010101" pitchFamily="49" charset="-122"/>
            </a:endParaRPr>
          </a:p>
        </p:txBody>
      </p:sp>
      <p:sp>
        <p:nvSpPr>
          <p:cNvPr id="62467" name="Rectangle 3"/>
          <p:cNvSpPr>
            <a:spLocks noGrp="1"/>
          </p:cNvSpPr>
          <p:nvPr>
            <p:ph idx="1"/>
          </p:nvPr>
        </p:nvSpPr>
        <p:spPr>
          <a:xfrm>
            <a:off x="742950" y="1254125"/>
            <a:ext cx="7467600" cy="2325688"/>
          </a:xfrm>
          <a:ln/>
        </p:spPr>
        <p:txBody>
          <a:bodyPr vert="horz" wrap="square" lIns="91440" tIns="45720" rIns="91440" bIns="45720" anchor="t" anchorCtr="0"/>
          <a:p>
            <a:pPr marL="0" indent="0" eaLnBrk="1" hangingPunct="1">
              <a:lnSpc>
                <a:spcPct val="150000"/>
              </a:lnSpc>
            </a:pPr>
            <a:r>
              <a:rPr lang="zh-CN" altLang="en-US" sz="3200" dirty="0"/>
              <a:t>   </a:t>
            </a:r>
            <a:r>
              <a:rPr lang="zh-CN" altLang="en-US" sz="3200" dirty="0">
                <a:latin typeface="楷体_GB2312" pitchFamily="49" charset="-122"/>
              </a:rPr>
              <a:t>目前有100多条关于软件工程的准则，其中最出名的是著名软件工程专家</a:t>
            </a:r>
            <a:r>
              <a:rPr lang="en-US" altLang="zh-CN" sz="3200" dirty="0">
                <a:latin typeface="楷体_GB2312" pitchFamily="49" charset="-122"/>
              </a:rPr>
              <a:t>B.W.Boehm </a:t>
            </a:r>
            <a:r>
              <a:rPr lang="zh-CN" altLang="en-US" sz="3200" dirty="0">
                <a:latin typeface="楷体_GB2312" pitchFamily="49" charset="-122"/>
              </a:rPr>
              <a:t>在1983年提出的7条基本原理</a:t>
            </a:r>
            <a:endParaRPr lang="zh-CN" altLang="en-US" sz="3200" dirty="0">
              <a:latin typeface="楷体_GB2312" pitchFamily="49" charset="-122"/>
            </a:endParaRPr>
          </a:p>
        </p:txBody>
      </p:sp>
      <p:pic>
        <p:nvPicPr>
          <p:cNvPr id="218116" name="Picture 4" descr="Barry Boehm"/>
          <p:cNvPicPr>
            <a:picLocks noChangeAspect="1"/>
          </p:cNvPicPr>
          <p:nvPr/>
        </p:nvPicPr>
        <p:blipFill>
          <a:blip r:embed="rId1"/>
          <a:stretch>
            <a:fillRect/>
          </a:stretch>
        </p:blipFill>
        <p:spPr>
          <a:xfrm>
            <a:off x="6477000" y="3878263"/>
            <a:ext cx="1236663" cy="1676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903288" y="15875"/>
            <a:ext cx="7620000" cy="609600"/>
          </a:xfrm>
          <a:solidFill>
            <a:schemeClr val="bg1">
              <a:alpha val="100000"/>
            </a:schemeClr>
          </a:solidFill>
          <a:ln/>
        </p:spPr>
        <p:txBody>
          <a:bodyPr vert="horz" wrap="square" lIns="91440" tIns="45720" rIns="91440" bIns="45720" anchor="b" anchorCtr="0"/>
          <a:p>
            <a:pPr eaLnBrk="1" hangingPunct="1"/>
            <a:r>
              <a:rPr lang="zh-CN" altLang="en-US" sz="3600" dirty="0">
                <a:latin typeface="隶书" panose="02010509060101010101" pitchFamily="49" charset="-122"/>
              </a:rPr>
              <a:t>1.用分阶段的生命周期计划严格管理</a:t>
            </a:r>
            <a:endParaRPr lang="zh-CN" altLang="en-US" sz="3600" dirty="0">
              <a:latin typeface="隶书" panose="02010509060101010101" pitchFamily="49" charset="-122"/>
            </a:endParaRPr>
          </a:p>
        </p:txBody>
      </p:sp>
      <p:sp>
        <p:nvSpPr>
          <p:cNvPr id="219139" name="Rectangle 3"/>
          <p:cNvSpPr>
            <a:spLocks noGrp="1"/>
          </p:cNvSpPr>
          <p:nvPr>
            <p:ph idx="1"/>
          </p:nvPr>
        </p:nvSpPr>
        <p:spPr>
          <a:xfrm>
            <a:off x="446088" y="1266825"/>
            <a:ext cx="8256587" cy="4046538"/>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统计表明，不成功的软件项目中有一半左右是由于</a:t>
            </a:r>
            <a:r>
              <a:rPr lang="zh-CN" altLang="en-US" dirty="0">
                <a:solidFill>
                  <a:srgbClr val="FF0000"/>
                </a:solidFill>
                <a:latin typeface="楷体_GB2312" pitchFamily="49" charset="-122"/>
              </a:rPr>
              <a:t>计划</a:t>
            </a:r>
            <a:r>
              <a:rPr lang="zh-CN" altLang="en-US" dirty="0">
                <a:latin typeface="楷体_GB2312" pitchFamily="49" charset="-122"/>
              </a:rPr>
              <a:t>不周造成的</a:t>
            </a:r>
            <a:endParaRPr lang="zh-CN" altLang="en-US" dirty="0">
              <a:latin typeface="楷体_GB2312" pitchFamily="49" charset="-122"/>
            </a:endParaRPr>
          </a:p>
          <a:p>
            <a:pPr marL="361950" indent="-361950" eaLnBrk="1" hangingPunct="1">
              <a:lnSpc>
                <a:spcPct val="150000"/>
              </a:lnSpc>
              <a:spcBef>
                <a:spcPct val="0"/>
              </a:spcBef>
              <a:buSzPct val="80000"/>
              <a:buFont typeface="Wingdings" panose="05000000000000000000" pitchFamily="2" charset="2"/>
              <a:buChar char="n"/>
            </a:pPr>
            <a:r>
              <a:rPr lang="en-US" altLang="zh-CN" dirty="0">
                <a:latin typeface="楷体_GB2312" pitchFamily="49" charset="-122"/>
              </a:rPr>
              <a:t>Boehm</a:t>
            </a:r>
            <a:r>
              <a:rPr lang="zh-CN" altLang="en-US" dirty="0">
                <a:latin typeface="楷体_GB2312" pitchFamily="49" charset="-122"/>
              </a:rPr>
              <a:t>认为，在软件的整个生命周期中应制定并严格执行六类计划：项目概要计划、里程碑计划、项目控制计划、产品控制计划、验证计划、运行维护计划</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39">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139">
                                            <p:txEl>
                                              <p:charRg st="30"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ln/>
        </p:spPr>
        <p:txBody>
          <a:bodyPr vert="horz" wrap="square" lIns="91440" tIns="45720" rIns="91440" bIns="45720" anchor="b" anchorCtr="0"/>
          <a:p>
            <a:pPr eaLnBrk="1" hangingPunct="1"/>
            <a:r>
              <a:rPr lang="zh-CN" altLang="en-US" dirty="0">
                <a:latin typeface="隶书" panose="02010509060101010101" pitchFamily="49" charset="-122"/>
              </a:rPr>
              <a:t>2.坚持进行阶段评审</a:t>
            </a:r>
            <a:endParaRPr lang="zh-CN" altLang="en-US" dirty="0">
              <a:latin typeface="隶书" panose="02010509060101010101" pitchFamily="49" charset="-122"/>
            </a:endParaRPr>
          </a:p>
        </p:txBody>
      </p:sp>
      <p:sp>
        <p:nvSpPr>
          <p:cNvPr id="220163" name="Rectangle 3"/>
          <p:cNvSpPr>
            <a:spLocks noGrp="1"/>
          </p:cNvSpPr>
          <p:nvPr>
            <p:ph idx="1"/>
          </p:nvPr>
        </p:nvSpPr>
        <p:spPr>
          <a:xfrm>
            <a:off x="492125" y="1235075"/>
            <a:ext cx="7848600" cy="3962400"/>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大部分错误是在编码之前造成的（设计错误占软件错误的63%，编码错误仅占37%）</a:t>
            </a:r>
            <a:endParaRPr lang="zh-CN" altLang="en-US" dirty="0">
              <a:latin typeface="楷体_GB2312" pitchFamily="49" charset="-122"/>
            </a:endParaRPr>
          </a:p>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错误发现与改正得越晚，所需付出的代价越高</a:t>
            </a:r>
            <a:endParaRPr lang="zh-CN" altLang="en-US" dirty="0">
              <a:latin typeface="楷体_GB2312" pitchFamily="49" charset="-122"/>
            </a:endParaRPr>
          </a:p>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因此，在每个阶段都进行严格的评审，以便尽早发现软件开发过程中的错误</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charRg st="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163">
                                            <p:txEl>
                                              <p:charRg st="40" end="6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163">
                                            <p:txEl>
                                              <p:charRg st="61" end="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4578350"/>
            <a:ext cx="9144000" cy="550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grpSp>
        <p:nvGrpSpPr>
          <p:cNvPr id="9219" name="组合 1"/>
          <p:cNvGrpSpPr/>
          <p:nvPr/>
        </p:nvGrpSpPr>
        <p:grpSpPr>
          <a:xfrm>
            <a:off x="2708275" y="3024188"/>
            <a:ext cx="917575" cy="917575"/>
            <a:chOff x="0" y="0"/>
            <a:chExt cx="1224000" cy="1224000"/>
          </a:xfrm>
        </p:grpSpPr>
        <p:sp>
          <p:nvSpPr>
            <p:cNvPr id="9294" name="圆角矩形 30"/>
            <p:cNvSpPr/>
            <p:nvPr/>
          </p:nvSpPr>
          <p:spPr>
            <a:xfrm>
              <a:off x="0" y="0"/>
              <a:ext cx="1224000" cy="1224000"/>
            </a:xfrm>
            <a:prstGeom prst="roundRect">
              <a:avLst>
                <a:gd name="adj" fmla="val 16667"/>
              </a:avLst>
            </a:prstGeom>
            <a:solidFill>
              <a:srgbClr val="F2F2F2"/>
            </a:solidFill>
            <a:ln w="3175" cap="flat" cmpd="sng">
              <a:solidFill>
                <a:schemeClr val="bg1"/>
              </a:solidFill>
              <a:prstDash val="solid"/>
              <a:headEnd type="none" w="med" len="med"/>
              <a:tailEnd type="none" w="med" len="med"/>
            </a:ln>
            <a:effectLst>
              <a:outerShdw sx="102000" sy="102000" algn="ctr" rotWithShape="0">
                <a:srgbClr val="000000">
                  <a:alpha val="37999"/>
                </a:srgbClr>
              </a:outerShdw>
            </a:effectLst>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000" b="0" dirty="0">
                <a:solidFill>
                  <a:srgbClr val="FFFFFF"/>
                </a:solidFill>
                <a:latin typeface="Calibri" panose="020F0502020204030204" pitchFamily="34" charset="0"/>
              </a:endParaRPr>
            </a:p>
          </p:txBody>
        </p:sp>
        <p:sp>
          <p:nvSpPr>
            <p:cNvPr id="8" name="圆角矩形 29"/>
            <p:cNvSpPr>
              <a:spLocks noChangeArrowheads="1"/>
            </p:cNvSpPr>
            <p:nvPr/>
          </p:nvSpPr>
          <p:spPr bwMode="auto">
            <a:xfrm>
              <a:off x="105882" y="118588"/>
              <a:ext cx="1008000" cy="1008000"/>
            </a:xfrm>
            <a:prstGeom prst="roundRect">
              <a:avLst>
                <a:gd name="adj" fmla="val 2736"/>
              </a:avLst>
            </a:prstGeom>
            <a:solidFill>
              <a:srgbClr val="0070C0"/>
            </a:solidFill>
            <a:ln w="25400" cmpd="sng">
              <a:solidFill>
                <a:srgbClr val="FFFFFF"/>
              </a:solidFill>
              <a:rou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培养</a:t>
              </a:r>
              <a:endPar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目标</a:t>
              </a:r>
              <a:endPar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sp>
        <p:nvSpPr>
          <p:cNvPr id="9220" name="圆角矩形 35"/>
          <p:cNvSpPr/>
          <p:nvPr/>
        </p:nvSpPr>
        <p:spPr>
          <a:xfrm>
            <a:off x="3878263" y="3000375"/>
            <a:ext cx="919162" cy="917575"/>
          </a:xfrm>
          <a:prstGeom prst="roundRect">
            <a:avLst>
              <a:gd name="adj" fmla="val 16667"/>
            </a:avLst>
          </a:prstGeom>
          <a:solidFill>
            <a:srgbClr val="F2F2F2"/>
          </a:solidFill>
          <a:ln w="3175" cap="flat" cmpd="sng">
            <a:solidFill>
              <a:schemeClr val="bg1"/>
            </a:solidFill>
            <a:prstDash val="solid"/>
            <a:headEnd type="none" w="med" len="med"/>
            <a:tailEnd type="none" w="med" len="med"/>
          </a:ln>
          <a:effectLst>
            <a:outerShdw sx="102000" sy="102000" algn="ctr" rotWithShape="0">
              <a:srgbClr val="000000">
                <a:alpha val="37999"/>
              </a:srgbClr>
            </a:outerShdw>
          </a:effectLst>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sp>
        <p:nvSpPr>
          <p:cNvPr id="10" name="圆角矩形 40"/>
          <p:cNvSpPr>
            <a:spLocks noChangeArrowheads="1"/>
          </p:cNvSpPr>
          <p:nvPr/>
        </p:nvSpPr>
        <p:spPr bwMode="auto">
          <a:xfrm>
            <a:off x="3954463" y="3084513"/>
            <a:ext cx="765175" cy="765175"/>
          </a:xfrm>
          <a:prstGeom prst="roundRect">
            <a:avLst>
              <a:gd name="adj" fmla="val 2736"/>
            </a:avLst>
          </a:prstGeom>
          <a:solidFill>
            <a:srgbClr val="800000"/>
          </a:solidFill>
          <a:ln w="25400" cmpd="sng">
            <a:solidFill>
              <a:srgbClr val="FFFFFF"/>
            </a:solidFill>
            <a:rou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毕业</a:t>
            </a:r>
            <a:endParaRPr kumimoji="0" lang="en-US" altLang="zh-CN"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要求</a:t>
            </a:r>
            <a:endParaRPr kumimoji="0" lang="en-US" altLang="zh-CN"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9222" name="组合 43"/>
          <p:cNvGrpSpPr/>
          <p:nvPr/>
        </p:nvGrpSpPr>
        <p:grpSpPr>
          <a:xfrm>
            <a:off x="5038725" y="3006725"/>
            <a:ext cx="917575" cy="917575"/>
            <a:chOff x="0" y="0"/>
            <a:chExt cx="1295400" cy="1296988"/>
          </a:xfrm>
        </p:grpSpPr>
        <p:sp>
          <p:nvSpPr>
            <p:cNvPr id="9292" name="圆角矩形 44"/>
            <p:cNvSpPr/>
            <p:nvPr/>
          </p:nvSpPr>
          <p:spPr>
            <a:xfrm>
              <a:off x="0" y="0"/>
              <a:ext cx="1295400" cy="1296988"/>
            </a:xfrm>
            <a:prstGeom prst="roundRect">
              <a:avLst>
                <a:gd name="adj" fmla="val 16667"/>
              </a:avLst>
            </a:prstGeom>
            <a:solidFill>
              <a:srgbClr val="F2F2F2"/>
            </a:solidFill>
            <a:ln w="3175" cap="flat" cmpd="sng">
              <a:solidFill>
                <a:schemeClr val="bg1"/>
              </a:solidFill>
              <a:prstDash val="solid"/>
              <a:headEnd type="none" w="med" len="med"/>
              <a:tailEnd type="none" w="med" len="med"/>
            </a:ln>
            <a:effectLst>
              <a:outerShdw sx="102000" sy="102000" algn="ctr" rotWithShape="0">
                <a:srgbClr val="000000">
                  <a:alpha val="37999"/>
                </a:srgbClr>
              </a:outerShdw>
            </a:effectLst>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000" b="0" dirty="0">
                <a:solidFill>
                  <a:srgbClr val="FFFFFF"/>
                </a:solidFill>
                <a:latin typeface="Calibri" panose="020F0502020204030204" pitchFamily="34" charset="0"/>
              </a:endParaRPr>
            </a:p>
          </p:txBody>
        </p:sp>
        <p:sp>
          <p:nvSpPr>
            <p:cNvPr id="13" name="圆角矩形 45"/>
            <p:cNvSpPr>
              <a:spLocks noChangeArrowheads="1"/>
            </p:cNvSpPr>
            <p:nvPr/>
          </p:nvSpPr>
          <p:spPr bwMode="auto">
            <a:xfrm>
              <a:off x="105336" y="118929"/>
              <a:ext cx="1080247" cy="1079327"/>
            </a:xfrm>
            <a:prstGeom prst="roundRect">
              <a:avLst>
                <a:gd name="adj" fmla="val 2736"/>
              </a:avLst>
            </a:prstGeom>
            <a:solidFill>
              <a:srgbClr val="0070C0"/>
            </a:solidFill>
            <a:ln w="25400" cmpd="sng">
              <a:solidFill>
                <a:srgbClr val="FFFFFF"/>
              </a:solidFill>
              <a:rou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教学</a:t>
              </a:r>
              <a:endPar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计划</a:t>
              </a:r>
              <a:endParaRPr kumimoji="0" lang="en-US" altLang="zh-CN" sz="20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sp>
        <p:nvSpPr>
          <p:cNvPr id="9223" name="圆角矩形 48"/>
          <p:cNvSpPr/>
          <p:nvPr/>
        </p:nvSpPr>
        <p:spPr>
          <a:xfrm>
            <a:off x="6213475" y="3000375"/>
            <a:ext cx="917575" cy="917575"/>
          </a:xfrm>
          <a:prstGeom prst="roundRect">
            <a:avLst>
              <a:gd name="adj" fmla="val 16667"/>
            </a:avLst>
          </a:prstGeom>
          <a:solidFill>
            <a:srgbClr val="F2F2F2"/>
          </a:solidFill>
          <a:ln w="3175" cap="flat" cmpd="sng">
            <a:solidFill>
              <a:schemeClr val="bg1"/>
            </a:solidFill>
            <a:prstDash val="solid"/>
            <a:headEnd type="none" w="med" len="med"/>
            <a:tailEnd type="none" w="med" len="med"/>
          </a:ln>
          <a:effectLst>
            <a:outerShdw sx="102000" sy="102000" algn="ctr" rotWithShape="0">
              <a:srgbClr val="000000">
                <a:alpha val="37999"/>
              </a:srgbClr>
            </a:outerShdw>
          </a:effectLst>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sp>
        <p:nvSpPr>
          <p:cNvPr id="15" name="圆角矩形 49"/>
          <p:cNvSpPr>
            <a:spLocks noChangeArrowheads="1"/>
          </p:cNvSpPr>
          <p:nvPr/>
        </p:nvSpPr>
        <p:spPr bwMode="auto">
          <a:xfrm>
            <a:off x="6288088" y="3082925"/>
            <a:ext cx="766763" cy="765175"/>
          </a:xfrm>
          <a:prstGeom prst="roundRect">
            <a:avLst>
              <a:gd name="adj" fmla="val 2736"/>
            </a:avLst>
          </a:prstGeom>
          <a:solidFill>
            <a:srgbClr val="0070C0"/>
          </a:solidFill>
          <a:ln w="25400" cmpd="sng">
            <a:solidFill>
              <a:srgbClr val="FFFFFF"/>
            </a:solidFill>
            <a:rou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课程 教学</a:t>
            </a:r>
            <a:endParaRPr kumimoji="0" lang="en-US" altLang="zh-CN" sz="2400" b="1" i="0" u="none" strike="noStrike" kern="120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9225" name="组合 51"/>
          <p:cNvGrpSpPr/>
          <p:nvPr/>
        </p:nvGrpSpPr>
        <p:grpSpPr>
          <a:xfrm>
            <a:off x="7388225" y="3005138"/>
            <a:ext cx="917575" cy="917575"/>
            <a:chOff x="0" y="0"/>
            <a:chExt cx="1295400" cy="1296988"/>
          </a:xfrm>
        </p:grpSpPr>
        <p:sp>
          <p:nvSpPr>
            <p:cNvPr id="9290" name="圆角矩形 52"/>
            <p:cNvSpPr/>
            <p:nvPr/>
          </p:nvSpPr>
          <p:spPr>
            <a:xfrm>
              <a:off x="0" y="0"/>
              <a:ext cx="1295400" cy="1296988"/>
            </a:xfrm>
            <a:prstGeom prst="roundRect">
              <a:avLst>
                <a:gd name="adj" fmla="val 16667"/>
              </a:avLst>
            </a:prstGeom>
            <a:solidFill>
              <a:srgbClr val="F2F2F2"/>
            </a:solidFill>
            <a:ln w="3175" cap="flat" cmpd="sng">
              <a:solidFill>
                <a:schemeClr val="bg1"/>
              </a:solidFill>
              <a:prstDash val="solid"/>
              <a:headEnd type="none" w="med" len="med"/>
              <a:tailEnd type="none" w="med" len="med"/>
            </a:ln>
            <a:effectLst>
              <a:outerShdw sx="102000" sy="102000" algn="ctr" rotWithShape="0">
                <a:srgbClr val="000000">
                  <a:alpha val="37999"/>
                </a:srgbClr>
              </a:outerShdw>
            </a:effectLst>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000" b="0" dirty="0">
                <a:solidFill>
                  <a:srgbClr val="FFFFFF"/>
                </a:solidFill>
                <a:latin typeface="Calibri" panose="020F0502020204030204" pitchFamily="34" charset="0"/>
              </a:endParaRPr>
            </a:p>
          </p:txBody>
        </p:sp>
        <p:sp>
          <p:nvSpPr>
            <p:cNvPr id="18" name="圆角矩形 53"/>
            <p:cNvSpPr>
              <a:spLocks noChangeArrowheads="1"/>
            </p:cNvSpPr>
            <p:nvPr/>
          </p:nvSpPr>
          <p:spPr bwMode="auto">
            <a:xfrm>
              <a:off x="105336" y="118927"/>
              <a:ext cx="1080247" cy="1079328"/>
            </a:xfrm>
            <a:prstGeom prst="roundRect">
              <a:avLst>
                <a:gd name="adj" fmla="val 2736"/>
              </a:avLst>
            </a:prstGeom>
            <a:solidFill>
              <a:srgbClr val="0070C0"/>
            </a:solidFill>
            <a:ln w="25400" cmpd="sng">
              <a:solidFill>
                <a:srgbClr val="FFFFFF"/>
              </a:solidFill>
              <a:rou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考核评价</a:t>
              </a:r>
              <a:endParaRPr kumimoji="0" lang="en-US" altLang="zh-CN" sz="2000" b="1" i="0" u="none" strike="noStrike" kern="1200" cap="none" spc="0" normalizeH="0" baseline="0" noProof="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grpSp>
        <p:nvGrpSpPr>
          <p:cNvPr id="9226" name="组合 14"/>
          <p:cNvGrpSpPr/>
          <p:nvPr/>
        </p:nvGrpSpPr>
        <p:grpSpPr>
          <a:xfrm>
            <a:off x="2314575" y="3983038"/>
            <a:ext cx="2066925" cy="1414462"/>
            <a:chOff x="0" y="0"/>
            <a:chExt cx="2460440" cy="1888003"/>
          </a:xfrm>
        </p:grpSpPr>
        <p:sp>
          <p:nvSpPr>
            <p:cNvPr id="9274" name="圆角矩形 39"/>
            <p:cNvSpPr/>
            <p:nvPr/>
          </p:nvSpPr>
          <p:spPr>
            <a:xfrm flipH="1">
              <a:off x="87305" y="454118"/>
              <a:ext cx="2160426" cy="886006"/>
            </a:xfrm>
            <a:prstGeom prst="roundRect">
              <a:avLst>
                <a:gd name="adj" fmla="val 18894"/>
              </a:avLst>
            </a:prstGeom>
            <a:solidFill>
              <a:srgbClr val="F2F2F2"/>
            </a:solidFill>
            <a:ln w="25400" cap="flat" cmpd="sng">
              <a:solidFill>
                <a:srgbClr val="FFFFFF"/>
              </a:solidFill>
              <a:prstDash val="solid"/>
              <a:headEnd type="none" w="med" len="med"/>
              <a:tailEnd type="none" w="med" len="med"/>
            </a:ln>
            <a:effectLst>
              <a:outerShdw dist="38100" dir="5400000" algn="ctr" rotWithShape="0">
                <a:srgbClr val="000000">
                  <a:alpha val="37999"/>
                </a:srgbClr>
              </a:outerShdw>
            </a:effectLst>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sp>
          <p:nvSpPr>
            <p:cNvPr id="9275" name="TextBox 8"/>
            <p:cNvSpPr txBox="1"/>
            <p:nvPr/>
          </p:nvSpPr>
          <p:spPr>
            <a:xfrm>
              <a:off x="798603" y="560230"/>
              <a:ext cx="1661837" cy="73881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eaLnBrk="1" hangingPunct="1">
                <a:spcBef>
                  <a:spcPct val="0"/>
                </a:spcBef>
              </a:pPr>
              <a:r>
                <a:rPr lang="zh-CN" altLang="en-US" sz="1500" dirty="0">
                  <a:solidFill>
                    <a:schemeClr val="tx1"/>
                  </a:solidFill>
                  <a:latin typeface="楷体" panose="02010609060101010101" pitchFamily="49" charset="-122"/>
                  <a:ea typeface="楷体" panose="02010609060101010101" pitchFamily="49" charset="-122"/>
                </a:rPr>
                <a:t>学校的人才培养目标</a:t>
              </a:r>
              <a:endParaRPr lang="zh-CN" altLang="en-US" sz="1500" dirty="0">
                <a:solidFill>
                  <a:schemeClr val="tx1"/>
                </a:solidFill>
                <a:latin typeface="楷体" panose="02010609060101010101" pitchFamily="49" charset="-122"/>
                <a:ea typeface="楷体" panose="02010609060101010101" pitchFamily="49" charset="-122"/>
              </a:endParaRPr>
            </a:p>
          </p:txBody>
        </p:sp>
        <p:grpSp>
          <p:nvGrpSpPr>
            <p:cNvPr id="9276" name="组合 47"/>
            <p:cNvGrpSpPr/>
            <p:nvPr/>
          </p:nvGrpSpPr>
          <p:grpSpPr>
            <a:xfrm rot="-5400000" flipV="1">
              <a:off x="-280632" y="289132"/>
              <a:ext cx="1329250" cy="750986"/>
              <a:chOff x="0" y="0"/>
              <a:chExt cx="2495234" cy="1423461"/>
            </a:xfrm>
          </p:grpSpPr>
          <p:grpSp>
            <p:nvGrpSpPr>
              <p:cNvPr id="9278" name="圆角矩形 55"/>
              <p:cNvGrpSpPr/>
              <p:nvPr/>
            </p:nvGrpSpPr>
            <p:grpSpPr>
              <a:xfrm rot="-5400000" flipV="1">
                <a:off x="109834" y="-183842"/>
                <a:ext cx="1490445" cy="1785513"/>
                <a:chOff x="0" y="0"/>
                <a:chExt cx="786384" cy="950976"/>
              </a:xfrm>
            </p:grpSpPr>
            <p:pic>
              <p:nvPicPr>
                <p:cNvPr id="9288" name="圆角矩形 55"/>
                <p:cNvPicPr/>
                <p:nvPr/>
              </p:nvPicPr>
              <p:blipFill>
                <a:blip r:embed="rId1"/>
                <a:stretch>
                  <a:fillRect/>
                </a:stretch>
              </p:blipFill>
              <p:spPr>
                <a:xfrm>
                  <a:off x="0" y="0"/>
                  <a:ext cx="786384" cy="950976"/>
                </a:xfrm>
                <a:prstGeom prst="rect">
                  <a:avLst/>
                </a:prstGeom>
                <a:noFill/>
                <a:ln w="9525">
                  <a:noFill/>
                </a:ln>
              </p:spPr>
            </p:pic>
            <p:sp>
              <p:nvSpPr>
                <p:cNvPr id="9289" name="Text Box 38"/>
                <p:cNvSpPr txBox="1"/>
                <p:nvPr/>
              </p:nvSpPr>
              <p:spPr>
                <a:xfrm rot="5400000">
                  <a:off x="-26687" y="136979"/>
                  <a:ext cx="836787" cy="677716"/>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nvGrpSpPr>
              <p:cNvPr id="9279" name="圆角矩形 56"/>
              <p:cNvGrpSpPr/>
              <p:nvPr/>
            </p:nvGrpSpPr>
            <p:grpSpPr>
              <a:xfrm rot="-5400000" flipV="1">
                <a:off x="144496" y="-138060"/>
                <a:ext cx="1421122" cy="1693948"/>
                <a:chOff x="0" y="0"/>
                <a:chExt cx="749808" cy="902208"/>
              </a:xfrm>
            </p:grpSpPr>
            <p:pic>
              <p:nvPicPr>
                <p:cNvPr id="9286" name="圆角矩形 56"/>
                <p:cNvPicPr/>
                <p:nvPr/>
              </p:nvPicPr>
              <p:blipFill>
                <a:blip r:embed="rId2"/>
                <a:stretch>
                  <a:fillRect/>
                </a:stretch>
              </p:blipFill>
              <p:spPr>
                <a:xfrm>
                  <a:off x="0" y="0"/>
                  <a:ext cx="749808" cy="902208"/>
                </a:xfrm>
                <a:prstGeom prst="rect">
                  <a:avLst/>
                </a:prstGeom>
                <a:noFill/>
                <a:ln w="9525">
                  <a:noFill/>
                </a:ln>
              </p:spPr>
            </p:pic>
            <p:sp>
              <p:nvSpPr>
                <p:cNvPr id="9287" name="Text Box 41"/>
                <p:cNvSpPr txBox="1"/>
                <p:nvPr/>
              </p:nvSpPr>
              <p:spPr>
                <a:xfrm rot="5400000">
                  <a:off x="-20250" y="130913"/>
                  <a:ext cx="791556" cy="641083"/>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nvGrpSpPr>
              <p:cNvPr id="9280" name="等腰三角形 57"/>
              <p:cNvGrpSpPr/>
              <p:nvPr/>
            </p:nvGrpSpPr>
            <p:grpSpPr>
              <a:xfrm rot="-5400000" flipV="1">
                <a:off x="1567755" y="537230"/>
                <a:ext cx="566138" cy="343368"/>
                <a:chOff x="0" y="0"/>
                <a:chExt cx="298704" cy="182880"/>
              </a:xfrm>
            </p:grpSpPr>
            <p:pic>
              <p:nvPicPr>
                <p:cNvPr id="9284" name="等腰三角形 57"/>
                <p:cNvPicPr/>
                <p:nvPr/>
              </p:nvPicPr>
              <p:blipFill>
                <a:blip r:embed="rId3"/>
                <a:stretch>
                  <a:fillRect/>
                </a:stretch>
              </p:blipFill>
              <p:spPr>
                <a:xfrm>
                  <a:off x="0" y="0"/>
                  <a:ext cx="298704" cy="182880"/>
                </a:xfrm>
                <a:prstGeom prst="rect">
                  <a:avLst/>
                </a:prstGeom>
                <a:noFill/>
                <a:ln w="9525">
                  <a:noFill/>
                </a:ln>
              </p:spPr>
            </p:pic>
            <p:sp>
              <p:nvSpPr>
                <p:cNvPr id="9285" name="Text Box 44"/>
                <p:cNvSpPr txBox="1"/>
                <p:nvPr/>
              </p:nvSpPr>
              <p:spPr>
                <a:xfrm>
                  <a:off x="83371" y="92125"/>
                  <a:ext cx="133209" cy="74962"/>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nvGrpSpPr>
              <p:cNvPr id="9281" name="等腰三角形 64"/>
              <p:cNvGrpSpPr/>
              <p:nvPr/>
            </p:nvGrpSpPr>
            <p:grpSpPr>
              <a:xfrm rot="-5400000" flipV="1">
                <a:off x="1848603" y="279810"/>
                <a:ext cx="473707" cy="881311"/>
                <a:chOff x="0" y="0"/>
                <a:chExt cx="249936" cy="469392"/>
              </a:xfrm>
            </p:grpSpPr>
            <p:pic>
              <p:nvPicPr>
                <p:cNvPr id="9282" name="等腰三角形 64"/>
                <p:cNvPicPr/>
                <p:nvPr/>
              </p:nvPicPr>
              <p:blipFill>
                <a:blip r:embed="rId4"/>
                <a:stretch>
                  <a:fillRect/>
                </a:stretch>
              </p:blipFill>
              <p:spPr>
                <a:xfrm>
                  <a:off x="0" y="0"/>
                  <a:ext cx="249936" cy="469392"/>
                </a:xfrm>
                <a:prstGeom prst="rect">
                  <a:avLst/>
                </a:prstGeom>
                <a:noFill/>
                <a:ln w="9525">
                  <a:noFill/>
                </a:ln>
              </p:spPr>
            </p:pic>
            <p:sp>
              <p:nvSpPr>
                <p:cNvPr id="9283" name="Text Box 47"/>
                <p:cNvSpPr txBox="1"/>
                <p:nvPr/>
              </p:nvSpPr>
              <p:spPr>
                <a:xfrm>
                  <a:off x="73607" y="235165"/>
                  <a:ext cx="106921" cy="218718"/>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sp>
          <p:nvSpPr>
            <p:cNvPr id="9277" name="文本框 65"/>
            <p:cNvSpPr txBox="1"/>
            <p:nvPr/>
          </p:nvSpPr>
          <p:spPr>
            <a:xfrm>
              <a:off x="0" y="533509"/>
              <a:ext cx="887345" cy="135449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nSpc>
                  <a:spcPts val="1800"/>
                </a:lnSpc>
                <a:spcBef>
                  <a:spcPct val="0"/>
                </a:spcBef>
                <a:buFontTx/>
                <a:buNone/>
              </a:pPr>
              <a:r>
                <a:rPr lang="zh-CN" altLang="en-US" sz="2000" dirty="0">
                  <a:solidFill>
                    <a:schemeClr val="bg1"/>
                  </a:solidFill>
                  <a:latin typeface="华文新魏" panose="02010800040101010101" pitchFamily="2" charset="-122"/>
                  <a:ea typeface="华文新魏" panose="02010800040101010101" pitchFamily="2" charset="-122"/>
                </a:rPr>
                <a:t>学校定位</a:t>
              </a:r>
              <a:endParaRPr lang="zh-CN" altLang="en-US" sz="2000" dirty="0">
                <a:solidFill>
                  <a:schemeClr val="bg1"/>
                </a:solidFill>
                <a:latin typeface="华文新魏" panose="02010800040101010101" pitchFamily="2" charset="-122"/>
                <a:ea typeface="华文新魏" panose="02010800040101010101" pitchFamily="2" charset="-122"/>
              </a:endParaRPr>
            </a:p>
          </p:txBody>
        </p:sp>
      </p:grpSp>
      <p:grpSp>
        <p:nvGrpSpPr>
          <p:cNvPr id="9227" name="组合 67"/>
          <p:cNvGrpSpPr/>
          <p:nvPr/>
        </p:nvGrpSpPr>
        <p:grpSpPr>
          <a:xfrm>
            <a:off x="2352675" y="1992313"/>
            <a:ext cx="2097088" cy="1014412"/>
            <a:chOff x="0" y="0"/>
            <a:chExt cx="2520501" cy="1353545"/>
          </a:xfrm>
        </p:grpSpPr>
        <p:sp>
          <p:nvSpPr>
            <p:cNvPr id="9258" name="圆角矩形 68"/>
            <p:cNvSpPr/>
            <p:nvPr/>
          </p:nvSpPr>
          <p:spPr>
            <a:xfrm flipH="1">
              <a:off x="22235" y="0"/>
              <a:ext cx="2339444" cy="916661"/>
            </a:xfrm>
            <a:prstGeom prst="roundRect">
              <a:avLst>
                <a:gd name="adj" fmla="val 18894"/>
              </a:avLst>
            </a:prstGeom>
            <a:solidFill>
              <a:srgbClr val="F2F2F2"/>
            </a:solidFill>
            <a:ln w="25400" cap="flat" cmpd="sng">
              <a:solidFill>
                <a:srgbClr val="FFFFFF"/>
              </a:solidFill>
              <a:prstDash val="solid"/>
              <a:headEnd type="none" w="med" len="med"/>
              <a:tailEnd type="none" w="med" len="med"/>
            </a:ln>
            <a:effectLst>
              <a:outerShdw dist="38100" dir="5400000" algn="ctr" rotWithShape="0">
                <a:srgbClr val="000000">
                  <a:alpha val="37999"/>
                </a:srgbClr>
              </a:outerShdw>
            </a:effectLst>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sp>
          <p:nvSpPr>
            <p:cNvPr id="9259" name="TextBox 8"/>
            <p:cNvSpPr txBox="1"/>
            <p:nvPr/>
          </p:nvSpPr>
          <p:spPr>
            <a:xfrm>
              <a:off x="763708" y="101348"/>
              <a:ext cx="1756793" cy="73920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eaLnBrk="1" hangingPunct="1">
                <a:spcBef>
                  <a:spcPct val="0"/>
                </a:spcBef>
              </a:pPr>
              <a:r>
                <a:rPr lang="zh-CN" altLang="en-US" sz="1500" dirty="0">
                  <a:solidFill>
                    <a:schemeClr val="tx1"/>
                  </a:solidFill>
                  <a:latin typeface="楷体" panose="02010609060101010101" pitchFamily="49" charset="-122"/>
                  <a:ea typeface="楷体" panose="02010609060101010101" pitchFamily="49" charset="-122"/>
                </a:rPr>
                <a:t>在校生</a:t>
              </a:r>
              <a:r>
                <a:rPr lang="en-US" altLang="zh-CN" sz="1500" dirty="0">
                  <a:solidFill>
                    <a:schemeClr val="tx1"/>
                  </a:solidFill>
                  <a:latin typeface="楷体" panose="02010609060101010101" pitchFamily="49" charset="-122"/>
                  <a:ea typeface="楷体" panose="02010609060101010101" pitchFamily="49" charset="-122"/>
                </a:rPr>
                <a:t>,</a:t>
              </a:r>
              <a:r>
                <a:rPr lang="zh-CN" altLang="en-US" sz="1500" dirty="0">
                  <a:solidFill>
                    <a:schemeClr val="tx1"/>
                  </a:solidFill>
                  <a:latin typeface="楷体" panose="02010609060101010101" pitchFamily="49" charset="-122"/>
                  <a:ea typeface="楷体" panose="02010609060101010101" pitchFamily="49" charset="-122"/>
                </a:rPr>
                <a:t>校友教师</a:t>
              </a:r>
              <a:r>
                <a:rPr lang="en-US" altLang="zh-CN" sz="1500" dirty="0">
                  <a:solidFill>
                    <a:schemeClr val="tx1"/>
                  </a:solidFill>
                  <a:latin typeface="楷体" panose="02010609060101010101" pitchFamily="49" charset="-122"/>
                  <a:ea typeface="楷体" panose="02010609060101010101" pitchFamily="49" charset="-122"/>
                </a:rPr>
                <a:t>,</a:t>
              </a:r>
              <a:r>
                <a:rPr lang="zh-CN" altLang="en-US" sz="1500" dirty="0">
                  <a:solidFill>
                    <a:schemeClr val="tx1"/>
                  </a:solidFill>
                  <a:latin typeface="楷体" panose="02010609060101010101" pitchFamily="49" charset="-122"/>
                  <a:ea typeface="楷体" panose="02010609060101010101" pitchFamily="49" charset="-122"/>
                </a:rPr>
                <a:t>雇主</a:t>
              </a:r>
              <a:endParaRPr lang="zh-CN" altLang="en-US" sz="1500" dirty="0">
                <a:solidFill>
                  <a:schemeClr val="tx1"/>
                </a:solidFill>
                <a:latin typeface="楷体" panose="02010609060101010101" pitchFamily="49" charset="-122"/>
                <a:ea typeface="楷体" panose="02010609060101010101" pitchFamily="49" charset="-122"/>
              </a:endParaRPr>
            </a:p>
          </p:txBody>
        </p:sp>
        <p:grpSp>
          <p:nvGrpSpPr>
            <p:cNvPr id="9260" name="组合 71"/>
            <p:cNvGrpSpPr/>
            <p:nvPr/>
          </p:nvGrpSpPr>
          <p:grpSpPr>
            <a:xfrm rot="5400000">
              <a:off x="-300879" y="301677"/>
              <a:ext cx="1352750" cy="750986"/>
              <a:chOff x="0" y="0"/>
              <a:chExt cx="2539348" cy="1423461"/>
            </a:xfrm>
          </p:grpSpPr>
          <p:grpSp>
            <p:nvGrpSpPr>
              <p:cNvPr id="9262" name="圆角矩形 75"/>
              <p:cNvGrpSpPr/>
              <p:nvPr/>
            </p:nvGrpSpPr>
            <p:grpSpPr>
              <a:xfrm rot="-5400000">
                <a:off x="108068" y="-182383"/>
                <a:ext cx="1491230" cy="1786461"/>
                <a:chOff x="0" y="0"/>
                <a:chExt cx="786384" cy="950976"/>
              </a:xfrm>
            </p:grpSpPr>
            <p:pic>
              <p:nvPicPr>
                <p:cNvPr id="9272" name="圆角矩形 75"/>
                <p:cNvPicPr/>
                <p:nvPr/>
              </p:nvPicPr>
              <p:blipFill>
                <a:blip r:embed="rId5"/>
                <a:stretch>
                  <a:fillRect/>
                </a:stretch>
              </p:blipFill>
              <p:spPr>
                <a:xfrm>
                  <a:off x="0" y="0"/>
                  <a:ext cx="786384" cy="950976"/>
                </a:xfrm>
                <a:prstGeom prst="rect">
                  <a:avLst/>
                </a:prstGeom>
                <a:noFill/>
                <a:ln w="9525">
                  <a:noFill/>
                </a:ln>
              </p:spPr>
            </p:pic>
            <p:sp>
              <p:nvSpPr>
                <p:cNvPr id="9273" name="Text Box 55"/>
                <p:cNvSpPr txBox="1"/>
                <p:nvPr/>
              </p:nvSpPr>
              <p:spPr>
                <a:xfrm rot="5400000">
                  <a:off x="-25447" y="137185"/>
                  <a:ext cx="836343" cy="677359"/>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nvGrpSpPr>
              <p:cNvPr id="9263" name="圆角矩形 76"/>
              <p:cNvGrpSpPr/>
              <p:nvPr/>
            </p:nvGrpSpPr>
            <p:grpSpPr>
              <a:xfrm rot="-5400000">
                <a:off x="148526" y="-142356"/>
                <a:ext cx="1410310" cy="1694847"/>
                <a:chOff x="0" y="0"/>
                <a:chExt cx="743712" cy="902208"/>
              </a:xfrm>
            </p:grpSpPr>
            <p:pic>
              <p:nvPicPr>
                <p:cNvPr id="9270" name="圆角矩形 76"/>
                <p:cNvPicPr/>
                <p:nvPr/>
              </p:nvPicPr>
              <p:blipFill>
                <a:blip r:embed="rId6"/>
                <a:stretch>
                  <a:fillRect/>
                </a:stretch>
              </p:blipFill>
              <p:spPr>
                <a:xfrm>
                  <a:off x="0" y="0"/>
                  <a:ext cx="743712" cy="902208"/>
                </a:xfrm>
                <a:prstGeom prst="rect">
                  <a:avLst/>
                </a:prstGeom>
                <a:noFill/>
                <a:ln w="9525">
                  <a:noFill/>
                </a:ln>
              </p:spPr>
            </p:pic>
            <p:sp>
              <p:nvSpPr>
                <p:cNvPr id="9271" name="Text Box 58"/>
                <p:cNvSpPr txBox="1"/>
                <p:nvPr/>
              </p:nvSpPr>
              <p:spPr>
                <a:xfrm rot="5400000">
                  <a:off x="-25119" y="131108"/>
                  <a:ext cx="791135" cy="64074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nvGrpSpPr>
              <p:cNvPr id="9264" name="等腰三角形 77"/>
              <p:cNvGrpSpPr/>
              <p:nvPr/>
            </p:nvGrpSpPr>
            <p:grpSpPr>
              <a:xfrm rot="-5400000">
                <a:off x="1560981" y="533292"/>
                <a:ext cx="577996" cy="343550"/>
                <a:chOff x="0" y="0"/>
                <a:chExt cx="304800" cy="182880"/>
              </a:xfrm>
            </p:grpSpPr>
            <p:pic>
              <p:nvPicPr>
                <p:cNvPr id="9268" name="等腰三角形 77"/>
                <p:cNvPicPr/>
                <p:nvPr/>
              </p:nvPicPr>
              <p:blipFill>
                <a:blip r:embed="rId7"/>
                <a:stretch>
                  <a:fillRect/>
                </a:stretch>
              </p:blipFill>
              <p:spPr>
                <a:xfrm>
                  <a:off x="0" y="0"/>
                  <a:ext cx="304800" cy="182880"/>
                </a:xfrm>
                <a:prstGeom prst="rect">
                  <a:avLst/>
                </a:prstGeom>
                <a:noFill/>
                <a:ln w="9525">
                  <a:noFill/>
                </a:ln>
              </p:spPr>
            </p:pic>
            <p:sp>
              <p:nvSpPr>
                <p:cNvPr id="9269" name="Text Box 61"/>
                <p:cNvSpPr txBox="1"/>
                <p:nvPr/>
              </p:nvSpPr>
              <p:spPr>
                <a:xfrm rot="10800000">
                  <a:off x="84425" y="16283"/>
                  <a:ext cx="133139" cy="74922"/>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nvGrpSpPr>
              <p:cNvPr id="9265" name="等腰三角形 78"/>
              <p:cNvGrpSpPr/>
              <p:nvPr/>
            </p:nvGrpSpPr>
            <p:grpSpPr>
              <a:xfrm rot="-5400000">
                <a:off x="1835981" y="223932"/>
                <a:ext cx="543316" cy="927585"/>
                <a:chOff x="0" y="0"/>
                <a:chExt cx="286512" cy="493776"/>
              </a:xfrm>
            </p:grpSpPr>
            <p:pic>
              <p:nvPicPr>
                <p:cNvPr id="9266" name="等腰三角形 78"/>
                <p:cNvPicPr/>
                <p:nvPr/>
              </p:nvPicPr>
              <p:blipFill>
                <a:blip r:embed="rId8"/>
                <a:stretch>
                  <a:fillRect/>
                </a:stretch>
              </p:blipFill>
              <p:spPr>
                <a:xfrm>
                  <a:off x="0" y="0"/>
                  <a:ext cx="286512" cy="493776"/>
                </a:xfrm>
                <a:prstGeom prst="rect">
                  <a:avLst/>
                </a:prstGeom>
                <a:noFill/>
                <a:ln w="9525">
                  <a:noFill/>
                </a:ln>
              </p:spPr>
            </p:pic>
            <p:sp>
              <p:nvSpPr>
                <p:cNvPr id="9267" name="Text Box 64"/>
                <p:cNvSpPr txBox="1"/>
                <p:nvPr/>
              </p:nvSpPr>
              <p:spPr>
                <a:xfrm rot="10800000">
                  <a:off x="82380" y="16009"/>
                  <a:ext cx="122310" cy="230343"/>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grpSp>
        <p:sp>
          <p:nvSpPr>
            <p:cNvPr id="9261" name="文本框 72"/>
            <p:cNvSpPr txBox="1"/>
            <p:nvPr/>
          </p:nvSpPr>
          <p:spPr>
            <a:xfrm>
              <a:off x="0" y="109618"/>
              <a:ext cx="887814" cy="73920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nSpc>
                  <a:spcPts val="1800"/>
                </a:lnSpc>
                <a:spcBef>
                  <a:spcPct val="0"/>
                </a:spcBef>
                <a:buFontTx/>
                <a:buNone/>
              </a:pPr>
              <a:r>
                <a:rPr lang="zh-CN" altLang="en-US" sz="2000" dirty="0">
                  <a:solidFill>
                    <a:schemeClr val="bg1"/>
                  </a:solidFill>
                  <a:latin typeface="华文新魏" panose="02010800040101010101" pitchFamily="2" charset="-122"/>
                  <a:ea typeface="华文新魏" panose="02010800040101010101" pitchFamily="2" charset="-122"/>
                </a:rPr>
                <a:t>利益群体 </a:t>
              </a:r>
              <a:endParaRPr lang="zh-CN" altLang="en-US" sz="2000" dirty="0">
                <a:solidFill>
                  <a:schemeClr val="bg1"/>
                </a:solidFill>
                <a:latin typeface="华文新魏" panose="02010800040101010101" pitchFamily="2" charset="-122"/>
                <a:ea typeface="华文新魏" panose="02010800040101010101" pitchFamily="2" charset="-122"/>
              </a:endParaRPr>
            </a:p>
          </p:txBody>
        </p:sp>
      </p:grpSp>
      <p:cxnSp>
        <p:nvCxnSpPr>
          <p:cNvPr id="53" name="直接连接符 58"/>
          <p:cNvCxnSpPr/>
          <p:nvPr/>
        </p:nvCxnSpPr>
        <p:spPr>
          <a:xfrm>
            <a:off x="4360863" y="1885950"/>
            <a:ext cx="6350" cy="1036638"/>
          </a:xfrm>
          <a:prstGeom prst="line">
            <a:avLst/>
          </a:prstGeom>
          <a:ln w="19050" cap="flat" cmpd="sng">
            <a:solidFill>
              <a:srgbClr val="7F7F7F"/>
            </a:solidFill>
            <a:prstDash val="solid"/>
            <a:headEnd type="none" w="med" len="med"/>
            <a:tailEnd type="none" w="med" len="med"/>
          </a:ln>
        </p:spPr>
      </p:cxnSp>
      <p:sp>
        <p:nvSpPr>
          <p:cNvPr id="54" name="椭圆 66"/>
          <p:cNvSpPr/>
          <p:nvPr/>
        </p:nvSpPr>
        <p:spPr>
          <a:xfrm>
            <a:off x="4335463" y="2922588"/>
            <a:ext cx="77787" cy="79375"/>
          </a:xfrm>
          <a:prstGeom prst="ellipse">
            <a:avLst/>
          </a:prstGeom>
          <a:noFill/>
          <a:ln w="38100" cap="flat" cmpd="sng">
            <a:solidFill>
              <a:srgbClr val="FF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400" b="0" dirty="0">
              <a:solidFill>
                <a:srgbClr val="FFFFFF"/>
              </a:solidFill>
              <a:latin typeface="Calibri" panose="020F0502020204030204" pitchFamily="34" charset="0"/>
            </a:endParaRPr>
          </a:p>
        </p:txBody>
      </p:sp>
      <p:grpSp>
        <p:nvGrpSpPr>
          <p:cNvPr id="55" name="组合 11"/>
          <p:cNvGrpSpPr/>
          <p:nvPr/>
        </p:nvGrpSpPr>
        <p:grpSpPr>
          <a:xfrm>
            <a:off x="3938588" y="1025525"/>
            <a:ext cx="949325" cy="919163"/>
            <a:chOff x="0" y="0"/>
            <a:chExt cx="1268335" cy="1225750"/>
          </a:xfrm>
        </p:grpSpPr>
        <p:grpSp>
          <p:nvGrpSpPr>
            <p:cNvPr id="9254" name="空心弧 51"/>
            <p:cNvGrpSpPr/>
            <p:nvPr/>
          </p:nvGrpSpPr>
          <p:grpSpPr>
            <a:xfrm>
              <a:off x="0" y="0"/>
              <a:ext cx="1268335" cy="1225750"/>
              <a:chOff x="0" y="0"/>
              <a:chExt cx="1267968" cy="1225296"/>
            </a:xfrm>
          </p:grpSpPr>
          <p:pic>
            <p:nvPicPr>
              <p:cNvPr id="9256" name="空心弧 51"/>
              <p:cNvPicPr/>
              <p:nvPr/>
            </p:nvPicPr>
            <p:blipFill>
              <a:blip r:embed="rId9"/>
              <a:stretch>
                <a:fillRect/>
              </a:stretch>
            </p:blipFill>
            <p:spPr>
              <a:xfrm>
                <a:off x="0" y="0"/>
                <a:ext cx="1267968" cy="1225296"/>
              </a:xfrm>
              <a:prstGeom prst="rect">
                <a:avLst/>
              </a:prstGeom>
              <a:noFill/>
              <a:ln w="9525">
                <a:noFill/>
              </a:ln>
            </p:spPr>
          </p:pic>
          <p:sp>
            <p:nvSpPr>
              <p:cNvPr id="9257" name="Text Box 71"/>
              <p:cNvSpPr txBox="1"/>
              <p:nvPr/>
            </p:nvSpPr>
            <p:spPr>
              <a:xfrm rot="10800000">
                <a:off x="16574" y="14796"/>
                <a:ext cx="1236662" cy="11938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en-US" altLang="zh-CN" sz="2000" b="0" dirty="0">
                  <a:solidFill>
                    <a:srgbClr val="000000"/>
                  </a:solidFill>
                  <a:latin typeface="Calibri" panose="020F0502020204030204" pitchFamily="34" charset="0"/>
                </a:endParaRPr>
              </a:p>
            </p:txBody>
          </p:sp>
        </p:grpSp>
        <p:sp>
          <p:nvSpPr>
            <p:cNvPr id="57" name="矩形 3"/>
            <p:cNvSpPr>
              <a:spLocks noChangeArrowheads="1"/>
            </p:cNvSpPr>
            <p:nvPr/>
          </p:nvSpPr>
          <p:spPr bwMode="auto">
            <a:xfrm>
              <a:off x="248152" y="256159"/>
              <a:ext cx="861110" cy="738836"/>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ts val="18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学生</a:t>
              </a:r>
              <a:endParaRPr kumimoji="0" lang="en-US" altLang="zh-CN"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0" marR="0" lvl="0" indent="0" algn="ctr" defTabSz="914400" rtl="0" eaLnBrk="0" fontAlgn="base" latinLnBrk="0" hangingPunct="0">
                <a:lnSpc>
                  <a:spcPts val="18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能力</a:t>
              </a:r>
              <a:endParaRPr kumimoji="0" lang="zh-CN" alt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grpSp>
      <p:cxnSp>
        <p:nvCxnSpPr>
          <p:cNvPr id="60" name="直接连接符 69"/>
          <p:cNvCxnSpPr/>
          <p:nvPr/>
        </p:nvCxnSpPr>
        <p:spPr>
          <a:xfrm>
            <a:off x="5697538" y="3938588"/>
            <a:ext cx="0" cy="463550"/>
          </a:xfrm>
          <a:prstGeom prst="line">
            <a:avLst/>
          </a:prstGeom>
          <a:ln w="38100" cap="flat" cmpd="sng">
            <a:solidFill>
              <a:srgbClr val="FFC000"/>
            </a:solidFill>
            <a:prstDash val="solid"/>
            <a:headEnd type="none" w="med" len="med"/>
            <a:tailEnd type="none" w="med" len="med"/>
          </a:ln>
        </p:spPr>
      </p:cxnSp>
      <p:sp>
        <p:nvSpPr>
          <p:cNvPr id="61" name="TextBox 28"/>
          <p:cNvSpPr txBox="1"/>
          <p:nvPr/>
        </p:nvSpPr>
        <p:spPr>
          <a:xfrm>
            <a:off x="4583113" y="4073525"/>
            <a:ext cx="1276350"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pPr>
            <a:r>
              <a:rPr lang="zh-CN" altLang="en-US" sz="2000" dirty="0">
                <a:solidFill>
                  <a:schemeClr val="tx1"/>
                </a:solidFill>
                <a:latin typeface="楷体" panose="02010609060101010101" pitchFamily="49" charset="-122"/>
                <a:ea typeface="楷体" panose="02010609060101010101" pitchFamily="49" charset="-122"/>
              </a:rPr>
              <a:t>形成支撑</a:t>
            </a:r>
            <a:endParaRPr lang="zh-CN" altLang="en-US" sz="2000" dirty="0">
              <a:solidFill>
                <a:schemeClr val="tx1"/>
              </a:solidFill>
              <a:latin typeface="楷体" panose="02010609060101010101" pitchFamily="49" charset="-122"/>
              <a:ea typeface="楷体" panose="02010609060101010101" pitchFamily="49" charset="-122"/>
            </a:endParaRPr>
          </a:p>
        </p:txBody>
      </p:sp>
      <p:cxnSp>
        <p:nvCxnSpPr>
          <p:cNvPr id="62" name="肘形连接符 71"/>
          <p:cNvCxnSpPr/>
          <p:nvPr/>
        </p:nvCxnSpPr>
        <p:spPr>
          <a:xfrm rot="10800000">
            <a:off x="4632325" y="3922713"/>
            <a:ext cx="1055688" cy="479425"/>
          </a:xfrm>
          <a:prstGeom prst="bentConnector3">
            <a:avLst>
              <a:gd name="adj1" fmla="val 98565"/>
            </a:avLst>
          </a:prstGeom>
          <a:ln w="38100" cap="flat" cmpd="sng">
            <a:solidFill>
              <a:srgbClr val="FFC000"/>
            </a:solidFill>
            <a:prstDash val="solid"/>
            <a:miter/>
            <a:headEnd type="none" w="med" len="med"/>
            <a:tailEnd type="triangle" w="lg" len="lg"/>
          </a:ln>
        </p:spPr>
      </p:cxnSp>
      <p:cxnSp>
        <p:nvCxnSpPr>
          <p:cNvPr id="63" name="直接连接符 79"/>
          <p:cNvCxnSpPr/>
          <p:nvPr/>
        </p:nvCxnSpPr>
        <p:spPr>
          <a:xfrm>
            <a:off x="6846888" y="3895725"/>
            <a:ext cx="0" cy="763588"/>
          </a:xfrm>
          <a:prstGeom prst="line">
            <a:avLst/>
          </a:prstGeom>
          <a:ln w="38100" cap="flat" cmpd="sng">
            <a:solidFill>
              <a:srgbClr val="FFC000"/>
            </a:solidFill>
            <a:prstDash val="solid"/>
            <a:headEnd type="none" w="med" len="med"/>
            <a:tailEnd type="none" w="med" len="med"/>
          </a:ln>
        </p:spPr>
      </p:cxnSp>
      <p:sp>
        <p:nvSpPr>
          <p:cNvPr id="64" name="TextBox 28"/>
          <p:cNvSpPr txBox="1"/>
          <p:nvPr/>
        </p:nvSpPr>
        <p:spPr>
          <a:xfrm>
            <a:off x="5432425" y="4360863"/>
            <a:ext cx="1382713"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pPr>
            <a:r>
              <a:rPr lang="zh-CN" altLang="en-US" sz="2000" dirty="0">
                <a:solidFill>
                  <a:schemeClr val="tx1"/>
                </a:solidFill>
                <a:latin typeface="楷体" panose="02010609060101010101" pitchFamily="49" charset="-122"/>
                <a:ea typeface="楷体" panose="02010609060101010101" pitchFamily="49" charset="-122"/>
              </a:rPr>
              <a:t>实现支撑</a:t>
            </a:r>
            <a:endParaRPr lang="zh-CN" altLang="en-US" sz="2000" dirty="0">
              <a:solidFill>
                <a:schemeClr val="tx1"/>
              </a:solidFill>
              <a:latin typeface="楷体" panose="02010609060101010101" pitchFamily="49" charset="-122"/>
              <a:ea typeface="楷体" panose="02010609060101010101" pitchFamily="49" charset="-122"/>
            </a:endParaRPr>
          </a:p>
        </p:txBody>
      </p:sp>
      <p:cxnSp>
        <p:nvCxnSpPr>
          <p:cNvPr id="65" name="肘形连接符 81"/>
          <p:cNvCxnSpPr/>
          <p:nvPr/>
        </p:nvCxnSpPr>
        <p:spPr>
          <a:xfrm rot="10800000">
            <a:off x="4491038" y="3922713"/>
            <a:ext cx="2355850" cy="755650"/>
          </a:xfrm>
          <a:prstGeom prst="bentConnector3">
            <a:avLst>
              <a:gd name="adj1" fmla="val 99741"/>
            </a:avLst>
          </a:prstGeom>
          <a:ln w="38100" cap="flat" cmpd="sng">
            <a:solidFill>
              <a:srgbClr val="FFC000"/>
            </a:solidFill>
            <a:prstDash val="solid"/>
            <a:miter/>
            <a:headEnd type="none" w="med" len="med"/>
            <a:tailEnd type="triangle" w="lg" len="lg"/>
          </a:ln>
        </p:spPr>
      </p:cxnSp>
      <p:cxnSp>
        <p:nvCxnSpPr>
          <p:cNvPr id="66" name="直接连接符 86"/>
          <p:cNvCxnSpPr/>
          <p:nvPr/>
        </p:nvCxnSpPr>
        <p:spPr>
          <a:xfrm>
            <a:off x="8035925" y="3949700"/>
            <a:ext cx="0" cy="1060450"/>
          </a:xfrm>
          <a:prstGeom prst="line">
            <a:avLst/>
          </a:prstGeom>
          <a:ln w="38100" cap="flat" cmpd="sng">
            <a:solidFill>
              <a:srgbClr val="FFC000"/>
            </a:solidFill>
            <a:prstDash val="solid"/>
            <a:headEnd type="none" w="med" len="med"/>
            <a:tailEnd type="none" w="med" len="med"/>
          </a:ln>
        </p:spPr>
      </p:cxnSp>
      <p:cxnSp>
        <p:nvCxnSpPr>
          <p:cNvPr id="67" name="肘形连接符 87"/>
          <p:cNvCxnSpPr/>
          <p:nvPr/>
        </p:nvCxnSpPr>
        <p:spPr>
          <a:xfrm rot="10800000">
            <a:off x="4340225" y="3911600"/>
            <a:ext cx="3695700" cy="1098550"/>
          </a:xfrm>
          <a:prstGeom prst="bentConnector3">
            <a:avLst>
              <a:gd name="adj1" fmla="val 99796"/>
            </a:avLst>
          </a:prstGeom>
          <a:ln w="38100" cap="flat" cmpd="sng">
            <a:solidFill>
              <a:srgbClr val="FFC000"/>
            </a:solidFill>
            <a:prstDash val="solid"/>
            <a:miter/>
            <a:headEnd type="none" w="med" len="med"/>
            <a:tailEnd type="triangle" w="lg" len="lg"/>
          </a:ln>
        </p:spPr>
      </p:cxnSp>
      <p:sp>
        <p:nvSpPr>
          <p:cNvPr id="68" name="TextBox 28"/>
          <p:cNvSpPr txBox="1"/>
          <p:nvPr/>
        </p:nvSpPr>
        <p:spPr>
          <a:xfrm>
            <a:off x="6640513" y="4627563"/>
            <a:ext cx="13811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pPr>
            <a:r>
              <a:rPr lang="zh-CN" altLang="en-US" sz="2000" dirty="0">
                <a:solidFill>
                  <a:schemeClr val="tx1"/>
                </a:solidFill>
                <a:latin typeface="楷体" panose="02010609060101010101" pitchFamily="49" charset="-122"/>
                <a:ea typeface="楷体" panose="02010609060101010101" pitchFamily="49" charset="-122"/>
              </a:rPr>
              <a:t>证明支撑</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69" name="任意多边形 116"/>
          <p:cNvSpPr/>
          <p:nvPr/>
        </p:nvSpPr>
        <p:spPr>
          <a:xfrm>
            <a:off x="5638800" y="1411288"/>
            <a:ext cx="1044575" cy="508000"/>
          </a:xfrm>
          <a:custGeom>
            <a:avLst/>
            <a:gdLst>
              <a:gd name="txL" fmla="*/ 0 w 2006600"/>
              <a:gd name="txT" fmla="*/ 0 h 723900"/>
              <a:gd name="txR" fmla="*/ 2006600 w 2006600"/>
              <a:gd name="txB" fmla="*/ 723900 h 723900"/>
            </a:gdLst>
            <a:ahLst/>
            <a:cxnLst>
              <a:cxn ang="0">
                <a:pos x="0" y="0"/>
              </a:cxn>
              <a:cxn ang="0">
                <a:pos x="1" y="0"/>
              </a:cxn>
              <a:cxn ang="0">
                <a:pos x="1" y="33292"/>
              </a:cxn>
              <a:cxn ang="0">
                <a:pos x="35" y="16646"/>
              </a:cxn>
              <a:cxn ang="0">
                <a:pos x="1" y="0"/>
              </a:cxn>
              <a:cxn ang="0">
                <a:pos x="239" y="0"/>
              </a:cxn>
              <a:cxn ang="0">
                <a:pos x="239" y="33292"/>
              </a:cxn>
              <a:cxn ang="0">
                <a:pos x="0" y="33292"/>
              </a:cxn>
              <a:cxn ang="0">
                <a:pos x="0" y="0"/>
              </a:cxn>
            </a:cxnLst>
            <a:rect l="txL" t="txT" r="txR" b="txB"/>
            <a:pathLst>
              <a:path w="2006600" h="723900">
                <a:moveTo>
                  <a:pt x="0" y="0"/>
                </a:moveTo>
                <a:lnTo>
                  <a:pt x="1" y="0"/>
                </a:lnTo>
                <a:lnTo>
                  <a:pt x="1" y="723900"/>
                </a:lnTo>
                <a:lnTo>
                  <a:pt x="298662" y="361950"/>
                </a:lnTo>
                <a:lnTo>
                  <a:pt x="1" y="0"/>
                </a:lnTo>
                <a:lnTo>
                  <a:pt x="2006600" y="0"/>
                </a:lnTo>
                <a:lnTo>
                  <a:pt x="2006600" y="723900"/>
                </a:lnTo>
                <a:lnTo>
                  <a:pt x="0" y="723900"/>
                </a:lnTo>
                <a:lnTo>
                  <a:pt x="0" y="0"/>
                </a:lnTo>
                <a:close/>
              </a:path>
            </a:pathLst>
          </a:custGeom>
          <a:solidFill>
            <a:srgbClr val="004887">
              <a:alpha val="100000"/>
            </a:srgbClr>
          </a:solidFill>
          <a:ln w="9525">
            <a:noFill/>
          </a:ln>
        </p:spPr>
        <p:txBody>
          <a:bodyPr/>
          <a:p>
            <a:endParaRPr lang="zh-CN" altLang="en-US"/>
          </a:p>
        </p:txBody>
      </p:sp>
      <p:sp>
        <p:nvSpPr>
          <p:cNvPr id="70" name="任意多边形 117"/>
          <p:cNvSpPr/>
          <p:nvPr/>
        </p:nvSpPr>
        <p:spPr>
          <a:xfrm rot="10800000">
            <a:off x="7524750" y="1385888"/>
            <a:ext cx="1044575" cy="533400"/>
          </a:xfrm>
          <a:custGeom>
            <a:avLst/>
            <a:gdLst>
              <a:gd name="txL" fmla="*/ 0 w 2006600"/>
              <a:gd name="txT" fmla="*/ 0 h 723900"/>
              <a:gd name="txR" fmla="*/ 2006600 w 2006600"/>
              <a:gd name="txB" fmla="*/ 723900 h 723900"/>
            </a:gdLst>
            <a:ahLst/>
            <a:cxnLst>
              <a:cxn ang="0">
                <a:pos x="0" y="0"/>
              </a:cxn>
              <a:cxn ang="0">
                <a:pos x="1" y="0"/>
              </a:cxn>
              <a:cxn ang="0">
                <a:pos x="1" y="90430"/>
              </a:cxn>
              <a:cxn ang="0">
                <a:pos x="35" y="45215"/>
              </a:cxn>
              <a:cxn ang="0">
                <a:pos x="1" y="0"/>
              </a:cxn>
              <a:cxn ang="0">
                <a:pos x="239" y="0"/>
              </a:cxn>
              <a:cxn ang="0">
                <a:pos x="239" y="90430"/>
              </a:cxn>
              <a:cxn ang="0">
                <a:pos x="0" y="90430"/>
              </a:cxn>
              <a:cxn ang="0">
                <a:pos x="0" y="0"/>
              </a:cxn>
            </a:cxnLst>
            <a:rect l="txL" t="txT" r="txR" b="txB"/>
            <a:pathLst>
              <a:path w="2006600" h="723900">
                <a:moveTo>
                  <a:pt x="0" y="0"/>
                </a:moveTo>
                <a:lnTo>
                  <a:pt x="1" y="0"/>
                </a:lnTo>
                <a:lnTo>
                  <a:pt x="1" y="723900"/>
                </a:lnTo>
                <a:lnTo>
                  <a:pt x="298662" y="361950"/>
                </a:lnTo>
                <a:lnTo>
                  <a:pt x="1" y="0"/>
                </a:lnTo>
                <a:lnTo>
                  <a:pt x="2006600" y="0"/>
                </a:lnTo>
                <a:lnTo>
                  <a:pt x="2006600" y="723900"/>
                </a:lnTo>
                <a:lnTo>
                  <a:pt x="0" y="723900"/>
                </a:lnTo>
                <a:lnTo>
                  <a:pt x="0" y="0"/>
                </a:lnTo>
                <a:close/>
              </a:path>
            </a:pathLst>
          </a:custGeom>
          <a:solidFill>
            <a:srgbClr val="004887">
              <a:alpha val="100000"/>
            </a:srgbClr>
          </a:solidFill>
          <a:ln w="9525">
            <a:noFill/>
          </a:ln>
        </p:spPr>
        <p:txBody>
          <a:bodyPr/>
          <a:p>
            <a:endParaRPr lang="zh-CN" altLang="en-US"/>
          </a:p>
        </p:txBody>
      </p:sp>
      <p:sp>
        <p:nvSpPr>
          <p:cNvPr id="71" name="Rounded Rectangle 14"/>
          <p:cNvSpPr/>
          <p:nvPr/>
        </p:nvSpPr>
        <p:spPr>
          <a:xfrm>
            <a:off x="6043613" y="1019175"/>
            <a:ext cx="2127250" cy="749300"/>
          </a:xfrm>
          <a:prstGeom prst="roundRect">
            <a:avLst>
              <a:gd name="adj" fmla="val 15403"/>
            </a:avLst>
          </a:prstGeom>
          <a:solidFill>
            <a:srgbClr val="004887"/>
          </a:solidFill>
          <a:ln w="38100" cap="flat" cmpd="sng">
            <a:solidFill>
              <a:srgbClr val="FFFFFF"/>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dirty="0">
              <a:solidFill>
                <a:srgbClr val="FFFFFF"/>
              </a:solidFill>
              <a:latin typeface="Impact" panose="020B0806030902050204" pitchFamily="34" charset="0"/>
              <a:ea typeface="微软雅黑" panose="020B0503020204020204" pitchFamily="34" charset="-122"/>
              <a:sym typeface="+mn-lt"/>
            </a:endParaRPr>
          </a:p>
        </p:txBody>
      </p:sp>
      <p:sp>
        <p:nvSpPr>
          <p:cNvPr id="72" name="矩形 119"/>
          <p:cNvSpPr/>
          <p:nvPr/>
        </p:nvSpPr>
        <p:spPr>
          <a:xfrm>
            <a:off x="5992813" y="1023938"/>
            <a:ext cx="2235200" cy="70802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r>
              <a:rPr lang="zh-CN" altLang="en-US" sz="2000" dirty="0">
                <a:solidFill>
                  <a:srgbClr val="FFFFFF"/>
                </a:solidFill>
                <a:latin typeface="Impact" panose="020B0806030902050204" pitchFamily="34" charset="0"/>
                <a:ea typeface="微软雅黑" panose="020B0503020204020204" pitchFamily="34" charset="-122"/>
                <a:sym typeface="+mn-lt"/>
              </a:rPr>
              <a:t>以毕业要求为准绳</a:t>
            </a:r>
            <a:endParaRPr lang="en-US" altLang="zh-CN" sz="2000" dirty="0">
              <a:solidFill>
                <a:srgbClr val="FFFFFF"/>
              </a:solidFill>
              <a:latin typeface="Impact" panose="020B0806030902050204" pitchFamily="34" charset="0"/>
              <a:ea typeface="微软雅黑" panose="020B0503020204020204" pitchFamily="34" charset="-122"/>
              <a:sym typeface="+mn-lt"/>
            </a:endParaRPr>
          </a:p>
          <a:p>
            <a:pPr marL="0" lvl="0" indent="0" algn="ctr" eaLnBrk="1" hangingPunct="1">
              <a:spcBef>
                <a:spcPct val="0"/>
              </a:spcBef>
              <a:buFontTx/>
              <a:buNone/>
            </a:pPr>
            <a:r>
              <a:rPr lang="zh-CN" altLang="en-US" sz="2000" dirty="0">
                <a:solidFill>
                  <a:srgbClr val="FFFFFF"/>
                </a:solidFill>
                <a:latin typeface="Impact" panose="020B0806030902050204" pitchFamily="34" charset="0"/>
                <a:ea typeface="微软雅黑" panose="020B0503020204020204" pitchFamily="34" charset="-122"/>
                <a:sym typeface="+mn-lt"/>
              </a:rPr>
              <a:t>综合评价培养质量</a:t>
            </a:r>
            <a:endParaRPr lang="zh-CN" altLang="en-US" sz="2000" dirty="0">
              <a:solidFill>
                <a:srgbClr val="FFFFFF"/>
              </a:solidFill>
              <a:latin typeface="Impact" panose="020B0806030902050204" pitchFamily="34" charset="0"/>
              <a:ea typeface="微软雅黑" panose="020B0503020204020204" pitchFamily="34" charset="-122"/>
              <a:sym typeface="+mn-lt"/>
            </a:endParaRPr>
          </a:p>
        </p:txBody>
      </p:sp>
      <p:sp>
        <p:nvSpPr>
          <p:cNvPr id="9244" name="矩形 2"/>
          <p:cNvSpPr/>
          <p:nvPr/>
        </p:nvSpPr>
        <p:spPr>
          <a:xfrm>
            <a:off x="3633788" y="3281363"/>
            <a:ext cx="236537" cy="417512"/>
          </a:xfrm>
          <a:custGeom>
            <a:avLst/>
            <a:gdLst>
              <a:gd name="txL" fmla="*/ 0 w 2404337"/>
              <a:gd name="txT" fmla="*/ 0 h 1013447"/>
              <a:gd name="txR" fmla="*/ 2404337 w 2404337"/>
              <a:gd name="txB" fmla="*/ 1013447 h 1013447"/>
            </a:gdLst>
            <a:ahLst/>
            <a:cxnLst>
              <a:cxn ang="0">
                <a:pos x="0" y="0"/>
              </a:cxn>
              <a:cxn ang="0">
                <a:pos x="0" y="1"/>
              </a:cxn>
              <a:cxn ang="0">
                <a:pos x="0" y="1"/>
              </a:cxn>
              <a:cxn ang="0">
                <a:pos x="0" y="0"/>
              </a:cxn>
              <a:cxn ang="0">
                <a:pos x="0" y="0"/>
              </a:cxn>
              <a:cxn ang="0">
                <a:pos x="0" y="0"/>
              </a:cxn>
              <a:cxn ang="0">
                <a:pos x="0" y="0"/>
              </a:cxn>
              <a:cxn ang="0">
                <a:pos x="0" y="0"/>
              </a:cxn>
            </a:cxnLst>
            <a:rect l="txL" t="txT" r="txR" b="tx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lnTo>
                  <a:pt x="2404337" y="0"/>
                </a:lnTo>
                <a:close/>
              </a:path>
            </a:pathLst>
          </a:custGeom>
          <a:gradFill rotWithShape="1">
            <a:gsLst>
              <a:gs pos="0">
                <a:srgbClr val="7F7F7F">
                  <a:alpha val="100000"/>
                </a:srgbClr>
              </a:gs>
              <a:gs pos="41000">
                <a:srgbClr val="F2F2F2">
                  <a:alpha val="100000"/>
                </a:srgbClr>
              </a:gs>
              <a:gs pos="64999">
                <a:srgbClr val="F2F2F2">
                  <a:alpha val="100000"/>
                </a:srgbClr>
              </a:gs>
              <a:gs pos="100000">
                <a:srgbClr val="7F7F7F">
                  <a:alpha val="100000"/>
                </a:srgbClr>
              </a:gs>
            </a:gsLst>
            <a:lin ang="0" scaled="1"/>
            <a:tileRect/>
          </a:gradFill>
          <a:ln w="9525">
            <a:noFill/>
          </a:ln>
        </p:spPr>
        <p:txBody>
          <a:bodyPr/>
          <a:p>
            <a:endParaRPr lang="zh-CN" altLang="en-US"/>
          </a:p>
        </p:txBody>
      </p:sp>
      <p:sp>
        <p:nvSpPr>
          <p:cNvPr id="9245" name="矩形 2"/>
          <p:cNvSpPr/>
          <p:nvPr/>
        </p:nvSpPr>
        <p:spPr>
          <a:xfrm>
            <a:off x="4802188" y="3281363"/>
            <a:ext cx="238125" cy="417512"/>
          </a:xfrm>
          <a:custGeom>
            <a:avLst/>
            <a:gdLst>
              <a:gd name="txL" fmla="*/ 0 w 2404337"/>
              <a:gd name="txT" fmla="*/ 0 h 1013447"/>
              <a:gd name="txR" fmla="*/ 2404337 w 2404337"/>
              <a:gd name="txB" fmla="*/ 1013447 h 1013447"/>
            </a:gdLst>
            <a:ahLst/>
            <a:cxnLst>
              <a:cxn ang="0">
                <a:pos x="0" y="0"/>
              </a:cxn>
              <a:cxn ang="0">
                <a:pos x="0" y="1"/>
              </a:cxn>
              <a:cxn ang="0">
                <a:pos x="0" y="1"/>
              </a:cxn>
              <a:cxn ang="0">
                <a:pos x="0" y="0"/>
              </a:cxn>
              <a:cxn ang="0">
                <a:pos x="0" y="0"/>
              </a:cxn>
              <a:cxn ang="0">
                <a:pos x="0" y="0"/>
              </a:cxn>
              <a:cxn ang="0">
                <a:pos x="0" y="0"/>
              </a:cxn>
              <a:cxn ang="0">
                <a:pos x="0" y="0"/>
              </a:cxn>
            </a:cxnLst>
            <a:rect l="txL" t="txT" r="txR" b="tx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lnTo>
                  <a:pt x="2404337" y="0"/>
                </a:lnTo>
                <a:close/>
              </a:path>
            </a:pathLst>
          </a:custGeom>
          <a:gradFill rotWithShape="1">
            <a:gsLst>
              <a:gs pos="0">
                <a:srgbClr val="7F7F7F">
                  <a:alpha val="100000"/>
                </a:srgbClr>
              </a:gs>
              <a:gs pos="41000">
                <a:srgbClr val="F2F2F2">
                  <a:alpha val="100000"/>
                </a:srgbClr>
              </a:gs>
              <a:gs pos="64999">
                <a:srgbClr val="F2F2F2">
                  <a:alpha val="100000"/>
                </a:srgbClr>
              </a:gs>
              <a:gs pos="100000">
                <a:srgbClr val="7F7F7F">
                  <a:alpha val="100000"/>
                </a:srgbClr>
              </a:gs>
            </a:gsLst>
            <a:lin ang="0" scaled="1"/>
            <a:tileRect/>
          </a:gradFill>
          <a:ln w="9525">
            <a:noFill/>
          </a:ln>
        </p:spPr>
        <p:txBody>
          <a:bodyPr/>
          <a:p>
            <a:endParaRPr lang="zh-CN" altLang="en-US"/>
          </a:p>
        </p:txBody>
      </p:sp>
      <p:sp>
        <p:nvSpPr>
          <p:cNvPr id="9246" name="矩形 2"/>
          <p:cNvSpPr/>
          <p:nvPr/>
        </p:nvSpPr>
        <p:spPr>
          <a:xfrm>
            <a:off x="5972175" y="3281363"/>
            <a:ext cx="236538" cy="417512"/>
          </a:xfrm>
          <a:custGeom>
            <a:avLst/>
            <a:gdLst>
              <a:gd name="txL" fmla="*/ 0 w 2404337"/>
              <a:gd name="txT" fmla="*/ 0 h 1013447"/>
              <a:gd name="txR" fmla="*/ 2404337 w 2404337"/>
              <a:gd name="txB" fmla="*/ 1013447 h 1013447"/>
            </a:gdLst>
            <a:ahLst/>
            <a:cxnLst>
              <a:cxn ang="0">
                <a:pos x="0" y="0"/>
              </a:cxn>
              <a:cxn ang="0">
                <a:pos x="0" y="1"/>
              </a:cxn>
              <a:cxn ang="0">
                <a:pos x="0" y="1"/>
              </a:cxn>
              <a:cxn ang="0">
                <a:pos x="0" y="0"/>
              </a:cxn>
              <a:cxn ang="0">
                <a:pos x="0" y="0"/>
              </a:cxn>
              <a:cxn ang="0">
                <a:pos x="0" y="0"/>
              </a:cxn>
              <a:cxn ang="0">
                <a:pos x="0" y="0"/>
              </a:cxn>
              <a:cxn ang="0">
                <a:pos x="0" y="0"/>
              </a:cxn>
            </a:cxnLst>
            <a:rect l="txL" t="txT" r="txR" b="tx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lnTo>
                  <a:pt x="2404337" y="0"/>
                </a:lnTo>
                <a:close/>
              </a:path>
            </a:pathLst>
          </a:custGeom>
          <a:gradFill rotWithShape="1">
            <a:gsLst>
              <a:gs pos="0">
                <a:srgbClr val="7F7F7F">
                  <a:alpha val="100000"/>
                </a:srgbClr>
              </a:gs>
              <a:gs pos="41000">
                <a:srgbClr val="F2F2F2">
                  <a:alpha val="100000"/>
                </a:srgbClr>
              </a:gs>
              <a:gs pos="64999">
                <a:srgbClr val="F2F2F2">
                  <a:alpha val="100000"/>
                </a:srgbClr>
              </a:gs>
              <a:gs pos="100000">
                <a:srgbClr val="7F7F7F">
                  <a:alpha val="100000"/>
                </a:srgbClr>
              </a:gs>
            </a:gsLst>
            <a:lin ang="0" scaled="1"/>
            <a:tileRect/>
          </a:gradFill>
          <a:ln w="9525">
            <a:noFill/>
          </a:ln>
        </p:spPr>
        <p:txBody>
          <a:bodyPr/>
          <a:p>
            <a:endParaRPr lang="zh-CN" altLang="en-US"/>
          </a:p>
        </p:txBody>
      </p:sp>
      <p:sp>
        <p:nvSpPr>
          <p:cNvPr id="9247" name="矩形 2"/>
          <p:cNvSpPr/>
          <p:nvPr/>
        </p:nvSpPr>
        <p:spPr>
          <a:xfrm>
            <a:off x="7140575" y="3281363"/>
            <a:ext cx="238125" cy="417512"/>
          </a:xfrm>
          <a:custGeom>
            <a:avLst/>
            <a:gdLst>
              <a:gd name="txL" fmla="*/ 0 w 2404337"/>
              <a:gd name="txT" fmla="*/ 0 h 1013447"/>
              <a:gd name="txR" fmla="*/ 2404337 w 2404337"/>
              <a:gd name="txB" fmla="*/ 1013447 h 1013447"/>
            </a:gdLst>
            <a:ahLst/>
            <a:cxnLst>
              <a:cxn ang="0">
                <a:pos x="0" y="0"/>
              </a:cxn>
              <a:cxn ang="0">
                <a:pos x="0" y="1"/>
              </a:cxn>
              <a:cxn ang="0">
                <a:pos x="0" y="1"/>
              </a:cxn>
              <a:cxn ang="0">
                <a:pos x="0" y="0"/>
              </a:cxn>
              <a:cxn ang="0">
                <a:pos x="0" y="0"/>
              </a:cxn>
              <a:cxn ang="0">
                <a:pos x="0" y="0"/>
              </a:cxn>
              <a:cxn ang="0">
                <a:pos x="0" y="0"/>
              </a:cxn>
              <a:cxn ang="0">
                <a:pos x="0" y="0"/>
              </a:cxn>
            </a:cxnLst>
            <a:rect l="txL" t="txT" r="txR" b="tx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lnTo>
                  <a:pt x="2404337" y="0"/>
                </a:lnTo>
                <a:close/>
              </a:path>
            </a:pathLst>
          </a:custGeom>
          <a:gradFill rotWithShape="1">
            <a:gsLst>
              <a:gs pos="0">
                <a:srgbClr val="7F7F7F">
                  <a:alpha val="100000"/>
                </a:srgbClr>
              </a:gs>
              <a:gs pos="41000">
                <a:srgbClr val="F2F2F2">
                  <a:alpha val="100000"/>
                </a:srgbClr>
              </a:gs>
              <a:gs pos="64999">
                <a:srgbClr val="F2F2F2">
                  <a:alpha val="100000"/>
                </a:srgbClr>
              </a:gs>
              <a:gs pos="100000">
                <a:srgbClr val="7F7F7F">
                  <a:alpha val="100000"/>
                </a:srgbClr>
              </a:gs>
            </a:gsLst>
            <a:lin ang="0" scaled="1"/>
            <a:tileRect/>
          </a:gradFill>
          <a:ln w="9525">
            <a:noFill/>
          </a:ln>
        </p:spPr>
        <p:txBody>
          <a:bodyPr/>
          <a:p>
            <a:endParaRPr lang="zh-CN" altLang="en-US"/>
          </a:p>
        </p:txBody>
      </p:sp>
      <p:sp>
        <p:nvSpPr>
          <p:cNvPr id="79" name="任意多边形 116"/>
          <p:cNvSpPr/>
          <p:nvPr/>
        </p:nvSpPr>
        <p:spPr>
          <a:xfrm>
            <a:off x="58738" y="1384300"/>
            <a:ext cx="1044575" cy="506413"/>
          </a:xfrm>
          <a:custGeom>
            <a:avLst/>
            <a:gdLst>
              <a:gd name="txL" fmla="*/ 0 w 2006600"/>
              <a:gd name="txT" fmla="*/ 0 h 723900"/>
              <a:gd name="txR" fmla="*/ 2006600 w 2006600"/>
              <a:gd name="txB" fmla="*/ 723900 h 723900"/>
            </a:gdLst>
            <a:ahLst/>
            <a:cxnLst>
              <a:cxn ang="0">
                <a:pos x="0" y="0"/>
              </a:cxn>
              <a:cxn ang="0">
                <a:pos x="1" y="0"/>
              </a:cxn>
              <a:cxn ang="0">
                <a:pos x="1" y="32775"/>
              </a:cxn>
              <a:cxn ang="0">
                <a:pos x="35" y="16388"/>
              </a:cxn>
              <a:cxn ang="0">
                <a:pos x="1" y="0"/>
              </a:cxn>
              <a:cxn ang="0">
                <a:pos x="239" y="0"/>
              </a:cxn>
              <a:cxn ang="0">
                <a:pos x="239" y="32775"/>
              </a:cxn>
              <a:cxn ang="0">
                <a:pos x="0" y="32775"/>
              </a:cxn>
              <a:cxn ang="0">
                <a:pos x="0" y="0"/>
              </a:cxn>
            </a:cxnLst>
            <a:rect l="txL" t="txT" r="txR" b="txB"/>
            <a:pathLst>
              <a:path w="2006600" h="723900">
                <a:moveTo>
                  <a:pt x="0" y="0"/>
                </a:moveTo>
                <a:lnTo>
                  <a:pt x="1" y="0"/>
                </a:lnTo>
                <a:lnTo>
                  <a:pt x="1" y="723900"/>
                </a:lnTo>
                <a:lnTo>
                  <a:pt x="298662" y="361950"/>
                </a:lnTo>
                <a:lnTo>
                  <a:pt x="1" y="0"/>
                </a:lnTo>
                <a:lnTo>
                  <a:pt x="2006600" y="0"/>
                </a:lnTo>
                <a:lnTo>
                  <a:pt x="2006600" y="723900"/>
                </a:lnTo>
                <a:lnTo>
                  <a:pt x="0" y="723900"/>
                </a:lnTo>
                <a:lnTo>
                  <a:pt x="0" y="0"/>
                </a:lnTo>
                <a:close/>
              </a:path>
            </a:pathLst>
          </a:custGeom>
          <a:solidFill>
            <a:srgbClr val="004887">
              <a:alpha val="100000"/>
            </a:srgbClr>
          </a:solidFill>
          <a:ln w="9525">
            <a:noFill/>
          </a:ln>
        </p:spPr>
        <p:txBody>
          <a:bodyPr/>
          <a:p>
            <a:endParaRPr lang="zh-CN" altLang="en-US"/>
          </a:p>
        </p:txBody>
      </p:sp>
      <p:sp>
        <p:nvSpPr>
          <p:cNvPr id="80" name="任意多边形 117"/>
          <p:cNvSpPr/>
          <p:nvPr/>
        </p:nvSpPr>
        <p:spPr>
          <a:xfrm rot="10800000">
            <a:off x="1944688" y="1357313"/>
            <a:ext cx="1044575" cy="533400"/>
          </a:xfrm>
          <a:custGeom>
            <a:avLst/>
            <a:gdLst>
              <a:gd name="txL" fmla="*/ 0 w 2006600"/>
              <a:gd name="txT" fmla="*/ 0 h 723900"/>
              <a:gd name="txR" fmla="*/ 2006600 w 2006600"/>
              <a:gd name="txB" fmla="*/ 723900 h 723900"/>
            </a:gdLst>
            <a:ahLst/>
            <a:cxnLst>
              <a:cxn ang="0">
                <a:pos x="0" y="0"/>
              </a:cxn>
              <a:cxn ang="0">
                <a:pos x="1" y="0"/>
              </a:cxn>
              <a:cxn ang="0">
                <a:pos x="1" y="90430"/>
              </a:cxn>
              <a:cxn ang="0">
                <a:pos x="35" y="45215"/>
              </a:cxn>
              <a:cxn ang="0">
                <a:pos x="1" y="0"/>
              </a:cxn>
              <a:cxn ang="0">
                <a:pos x="239" y="0"/>
              </a:cxn>
              <a:cxn ang="0">
                <a:pos x="239" y="90430"/>
              </a:cxn>
              <a:cxn ang="0">
                <a:pos x="0" y="90430"/>
              </a:cxn>
              <a:cxn ang="0">
                <a:pos x="0" y="0"/>
              </a:cxn>
            </a:cxnLst>
            <a:rect l="txL" t="txT" r="txR" b="txB"/>
            <a:pathLst>
              <a:path w="2006600" h="723900">
                <a:moveTo>
                  <a:pt x="0" y="0"/>
                </a:moveTo>
                <a:lnTo>
                  <a:pt x="1" y="0"/>
                </a:lnTo>
                <a:lnTo>
                  <a:pt x="1" y="723900"/>
                </a:lnTo>
                <a:lnTo>
                  <a:pt x="298662" y="361950"/>
                </a:lnTo>
                <a:lnTo>
                  <a:pt x="1" y="0"/>
                </a:lnTo>
                <a:lnTo>
                  <a:pt x="2006600" y="0"/>
                </a:lnTo>
                <a:lnTo>
                  <a:pt x="2006600" y="723900"/>
                </a:lnTo>
                <a:lnTo>
                  <a:pt x="0" y="723900"/>
                </a:lnTo>
                <a:lnTo>
                  <a:pt x="0" y="0"/>
                </a:lnTo>
                <a:close/>
              </a:path>
            </a:pathLst>
          </a:custGeom>
          <a:solidFill>
            <a:srgbClr val="004887">
              <a:alpha val="100000"/>
            </a:srgbClr>
          </a:solidFill>
          <a:ln w="9525">
            <a:noFill/>
          </a:ln>
        </p:spPr>
        <p:txBody>
          <a:bodyPr/>
          <a:p>
            <a:endParaRPr lang="zh-CN" altLang="en-US"/>
          </a:p>
        </p:txBody>
      </p:sp>
      <p:sp>
        <p:nvSpPr>
          <p:cNvPr id="81" name="Rounded Rectangle 14"/>
          <p:cNvSpPr/>
          <p:nvPr/>
        </p:nvSpPr>
        <p:spPr>
          <a:xfrm>
            <a:off x="463550" y="990600"/>
            <a:ext cx="2128838" cy="750888"/>
          </a:xfrm>
          <a:prstGeom prst="roundRect">
            <a:avLst>
              <a:gd name="adj" fmla="val 15403"/>
            </a:avLst>
          </a:prstGeom>
          <a:solidFill>
            <a:srgbClr val="004887"/>
          </a:solidFill>
          <a:ln w="38100" cap="flat" cmpd="sng">
            <a:solidFill>
              <a:srgbClr val="FFFFFF"/>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eaLnBrk="1" hangingPunct="1">
              <a:spcBef>
                <a:spcPct val="0"/>
              </a:spcBef>
              <a:buFontTx/>
              <a:buNone/>
            </a:pPr>
            <a:endParaRPr lang="zh-CN" altLang="en-US" sz="2400" dirty="0">
              <a:solidFill>
                <a:srgbClr val="FFFFFF"/>
              </a:solidFill>
              <a:latin typeface="Impact" panose="020B0806030902050204" pitchFamily="34" charset="0"/>
              <a:ea typeface="微软雅黑" panose="020B0503020204020204" pitchFamily="34" charset="-122"/>
              <a:sym typeface="+mn-lt"/>
            </a:endParaRPr>
          </a:p>
        </p:txBody>
      </p:sp>
      <p:sp>
        <p:nvSpPr>
          <p:cNvPr id="82" name="矩形 119"/>
          <p:cNvSpPr/>
          <p:nvPr/>
        </p:nvSpPr>
        <p:spPr>
          <a:xfrm>
            <a:off x="201613" y="998538"/>
            <a:ext cx="2749550" cy="10160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lgn="ctr">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“产出”聚焦于</a:t>
            </a:r>
            <a:endParaRPr lang="en-US" altLang="zh-CN" sz="2000" dirty="0">
              <a:solidFill>
                <a:schemeClr val="bg1"/>
              </a:solidFill>
              <a:latin typeface="微软雅黑" panose="020B0503020204020204" pitchFamily="34" charset="-122"/>
              <a:ea typeface="微软雅黑" panose="020B0503020204020204" pitchFamily="34" charset="-122"/>
            </a:endParaRPr>
          </a:p>
          <a:p>
            <a:pPr marL="0" lvl="0" indent="0" algn="ctr">
              <a:spcBef>
                <a:spcPct val="0"/>
              </a:spcBef>
              <a:buFontTx/>
              <a:buNone/>
            </a:pPr>
            <a:r>
              <a:rPr lang="zh-CN" altLang="en-US" sz="2000" dirty="0">
                <a:solidFill>
                  <a:schemeClr val="bg1"/>
                </a:solidFill>
                <a:latin typeface="微软雅黑" panose="020B0503020204020204" pitchFamily="34" charset="-122"/>
                <a:ea typeface="微软雅黑" panose="020B0503020204020204" pitchFamily="34" charset="-122"/>
              </a:rPr>
              <a:t>“毕业要求”的达成</a:t>
            </a:r>
            <a:r>
              <a:rPr lang="zh-CN" altLang="en-US" sz="2000" b="0" dirty="0">
                <a:solidFill>
                  <a:schemeClr val="bg1"/>
                </a:solidFill>
              </a:rPr>
              <a:t>！</a:t>
            </a:r>
            <a:endParaRPr lang="zh-CN" altLang="en-US" sz="2000" b="0" dirty="0">
              <a:solidFill>
                <a:schemeClr val="bg1"/>
              </a:solidFill>
            </a:endParaRPr>
          </a:p>
          <a:p>
            <a:pPr marL="0" lvl="0" indent="0" algn="ctr" eaLnBrk="1" hangingPunct="1">
              <a:spcBef>
                <a:spcPct val="0"/>
              </a:spcBef>
              <a:buFontTx/>
              <a:buNone/>
            </a:pPr>
            <a:endParaRPr lang="zh-CN" altLang="en-US" sz="2000" dirty="0">
              <a:solidFill>
                <a:schemeClr val="bg1"/>
              </a:solidFill>
              <a:latin typeface="Impact" panose="020B0806030902050204" pitchFamily="34" charset="0"/>
              <a:ea typeface="微软雅黑" panose="020B0503020204020204" pitchFamily="34" charset="-122"/>
              <a:sym typeface="+mn-lt"/>
            </a:endParaRPr>
          </a:p>
        </p:txBody>
      </p:sp>
      <p:sp>
        <p:nvSpPr>
          <p:cNvPr id="83" name="圆角矩形 49"/>
          <p:cNvSpPr>
            <a:spLocks noChangeArrowheads="1"/>
          </p:cNvSpPr>
          <p:nvPr/>
        </p:nvSpPr>
        <p:spPr bwMode="auto">
          <a:xfrm>
            <a:off x="6321425" y="3101975"/>
            <a:ext cx="765175" cy="765175"/>
          </a:xfrm>
          <a:prstGeom prst="roundRect">
            <a:avLst>
              <a:gd name="adj" fmla="val 2736"/>
            </a:avLst>
          </a:prstGeom>
          <a:solidFill>
            <a:srgbClr val="0070C0"/>
          </a:solidFill>
          <a:ln w="25400" cmpd="sng">
            <a:solidFill>
              <a:srgbClr val="FFFFFF"/>
            </a:solidFill>
            <a:rou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课程 教学</a:t>
            </a:r>
            <a:endParaRPr kumimoji="0" lang="en-US" altLang="zh-CN"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9253" name="矩形 240639"/>
          <p:cNvSpPr/>
          <p:nvPr/>
        </p:nvSpPr>
        <p:spPr>
          <a:xfrm>
            <a:off x="3032125" y="103188"/>
            <a:ext cx="3570288"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0" lvl="0" indent="0">
              <a:spcBef>
                <a:spcPct val="0"/>
              </a:spcBef>
            </a:pPr>
            <a:r>
              <a:rPr lang="zh-CN" altLang="en-US" sz="2400" dirty="0">
                <a:solidFill>
                  <a:srgbClr val="C00000"/>
                </a:solidFill>
                <a:latin typeface="微软雅黑" panose="020B0503020204020204" pitchFamily="34" charset="-122"/>
                <a:ea typeface="微软雅黑" panose="020B0503020204020204" pitchFamily="34" charset="-122"/>
              </a:rPr>
              <a:t>“产出导向”的培养体系</a:t>
            </a:r>
            <a:endParaRPr lang="zh-CN" altLang="en-US" sz="2400" b="0" dirty="0">
              <a:solidFill>
                <a:srgbClr val="C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25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250"/>
                                        <p:tgtEl>
                                          <p:spTgt spid="54"/>
                                        </p:tgtEl>
                                        <p:attrNameLst>
                                          <p:attrName>ppt_y</p:attrName>
                                        </p:attrNameLst>
                                      </p:cBhvr>
                                      <p:tavLst>
                                        <p:tav tm="0">
                                          <p:val>
                                            <p:strVal val="#ppt_y+#ppt_h*1.125000"/>
                                          </p:val>
                                        </p:tav>
                                        <p:tav tm="100000">
                                          <p:val>
                                            <p:strVal val="#ppt_y"/>
                                          </p:val>
                                        </p:tav>
                                      </p:tavLst>
                                    </p:anim>
                                    <p:animEffect transition="in" filter="wipe(up)">
                                      <p:cBhvr>
                                        <p:cTn id="8" dur="250"/>
                                        <p:tgtEl>
                                          <p:spTgt spid="54"/>
                                        </p:tgtEl>
                                      </p:cBhvr>
                                    </p:animEffect>
                                  </p:childTnLst>
                                </p:cTn>
                              </p:par>
                            </p:childTnLst>
                          </p:cTn>
                        </p:par>
                        <p:par>
                          <p:cTn id="9" fill="hold">
                            <p:stCondLst>
                              <p:cond delay="750"/>
                            </p:stCondLst>
                            <p:childTnLst>
                              <p:par>
                                <p:cTn id="10" presetID="22" presetClass="entr" presetSubtype="4"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250"/>
                                        <p:tgtEl>
                                          <p:spTgt spid="53"/>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250" fill="hold"/>
                                        <p:tgtEl>
                                          <p:spTgt spid="55"/>
                                        </p:tgtEl>
                                        <p:attrNameLst>
                                          <p:attrName>ppt_w</p:attrName>
                                        </p:attrNameLst>
                                      </p:cBhvr>
                                      <p:tavLst>
                                        <p:tav tm="0">
                                          <p:val>
                                            <p:fltVal val="0.000000"/>
                                          </p:val>
                                        </p:tav>
                                        <p:tav tm="100000">
                                          <p:val>
                                            <p:strVal val="#ppt_w"/>
                                          </p:val>
                                        </p:tav>
                                      </p:tavLst>
                                    </p:anim>
                                    <p:anim calcmode="lin" valueType="num">
                                      <p:cBhvr>
                                        <p:cTn id="17" dur="250" fill="hold"/>
                                        <p:tgtEl>
                                          <p:spTgt spid="55"/>
                                        </p:tgtEl>
                                        <p:attrNameLst>
                                          <p:attrName>ppt_h</p:attrName>
                                        </p:attrNameLst>
                                      </p:cBhvr>
                                      <p:tavLst>
                                        <p:tav tm="0">
                                          <p:val>
                                            <p:fltVal val="0.000000"/>
                                          </p:val>
                                        </p:tav>
                                        <p:tav tm="100000">
                                          <p:val>
                                            <p:strVal val="#ppt_h"/>
                                          </p:val>
                                        </p:tav>
                                      </p:tavLst>
                                    </p:anim>
                                    <p:animEffect transition="in" filter="fade">
                                      <p:cBhvr>
                                        <p:cTn id="18" dur="250"/>
                                        <p:tgtEl>
                                          <p:spTgt spid="55"/>
                                        </p:tgtEl>
                                      </p:cBhvr>
                                    </p:animEffect>
                                  </p:childTnLst>
                                </p:cTn>
                              </p:par>
                            </p:childTnLst>
                          </p:cTn>
                        </p:par>
                        <p:par>
                          <p:cTn id="19" fill="hold">
                            <p:stCondLst>
                              <p:cond delay="1750"/>
                            </p:stCondLst>
                            <p:childTnLst>
                              <p:par>
                                <p:cTn id="20" presetID="22" presetClass="entr" presetSubtype="1"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up)">
                                      <p:cBhvr>
                                        <p:cTn id="22" dur="250"/>
                                        <p:tgtEl>
                                          <p:spTgt spid="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000000"/>
                                          </p:val>
                                        </p:tav>
                                        <p:tav tm="100000">
                                          <p:val>
                                            <p:strVal val="#ppt_w"/>
                                          </p:val>
                                        </p:tav>
                                      </p:tavLst>
                                    </p:anim>
                                    <p:anim calcmode="lin" valueType="num">
                                      <p:cBhvr>
                                        <p:cTn id="26" dur="500" fill="hold"/>
                                        <p:tgtEl>
                                          <p:spTgt spid="61"/>
                                        </p:tgtEl>
                                        <p:attrNameLst>
                                          <p:attrName>ppt_h</p:attrName>
                                        </p:attrNameLst>
                                      </p:cBhvr>
                                      <p:tavLst>
                                        <p:tav tm="0">
                                          <p:val>
                                            <p:fltVal val="0.000000"/>
                                          </p:val>
                                        </p:tav>
                                        <p:tav tm="100000">
                                          <p:val>
                                            <p:strVal val="#ppt_h"/>
                                          </p:val>
                                        </p:tav>
                                      </p:tavLst>
                                    </p:anim>
                                    <p:animEffect transition="in" filter="fade">
                                      <p:cBhvr>
                                        <p:cTn id="27" dur="500"/>
                                        <p:tgtEl>
                                          <p:spTgt spid="61"/>
                                        </p:tgtEl>
                                      </p:cBhvr>
                                    </p:animEffect>
                                  </p:childTnLst>
                                </p:cTn>
                              </p:par>
                              <p:par>
                                <p:cTn id="28" presetID="22" presetClass="entr" presetSubtype="2" fill="hold" nodeType="withEffect">
                                  <p:stCondLst>
                                    <p:cond delay="250"/>
                                  </p:stCondLst>
                                  <p:childTnLst>
                                    <p:set>
                                      <p:cBhvr>
                                        <p:cTn id="29" dur="1" fill="hold">
                                          <p:stCondLst>
                                            <p:cond delay="0"/>
                                          </p:stCondLst>
                                        </p:cTn>
                                        <p:tgtEl>
                                          <p:spTgt spid="62"/>
                                        </p:tgtEl>
                                        <p:attrNameLst>
                                          <p:attrName>style.visibility</p:attrName>
                                        </p:attrNameLst>
                                      </p:cBhvr>
                                      <p:to>
                                        <p:strVal val="visible"/>
                                      </p:to>
                                    </p:set>
                                    <p:animEffect transition="in" filter="wipe(right)">
                                      <p:cBhvr>
                                        <p:cTn id="30" dur="250"/>
                                        <p:tgtEl>
                                          <p:spTgt spid="62"/>
                                        </p:tgtEl>
                                      </p:cBhvr>
                                    </p:animEffect>
                                  </p:childTnLst>
                                </p:cTn>
                              </p:par>
                            </p:childTnLst>
                          </p:cTn>
                        </p:par>
                        <p:par>
                          <p:cTn id="31" fill="hold">
                            <p:stCondLst>
                              <p:cond delay="2250"/>
                            </p:stCondLst>
                            <p:childTnLst>
                              <p:par>
                                <p:cTn id="32" presetID="22" presetClass="entr" presetSubtype="1"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up)">
                                      <p:cBhvr>
                                        <p:cTn id="34" dur="250"/>
                                        <p:tgtEl>
                                          <p:spTgt spid="6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000000"/>
                                          </p:val>
                                        </p:tav>
                                        <p:tav tm="100000">
                                          <p:val>
                                            <p:strVal val="#ppt_w"/>
                                          </p:val>
                                        </p:tav>
                                      </p:tavLst>
                                    </p:anim>
                                    <p:anim calcmode="lin" valueType="num">
                                      <p:cBhvr>
                                        <p:cTn id="38" dur="500" fill="hold"/>
                                        <p:tgtEl>
                                          <p:spTgt spid="64"/>
                                        </p:tgtEl>
                                        <p:attrNameLst>
                                          <p:attrName>ppt_h</p:attrName>
                                        </p:attrNameLst>
                                      </p:cBhvr>
                                      <p:tavLst>
                                        <p:tav tm="0">
                                          <p:val>
                                            <p:fltVal val="0.000000"/>
                                          </p:val>
                                        </p:tav>
                                        <p:tav tm="100000">
                                          <p:val>
                                            <p:strVal val="#ppt_h"/>
                                          </p:val>
                                        </p:tav>
                                      </p:tavLst>
                                    </p:anim>
                                    <p:animEffect transition="in" filter="fade">
                                      <p:cBhvr>
                                        <p:cTn id="39" dur="500"/>
                                        <p:tgtEl>
                                          <p:spTgt spid="64"/>
                                        </p:tgtEl>
                                      </p:cBhvr>
                                    </p:animEffect>
                                  </p:childTnLst>
                                </p:cTn>
                              </p:par>
                              <p:par>
                                <p:cTn id="40" presetID="22" presetClass="entr" presetSubtype="2" fill="hold" nodeType="withEffect">
                                  <p:stCondLst>
                                    <p:cond delay="250"/>
                                  </p:stCondLst>
                                  <p:childTnLst>
                                    <p:set>
                                      <p:cBhvr>
                                        <p:cTn id="41" dur="1" fill="hold">
                                          <p:stCondLst>
                                            <p:cond delay="0"/>
                                          </p:stCondLst>
                                        </p:cTn>
                                        <p:tgtEl>
                                          <p:spTgt spid="65"/>
                                        </p:tgtEl>
                                        <p:attrNameLst>
                                          <p:attrName>style.visibility</p:attrName>
                                        </p:attrNameLst>
                                      </p:cBhvr>
                                      <p:to>
                                        <p:strVal val="visible"/>
                                      </p:to>
                                    </p:set>
                                    <p:animEffect transition="in" filter="wipe(right)">
                                      <p:cBhvr>
                                        <p:cTn id="42" dur="250"/>
                                        <p:tgtEl>
                                          <p:spTgt spid="65"/>
                                        </p:tgtEl>
                                      </p:cBhvr>
                                    </p:animEffect>
                                  </p:childTnLst>
                                </p:cTn>
                              </p:par>
                            </p:childTnLst>
                          </p:cTn>
                        </p:par>
                        <p:par>
                          <p:cTn id="43" fill="hold">
                            <p:stCondLst>
                              <p:cond delay="2750"/>
                            </p:stCondLst>
                            <p:childTnLst>
                              <p:par>
                                <p:cTn id="44" presetID="22" presetClass="entr" presetSubtype="1" fill="hold" nodeType="after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up)">
                                      <p:cBhvr>
                                        <p:cTn id="46" dur="250"/>
                                        <p:tgtEl>
                                          <p:spTgt spid="66"/>
                                        </p:tgtEl>
                                      </p:cBhvr>
                                    </p:animEffect>
                                  </p:childTnLst>
                                </p:cTn>
                              </p:par>
                              <p:par>
                                <p:cTn id="47" presetID="22" presetClass="entr" presetSubtype="2" fill="hold" nodeType="withEffect">
                                  <p:stCondLst>
                                    <p:cond delay="250"/>
                                  </p:stCondLst>
                                  <p:childTnLst>
                                    <p:set>
                                      <p:cBhvr>
                                        <p:cTn id="48" dur="1" fill="hold">
                                          <p:stCondLst>
                                            <p:cond delay="0"/>
                                          </p:stCondLst>
                                        </p:cTn>
                                        <p:tgtEl>
                                          <p:spTgt spid="67"/>
                                        </p:tgtEl>
                                        <p:attrNameLst>
                                          <p:attrName>style.visibility</p:attrName>
                                        </p:attrNameLst>
                                      </p:cBhvr>
                                      <p:to>
                                        <p:strVal val="visible"/>
                                      </p:to>
                                    </p:set>
                                    <p:animEffect transition="in" filter="wipe(right)">
                                      <p:cBhvr>
                                        <p:cTn id="49" dur="250"/>
                                        <p:tgtEl>
                                          <p:spTgt spid="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p:cTn id="52" dur="500" fill="hold"/>
                                        <p:tgtEl>
                                          <p:spTgt spid="68"/>
                                        </p:tgtEl>
                                        <p:attrNameLst>
                                          <p:attrName>ppt_w</p:attrName>
                                        </p:attrNameLst>
                                      </p:cBhvr>
                                      <p:tavLst>
                                        <p:tav tm="0">
                                          <p:val>
                                            <p:fltVal val="0.000000"/>
                                          </p:val>
                                        </p:tav>
                                        <p:tav tm="100000">
                                          <p:val>
                                            <p:strVal val="#ppt_w"/>
                                          </p:val>
                                        </p:tav>
                                      </p:tavLst>
                                    </p:anim>
                                    <p:anim calcmode="lin" valueType="num">
                                      <p:cBhvr>
                                        <p:cTn id="53" dur="500" fill="hold"/>
                                        <p:tgtEl>
                                          <p:spTgt spid="68"/>
                                        </p:tgtEl>
                                        <p:attrNameLst>
                                          <p:attrName>ppt_h</p:attrName>
                                        </p:attrNameLst>
                                      </p:cBhvr>
                                      <p:tavLst>
                                        <p:tav tm="0">
                                          <p:val>
                                            <p:fltVal val="0.000000"/>
                                          </p:val>
                                        </p:tav>
                                        <p:tav tm="100000">
                                          <p:val>
                                            <p:strVal val="#ppt_h"/>
                                          </p:val>
                                        </p:tav>
                                      </p:tavLst>
                                    </p:anim>
                                    <p:animEffect transition="in" filter="fade">
                                      <p:cBhvr>
                                        <p:cTn id="54" dur="500"/>
                                        <p:tgtEl>
                                          <p:spTgt spid="68"/>
                                        </p:tgtEl>
                                      </p:cBhvr>
                                    </p:animEffect>
                                  </p:childTnLst>
                                </p:cTn>
                              </p:par>
                            </p:childTnLst>
                          </p:cTn>
                        </p:par>
                      </p:childTnLst>
                    </p:cTn>
                  </p:par>
                  <p:par>
                    <p:cTn id="55" fill="hold">
                      <p:stCondLst>
                        <p:cond delay="indefinite"/>
                      </p:stCondLst>
                      <p:childTnLst>
                        <p:par>
                          <p:cTn id="56" fill="hold">
                            <p:stCondLst>
                              <p:cond delay="0"/>
                            </p:stCondLst>
                            <p:childTnLst>
                              <p:par>
                                <p:cTn id="57" presetID="0" presetClass="entr" presetSubtype="0" decel="100000" fill="hold" grpId="0" nodeType="clickEffect">
                                  <p:stCondLst>
                                    <p:cond delay="0"/>
                                  </p:stCondLst>
                                  <p:childTnLst>
                                    <p:set>
                                      <p:cBhvr>
                                        <p:cTn id="58" dur="1" fill="hold">
                                          <p:stCondLst>
                                            <p:cond delay="0"/>
                                          </p:stCondLst>
                                        </p:cTn>
                                        <p:tgtEl>
                                          <p:spTgt spid="81"/>
                                        </p:tgtEl>
                                        <p:attrNameLst>
                                          <p:attrName>style.visibility</p:attrName>
                                        </p:attrNameLst>
                                      </p:cBhvr>
                                      <p:to>
                                        <p:strVal val="visible"/>
                                      </p:to>
                                    </p:set>
                                    <p:animScale>
                                      <p:cBhvr>
                                        <p:cTn id="59" dur="1000" fill="hold">
                                          <p:stCondLst>
                                            <p:cond delay="0"/>
                                          </p:stCondLst>
                                        </p:cTn>
                                        <p:tgtEl>
                                          <p:spTgt spid="81"/>
                                        </p:tgtEl>
                                      </p:cBhvr>
                                      <p:from x="0" y="100000"/>
                                      <p:to x="100000" y="100000"/>
                                    </p:animScale>
                                  </p:childTnLst>
                                </p:cTn>
                              </p:par>
                              <p:par>
                                <p:cTn id="60" presetID="0" presetClass="entr" presetSubtype="0" decel="100000" fill="hold" grpId="0" nodeType="withEffect">
                                  <p:stCondLst>
                                    <p:cond delay="181"/>
                                  </p:stCondLst>
                                  <p:childTnLst>
                                    <p:set>
                                      <p:cBhvr>
                                        <p:cTn id="61" dur="1" fill="hold">
                                          <p:stCondLst>
                                            <p:cond delay="0"/>
                                          </p:stCondLst>
                                        </p:cTn>
                                        <p:tgtEl>
                                          <p:spTgt spid="82"/>
                                        </p:tgtEl>
                                        <p:attrNameLst>
                                          <p:attrName>style.visibility</p:attrName>
                                        </p:attrNameLst>
                                      </p:cBhvr>
                                      <p:to>
                                        <p:strVal val="visible"/>
                                      </p:to>
                                    </p:set>
                                    <p:animScale>
                                      <p:cBhvr>
                                        <p:cTn id="62" dur="1000" fill="hold">
                                          <p:stCondLst>
                                            <p:cond delay="0"/>
                                          </p:stCondLst>
                                        </p:cTn>
                                        <p:tgtEl>
                                          <p:spTgt spid="82"/>
                                        </p:tgtEl>
                                      </p:cBhvr>
                                      <p:from x="0" y="100000"/>
                                      <p:to x="100000" y="100000"/>
                                    </p:animScale>
                                  </p:childTnLst>
                                </p:cTn>
                              </p:par>
                              <p:par>
                                <p:cTn id="63" presetID="10" presetClass="entr" presetSubtype="0" fill="hold" nodeType="withEffect">
                                  <p:stCondLst>
                                    <p:cond delay="271"/>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750"/>
                                        <p:tgtEl>
                                          <p:spTgt spid="79"/>
                                        </p:tgtEl>
                                      </p:cBhvr>
                                    </p:animEffect>
                                  </p:childTnLst>
                                </p:cTn>
                              </p:par>
                              <p:par>
                                <p:cTn id="66" presetID="42" presetClass="path" presetSubtype="0" decel="100000" fill="hold" nodeType="withEffect">
                                  <p:stCondLst>
                                    <p:cond delay="271"/>
                                  </p:stCondLst>
                                  <p:childTnLst>
                                    <p:animMotion origin="layout" path="M 0.1 1.48148E-6 L -2.22222E-6 1.48148E-6 " pathEditMode="relative" rAng="0" ptsTypes="AA">
                                      <p:cBhvr>
                                        <p:cTn id="67" dur="1500" fill="hold"/>
                                        <p:tgtEl>
                                          <p:spTgt spid="79"/>
                                        </p:tgtEl>
                                        <p:attrNameLst>
                                          <p:attrName>ppt_x</p:attrName>
                                          <p:attrName>ppt_y</p:attrName>
                                        </p:attrNameLst>
                                      </p:cBhvr>
                                      <p:rCtr x="-4800" y="0"/>
                                    </p:animMotion>
                                  </p:childTnLst>
                                </p:cTn>
                              </p:par>
                              <p:par>
                                <p:cTn id="68" presetID="10" presetClass="entr" presetSubtype="0" fill="hold" nodeType="withEffect">
                                  <p:stCondLst>
                                    <p:cond delay="271"/>
                                  </p:stCondLst>
                                  <p:childTnLst>
                                    <p:set>
                                      <p:cBhvr>
                                        <p:cTn id="69" dur="1" fill="hold">
                                          <p:stCondLst>
                                            <p:cond delay="0"/>
                                          </p:stCondLst>
                                        </p:cTn>
                                        <p:tgtEl>
                                          <p:spTgt spid="80"/>
                                        </p:tgtEl>
                                        <p:attrNameLst>
                                          <p:attrName>style.visibility</p:attrName>
                                        </p:attrNameLst>
                                      </p:cBhvr>
                                      <p:to>
                                        <p:strVal val="visible"/>
                                      </p:to>
                                    </p:set>
                                    <p:animEffect transition="in" filter="fade">
                                      <p:cBhvr>
                                        <p:cTn id="70" dur="750"/>
                                        <p:tgtEl>
                                          <p:spTgt spid="80"/>
                                        </p:tgtEl>
                                      </p:cBhvr>
                                    </p:animEffect>
                                  </p:childTnLst>
                                </p:cTn>
                              </p:par>
                              <p:par>
                                <p:cTn id="71" presetID="42" presetClass="path" presetSubtype="0" decel="100000" fill="hold" nodeType="withEffect">
                                  <p:stCondLst>
                                    <p:cond delay="271"/>
                                  </p:stCondLst>
                                  <p:childTnLst>
                                    <p:animMotion origin="layout" path="M -0.1 -2.22222E-6 L 1.66667E-6 -2.22222E-6 " pathEditMode="relative" rAng="0" ptsTypes="AA">
                                      <p:cBhvr>
                                        <p:cTn id="72" dur="1500" fill="hold"/>
                                        <p:tgtEl>
                                          <p:spTgt spid="80"/>
                                        </p:tgtEl>
                                        <p:attrNameLst>
                                          <p:attrName>ppt_x</p:attrName>
                                          <p:attrName>ppt_y</p:attrName>
                                        </p:attrNameLst>
                                      </p:cBhvr>
                                      <p:rCtr x="5000" y="0"/>
                                    </p:animMotion>
                                  </p:childTnLst>
                                </p:cTn>
                              </p:par>
                            </p:childTnLst>
                          </p:cTn>
                        </p:par>
                      </p:childTnLst>
                    </p:cTn>
                  </p:par>
                  <p:par>
                    <p:cTn id="73" fill="hold">
                      <p:stCondLst>
                        <p:cond delay="indefinite"/>
                      </p:stCondLst>
                      <p:childTnLst>
                        <p:par>
                          <p:cTn id="74" fill="hold">
                            <p:stCondLst>
                              <p:cond delay="0"/>
                            </p:stCondLst>
                            <p:childTnLst>
                              <p:par>
                                <p:cTn id="75" presetID="0" presetClass="entr" presetSubtype="0" decel="100000" fill="hold" grpId="0" nodeType="clickEffect">
                                  <p:stCondLst>
                                    <p:cond delay="0"/>
                                  </p:stCondLst>
                                  <p:childTnLst>
                                    <p:set>
                                      <p:cBhvr>
                                        <p:cTn id="76" dur="1" fill="hold">
                                          <p:stCondLst>
                                            <p:cond delay="0"/>
                                          </p:stCondLst>
                                        </p:cTn>
                                        <p:tgtEl>
                                          <p:spTgt spid="71"/>
                                        </p:tgtEl>
                                        <p:attrNameLst>
                                          <p:attrName>style.visibility</p:attrName>
                                        </p:attrNameLst>
                                      </p:cBhvr>
                                      <p:to>
                                        <p:strVal val="visible"/>
                                      </p:to>
                                    </p:set>
                                    <p:animScale>
                                      <p:cBhvr>
                                        <p:cTn id="77" dur="1000" fill="hold">
                                          <p:stCondLst>
                                            <p:cond delay="0"/>
                                          </p:stCondLst>
                                        </p:cTn>
                                        <p:tgtEl>
                                          <p:spTgt spid="71"/>
                                        </p:tgtEl>
                                      </p:cBhvr>
                                      <p:from x="0" y="100000"/>
                                      <p:to x="100000" y="100000"/>
                                    </p:animScale>
                                  </p:childTnLst>
                                </p:cTn>
                              </p:par>
                              <p:par>
                                <p:cTn id="78" presetID="0" presetClass="entr" presetSubtype="0" decel="100000" fill="hold" grpId="0" nodeType="withEffect">
                                  <p:stCondLst>
                                    <p:cond delay="181"/>
                                  </p:stCondLst>
                                  <p:childTnLst>
                                    <p:set>
                                      <p:cBhvr>
                                        <p:cTn id="79" dur="1" fill="hold">
                                          <p:stCondLst>
                                            <p:cond delay="0"/>
                                          </p:stCondLst>
                                        </p:cTn>
                                        <p:tgtEl>
                                          <p:spTgt spid="72"/>
                                        </p:tgtEl>
                                        <p:attrNameLst>
                                          <p:attrName>style.visibility</p:attrName>
                                        </p:attrNameLst>
                                      </p:cBhvr>
                                      <p:to>
                                        <p:strVal val="visible"/>
                                      </p:to>
                                    </p:set>
                                    <p:animScale>
                                      <p:cBhvr>
                                        <p:cTn id="80" dur="1000" fill="hold">
                                          <p:stCondLst>
                                            <p:cond delay="0"/>
                                          </p:stCondLst>
                                        </p:cTn>
                                        <p:tgtEl>
                                          <p:spTgt spid="72"/>
                                        </p:tgtEl>
                                      </p:cBhvr>
                                      <p:from x="0" y="100000"/>
                                      <p:to x="100000" y="100000"/>
                                    </p:animScale>
                                  </p:childTnLst>
                                </p:cTn>
                              </p:par>
                              <p:par>
                                <p:cTn id="81" presetID="10" presetClass="entr" presetSubtype="0" fill="hold" nodeType="withEffect">
                                  <p:stCondLst>
                                    <p:cond delay="271"/>
                                  </p:stCondLst>
                                  <p:childTnLst>
                                    <p:set>
                                      <p:cBhvr>
                                        <p:cTn id="82" dur="1" fill="hold">
                                          <p:stCondLst>
                                            <p:cond delay="0"/>
                                          </p:stCondLst>
                                        </p:cTn>
                                        <p:tgtEl>
                                          <p:spTgt spid="69"/>
                                        </p:tgtEl>
                                        <p:attrNameLst>
                                          <p:attrName>style.visibility</p:attrName>
                                        </p:attrNameLst>
                                      </p:cBhvr>
                                      <p:to>
                                        <p:strVal val="visible"/>
                                      </p:to>
                                    </p:set>
                                    <p:animEffect transition="in" filter="fade">
                                      <p:cBhvr>
                                        <p:cTn id="83" dur="750"/>
                                        <p:tgtEl>
                                          <p:spTgt spid="69"/>
                                        </p:tgtEl>
                                      </p:cBhvr>
                                    </p:animEffect>
                                  </p:childTnLst>
                                </p:cTn>
                              </p:par>
                              <p:par>
                                <p:cTn id="84" presetID="42" presetClass="path" presetSubtype="0" decel="100000" fill="hold" nodeType="withEffect">
                                  <p:stCondLst>
                                    <p:cond delay="271"/>
                                  </p:stCondLst>
                                  <p:childTnLst>
                                    <p:animMotion origin="layout" path="M 0.1 1.48148E-6 L -2.22222E-6 1.48148E-6 " pathEditMode="relative" rAng="0" ptsTypes="AA">
                                      <p:cBhvr>
                                        <p:cTn id="85" dur="1500" fill="hold"/>
                                        <p:tgtEl>
                                          <p:spTgt spid="69"/>
                                        </p:tgtEl>
                                        <p:attrNameLst>
                                          <p:attrName>ppt_x</p:attrName>
                                          <p:attrName>ppt_y</p:attrName>
                                        </p:attrNameLst>
                                      </p:cBhvr>
                                      <p:rCtr x="-4800" y="0"/>
                                    </p:animMotion>
                                  </p:childTnLst>
                                </p:cTn>
                              </p:par>
                              <p:par>
                                <p:cTn id="86" presetID="10" presetClass="entr" presetSubtype="0" fill="hold" nodeType="withEffect">
                                  <p:stCondLst>
                                    <p:cond delay="271"/>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750"/>
                                        <p:tgtEl>
                                          <p:spTgt spid="70"/>
                                        </p:tgtEl>
                                      </p:cBhvr>
                                    </p:animEffect>
                                  </p:childTnLst>
                                </p:cTn>
                              </p:par>
                              <p:par>
                                <p:cTn id="89" presetID="42" presetClass="path" presetSubtype="0" decel="100000" fill="hold" nodeType="withEffect">
                                  <p:stCondLst>
                                    <p:cond delay="271"/>
                                  </p:stCondLst>
                                  <p:childTnLst>
                                    <p:animMotion origin="layout" path="M -0.1 -2.22222E-6 L 1.66667E-6 -2.22222E-6 " pathEditMode="relative" rAng="0" ptsTypes="AA">
                                      <p:cBhvr>
                                        <p:cTn id="90" dur="1500" fill="hold"/>
                                        <p:tgtEl>
                                          <p:spTgt spid="70"/>
                                        </p:tgtEl>
                                        <p:attrNameLst>
                                          <p:attrName>ppt_x</p:attrName>
                                          <p:attrName>ppt_y</p:attrName>
                                        </p:attrNameLst>
                                      </p:cBhvr>
                                      <p:rCtr x="5000" y="0"/>
                                    </p:animMotion>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1" grpId="0"/>
      <p:bldP spid="64" grpId="0"/>
      <p:bldP spid="68" grpId="0"/>
      <p:bldP spid="71" grpId="0" animBg="1"/>
      <p:bldP spid="72" grpId="0"/>
      <p:bldP spid="81" grpId="0" animBg="1"/>
      <p:bldP spid="82" grpId="0"/>
      <p:bldP spid="8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xfrm>
            <a:off x="890588" y="15875"/>
            <a:ext cx="7793037" cy="646113"/>
          </a:xfrm>
          <a:ln/>
        </p:spPr>
        <p:txBody>
          <a:bodyPr vert="horz" wrap="square" lIns="91440" tIns="45720" rIns="91440" bIns="45720" anchor="b" anchorCtr="0"/>
          <a:p>
            <a:pPr eaLnBrk="1" hangingPunct="1"/>
            <a:r>
              <a:rPr lang="zh-CN" altLang="en-US" sz="3600" dirty="0">
                <a:latin typeface="隶书" panose="02010509060101010101" pitchFamily="49" charset="-122"/>
              </a:rPr>
              <a:t>3. 实行严格的产品控制</a:t>
            </a:r>
            <a:endParaRPr lang="zh-CN" altLang="en-US" sz="3600" dirty="0">
              <a:latin typeface="隶书" panose="02010509060101010101" pitchFamily="49" charset="-122"/>
            </a:endParaRPr>
          </a:p>
        </p:txBody>
      </p:sp>
      <p:sp>
        <p:nvSpPr>
          <p:cNvPr id="221187" name="Rectangle 3"/>
          <p:cNvSpPr>
            <a:spLocks noGrp="1"/>
          </p:cNvSpPr>
          <p:nvPr>
            <p:ph idx="1"/>
          </p:nvPr>
        </p:nvSpPr>
        <p:spPr>
          <a:xfrm>
            <a:off x="376238" y="1079500"/>
            <a:ext cx="8305800" cy="5100638"/>
          </a:xfrm>
          <a:solidFill>
            <a:schemeClr val="bg1">
              <a:alpha val="0"/>
            </a:schemeClr>
          </a:solidFill>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zh-CN" dirty="0">
                <a:solidFill>
                  <a:srgbClr val="FF0000"/>
                </a:solidFill>
              </a:rPr>
              <a:t>在软件开发过程中不要随意改变需求</a:t>
            </a:r>
            <a:r>
              <a:rPr lang="zh-CN" altLang="en-US" dirty="0"/>
              <a:t>，但在实际中用户往往会提出需求变更，需要采取科学的产品控制技术来顺应这种要求</a:t>
            </a:r>
            <a:endParaRPr lang="zh-CN" altLang="en-US" dirty="0"/>
          </a:p>
          <a:p>
            <a:pPr marL="361950" indent="-361950" eaLnBrk="1" hangingPunct="1">
              <a:lnSpc>
                <a:spcPct val="150000"/>
              </a:lnSpc>
              <a:spcBef>
                <a:spcPct val="0"/>
              </a:spcBef>
              <a:buSzPct val="80000"/>
              <a:buFont typeface="Wingdings" panose="05000000000000000000" pitchFamily="2" charset="2"/>
              <a:buChar char="n"/>
            </a:pPr>
            <a:r>
              <a:rPr lang="zh-CN" altLang="en-US" dirty="0"/>
              <a:t>目前主要实行基准配置管理。基准配置是指经过阶段评审后的软件配置成分（各个阶段产生的文档或程序代码）</a:t>
            </a:r>
            <a:endParaRPr lang="zh-CN" altLang="en-US" dirty="0"/>
          </a:p>
          <a:p>
            <a:pPr marL="361950" indent="-361950" eaLnBrk="1" hangingPunct="1">
              <a:lnSpc>
                <a:spcPct val="150000"/>
              </a:lnSpc>
              <a:spcBef>
                <a:spcPct val="0"/>
              </a:spcBef>
              <a:buSzPct val="80000"/>
              <a:buFont typeface="Wingdings" panose="05000000000000000000" pitchFamily="2" charset="2"/>
              <a:buChar char="n"/>
            </a:pPr>
            <a:r>
              <a:rPr lang="zh-CN" altLang="en-US" dirty="0"/>
              <a:t>对涉及基准配置的修改，必须经过严格的评审，通过后才能实施修改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187">
                                            <p:txEl>
                                              <p:charRg st="55" end="10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187">
                                            <p:txEl>
                                              <p:charRg st="105" end="1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1440" tIns="45720" rIns="91440" bIns="45720" anchor="b" anchorCtr="0"/>
          <a:p>
            <a:pPr eaLnBrk="1" hangingPunct="1"/>
            <a:r>
              <a:rPr lang="zh-CN" altLang="en-US" sz="3600" dirty="0">
                <a:solidFill>
                  <a:srgbClr val="FF0000"/>
                </a:solidFill>
                <a:latin typeface="隶书" panose="02010509060101010101" pitchFamily="49" charset="-122"/>
              </a:rPr>
              <a:t>4. 采用现代程序设计技术</a:t>
            </a:r>
            <a:endParaRPr lang="zh-CN" altLang="en-US" sz="3600" dirty="0">
              <a:solidFill>
                <a:srgbClr val="FF0000"/>
              </a:solidFill>
              <a:latin typeface="隶书" panose="02010509060101010101" pitchFamily="49" charset="-122"/>
            </a:endParaRPr>
          </a:p>
        </p:txBody>
      </p:sp>
      <p:sp>
        <p:nvSpPr>
          <p:cNvPr id="222211" name="Rectangle 3"/>
          <p:cNvSpPr>
            <a:spLocks noGrp="1"/>
          </p:cNvSpPr>
          <p:nvPr>
            <p:ph idx="1"/>
          </p:nvPr>
        </p:nvSpPr>
        <p:spPr>
          <a:xfrm>
            <a:off x="317500" y="1231900"/>
            <a:ext cx="8458200" cy="2978150"/>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实践表明：采用先进的技术既可提高软件开发的效率，又可提高软件维护的效率</a:t>
            </a:r>
            <a:endParaRPr lang="zh-CN" altLang="en-US" dirty="0">
              <a:latin typeface="楷体_GB2312" pitchFamily="49" charset="-122"/>
            </a:endParaRPr>
          </a:p>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80年代及以前：结构化分析、设计技术</a:t>
            </a:r>
            <a:endParaRPr lang="zh-CN" altLang="en-US" dirty="0">
              <a:latin typeface="楷体_GB2312" pitchFamily="49" charset="-122"/>
            </a:endParaRPr>
          </a:p>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90年代：面向对象分析、设计技术</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211">
                                            <p:txEl>
                                              <p:charRg st="0"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211">
                                            <p:txEl>
                                              <p:charRg st="36" end="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211">
                                            <p:txEl>
                                              <p:charRg st="55" end="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909638" y="77788"/>
            <a:ext cx="7827962" cy="550862"/>
          </a:xfrm>
          <a:ln/>
        </p:spPr>
        <p:txBody>
          <a:bodyPr vert="horz" wrap="square" lIns="91440" tIns="45720" rIns="91440" bIns="45720" anchor="b" anchorCtr="0"/>
          <a:p>
            <a:pPr eaLnBrk="1" hangingPunct="1"/>
            <a:r>
              <a:rPr lang="zh-CN" altLang="en-US" sz="3600" dirty="0">
                <a:latin typeface="隶书" panose="02010509060101010101" pitchFamily="49" charset="-122"/>
              </a:rPr>
              <a:t>5. 结果应能清楚地审查</a:t>
            </a:r>
            <a:endParaRPr lang="zh-CN" altLang="en-US" sz="3600" dirty="0">
              <a:latin typeface="隶书" panose="02010509060101010101" pitchFamily="49" charset="-122"/>
            </a:endParaRPr>
          </a:p>
        </p:txBody>
      </p:sp>
      <p:sp>
        <p:nvSpPr>
          <p:cNvPr id="223235" name="Rectangle 3"/>
          <p:cNvSpPr>
            <a:spLocks noGrp="1"/>
          </p:cNvSpPr>
          <p:nvPr>
            <p:ph idx="1"/>
          </p:nvPr>
        </p:nvSpPr>
        <p:spPr>
          <a:xfrm>
            <a:off x="346075" y="1230313"/>
            <a:ext cx="7883525" cy="3762375"/>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en-US" dirty="0"/>
              <a:t>软件产品是看不见、摸不着的逻辑产品，开发过程难以评价和管理</a:t>
            </a:r>
            <a:endParaRPr lang="zh-CN" altLang="en-US" dirty="0"/>
          </a:p>
          <a:p>
            <a:pPr marL="361950" indent="-361950" eaLnBrk="1" hangingPunct="1">
              <a:lnSpc>
                <a:spcPct val="150000"/>
              </a:lnSpc>
              <a:spcBef>
                <a:spcPct val="0"/>
              </a:spcBef>
              <a:buSzPct val="80000"/>
              <a:buFont typeface="Wingdings" panose="05000000000000000000" pitchFamily="2" charset="2"/>
              <a:buChar char="n"/>
            </a:pPr>
            <a:r>
              <a:rPr lang="zh-CN" altLang="en-US" dirty="0"/>
              <a:t>根据软件开发项目的总目标及完成期限，规定开发组织的责任和产品标准，使所得的结果能够清楚地审查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235">
                                            <p:txEl>
                                              <p:charRg st="30" end="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893763" y="77788"/>
            <a:ext cx="7827962" cy="550862"/>
          </a:xfrm>
          <a:ln/>
        </p:spPr>
        <p:txBody>
          <a:bodyPr vert="horz" wrap="square" lIns="91440" tIns="45720" rIns="91440" bIns="45720" anchor="b" anchorCtr="0"/>
          <a:p>
            <a:pPr eaLnBrk="1" hangingPunct="1"/>
            <a:r>
              <a:rPr lang="zh-CN" altLang="en-US" sz="3600" dirty="0">
                <a:solidFill>
                  <a:srgbClr val="FF0000"/>
                </a:solidFill>
                <a:latin typeface="隶书" panose="02010509060101010101" pitchFamily="49" charset="-122"/>
              </a:rPr>
              <a:t>6. 开发小组的人员应该少而精</a:t>
            </a:r>
            <a:endParaRPr lang="zh-CN" altLang="en-US" sz="3600" dirty="0">
              <a:solidFill>
                <a:srgbClr val="FF0000"/>
              </a:solidFill>
              <a:latin typeface="隶书" panose="02010509060101010101" pitchFamily="49" charset="-122"/>
            </a:endParaRPr>
          </a:p>
        </p:txBody>
      </p:sp>
      <p:sp>
        <p:nvSpPr>
          <p:cNvPr id="224259" name="Rectangle 3"/>
          <p:cNvSpPr>
            <a:spLocks noGrp="1"/>
          </p:cNvSpPr>
          <p:nvPr>
            <p:ph idx="1"/>
          </p:nvPr>
        </p:nvSpPr>
        <p:spPr>
          <a:xfrm>
            <a:off x="393700" y="1236663"/>
            <a:ext cx="8261350" cy="2478087"/>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en-US" dirty="0"/>
              <a:t>开发小组人员的素质和数量是影响软件产品质量和开发效率的重要因素</a:t>
            </a:r>
            <a:endParaRPr lang="zh-CN" altLang="en-US" dirty="0"/>
          </a:p>
          <a:p>
            <a:pPr marL="361950" indent="-361950" eaLnBrk="1" hangingPunct="1">
              <a:lnSpc>
                <a:spcPct val="150000"/>
              </a:lnSpc>
              <a:spcBef>
                <a:spcPct val="0"/>
              </a:spcBef>
              <a:buSzPct val="80000"/>
              <a:buFont typeface="Wingdings" panose="05000000000000000000" pitchFamily="2" charset="2"/>
              <a:buChar char="n"/>
            </a:pPr>
            <a:r>
              <a:rPr lang="zh-CN" altLang="en-US" dirty="0"/>
              <a:t>开发小组人员数目的增加，使相互交流复杂、费用增加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259">
                                            <p:txEl>
                                              <p:charRg st="0" end="3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259">
                                            <p:txEl>
                                              <p:charRg st="32" end="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896938" y="0"/>
            <a:ext cx="8029575" cy="582613"/>
          </a:xfrm>
          <a:solidFill>
            <a:schemeClr val="bg1">
              <a:alpha val="100000"/>
            </a:schemeClr>
          </a:solidFill>
          <a:ln/>
        </p:spPr>
        <p:txBody>
          <a:bodyPr vert="horz" wrap="square" lIns="91440" tIns="45720" rIns="91440" bIns="45720" anchor="b" anchorCtr="0"/>
          <a:p>
            <a:pPr eaLnBrk="1" hangingPunct="1"/>
            <a:r>
              <a:rPr lang="zh-CN" altLang="en-US" sz="3600" dirty="0">
                <a:latin typeface="隶书" panose="02010509060101010101" pitchFamily="49" charset="-122"/>
              </a:rPr>
              <a:t>7.承认不断改进软件工程实践的必要性</a:t>
            </a:r>
            <a:endParaRPr lang="zh-CN" altLang="en-US" sz="3600" dirty="0">
              <a:latin typeface="隶书" panose="02010509060101010101" pitchFamily="49" charset="-122"/>
            </a:endParaRPr>
          </a:p>
        </p:txBody>
      </p:sp>
      <p:sp>
        <p:nvSpPr>
          <p:cNvPr id="225283" name="Rectangle 3"/>
          <p:cNvSpPr>
            <a:spLocks noGrp="1"/>
          </p:cNvSpPr>
          <p:nvPr>
            <p:ph idx="1"/>
          </p:nvPr>
        </p:nvSpPr>
        <p:spPr>
          <a:xfrm>
            <a:off x="361950" y="1246188"/>
            <a:ext cx="8288338" cy="2895600"/>
          </a:xfrm>
          <a:ln/>
        </p:spPr>
        <p:txBody>
          <a:bodyPr vert="horz" wrap="square" lIns="91440" tIns="45720" rIns="91440" bIns="45720" anchor="t" anchorCtr="0"/>
          <a:p>
            <a:pPr marL="0" indent="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遵循前6条基本原理，就能够按照当代软件工程基本原理实现软件的工程化生产，但不能保证赶上时代前进的步伐</a:t>
            </a:r>
            <a:endParaRPr lang="zh-CN" altLang="en-US" dirty="0">
              <a:latin typeface="楷体_GB2312" pitchFamily="49" charset="-122"/>
            </a:endParaRPr>
          </a:p>
          <a:p>
            <a:pPr marL="0" indent="0" eaLnBrk="1" hangingPunct="1">
              <a:lnSpc>
                <a:spcPct val="150000"/>
              </a:lnSpc>
              <a:spcBef>
                <a:spcPct val="0"/>
              </a:spcBef>
              <a:buSzPct val="80000"/>
              <a:buFont typeface="Wingdings" panose="05000000000000000000" pitchFamily="2" charset="2"/>
              <a:buChar char="n"/>
            </a:pPr>
            <a:r>
              <a:rPr lang="zh-CN" altLang="en-US" dirty="0">
                <a:latin typeface="楷体_GB2312" pitchFamily="49" charset="-122"/>
              </a:rPr>
              <a:t>积极主动采纳新的软件技术，且不断总结经验</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83">
                                            <p:txEl>
                                              <p:charRg st="51" end="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1440" tIns="45720" rIns="91440" bIns="45720" anchor="b" anchorCtr="0"/>
          <a:p>
            <a:pPr eaLnBrk="1" hangingPunct="1"/>
            <a:r>
              <a:rPr lang="zh-CN" altLang="en-US" dirty="0">
                <a:latin typeface="隶书" panose="02010509060101010101" pitchFamily="49" charset="-122"/>
              </a:rPr>
              <a:t>1.2.3 软件工程方法学</a:t>
            </a:r>
            <a:endParaRPr lang="en-US" altLang="zh-CN" dirty="0">
              <a:latin typeface="隶书" panose="02010509060101010101" pitchFamily="49" charset="-122"/>
            </a:endParaRPr>
          </a:p>
        </p:txBody>
      </p:sp>
      <p:sp>
        <p:nvSpPr>
          <p:cNvPr id="226307" name="Rectangle 3"/>
          <p:cNvSpPr>
            <a:spLocks noGrp="1"/>
          </p:cNvSpPr>
          <p:nvPr>
            <p:ph idx="1"/>
          </p:nvPr>
        </p:nvSpPr>
        <p:spPr>
          <a:xfrm>
            <a:off x="533400" y="1255713"/>
            <a:ext cx="8153400" cy="4656137"/>
          </a:xfrm>
          <a:ln/>
        </p:spPr>
        <p:txBody>
          <a:bodyPr vert="horz" wrap="square" lIns="91440" tIns="45720" rIns="91440" bIns="45720" anchor="t" anchorCtr="0"/>
          <a:p>
            <a:pPr marL="0" indent="0" eaLnBrk="1" hangingPunct="1">
              <a:lnSpc>
                <a:spcPct val="150000"/>
              </a:lnSpc>
              <a:spcBef>
                <a:spcPct val="0"/>
              </a:spcBef>
              <a:buFont typeface="Wingdings" panose="05000000000000000000" pitchFamily="2" charset="2"/>
              <a:buChar char="§"/>
            </a:pPr>
            <a:r>
              <a:rPr lang="zh-CN" altLang="en-US" dirty="0">
                <a:latin typeface="楷体_GB2312" pitchFamily="49" charset="-122"/>
              </a:rPr>
              <a:t>软件工程方法学</a:t>
            </a:r>
            <a:r>
              <a:rPr lang="en-US" altLang="zh-CN" dirty="0">
                <a:latin typeface="楷体_GB2312" pitchFamily="49" charset="-122"/>
              </a:rPr>
              <a:t>:</a:t>
            </a:r>
            <a:r>
              <a:rPr lang="zh-CN" altLang="en-US" dirty="0">
                <a:latin typeface="楷体_GB2312" pitchFamily="49" charset="-122"/>
              </a:rPr>
              <a:t>软件生命周期全过程中使用的一整套技术的集合</a:t>
            </a:r>
            <a:r>
              <a:rPr lang="en-US" altLang="zh-CN" dirty="0">
                <a:latin typeface="楷体_GB2312" pitchFamily="49" charset="-122"/>
              </a:rPr>
              <a:t>。</a:t>
            </a:r>
            <a:r>
              <a:rPr lang="zh-CN" altLang="en-US" dirty="0">
                <a:latin typeface="楷体_GB2312" pitchFamily="49" charset="-122"/>
              </a:rPr>
              <a:t>它包括三要素：</a:t>
            </a:r>
            <a:endParaRPr lang="zh-CN" altLang="en-US" dirty="0">
              <a:latin typeface="楷体_GB2312" pitchFamily="49" charset="-122"/>
            </a:endParaRPr>
          </a:p>
          <a:p>
            <a:pPr lvl="1" eaLnBrk="1" hangingPunct="1">
              <a:lnSpc>
                <a:spcPct val="150000"/>
              </a:lnSpc>
              <a:spcBef>
                <a:spcPct val="0"/>
              </a:spcBef>
            </a:pPr>
            <a:r>
              <a:rPr lang="zh-CN" altLang="en-US" sz="2800" dirty="0">
                <a:latin typeface="楷体_GB2312" pitchFamily="49" charset="-122"/>
              </a:rPr>
              <a:t>方法：完成软件开发各项任务的技术方法</a:t>
            </a:r>
            <a:endParaRPr lang="zh-CN" altLang="en-US" sz="2800" dirty="0">
              <a:latin typeface="楷体_GB2312" pitchFamily="49" charset="-122"/>
            </a:endParaRPr>
          </a:p>
          <a:p>
            <a:pPr lvl="1" eaLnBrk="1" hangingPunct="1">
              <a:lnSpc>
                <a:spcPct val="150000"/>
              </a:lnSpc>
              <a:spcBef>
                <a:spcPct val="0"/>
              </a:spcBef>
            </a:pPr>
            <a:r>
              <a:rPr lang="zh-CN" altLang="en-US" sz="2800" dirty="0">
                <a:latin typeface="楷体_GB2312" pitchFamily="49" charset="-122"/>
              </a:rPr>
              <a:t>工具：为方法的运用提供自动的或半自动的软件支撑环境</a:t>
            </a:r>
            <a:endParaRPr lang="zh-CN" altLang="en-US" sz="2800" dirty="0">
              <a:latin typeface="楷体_GB2312" pitchFamily="49" charset="-122"/>
            </a:endParaRPr>
          </a:p>
          <a:p>
            <a:pPr lvl="1" eaLnBrk="1" hangingPunct="1">
              <a:lnSpc>
                <a:spcPct val="150000"/>
              </a:lnSpc>
              <a:spcBef>
                <a:spcPct val="0"/>
              </a:spcBef>
            </a:pPr>
            <a:r>
              <a:rPr lang="zh-CN" altLang="en-US" sz="2800" dirty="0">
                <a:latin typeface="楷体_GB2312" pitchFamily="49" charset="-122"/>
              </a:rPr>
              <a:t>过程：为获得高质量的软件所需要完成的一系列任务的工作步骤</a:t>
            </a:r>
            <a:endParaRPr lang="zh-CN" altLang="en-US" sz="2800"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charRg st="38"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charRg st="57" end="8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307">
                                            <p:txEl>
                                              <p:charRg st="83" end="1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706" name="Picture 20" descr="p1_2_1"/>
          <p:cNvPicPr>
            <a:picLocks noChangeAspect="1"/>
          </p:cNvPicPr>
          <p:nvPr/>
        </p:nvPicPr>
        <p:blipFill>
          <a:blip r:embed="rId1"/>
          <a:stretch>
            <a:fillRect/>
          </a:stretch>
        </p:blipFill>
        <p:spPr>
          <a:xfrm>
            <a:off x="1143000" y="1368425"/>
            <a:ext cx="6629400" cy="355600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898525" y="15875"/>
            <a:ext cx="5140325" cy="598488"/>
          </a:xfrm>
          <a:ln/>
        </p:spPr>
        <p:txBody>
          <a:bodyPr vert="horz" wrap="square" lIns="91440" tIns="45720" rIns="91440" bIns="45720" anchor="b" anchorCtr="0"/>
          <a:p>
            <a:pPr eaLnBrk="1" hangingPunct="1"/>
            <a:r>
              <a:rPr lang="zh-CN" altLang="en-US" sz="3600" dirty="0"/>
              <a:t>传统方法学</a:t>
            </a:r>
            <a:endParaRPr lang="en-US" altLang="zh-CN" sz="3600" dirty="0"/>
          </a:p>
        </p:txBody>
      </p:sp>
      <p:sp>
        <p:nvSpPr>
          <p:cNvPr id="235523" name="Rectangle 3"/>
          <p:cNvSpPr>
            <a:spLocks noGrp="1"/>
          </p:cNvSpPr>
          <p:nvPr>
            <p:ph idx="1"/>
          </p:nvPr>
        </p:nvSpPr>
        <p:spPr>
          <a:xfrm>
            <a:off x="300038" y="1087438"/>
            <a:ext cx="8497887" cy="5156200"/>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en-US" dirty="0"/>
              <a:t>“生命周期方法学”或结构化范型</a:t>
            </a:r>
            <a:endParaRPr lang="zh-CN" altLang="en-US" dirty="0"/>
          </a:p>
          <a:p>
            <a:pPr marL="361950" indent="-361950" eaLnBrk="1" hangingPunct="1">
              <a:lnSpc>
                <a:spcPct val="150000"/>
              </a:lnSpc>
              <a:spcBef>
                <a:spcPct val="0"/>
              </a:spcBef>
              <a:buSzPct val="80000"/>
              <a:buFont typeface="Wingdings" panose="05000000000000000000" pitchFamily="2" charset="2"/>
              <a:buChar char="n"/>
            </a:pPr>
            <a:r>
              <a:rPr lang="zh-CN" altLang="en-US" dirty="0"/>
              <a:t>采用结构化技术（结构化分析、结构化设计、结构化程序实现、结构化测试）来完成软件开发的各项任务</a:t>
            </a:r>
            <a:endParaRPr lang="zh-CN" altLang="en-US" dirty="0"/>
          </a:p>
          <a:p>
            <a:pPr marL="361950" indent="-361950" eaLnBrk="1" hangingPunct="1">
              <a:lnSpc>
                <a:spcPct val="150000"/>
              </a:lnSpc>
              <a:spcBef>
                <a:spcPct val="0"/>
              </a:spcBef>
              <a:buSzPct val="80000"/>
              <a:buFont typeface="Wingdings" panose="05000000000000000000" pitchFamily="2" charset="2"/>
              <a:buChar char="n"/>
            </a:pPr>
            <a:r>
              <a:rPr lang="zh-CN" altLang="en-US" dirty="0">
                <a:latin typeface="宋体" panose="02010600030101010101" pitchFamily="2" charset="-122"/>
              </a:rPr>
              <a:t>从时间角度将软件开发和维护的复杂问题进行分解，把软件生命周期的全过程依次划分为若干个阶段，每个阶段有相对独立的任务，然后顺序地逐步完成每个阶段的任务</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3">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3">
                                            <p:txEl>
                                              <p:charRg st="16"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3">
                                            <p:txEl>
                                              <p:charRg st="63"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911225" y="31750"/>
            <a:ext cx="6892925" cy="561975"/>
          </a:xfrm>
          <a:solidFill>
            <a:schemeClr val="bg1">
              <a:alpha val="100000"/>
            </a:schemeClr>
          </a:solidFill>
          <a:ln/>
        </p:spPr>
        <p:txBody>
          <a:bodyPr vert="horz" wrap="square" lIns="91440" tIns="45720" rIns="91440" bIns="45720" anchor="b" anchorCtr="0"/>
          <a:p>
            <a:pPr eaLnBrk="1" hangingPunct="1"/>
            <a:r>
              <a:rPr lang="zh-CN" altLang="en-US" sz="3600" dirty="0"/>
              <a:t>面向对象方法学</a:t>
            </a:r>
            <a:endParaRPr lang="en-US" altLang="zh-CN" sz="3600" dirty="0"/>
          </a:p>
        </p:txBody>
      </p:sp>
      <p:sp>
        <p:nvSpPr>
          <p:cNvPr id="236547" name="Rectangle 3"/>
          <p:cNvSpPr>
            <a:spLocks noGrp="1"/>
          </p:cNvSpPr>
          <p:nvPr>
            <p:ph idx="1"/>
          </p:nvPr>
        </p:nvSpPr>
        <p:spPr>
          <a:xfrm>
            <a:off x="304800" y="1035050"/>
            <a:ext cx="8610600" cy="4191000"/>
          </a:xfrm>
          <a:solidFill>
            <a:schemeClr val="bg1">
              <a:alpha val="0"/>
            </a:schemeClr>
          </a:solidFill>
          <a:ln/>
        </p:spPr>
        <p:txBody>
          <a:bodyPr vert="horz" wrap="square" lIns="91440" tIns="45720" rIns="91440" bIns="45720" anchor="t" anchorCtr="0"/>
          <a:p>
            <a:pPr marL="361950" indent="-361950" eaLnBrk="1" hangingPunct="1">
              <a:lnSpc>
                <a:spcPts val="4500"/>
              </a:lnSpc>
              <a:spcBef>
                <a:spcPct val="0"/>
              </a:spcBef>
              <a:buSzPct val="80000"/>
              <a:buFont typeface="Wingdings" panose="05000000000000000000" pitchFamily="2" charset="2"/>
              <a:buChar char="n"/>
            </a:pPr>
            <a:r>
              <a:rPr lang="zh-CN" altLang="en-US" dirty="0">
                <a:latin typeface="楷体_GB2312" pitchFamily="49" charset="-122"/>
              </a:rPr>
              <a:t>对象(</a:t>
            </a:r>
            <a:r>
              <a:rPr lang="en-US" altLang="zh-CN" dirty="0">
                <a:latin typeface="楷体_GB2312" pitchFamily="49" charset="-122"/>
              </a:rPr>
              <a:t>Objects)：</a:t>
            </a:r>
            <a:r>
              <a:rPr lang="zh-CN" altLang="en-US" dirty="0">
                <a:latin typeface="楷体_GB2312" pitchFamily="49" charset="-122"/>
              </a:rPr>
              <a:t>融合了数据及在数据上的操作行为的统一的软件构件</a:t>
            </a:r>
            <a:endParaRPr lang="zh-CN" altLang="en-US" dirty="0">
              <a:latin typeface="楷体_GB2312" pitchFamily="49" charset="-122"/>
            </a:endParaRPr>
          </a:p>
          <a:p>
            <a:pPr marL="361950" indent="-361950" eaLnBrk="1" hangingPunct="1">
              <a:lnSpc>
                <a:spcPts val="4500"/>
              </a:lnSpc>
              <a:spcBef>
                <a:spcPct val="0"/>
              </a:spcBef>
              <a:buSzPct val="80000"/>
              <a:buFont typeface="Wingdings" panose="05000000000000000000" pitchFamily="2" charset="2"/>
              <a:buChar char="n"/>
            </a:pPr>
            <a:r>
              <a:rPr lang="zh-CN" altLang="en-US" dirty="0">
                <a:latin typeface="楷体_GB2312" pitchFamily="49" charset="-122"/>
              </a:rPr>
              <a:t>类(</a:t>
            </a:r>
            <a:r>
              <a:rPr lang="en-US" altLang="zh-CN" dirty="0">
                <a:latin typeface="楷体_GB2312" pitchFamily="49" charset="-122"/>
              </a:rPr>
              <a:t>Classes)：</a:t>
            </a:r>
            <a:r>
              <a:rPr lang="zh-CN" altLang="en-US" dirty="0">
                <a:latin typeface="楷体_GB2312" pitchFamily="49" charset="-122"/>
              </a:rPr>
              <a:t>对具有相同数据和相同操作的一组相似对象的定义</a:t>
            </a:r>
            <a:endParaRPr lang="zh-CN" altLang="en-US" dirty="0">
              <a:latin typeface="楷体_GB2312" pitchFamily="49" charset="-122"/>
            </a:endParaRPr>
          </a:p>
          <a:p>
            <a:pPr marL="361950" indent="-361950" eaLnBrk="1" hangingPunct="1">
              <a:lnSpc>
                <a:spcPts val="4500"/>
              </a:lnSpc>
              <a:spcBef>
                <a:spcPct val="0"/>
              </a:spcBef>
              <a:buSzPct val="80000"/>
              <a:buFont typeface="Wingdings" panose="05000000000000000000" pitchFamily="2" charset="2"/>
              <a:buChar char="n"/>
            </a:pPr>
            <a:r>
              <a:rPr lang="zh-CN" altLang="en-US" dirty="0">
                <a:latin typeface="楷体_GB2312" pitchFamily="49" charset="-122"/>
              </a:rPr>
              <a:t>继承(</a:t>
            </a:r>
            <a:r>
              <a:rPr lang="en-US" altLang="zh-CN" dirty="0">
                <a:latin typeface="楷体_GB2312" pitchFamily="49" charset="-122"/>
              </a:rPr>
              <a:t>Inheritance)：</a:t>
            </a:r>
            <a:r>
              <a:rPr lang="zh-CN" altLang="en-US" dirty="0">
                <a:latin typeface="楷体_GB2312" pitchFamily="49" charset="-122"/>
              </a:rPr>
              <a:t>在类等级中，下层派生类自动拥有上层基类中定义的数据和操作的现象</a:t>
            </a:r>
            <a:endParaRPr lang="zh-CN" altLang="en-US" dirty="0">
              <a:latin typeface="楷体_GB2312" pitchFamily="49" charset="-122"/>
            </a:endParaRPr>
          </a:p>
          <a:p>
            <a:pPr marL="361950" indent="-361950" eaLnBrk="1" hangingPunct="1">
              <a:lnSpc>
                <a:spcPts val="4500"/>
              </a:lnSpc>
              <a:spcBef>
                <a:spcPct val="0"/>
              </a:spcBef>
              <a:buSzPct val="80000"/>
              <a:buFont typeface="Wingdings" panose="05000000000000000000" pitchFamily="2" charset="2"/>
              <a:buChar char="n"/>
            </a:pPr>
            <a:r>
              <a:rPr lang="zh-CN" altLang="en-US" dirty="0">
                <a:latin typeface="楷体_GB2312" pitchFamily="49" charset="-122"/>
              </a:rPr>
              <a:t>消息(</a:t>
            </a:r>
            <a:r>
              <a:rPr lang="en-US" altLang="zh-CN" dirty="0">
                <a:latin typeface="楷体_GB2312" pitchFamily="49" charset="-122"/>
              </a:rPr>
              <a:t>Messages)：</a:t>
            </a:r>
            <a:r>
              <a:rPr lang="zh-CN" altLang="en-US" dirty="0">
                <a:latin typeface="楷体_GB2312" pitchFamily="49" charset="-122"/>
              </a:rPr>
              <a:t>对象彼此间仅能通过发送消息互相联系</a:t>
            </a:r>
            <a:endParaRPr lang="zh-CN" altLang="en-US" dirty="0">
              <a:latin typeface="楷体_GB2312" pitchFamily="49" charset="-122"/>
            </a:endParaRPr>
          </a:p>
          <a:p>
            <a:pPr marL="361950" indent="-361950" eaLnBrk="1" hangingPunct="1">
              <a:lnSpc>
                <a:spcPts val="4500"/>
              </a:lnSpc>
              <a:spcBef>
                <a:spcPct val="0"/>
              </a:spcBef>
              <a:buSzPct val="80000"/>
              <a:buFont typeface="Wingdings" panose="05000000000000000000" pitchFamily="2" charset="2"/>
              <a:buChar char="n"/>
            </a:pPr>
            <a:r>
              <a:rPr lang="zh-CN" altLang="en-US" dirty="0">
                <a:latin typeface="楷体_GB2312" pitchFamily="49" charset="-122"/>
              </a:rPr>
              <a:t>面向对象方法=对象+类+继承+消息</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charRg st="0"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xEl>
                                              <p:charRg st="36" end="7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47">
                                            <p:txEl>
                                              <p:charRg st="70" end="11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charRg st="118" end="14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547">
                                            <p:txEl>
                                              <p:charRg st="149" end="1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xfrm>
            <a:off x="898525" y="77788"/>
            <a:ext cx="7759700" cy="550862"/>
          </a:xfrm>
          <a:ln/>
        </p:spPr>
        <p:txBody>
          <a:bodyPr vert="horz" wrap="square" lIns="91440" tIns="45720" rIns="91440" bIns="45720" anchor="b" anchorCtr="0"/>
          <a:p>
            <a:pPr eaLnBrk="1" hangingPunct="1"/>
            <a:r>
              <a:rPr lang="zh-CN" altLang="en-US" sz="3600" dirty="0"/>
              <a:t>剩下两个问题</a:t>
            </a:r>
            <a:endParaRPr lang="zh-CN" altLang="en-US" sz="3600" dirty="0"/>
          </a:p>
        </p:txBody>
      </p:sp>
      <p:sp>
        <p:nvSpPr>
          <p:cNvPr id="262147" name="Rectangle 3"/>
          <p:cNvSpPr>
            <a:spLocks noGrp="1"/>
          </p:cNvSpPr>
          <p:nvPr>
            <p:ph idx="1"/>
          </p:nvPr>
        </p:nvSpPr>
        <p:spPr>
          <a:xfrm>
            <a:off x="533400" y="1230313"/>
            <a:ext cx="8269288" cy="3798887"/>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zh-CN" altLang="en-US" dirty="0"/>
              <a:t>计算机科学侧重理论和基础，而</a:t>
            </a:r>
            <a:r>
              <a:rPr lang="zh-CN" altLang="en-US" dirty="0">
                <a:solidFill>
                  <a:srgbClr val="FF0000"/>
                </a:solidFill>
              </a:rPr>
              <a:t>软件工程</a:t>
            </a:r>
            <a:r>
              <a:rPr lang="zh-CN" altLang="en-US" dirty="0"/>
              <a:t>则侧重于软件开发和交付的实际活动</a:t>
            </a:r>
            <a:endParaRPr lang="zh-CN" altLang="en-US" dirty="0"/>
          </a:p>
          <a:p>
            <a:pPr marL="361950" indent="-361950" eaLnBrk="1" hangingPunct="1">
              <a:lnSpc>
                <a:spcPct val="150000"/>
              </a:lnSpc>
              <a:spcBef>
                <a:spcPct val="0"/>
              </a:spcBef>
              <a:buSzPct val="80000"/>
              <a:buFont typeface="Wingdings" panose="05000000000000000000" pitchFamily="2" charset="2"/>
              <a:buChar char="n"/>
            </a:pPr>
            <a:r>
              <a:rPr lang="zh-CN" altLang="en-US" dirty="0">
                <a:solidFill>
                  <a:srgbClr val="FF0000"/>
                </a:solidFill>
              </a:rPr>
              <a:t>系统工程</a:t>
            </a:r>
            <a:r>
              <a:rPr lang="zh-CN" altLang="en-US" dirty="0"/>
              <a:t>侧重基于计算机系统开发的所有方面，包括硬件、软件和处理工程。软件工程只是它的一部分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147">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147">
                                            <p:txEl>
                                              <p:charRg st="35" end="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952500" y="133350"/>
            <a:ext cx="6029325" cy="436563"/>
          </a:xfrm>
          <a:ln/>
        </p:spPr>
        <p:txBody>
          <a:bodyPr vert="horz" wrap="square" lIns="91440" tIns="45720" rIns="91440" bIns="45720" anchor="ctr" anchorCtr="0"/>
          <a:p>
            <a:pPr>
              <a:buClr>
                <a:schemeClr val="tx2"/>
              </a:buClr>
            </a:pPr>
            <a:r>
              <a:rPr lang="zh-CN" altLang="en-US" sz="2800" dirty="0">
                <a:latin typeface="Times New Roman" panose="02020603050405020304" pitchFamily="18" charset="0"/>
                <a:ea typeface="黑体" panose="02010609060101010101" pitchFamily="49" charset="-122"/>
              </a:rPr>
              <a:t>软件工程专业培养目标</a:t>
            </a:r>
            <a:endParaRPr lang="zh-CN" altLang="en-US" sz="2800" dirty="0">
              <a:latin typeface="Times New Roman" panose="02020603050405020304" pitchFamily="18" charset="0"/>
              <a:ea typeface="黑体" panose="02010609060101010101" pitchFamily="49" charset="-122"/>
            </a:endParaRPr>
          </a:p>
        </p:txBody>
      </p:sp>
      <p:sp>
        <p:nvSpPr>
          <p:cNvPr id="9" name="文本框 8"/>
          <p:cNvSpPr txBox="1"/>
          <p:nvPr/>
        </p:nvSpPr>
        <p:spPr>
          <a:xfrm>
            <a:off x="103188" y="723900"/>
            <a:ext cx="9002713" cy="5521325"/>
          </a:xfrm>
          <a:prstGeom prst="rect">
            <a:avLst/>
          </a:prstGeom>
          <a:noFill/>
        </p:spPr>
        <p:txBody>
          <a:bodyPr>
            <a:spAutoFit/>
          </a:bodyPr>
          <a:lstStyle/>
          <a:p>
            <a:pPr marR="0" defTabSz="914400">
              <a:lnSpc>
                <a:spcPct val="140000"/>
              </a:lnSpc>
              <a:buClrTx/>
              <a:buSzTx/>
              <a:buFontTx/>
              <a:buNone/>
              <a:defRPr/>
            </a:pPr>
            <a:r>
              <a:rPr kumimoji="0" lang="en-US" altLang="zh-CN" sz="2800" b="1" kern="1200" cap="none" spc="50" normalizeH="0" baseline="0" noProof="0" dirty="0">
                <a:latin typeface="宋体" panose="02010600030101010101" pitchFamily="2" charset="-122"/>
                <a:ea typeface="宋体" panose="02010600030101010101" pitchFamily="2" charset="-122"/>
                <a:cs typeface="+mn-cs"/>
              </a:rPr>
              <a:t>   </a:t>
            </a:r>
            <a:r>
              <a:rPr kumimoji="0" lang="zh-CN" altLang="zh-CN" sz="2800" b="1" kern="1200" cap="none" spc="50" normalizeH="0" baseline="0" noProof="0" dirty="0">
                <a:latin typeface="宋体" panose="02010600030101010101" pitchFamily="2" charset="-122"/>
                <a:ea typeface="宋体" panose="02010600030101010101" pitchFamily="2" charset="-122"/>
                <a:cs typeface="+mn-cs"/>
              </a:rPr>
              <a:t>本专业以粤港澳大湾区的经济发展和社会信息化需求为导向，围绕软件工程项目的设计、开发和实施，培养德、智、体、美、劳全面发展，具有扎实的软件工程理论基础与较强的工程实践能力，在软件工程及相关领域，从事软件项目规划、系统分析、设计、开发、测试、运维、管理、服务等工作，具备良好的人文素养、职业道德和团队合作精神，具有终身学习和自我工程技术持续改善能力、创新创业意识，适应社会发展和行业发展的企事业单位工程应用型骨干人才。</a:t>
            </a:r>
            <a:endParaRPr kumimoji="0" lang="zh-CN" altLang="en-US" sz="2800" b="1" kern="1200" cap="none" spc="50" normalizeH="0" baseline="0" noProof="1">
              <a:latin typeface="宋体" panose="02010600030101010101" pitchFamily="2" charset="-122"/>
              <a:ea typeface="宋体" panose="02010600030101010101" pitchFamily="2" charset="-122"/>
              <a:cs typeface="+mn-cs"/>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xfrm>
            <a:off x="882650" y="77788"/>
            <a:ext cx="7775575" cy="550862"/>
          </a:xfrm>
          <a:ln/>
        </p:spPr>
        <p:txBody>
          <a:bodyPr vert="horz" wrap="square" lIns="91440" tIns="45720" rIns="91440" bIns="45720" anchor="b" anchorCtr="0"/>
          <a:p>
            <a:pPr eaLnBrk="1" hangingPunct="1"/>
            <a:r>
              <a:rPr lang="zh-CN" altLang="en-US" dirty="0"/>
              <a:t>对软件存在着许多错误的观点</a:t>
            </a:r>
            <a:endParaRPr lang="zh-CN" altLang="en-US" dirty="0"/>
          </a:p>
        </p:txBody>
      </p:sp>
      <p:sp>
        <p:nvSpPr>
          <p:cNvPr id="276483" name="Rectangle 3"/>
          <p:cNvSpPr>
            <a:spLocks noGrp="1"/>
          </p:cNvSpPr>
          <p:nvPr>
            <p:ph idx="1"/>
          </p:nvPr>
        </p:nvSpPr>
        <p:spPr>
          <a:xfrm>
            <a:off x="296863" y="642938"/>
            <a:ext cx="8437562" cy="4843462"/>
          </a:xfrm>
          <a:ln/>
        </p:spPr>
        <p:txBody>
          <a:bodyPr vert="horz" wrap="square" lIns="91440" tIns="45720" rIns="91440" bIns="45720" anchor="t" anchorCtr="0"/>
          <a:p>
            <a:pPr marL="361950" indent="-361950" eaLnBrk="1" hangingPunct="1">
              <a:spcBef>
                <a:spcPct val="0"/>
              </a:spcBef>
              <a:buSzPct val="80000"/>
              <a:buFont typeface="Wingdings" panose="05000000000000000000" pitchFamily="2" charset="2"/>
              <a:buChar char="n"/>
            </a:pPr>
            <a:r>
              <a:rPr lang="zh-CN" altLang="en-US" dirty="0"/>
              <a:t>我们拥有一套讲述如何开发软件的书籍，书中充满了标准与示例，可以帮助我们解决软件开发中遇到的任何问题</a:t>
            </a:r>
            <a:endParaRPr lang="zh-CN" altLang="en-US" dirty="0"/>
          </a:p>
          <a:p>
            <a:pPr marL="361950" indent="-361950" eaLnBrk="1" hangingPunct="1">
              <a:spcBef>
                <a:spcPct val="0"/>
              </a:spcBef>
              <a:buSzPct val="80000"/>
              <a:buFont typeface="Wingdings" panose="05000000000000000000" pitchFamily="2" charset="2"/>
              <a:buChar char="n"/>
            </a:pPr>
            <a:r>
              <a:rPr lang="zh-CN" altLang="en-US" dirty="0"/>
              <a:t>如果我们已经落后于计划，可以增加更多的程序员来赶上进度</a:t>
            </a:r>
            <a:endParaRPr lang="zh-CN" altLang="en-US" dirty="0"/>
          </a:p>
          <a:p>
            <a:pPr marL="361950" indent="-361950" eaLnBrk="1" hangingPunct="1">
              <a:spcBef>
                <a:spcPct val="0"/>
              </a:spcBef>
              <a:buSzPct val="80000"/>
              <a:buFont typeface="Wingdings" panose="05000000000000000000" pitchFamily="2" charset="2"/>
              <a:buChar char="n"/>
            </a:pPr>
            <a:r>
              <a:rPr lang="zh-CN" altLang="en-US" dirty="0"/>
              <a:t>项目需求总是在不断变化，但这些变化能够很容易地满足，因为软件是灵活的</a:t>
            </a:r>
            <a:endParaRPr lang="zh-CN" altLang="en-US" dirty="0"/>
          </a:p>
          <a:p>
            <a:pPr marL="361950" indent="-361950" eaLnBrk="1" hangingPunct="1">
              <a:spcBef>
                <a:spcPct val="0"/>
              </a:spcBef>
              <a:buSzPct val="80000"/>
              <a:buFont typeface="Wingdings" panose="05000000000000000000" pitchFamily="2" charset="2"/>
              <a:buChar char="n"/>
            </a:pPr>
            <a:r>
              <a:rPr lang="zh-CN" altLang="en-US" dirty="0"/>
              <a:t>有了对目标的一般描述就足以开始写程序了，我们以后可以再补充细节</a:t>
            </a:r>
            <a:endParaRPr lang="zh-CN" altLang="en-US" dirty="0"/>
          </a:p>
          <a:p>
            <a:pPr marL="361950" indent="-361950" eaLnBrk="1" hangingPunct="1">
              <a:spcBef>
                <a:spcPct val="0"/>
              </a:spcBef>
              <a:buSzPct val="80000"/>
              <a:buFont typeface="Wingdings" panose="05000000000000000000" pitchFamily="2" charset="2"/>
              <a:buChar char="n"/>
            </a:pPr>
            <a:r>
              <a:rPr lang="zh-CN" altLang="en-US" dirty="0"/>
              <a:t>一旦我们写出了程序并使其正常运行，我们的工作就结束了。人们有时认为，只有差的软件产品才需要维护</a:t>
            </a:r>
            <a:endParaRPr lang="zh-CN" altLang="en-US" dirty="0"/>
          </a:p>
          <a:p>
            <a:pPr marL="361950" indent="-361950" eaLnBrk="1" hangingPunct="1">
              <a:spcBef>
                <a:spcPct val="0"/>
              </a:spcBef>
              <a:buSzPct val="80000"/>
              <a:buFont typeface="Wingdings" panose="05000000000000000000" pitchFamily="2" charset="2"/>
              <a:buChar char="n"/>
            </a:pPr>
            <a:r>
              <a:rPr lang="zh-CN" altLang="en-US" dirty="0"/>
              <a:t>一个成功的项目唯一应该提交的就是运行程序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83">
                                            <p:txEl>
                                              <p:charRg st="0" end="5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483">
                                            <p:txEl>
                                              <p:charRg st="50" end="7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483">
                                            <p:txEl>
                                              <p:charRg st="78" end="1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483">
                                            <p:txEl>
                                              <p:charRg st="113" end="14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483">
                                            <p:txEl>
                                              <p:charRg st="145" end="19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483">
                                            <p:txEl>
                                              <p:charRg st="193" end="2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1440" tIns="45720" rIns="91440" bIns="45720" anchor="b" anchorCtr="0"/>
          <a:p>
            <a:pPr eaLnBrk="1" hangingPunct="1"/>
            <a:endParaRPr lang="zh-CN" altLang="en-US" dirty="0"/>
          </a:p>
        </p:txBody>
      </p:sp>
      <p:sp>
        <p:nvSpPr>
          <p:cNvPr id="77827" name="Rectangle 3"/>
          <p:cNvSpPr>
            <a:spLocks noGrp="1"/>
          </p:cNvSpPr>
          <p:nvPr>
            <p:ph idx="1"/>
          </p:nvPr>
        </p:nvSpPr>
        <p:spPr>
          <a:xfrm>
            <a:off x="520700" y="2246313"/>
            <a:ext cx="8242300" cy="2859087"/>
          </a:xfrm>
          <a:ln/>
        </p:spPr>
        <p:txBody>
          <a:bodyPr vert="horz" wrap="square" lIns="91440" tIns="45720" rIns="91440" bIns="45720" anchor="t" anchorCtr="0"/>
          <a:p>
            <a:pPr marL="361950" indent="-361950" eaLnBrk="1" hangingPunct="1">
              <a:lnSpc>
                <a:spcPct val="150000"/>
              </a:lnSpc>
              <a:spcBef>
                <a:spcPct val="0"/>
              </a:spcBef>
              <a:buSzPct val="80000"/>
              <a:buFont typeface="Wingdings" panose="05000000000000000000" pitchFamily="2" charset="2"/>
              <a:buChar char="n"/>
            </a:pPr>
            <a:r>
              <a:rPr lang="en-US" altLang="zh-CN" dirty="0"/>
              <a:t>IEEE(</a:t>
            </a:r>
            <a:r>
              <a:rPr lang="zh-CN" altLang="en-US" dirty="0"/>
              <a:t>美国电气与电子工程师协会</a:t>
            </a:r>
            <a:r>
              <a:rPr lang="en-US" altLang="zh-CN" dirty="0"/>
              <a:t>, Institute of Electrical &amp; Electronic Engineers)</a:t>
            </a:r>
            <a:endParaRPr lang="en-US" altLang="zh-CN" dirty="0"/>
          </a:p>
          <a:p>
            <a:pPr marL="361950" indent="-361950" eaLnBrk="1" hangingPunct="1">
              <a:lnSpc>
                <a:spcPct val="150000"/>
              </a:lnSpc>
              <a:spcBef>
                <a:spcPct val="0"/>
              </a:spcBef>
              <a:buSzPct val="80000"/>
              <a:buFont typeface="Wingdings" panose="05000000000000000000" pitchFamily="2" charset="2"/>
              <a:buChar char="n"/>
            </a:pPr>
            <a:r>
              <a:rPr lang="en-US" altLang="zh-CN" dirty="0"/>
              <a:t>ACM(</a:t>
            </a:r>
            <a:r>
              <a:rPr lang="zh-CN" altLang="en-US" dirty="0"/>
              <a:t>美国计算机协会，</a:t>
            </a:r>
            <a:r>
              <a:rPr lang="en-US" altLang="zh-CN" dirty="0"/>
              <a:t>Association for Computing Machinery )</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ln/>
        </p:spPr>
        <p:txBody>
          <a:bodyPr vert="horz" wrap="square" lIns="91440" tIns="45720" rIns="91440" bIns="45720" anchor="b" anchorCtr="0"/>
          <a:p>
            <a:pPr eaLnBrk="1" hangingPunct="1"/>
            <a:endParaRPr lang="zh-CN" altLang="en-US" dirty="0"/>
          </a:p>
        </p:txBody>
      </p:sp>
      <p:sp>
        <p:nvSpPr>
          <p:cNvPr id="78851" name="Rectangle 3"/>
          <p:cNvSpPr>
            <a:spLocks noGrp="1"/>
          </p:cNvSpPr>
          <p:nvPr>
            <p:ph idx="1"/>
          </p:nvPr>
        </p:nvSpPr>
        <p:spPr>
          <a:xfrm>
            <a:off x="312738" y="1223963"/>
            <a:ext cx="8610600" cy="1487487"/>
          </a:xfrm>
          <a:ln/>
        </p:spPr>
        <p:txBody>
          <a:bodyPr vert="horz" wrap="square" lIns="91440" tIns="45720" rIns="91440" bIns="45720" anchor="t" anchorCtr="0"/>
          <a:p>
            <a:pPr marL="361950" indent="-361950" eaLnBrk="1" hangingPunct="1">
              <a:lnSpc>
                <a:spcPct val="90000"/>
              </a:lnSpc>
              <a:buSzPct val="80000"/>
              <a:buFont typeface="Wingdings" panose="05000000000000000000" pitchFamily="2" charset="2"/>
              <a:buChar char="n"/>
            </a:pPr>
            <a:r>
              <a:rPr lang="en-US" altLang="zh-CN" dirty="0"/>
              <a:t>1979</a:t>
            </a:r>
            <a:r>
              <a:rPr lang="zh-CN" altLang="en-US" dirty="0"/>
              <a:t>年，美国</a:t>
            </a:r>
            <a:r>
              <a:rPr lang="en-US" altLang="zh-CN" dirty="0"/>
              <a:t>US Government Accounting Office</a:t>
            </a:r>
            <a:r>
              <a:rPr lang="zh-CN" altLang="en-US" dirty="0"/>
              <a:t>对政府项目进行了调查，其中</a:t>
            </a:r>
            <a:r>
              <a:rPr lang="en-US" altLang="zh-CN" dirty="0"/>
              <a:t>9</a:t>
            </a:r>
            <a:r>
              <a:rPr lang="zh-CN" altLang="en-US" dirty="0"/>
              <a:t>个软件项目的结果如下：</a:t>
            </a:r>
            <a:endParaRPr lang="zh-CN" altLang="en-US" dirty="0"/>
          </a:p>
        </p:txBody>
      </p:sp>
      <p:pic>
        <p:nvPicPr>
          <p:cNvPr id="78852" name="Picture 4" descr="002"/>
          <p:cNvPicPr>
            <a:picLocks noChangeAspect="1"/>
          </p:cNvPicPr>
          <p:nvPr/>
        </p:nvPicPr>
        <p:blipFill>
          <a:blip r:embed="rId1"/>
          <a:stretch>
            <a:fillRect/>
          </a:stretch>
        </p:blipFill>
        <p:spPr>
          <a:xfrm>
            <a:off x="1103313" y="2625725"/>
            <a:ext cx="6019800" cy="30257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ln/>
        </p:spPr>
        <p:txBody>
          <a:bodyPr vert="horz" wrap="square" lIns="91440" tIns="45720" rIns="91440" bIns="45720" anchor="b" anchorCtr="0"/>
          <a:p>
            <a:pPr eaLnBrk="1" hangingPunct="1"/>
            <a:endParaRPr lang="zh-CN" altLang="en-US" dirty="0"/>
          </a:p>
        </p:txBody>
      </p:sp>
      <p:pic>
        <p:nvPicPr>
          <p:cNvPr id="79875" name="Picture 4" descr="比例"/>
          <p:cNvPicPr>
            <a:picLocks noChangeAspect="1"/>
          </p:cNvPicPr>
          <p:nvPr/>
        </p:nvPicPr>
        <p:blipFill>
          <a:blip r:embed="rId1"/>
          <a:stretch>
            <a:fillRect/>
          </a:stretch>
        </p:blipFill>
        <p:spPr>
          <a:xfrm>
            <a:off x="1295400" y="1155700"/>
            <a:ext cx="6553200" cy="4065588"/>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ln/>
        </p:spPr>
        <p:txBody>
          <a:bodyPr vert="horz" wrap="square" lIns="91440" tIns="45720" rIns="91440" bIns="45720" anchor="b" anchorCtr="0"/>
          <a:p>
            <a:pPr eaLnBrk="1" hangingPunct="1"/>
            <a:r>
              <a:rPr lang="zh-CN" altLang="en-US" sz="3600" dirty="0"/>
              <a:t>变更的成本</a:t>
            </a:r>
            <a:endParaRPr lang="zh-CN" altLang="en-US" sz="3600" dirty="0"/>
          </a:p>
        </p:txBody>
      </p:sp>
      <p:pic>
        <p:nvPicPr>
          <p:cNvPr id="80899" name="Picture 4"/>
          <p:cNvPicPr/>
          <p:nvPr/>
        </p:nvPicPr>
        <p:blipFill>
          <a:blip r:embed="rId1"/>
          <a:stretch>
            <a:fillRect/>
          </a:stretch>
        </p:blipFill>
        <p:spPr>
          <a:xfrm>
            <a:off x="1752600" y="1560513"/>
            <a:ext cx="5524500" cy="3695700"/>
          </a:xfrm>
          <a:prstGeom prst="rect">
            <a:avLst/>
          </a:prstGeom>
          <a:noFill/>
          <a:ln w="12700">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xfrm>
            <a:off x="1490663" y="1614488"/>
            <a:ext cx="6243637" cy="868362"/>
          </a:xfrm>
          <a:ln/>
        </p:spPr>
        <p:txBody>
          <a:bodyPr vert="horz" wrap="square" lIns="91440" tIns="45720" rIns="91440" bIns="45720" anchor="b" anchorCtr="0"/>
          <a:p>
            <a:pPr eaLnBrk="1" hangingPunct="1"/>
            <a:r>
              <a:rPr lang="en-CA" altLang="zh-CN" sz="4800" b="0" dirty="0">
                <a:solidFill>
                  <a:srgbClr val="009900"/>
                </a:solidFill>
                <a:latin typeface="Times New Roman" panose="02020603050405020304" pitchFamily="18" charset="0"/>
              </a:rPr>
              <a:t>Thank you very much!</a:t>
            </a:r>
            <a:endParaRPr lang="en-CA" altLang="zh-CN" sz="4800" b="0" dirty="0">
              <a:solidFill>
                <a:srgbClr val="009900"/>
              </a:solidFill>
              <a:latin typeface="Times New Roman" panose="02020603050405020304" pitchFamily="18" charset="0"/>
            </a:endParaRPr>
          </a:p>
        </p:txBody>
      </p:sp>
      <p:pic>
        <p:nvPicPr>
          <p:cNvPr id="81923" name="Picture 5"/>
          <p:cNvPicPr>
            <a:picLocks noChangeAspect="1"/>
          </p:cNvPicPr>
          <p:nvPr/>
        </p:nvPicPr>
        <p:blipFill>
          <a:blip r:embed="rId1"/>
          <a:stretch>
            <a:fillRect/>
          </a:stretch>
        </p:blipFill>
        <p:spPr>
          <a:xfrm>
            <a:off x="5168900" y="3136900"/>
            <a:ext cx="2438400" cy="2438400"/>
          </a:xfrm>
          <a:prstGeom prst="rect">
            <a:avLst/>
          </a:prstGeom>
          <a:noFill/>
          <a:ln w="9525">
            <a:noFill/>
          </a:ln>
        </p:spPr>
      </p:pic>
    </p:spTree>
  </p:cSld>
  <p:clrMapOvr>
    <a:masterClrMapping/>
  </p:clrMapOvr>
  <p:transition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038225" y="114300"/>
            <a:ext cx="7391400" cy="436563"/>
          </a:xfrm>
          <a:ln/>
        </p:spPr>
        <p:txBody>
          <a:bodyPr vert="horz" wrap="square" lIns="91440" tIns="45720" rIns="91440" bIns="45720" anchor="ctr" anchorCtr="0"/>
          <a:p>
            <a:pPr>
              <a:buClr>
                <a:schemeClr val="tx2"/>
              </a:buClr>
            </a:pPr>
            <a:r>
              <a:rPr lang="zh-CN" altLang="en-US" sz="2800" dirty="0">
                <a:latin typeface="Times New Roman" panose="02020603050405020304" pitchFamily="18" charset="0"/>
                <a:ea typeface="黑体" panose="02010609060101010101" pitchFamily="49" charset="-122"/>
              </a:rPr>
              <a:t>毕业要求</a:t>
            </a:r>
            <a:r>
              <a:rPr lang="en-US" altLang="zh-CN" sz="2800" dirty="0">
                <a:latin typeface="Times New Roman" panose="02020603050405020304" pitchFamily="18" charset="0"/>
                <a:ea typeface="黑体" panose="02010609060101010101" pitchFamily="49" charset="-122"/>
              </a:rPr>
              <a:t>12</a:t>
            </a:r>
            <a:r>
              <a:rPr lang="zh-CN" altLang="en-US" sz="2800" dirty="0">
                <a:latin typeface="Times New Roman" panose="02020603050405020304" pitchFamily="18" charset="0"/>
                <a:ea typeface="黑体" panose="02010609060101010101" pitchFamily="49" charset="-122"/>
              </a:rPr>
              <a:t>条</a:t>
            </a:r>
            <a:r>
              <a:rPr lang="en-US" altLang="zh-CN" sz="2800" dirty="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共</a:t>
            </a:r>
            <a:r>
              <a:rPr lang="en-US" altLang="zh-CN" sz="2800" dirty="0">
                <a:latin typeface="Times New Roman" panose="02020603050405020304" pitchFamily="18" charset="0"/>
                <a:ea typeface="黑体" panose="02010609060101010101" pitchFamily="49" charset="-122"/>
              </a:rPr>
              <a:t>36</a:t>
            </a:r>
            <a:r>
              <a:rPr lang="zh-CN" altLang="en-US" sz="2800" dirty="0">
                <a:latin typeface="Times New Roman" panose="02020603050405020304" pitchFamily="18" charset="0"/>
                <a:ea typeface="黑体" panose="02010609060101010101" pitchFamily="49" charset="-122"/>
              </a:rPr>
              <a:t>小点</a:t>
            </a:r>
            <a:r>
              <a:rPr lang="en-US" altLang="zh-CN" sz="2800" dirty="0">
                <a:latin typeface="Times New Roman" panose="02020603050405020304" pitchFamily="18" charset="0"/>
                <a:ea typeface="黑体" panose="02010609060101010101" pitchFamily="49" charset="-122"/>
              </a:rPr>
              <a:t>)</a:t>
            </a:r>
            <a:endParaRPr lang="zh-CN" altLang="en-US" sz="2800" dirty="0">
              <a:latin typeface="Times New Roman" panose="02020603050405020304" pitchFamily="18" charset="0"/>
              <a:ea typeface="黑体" panose="02010609060101010101" pitchFamily="49" charset="-122"/>
            </a:endParaRPr>
          </a:p>
        </p:txBody>
      </p:sp>
      <p:sp>
        <p:nvSpPr>
          <p:cNvPr id="9" name="文本框 8"/>
          <p:cNvSpPr txBox="1"/>
          <p:nvPr/>
        </p:nvSpPr>
        <p:spPr>
          <a:xfrm>
            <a:off x="265113" y="1104900"/>
            <a:ext cx="4087813" cy="3970338"/>
          </a:xfrm>
          <a:prstGeom prst="rect">
            <a:avLst/>
          </a:prstGeom>
          <a:noFill/>
        </p:spPr>
        <p:txBody>
          <a:bodyPr>
            <a:spAutoFit/>
          </a:bodyPr>
          <a:lstStyle/>
          <a:p>
            <a:pPr marR="0" defTabSz="914400">
              <a:lnSpc>
                <a:spcPct val="150000"/>
              </a:lnSpc>
              <a:buClrTx/>
              <a:buSzTx/>
              <a:buFontTx/>
              <a:buNone/>
              <a:defRPr/>
            </a:pPr>
            <a:r>
              <a:rPr kumimoji="0" lang="en-US" altLang="zh-CN" sz="2800" b="1" kern="1200" cap="none" spc="50" normalizeH="0" baseline="0" noProof="1">
                <a:latin typeface="宋体" panose="02010600030101010101" pitchFamily="2" charset="-122"/>
                <a:ea typeface="宋体" panose="02010600030101010101" pitchFamily="2" charset="-122"/>
                <a:cs typeface="+mn-cs"/>
                <a:sym typeface="+mn-ea"/>
              </a:rPr>
              <a:t>1</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工程知识</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(4)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2 </a:t>
            </a:r>
            <a:r>
              <a:rPr kumimoji="0" lang="zh-CN" altLang="en-US" sz="2800" b="1" kern="1200" cap="none" spc="0" normalizeH="0" baseline="0" noProof="0" dirty="0">
                <a:latin typeface="宋体" panose="02010600030101010101" pitchFamily="2" charset="-122"/>
                <a:ea typeface="宋体" panose="02010600030101010101" pitchFamily="2" charset="-122"/>
                <a:cs typeface="+mn-cs"/>
              </a:rPr>
              <a:t>问题分析</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(3)</a:t>
            </a:r>
            <a:r>
              <a:rPr kumimoji="0" lang="zh-CN" altLang="en-US" sz="2800" b="1" kern="1200" cap="none" spc="0" normalizeH="0" baseline="0" noProof="0" dirty="0">
                <a:latin typeface="宋体" panose="02010600030101010101" pitchFamily="2" charset="-122"/>
                <a:ea typeface="宋体" panose="02010600030101010101" pitchFamily="2" charset="-122"/>
                <a:cs typeface="+mn-cs"/>
              </a:rPr>
              <a:t>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3</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设计</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开发解决方案</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(4)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4</a:t>
            </a:r>
            <a:r>
              <a:rPr kumimoji="0" lang="zh-CN" altLang="en-US" sz="2800" b="1" kern="1200" cap="none" spc="0" normalizeH="0" baseline="0" noProof="0" dirty="0">
                <a:latin typeface="宋体" panose="02010600030101010101" pitchFamily="2" charset="-122"/>
                <a:ea typeface="宋体" panose="02010600030101010101" pitchFamily="2" charset="-122"/>
                <a:cs typeface="+mn-cs"/>
              </a:rPr>
              <a:t>研究</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(4)</a:t>
            </a:r>
            <a:r>
              <a:rPr kumimoji="0" lang="zh-CN" altLang="en-US" sz="2800" b="1" kern="1200" cap="none" spc="0" normalizeH="0" baseline="0" noProof="0" dirty="0">
                <a:latin typeface="宋体" panose="02010600030101010101" pitchFamily="2" charset="-122"/>
                <a:ea typeface="宋体" panose="02010600030101010101" pitchFamily="2" charset="-122"/>
                <a:cs typeface="+mn-cs"/>
              </a:rPr>
              <a:t>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5</a:t>
            </a:r>
            <a:r>
              <a:rPr kumimoji="0" lang="zh-CN" altLang="en-US" sz="2800" b="1" kern="1200" cap="none" spc="0" normalizeH="0" baseline="0" noProof="0" dirty="0">
                <a:latin typeface="宋体" panose="02010600030101010101" pitchFamily="2" charset="-122"/>
                <a:ea typeface="宋体" panose="02010600030101010101" pitchFamily="2" charset="-122"/>
                <a:cs typeface="+mn-cs"/>
              </a:rPr>
              <a:t>使用现代工具</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(3)</a:t>
            </a:r>
            <a:r>
              <a:rPr kumimoji="0" lang="zh-CN" altLang="en-US" sz="2800" b="1" kern="1200" cap="none" spc="0" normalizeH="0" baseline="0" noProof="0" dirty="0">
                <a:latin typeface="宋体" panose="02010600030101010101" pitchFamily="2" charset="-122"/>
                <a:ea typeface="宋体" panose="02010600030101010101" pitchFamily="2" charset="-122"/>
                <a:cs typeface="+mn-cs"/>
              </a:rPr>
              <a:t>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6</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工程与社会</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(3)</a:t>
            </a:r>
            <a:endParaRPr kumimoji="0" lang="zh-CN" altLang="en-US" sz="2800" b="1" kern="1200" cap="none" spc="50" normalizeH="0" baseline="0" noProof="1">
              <a:latin typeface="宋体" panose="02010600030101010101" pitchFamily="2" charset="-122"/>
              <a:ea typeface="宋体" panose="02010600030101010101" pitchFamily="2" charset="-122"/>
              <a:cs typeface="+mn-cs"/>
              <a:sym typeface="+mn-ea"/>
            </a:endParaRPr>
          </a:p>
        </p:txBody>
      </p:sp>
      <p:sp>
        <p:nvSpPr>
          <p:cNvPr id="4" name="文本框 3"/>
          <p:cNvSpPr txBox="1"/>
          <p:nvPr/>
        </p:nvSpPr>
        <p:spPr>
          <a:xfrm>
            <a:off x="4467225" y="1104900"/>
            <a:ext cx="4648200" cy="3970338"/>
          </a:xfrm>
          <a:prstGeom prst="rect">
            <a:avLst/>
          </a:prstGeom>
          <a:noFill/>
        </p:spPr>
        <p:txBody>
          <a:bodyPr>
            <a:spAutoFit/>
          </a:bodyPr>
          <a:lstStyle/>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7</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环境和可持续发展</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(2)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8</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职业规范</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(3)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9</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个人和团队</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(2)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10</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沟通</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(3)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11</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项目管理</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(2) </a:t>
            </a:r>
            <a:endParaRPr kumimoji="0" lang="en-US" altLang="zh-CN" sz="2800" b="1" kern="1200" cap="none" spc="0" normalizeH="0" baseline="0" noProof="0" dirty="0">
              <a:latin typeface="宋体" panose="02010600030101010101" pitchFamily="2" charset="-122"/>
              <a:ea typeface="宋体" panose="02010600030101010101" pitchFamily="2" charset="-122"/>
              <a:cs typeface="+mn-cs"/>
            </a:endParaRPr>
          </a:p>
          <a:p>
            <a:pPr marR="0" defTabSz="914400">
              <a:lnSpc>
                <a:spcPct val="150000"/>
              </a:lnSpc>
              <a:buClrTx/>
              <a:buSzTx/>
              <a:buFontTx/>
              <a:buNone/>
              <a:defRPr/>
            </a:pPr>
            <a:r>
              <a:rPr kumimoji="0" lang="en-US" altLang="zh-CN" sz="2800" b="1" kern="1200" cap="none" spc="0" normalizeH="0" baseline="0" noProof="0" dirty="0">
                <a:latin typeface="宋体" panose="02010600030101010101" pitchFamily="2" charset="-122"/>
                <a:ea typeface="宋体" panose="02010600030101010101" pitchFamily="2" charset="-122"/>
                <a:cs typeface="+mn-cs"/>
              </a:rPr>
              <a:t>12 </a:t>
            </a:r>
            <a:r>
              <a:rPr kumimoji="0" lang="zh-CN" altLang="zh-CN" sz="2800" b="1" kern="1200" cap="none" spc="0" normalizeH="0" baseline="0" noProof="0" dirty="0">
                <a:latin typeface="宋体" panose="02010600030101010101" pitchFamily="2" charset="-122"/>
                <a:ea typeface="宋体" panose="02010600030101010101" pitchFamily="2" charset="-122"/>
                <a:cs typeface="+mn-cs"/>
              </a:rPr>
              <a:t>终身学习</a:t>
            </a:r>
            <a:r>
              <a:rPr kumimoji="0" lang="en-US" altLang="zh-CN" sz="2800" b="1" kern="1200" cap="none" spc="0" normalizeH="0" baseline="0" noProof="0" dirty="0">
                <a:latin typeface="宋体" panose="02010600030101010101" pitchFamily="2" charset="-122"/>
                <a:ea typeface="宋体" panose="02010600030101010101" pitchFamily="2" charset="-122"/>
                <a:cs typeface="+mn-cs"/>
              </a:rPr>
              <a:t>(3)</a:t>
            </a:r>
            <a:endParaRPr kumimoji="0" lang="zh-CN" altLang="en-US" sz="2800" b="1" kern="1200" cap="none" spc="50" normalizeH="0" baseline="0" noProof="1">
              <a:latin typeface="宋体" panose="02010600030101010101" pitchFamily="2" charset="-122"/>
              <a:ea typeface="宋体" panose="02010600030101010101" pitchFamily="2" charset="-122"/>
              <a:cs typeface="+mn-cs"/>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038225" y="114300"/>
            <a:ext cx="7391400" cy="436563"/>
          </a:xfrm>
          <a:ln/>
        </p:spPr>
        <p:txBody>
          <a:bodyPr vert="horz" wrap="square" lIns="91440" tIns="45720" rIns="91440" bIns="45720" anchor="ctr" anchorCtr="0"/>
          <a:p>
            <a:pPr>
              <a:buClr>
                <a:schemeClr val="tx2"/>
              </a:buClr>
            </a:pPr>
            <a:r>
              <a:rPr lang="zh-CN" altLang="en-US" sz="2800" dirty="0">
                <a:latin typeface="Times New Roman" panose="02020603050405020304" pitchFamily="18" charset="0"/>
                <a:ea typeface="黑体" panose="02010609060101010101" pitchFamily="49" charset="-122"/>
              </a:rPr>
              <a:t>软件工程课程支撑的毕业要求（</a:t>
            </a:r>
            <a:r>
              <a:rPr lang="en-US" altLang="zh-CN" sz="2800" dirty="0">
                <a:latin typeface="Times New Roman" panose="02020603050405020304" pitchFamily="18" charset="0"/>
                <a:ea typeface="黑体" panose="02010609060101010101" pitchFamily="49" charset="-122"/>
              </a:rPr>
              <a:t>6</a:t>
            </a:r>
            <a:r>
              <a:rPr lang="zh-CN" altLang="en-US" sz="2800" dirty="0">
                <a:latin typeface="Times New Roman" panose="02020603050405020304" pitchFamily="18" charset="0"/>
                <a:ea typeface="黑体" panose="02010609060101010101" pitchFamily="49" charset="-122"/>
              </a:rPr>
              <a:t>个）</a:t>
            </a:r>
            <a:endParaRPr lang="zh-CN" altLang="en-US" sz="2800" dirty="0">
              <a:latin typeface="Times New Roman" panose="02020603050405020304" pitchFamily="18" charset="0"/>
              <a:ea typeface="黑体" panose="02010609060101010101" pitchFamily="49" charset="-122"/>
            </a:endParaRPr>
          </a:p>
        </p:txBody>
      </p:sp>
      <p:graphicFrame>
        <p:nvGraphicFramePr>
          <p:cNvPr id="2" name="表格 1"/>
          <p:cNvGraphicFramePr>
            <a:graphicFrameLocks noGrp="1"/>
          </p:cNvGraphicFramePr>
          <p:nvPr/>
        </p:nvGraphicFramePr>
        <p:xfrm>
          <a:off x="104775" y="979488"/>
          <a:ext cx="8924925" cy="4906963"/>
        </p:xfrm>
        <a:graphic>
          <a:graphicData uri="http://schemas.openxmlformats.org/drawingml/2006/table">
            <a:tbl>
              <a:tblPr/>
              <a:tblGrid>
                <a:gridCol w="557213"/>
                <a:gridCol w="2185987"/>
                <a:gridCol w="6181725"/>
              </a:tblGrid>
              <a:tr h="396207">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序号</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毕业要求指标点</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毕业要求指标点具体内容 </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1005782">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a:t>
                      </a: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3.4</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能针对复杂软件工程问题，分析不同解决方案所涉及的相关因素、以及该问题对社会、安全、法律等的影响，在此基础上进行评价与权衡，提出解决方案。</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700995">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2</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a:t>
                      </a: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4.1</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掌握复杂软件工程研究的基本方法，能够对软件工程基本科学原理进行验证。</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700995">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a:t>
                      </a: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4.2 </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能够基于科学原理并采用专业科学方法，针对复杂软件工程问题进行实验设计。</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700995">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4</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a:t>
                      </a: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11.1 </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能够理解并掌握软件工程项目管理的人员、成本、进度、范围、质量、风险等管理知识与经济决策方法。</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700995">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5</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a:t>
                      </a: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11.2 </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能够运用软件工程管理方法与经济决策方法解决多学科复杂工程环境下的实际复杂工程管理问题。</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700995">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6</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毕业要求</a:t>
                      </a: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12.3</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buFont typeface="Wingdings" panose="05000000000000000000" pitchFamily="2" charset="2"/>
                        <a:defRPr sz="2400" b="1">
                          <a:solidFill>
                            <a:srgbClr val="0000CC"/>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rgbClr val="008000"/>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能够进行批判性自我评价和评估，并以此作为追踪个人发展需要和成就的手段。</a:t>
                      </a:r>
                      <a:endParaRPr kumimoji="0" lang="zh-CN"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T="45710" marB="4571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038225" y="114300"/>
            <a:ext cx="7391400" cy="436563"/>
          </a:xfrm>
          <a:ln/>
        </p:spPr>
        <p:txBody>
          <a:bodyPr vert="horz" wrap="square" lIns="91440" tIns="45720" rIns="91440" bIns="45720" anchor="ctr" anchorCtr="0"/>
          <a:p>
            <a:pPr>
              <a:buClr>
                <a:schemeClr val="tx2"/>
              </a:buClr>
            </a:pPr>
            <a:r>
              <a:rPr lang="zh-CN" altLang="en-US" sz="2800" dirty="0">
                <a:latin typeface="Times New Roman" panose="02020603050405020304" pitchFamily="18" charset="0"/>
                <a:ea typeface="黑体" panose="02010609060101010101" pitchFamily="49" charset="-122"/>
              </a:rPr>
              <a:t>课程目标</a:t>
            </a:r>
            <a:endParaRPr lang="zh-CN" altLang="en-US" sz="2800" dirty="0">
              <a:latin typeface="Times New Roman" panose="02020603050405020304" pitchFamily="18" charset="0"/>
              <a:ea typeface="黑体" panose="02010609060101010101" pitchFamily="49" charset="-122"/>
            </a:endParaRPr>
          </a:p>
        </p:txBody>
      </p:sp>
      <p:sp>
        <p:nvSpPr>
          <p:cNvPr id="16387" name="文本框 4"/>
          <p:cNvSpPr txBox="1"/>
          <p:nvPr/>
        </p:nvSpPr>
        <p:spPr>
          <a:xfrm>
            <a:off x="111125" y="839788"/>
            <a:ext cx="9032875" cy="48783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defRPr sz="2800" b="1">
                <a:solidFill>
                  <a:srgbClr val="0000CC"/>
                </a:solidFill>
                <a:latin typeface="+mn-lt"/>
                <a:ea typeface="+mn-ea"/>
                <a:cs typeface="+mn-cs"/>
              </a:defRPr>
            </a:lvl1pPr>
            <a:lvl2pPr marL="344805" indent="-230505" algn="l" rtl="0" eaLnBrk="0" fontAlgn="base" hangingPunct="0">
              <a:spcBef>
                <a:spcPct val="20000"/>
              </a:spcBef>
              <a:spcAft>
                <a:spcPct val="0"/>
              </a:spcAft>
              <a:buFont typeface="Wingdings" panose="05000000000000000000" pitchFamily="2" charset="2"/>
              <a:buChar char="§"/>
              <a:defRPr sz="2400" b="1">
                <a:solidFill>
                  <a:srgbClr val="008000"/>
                </a:solidFill>
                <a:latin typeface="+mn-lt"/>
                <a:ea typeface="+mn-ea"/>
              </a:defRPr>
            </a:lvl2pPr>
            <a:lvl3pPr marL="688975" indent="-230505" algn="l" rtl="0" eaLnBrk="0" fontAlgn="base" hangingPunct="0">
              <a:spcBef>
                <a:spcPct val="20000"/>
              </a:spcBef>
              <a:spcAft>
                <a:spcPct val="0"/>
              </a:spcAft>
              <a:buFont typeface="Wingdings" panose="05000000000000000000" pitchFamily="2" charset="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stStyle>
          <a:p>
            <a:pPr marL="228600" lvl="0" indent="266700" algn="just">
              <a:spcBef>
                <a:spcPct val="0"/>
              </a:spcBef>
              <a:spcAft>
                <a:spcPts val="600"/>
              </a:spcAft>
              <a:buFontTx/>
              <a:buNone/>
            </a:pPr>
            <a:r>
              <a:rPr lang="zh-CN" altLang="zh-CN" sz="2600" dirty="0">
                <a:solidFill>
                  <a:schemeClr val="tx1"/>
                </a:solidFill>
                <a:latin typeface="Times New Roman" panose="02020603050405020304" pitchFamily="18" charset="0"/>
              </a:rPr>
              <a:t>知识目标：</a:t>
            </a:r>
            <a:endParaRPr lang="zh-CN" altLang="zh-CN" sz="2600" b="0" dirty="0">
              <a:solidFill>
                <a:schemeClr val="tx1"/>
              </a:solidFill>
              <a:latin typeface="Times New Roman" panose="02020603050405020304" pitchFamily="18" charset="0"/>
            </a:endParaRPr>
          </a:p>
          <a:p>
            <a:pPr marL="228600" lvl="0" indent="266700" algn="just">
              <a:spcBef>
                <a:spcPct val="0"/>
              </a:spcBef>
              <a:spcAft>
                <a:spcPts val="600"/>
              </a:spcAft>
              <a:buFontTx/>
              <a:buNone/>
            </a:pPr>
            <a:r>
              <a:rPr lang="zh-CN" altLang="zh-CN" sz="2600" b="0" dirty="0">
                <a:solidFill>
                  <a:srgbClr val="FF0000"/>
                </a:solidFill>
                <a:latin typeface="Times New Roman" panose="02020603050405020304" pitchFamily="18" charset="0"/>
              </a:rPr>
              <a:t>课程目标</a:t>
            </a:r>
            <a:r>
              <a:rPr lang="en-US" altLang="zh-CN" sz="2600" b="0" dirty="0">
                <a:solidFill>
                  <a:srgbClr val="FF0000"/>
                </a:solidFill>
                <a:latin typeface="Times New Roman" panose="02020603050405020304" pitchFamily="18" charset="0"/>
              </a:rPr>
              <a:t>1</a:t>
            </a:r>
            <a:r>
              <a:rPr lang="zh-CN" altLang="zh-CN" sz="2600" b="0" dirty="0">
                <a:solidFill>
                  <a:srgbClr val="FF0000"/>
                </a:solidFill>
                <a:latin typeface="Times New Roman" panose="02020603050405020304" pitchFamily="18" charset="0"/>
              </a:rPr>
              <a:t>：</a:t>
            </a:r>
            <a:r>
              <a:rPr lang="zh-CN" altLang="zh-CN" sz="2600" b="0" dirty="0">
                <a:solidFill>
                  <a:schemeClr val="tx1"/>
                </a:solidFill>
                <a:latin typeface="Times New Roman" panose="02020603050405020304" pitchFamily="18" charset="0"/>
              </a:rPr>
              <a:t>理解软件、软件危机、软件工程的定义和内容，能够分析不同模型软件过程的优缺点，将软件开发过程应用于软件开发中，支持毕业要求</a:t>
            </a:r>
            <a:r>
              <a:rPr lang="en-US" altLang="zh-CN" sz="2600" b="0" dirty="0">
                <a:solidFill>
                  <a:schemeClr val="tx1"/>
                </a:solidFill>
                <a:latin typeface="Times New Roman" panose="02020603050405020304" pitchFamily="18" charset="0"/>
              </a:rPr>
              <a:t>3.4</a:t>
            </a:r>
            <a:r>
              <a:rPr lang="zh-CN" altLang="zh-CN" sz="2600" b="0" dirty="0">
                <a:solidFill>
                  <a:schemeClr val="tx1"/>
                </a:solidFill>
                <a:latin typeface="Times New Roman" panose="02020603050405020304" pitchFamily="18" charset="0"/>
              </a:rPr>
              <a:t>；</a:t>
            </a:r>
            <a:endParaRPr lang="zh-CN" altLang="zh-CN" sz="2600" b="0" dirty="0">
              <a:solidFill>
                <a:schemeClr val="tx1"/>
              </a:solidFill>
              <a:latin typeface="Times New Roman" panose="02020603050405020304" pitchFamily="18" charset="0"/>
            </a:endParaRPr>
          </a:p>
          <a:p>
            <a:pPr marL="228600" lvl="0" indent="266700" algn="just">
              <a:spcBef>
                <a:spcPct val="0"/>
              </a:spcBef>
              <a:spcAft>
                <a:spcPts val="600"/>
              </a:spcAft>
              <a:buFontTx/>
              <a:buNone/>
            </a:pPr>
            <a:r>
              <a:rPr lang="zh-CN" altLang="zh-CN" sz="2600" b="0" dirty="0">
                <a:solidFill>
                  <a:srgbClr val="FF0000"/>
                </a:solidFill>
                <a:latin typeface="Times New Roman" panose="02020603050405020304" pitchFamily="18" charset="0"/>
              </a:rPr>
              <a:t>课程目标</a:t>
            </a:r>
            <a:r>
              <a:rPr lang="en-US" altLang="zh-CN" sz="2600" b="0" dirty="0">
                <a:solidFill>
                  <a:srgbClr val="FF0000"/>
                </a:solidFill>
                <a:latin typeface="Times New Roman" panose="02020603050405020304" pitchFamily="18" charset="0"/>
              </a:rPr>
              <a:t>2</a:t>
            </a:r>
            <a:r>
              <a:rPr lang="zh-CN" altLang="zh-CN" sz="2600" b="0" dirty="0">
                <a:solidFill>
                  <a:srgbClr val="FF0000"/>
                </a:solidFill>
                <a:latin typeface="Times New Roman" panose="02020603050405020304" pitchFamily="18" charset="0"/>
              </a:rPr>
              <a:t>：</a:t>
            </a:r>
            <a:r>
              <a:rPr lang="zh-CN" altLang="zh-CN" sz="2600" b="0" dirty="0">
                <a:solidFill>
                  <a:schemeClr val="tx1"/>
                </a:solidFill>
                <a:latin typeface="Times New Roman" panose="02020603050405020304" pitchFamily="18" charset="0"/>
              </a:rPr>
              <a:t>理解结构化软件测试方法原理，能够应用黑盒测试，白盒测试方法测试软件，支持毕业要求</a:t>
            </a:r>
            <a:r>
              <a:rPr lang="en-US" altLang="zh-CN" sz="2600" b="0" dirty="0">
                <a:solidFill>
                  <a:schemeClr val="tx1"/>
                </a:solidFill>
                <a:latin typeface="Times New Roman" panose="02020603050405020304" pitchFamily="18" charset="0"/>
              </a:rPr>
              <a:t>11.1</a:t>
            </a:r>
            <a:r>
              <a:rPr lang="zh-CN" altLang="zh-CN" sz="2600" b="0" dirty="0">
                <a:solidFill>
                  <a:schemeClr val="tx1"/>
                </a:solidFill>
                <a:latin typeface="Times New Roman" panose="02020603050405020304" pitchFamily="18" charset="0"/>
              </a:rPr>
              <a:t>；</a:t>
            </a:r>
            <a:endParaRPr lang="zh-CN" altLang="zh-CN" sz="2600" b="0" dirty="0">
              <a:solidFill>
                <a:schemeClr val="tx1"/>
              </a:solidFill>
              <a:latin typeface="Times New Roman" panose="02020603050405020304" pitchFamily="18" charset="0"/>
            </a:endParaRPr>
          </a:p>
          <a:p>
            <a:pPr marL="228600" lvl="0" indent="266700" algn="just">
              <a:spcBef>
                <a:spcPct val="0"/>
              </a:spcBef>
              <a:spcAft>
                <a:spcPts val="600"/>
              </a:spcAft>
              <a:buFontTx/>
              <a:buNone/>
            </a:pPr>
            <a:r>
              <a:rPr lang="zh-CN" altLang="zh-CN" sz="2600" b="0" dirty="0">
                <a:solidFill>
                  <a:srgbClr val="FF0000"/>
                </a:solidFill>
                <a:latin typeface="Times New Roman" panose="02020603050405020304" pitchFamily="18" charset="0"/>
              </a:rPr>
              <a:t>课程目标</a:t>
            </a:r>
            <a:r>
              <a:rPr lang="en-US" altLang="zh-CN" sz="2600" b="0" dirty="0">
                <a:solidFill>
                  <a:srgbClr val="FF0000"/>
                </a:solidFill>
                <a:latin typeface="Times New Roman" panose="02020603050405020304" pitchFamily="18" charset="0"/>
              </a:rPr>
              <a:t>3</a:t>
            </a:r>
            <a:r>
              <a:rPr lang="zh-CN" altLang="zh-CN" sz="2600" b="0" dirty="0">
                <a:solidFill>
                  <a:srgbClr val="FF0000"/>
                </a:solidFill>
                <a:latin typeface="Times New Roman" panose="02020603050405020304" pitchFamily="18" charset="0"/>
              </a:rPr>
              <a:t>：</a:t>
            </a:r>
            <a:r>
              <a:rPr lang="zh-CN" altLang="zh-CN" sz="2600" b="0" dirty="0">
                <a:solidFill>
                  <a:schemeClr val="tx1"/>
                </a:solidFill>
                <a:latin typeface="Times New Roman" panose="02020603050405020304" pitchFamily="18" charset="0"/>
              </a:rPr>
              <a:t>理解面向对象的软件测试方法原理，能够分析系统状态图及脚本，编写测试用例，支持毕业要求</a:t>
            </a:r>
            <a:r>
              <a:rPr lang="en-US" altLang="zh-CN" sz="2600" b="0" dirty="0">
                <a:solidFill>
                  <a:schemeClr val="tx1"/>
                </a:solidFill>
                <a:latin typeface="Times New Roman" panose="02020603050405020304" pitchFamily="18" charset="0"/>
              </a:rPr>
              <a:t>11.1</a:t>
            </a:r>
            <a:r>
              <a:rPr lang="zh-CN" altLang="zh-CN" sz="2600" b="0" dirty="0">
                <a:solidFill>
                  <a:schemeClr val="tx1"/>
                </a:solidFill>
                <a:latin typeface="Times New Roman" panose="02020603050405020304" pitchFamily="18" charset="0"/>
              </a:rPr>
              <a:t>；</a:t>
            </a:r>
            <a:endParaRPr lang="zh-CN" altLang="zh-CN" sz="2600" b="0" dirty="0">
              <a:solidFill>
                <a:schemeClr val="tx1"/>
              </a:solidFill>
              <a:latin typeface="Times New Roman" panose="02020603050405020304" pitchFamily="18" charset="0"/>
            </a:endParaRPr>
          </a:p>
          <a:p>
            <a:pPr marL="228600" lvl="0" indent="266700" algn="just">
              <a:spcBef>
                <a:spcPct val="0"/>
              </a:spcBef>
              <a:spcAft>
                <a:spcPts val="600"/>
              </a:spcAft>
              <a:buFontTx/>
              <a:buNone/>
            </a:pPr>
            <a:r>
              <a:rPr lang="zh-CN" altLang="zh-CN" sz="2600" b="0" dirty="0">
                <a:solidFill>
                  <a:srgbClr val="FF0000"/>
                </a:solidFill>
                <a:latin typeface="Times New Roman" panose="02020603050405020304" pitchFamily="18" charset="0"/>
              </a:rPr>
              <a:t>课程目标</a:t>
            </a:r>
            <a:r>
              <a:rPr lang="en-US" altLang="zh-CN" sz="2600" b="0" dirty="0">
                <a:solidFill>
                  <a:srgbClr val="FF0000"/>
                </a:solidFill>
                <a:latin typeface="Times New Roman" panose="02020603050405020304" pitchFamily="18" charset="0"/>
              </a:rPr>
              <a:t>4</a:t>
            </a:r>
            <a:r>
              <a:rPr lang="zh-CN" altLang="zh-CN" sz="2600" b="0" dirty="0">
                <a:solidFill>
                  <a:srgbClr val="FF0000"/>
                </a:solidFill>
                <a:latin typeface="Times New Roman" panose="02020603050405020304" pitchFamily="18" charset="0"/>
              </a:rPr>
              <a:t>：</a:t>
            </a:r>
            <a:r>
              <a:rPr lang="zh-CN" altLang="zh-CN" sz="2600" b="0" dirty="0">
                <a:solidFill>
                  <a:schemeClr val="tx1"/>
                </a:solidFill>
                <a:latin typeface="Times New Roman" panose="02020603050405020304" pitchFamily="18" charset="0"/>
              </a:rPr>
              <a:t>能够应用软件项目管理、软件风险管理的方法，支持毕业要求</a:t>
            </a:r>
            <a:r>
              <a:rPr lang="en-US" altLang="zh-CN" sz="2600" b="0" dirty="0">
                <a:solidFill>
                  <a:schemeClr val="tx1"/>
                </a:solidFill>
                <a:latin typeface="Times New Roman" panose="02020603050405020304" pitchFamily="18" charset="0"/>
              </a:rPr>
              <a:t>11.2</a:t>
            </a:r>
            <a:r>
              <a:rPr lang="zh-CN" altLang="zh-CN" sz="2600" b="0" dirty="0">
                <a:solidFill>
                  <a:schemeClr val="tx1"/>
                </a:solidFill>
                <a:latin typeface="Times New Roman" panose="02020603050405020304" pitchFamily="18" charset="0"/>
              </a:rPr>
              <a:t>；</a:t>
            </a:r>
            <a:endParaRPr lang="zh-CN" altLang="zh-CN" sz="2600" b="0" dirty="0">
              <a:solidFill>
                <a:schemeClr val="tx1"/>
              </a:solidFill>
              <a:latin typeface="Times New Roman" panose="02020603050405020304" pitchFamily="18" charset="0"/>
            </a:endParaRPr>
          </a:p>
          <a:p>
            <a:pPr marL="228600" lvl="0" indent="266700" algn="just">
              <a:spcBef>
                <a:spcPct val="0"/>
              </a:spcBef>
              <a:spcAft>
                <a:spcPts val="600"/>
              </a:spcAft>
              <a:buFontTx/>
              <a:buNone/>
            </a:pPr>
            <a:r>
              <a:rPr lang="zh-CN" altLang="zh-CN" sz="2600" b="0" dirty="0">
                <a:solidFill>
                  <a:srgbClr val="FF0000"/>
                </a:solidFill>
                <a:latin typeface="Times New Roman" panose="02020603050405020304" pitchFamily="18" charset="0"/>
              </a:rPr>
              <a:t>课程目标</a:t>
            </a:r>
            <a:r>
              <a:rPr lang="en-US" altLang="zh-CN" sz="2600" b="0" dirty="0">
                <a:solidFill>
                  <a:srgbClr val="FF0000"/>
                </a:solidFill>
                <a:latin typeface="Times New Roman" panose="02020603050405020304" pitchFamily="18" charset="0"/>
              </a:rPr>
              <a:t>5</a:t>
            </a:r>
            <a:r>
              <a:rPr lang="zh-CN" altLang="zh-CN" sz="2600" b="0" dirty="0">
                <a:solidFill>
                  <a:srgbClr val="FF0000"/>
                </a:solidFill>
                <a:latin typeface="Times New Roman" panose="02020603050405020304" pitchFamily="18" charset="0"/>
              </a:rPr>
              <a:t>：</a:t>
            </a:r>
            <a:r>
              <a:rPr lang="zh-CN" altLang="zh-CN" sz="2600" b="0" dirty="0">
                <a:solidFill>
                  <a:schemeClr val="tx1"/>
                </a:solidFill>
                <a:latin typeface="Times New Roman" panose="02020603050405020304" pitchFamily="18" charset="0"/>
              </a:rPr>
              <a:t>理解软件重用的方法和手段，支持毕业要求</a:t>
            </a:r>
            <a:r>
              <a:rPr lang="en-US" altLang="zh-CN" sz="2600" b="0" dirty="0">
                <a:solidFill>
                  <a:schemeClr val="tx1"/>
                </a:solidFill>
                <a:latin typeface="Times New Roman" panose="02020603050405020304" pitchFamily="18" charset="0"/>
              </a:rPr>
              <a:t>4.2</a:t>
            </a:r>
            <a:r>
              <a:rPr lang="zh-CN" altLang="zh-CN" sz="2600" b="0" dirty="0">
                <a:solidFill>
                  <a:schemeClr val="tx1"/>
                </a:solidFill>
                <a:latin typeface="Times New Roman" panose="02020603050405020304" pitchFamily="18" charset="0"/>
              </a:rPr>
              <a:t>；</a:t>
            </a:r>
            <a:endParaRPr lang="zh-CN" altLang="zh-CN" sz="2600" b="0" dirty="0">
              <a:solidFill>
                <a:schemeClr val="tx1"/>
              </a:solidFill>
              <a:latin typeface="Times New Roman" panose="02020603050405020304" pitchFamily="18" charset="0"/>
            </a:endParaRPr>
          </a:p>
        </p:txBody>
      </p:sp>
    </p:spTree>
  </p:cSld>
  <p:clrMapOvr>
    <a:masterClrMapping/>
  </p:clrMapOvr>
  <p:transition/>
</p:sld>
</file>

<file path=ppt/tags/tag1.xml><?xml version="1.0" encoding="utf-8"?>
<p:tagLst xmlns:p="http://schemas.openxmlformats.org/presentationml/2006/main">
  <p:tag name="KSO_WPP_MARK_KEY" val="f2a49eaa-2536-4554-90a7-a9d29d781b13"/>
  <p:tag name="COMMONDATA" val="eyJoZGlkIjoiMDI0OGYzMzcwNTJjMjhmYmQ5ZmFiZGNmNmQwMmY3YzQifQ=="/>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7796</Words>
  <Application>WPS 演示</Application>
  <PresentationFormat>全屏显示(4:3)</PresentationFormat>
  <Paragraphs>665</Paragraphs>
  <Slides>65</Slides>
  <Notes>11</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90" baseType="lpstr">
      <vt:lpstr>Arial</vt:lpstr>
      <vt:lpstr>宋体</vt:lpstr>
      <vt:lpstr>Wingdings</vt:lpstr>
      <vt:lpstr>Times New Roman</vt:lpstr>
      <vt:lpstr>Garamond</vt:lpstr>
      <vt:lpstr>Tahoma</vt:lpstr>
      <vt:lpstr>方正舒体</vt:lpstr>
      <vt:lpstr>黑体</vt:lpstr>
      <vt:lpstr>微软雅黑</vt:lpstr>
      <vt:lpstr>+mn-ea</vt:lpstr>
      <vt:lpstr>Segoe Print</vt:lpstr>
      <vt:lpstr>Calibri</vt:lpstr>
      <vt:lpstr>楷体</vt:lpstr>
      <vt:lpstr>华文新魏</vt:lpstr>
      <vt:lpstr>华文中宋</vt:lpstr>
      <vt:lpstr>Impact</vt:lpstr>
      <vt:lpstr>+mn-lt</vt:lpstr>
      <vt:lpstr>楷体_GB2312</vt:lpstr>
      <vt:lpstr>新宋体</vt:lpstr>
      <vt:lpstr>隶书</vt:lpstr>
      <vt:lpstr>Symbol</vt:lpstr>
      <vt:lpstr>Arial Unicode MS</vt:lpstr>
      <vt:lpstr>Times New Roman</vt:lpstr>
      <vt:lpstr>Default Design</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Guelph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motion planning and control</dc:title>
  <dc:creator>Anmin Zhu</dc:creator>
  <cp:lastModifiedBy>szu</cp:lastModifiedBy>
  <cp:revision>1252</cp:revision>
  <cp:lastPrinted>2001-07-07T17:32:18Z</cp:lastPrinted>
  <dcterms:created xsi:type="dcterms:W3CDTF">1999-05-07T13:56:05Z</dcterms:created>
  <dcterms:modified xsi:type="dcterms:W3CDTF">2023-09-06T00:16:57Z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E78CDCC00FE040A4989A26727EFAFE47</vt:lpwstr>
  </property>
  <property fmtid="{D5CDD505-2E9C-101B-9397-08002B2CF9AE}" pid="3" name="KSOProductBuildVer">
    <vt:lpwstr>2052-11.1.0.11744</vt:lpwstr>
  </property>
</Properties>
</file>