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55"/>
  </p:notesMasterIdLst>
  <p:handoutMasterIdLst>
    <p:handoutMasterId r:id="rId56"/>
  </p:handoutMasterIdLst>
  <p:sldIdLst>
    <p:sldId id="547" r:id="rId2"/>
    <p:sldId id="598" r:id="rId3"/>
    <p:sldId id="594" r:id="rId4"/>
    <p:sldId id="595" r:id="rId5"/>
    <p:sldId id="596" r:id="rId6"/>
    <p:sldId id="597" r:id="rId7"/>
    <p:sldId id="593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7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600" r:id="rId32"/>
    <p:sldId id="601" r:id="rId33"/>
    <p:sldId id="599" r:id="rId34"/>
    <p:sldId id="602" r:id="rId35"/>
    <p:sldId id="603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604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0" autoAdjust="0"/>
    <p:restoredTop sz="94737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D4ADE-FFAB-48A1-B663-10BEBD71D5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804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C844BC-2361-404E-8B9B-3B164FE88C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58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CF228-3053-4A60-8CC5-B565535B12CB}" type="slidenum">
              <a:rPr lang="zh-CN" altLang="en-GB"/>
              <a:pPr/>
              <a:t>16</a:t>
            </a:fld>
            <a:endParaRPr lang="zh-CN" altLang="en-GB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78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2CBCB2-5C52-47B8-AED4-71D257F08594}" type="slidenum">
              <a:rPr lang="zh-CN" altLang="en-GB" sz="1200"/>
              <a:pPr eaLnBrk="1" hangingPunct="1"/>
              <a:t>42</a:t>
            </a:fld>
            <a:endParaRPr lang="zh-CN" altLang="en-GB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Used properly colour helps: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to draw attention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to add realism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in visual discrimination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to make aesthetically pleasing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increase meaningfulness</a:t>
            </a:r>
          </a:p>
          <a:p>
            <a:pPr eaLnBrk="1" hangingPunct="1">
              <a:buFontTx/>
              <a:buChar char="•"/>
            </a:pPr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Used improperly colour: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distracts the user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adds confusion to the overall scene</a:t>
            </a:r>
          </a:p>
          <a:p>
            <a:pPr eaLnBrk="1" hangingPunct="1">
              <a:buFontTx/>
              <a:buChar char="•"/>
            </a:pPr>
            <a:r>
              <a:rPr lang="en-AU" altLang="zh-CN" smtClean="0">
                <a:latin typeface="Times New Roman" panose="02020603050405020304" pitchFamily="18" charset="0"/>
              </a:rPr>
              <a:t> reduces the effectiveness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6593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B6AEDE-98AD-4C22-B76E-2499E6D2F7E7}" type="slidenum">
              <a:rPr lang="zh-CN" altLang="en-GB" sz="1200"/>
              <a:pPr eaLnBrk="1" hangingPunct="1"/>
              <a:t>43</a:t>
            </a:fld>
            <a:endParaRPr lang="zh-CN" altLang="en-GB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The colour wheel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Warm colours can be made cooler by adding blue.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Cool colours can be made warmer by adding red/yellow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Hue: is the purest shade of a colour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Shade: the colour you get after you add black to the colour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Tint: is the colour you get after you add white to it.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25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069466-3E60-4195-829B-EF6F0BE6E850}" type="slidenum">
              <a:rPr lang="zh-CN" altLang="en-GB" sz="1200"/>
              <a:pPr eaLnBrk="1" hangingPunct="1"/>
              <a:t>44</a:t>
            </a:fld>
            <a:endParaRPr lang="zh-CN" altLang="en-GB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Alternating colour at the pixel level can be used to simulate a wider colour set than actually used.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Shadows should not be black but a darker shade of the hue. If an object falls in a shadow alternate black/grey with the objects colour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Dark colours look heavy, light ones look light. A large dark area on a paper/white screen draws attention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Warm colours appear closer to the viewer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Blue is a good colour for large background as it is neutral and matches most colours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Design in monochrome and then fill in, in colour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Colours are used to effectively divide areas without lines, or outlines. Lines and outlines tend to take the realism out of the picture.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Be consistent in your colour usage.</a:t>
            </a:r>
          </a:p>
        </p:txBody>
      </p:sp>
    </p:spTree>
    <p:extLst>
      <p:ext uri="{BB962C8B-B14F-4D97-AF65-F5344CB8AC3E}">
        <p14:creationId xmlns:p14="http://schemas.microsoft.com/office/powerpoint/2010/main" val="3523784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9EBD1F-1DD3-464C-BDC6-C4FB2F90467B}" type="slidenum">
              <a:rPr lang="zh-CN" altLang="en-GB" sz="1200"/>
              <a:pPr eaLnBrk="1" hangingPunct="1"/>
              <a:t>45</a:t>
            </a:fld>
            <a:endParaRPr lang="zh-CN" altLang="en-GB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Here are four screen layouts 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A good layout is often hard to achieve. If an operation is linear try putting the controls/widgets in the path of the layout. This way users don’t have to backtrack.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If a process can be completed with as little mouse movement as powwible - so much the better. That is economy of movement.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9C992F-1425-41CB-807B-A0E7C5734BC3}" type="slidenum">
              <a:rPr lang="zh-CN" altLang="en-GB" sz="1200"/>
              <a:pPr eaLnBrk="1" hangingPunct="1"/>
              <a:t>46</a:t>
            </a:fld>
            <a:endParaRPr lang="zh-CN" altLang="en-GB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Divide the workspace up into functional areas and stick to using the areas in a consistent way.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30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EFF8366-5B9E-4626-8E23-113F92204BC0}" type="slidenum">
              <a:rPr lang="zh-CN" altLang="en-GB" sz="1200"/>
              <a:pPr eaLnBrk="1" hangingPunct="1"/>
              <a:t>47</a:t>
            </a:fld>
            <a:endParaRPr lang="zh-CN" altLang="en-GB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 space or dividers to help separate one group of widgets from another.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Space and dividers have been used in this case. </a:t>
            </a:r>
          </a:p>
        </p:txBody>
      </p:sp>
    </p:spTree>
    <p:extLst>
      <p:ext uri="{BB962C8B-B14F-4D97-AF65-F5344CB8AC3E}">
        <p14:creationId xmlns:p14="http://schemas.microsoft.com/office/powerpoint/2010/main" val="181627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E14B30-37D9-47AD-BC89-6FD577BE1184}" type="slidenum">
              <a:rPr lang="zh-CN" altLang="en-GB" sz="1200"/>
              <a:pPr eaLnBrk="1" hangingPunct="1"/>
              <a:t>48</a:t>
            </a:fld>
            <a:endParaRPr lang="zh-CN" altLang="en-GB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Keep critical widgets separate so that users do not accidentally select the wrong widget.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Give users margins for error</a:t>
            </a:r>
          </a:p>
        </p:txBody>
      </p:sp>
    </p:spTree>
    <p:extLst>
      <p:ext uri="{BB962C8B-B14F-4D97-AF65-F5344CB8AC3E}">
        <p14:creationId xmlns:p14="http://schemas.microsoft.com/office/powerpoint/2010/main" val="139537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E70B4C-BFDB-4C3B-A0D0-57CB71955186}" type="slidenum">
              <a:rPr lang="zh-CN" altLang="en-GB" sz="1200"/>
              <a:pPr eaLnBrk="1" hangingPunct="1"/>
              <a:t>49</a:t>
            </a:fld>
            <a:endParaRPr lang="zh-CN" altLang="en-GB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Section 5 looks at Text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As you all know there are a number of words that represent text, such as letters, typefaces, and fonts. Usually on a computer the term used is fonts.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However, Typography is the technical term for the reproduction of words. It is a combination of technology and art. It gives the designer the ability to convey more than just informational content with text.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Words are graphic elements with pictorial qualities as important as any illustration.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Typography is a subject in itself and we cannot cover it in any detail here.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In this section we consider, point size, style, text length, upper and lower case text, paragraph justification, textual discrimination and text colour.</a:t>
            </a:r>
          </a:p>
        </p:txBody>
      </p:sp>
    </p:spTree>
    <p:extLst>
      <p:ext uri="{BB962C8B-B14F-4D97-AF65-F5344CB8AC3E}">
        <p14:creationId xmlns:p14="http://schemas.microsoft.com/office/powerpoint/2010/main" val="4218013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AD7F7E-498A-4586-9D72-17FC8A1285EF}" type="slidenum">
              <a:rPr lang="zh-CN" altLang="en-GB" sz="1200"/>
              <a:pPr eaLnBrk="1" hangingPunct="1"/>
              <a:t>50</a:t>
            </a:fld>
            <a:endParaRPr lang="zh-CN" altLang="en-GB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Point size - </a:t>
            </a:r>
            <a:r>
              <a:rPr lang="en-AU" altLang="zh-CN" smtClean="0">
                <a:latin typeface="Times New Roman" panose="02020603050405020304" pitchFamily="18" charset="0"/>
              </a:rPr>
              <a:t>refers to the size of the text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In a </a:t>
            </a:r>
            <a:r>
              <a:rPr lang="en-AU" altLang="zh-CN" b="1" smtClean="0">
                <a:latin typeface="Times New Roman" panose="02020603050405020304" pitchFamily="18" charset="0"/>
              </a:rPr>
              <a:t>text document</a:t>
            </a:r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 12 point for normal body text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15 pt for headers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When using text for presentations, you will obviously require bigger text sizes. Which is the smallest text size you can read.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Look at the different thickness of the line of the individual letters as the text increases in size.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Look at the increase in length of the line as the text increases in size.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Look at the size of the X height as the text increases.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You can use different text sizes to emphasise.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05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C108D4-4999-4A62-B636-0DD4173C9664}" type="slidenum">
              <a:rPr lang="zh-CN" altLang="en-GB" sz="1200"/>
              <a:pPr eaLnBrk="1" hangingPunct="1"/>
              <a:t>51</a:t>
            </a:fld>
            <a:endParaRPr lang="zh-CN" altLang="en-GB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 fairly simple styles such as these. Others tend to be too fancy.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Notice how different the styles are, even though they are all 32 point. 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Notice the different weight, x height, and length of line. If you are limited for space it is better to use a small, clear typeface such as </a:t>
            </a:r>
            <a:r>
              <a:rPr lang="en-AU" altLang="zh-CN" b="1" smtClean="0">
                <a:latin typeface="Times New Roman" panose="02020603050405020304" pitchFamily="18" charset="0"/>
              </a:rPr>
              <a:t>Perpetua</a:t>
            </a:r>
            <a:r>
              <a:rPr lang="en-AU" altLang="zh-CN" smtClean="0">
                <a:latin typeface="Times New Roman" panose="02020603050405020304" pitchFamily="18" charset="0"/>
              </a:rPr>
              <a:t> or </a:t>
            </a:r>
            <a:r>
              <a:rPr lang="en-AU" altLang="zh-CN" b="1" smtClean="0">
                <a:latin typeface="Times New Roman" panose="02020603050405020304" pitchFamily="18" charset="0"/>
              </a:rPr>
              <a:t>Times</a:t>
            </a:r>
            <a:r>
              <a:rPr lang="en-AU" altLang="zh-CN" smtClean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Courier</a:t>
            </a:r>
            <a:r>
              <a:rPr lang="en-AU" altLang="zh-CN" smtClean="0">
                <a:latin typeface="Times New Roman" panose="02020603050405020304" pitchFamily="18" charset="0"/>
              </a:rPr>
              <a:t> is the typeface from typewriters. Each letter is given the same amount of space. So it does not look so neat. 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Times</a:t>
            </a:r>
            <a:r>
              <a:rPr lang="en-AU" altLang="zh-CN" smtClean="0">
                <a:latin typeface="Times New Roman" panose="02020603050405020304" pitchFamily="18" charset="0"/>
              </a:rPr>
              <a:t> was designed for use in newspapers, that is why it is quite narrow but still clear. It allowed the printers to put far more words in a small space.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You can use, Normal, Italics, Bold, underlined, or a combination of these. 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Underlined is used less and less these days for emphasis. 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 no more than three different fonts types in a document. </a:t>
            </a:r>
          </a:p>
        </p:txBody>
      </p:sp>
    </p:spTree>
    <p:extLst>
      <p:ext uri="{BB962C8B-B14F-4D97-AF65-F5344CB8AC3E}">
        <p14:creationId xmlns:p14="http://schemas.microsoft.com/office/powerpoint/2010/main" val="68294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E34BB-6B30-411E-8C05-CE2D64992586}" type="slidenum">
              <a:rPr lang="zh-CN" altLang="en-GB"/>
              <a:pPr/>
              <a:t>17</a:t>
            </a:fld>
            <a:endParaRPr lang="zh-CN" alt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3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C3ABBE-E1EB-43D7-B292-98EA08038994}" type="slidenum">
              <a:rPr lang="zh-CN" altLang="en-GB" sz="1200"/>
              <a:pPr eaLnBrk="1" hangingPunct="1"/>
              <a:t>52</a:t>
            </a:fld>
            <a:endParaRPr lang="zh-CN" altLang="en-GB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 all Uppercase to shout words 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Use all lower case to whisper words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Uppercase should not be used for paragraphs, because it is slow to read.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3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E27C3-E728-4F40-88F7-74958C38393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4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523894E-C43B-4C74-80D1-FA42A66DBBD0}" type="slidenum">
              <a:rPr lang="zh-CN" altLang="en-GB" sz="1200"/>
              <a:pPr eaLnBrk="1" hangingPunct="1"/>
              <a:t>36</a:t>
            </a:fld>
            <a:endParaRPr lang="zh-CN" altLang="en-GB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This week we are looking at design and graphics design in computer human interaction.</a:t>
            </a:r>
          </a:p>
        </p:txBody>
      </p:sp>
    </p:spTree>
    <p:extLst>
      <p:ext uri="{BB962C8B-B14F-4D97-AF65-F5344CB8AC3E}">
        <p14:creationId xmlns:p14="http://schemas.microsoft.com/office/powerpoint/2010/main" val="196796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71722DF-B645-462B-8538-42C072877DA5}" type="slidenum">
              <a:rPr lang="zh-CN" altLang="en-GB" sz="1200"/>
              <a:pPr eaLnBrk="1" hangingPunct="1"/>
              <a:t>37</a:t>
            </a:fld>
            <a:endParaRPr lang="zh-CN" altLang="en-GB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Good design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Good design is a major factor in determining the commercial success of an application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The major design principles to be mastered come from particular areas of study in psychology, art, linguistics and computing.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3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70DDC4-C23B-4D51-A2E8-ACCF00739C8C}" type="slidenum">
              <a:rPr lang="zh-CN" altLang="en-GB" sz="1200"/>
              <a:pPr eaLnBrk="1" hangingPunct="1"/>
              <a:t>38</a:t>
            </a:fld>
            <a:endParaRPr lang="zh-CN" altLang="en-GB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The cognitive psychologist has identified that peoples </a:t>
            </a:r>
            <a:r>
              <a:rPr lang="en-AU" altLang="zh-CN" b="1" smtClean="0">
                <a:latin typeface="Times New Roman" panose="02020603050405020304" pitchFamily="18" charset="0"/>
              </a:rPr>
              <a:t>short term memory</a:t>
            </a:r>
            <a:r>
              <a:rPr lang="en-AU" altLang="zh-CN" smtClean="0">
                <a:latin typeface="Times New Roman" panose="02020603050405020304" pitchFamily="18" charset="0"/>
              </a:rPr>
              <a:t> is limited and can only remember 7 </a:t>
            </a:r>
            <a:r>
              <a:rPr lang="en-AU" altLang="zh-CN" u="sng" smtClean="0">
                <a:latin typeface="Times New Roman" panose="02020603050405020304" pitchFamily="18" charset="0"/>
              </a:rPr>
              <a:t>+</a:t>
            </a:r>
            <a:r>
              <a:rPr lang="en-AU" altLang="zh-CN" smtClean="0">
                <a:latin typeface="Times New Roman" panose="02020603050405020304" pitchFamily="18" charset="0"/>
              </a:rPr>
              <a:t> 2 chunks of information at any one time.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Aesthetics</a:t>
            </a:r>
            <a:r>
              <a:rPr lang="en-AU" altLang="zh-CN" smtClean="0">
                <a:latin typeface="Times New Roman" panose="02020603050405020304" pitchFamily="18" charset="0"/>
              </a:rPr>
              <a:t>, which include contrast, balance, proportion, rhythm, harmony, movement, and unity, need to be used to design a system to appeal to the emotions and intellect.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The aesthetic elements along with picture elements, colour and layout form </a:t>
            </a:r>
            <a:r>
              <a:rPr lang="en-AU" altLang="zh-CN" b="1" smtClean="0">
                <a:latin typeface="Times New Roman" panose="02020603050405020304" pitchFamily="18" charset="0"/>
              </a:rPr>
              <a:t>fundamental building blocks</a:t>
            </a:r>
            <a:r>
              <a:rPr lang="en-AU" altLang="zh-CN" smtClean="0">
                <a:latin typeface="Times New Roman" panose="02020603050405020304" pitchFamily="18" charset="0"/>
              </a:rPr>
              <a:t> for art and GUI design.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Language</a:t>
            </a:r>
            <a:r>
              <a:rPr lang="en-AU" altLang="zh-CN" smtClean="0">
                <a:latin typeface="Times New Roman" panose="02020603050405020304" pitchFamily="18" charset="0"/>
              </a:rPr>
              <a:t> is used to impart meaning and convey information. The language used in software systems must use the language of the culture (user group).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Human-computer system research have identified a number of </a:t>
            </a:r>
            <a:r>
              <a:rPr lang="en-AU" altLang="zh-CN" b="1" smtClean="0">
                <a:latin typeface="Times New Roman" panose="02020603050405020304" pitchFamily="18" charset="0"/>
              </a:rPr>
              <a:t>‘rules’</a:t>
            </a:r>
            <a:r>
              <a:rPr lang="en-AU" altLang="zh-CN" smtClean="0">
                <a:latin typeface="Times New Roman" panose="02020603050405020304" pitchFamily="18" charset="0"/>
              </a:rPr>
              <a:t> of good interface design to create user-friendly systems. </a:t>
            </a:r>
          </a:p>
        </p:txBody>
      </p:sp>
    </p:spTree>
    <p:extLst>
      <p:ext uri="{BB962C8B-B14F-4D97-AF65-F5344CB8AC3E}">
        <p14:creationId xmlns:p14="http://schemas.microsoft.com/office/powerpoint/2010/main" val="117081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430AB6-34FC-4026-984A-DFD52F647C40}" type="slidenum">
              <a:rPr lang="zh-CN" altLang="en-GB" sz="1200"/>
              <a:pPr eaLnBrk="1" hangingPunct="1"/>
              <a:t>39</a:t>
            </a:fld>
            <a:endParaRPr lang="zh-CN" altLang="en-GB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The type of responses to poor design include: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confusion</a:t>
            </a:r>
            <a:r>
              <a:rPr lang="en-AU" altLang="zh-CN" smtClean="0">
                <a:latin typeface="Times New Roman" panose="02020603050405020304" pitchFamily="18" charset="0"/>
              </a:rPr>
              <a:t> - detail overwhelms the user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frustration</a:t>
            </a:r>
            <a:r>
              <a:rPr lang="en-AU" altLang="zh-CN" smtClean="0">
                <a:latin typeface="Times New Roman" panose="02020603050405020304" pitchFamily="18" charset="0"/>
              </a:rPr>
              <a:t> - result from inability to convey intentions to system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panic</a:t>
            </a:r>
            <a:r>
              <a:rPr lang="en-AU" altLang="zh-CN" smtClean="0">
                <a:latin typeface="Times New Roman" panose="02020603050405020304" pitchFamily="18" charset="0"/>
              </a:rPr>
              <a:t> - caused by excessive delays without feedback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boredom</a:t>
            </a:r>
            <a:r>
              <a:rPr lang="en-AU" altLang="zh-CN" smtClean="0">
                <a:latin typeface="Times New Roman" panose="02020603050405020304" pitchFamily="18" charset="0"/>
              </a:rPr>
              <a:t> - from simplistic jobs or slow responses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abandonment of system</a:t>
            </a:r>
            <a:r>
              <a:rPr lang="en-AU" altLang="zh-CN" smtClean="0">
                <a:latin typeface="Times New Roman" panose="02020603050405020304" pitchFamily="18" charset="0"/>
              </a:rPr>
              <a:t> - if alternatives available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incomplete use of system</a:t>
            </a:r>
            <a:r>
              <a:rPr lang="en-AU" altLang="zh-CN" smtClean="0">
                <a:latin typeface="Times New Roman" panose="02020603050405020304" pitchFamily="18" charset="0"/>
              </a:rPr>
              <a:t> - easy parts only used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indirect use of system</a:t>
            </a:r>
            <a:r>
              <a:rPr lang="en-AU" altLang="zh-CN" smtClean="0">
                <a:latin typeface="Times New Roman" panose="02020603050405020304" pitchFamily="18" charset="0"/>
              </a:rPr>
              <a:t> - managerial response, get someone else to use it.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task modification</a:t>
            </a:r>
            <a:r>
              <a:rPr lang="en-AU" altLang="zh-CN" smtClean="0">
                <a:latin typeface="Times New Roman" panose="02020603050405020304" pitchFamily="18" charset="0"/>
              </a:rPr>
              <a:t> - task changed to match system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compensatory action</a:t>
            </a:r>
            <a:r>
              <a:rPr lang="en-AU" altLang="zh-CN" smtClean="0">
                <a:latin typeface="Times New Roman" panose="02020603050405020304" pitchFamily="18" charset="0"/>
              </a:rPr>
              <a:t> - additional action undertaken to fit task to system requirements</a:t>
            </a:r>
          </a:p>
          <a:p>
            <a:pPr eaLnBrk="1" hangingPunct="1"/>
            <a:r>
              <a:rPr lang="en-AU" altLang="zh-CN" b="1" smtClean="0">
                <a:latin typeface="Times New Roman" panose="02020603050405020304" pitchFamily="18" charset="0"/>
              </a:rPr>
              <a:t>reprogramming</a:t>
            </a:r>
            <a:r>
              <a:rPr lang="en-AU" altLang="zh-CN" smtClean="0">
                <a:latin typeface="Times New Roman" panose="02020603050405020304" pitchFamily="18" charset="0"/>
              </a:rPr>
              <a:t> - sophisticated users may resort to rewriting application </a:t>
            </a:r>
          </a:p>
        </p:txBody>
      </p:sp>
    </p:spTree>
    <p:extLst>
      <p:ext uri="{BB962C8B-B14F-4D97-AF65-F5344CB8AC3E}">
        <p14:creationId xmlns:p14="http://schemas.microsoft.com/office/powerpoint/2010/main" val="395641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69D5D5-611E-486F-AC63-51817566F322}" type="slidenum">
              <a:rPr lang="zh-CN" altLang="en-GB" sz="1200"/>
              <a:pPr eaLnBrk="1" hangingPunct="1"/>
              <a:t>40</a:t>
            </a:fld>
            <a:endParaRPr lang="zh-CN" altLang="en-GB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Some basic rules of thumb: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Don’t use horizontal lines with a thickness of one pixel for borders as on interlaced monitors they will be blurry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Never design objects whose handles are one or two pixels in dimensions. Users have trouble picking them. 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Hotspots for selection should be clear and well defined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If no-one understands an icon use a label instead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do not use too many lines in your objects. Use outlines for the object’s frame and then colour and shade to define overall shape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Every object on the display should be there for a purpose.</a:t>
            </a:r>
          </a:p>
        </p:txBody>
      </p:sp>
    </p:spTree>
    <p:extLst>
      <p:ext uri="{BB962C8B-B14F-4D97-AF65-F5344CB8AC3E}">
        <p14:creationId xmlns:p14="http://schemas.microsoft.com/office/powerpoint/2010/main" val="1408513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47A836-DEE4-44C2-A7B4-08868D692F46}" type="slidenum">
              <a:rPr lang="zh-CN" altLang="en-GB" sz="1200"/>
              <a:pPr eaLnBrk="1" hangingPunct="1"/>
              <a:t>41</a:t>
            </a:fld>
            <a:endParaRPr lang="zh-CN" altLang="en-GB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The four fundamental building blocks of design are graphics elements, colour, text and layout.</a:t>
            </a:r>
          </a:p>
          <a:p>
            <a:pPr eaLnBrk="1" hangingPunct="1"/>
            <a:r>
              <a:rPr lang="en-AU" altLang="zh-CN" smtClean="0">
                <a:latin typeface="Times New Roman" panose="02020603050405020304" pitchFamily="18" charset="0"/>
              </a:rPr>
              <a:t>These are combined to produce the final artwork.</a:t>
            </a:r>
          </a:p>
          <a:p>
            <a:pPr eaLnBrk="1" hangingPunct="1"/>
            <a:endParaRPr lang="en-AU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2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单击此处编辑母软件版标题样式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B4D1500-7115-49C9-97F5-C02962D53DFA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387010-0CD9-4E6A-9F67-2B52A3064C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DF9EC-D3DE-4010-9FE7-9DE04915E4A4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2114B79E-1183-48B5-A028-2438463F90D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6113" y="617538"/>
            <a:ext cx="1947862" cy="53260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692775" cy="53260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3915-BBE8-4BB1-AE2C-83691C64FCA6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68FC977E-7BCA-4BBA-8196-A41FA8F8084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2057400"/>
            <a:ext cx="371316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84763" y="2057400"/>
            <a:ext cx="3714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219200" y="4076700"/>
            <a:ext cx="3713163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4763" y="4076700"/>
            <a:ext cx="3714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0EF39-1999-4ED7-898E-C34B1CE3A826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47276F6A-E709-4EA7-AA1E-EAB093F85AC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2057400"/>
            <a:ext cx="3713163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4763" y="2057400"/>
            <a:ext cx="371475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6779-BC9F-42CE-958D-3C081AE46D6F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AC3483BC-E205-4AA8-99E6-C8E2BBE3A73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231775" y="6423025"/>
            <a:ext cx="8686800" cy="152400"/>
          </a:xfrm>
        </p:spPr>
        <p:txBody>
          <a:bodyPr/>
          <a:lstStyle>
            <a:lvl1pPr>
              <a:defRPr/>
            </a:lvl1pPr>
          </a:lstStyle>
          <a:p>
            <a:fld id="{344F6210-4C65-44E8-938F-6BABFE79A4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10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8730-6852-46E8-B8DA-C318AEF4EE7D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  <a:p>
            <a:fld id="{F4601D0B-0EDF-462E-92B4-C32CE4E0D710}" type="slidenum">
              <a:rPr lang="zh-CN" altLang="en-US"/>
              <a:pPr/>
              <a:t>‹#›</a:t>
            </a:fld>
            <a:r>
              <a:rPr lang="en-US" altLang="zh-CN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773203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D843F-FCF0-447B-841E-6F544057D434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6483E99E-E794-4E79-BE23-566678F5697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85A98-5DC1-4634-96E4-E99E24DE1F7C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BF44589A-79B7-4329-8354-4C7909BF5EA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2057400"/>
            <a:ext cx="3713163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4763" y="2057400"/>
            <a:ext cx="371475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6D962-520C-449E-9C2E-B2DAC643955B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F85ED122-68D3-47EA-840F-FB51E8D973D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DA85-890F-4066-A55A-FA44AF9B4031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F8805443-47B4-4491-87E6-6658AAC4379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72883-788E-4F93-9DAA-7DF81D85F6CF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07371361-446D-4E5F-9DB3-3A30CBD0B42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B3B7-6A7D-458E-8DCE-488CC4A6DC34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D5073918-1A2D-4A3F-B161-2672C6A6588E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EAFB0-03BF-425F-82FC-2A33F965E250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ABC2DCE2-2250-418F-8197-138B7DB5224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CFA18-7F09-4222-8D35-311F9F7E19A4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1DAB0450-EF32-4344-A6C2-418993FB7E48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365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4286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430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357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47713" y="0"/>
            <a:ext cx="46037" cy="8572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690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57400"/>
            <a:ext cx="758031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fld id="{265782C9-CD62-4AE0-AFBF-A85132573617}" type="datetime1">
              <a:rPr lang="zh-CN" altLang="en-US"/>
              <a:pPr>
                <a:defRPr/>
              </a:pPr>
              <a:t>2023/10/23</a:t>
            </a:fld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r>
              <a:rPr lang="zh-CN" altLang="en-US"/>
              <a:t>课程介绍</a:t>
            </a:r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endParaRPr lang="zh-CN" altLang="en-US"/>
          </a:p>
          <a:p>
            <a:pPr>
              <a:defRPr/>
            </a:pPr>
            <a:fld id="{388F9403-0C24-4290-8FA0-0017E9A09E4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/174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8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44824"/>
            <a:ext cx="7056784" cy="1440334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第</a:t>
            </a:r>
            <a:r>
              <a:rPr lang="en-US" altLang="zh-CN" sz="4400" dirty="0" smtClean="0"/>
              <a:t>7</a:t>
            </a:r>
            <a:r>
              <a:rPr lang="zh-CN" altLang="en-US" sz="4400" dirty="0" smtClean="0"/>
              <a:t>章 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>
                <a:latin typeface="隶书" pitchFamily="49" charset="-122"/>
              </a:rPr>
              <a:t>人机界面设计专题 </a:t>
            </a:r>
            <a:endParaRPr lang="zh-CN" altLang="en-US" sz="4400" dirty="0" smtClean="0">
              <a:latin typeface="隶书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1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-26988"/>
            <a:ext cx="7793038" cy="719138"/>
          </a:xfrm>
        </p:spPr>
        <p:txBody>
          <a:bodyPr/>
          <a:lstStyle/>
          <a:p>
            <a:pPr eaLnBrk="1" hangingPunct="1"/>
            <a:r>
              <a:rPr lang="zh-CN" altLang="en-US" smtClean="0"/>
              <a:t>出错信息处理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580313" cy="3167062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以用户可理解的术语描述问题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提供有助于从错误中恢复的建设性意见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指出错误可能导致哪些负面后果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伴随听觉或视觉上的提示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不能带有指责色彩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10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15888"/>
            <a:ext cx="7793038" cy="576262"/>
          </a:xfrm>
        </p:spPr>
        <p:txBody>
          <a:bodyPr/>
          <a:lstStyle/>
          <a:p>
            <a:pPr eaLnBrk="1" hangingPunct="1"/>
            <a:r>
              <a:rPr lang="zh-CN" altLang="en-US" smtClean="0"/>
              <a:t>命令交互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924800" cy="3311525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是否每个菜单选项都有对应的命令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命令形式：控制序列、功能键、键入命令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学习、记忆、回忆命令的难度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用户是否可以定制或缩写命令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一致的命令使用方法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11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324600" cy="685800"/>
          </a:xfrm>
        </p:spPr>
        <p:txBody>
          <a:bodyPr/>
          <a:lstStyle/>
          <a:p>
            <a:r>
              <a:rPr lang="zh-CN" altLang="en-US" dirty="0" smtClean="0"/>
              <a:t>设计</a:t>
            </a:r>
            <a:r>
              <a:rPr lang="zh-CN" altLang="en-US" dirty="0"/>
              <a:t>人-机交互子系统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620000" cy="3352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</a:rPr>
              <a:t>  虽然好的人机交互部分不可能挽救一个功能很差的软件, </a:t>
            </a:r>
            <a:r>
              <a:rPr lang="zh-CN" altLang="en-US" dirty="0">
                <a:solidFill>
                  <a:srgbClr val="FC0128"/>
                </a:solidFill>
                <a:latin typeface="楷体_GB2312" pitchFamily="49" charset="-122"/>
              </a:rPr>
              <a:t>但性能很差的人机交互部分将使一个功能很强的产品变得不可接受!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12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858000" cy="609600"/>
          </a:xfrm>
        </p:spPr>
        <p:txBody>
          <a:bodyPr/>
          <a:lstStyle/>
          <a:p>
            <a:r>
              <a:rPr lang="zh-CN" altLang="en-US" dirty="0"/>
              <a:t>设计人-机交互界面的准则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580313" cy="457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一致性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减少步骤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及时提供反馈信息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提供撤消命令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无须记忆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易学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富有吸引力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13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16838" cy="609600"/>
          </a:xfrm>
        </p:spPr>
        <p:txBody>
          <a:bodyPr/>
          <a:lstStyle/>
          <a:p>
            <a:r>
              <a:rPr lang="zh-CN" altLang="en-US" dirty="0"/>
              <a:t>设计人-机交互子系统的策略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87072" cy="5410200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分类用户（技能、职务、集团）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描述用户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设计命令层次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研究现有的人-机交互含义和准则（</a:t>
            </a:r>
            <a:r>
              <a:rPr lang="en-US" altLang="zh-CN" sz="3200" dirty="0"/>
              <a:t>Windows）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确定初始的命令层次</a:t>
            </a:r>
          </a:p>
          <a:p>
            <a:pPr lvl="1">
              <a:spcBef>
                <a:spcPts val="1200"/>
              </a:spcBef>
            </a:pPr>
            <a:r>
              <a:rPr lang="zh-CN" altLang="en-US" sz="3200" dirty="0"/>
              <a:t>精化命令层次：次序、整体-部分关系、宽度与深度、操作步骤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设计人-机交互类</a:t>
            </a:r>
            <a:r>
              <a:rPr lang="zh-CN" altLang="en-US" dirty="0">
                <a:solidFill>
                  <a:schemeClr val="tx1"/>
                </a:solidFill>
              </a:rPr>
              <a:t>（如 </a:t>
            </a:r>
            <a:r>
              <a:rPr lang="en-US" altLang="zh-CN" dirty="0">
                <a:solidFill>
                  <a:schemeClr val="tx1"/>
                </a:solidFill>
              </a:rPr>
              <a:t>VC</a:t>
            </a:r>
            <a:r>
              <a:rPr lang="en-US" altLang="zh-CN" b="0" dirty="0">
                <a:solidFill>
                  <a:schemeClr val="tx1"/>
                </a:solidFill>
              </a:rPr>
              <a:t>++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MFC</a:t>
            </a:r>
            <a:r>
              <a:rPr lang="zh-CN" altLang="en-US" dirty="0">
                <a:solidFill>
                  <a:schemeClr val="tx1"/>
                </a:solidFill>
              </a:rPr>
              <a:t>类库）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14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4624"/>
            <a:ext cx="7010400" cy="63658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隶书" pitchFamily="49" charset="-122"/>
              </a:rPr>
              <a:t>人机界面设计过程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268760"/>
            <a:ext cx="4876800" cy="2740025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创建界面设计模型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用原型实现设计模型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用户试用、评估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/>
              <a:t>修改模型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-36512" y="6516960"/>
            <a:ext cx="8686800" cy="1524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6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c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8288" y="1143000"/>
            <a:ext cx="6067425" cy="4572000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660232" y="6237312"/>
            <a:ext cx="1905000" cy="457200"/>
          </a:xfrm>
        </p:spPr>
        <p:txBody>
          <a:bodyPr/>
          <a:lstStyle/>
          <a:p>
            <a:pPr algn="r"/>
            <a:fld id="{3DC9B26A-1FE2-42D2-AC28-8A7177C7DCD2}" type="slidenum">
              <a:rPr lang="en-GB" smtClean="0"/>
              <a:pPr algn="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ecture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8288" y="1143000"/>
            <a:ext cx="6067425" cy="4572000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660232" y="6237312"/>
            <a:ext cx="1905000" cy="457200"/>
          </a:xfrm>
        </p:spPr>
        <p:txBody>
          <a:bodyPr/>
          <a:lstStyle/>
          <a:p>
            <a:pPr algn="r"/>
            <a:fld id="{3DC9B26A-1FE2-42D2-AC28-8A7177C7DCD2}" type="slidenum">
              <a:rPr lang="en-GB" smtClean="0"/>
              <a:pPr algn="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70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920880" cy="675928"/>
          </a:xfrm>
        </p:spPr>
        <p:txBody>
          <a:bodyPr/>
          <a:lstStyle/>
          <a:p>
            <a:r>
              <a:rPr lang="en-GB" sz="3600" dirty="0"/>
              <a:t>Example of bad and good design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7772400" cy="4114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2400" dirty="0"/>
              <a:t>Elevator controls and labels on the bottom row all look the same, so it is easy to push a label by mistake instead of a control button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People do not make same mistake for the labels and buttons on the top row. Why not?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4112" y="2401888"/>
            <a:ext cx="3771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99592" y="5589240"/>
            <a:ext cx="369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From: www.baddesigns.com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15472" y="6093296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5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116632"/>
            <a:ext cx="7772400" cy="504056"/>
          </a:xfrm>
        </p:spPr>
        <p:txBody>
          <a:bodyPr/>
          <a:lstStyle/>
          <a:p>
            <a:r>
              <a:rPr lang="en-GB" sz="3200" dirty="0"/>
              <a:t>Why is this vending machine so bad?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96752"/>
            <a:ext cx="4172272" cy="4114800"/>
          </a:xfrm>
        </p:spPr>
        <p:txBody>
          <a:bodyPr/>
          <a:lstStyle/>
          <a:p>
            <a:r>
              <a:rPr lang="en-GB" sz="2800" dirty="0"/>
              <a:t>Need to </a:t>
            </a:r>
            <a:r>
              <a:rPr lang="en-GB" sz="2800" dirty="0">
                <a:solidFill>
                  <a:schemeClr val="accent2"/>
                </a:solidFill>
              </a:rPr>
              <a:t>push button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first</a:t>
            </a:r>
            <a:r>
              <a:rPr lang="en-GB" sz="2800" dirty="0"/>
              <a:t> to activate reader </a:t>
            </a:r>
          </a:p>
          <a:p>
            <a:r>
              <a:rPr lang="en-GB" sz="2800" dirty="0"/>
              <a:t>Normally </a:t>
            </a:r>
            <a:r>
              <a:rPr lang="en-GB" sz="2800" dirty="0">
                <a:solidFill>
                  <a:schemeClr val="accent2"/>
                </a:solidFill>
              </a:rPr>
              <a:t>insert bill</a:t>
            </a:r>
            <a:r>
              <a:rPr lang="en-GB" sz="2800" dirty="0"/>
              <a:t> first before making selection</a:t>
            </a:r>
          </a:p>
          <a:p>
            <a:r>
              <a:rPr lang="en-GB" sz="2800" dirty="0"/>
              <a:t>Contravenes well known convention</a:t>
            </a:r>
          </a:p>
        </p:txBody>
      </p:sp>
      <p:pic>
        <p:nvPicPr>
          <p:cNvPr id="23557" name="Picture 5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412776"/>
            <a:ext cx="3810000" cy="3117850"/>
          </a:xfrm>
          <a:noFill/>
          <a:ln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5800" y="5438800"/>
            <a:ext cx="369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From: www.baddesigns.com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F6210-4C65-44E8-938F-6BABFE79A4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1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61753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软件工程</a:t>
            </a:r>
            <a:r>
              <a:rPr lang="zh-CN" altLang="en-US" dirty="0"/>
              <a:t>主要</a:t>
            </a:r>
            <a:r>
              <a:rPr lang="zh-CN" altLang="en-US" dirty="0" smtClean="0"/>
              <a:t>开发模型</a:t>
            </a:r>
          </a:p>
        </p:txBody>
      </p:sp>
      <p:graphicFrame>
        <p:nvGraphicFramePr>
          <p:cNvPr id="280641" name="Group 65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4629532"/>
        </p:xfrm>
        <a:graphic>
          <a:graphicData uri="http://schemas.openxmlformats.org/drawingml/2006/table">
            <a:tbl>
              <a:tblPr/>
              <a:tblGrid>
                <a:gridCol w="2133600"/>
                <a:gridCol w="2766646"/>
                <a:gridCol w="3786554"/>
              </a:tblGrid>
              <a:tr h="514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模型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优点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缺点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瀑布模型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文档驱动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系统可能不满足客户的需求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快速原型模型 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关注满足客户需求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可能导致系统设计差、效率低，难于维护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增量模型 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开发早期反馈及时，易于维护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需要开放式体系结构，可能会设计差、效率低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螺旋模型 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风险驱动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风险分析人员需要有经验且经过充分训练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喷泉模型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支持迭代开发、开发活动无缝过渡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可能导致开发过程过分无序和开发的随意性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3" name="灯片编号占位符 1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8CD89DE6-59B1-45F6-B95F-710686E82834}" type="slidenum">
              <a:rPr kumimoji="0" lang="zh-CN" altLang="en-US" sz="1400"/>
              <a:pPr eaLnBrk="1" hangingPunct="1"/>
              <a:t>2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1860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793037" cy="576064"/>
          </a:xfrm>
        </p:spPr>
        <p:txBody>
          <a:bodyPr/>
          <a:lstStyle/>
          <a:p>
            <a:r>
              <a:rPr lang="en-GB" sz="3600" dirty="0"/>
              <a:t>Visibility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86744"/>
            <a:ext cx="1460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90800" y="1124744"/>
            <a:ext cx="6248400" cy="43924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 dirty="0"/>
              <a:t>• This is a control panel for an elevator.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 dirty="0"/>
              <a:t>• How does it work?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 dirty="0"/>
              <a:t>• Push a button for the floor you want?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 dirty="0"/>
              <a:t>• Nothing happens. Push any other button? Still nothing. What do you need to do?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GB" sz="2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800" dirty="0"/>
              <a:t>It is not visible as to what to do!</a:t>
            </a:r>
            <a:endParaRPr lang="en-GB" sz="2800" dirty="0">
              <a:latin typeface="Times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51520" y="4293096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800" dirty="0">
                <a:latin typeface="Geneva" charset="0"/>
              </a:rPr>
              <a:t>From: www.baddesigns.com</a:t>
            </a:r>
            <a:endParaRPr lang="en-GB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48264" y="6165304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4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793037" cy="579214"/>
          </a:xfrm>
        </p:spPr>
        <p:txBody>
          <a:bodyPr/>
          <a:lstStyle/>
          <a:p>
            <a:r>
              <a:rPr lang="en-GB" sz="3600" dirty="0"/>
              <a:t>Visibility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lvl="3">
              <a:lnSpc>
                <a:spcPct val="90000"/>
              </a:lnSpc>
              <a:buFontTx/>
              <a:buNone/>
            </a:pPr>
            <a:r>
              <a:rPr lang="en-GB" sz="1600" dirty="0"/>
              <a:t>	…you need to insert your room card in the slot by the buttons to get the elevator to work!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GB" sz="1600" dirty="0"/>
          </a:p>
          <a:p>
            <a:pPr lvl="3">
              <a:lnSpc>
                <a:spcPct val="90000"/>
              </a:lnSpc>
              <a:buFontTx/>
              <a:buNone/>
            </a:pPr>
            <a:r>
              <a:rPr lang="en-GB" sz="1600" dirty="0"/>
              <a:t>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GB" sz="1600" dirty="0"/>
              <a:t>	</a:t>
            </a:r>
            <a:r>
              <a:rPr lang="en-GB" sz="1800" dirty="0"/>
              <a:t>How would you make this action more </a:t>
            </a:r>
            <a:r>
              <a:rPr lang="en-GB" sz="1800" dirty="0">
                <a:solidFill>
                  <a:srgbClr val="CC0000"/>
                </a:solidFill>
              </a:rPr>
              <a:t>visible?</a:t>
            </a:r>
            <a:endParaRPr lang="en-GB" sz="1800" dirty="0"/>
          </a:p>
          <a:p>
            <a:pPr lvl="3">
              <a:lnSpc>
                <a:spcPct val="90000"/>
              </a:lnSpc>
              <a:buFontTx/>
              <a:buNone/>
            </a:pPr>
            <a:endParaRPr lang="en-GB" sz="1600" dirty="0"/>
          </a:p>
          <a:p>
            <a:pPr lvl="3">
              <a:lnSpc>
                <a:spcPct val="90000"/>
              </a:lnSpc>
              <a:buFontTx/>
              <a:buNone/>
            </a:pPr>
            <a:r>
              <a:rPr lang="en-GB" sz="1600" dirty="0"/>
              <a:t>• </a:t>
            </a:r>
            <a:r>
              <a:rPr lang="en-GB" sz="1800" dirty="0"/>
              <a:t>make the card reader more obvious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GB" sz="1800" dirty="0"/>
              <a:t>• provide an auditory message, that says what to do (which language?)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GB" sz="1800" dirty="0"/>
              <a:t>• provide a big label next to the card reader that flashes when someone enters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GB" sz="16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• make relevant parts visible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sz="2000" dirty="0"/>
              <a:t>• make what has to be done obvious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GB" sz="1600" dirty="0"/>
          </a:p>
          <a:p>
            <a:pPr lvl="3">
              <a:lnSpc>
                <a:spcPct val="90000"/>
              </a:lnSpc>
              <a:buFontTx/>
              <a:buNone/>
            </a:pPr>
            <a:r>
              <a:rPr lang="en-GB" sz="1600" dirty="0"/>
              <a:t> 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14605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1752600" y="2286000"/>
            <a:ext cx="17526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48264" y="6237312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270576" cy="720080"/>
          </a:xfrm>
        </p:spPr>
        <p:txBody>
          <a:bodyPr/>
          <a:lstStyle/>
          <a:p>
            <a:r>
              <a:rPr lang="en-GB" sz="3600" dirty="0"/>
              <a:t>Logical or ambiguous design?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124744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Where do you plug the mouse? 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Where do you plug the keyboard?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top or bottom connector?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Do the </a:t>
            </a:r>
            <a:r>
              <a:rPr lang="en-GB" sz="2400" dirty="0" err="1"/>
              <a:t>color</a:t>
            </a:r>
            <a:r>
              <a:rPr lang="en-GB" sz="2400" dirty="0"/>
              <a:t> coded icons help?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endParaRPr lang="en-GB" sz="2400" dirty="0"/>
          </a:p>
        </p:txBody>
      </p:sp>
      <p:pic>
        <p:nvPicPr>
          <p:cNvPr id="44036" name="Picture 4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353344"/>
            <a:ext cx="3276600" cy="3140075"/>
          </a:xfrm>
          <a:noFill/>
          <a:ln/>
        </p:spPr>
      </p:pic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38200" y="5517232"/>
            <a:ext cx="369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From: www.baddesigns.com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F6210-4C65-44E8-938F-6BABFE79A4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270576" cy="587152"/>
          </a:xfrm>
        </p:spPr>
        <p:txBody>
          <a:bodyPr/>
          <a:lstStyle/>
          <a:p>
            <a:r>
              <a:rPr lang="en-GB" sz="3200" dirty="0"/>
              <a:t>How to design them more logically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68760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(i) A provides direct adjacent mapping between icon and connector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800"/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/>
              <a:t>(ii) B provides color coding to associate the connectors with the labels</a:t>
            </a:r>
          </a:p>
          <a:p>
            <a:pPr>
              <a:lnSpc>
                <a:spcPct val="90000"/>
              </a:lnSpc>
            </a:pPr>
            <a:endParaRPr lang="en-GB" sz="280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5867400"/>
            <a:ext cx="377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 From: www.baddesigns.com</a:t>
            </a:r>
          </a:p>
        </p:txBody>
      </p:sp>
      <p:pic>
        <p:nvPicPr>
          <p:cNvPr id="45061" name="Picture 5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96963" y="1268760"/>
            <a:ext cx="1106487" cy="1524000"/>
          </a:xfrm>
          <a:noFill/>
          <a:ln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792760"/>
            <a:ext cx="12319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F6210-4C65-44E8-938F-6BABFE79A448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270576" cy="1143000"/>
          </a:xfrm>
        </p:spPr>
        <p:txBody>
          <a:bodyPr/>
          <a:lstStyle/>
          <a:p>
            <a:r>
              <a:rPr lang="en-GB" sz="3200" dirty="0"/>
              <a:t>Which are universal and which are culturally-specific?</a:t>
            </a:r>
          </a:p>
        </p:txBody>
      </p:sp>
      <p:sp>
        <p:nvSpPr>
          <p:cNvPr id="4710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91952" y="2278360"/>
            <a:ext cx="990600" cy="990600"/>
          </a:xfrm>
          <a:prstGeom prst="actionButtonHelp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3396952" y="2354560"/>
            <a:ext cx="1524000" cy="1295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5682952" y="1897360"/>
            <a:ext cx="1752600" cy="914400"/>
          </a:xfrm>
          <a:prstGeom prst="rightArrow">
            <a:avLst>
              <a:gd name="adj1" fmla="val 50000"/>
              <a:gd name="adj2" fmla="val 47917"/>
            </a:avLst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958552" y="3573760"/>
            <a:ext cx="1371600" cy="1295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8952" y="3954760"/>
            <a:ext cx="55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1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552" y="3497560"/>
            <a:ext cx="1447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>
          <a:xfrm>
            <a:off x="6804248" y="6237312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3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563"/>
            <a:ext cx="7793037" cy="651222"/>
          </a:xfrm>
        </p:spPr>
        <p:txBody>
          <a:bodyPr/>
          <a:lstStyle/>
          <a:p>
            <a:r>
              <a:rPr lang="en-GB" sz="3600" dirty="0"/>
              <a:t>Mapping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24744"/>
            <a:ext cx="7920880" cy="2736304"/>
          </a:xfrm>
        </p:spPr>
        <p:txBody>
          <a:bodyPr/>
          <a:lstStyle/>
          <a:p>
            <a:r>
              <a:rPr lang="en-GB" sz="2800" dirty="0"/>
              <a:t>Relationship between controls and their movements and the results  in the world</a:t>
            </a:r>
          </a:p>
          <a:p>
            <a:r>
              <a:rPr lang="en-GB" sz="2800" dirty="0"/>
              <a:t>Why is this a poor mapping of control buttons?</a:t>
            </a:r>
          </a:p>
        </p:txBody>
      </p:sp>
      <p:sp>
        <p:nvSpPr>
          <p:cNvPr id="4813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486400" y="4005064"/>
            <a:ext cx="1042988" cy="1042988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267200" y="4005064"/>
            <a:ext cx="1042988" cy="1042988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1905000" y="4005064"/>
            <a:ext cx="1042988" cy="1042988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124200" y="4005064"/>
            <a:ext cx="1042988" cy="1042988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7020272" y="6237312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62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088"/>
            <a:ext cx="7793037" cy="651222"/>
          </a:xfrm>
        </p:spPr>
        <p:txBody>
          <a:bodyPr/>
          <a:lstStyle/>
          <a:p>
            <a:r>
              <a:rPr lang="en-GB" sz="3600" dirty="0"/>
              <a:t>Mapping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340768"/>
            <a:ext cx="7580313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Why is this a better mapping?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</a:pPr>
            <a:r>
              <a:rPr lang="en-GB" sz="2800" dirty="0"/>
              <a:t>The control buttons are mapped better onto the sequence of actions of fast rewind, rewind, play and fast forward</a:t>
            </a:r>
          </a:p>
          <a:p>
            <a:pPr>
              <a:lnSpc>
                <a:spcPct val="90000"/>
              </a:lnSpc>
            </a:pPr>
            <a:endParaRPr lang="en-GB" sz="2800" dirty="0"/>
          </a:p>
          <a:p>
            <a:pPr>
              <a:lnSpc>
                <a:spcPct val="90000"/>
              </a:lnSpc>
              <a:buFontTx/>
              <a:buNone/>
            </a:pPr>
            <a:endParaRPr lang="en-GB" sz="2800" dirty="0"/>
          </a:p>
        </p:txBody>
      </p:sp>
      <p:sp>
        <p:nvSpPr>
          <p:cNvPr id="4915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461668" y="2178968"/>
            <a:ext cx="1042988" cy="1042988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870868" y="2178968"/>
            <a:ext cx="1042988" cy="1042988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5833268" y="2178968"/>
            <a:ext cx="1042988" cy="1042988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166268" y="2178968"/>
            <a:ext cx="1042988" cy="1042988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6876256" y="6237312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1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793037" cy="579214"/>
          </a:xfrm>
        </p:spPr>
        <p:txBody>
          <a:bodyPr/>
          <a:lstStyle/>
          <a:p>
            <a:r>
              <a:rPr lang="en-GB" sz="3600" dirty="0"/>
              <a:t>Activity on mappings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352928" cy="4114800"/>
          </a:xfrm>
        </p:spPr>
        <p:txBody>
          <a:bodyPr/>
          <a:lstStyle/>
          <a:p>
            <a:pPr lvl="1"/>
            <a:r>
              <a:rPr lang="en-GB" sz="2400" dirty="0"/>
              <a:t>Which controls go with which rings (burners)?</a:t>
            </a:r>
          </a:p>
          <a:p>
            <a:pPr lvl="1"/>
            <a:endParaRPr lang="en-GB" sz="2400" dirty="0"/>
          </a:p>
          <a:p>
            <a:pPr lvl="3"/>
            <a:endParaRPr lang="en-GB" sz="2400" dirty="0"/>
          </a:p>
          <a:p>
            <a:pPr lvl="1"/>
            <a:endParaRPr lang="en-GB" sz="2400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191544"/>
            <a:ext cx="30988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2971800" y="4782344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3886200" y="4782344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4648200" y="4782344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5334000" y="4782344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971800" y="516334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A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810000" y="516334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648200" y="5163344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C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5334000" y="5163344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D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>
          <a:xfrm>
            <a:off x="6948264" y="6237312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93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793037" cy="507206"/>
          </a:xfrm>
        </p:spPr>
        <p:txBody>
          <a:bodyPr/>
          <a:lstStyle/>
          <a:p>
            <a:r>
              <a:rPr lang="en-GB" sz="3600" dirty="0"/>
              <a:t>Why is this a better design?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060848"/>
            <a:ext cx="38100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04248" y="6165304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3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793037" cy="579214"/>
          </a:xfrm>
        </p:spPr>
        <p:txBody>
          <a:bodyPr/>
          <a:lstStyle/>
          <a:p>
            <a:r>
              <a:rPr lang="en-GB" sz="3600" dirty="0"/>
              <a:t>Keypad numbers layout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8001000" cy="864096"/>
          </a:xfrm>
        </p:spPr>
        <p:txBody>
          <a:bodyPr/>
          <a:lstStyle/>
          <a:p>
            <a:r>
              <a:rPr lang="en-GB" sz="2800" dirty="0"/>
              <a:t>A case of external inconsistency</a:t>
            </a:r>
          </a:p>
          <a:p>
            <a:pPr lvl="1"/>
            <a:endParaRPr lang="en-GB" sz="2800" dirty="0"/>
          </a:p>
          <a:p>
            <a:endParaRPr lang="en-GB" sz="2800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029395" y="30421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562795" y="30421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096195" y="30421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029395" y="35755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562795" y="35755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2096195" y="35755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1029395" y="41089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1562795" y="41089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2096195" y="41089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280720" y="30262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814120" y="30262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347520" y="30262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280720" y="35596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5814120" y="35596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6347520" y="35596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5280720" y="40930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5814120" y="40930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6347520" y="40930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>
            <a:off x="1562795" y="464237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165920" y="3102496"/>
            <a:ext cx="1343025" cy="2073275"/>
            <a:chOff x="1524000" y="3962400"/>
            <a:chExt cx="1343025" cy="2073275"/>
          </a:xfrm>
        </p:grpSpPr>
        <p:sp>
          <p:nvSpPr>
            <p:cNvPr id="55318" name="Text Box 22"/>
            <p:cNvSpPr txBox="1">
              <a:spLocks noChangeArrowheads="1"/>
            </p:cNvSpPr>
            <p:nvPr/>
          </p:nvSpPr>
          <p:spPr bwMode="auto">
            <a:xfrm>
              <a:off x="1524000" y="3962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5319" name="Text Box 23"/>
            <p:cNvSpPr txBox="1">
              <a:spLocks noChangeArrowheads="1"/>
            </p:cNvSpPr>
            <p:nvPr/>
          </p:nvSpPr>
          <p:spPr bwMode="auto">
            <a:xfrm>
              <a:off x="2025650" y="3962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2530475" y="39782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1524000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2025650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2530475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1524000" y="5045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7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2025650" y="5029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8</a:t>
              </a: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2530475" y="5029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GB"/>
                <a:t>9</a:t>
              </a:r>
            </a:p>
          </p:txBody>
        </p:sp>
        <p:sp>
          <p:nvSpPr>
            <p:cNvPr id="55337" name="Text Box 41"/>
            <p:cNvSpPr txBox="1">
              <a:spLocks noChangeArrowheads="1"/>
            </p:cNvSpPr>
            <p:nvPr/>
          </p:nvSpPr>
          <p:spPr bwMode="auto">
            <a:xfrm>
              <a:off x="2025650" y="55784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0</a:t>
              </a:r>
            </a:p>
          </p:txBody>
        </p:sp>
      </p:grp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5280720" y="462649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356920" y="3086621"/>
            <a:ext cx="1419225" cy="1981200"/>
            <a:chOff x="5715000" y="3946525"/>
            <a:chExt cx="1419225" cy="1981200"/>
          </a:xfrm>
        </p:grpSpPr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5715000" y="3962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6308725" y="39465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6797675" y="39465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  <p:sp>
          <p:nvSpPr>
            <p:cNvPr id="55330" name="Text Box 34"/>
            <p:cNvSpPr txBox="1">
              <a:spLocks noChangeArrowheads="1"/>
            </p:cNvSpPr>
            <p:nvPr/>
          </p:nvSpPr>
          <p:spPr bwMode="auto">
            <a:xfrm>
              <a:off x="5715000" y="5045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5331" name="Text Box 35"/>
            <p:cNvSpPr txBox="1">
              <a:spLocks noChangeArrowheads="1"/>
            </p:cNvSpPr>
            <p:nvPr/>
          </p:nvSpPr>
          <p:spPr bwMode="auto">
            <a:xfrm>
              <a:off x="6308725" y="5045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2</a:t>
              </a:r>
            </a:p>
          </p:txBody>
        </p:sp>
        <p:sp>
          <p:nvSpPr>
            <p:cNvPr id="55332" name="Text Box 36"/>
            <p:cNvSpPr txBox="1">
              <a:spLocks noChangeArrowheads="1"/>
            </p:cNvSpPr>
            <p:nvPr/>
          </p:nvSpPr>
          <p:spPr bwMode="auto">
            <a:xfrm>
              <a:off x="6797675" y="50450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3</a:t>
              </a:r>
            </a:p>
          </p:txBody>
        </p:sp>
        <p:sp>
          <p:nvSpPr>
            <p:cNvPr id="55333" name="Text Box 37"/>
            <p:cNvSpPr txBox="1">
              <a:spLocks noChangeArrowheads="1"/>
            </p:cNvSpPr>
            <p:nvPr/>
          </p:nvSpPr>
          <p:spPr bwMode="auto">
            <a:xfrm>
              <a:off x="5715000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sp>
          <p:nvSpPr>
            <p:cNvPr id="55334" name="Text Box 38"/>
            <p:cNvSpPr txBox="1">
              <a:spLocks noChangeArrowheads="1"/>
            </p:cNvSpPr>
            <p:nvPr/>
          </p:nvSpPr>
          <p:spPr bwMode="auto">
            <a:xfrm>
              <a:off x="6308725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5</a:t>
              </a:r>
            </a:p>
          </p:txBody>
        </p:sp>
        <p:sp>
          <p:nvSpPr>
            <p:cNvPr id="55335" name="Text Box 39"/>
            <p:cNvSpPr txBox="1">
              <a:spLocks noChangeArrowheads="1"/>
            </p:cNvSpPr>
            <p:nvPr/>
          </p:nvSpPr>
          <p:spPr bwMode="auto">
            <a:xfrm>
              <a:off x="6797675" y="4495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6</a:t>
              </a:r>
            </a:p>
          </p:txBody>
        </p:sp>
        <p:sp>
          <p:nvSpPr>
            <p:cNvPr id="55339" name="Text Box 43"/>
            <p:cNvSpPr txBox="1">
              <a:spLocks noChangeArrowheads="1"/>
            </p:cNvSpPr>
            <p:nvPr/>
          </p:nvSpPr>
          <p:spPr bwMode="auto">
            <a:xfrm>
              <a:off x="5715000" y="54705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</p:grp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251520" y="2492896"/>
            <a:ext cx="3516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(a) phones, remote controls</a:t>
            </a: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4823520" y="2492896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55342" name="Text Box 46"/>
          <p:cNvSpPr txBox="1">
            <a:spLocks noChangeArrowheads="1"/>
          </p:cNvSpPr>
          <p:nvPr/>
        </p:nvSpPr>
        <p:spPr bwMode="auto">
          <a:xfrm>
            <a:off x="4247258" y="2492896"/>
            <a:ext cx="4310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(b) calculators, computer keypads</a:t>
            </a: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0"/>
          </p:nvPr>
        </p:nvSpPr>
        <p:spPr>
          <a:xfrm>
            <a:off x="6948264" y="6165304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6096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隶书" panose="02010509060101010101" pitchFamily="49" charset="-122"/>
              </a:rPr>
              <a:t>快速原型模型</a:t>
            </a:r>
            <a:r>
              <a:rPr lang="zh-CN" altLang="en-US" sz="2800" dirty="0" smtClean="0">
                <a:latin typeface="隶书" panose="02010509060101010101" pitchFamily="49" charset="-122"/>
              </a:rPr>
              <a:t>（</a:t>
            </a:r>
            <a:r>
              <a:rPr lang="en-US" altLang="zh-CN" sz="2800" dirty="0" smtClean="0">
                <a:latin typeface="隶书" panose="02010509060101010101" pitchFamily="49" charset="-122"/>
              </a:rPr>
              <a:t>rapid prototype model）</a:t>
            </a:r>
            <a:endParaRPr lang="zh-CN" altLang="en-US" sz="2800" dirty="0" smtClean="0">
              <a:latin typeface="隶书" panose="02010509060101010101" pitchFamily="49" charset="-122"/>
            </a:endParaRPr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609600" y="950913"/>
            <a:ext cx="83058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61950" indent="-2667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基本思想：</a:t>
            </a:r>
          </a:p>
          <a:p>
            <a:pPr lvl="1" eaLnBrk="1" hangingPunct="1">
              <a:spcBef>
                <a:spcPts val="7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32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在获取一组基本的需求定义后，利用高级软件工具的可开发环境，快速建立一个能反映用户主要需求的原型系统（目标系统的最初版本），让用户在计算机上试用它并提出修改意见；</a:t>
            </a:r>
          </a:p>
          <a:p>
            <a:pPr lvl="1" eaLnBrk="1" hangingPunct="1">
              <a:spcBef>
                <a:spcPts val="7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32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补充和修改原型系统，再次请用户试用； </a:t>
            </a:r>
          </a:p>
          <a:p>
            <a:pPr lvl="1" eaLnBrk="1" hangingPunct="1">
              <a:spcBef>
                <a:spcPts val="7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32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反复进行这个过程，直到用户满意，开发人员可据此书写规格说明文档，进行目标系统的开发。</a:t>
            </a:r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7EB8322F-6F0D-40DC-8DF7-9ABE52C493C0}" type="slidenum">
              <a:rPr kumimoji="0" lang="zh-CN" altLang="en-US" sz="1400"/>
              <a:pPr eaLnBrk="1" hangingPunct="1"/>
              <a:t>3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855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793037" cy="507206"/>
          </a:xfrm>
        </p:spPr>
        <p:txBody>
          <a:bodyPr/>
          <a:lstStyle/>
          <a:p>
            <a:r>
              <a:rPr lang="en-GB" sz="3600" dirty="0"/>
              <a:t>Activity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7772400" cy="1656184"/>
          </a:xfrm>
        </p:spPr>
        <p:txBody>
          <a:bodyPr/>
          <a:lstStyle/>
          <a:p>
            <a:pPr lvl="1"/>
            <a:r>
              <a:rPr lang="en-GB" sz="2800" dirty="0"/>
              <a:t>Physical affordances: </a:t>
            </a:r>
          </a:p>
          <a:p>
            <a:pPr lvl="2">
              <a:buFontTx/>
              <a:buNone/>
            </a:pPr>
            <a:r>
              <a:rPr lang="en-GB" dirty="0"/>
              <a:t>How do the following physical objects afford? Are they obvious?</a:t>
            </a:r>
          </a:p>
          <a:p>
            <a:pPr lvl="1"/>
            <a:endParaRPr lang="en-GB" sz="2800" dirty="0"/>
          </a:p>
          <a:p>
            <a:pPr lvl="3"/>
            <a:endParaRPr lang="en-GB" sz="2800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07432"/>
            <a:ext cx="178276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355232"/>
            <a:ext cx="8636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288432"/>
            <a:ext cx="33528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1124744"/>
            <a:ext cx="13462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6948264" y="6165304"/>
            <a:ext cx="1905000" cy="457200"/>
          </a:xfrm>
        </p:spPr>
        <p:txBody>
          <a:bodyPr/>
          <a:lstStyle/>
          <a:p>
            <a:pPr algn="r"/>
            <a:fld id="{E7ED9CD4-D63B-45B9-AD62-E3653452CFE3}" type="slidenum">
              <a:rPr lang="en-GB" smtClean="0"/>
              <a:pPr algn="r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93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fld id="{D5073918-1A2D-4A3F-B161-2672C6A6588E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/174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825500"/>
            <a:ext cx="69215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fld id="{D5073918-1A2D-4A3F-B161-2672C6A6588E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/174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8" y="1591714"/>
            <a:ext cx="6655029" cy="41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17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fld id="{D5073918-1A2D-4A3F-B161-2672C6A6588E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/174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3" y="1454151"/>
            <a:ext cx="6696185" cy="42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fld id="{D5073918-1A2D-4A3F-B161-2672C6A6588E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/174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69" y="0"/>
            <a:ext cx="6838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fld id="{D5073918-1A2D-4A3F-B161-2672C6A6588E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/174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4762500" cy="2857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00250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Human Computer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2852936"/>
            <a:ext cx="6400800" cy="3124200"/>
          </a:xfrm>
        </p:spPr>
        <p:txBody>
          <a:bodyPr/>
          <a:lstStyle/>
          <a:p>
            <a:pPr eaLnBrk="1" hangingPunct="1"/>
            <a:endParaRPr lang="en-AU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dirty="0" smtClean="0">
                <a:ea typeface="宋体" panose="02010600030101010101" pitchFamily="2" charset="-122"/>
              </a:rPr>
              <a:t>Design and graphics design in computer human interaction</a:t>
            </a:r>
          </a:p>
          <a:p>
            <a:pPr eaLnBrk="1" hangingPunct="1"/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4100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58E601-2E8A-48B8-953A-16AD025D480B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410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B02CC7-3773-4820-ABC8-897855590620}" type="slidenum">
              <a:rPr lang="zh-CN" altLang="en-GB" sz="1400"/>
              <a:pPr eaLnBrk="1" hangingPunct="1"/>
              <a:t>36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68193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369"/>
            <a:ext cx="7793037" cy="707802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Good design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商业成功的主要因素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掌握一系列的设计原则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12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908D6D-895B-4229-8339-2D3DEE904A15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512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1A40B0-348A-4D84-8A76-EE8E72471098}" type="slidenum">
              <a:rPr lang="zh-CN" altLang="en-GB" sz="1400"/>
              <a:pPr eaLnBrk="1" hangingPunct="1"/>
              <a:t>37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1144602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793037" cy="635794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Design principles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短时记忆</a:t>
            </a:r>
            <a:r>
              <a:rPr lang="en-AU" altLang="zh-CN" smtClean="0">
                <a:ea typeface="宋体" panose="02010600030101010101" pitchFamily="2" charset="-122"/>
              </a:rPr>
              <a:t>7 </a:t>
            </a:r>
            <a:r>
              <a:rPr lang="en-AU" altLang="zh-CN" u="sng" smtClean="0">
                <a:ea typeface="宋体" panose="02010600030101010101" pitchFamily="2" charset="-122"/>
              </a:rPr>
              <a:t>+</a:t>
            </a:r>
            <a:r>
              <a:rPr lang="en-AU" altLang="zh-CN" smtClean="0">
                <a:ea typeface="宋体" panose="02010600030101010101" pitchFamily="2" charset="-122"/>
              </a:rPr>
              <a:t> 2 </a:t>
            </a:r>
            <a:r>
              <a:rPr lang="zh-CN" altLang="en-US" smtClean="0">
                <a:ea typeface="宋体" panose="02010600030101010101" pitchFamily="2" charset="-122"/>
              </a:rPr>
              <a:t>信息块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审美观：对比、平衡、均衡、协调、一致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像素、颜色、层次构成基本的模块：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语言和术语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建立友好人机界面的规则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6148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F14C43-6A5F-4081-87A7-D198F29F889C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614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6E566E-9802-4257-A87A-41AA58AA61B3}" type="slidenum">
              <a:rPr lang="zh-CN" altLang="en-GB" sz="1400"/>
              <a:pPr eaLnBrk="1" hangingPunct="1"/>
              <a:t>38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909794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93037" cy="635794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Responses to poor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混乱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挫折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恐慌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厌倦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放弃系统</a:t>
            </a:r>
            <a:r>
              <a:rPr lang="en-AU" altLang="zh-CN" smtClean="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系统不完善的使用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981200"/>
            <a:ext cx="3813175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非直接使用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使用需要补偿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重新编程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7173" name="日期占位符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3E9946-9187-4EBC-8E01-811EC8D28191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717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DA520C-E517-4510-AE76-C00E0BD3F7D0}" type="slidenum">
              <a:rPr lang="zh-CN" altLang="en-GB" sz="1400"/>
              <a:pPr eaLnBrk="1" hangingPunct="1"/>
              <a:t>39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35041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077200" cy="2249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800"/>
              </a:spcBef>
            </a:pPr>
            <a:r>
              <a:rPr lang="zh-CN" altLang="en-US" smtClean="0"/>
              <a:t>快速建立起来的可以在计算机上运行的程序，它所能完成的功能往往是最终产品能完成的功能的一个子集。</a:t>
            </a:r>
          </a:p>
        </p:txBody>
      </p:sp>
      <p:sp>
        <p:nvSpPr>
          <p:cNvPr id="2253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93AF5771-44AF-4D4C-BDDA-F9F736262E19}" type="slidenum">
              <a:rPr kumimoji="0" lang="zh-CN" altLang="en-US" sz="1400"/>
              <a:pPr eaLnBrk="1" hangingPunct="1"/>
              <a:t>4</a:t>
            </a:fld>
            <a:endParaRPr kumimoji="0" lang="en-US" altLang="zh-CN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4572000" cy="601663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pPr eaLnBrk="1" hangingPunct="1"/>
            <a:r>
              <a:rPr lang="zh-CN" altLang="en-US" sz="3600" smtClean="0">
                <a:latin typeface="隶书" panose="02010509060101010101" pitchFamily="49" charset="-122"/>
              </a:rPr>
              <a:t>快速原型模型</a:t>
            </a:r>
          </a:p>
        </p:txBody>
      </p:sp>
    </p:spTree>
    <p:extLst>
      <p:ext uri="{BB962C8B-B14F-4D97-AF65-F5344CB8AC3E}">
        <p14:creationId xmlns:p14="http://schemas.microsoft.com/office/powerpoint/2010/main" val="4692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4624"/>
            <a:ext cx="7793037" cy="635794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Some basic rules of thumb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不要用一个像素的水平线作为边框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不要设计物体控件只有</a:t>
            </a:r>
            <a:r>
              <a:rPr lang="en-US" altLang="zh-CN" smtClean="0">
                <a:ea typeface="宋体" panose="02010600030101010101" pitchFamily="2" charset="-122"/>
              </a:rPr>
              <a:t>1,2</a:t>
            </a:r>
            <a:r>
              <a:rPr lang="zh-CN" altLang="en-US" smtClean="0">
                <a:ea typeface="宋体" panose="02010600030101010101" pitchFamily="2" charset="-122"/>
              </a:rPr>
              <a:t>个像素的大小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热点区域应该定义清楚明了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图标应该被理解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不要使用过多的线条描述一个对象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每一个对象应该有一个目的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8196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76D718-213A-4D03-A011-47057BDB9E1D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819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9899747-6318-498B-9694-2251B9B3ABF4}" type="slidenum">
              <a:rPr lang="zh-CN" altLang="en-GB" sz="1400"/>
              <a:pPr eaLnBrk="1" hangingPunct="1"/>
              <a:t>40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92749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340" y="116632"/>
            <a:ext cx="7885558" cy="579214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Four fundamental building blocks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图形元素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颜色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文字</a:t>
            </a:r>
            <a:r>
              <a:rPr lang="en-AU" altLang="zh-CN" smtClean="0"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布局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9220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BD6275-A806-44A7-88B5-AFB80ECB32A0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922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130097-C8C9-4A58-9218-8CB819C24825}" type="slidenum">
              <a:rPr lang="zh-CN" altLang="en-GB" sz="1400"/>
              <a:pPr eaLnBrk="1" hangingPunct="1"/>
              <a:t>41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1963150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8100392" cy="575915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Benefits and Problems with colour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Benefits</a:t>
            </a: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引起注意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增加现实感</a:t>
            </a:r>
            <a:endParaRPr lang="en-AU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增加美观</a:t>
            </a:r>
            <a:endParaRPr lang="en-AU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意味深长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Problems</a:t>
            </a: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转移用户注意力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给整体添加混乱</a:t>
            </a:r>
            <a:endParaRPr lang="en-AU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mtClean="0">
                <a:ea typeface="宋体" panose="02010600030101010101" pitchFamily="2" charset="-122"/>
              </a:rPr>
              <a:t>减少有效的应用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0245" name="日期占位符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348AD1-8EF1-4F03-AC27-AC9C8080DCA8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024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DE0326-7F41-44AB-9004-19ACC3908C38}" type="slidenum">
              <a:rPr lang="zh-CN" altLang="en-GB" sz="1400"/>
              <a:pPr eaLnBrk="1" hangingPunct="1"/>
              <a:t>42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595814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4624"/>
            <a:ext cx="7793037" cy="635794"/>
          </a:xfrm>
        </p:spPr>
        <p:txBody>
          <a:bodyPr/>
          <a:lstStyle/>
          <a:p>
            <a:pPr eaLnBrk="1" hangingPunct="1"/>
            <a:r>
              <a:rPr lang="en-AU" altLang="zh-CN" sz="3600" smtClean="0">
                <a:ea typeface="宋体" panose="02010600030101010101" pitchFamily="2" charset="-122"/>
              </a:rPr>
              <a:t>The colour wheel</a:t>
            </a:r>
          </a:p>
        </p:txBody>
      </p:sp>
      <p:pic>
        <p:nvPicPr>
          <p:cNvPr id="1029" name="Picture 5" descr="C:\Sylvia\Units\25338\circle cop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68896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ACEAEE-B322-4CAD-9FAF-302E6FFA03E9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031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2D80FB-4882-4EB8-A93A-7ED0009C40F8}" type="slidenum">
              <a:rPr lang="zh-CN" altLang="en-GB" sz="1400"/>
              <a:pPr eaLnBrk="1" hangingPunct="1"/>
              <a:t>43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081777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4624"/>
            <a:ext cx="7793037" cy="635794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Colour hints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981200"/>
            <a:ext cx="4103687" cy="4114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在像素级别的颜色交替可以用于模仿一个比较宽的色彩系列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黑色不应该用作阴影部分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深色调看上去沉重，而浅色调看上去轻松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981200"/>
            <a:ext cx="41751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暖色调显示靠近观测者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蓝色是较好的背景色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单色设计然后填色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用色彩区分不同的区间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mtClean="0">
                <a:ea typeface="宋体" panose="02010600030101010101" pitchFamily="2" charset="-122"/>
              </a:rPr>
              <a:t>色彩使用应该协调一致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48200" y="4038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11270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F5A847-7E31-40D7-B268-70CD6840FC21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1271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A9CD14-FC88-47CB-BE30-6F95C1998D64}" type="slidenum">
              <a:rPr lang="zh-CN" altLang="en-GB" sz="1400"/>
              <a:pPr eaLnBrk="1" hangingPunct="1"/>
              <a:t>44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748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793037" cy="563786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Screen layout</a:t>
            </a:r>
          </a:p>
        </p:txBody>
      </p:sp>
      <p:pic>
        <p:nvPicPr>
          <p:cNvPr id="12292" name="Picture 4" descr="C:\Sylvia\Units\25338\layou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2" y="1340768"/>
            <a:ext cx="746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日期占位符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B48445-8335-406B-BADB-579C7112F853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229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BCCFDF-A0E2-49D0-AC8B-86A3D7515E80}" type="slidenum">
              <a:rPr lang="zh-CN" altLang="en-GB" sz="1400"/>
              <a:pPr eaLnBrk="1" hangingPunct="1"/>
              <a:t>45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2639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793037" cy="507206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Functional areas</a:t>
            </a:r>
          </a:p>
        </p:txBody>
      </p:sp>
      <p:pic>
        <p:nvPicPr>
          <p:cNvPr id="13316" name="Picture 4" descr="C:\Sylvia\Units\25338\functionalayou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2776"/>
            <a:ext cx="66103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219200" y="6172200"/>
            <a:ext cx="6400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32964E-069A-4C08-9847-BD712A700C66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331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4A7BA6-5A03-4A76-B56F-969BD681EADD}" type="slidenum">
              <a:rPr lang="zh-CN" altLang="en-GB" sz="1400"/>
              <a:pPr eaLnBrk="1" hangingPunct="1"/>
              <a:t>46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25202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5490"/>
            <a:ext cx="7793037" cy="507206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Visual discrimination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ea typeface="宋体" panose="02010600030101010101" pitchFamily="2" charset="-122"/>
              </a:rPr>
              <a:t>用空间或间隔物区分不同的小型功能部件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2053" name="Picture 5" descr="C:\Sylvia\Units\25338\widgets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A43499-A9DC-4599-9ED2-CF601E060D58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2055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E4AE9B-F4C5-4380-81B0-0C94BBE26612}" type="slidenum">
              <a:rPr lang="zh-CN" altLang="en-GB" sz="1400"/>
              <a:pPr eaLnBrk="1" hangingPunct="1"/>
              <a:t>47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20046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939254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ea typeface="宋体" panose="02010600030101010101" pitchFamily="2" charset="-122"/>
              </a:rPr>
              <a:t>保持足够的边界</a:t>
            </a:r>
            <a:endParaRPr lang="en-AU" altLang="zh-CN" sz="3200" dirty="0" smtClean="0">
              <a:ea typeface="宋体" panose="02010600030101010101" pitchFamily="2" charset="-122"/>
            </a:endParaRPr>
          </a:p>
        </p:txBody>
      </p:sp>
      <p:pic>
        <p:nvPicPr>
          <p:cNvPr id="14340" name="Picture 4" descr="C:\Sylvia\Units\25338\icon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C:\Sylvia\Units\25338\icon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267200"/>
            <a:ext cx="4800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日期占位符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129E2B-1485-43EE-902F-5E145CB45D97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4343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D564F48-6ABB-4CBD-8AB2-2B7CDAC87F0C}" type="slidenum">
              <a:rPr lang="zh-CN" altLang="en-GB" sz="1400"/>
              <a:pPr eaLnBrk="1" hangingPunct="1"/>
              <a:t>48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68979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793037" cy="579214"/>
          </a:xfrm>
        </p:spPr>
        <p:txBody>
          <a:bodyPr/>
          <a:lstStyle/>
          <a:p>
            <a:pPr eaLnBrk="1" hangingPunct="1"/>
            <a:r>
              <a:rPr lang="en-AU" altLang="zh-CN" sz="3600" smtClean="0"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5513" y="1844675"/>
            <a:ext cx="4392612" cy="4114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字体大小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字体式样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文本长度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大小写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段落中文本的左右对齐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文本的区别标记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ea typeface="宋体" panose="02010600030101010101" pitchFamily="2" charset="-122"/>
              </a:rPr>
              <a:t>文本的颜色</a:t>
            </a:r>
            <a:endParaRPr lang="en-AU" altLang="zh-CN" dirty="0" smtClean="0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4" name="日期占位符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1EFAA3-25EC-478A-B099-501E9CAEEBD8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5365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F738EC-6D50-496B-8C6C-1F7E824EDEFF}" type="slidenum">
              <a:rPr lang="zh-CN" altLang="en-GB" sz="1400"/>
              <a:pPr eaLnBrk="1" hangingPunct="1"/>
              <a:t>49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140093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61753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适用情况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spcBef>
                <a:spcPts val="700"/>
              </a:spcBef>
            </a:pPr>
            <a:r>
              <a:rPr lang="zh-CN" altLang="en-US" smtClean="0"/>
              <a:t>用户定义了一组一般性目标，但不能标识出详细的输入、处理及输出需求；</a:t>
            </a:r>
          </a:p>
          <a:p>
            <a:pPr eaLnBrk="1" hangingPunct="1">
              <a:spcBef>
                <a:spcPts val="700"/>
              </a:spcBef>
            </a:pPr>
            <a:r>
              <a:rPr lang="zh-CN" altLang="en-US" smtClean="0"/>
              <a:t>开发者可能不能确定算法的有效性、操作系统的适应性或人机交互的形式；</a:t>
            </a:r>
          </a:p>
          <a:p>
            <a:pPr eaLnBrk="1" hangingPunct="1">
              <a:spcBef>
                <a:spcPts val="700"/>
              </a:spcBef>
            </a:pPr>
            <a:r>
              <a:rPr lang="en-US" altLang="zh-CN" smtClean="0">
                <a:latin typeface="宋体" panose="02010600030101010101" pitchFamily="2" charset="-122"/>
              </a:rPr>
              <a:t>……</a:t>
            </a: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</a:pPr>
            <a:endParaRPr lang="en-US" altLang="zh-CN" smtClean="0">
              <a:latin typeface="宋体" panose="02010600030101010101" pitchFamily="2" charset="-122"/>
            </a:endParaRPr>
          </a:p>
          <a:p>
            <a:pPr eaLnBrk="1" hangingPunct="1">
              <a:spcBef>
                <a:spcPts val="7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</a:rPr>
              <a:t>	</a:t>
            </a:r>
            <a:r>
              <a:rPr lang="zh-CN" altLang="en-US" smtClean="0">
                <a:solidFill>
                  <a:srgbClr val="0033CC"/>
                </a:solidFill>
                <a:latin typeface="宋体" panose="02010600030101010101" pitchFamily="2" charset="-122"/>
              </a:rPr>
              <a:t>原型模型可能是最好的选择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A680CA6B-8A10-4419-BFD1-4653ACA3BCCD}" type="slidenum">
              <a:rPr kumimoji="0" lang="zh-CN" altLang="en-US" sz="1400"/>
              <a:pPr eaLnBrk="1" hangingPunct="1"/>
              <a:t>5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0680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0985"/>
            <a:ext cx="7793037" cy="651222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Point size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580313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z="1200" dirty="0" smtClean="0">
                <a:ea typeface="宋体" panose="02010600030101010101" pitchFamily="2" charset="-122"/>
              </a:rPr>
              <a:t>This is 12 point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1400" dirty="0" smtClean="0">
                <a:ea typeface="宋体" panose="02010600030101010101" pitchFamily="2" charset="-122"/>
              </a:rPr>
              <a:t>This is 14 point</a:t>
            </a:r>
            <a:endParaRPr lang="en-AU" altLang="zh-CN" sz="1600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zh-CN" sz="1800" dirty="0" smtClean="0">
                <a:ea typeface="宋体" panose="02010600030101010101" pitchFamily="2" charset="-122"/>
              </a:rPr>
              <a:t>This is 18 point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000" dirty="0" smtClean="0">
                <a:ea typeface="宋体" panose="02010600030101010101" pitchFamily="2" charset="-122"/>
              </a:rPr>
              <a:t>This is 20 point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400" dirty="0" smtClean="0">
                <a:ea typeface="宋体" panose="02010600030101010101" pitchFamily="2" charset="-122"/>
              </a:rPr>
              <a:t>This is 24 point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800" dirty="0" smtClean="0">
                <a:ea typeface="宋体" panose="02010600030101010101" pitchFamily="2" charset="-122"/>
              </a:rPr>
              <a:t>This is 28 point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dirty="0" smtClean="0">
                <a:ea typeface="宋体" panose="02010600030101010101" pitchFamily="2" charset="-122"/>
              </a:rPr>
              <a:t>This is 32 point</a:t>
            </a:r>
            <a:endParaRPr lang="en-AU" altLang="zh-CN" sz="3600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zh-CN" sz="3600" dirty="0" smtClean="0">
                <a:ea typeface="宋体" panose="02010600030101010101" pitchFamily="2" charset="-122"/>
              </a:rPr>
              <a:t>This is 36 point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4400" dirty="0" smtClean="0">
                <a:ea typeface="宋体" panose="02010600030101010101" pitchFamily="2" charset="-122"/>
              </a:rPr>
              <a:t>This is 44 point</a:t>
            </a:r>
            <a:endParaRPr lang="en-AU" altLang="zh-CN" sz="1200" dirty="0" smtClean="0">
              <a:ea typeface="宋体" panose="02010600030101010101" pitchFamily="2" charset="-122"/>
            </a:endParaRPr>
          </a:p>
        </p:txBody>
      </p:sp>
      <p:sp>
        <p:nvSpPr>
          <p:cNvPr id="16388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8BE8F16-44C2-435F-8A06-CE9EF2C75B10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6389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4CDFD8-4445-409E-8729-8F325C957669}" type="slidenum">
              <a:rPr lang="zh-CN" altLang="en-GB" sz="1400"/>
              <a:pPr eaLnBrk="1" hangingPunct="1"/>
              <a:t>50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561899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793037" cy="579214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Styles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AU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This is Ariel</a:t>
            </a:r>
          </a:p>
          <a:p>
            <a:pPr eaLnBrk="1" hangingPunct="1"/>
            <a:r>
              <a:rPr lang="en-AU" altLang="zh-CN" smtClean="0">
                <a:latin typeface="Bookman Old Style" panose="02050604050505020204" pitchFamily="18" charset="0"/>
                <a:ea typeface="宋体" panose="02010600030101010101" pitchFamily="2" charset="-122"/>
              </a:rPr>
              <a:t>This is Bookman</a:t>
            </a:r>
            <a:r>
              <a:rPr lang="en-AU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AU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This is Courier</a:t>
            </a:r>
          </a:p>
          <a:p>
            <a:pPr eaLnBrk="1" hangingPunct="1"/>
            <a:r>
              <a:rPr lang="en-AU" altLang="zh-CN" smtClean="0">
                <a:latin typeface="Garamond" panose="02020404030301010803" pitchFamily="18" charset="0"/>
                <a:ea typeface="宋体" panose="02010600030101010101" pitchFamily="2" charset="-122"/>
              </a:rPr>
              <a:t>This is Garamond </a:t>
            </a:r>
            <a:endParaRPr lang="en-AU" altLang="zh-CN" smtClean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smtClean="0">
                <a:latin typeface="Perpetua" panose="02020502060401020303" pitchFamily="18" charset="0"/>
                <a:ea typeface="宋体" panose="02010600030101010101" pitchFamily="2" charset="-122"/>
              </a:rPr>
              <a:t>This is Perpetua</a:t>
            </a:r>
            <a:endParaRPr lang="en-AU" altLang="zh-CN" smtClean="0">
              <a:latin typeface="Rockwell" panose="02060603020205020403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smtClean="0">
                <a:latin typeface="Rockwell" panose="02060603020205020403" pitchFamily="18" charset="0"/>
                <a:ea typeface="宋体" panose="02010600030101010101" pitchFamily="2" charset="-122"/>
              </a:rPr>
              <a:t>This is Rockwell 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This is Times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981200"/>
            <a:ext cx="3813175" cy="4114800"/>
          </a:xfrm>
        </p:spPr>
        <p:txBody>
          <a:bodyPr/>
          <a:lstStyle/>
          <a:p>
            <a:pPr eaLnBrk="1" hangingPunct="1"/>
            <a:r>
              <a:rPr lang="en-AU" altLang="zh-CN" b="1" smtClean="0">
                <a:latin typeface="Arial" panose="020B0604020202020204" pitchFamily="34" charset="0"/>
                <a:ea typeface="宋体" panose="02010600030101010101" pitchFamily="2" charset="-122"/>
              </a:rPr>
              <a:t>This is Ariel</a:t>
            </a:r>
          </a:p>
          <a:p>
            <a:pPr eaLnBrk="1" hangingPunct="1"/>
            <a:r>
              <a:rPr lang="en-AU" altLang="zh-CN" b="1" smtClean="0">
                <a:latin typeface="Bookman Old Style" panose="02050604050505020204" pitchFamily="18" charset="0"/>
                <a:ea typeface="宋体" panose="02010600030101010101" pitchFamily="2" charset="-122"/>
              </a:rPr>
              <a:t>This is Bookman</a:t>
            </a:r>
          </a:p>
          <a:p>
            <a:pPr eaLnBrk="1" hangingPunct="1"/>
            <a:r>
              <a:rPr lang="en-AU" altLang="zh-CN" i="1" smtClean="0">
                <a:latin typeface="Courier New" panose="02070309020205020404" pitchFamily="49" charset="0"/>
                <a:ea typeface="宋体" panose="02010600030101010101" pitchFamily="2" charset="-122"/>
              </a:rPr>
              <a:t>This is Courier</a:t>
            </a:r>
          </a:p>
          <a:p>
            <a:pPr eaLnBrk="1" hangingPunct="1"/>
            <a:r>
              <a:rPr lang="en-AU" altLang="zh-CN" i="1" smtClean="0">
                <a:latin typeface="Garamond" panose="02020404030301010803" pitchFamily="18" charset="0"/>
                <a:ea typeface="宋体" panose="02010600030101010101" pitchFamily="2" charset="-122"/>
              </a:rPr>
              <a:t>This is Garamond</a:t>
            </a:r>
            <a:endParaRPr lang="en-AU" altLang="zh-CN" b="1" smtClean="0"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b="1" u="sng" smtClean="0">
                <a:latin typeface="Perpetua" panose="02020502060401020303" pitchFamily="18" charset="0"/>
                <a:ea typeface="宋体" panose="02010600030101010101" pitchFamily="2" charset="-122"/>
              </a:rPr>
              <a:t>This is Perpetua</a:t>
            </a:r>
            <a:endParaRPr lang="en-AU" altLang="zh-CN" b="1" smtClean="0">
              <a:latin typeface="Perpetua" panose="02020502060401020303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b="1" i="1" smtClean="0">
                <a:latin typeface="Rockwell" panose="02060603020205020403" pitchFamily="18" charset="0"/>
                <a:ea typeface="宋体" panose="02010600030101010101" pitchFamily="2" charset="-122"/>
              </a:rPr>
              <a:t>This is Rockwell</a:t>
            </a:r>
            <a:endParaRPr lang="en-AU" altLang="zh-CN" b="1" smtClean="0">
              <a:latin typeface="Rockwell" panose="02060603020205020403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AU" altLang="zh-CN" i="1" u="sng" smtClean="0">
                <a:ea typeface="宋体" panose="02010600030101010101" pitchFamily="2" charset="-122"/>
              </a:rPr>
              <a:t>This is Times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413" name="日期占位符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B38709-57C3-4E4B-909D-8C61DACE6AE8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741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311D22-2C5D-442D-8949-EFE46E1BFD36}" type="slidenum">
              <a:rPr lang="zh-CN" altLang="en-GB" sz="1400"/>
              <a:pPr eaLnBrk="1" hangingPunct="1"/>
              <a:t>51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379293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793037" cy="579214"/>
          </a:xfrm>
        </p:spPr>
        <p:txBody>
          <a:bodyPr/>
          <a:lstStyle/>
          <a:p>
            <a:pPr eaLnBrk="1" hangingPunct="1"/>
            <a:r>
              <a:rPr lang="en-AU" altLang="zh-CN" sz="3600" dirty="0" smtClean="0">
                <a:ea typeface="宋体" panose="02010600030101010101" pitchFamily="2" charset="-122"/>
              </a:rPr>
              <a:t>UPPERCASE or lowercase text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大写表示大喊大叫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小写表示轻言细语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436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5325297-9177-440F-A652-2D4F2B4298C0}" type="datetime1">
              <a:rPr lang="zh-CN" altLang="en-US" sz="1400" smtClean="0">
                <a:ea typeface="宋体" panose="02010600030101010101" pitchFamily="2" charset="-122"/>
              </a:rPr>
              <a:pPr eaLnBrk="1" hangingPunct="1"/>
              <a:t>2023/10/23</a:t>
            </a:fld>
            <a:endParaRPr lang="zh-CN" altLang="en-GB" sz="1400" smtClean="0">
              <a:ea typeface="宋体" panose="02010600030101010101" pitchFamily="2" charset="-122"/>
            </a:endParaRPr>
          </a:p>
        </p:txBody>
      </p:sp>
      <p:sp>
        <p:nvSpPr>
          <p:cNvPr id="1843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5B1EB0-4864-4B8A-9B71-CE46CB216E04}" type="slidenum">
              <a:rPr lang="zh-CN" altLang="en-GB" sz="1400"/>
              <a:pPr eaLnBrk="1" hangingPunct="1"/>
              <a:t>52</a:t>
            </a:fld>
            <a:endParaRPr lang="zh-CN" altLang="en-GB" sz="1400"/>
          </a:p>
        </p:txBody>
      </p:sp>
    </p:spTree>
    <p:extLst>
      <p:ext uri="{BB962C8B-B14F-4D97-AF65-F5344CB8AC3E}">
        <p14:creationId xmlns:p14="http://schemas.microsoft.com/office/powerpoint/2010/main" val="4231143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  <a:p>
            <a:pPr>
              <a:defRPr/>
            </a:pPr>
            <a:fld id="{D5073918-1A2D-4A3F-B161-2672C6A6588E}" type="slidenum">
              <a:rPr lang="zh-CN" altLang="en-US" smtClean="0"/>
              <a:pPr>
                <a:defRPr/>
              </a:pPr>
              <a:t>53</a:t>
            </a:fld>
            <a:r>
              <a:rPr lang="en-US" altLang="zh-CN" smtClean="0"/>
              <a:t>/174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143000"/>
            <a:ext cx="49657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4572000" cy="601663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pPr eaLnBrk="1" hangingPunct="1"/>
            <a:r>
              <a:rPr lang="zh-CN" altLang="en-US" sz="3600" smtClean="0">
                <a:latin typeface="隶书" panose="02010509060101010101" pitchFamily="49" charset="-122"/>
              </a:rPr>
              <a:t>快速原型模型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0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1219200"/>
          <a:ext cx="8610600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6963643" imgH="2948112" progId="Photoshop.Image.5">
                  <p:embed/>
                </p:oleObj>
              </mc:Choice>
              <mc:Fallback>
                <p:oleObj name="Image" r:id="rId3" imgW="6963643" imgH="2948112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8610600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400"/>
          </a:p>
          <a:p>
            <a:pPr eaLnBrk="1" hangingPunct="1"/>
            <a:fld id="{E9C86171-345F-4B5E-92DE-55902DD797D4}" type="slidenum">
              <a:rPr kumimoji="0" lang="zh-CN" altLang="en-US" sz="1400"/>
              <a:pPr eaLnBrk="1" hangingPunct="1"/>
              <a:t>6</a:t>
            </a:fld>
            <a:endParaRPr kumimoji="0"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5126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4450"/>
            <a:ext cx="7742237" cy="648246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latin typeface="隶书" pitchFamily="49" charset="-122"/>
              </a:rPr>
              <a:t>人机界面设计问题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580313" cy="316706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3600" dirty="0" smtClean="0"/>
              <a:t>系统响应时间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600" dirty="0" smtClean="0"/>
              <a:t>用户帮助设施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600" dirty="0" smtClean="0"/>
              <a:t>出错信息处理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3600" dirty="0" smtClean="0"/>
              <a:t>命令交互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7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876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4450"/>
            <a:ext cx="7793038" cy="620713"/>
          </a:xfrm>
        </p:spPr>
        <p:txBody>
          <a:bodyPr/>
          <a:lstStyle/>
          <a:p>
            <a:pPr eaLnBrk="1" hangingPunct="1"/>
            <a:r>
              <a:rPr lang="zh-CN" altLang="en-US" sz="4400" dirty="0" smtClean="0"/>
              <a:t>系统响应时间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196975"/>
            <a:ext cx="7580313" cy="5040313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概念：指从用户完成某个控制动作到软件给出预期响应的这段时间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mtClean="0"/>
              <a:t>重要属性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mtClean="0"/>
              <a:t>长度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sz="3200" smtClean="0"/>
              <a:t>过长：用户紧张、沮丧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sz="3200" smtClean="0"/>
              <a:t>过短：用户紧张、易错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mtClean="0"/>
              <a:t>易变性：系统响应时间相对于平均响应时间的偏差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8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6350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sz="4400" dirty="0" smtClean="0"/>
              <a:t>用户帮助设施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8280400" cy="5184775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900" smtClean="0"/>
              <a:t>设施类型：集成、附加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900" smtClean="0"/>
              <a:t>信息提供范围：部分功能、全部功能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900" smtClean="0"/>
              <a:t>用户请求方式：帮助菜单、特殊功能键、</a:t>
            </a:r>
            <a:r>
              <a:rPr lang="en-US" altLang="zh-CN" sz="2900" smtClean="0"/>
              <a:t>HELP</a:t>
            </a:r>
            <a:r>
              <a:rPr lang="zh-CN" altLang="en-US" sz="2900" smtClean="0"/>
              <a:t>命令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900" smtClean="0"/>
              <a:t>信息显示方式：在独立窗口中指出参考某个文档、在屏幕固定位置显示简短提示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900" smtClean="0"/>
              <a:t>用户返回方式：屏幕上的返回按钮、功能键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900" smtClean="0"/>
              <a:t>信息组织方式：平面结构（关键字）、层次结构、超文本结构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1905000" cy="457200"/>
          </a:xfrm>
          <a:noFill/>
        </p:spPr>
        <p:txBody>
          <a:bodyPr/>
          <a:lstStyle/>
          <a:p>
            <a:endParaRPr lang="zh-CN" altLang="en-US" dirty="0" smtClean="0"/>
          </a:p>
          <a:p>
            <a:fld id="{AD4E1A8E-6EB9-4AF3-A0FB-E06EF4E63B95}" type="slidenum">
              <a:rPr lang="zh-CN" altLang="en-US" smtClean="0"/>
              <a:pPr/>
              <a:t>9</a:t>
            </a:fld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7050</TotalTime>
  <Words>2644</Words>
  <Application>Microsoft Office PowerPoint</Application>
  <PresentationFormat>全屏显示(4:3)</PresentationFormat>
  <Paragraphs>497</Paragraphs>
  <Slides>53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Geneva</vt:lpstr>
      <vt:lpstr>楷体_GB2312</vt:lpstr>
      <vt:lpstr>隶书</vt:lpstr>
      <vt:lpstr>宋体</vt:lpstr>
      <vt:lpstr>Arial</vt:lpstr>
      <vt:lpstr>Bookman Old Style</vt:lpstr>
      <vt:lpstr>Courier New</vt:lpstr>
      <vt:lpstr>Garamond</vt:lpstr>
      <vt:lpstr>Perpetua</vt:lpstr>
      <vt:lpstr>Rockwell</vt:lpstr>
      <vt:lpstr>Tahoma</vt:lpstr>
      <vt:lpstr>Times</vt:lpstr>
      <vt:lpstr>Times New Roman</vt:lpstr>
      <vt:lpstr>Wingdings</vt:lpstr>
      <vt:lpstr>Blends</vt:lpstr>
      <vt:lpstr>Image</vt:lpstr>
      <vt:lpstr>第7章  人机界面设计专题 </vt:lpstr>
      <vt:lpstr>软件工程主要开发模型</vt:lpstr>
      <vt:lpstr>快速原型模型（rapid prototype model）</vt:lpstr>
      <vt:lpstr>快速原型模型</vt:lpstr>
      <vt:lpstr>适用情况</vt:lpstr>
      <vt:lpstr>快速原型模型</vt:lpstr>
      <vt:lpstr>人机界面设计问题</vt:lpstr>
      <vt:lpstr>系统响应时间</vt:lpstr>
      <vt:lpstr>用户帮助设施</vt:lpstr>
      <vt:lpstr>出错信息处理</vt:lpstr>
      <vt:lpstr>命令交互</vt:lpstr>
      <vt:lpstr>设计人-机交互子系统</vt:lpstr>
      <vt:lpstr>设计人-机交互界面的准则</vt:lpstr>
      <vt:lpstr>设计人-机交互子系统的策略</vt:lpstr>
      <vt:lpstr>人机界面设计过程</vt:lpstr>
      <vt:lpstr>PowerPoint 演示文稿</vt:lpstr>
      <vt:lpstr>PowerPoint 演示文稿</vt:lpstr>
      <vt:lpstr>Example of bad and good design</vt:lpstr>
      <vt:lpstr>Why is this vending machine so bad?</vt:lpstr>
      <vt:lpstr>Visibility</vt:lpstr>
      <vt:lpstr>Visibility</vt:lpstr>
      <vt:lpstr>Logical or ambiguous design?</vt:lpstr>
      <vt:lpstr>How to design them more logically</vt:lpstr>
      <vt:lpstr>Which are universal and which are culturally-specific?</vt:lpstr>
      <vt:lpstr>Mapping</vt:lpstr>
      <vt:lpstr>Mapping</vt:lpstr>
      <vt:lpstr>Activity on mappings </vt:lpstr>
      <vt:lpstr>Why is this a better design?</vt:lpstr>
      <vt:lpstr>Keypad numbers layout</vt:lpstr>
      <vt:lpstr>Activity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Human Computer Interaction</vt:lpstr>
      <vt:lpstr>Good design</vt:lpstr>
      <vt:lpstr>Design principles</vt:lpstr>
      <vt:lpstr>Responses to poor design</vt:lpstr>
      <vt:lpstr>Some basic rules of thumb</vt:lpstr>
      <vt:lpstr>Four fundamental building blocks</vt:lpstr>
      <vt:lpstr>Benefits and Problems with colour</vt:lpstr>
      <vt:lpstr>The colour wheel</vt:lpstr>
      <vt:lpstr>Colour hints</vt:lpstr>
      <vt:lpstr>Screen layout</vt:lpstr>
      <vt:lpstr>Functional areas</vt:lpstr>
      <vt:lpstr>Visual discrimination</vt:lpstr>
      <vt:lpstr>保持足够的边界</vt:lpstr>
      <vt:lpstr>Text</vt:lpstr>
      <vt:lpstr>Point size</vt:lpstr>
      <vt:lpstr>Styles</vt:lpstr>
      <vt:lpstr>UPPERCASE or lowercase text</vt:lpstr>
      <vt:lpstr>PowerPoint 演示文稿</vt:lpstr>
    </vt:vector>
  </TitlesOfParts>
  <Company>SZMMT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</dc:title>
  <dc:creator>TL</dc:creator>
  <cp:lastModifiedBy>Anmin Zhu</cp:lastModifiedBy>
  <cp:revision>630</cp:revision>
  <cp:lastPrinted>1601-01-01T00:00:00Z</cp:lastPrinted>
  <dcterms:created xsi:type="dcterms:W3CDTF">2003-02-03T15:03:44Z</dcterms:created>
  <dcterms:modified xsi:type="dcterms:W3CDTF">2023-10-23T08:30:46Z</dcterms:modified>
</cp:coreProperties>
</file>